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5" r:id="rId4"/>
    <p:sldId id="294" r:id="rId5"/>
    <p:sldId id="293" r:id="rId6"/>
    <p:sldId id="258" r:id="rId7"/>
    <p:sldId id="259" r:id="rId8"/>
    <p:sldId id="260" r:id="rId9"/>
    <p:sldId id="262" r:id="rId10"/>
    <p:sldId id="263" r:id="rId11"/>
    <p:sldId id="266" r:id="rId12"/>
    <p:sldId id="280" r:id="rId13"/>
    <p:sldId id="281" r:id="rId14"/>
    <p:sldId id="282" r:id="rId15"/>
    <p:sldId id="283" r:id="rId16"/>
    <p:sldId id="289" r:id="rId17"/>
    <p:sldId id="269" r:id="rId18"/>
    <p:sldId id="284" r:id="rId19"/>
    <p:sldId id="271" r:id="rId20"/>
    <p:sldId id="287" r:id="rId21"/>
    <p:sldId id="274" r:id="rId22"/>
    <p:sldId id="290" r:id="rId23"/>
    <p:sldId id="292" r:id="rId24"/>
    <p:sldId id="291" r:id="rId25"/>
    <p:sldId id="285" r:id="rId26"/>
    <p:sldId id="276" r:id="rId27"/>
    <p:sldId id="277" r:id="rId28"/>
    <p:sldId id="278" r:id="rId29"/>
    <p:sldId id="279" r:id="rId30"/>
    <p:sldId id="28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C2D0-5B37-4148-B679-B1E62C82A48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CCC2-16F0-476E-AE11-D062D98B4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2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2F0F-DA9C-41D4-AD2E-6EAF06FA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4500D-91E9-48A3-9521-41B90300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E363-8802-4077-81B2-419D08BC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6D9D-BE68-4728-8AAC-F160375F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E0E4-3037-4EC8-AFAE-8868288D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1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25D1-BEF0-4FE8-BF59-FA518947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9E6AB-5271-4724-8CC2-362C1E72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743A-764E-4757-8441-5EE1D7BC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8E4C-EF1B-4A69-B159-A23B43F2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3C0-E30C-4409-88B9-B40EAC6C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6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30A8C-015C-4B36-B838-377870EED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CD60-CA31-4F27-9388-70D6321D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978C-7A15-4DCF-A9A1-46B4BF2F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4EEF-64E9-439F-8048-4541923C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8AF-77E4-4564-992C-30A8203F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81DB-F6C7-4527-9795-DF78417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8143-D031-4731-A4D9-7897B529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040F-8AB9-48D8-A575-BDF3E698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C5E7-D014-49F5-A4DF-E72E3EE9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AE6E-3BA0-431B-AE36-EC4979CE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0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D882-A83A-48AF-9716-DFD04829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1B2A-0B2D-421F-B9C7-BE919F87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2763-DC8D-4DAD-A406-DCA0BCC8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AA20-4BBB-49E7-B660-CCA725E8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DC9A-C058-4293-8E8D-1F0E8E7D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5283-2880-4B1C-8210-405A971B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E922-EE5B-4292-9758-6DE49F6A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1BFB5-2FD1-426A-8687-71CDA879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C4D2-6788-4DCC-8342-9B21294E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65529-6303-4E14-9242-75A7ACF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B77F-4E8B-420B-BDE2-489B8FCC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4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0C21-6C2E-4C6C-9CFF-2D9A4E9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131C-292E-49BE-914C-FB22E349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F0AB7-95C9-4A1F-BBD3-9C14575D6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936BE-E7D0-4FB0-817A-BAF584DA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B056D-38B8-4B4D-994D-C1C6B747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F09AE-3915-421E-8433-A4C0B312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D03AC-C5C9-46A7-8BDC-A04B2C9F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C8D3-9F79-4EB3-A7E4-EF033F5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2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92DD-D0E3-4930-B020-B58FFFCE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F0B65-04DE-4EDC-A229-516A76D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16B17-57C2-48DA-BC56-326FD4D8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41A1B-8EAF-4935-BAE0-F3D8EB03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AC715-6E8B-4080-A600-DBD167CF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F8E36-8272-4D5A-9FD1-127E42CD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C0488-3639-4216-8176-9D249C3F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0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8848-E188-4CEA-BBF7-36EBBB79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4CE5-524C-4B23-92C3-5BC177F4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F1EA2-810F-4385-B9E3-BCBBA481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2B047-9FD9-43AF-B700-3B800411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CE06-9249-4ABE-AF8F-F6E93FEB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28FB3-486B-4172-A2BB-5B84E067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8FAC-0A2B-4F54-9A45-5B16E86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D05BE-FCFB-4FC6-BC93-FF2237222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5F02-3A63-488B-ABB5-DDEED5C0B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824B-EC47-49C0-B97E-98081C97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CC6F-F8CC-42D9-8558-02ADBBAB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E214D-A62C-4349-B095-29C80798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7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8961E-AD19-4F07-82CF-64CE8BB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21F29-FBF9-45FE-A291-6F5340A9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ED3E-DE9F-421E-8289-117F9430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3E64-E8C8-441E-A2EF-26309BCA6DAE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7E69-9282-43AB-8A52-D99537AE6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D1AB-3F01-4008-ADC9-DA71DD2EC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2A82-AB26-4BAC-B8AB-B6B63F32F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False Positive Bias in Genetic Capture-Recapture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C1E37-795E-4D22-B581-4C1111CC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McFarlane</a:t>
            </a:r>
          </a:p>
        </p:txBody>
      </p:sp>
    </p:spTree>
    <p:extLst>
      <p:ext uri="{BB962C8B-B14F-4D97-AF65-F5344CB8AC3E}">
        <p14:creationId xmlns:p14="http://schemas.microsoft.com/office/powerpoint/2010/main" val="128553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7BD0-BF36-4E4C-A2C2-3E8588AC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691A-D0BC-42B4-B8AF-0EA0B57C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Snow leopards inhabit areas with low average temperatures, often below freezing</a:t>
            </a:r>
          </a:p>
          <a:p>
            <a:r>
              <a:rPr lang="en-GB" dirty="0"/>
              <a:t>This could preserve droppings, allowing them to remain detectable after the snow leopard that produced it has left the area</a:t>
            </a:r>
          </a:p>
          <a:p>
            <a:r>
              <a:rPr lang="en-GB" dirty="0"/>
              <a:t>An estimate based on droppings may therefore be significantly biased</a:t>
            </a:r>
          </a:p>
          <a:p>
            <a:r>
              <a:rPr lang="en-GB" dirty="0"/>
              <a:t>My work has focused on exploring this problem through simulation studies</a:t>
            </a:r>
          </a:p>
        </p:txBody>
      </p:sp>
    </p:spTree>
    <p:extLst>
      <p:ext uri="{BB962C8B-B14F-4D97-AF65-F5344CB8AC3E}">
        <p14:creationId xmlns:p14="http://schemas.microsoft.com/office/powerpoint/2010/main" val="14761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5E4-4FB5-4EEE-A7BB-F5E41038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2D26-D5FB-4E26-B1C4-99A65AF3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population model is based on queuing theory</a:t>
            </a:r>
          </a:p>
          <a:p>
            <a:r>
              <a:rPr lang="en-GB" dirty="0"/>
              <a:t>We start with a population of zero, then simulate animals arriving and leaving randomly</a:t>
            </a:r>
          </a:p>
          <a:p>
            <a:r>
              <a:rPr lang="en-GB" dirty="0"/>
              <a:t>We start by drawing interarrival times from some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061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D60DAA-2DB7-428B-9291-F9FCBD87C2DA}"/>
                  </a:ext>
                </a:extLst>
              </p:cNvPr>
              <p:cNvSpPr txBox="1"/>
              <p:nvPr/>
            </p:nvSpPr>
            <p:spPr>
              <a:xfrm>
                <a:off x="2084531" y="2421935"/>
                <a:ext cx="422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D60DAA-2DB7-428B-9291-F9FCBD87C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31" y="2421935"/>
                <a:ext cx="42248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800D4B-4DC3-476C-BD28-4385A8CC9C4C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t=0 and first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1</a:t>
                </a:r>
                <a:r>
                  <a:rPr lang="en-GB" dirty="0"/>
                  <a:t>=</a:t>
                </a:r>
                <a:r>
                  <a:rPr lang="en-GB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800D4B-4DC3-476C-BD28-4385A8CC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1206F7A-D099-4858-92EB-2ED3617A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65254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8CEA87-F0D6-47E8-AE6B-4EC19DD53573}"/>
                  </a:ext>
                </a:extLst>
              </p:cNvPr>
              <p:cNvSpPr txBox="1"/>
              <p:nvPr/>
            </p:nvSpPr>
            <p:spPr>
              <a:xfrm>
                <a:off x="4504138" y="2338957"/>
                <a:ext cx="4307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8CEA87-F0D6-47E8-AE6B-4EC19DD53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38" y="2338957"/>
                <a:ext cx="4307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C7EA1-C500-408B-88B3-06E9E1D8CB6A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</a:t>
                </a:r>
                <a:r>
                  <a:rPr lang="en-GB" baseline="-25000" dirty="0"/>
                  <a:t>1</a:t>
                </a:r>
                <a:r>
                  <a:rPr lang="en-GB" dirty="0"/>
                  <a:t> and second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2</a:t>
                </a:r>
                <a:r>
                  <a:rPr lang="en-GB" dirty="0"/>
                  <a:t>=</a:t>
                </a:r>
                <a:r>
                  <a:rPr lang="en-GB" sz="1800" b="0" dirty="0"/>
                  <a:t> t</a:t>
                </a:r>
                <a:r>
                  <a:rPr lang="en-GB" sz="1800" b="0" baseline="-25000" dirty="0"/>
                  <a:t>1</a:t>
                </a:r>
                <a:r>
                  <a:rPr lang="en-GB" sz="18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C7EA1-C500-408B-88B3-06E9E1D8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0F1523E-5E78-4CEC-8B44-69A7078D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75802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796EF-D158-4E0F-BA05-C9486BD108A0}"/>
              </a:ext>
            </a:extLst>
          </p:cNvPr>
          <p:cNvSpPr/>
          <p:nvPr/>
        </p:nvSpPr>
        <p:spPr>
          <a:xfrm>
            <a:off x="7880275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861FA8-D868-4670-AE90-4052F9C992A0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6931832" y="2988663"/>
            <a:ext cx="948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DEF30E-3C02-4CD3-82CF-8003B97E209E}"/>
                  </a:ext>
                </a:extLst>
              </p:cNvPr>
              <p:cNvSpPr txBox="1"/>
              <p:nvPr/>
            </p:nvSpPr>
            <p:spPr>
              <a:xfrm>
                <a:off x="7190674" y="2314894"/>
                <a:ext cx="4307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DEF30E-3C02-4CD3-82CF-8003B97E2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74" y="2314894"/>
                <a:ext cx="4307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11C2E6-0717-4964-A40B-243F8C0006CE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</a:t>
                </a:r>
                <a:r>
                  <a:rPr lang="en-GB" baseline="-25000" dirty="0"/>
                  <a:t>2</a:t>
                </a:r>
                <a:r>
                  <a:rPr lang="en-GB" dirty="0"/>
                  <a:t> and third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3</a:t>
                </a:r>
                <a:r>
                  <a:rPr lang="en-GB" dirty="0"/>
                  <a:t>=</a:t>
                </a:r>
                <a:r>
                  <a:rPr lang="en-GB" sz="1800" b="0" dirty="0"/>
                  <a:t> t</a:t>
                </a:r>
                <a:r>
                  <a:rPr lang="en-GB" baseline="-25000" dirty="0"/>
                  <a:t>2</a:t>
                </a:r>
                <a:r>
                  <a:rPr lang="en-GB" sz="18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11C2E6-0717-4964-A40B-243F8C00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4E300C7-571E-4B18-A1A0-A0282E23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264957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796EF-D158-4E0F-BA05-C9486BD108A0}"/>
              </a:ext>
            </a:extLst>
          </p:cNvPr>
          <p:cNvSpPr/>
          <p:nvPr/>
        </p:nvSpPr>
        <p:spPr>
          <a:xfrm>
            <a:off x="7880275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861FA8-D868-4670-AE90-4052F9C992A0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6931832" y="2988663"/>
            <a:ext cx="948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6C9742-D54B-4D0E-AAE4-8901ECDE619E}"/>
              </a:ext>
            </a:extLst>
          </p:cNvPr>
          <p:cNvCxnSpPr/>
          <p:nvPr/>
        </p:nvCxnSpPr>
        <p:spPr>
          <a:xfrm>
            <a:off x="9570159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75F9876-C76E-4987-989D-5EB00FF679C2}"/>
              </a:ext>
            </a:extLst>
          </p:cNvPr>
          <p:cNvSpPr/>
          <p:nvPr/>
        </p:nvSpPr>
        <p:spPr>
          <a:xfrm>
            <a:off x="1492012" y="341933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</a:t>
            </a:r>
            <a:r>
              <a:rPr lang="en-GB" sz="2400" baseline="-25000" dirty="0">
                <a:solidFill>
                  <a:schemeClr val="tx1"/>
                </a:solidFill>
              </a:rPr>
              <a:t>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1F35FC-B104-4A66-B978-8AE272415EFC}"/>
              </a:ext>
            </a:extLst>
          </p:cNvPr>
          <p:cNvSpPr/>
          <p:nvPr/>
        </p:nvSpPr>
        <p:spPr>
          <a:xfrm>
            <a:off x="9189728" y="341835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t</a:t>
            </a:r>
            <a:r>
              <a:rPr lang="en-GB" sz="2400" baseline="-25000" dirty="0" err="1">
                <a:solidFill>
                  <a:schemeClr val="tx1"/>
                </a:solidFill>
              </a:rPr>
              <a:t>max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95451-8774-4ED8-BA0E-A53FDBE08334}"/>
              </a:ext>
            </a:extLst>
          </p:cNvPr>
          <p:cNvSpPr txBox="1"/>
          <p:nvPr/>
        </p:nvSpPr>
        <p:spPr>
          <a:xfrm>
            <a:off x="1745455" y="4234613"/>
            <a:ext cx="870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simulate arrivals until a pre-defined stopping rule is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takes the form of </a:t>
            </a:r>
            <a:r>
              <a:rPr lang="en-GB" dirty="0" err="1"/>
              <a:t>t</a:t>
            </a:r>
            <a:r>
              <a:rPr lang="en-GB" baseline="-25000" dirty="0" err="1"/>
              <a:t>j</a:t>
            </a:r>
            <a:r>
              <a:rPr lang="en-GB" dirty="0"/>
              <a:t> ≥ </a:t>
            </a:r>
            <a:r>
              <a:rPr lang="en-GB" dirty="0" err="1"/>
              <a:t>t</a:t>
            </a:r>
            <a:r>
              <a:rPr lang="en-GB" baseline="-25000" dirty="0" err="1"/>
              <a:t>max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733E-0CCB-46C3-BA3C-A5C70E4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302705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796EF-D158-4E0F-BA05-C9486BD108A0}"/>
              </a:ext>
            </a:extLst>
          </p:cNvPr>
          <p:cNvSpPr/>
          <p:nvPr/>
        </p:nvSpPr>
        <p:spPr>
          <a:xfrm>
            <a:off x="7880275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C2D1EF-BA79-468C-80E8-40798CDC6C34}"/>
              </a:ext>
            </a:extLst>
          </p:cNvPr>
          <p:cNvSpPr/>
          <p:nvPr/>
        </p:nvSpPr>
        <p:spPr>
          <a:xfrm>
            <a:off x="100110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861FA8-D868-4670-AE90-4052F9C992A0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6931832" y="2988663"/>
            <a:ext cx="948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CDAE66-64CD-4A68-AC3B-70884F8224DC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780275" y="2988663"/>
            <a:ext cx="12308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6C9742-D54B-4D0E-AAE4-8901ECDE619E}"/>
              </a:ext>
            </a:extLst>
          </p:cNvPr>
          <p:cNvCxnSpPr/>
          <p:nvPr/>
        </p:nvCxnSpPr>
        <p:spPr>
          <a:xfrm>
            <a:off x="9570159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75F9876-C76E-4987-989D-5EB00FF679C2}"/>
              </a:ext>
            </a:extLst>
          </p:cNvPr>
          <p:cNvSpPr/>
          <p:nvPr/>
        </p:nvSpPr>
        <p:spPr>
          <a:xfrm>
            <a:off x="1492012" y="341933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</a:t>
            </a:r>
            <a:r>
              <a:rPr lang="en-GB" sz="2400" baseline="-25000" dirty="0">
                <a:solidFill>
                  <a:schemeClr val="tx1"/>
                </a:solidFill>
              </a:rPr>
              <a:t>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1F35FC-B104-4A66-B978-8AE272415EFC}"/>
              </a:ext>
            </a:extLst>
          </p:cNvPr>
          <p:cNvSpPr/>
          <p:nvPr/>
        </p:nvSpPr>
        <p:spPr>
          <a:xfrm>
            <a:off x="9189728" y="341835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t</a:t>
            </a:r>
            <a:r>
              <a:rPr lang="en-GB" sz="2400" baseline="-25000" dirty="0" err="1">
                <a:solidFill>
                  <a:schemeClr val="tx1"/>
                </a:solidFill>
              </a:rPr>
              <a:t>max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95451-8774-4ED8-BA0E-A53FDBE08334}"/>
              </a:ext>
            </a:extLst>
          </p:cNvPr>
          <p:cNvSpPr txBox="1"/>
          <p:nvPr/>
        </p:nvSpPr>
        <p:spPr>
          <a:xfrm>
            <a:off x="1745455" y="4234613"/>
            <a:ext cx="870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simulate arrivals until a pre-defined stopping rule is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takes the form of </a:t>
            </a:r>
            <a:r>
              <a:rPr lang="en-GB" dirty="0" err="1"/>
              <a:t>t</a:t>
            </a:r>
            <a:r>
              <a:rPr lang="en-GB" baseline="-25000" dirty="0" err="1"/>
              <a:t>j</a:t>
            </a:r>
            <a:r>
              <a:rPr lang="en-GB" dirty="0"/>
              <a:t> ≥ </a:t>
            </a:r>
            <a:r>
              <a:rPr lang="en-GB" dirty="0" err="1"/>
              <a:t>t</a:t>
            </a:r>
            <a:r>
              <a:rPr lang="en-GB" baseline="-25000" dirty="0" err="1"/>
              <a:t>max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733E-0CCB-46C3-BA3C-A5C70E4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189616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7F59-67C5-43FB-8EE2-70F04CCC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Departures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ED00E-BBC0-4F50-A2E9-D602D3ECA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be the arrival time of snow leopard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time that leopard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stays in the area is then drawn from another gamma distribution,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ζ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The individual then departs the area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ED00E-BBC0-4F50-A2E9-D602D3ECA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99039F-71A3-4E09-94CC-7D53E991D082}"/>
              </a:ext>
            </a:extLst>
          </p:cNvPr>
          <p:cNvCxnSpPr>
            <a:cxnSpLocks/>
          </p:cNvCxnSpPr>
          <p:nvPr/>
        </p:nvCxnSpPr>
        <p:spPr>
          <a:xfrm>
            <a:off x="1610524" y="5167835"/>
            <a:ext cx="83533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B85827-F3B3-46E6-A1F6-8D7C3A525C1B}"/>
              </a:ext>
            </a:extLst>
          </p:cNvPr>
          <p:cNvCxnSpPr>
            <a:cxnSpLocks/>
          </p:cNvCxnSpPr>
          <p:nvPr/>
        </p:nvCxnSpPr>
        <p:spPr>
          <a:xfrm>
            <a:off x="2103279" y="2271370"/>
            <a:ext cx="3079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D4525-5795-4936-A2C5-2B22A0ABD241}"/>
              </a:ext>
            </a:extLst>
          </p:cNvPr>
          <p:cNvCxnSpPr>
            <a:cxnSpLocks/>
          </p:cNvCxnSpPr>
          <p:nvPr/>
        </p:nvCxnSpPr>
        <p:spPr>
          <a:xfrm>
            <a:off x="2699111" y="2677741"/>
            <a:ext cx="2244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167E1D-6BF5-4033-B816-A7064FA9B0EC}"/>
              </a:ext>
            </a:extLst>
          </p:cNvPr>
          <p:cNvCxnSpPr>
            <a:cxnSpLocks/>
          </p:cNvCxnSpPr>
          <p:nvPr/>
        </p:nvCxnSpPr>
        <p:spPr>
          <a:xfrm>
            <a:off x="3112071" y="3066186"/>
            <a:ext cx="40615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B4E560-4D31-42CD-BC1E-1142956FB55A}"/>
              </a:ext>
            </a:extLst>
          </p:cNvPr>
          <p:cNvCxnSpPr>
            <a:cxnSpLocks/>
          </p:cNvCxnSpPr>
          <p:nvPr/>
        </p:nvCxnSpPr>
        <p:spPr>
          <a:xfrm flipV="1">
            <a:off x="4203456" y="3418912"/>
            <a:ext cx="5265008" cy="10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33BD40-6396-4868-8B72-A4F9024E2422}"/>
              </a:ext>
            </a:extLst>
          </p:cNvPr>
          <p:cNvCxnSpPr>
            <a:cxnSpLocks/>
          </p:cNvCxnSpPr>
          <p:nvPr/>
        </p:nvCxnSpPr>
        <p:spPr>
          <a:xfrm>
            <a:off x="5082456" y="3782940"/>
            <a:ext cx="15130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448A64-A876-4DD7-83E9-876B711D1001}"/>
              </a:ext>
            </a:extLst>
          </p:cNvPr>
          <p:cNvCxnSpPr>
            <a:cxnSpLocks/>
          </p:cNvCxnSpPr>
          <p:nvPr/>
        </p:nvCxnSpPr>
        <p:spPr>
          <a:xfrm>
            <a:off x="5460027" y="4159816"/>
            <a:ext cx="27459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E19E22-3972-44B6-9000-6FE697941DB8}"/>
              </a:ext>
            </a:extLst>
          </p:cNvPr>
          <p:cNvSpPr txBox="1"/>
          <p:nvPr/>
        </p:nvSpPr>
        <p:spPr>
          <a:xfrm>
            <a:off x="10048549" y="49831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8EA08F-4ABB-45A2-9915-EE99FEACDE1F}"/>
              </a:ext>
            </a:extLst>
          </p:cNvPr>
          <p:cNvCxnSpPr/>
          <p:nvPr/>
        </p:nvCxnSpPr>
        <p:spPr>
          <a:xfrm>
            <a:off x="2103279" y="2271370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CE4C14-D145-456F-BD32-2428C2385A3A}"/>
              </a:ext>
            </a:extLst>
          </p:cNvPr>
          <p:cNvCxnSpPr>
            <a:cxnSpLocks/>
          </p:cNvCxnSpPr>
          <p:nvPr/>
        </p:nvCxnSpPr>
        <p:spPr>
          <a:xfrm>
            <a:off x="2698127" y="2677444"/>
            <a:ext cx="984" cy="249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CEFEFD-4FF1-4360-8307-D5220614D366}"/>
              </a:ext>
            </a:extLst>
          </p:cNvPr>
          <p:cNvCxnSpPr>
            <a:cxnSpLocks/>
          </p:cNvCxnSpPr>
          <p:nvPr/>
        </p:nvCxnSpPr>
        <p:spPr>
          <a:xfrm flipH="1">
            <a:off x="3112071" y="3066186"/>
            <a:ext cx="1139" cy="210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523BC8-5F10-43E1-85C9-6183C5803904}"/>
              </a:ext>
            </a:extLst>
          </p:cNvPr>
          <p:cNvCxnSpPr>
            <a:cxnSpLocks/>
          </p:cNvCxnSpPr>
          <p:nvPr/>
        </p:nvCxnSpPr>
        <p:spPr>
          <a:xfrm>
            <a:off x="4203456" y="3437633"/>
            <a:ext cx="0" cy="173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7E991C-EC39-469A-94E3-5D07A11C42E8}"/>
              </a:ext>
            </a:extLst>
          </p:cNvPr>
          <p:cNvCxnSpPr>
            <a:cxnSpLocks/>
          </p:cNvCxnSpPr>
          <p:nvPr/>
        </p:nvCxnSpPr>
        <p:spPr>
          <a:xfrm>
            <a:off x="5082456" y="3782940"/>
            <a:ext cx="0" cy="138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28D01A-A2FF-4654-B3D0-23B117B464CC}"/>
              </a:ext>
            </a:extLst>
          </p:cNvPr>
          <p:cNvCxnSpPr>
            <a:cxnSpLocks/>
          </p:cNvCxnSpPr>
          <p:nvPr/>
        </p:nvCxnSpPr>
        <p:spPr>
          <a:xfrm>
            <a:off x="5460027" y="4159816"/>
            <a:ext cx="0" cy="100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27708D-2A5E-4B45-915A-EF6AC7970BC2}"/>
              </a:ext>
            </a:extLst>
          </p:cNvPr>
          <p:cNvSpPr txBox="1"/>
          <p:nvPr/>
        </p:nvSpPr>
        <p:spPr>
          <a:xfrm>
            <a:off x="1932277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78E04F-D32C-4877-B18F-43B40B042435}"/>
              </a:ext>
            </a:extLst>
          </p:cNvPr>
          <p:cNvSpPr txBox="1"/>
          <p:nvPr/>
        </p:nvSpPr>
        <p:spPr>
          <a:xfrm>
            <a:off x="2527125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52BE9A-B95D-49BD-AFF4-6DB55C73A92F}"/>
              </a:ext>
            </a:extLst>
          </p:cNvPr>
          <p:cNvSpPr txBox="1"/>
          <p:nvPr/>
        </p:nvSpPr>
        <p:spPr>
          <a:xfrm>
            <a:off x="2941069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3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A2DB58-C08E-4831-A50C-F3DA3ABFC4AD}"/>
              </a:ext>
            </a:extLst>
          </p:cNvPr>
          <p:cNvSpPr txBox="1"/>
          <p:nvPr/>
        </p:nvSpPr>
        <p:spPr>
          <a:xfrm>
            <a:off x="4032454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4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B2A88B-3DA0-468E-98C8-B69B3078311A}"/>
              </a:ext>
            </a:extLst>
          </p:cNvPr>
          <p:cNvSpPr txBox="1"/>
          <p:nvPr/>
        </p:nvSpPr>
        <p:spPr>
          <a:xfrm>
            <a:off x="4911454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5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E33ACE-87B7-41FA-A403-5E9DF5558BC2}"/>
              </a:ext>
            </a:extLst>
          </p:cNvPr>
          <p:cNvSpPr txBox="1"/>
          <p:nvPr/>
        </p:nvSpPr>
        <p:spPr>
          <a:xfrm>
            <a:off x="5289025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6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BE334-90B4-4EC4-8242-6C9A017CFED1}"/>
              </a:ext>
            </a:extLst>
          </p:cNvPr>
          <p:cNvSpPr txBox="1"/>
          <p:nvPr/>
        </p:nvSpPr>
        <p:spPr>
          <a:xfrm>
            <a:off x="1261067" y="208670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0B3E15-AEAD-4B06-AF8A-04B97EFAECCB}"/>
              </a:ext>
            </a:extLst>
          </p:cNvPr>
          <p:cNvSpPr txBox="1"/>
          <p:nvPr/>
        </p:nvSpPr>
        <p:spPr>
          <a:xfrm>
            <a:off x="1261066" y="249041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6BCE23-F459-472A-9E51-BF093C7CC9DD}"/>
              </a:ext>
            </a:extLst>
          </p:cNvPr>
          <p:cNvSpPr txBox="1"/>
          <p:nvPr/>
        </p:nvSpPr>
        <p:spPr>
          <a:xfrm>
            <a:off x="1261066" y="2881520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1320C5-4547-4268-A769-E7A5993BF341}"/>
              </a:ext>
            </a:extLst>
          </p:cNvPr>
          <p:cNvSpPr txBox="1"/>
          <p:nvPr/>
        </p:nvSpPr>
        <p:spPr>
          <a:xfrm>
            <a:off x="1261066" y="323213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673404-AF50-4EF9-B447-1EBA7BC85EDE}"/>
              </a:ext>
            </a:extLst>
          </p:cNvPr>
          <p:cNvSpPr txBox="1"/>
          <p:nvPr/>
        </p:nvSpPr>
        <p:spPr>
          <a:xfrm>
            <a:off x="1257939" y="361283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DD57C7-01C3-4171-B67E-F19ED83DFE6F}"/>
              </a:ext>
            </a:extLst>
          </p:cNvPr>
          <p:cNvSpPr txBox="1"/>
          <p:nvPr/>
        </p:nvSpPr>
        <p:spPr>
          <a:xfrm>
            <a:off x="1257939" y="398582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A95BD4-2D2C-4758-825C-46AE8339DA08}"/>
              </a:ext>
            </a:extLst>
          </p:cNvPr>
          <p:cNvSpPr txBox="1"/>
          <p:nvPr/>
        </p:nvSpPr>
        <p:spPr>
          <a:xfrm>
            <a:off x="3258768" y="188292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880840-0AB4-4DA9-BE42-1730E03918A1}"/>
              </a:ext>
            </a:extLst>
          </p:cNvPr>
          <p:cNvSpPr txBox="1"/>
          <p:nvPr/>
        </p:nvSpPr>
        <p:spPr>
          <a:xfrm>
            <a:off x="3510584" y="233275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001772-8DA9-4296-BCE4-54A177D7BCC5}"/>
              </a:ext>
            </a:extLst>
          </p:cNvPr>
          <p:cNvSpPr txBox="1"/>
          <p:nvPr/>
        </p:nvSpPr>
        <p:spPr>
          <a:xfrm>
            <a:off x="4814816" y="2706317"/>
            <a:ext cx="36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0B6E97-63D7-44CD-BED6-25D4D36359E8}"/>
              </a:ext>
            </a:extLst>
          </p:cNvPr>
          <p:cNvSpPr txBox="1"/>
          <p:nvPr/>
        </p:nvSpPr>
        <p:spPr>
          <a:xfrm>
            <a:off x="6543726" y="3085299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4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52E7E9-4CCC-4763-9B53-23F45CE2FF42}"/>
              </a:ext>
            </a:extLst>
          </p:cNvPr>
          <p:cNvSpPr txBox="1"/>
          <p:nvPr/>
        </p:nvSpPr>
        <p:spPr>
          <a:xfrm>
            <a:off x="5603241" y="342395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5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2ACA3F-5DA6-4CDA-AD08-E70B7905EBA8}"/>
              </a:ext>
            </a:extLst>
          </p:cNvPr>
          <p:cNvSpPr txBox="1"/>
          <p:nvPr/>
        </p:nvSpPr>
        <p:spPr>
          <a:xfrm>
            <a:off x="6543725" y="380735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6</a:t>
            </a:r>
            <a:endParaRPr lang="en-GB" dirty="0"/>
          </a:p>
        </p:txBody>
      </p:sp>
      <p:sp>
        <p:nvSpPr>
          <p:cNvPr id="77" name="Title 76">
            <a:extLst>
              <a:ext uri="{FF2B5EF4-FFF2-40B4-BE49-F238E27FC236}">
                <a16:creationId xmlns:a16="http://schemas.microsoft.com/office/drawing/2014/main" id="{24BC6240-EF9D-4B05-9471-BF3CEDA2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Arrivals and Departures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118D16-743F-4828-A107-E1D9A4C2E046}"/>
              </a:ext>
            </a:extLst>
          </p:cNvPr>
          <p:cNvCxnSpPr>
            <a:cxnSpLocks/>
          </p:cNvCxnSpPr>
          <p:nvPr/>
        </p:nvCxnSpPr>
        <p:spPr>
          <a:xfrm>
            <a:off x="1613378" y="5033111"/>
            <a:ext cx="0" cy="2895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5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A492-2B45-4C15-8F71-0C1E2BB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Abundance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E232B-CDDA-4769-8693-759CB425C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By counting the number of animals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, we can determine the size of the population at time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E232B-CDDA-4769-8693-759CB425C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89E4C9C-CE0E-44A5-8424-3BC2032811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7" b="1279"/>
          <a:stretch/>
        </p:blipFill>
        <p:spPr>
          <a:xfrm>
            <a:off x="2974414" y="2747065"/>
            <a:ext cx="6243171" cy="35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9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9C-2E70-426B-80B4-318D7C6C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5945-5787-4227-A0E6-64C3A69D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Abundance is the number of individuals from a given species inhabiting a certain area</a:t>
            </a:r>
          </a:p>
          <a:p>
            <a:r>
              <a:rPr lang="en-GB" dirty="0"/>
              <a:t>Monitoring abundance is important for several reasons:</a:t>
            </a:r>
          </a:p>
        </p:txBody>
      </p:sp>
    </p:spTree>
    <p:extLst>
      <p:ext uri="{BB962C8B-B14F-4D97-AF65-F5344CB8AC3E}">
        <p14:creationId xmlns:p14="http://schemas.microsoft.com/office/powerpoint/2010/main" val="32267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35B1-1A88-4E5B-BE30-311AFC80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Abundance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5C6CC-0EF0-4A1E-A631-7AF40A094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can choose the long-term average using Little’s law: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80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  <a:p>
                <a:pPr marL="1828800" lvl="4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Arrival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rate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population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Set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λ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GB" dirty="0"/>
                  <a:t> to average N animals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5C6CC-0EF0-4A1E-A631-7AF40A094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82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E475-8D8C-4B33-9B2E-2CFA6C8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Individual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84A6-C6E4-4380-896C-E56346B9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now need to simulate data for each individual</a:t>
            </a:r>
          </a:p>
          <a:p>
            <a:r>
              <a:rPr lang="en-GB" dirty="0"/>
              <a:t>The following assumptions are made: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9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E475-8D8C-4B33-9B2E-2CFA6C8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Individual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now need to simulate data for each individual</a:t>
                </a:r>
              </a:p>
              <a:p>
                <a:r>
                  <a:rPr lang="en-GB" dirty="0"/>
                  <a:t>The following assumptions are made:</a:t>
                </a:r>
              </a:p>
              <a:p>
                <a:pPr lvl="1"/>
                <a:r>
                  <a:rPr lang="en-GB" dirty="0"/>
                  <a:t>The number of droppings produced in one day is a Poisson(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 random variable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73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E475-8D8C-4B33-9B2E-2CFA6C8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Individual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now need to simulate data for each individual</a:t>
                </a:r>
              </a:p>
              <a:p>
                <a:r>
                  <a:rPr lang="en-GB" dirty="0"/>
                  <a:t>The following assumptions are made:</a:t>
                </a:r>
              </a:p>
              <a:p>
                <a:pPr lvl="1"/>
                <a:r>
                  <a:rPr lang="en-GB" dirty="0"/>
                  <a:t>The number of droppings produced in one day is a Poisson(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 random variable</a:t>
                </a:r>
              </a:p>
              <a:p>
                <a:pPr lvl="1"/>
                <a:r>
                  <a:rPr lang="en-GB" dirty="0"/>
                  <a:t>T</a:t>
                </a:r>
                <a:r>
                  <a:rPr lang="en-GB" b="0" dirty="0"/>
                  <a:t>he total number of droppings left during the stay is therefore Poisson(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614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E475-8D8C-4B33-9B2E-2CFA6C8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Individual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now need to simulate data for each individual</a:t>
                </a:r>
              </a:p>
              <a:p>
                <a:r>
                  <a:rPr lang="en-GB" dirty="0"/>
                  <a:t>The following assumptions are made:</a:t>
                </a:r>
              </a:p>
              <a:p>
                <a:pPr lvl="1"/>
                <a:r>
                  <a:rPr lang="en-GB" dirty="0"/>
                  <a:t>The number of droppings produced in one day is a Poisson(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 random variable</a:t>
                </a:r>
              </a:p>
              <a:p>
                <a:pPr lvl="1"/>
                <a:r>
                  <a:rPr lang="en-GB" dirty="0"/>
                  <a:t>T</a:t>
                </a:r>
                <a:r>
                  <a:rPr lang="en-GB" b="0" dirty="0"/>
                  <a:t>he total number of droppings left during the stay is therefore Poisson(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lvl="1"/>
                <a:r>
                  <a:rPr lang="en-GB" b="0" dirty="0"/>
                  <a:t>The length of time a dropping survives before decaying is an exponential random variable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95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F68E-5B57-438F-8E50-1703CF43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vs Detectable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90F1FB-3DA1-429D-B720-F509A3C46C67}"/>
              </a:ext>
            </a:extLst>
          </p:cNvPr>
          <p:cNvCxnSpPr>
            <a:cxnSpLocks/>
          </p:cNvCxnSpPr>
          <p:nvPr/>
        </p:nvCxnSpPr>
        <p:spPr>
          <a:xfrm>
            <a:off x="1610524" y="4973156"/>
            <a:ext cx="83533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6B671F-B88B-4060-9449-3FFFEBE33415}"/>
              </a:ext>
            </a:extLst>
          </p:cNvPr>
          <p:cNvCxnSpPr>
            <a:cxnSpLocks/>
          </p:cNvCxnSpPr>
          <p:nvPr/>
        </p:nvCxnSpPr>
        <p:spPr>
          <a:xfrm>
            <a:off x="2103279" y="2076691"/>
            <a:ext cx="3079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F95A01-2164-43D8-AC51-FEF45A7B78FF}"/>
              </a:ext>
            </a:extLst>
          </p:cNvPr>
          <p:cNvSpPr txBox="1"/>
          <p:nvPr/>
        </p:nvSpPr>
        <p:spPr>
          <a:xfrm>
            <a:off x="10048549" y="47884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DDF4F2-E2DD-4B87-8E0F-00856BBA848E}"/>
              </a:ext>
            </a:extLst>
          </p:cNvPr>
          <p:cNvCxnSpPr/>
          <p:nvPr/>
        </p:nvCxnSpPr>
        <p:spPr>
          <a:xfrm>
            <a:off x="2103279" y="2076691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1E1428-5819-4385-A456-94FB2D72B8DF}"/>
              </a:ext>
            </a:extLst>
          </p:cNvPr>
          <p:cNvSpPr txBox="1"/>
          <p:nvPr/>
        </p:nvSpPr>
        <p:spPr>
          <a:xfrm>
            <a:off x="1932277" y="5045734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9A1127-62BF-4C4A-8214-80B440666930}"/>
              </a:ext>
            </a:extLst>
          </p:cNvPr>
          <p:cNvSpPr txBox="1"/>
          <p:nvPr/>
        </p:nvSpPr>
        <p:spPr>
          <a:xfrm>
            <a:off x="1261067" y="1892025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7A87E4-300C-47CA-8FC0-4F1BB1C93012}"/>
              </a:ext>
            </a:extLst>
          </p:cNvPr>
          <p:cNvCxnSpPr/>
          <p:nvPr/>
        </p:nvCxnSpPr>
        <p:spPr>
          <a:xfrm>
            <a:off x="5128677" y="2081613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8325C2D-76B3-4B3D-906D-CC71F1516BE7}"/>
              </a:ext>
            </a:extLst>
          </p:cNvPr>
          <p:cNvSpPr txBox="1"/>
          <p:nvPr/>
        </p:nvSpPr>
        <p:spPr>
          <a:xfrm>
            <a:off x="4804292" y="5044754"/>
            <a:ext cx="12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  </a:t>
            </a:r>
            <a:r>
              <a:rPr lang="en-GB" dirty="0"/>
              <a:t>+ s</a:t>
            </a:r>
            <a:r>
              <a:rPr lang="en-GB" baseline="-25000" dirty="0"/>
              <a:t>1</a:t>
            </a:r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E322A-B703-4057-9FDC-922918BFE7FA}"/>
              </a:ext>
            </a:extLst>
          </p:cNvPr>
          <p:cNvCxnSpPr>
            <a:cxnSpLocks/>
          </p:cNvCxnSpPr>
          <p:nvPr/>
        </p:nvCxnSpPr>
        <p:spPr>
          <a:xfrm>
            <a:off x="2144988" y="2372580"/>
            <a:ext cx="149351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3B9F24-FC65-4C23-ABA6-3EBA0F0E3A0E}"/>
              </a:ext>
            </a:extLst>
          </p:cNvPr>
          <p:cNvCxnSpPr>
            <a:cxnSpLocks/>
          </p:cNvCxnSpPr>
          <p:nvPr/>
        </p:nvCxnSpPr>
        <p:spPr>
          <a:xfrm>
            <a:off x="3638507" y="2853439"/>
            <a:ext cx="207936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EE5596-B938-455F-BB4A-A4804DDC4890}"/>
              </a:ext>
            </a:extLst>
          </p:cNvPr>
          <p:cNvCxnSpPr>
            <a:cxnSpLocks/>
          </p:cNvCxnSpPr>
          <p:nvPr/>
        </p:nvCxnSpPr>
        <p:spPr>
          <a:xfrm>
            <a:off x="2987040" y="3429000"/>
            <a:ext cx="168525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E94061-E320-4DD3-99FE-20614B41F051}"/>
              </a:ext>
            </a:extLst>
          </p:cNvPr>
          <p:cNvCxnSpPr>
            <a:cxnSpLocks/>
          </p:cNvCxnSpPr>
          <p:nvPr/>
        </p:nvCxnSpPr>
        <p:spPr>
          <a:xfrm>
            <a:off x="4277350" y="4013647"/>
            <a:ext cx="307946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A65A03-9632-4A72-8239-7503FE4A10DE}"/>
              </a:ext>
            </a:extLst>
          </p:cNvPr>
          <p:cNvCxnSpPr>
            <a:cxnSpLocks/>
          </p:cNvCxnSpPr>
          <p:nvPr/>
        </p:nvCxnSpPr>
        <p:spPr>
          <a:xfrm>
            <a:off x="2434627" y="4602599"/>
            <a:ext cx="307946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Brace 46">
            <a:extLst>
              <a:ext uri="{FF2B5EF4-FFF2-40B4-BE49-F238E27FC236}">
                <a16:creationId xmlns:a16="http://schemas.microsoft.com/office/drawing/2014/main" id="{FC42CF77-6B84-4836-B21D-49FD76B0BC18}"/>
              </a:ext>
            </a:extLst>
          </p:cNvPr>
          <p:cNvSpPr/>
          <p:nvPr/>
        </p:nvSpPr>
        <p:spPr>
          <a:xfrm rot="16200000">
            <a:off x="2098421" y="2864344"/>
            <a:ext cx="3050248" cy="3010268"/>
          </a:xfrm>
          <a:custGeom>
            <a:avLst/>
            <a:gdLst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12422 w 1768463"/>
              <a:gd name="connsiteY10" fmla="*/ 392303 h 672524"/>
              <a:gd name="connsiteX11" fmla="*/ 1712422 w 1768463"/>
              <a:gd name="connsiteY11" fmla="*/ 616483 h 672524"/>
              <a:gd name="connsiteX12" fmla="*/ 1656381 w 1768463"/>
              <a:gd name="connsiteY12" fmla="*/ 672524 h 672524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280682 h 672985"/>
              <a:gd name="connsiteX10" fmla="*/ 1768463 w 1768463"/>
              <a:gd name="connsiteY10" fmla="*/ 336723 h 672985"/>
              <a:gd name="connsiteX11" fmla="*/ 1712422 w 1768463"/>
              <a:gd name="connsiteY11" fmla="*/ 392764 h 672985"/>
              <a:gd name="connsiteX12" fmla="*/ 1712422 w 1768463"/>
              <a:gd name="connsiteY12" fmla="*/ 616944 h 672985"/>
              <a:gd name="connsiteX13" fmla="*/ 1656381 w 1768463"/>
              <a:gd name="connsiteY13" fmla="*/ 672985 h 672985"/>
              <a:gd name="connsiteX14" fmla="*/ 112083 w 1768463"/>
              <a:gd name="connsiteY14" fmla="*/ 672985 h 672985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392764 h 672985"/>
              <a:gd name="connsiteX10" fmla="*/ 1712422 w 1768463"/>
              <a:gd name="connsiteY10" fmla="*/ 616944 h 672985"/>
              <a:gd name="connsiteX11" fmla="*/ 1656381 w 1768463"/>
              <a:gd name="connsiteY11" fmla="*/ 672985 h 67298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11" fmla="*/ 112083 w 1768463"/>
              <a:gd name="connsiteY11" fmla="*/ 683115 h 683115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1 w 1768463"/>
              <a:gd name="connsiteY8" fmla="*/ 56041 h 672524"/>
              <a:gd name="connsiteX9" fmla="*/ 1712422 w 1768463"/>
              <a:gd name="connsiteY9" fmla="*/ 616483 h 672524"/>
              <a:gd name="connsiteX10" fmla="*/ 1656381 w 1768463"/>
              <a:gd name="connsiteY10" fmla="*/ 672524 h 672524"/>
              <a:gd name="connsiteX11" fmla="*/ 112083 w 1768463"/>
              <a:gd name="connsiteY11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2 w 1768463"/>
              <a:gd name="connsiteY8" fmla="*/ 616483 h 672524"/>
              <a:gd name="connsiteX9" fmla="*/ 1656381 w 1768463"/>
              <a:gd name="connsiteY9" fmla="*/ 672524 h 672524"/>
              <a:gd name="connsiteX10" fmla="*/ 112083 w 1768463"/>
              <a:gd name="connsiteY10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656381 w 1768463"/>
              <a:gd name="connsiteY8" fmla="*/ 672524 h 672524"/>
              <a:gd name="connsiteX9" fmla="*/ 112083 w 1768463"/>
              <a:gd name="connsiteY9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8463" h="672524" stroke="0" extrusionOk="0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  <a:lnTo>
                  <a:pt x="1656380" y="0"/>
                </a:lnTo>
                <a:cubicBezTo>
                  <a:pt x="1687331" y="0"/>
                  <a:pt x="1712421" y="25090"/>
                  <a:pt x="1712421" y="56041"/>
                </a:cubicBezTo>
                <a:cubicBezTo>
                  <a:pt x="1712421" y="130768"/>
                  <a:pt x="1712422" y="205494"/>
                  <a:pt x="1712422" y="280221"/>
                </a:cubicBezTo>
                <a:cubicBezTo>
                  <a:pt x="1712422" y="311172"/>
                  <a:pt x="1737512" y="336262"/>
                  <a:pt x="1768463" y="336262"/>
                </a:cubicBezTo>
                <a:cubicBezTo>
                  <a:pt x="1737512" y="336262"/>
                  <a:pt x="1712422" y="361352"/>
                  <a:pt x="1712422" y="392303"/>
                </a:cubicBezTo>
                <a:lnTo>
                  <a:pt x="1712422" y="616483"/>
                </a:lnTo>
                <a:cubicBezTo>
                  <a:pt x="1712422" y="647434"/>
                  <a:pt x="1687332" y="672524"/>
                  <a:pt x="1656381" y="672524"/>
                </a:cubicBezTo>
                <a:lnTo>
                  <a:pt x="112083" y="672524"/>
                </a:lnTo>
                <a:close/>
              </a:path>
              <a:path w="1768463" h="672524" fill="none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Double Brace 46">
            <a:extLst>
              <a:ext uri="{FF2B5EF4-FFF2-40B4-BE49-F238E27FC236}">
                <a16:creationId xmlns:a16="http://schemas.microsoft.com/office/drawing/2014/main" id="{40CB816F-FDAB-4FCC-AD22-4600C3C369E5}"/>
              </a:ext>
            </a:extLst>
          </p:cNvPr>
          <p:cNvSpPr/>
          <p:nvPr/>
        </p:nvSpPr>
        <p:spPr>
          <a:xfrm rot="16200000">
            <a:off x="4725186" y="3262975"/>
            <a:ext cx="3050248" cy="2213006"/>
          </a:xfrm>
          <a:custGeom>
            <a:avLst/>
            <a:gdLst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12422 w 1768463"/>
              <a:gd name="connsiteY10" fmla="*/ 392303 h 672524"/>
              <a:gd name="connsiteX11" fmla="*/ 1712422 w 1768463"/>
              <a:gd name="connsiteY11" fmla="*/ 616483 h 672524"/>
              <a:gd name="connsiteX12" fmla="*/ 1656381 w 1768463"/>
              <a:gd name="connsiteY12" fmla="*/ 672524 h 672524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280682 h 672985"/>
              <a:gd name="connsiteX10" fmla="*/ 1768463 w 1768463"/>
              <a:gd name="connsiteY10" fmla="*/ 336723 h 672985"/>
              <a:gd name="connsiteX11" fmla="*/ 1712422 w 1768463"/>
              <a:gd name="connsiteY11" fmla="*/ 392764 h 672985"/>
              <a:gd name="connsiteX12" fmla="*/ 1712422 w 1768463"/>
              <a:gd name="connsiteY12" fmla="*/ 616944 h 672985"/>
              <a:gd name="connsiteX13" fmla="*/ 1656381 w 1768463"/>
              <a:gd name="connsiteY13" fmla="*/ 672985 h 672985"/>
              <a:gd name="connsiteX14" fmla="*/ 112083 w 1768463"/>
              <a:gd name="connsiteY14" fmla="*/ 672985 h 672985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392764 h 672985"/>
              <a:gd name="connsiteX10" fmla="*/ 1712422 w 1768463"/>
              <a:gd name="connsiteY10" fmla="*/ 616944 h 672985"/>
              <a:gd name="connsiteX11" fmla="*/ 1656381 w 1768463"/>
              <a:gd name="connsiteY11" fmla="*/ 672985 h 67298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11" fmla="*/ 112083 w 1768463"/>
              <a:gd name="connsiteY11" fmla="*/ 683115 h 683115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1 w 1768463"/>
              <a:gd name="connsiteY8" fmla="*/ 56041 h 672524"/>
              <a:gd name="connsiteX9" fmla="*/ 1712422 w 1768463"/>
              <a:gd name="connsiteY9" fmla="*/ 616483 h 672524"/>
              <a:gd name="connsiteX10" fmla="*/ 1656381 w 1768463"/>
              <a:gd name="connsiteY10" fmla="*/ 672524 h 672524"/>
              <a:gd name="connsiteX11" fmla="*/ 112083 w 1768463"/>
              <a:gd name="connsiteY11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2 w 1768463"/>
              <a:gd name="connsiteY8" fmla="*/ 616483 h 672524"/>
              <a:gd name="connsiteX9" fmla="*/ 1656381 w 1768463"/>
              <a:gd name="connsiteY9" fmla="*/ 672524 h 672524"/>
              <a:gd name="connsiteX10" fmla="*/ 112083 w 1768463"/>
              <a:gd name="connsiteY10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656381 w 1768463"/>
              <a:gd name="connsiteY8" fmla="*/ 672524 h 672524"/>
              <a:gd name="connsiteX9" fmla="*/ 112083 w 1768463"/>
              <a:gd name="connsiteY9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8463" h="672524" stroke="0" extrusionOk="0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  <a:lnTo>
                  <a:pt x="1656380" y="0"/>
                </a:lnTo>
                <a:cubicBezTo>
                  <a:pt x="1687331" y="0"/>
                  <a:pt x="1712421" y="25090"/>
                  <a:pt x="1712421" y="56041"/>
                </a:cubicBezTo>
                <a:cubicBezTo>
                  <a:pt x="1712421" y="130768"/>
                  <a:pt x="1712422" y="205494"/>
                  <a:pt x="1712422" y="280221"/>
                </a:cubicBezTo>
                <a:cubicBezTo>
                  <a:pt x="1712422" y="311172"/>
                  <a:pt x="1737512" y="336262"/>
                  <a:pt x="1768463" y="336262"/>
                </a:cubicBezTo>
                <a:cubicBezTo>
                  <a:pt x="1737512" y="336262"/>
                  <a:pt x="1712422" y="361352"/>
                  <a:pt x="1712422" y="392303"/>
                </a:cubicBezTo>
                <a:lnTo>
                  <a:pt x="1712422" y="616483"/>
                </a:lnTo>
                <a:cubicBezTo>
                  <a:pt x="1712422" y="647434"/>
                  <a:pt x="1687332" y="672524"/>
                  <a:pt x="1656381" y="672524"/>
                </a:cubicBezTo>
                <a:lnTo>
                  <a:pt x="112083" y="672524"/>
                </a:lnTo>
                <a:close/>
              </a:path>
              <a:path w="1768463" h="672524" fill="none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6B6139-D31D-439D-B888-83393E4F2949}"/>
              </a:ext>
            </a:extLst>
          </p:cNvPr>
          <p:cNvSpPr txBox="1"/>
          <p:nvPr/>
        </p:nvSpPr>
        <p:spPr>
          <a:xfrm>
            <a:off x="3169294" y="5903687"/>
            <a:ext cx="90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293247-9064-4D35-961A-66DD702901D6}"/>
              </a:ext>
            </a:extLst>
          </p:cNvPr>
          <p:cNvSpPr txBox="1"/>
          <p:nvPr/>
        </p:nvSpPr>
        <p:spPr>
          <a:xfrm>
            <a:off x="5450145" y="5894602"/>
            <a:ext cx="161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Still detectable</a:t>
            </a:r>
          </a:p>
        </p:txBody>
      </p:sp>
    </p:spTree>
    <p:extLst>
      <p:ext uri="{BB962C8B-B14F-4D97-AF65-F5344CB8AC3E}">
        <p14:creationId xmlns:p14="http://schemas.microsoft.com/office/powerpoint/2010/main" val="346506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F917-707F-4EAF-BE42-BF71DE10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Information – Animals Present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2D7D8B60-90FE-4909-989F-C74CE6621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38" y="1825625"/>
            <a:ext cx="5583123" cy="4351338"/>
          </a:xfrm>
        </p:spPr>
      </p:pic>
    </p:spTree>
    <p:extLst>
      <p:ext uri="{BB962C8B-B14F-4D97-AF65-F5344CB8AC3E}">
        <p14:creationId xmlns:p14="http://schemas.microsoft.com/office/powerpoint/2010/main" val="87917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256B-A2A3-455F-92FC-14B3BBCB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Information – Animals Detectable	</a:t>
            </a:r>
          </a:p>
        </p:txBody>
      </p:sp>
      <p:pic>
        <p:nvPicPr>
          <p:cNvPr id="5" name="Content Placeholder 4" descr="Scatter chart&#10;&#10;Description automatically generated">
            <a:extLst>
              <a:ext uri="{FF2B5EF4-FFF2-40B4-BE49-F238E27FC236}">
                <a16:creationId xmlns:a16="http://schemas.microsoft.com/office/drawing/2014/main" id="{3541AEDF-3B96-42AF-A0DD-0193A1D28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38" y="1825625"/>
            <a:ext cx="5583123" cy="4351338"/>
          </a:xfrm>
        </p:spPr>
      </p:pic>
    </p:spTree>
    <p:extLst>
      <p:ext uri="{BB962C8B-B14F-4D97-AF65-F5344CB8AC3E}">
        <p14:creationId xmlns:p14="http://schemas.microsoft.com/office/powerpoint/2010/main" val="3704034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AC9-9C18-4719-A1EF-865C1E21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B8DD8-68E7-4459-A278-1AD7AE9C1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After simulating a population, we can count the number of animals present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dirty="0"/>
                  <a:t>Then count how many have at least one dropping present at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Repeat this many times over for different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GB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B8DD8-68E7-4459-A278-1AD7AE9C1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3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1BFF-4E02-4248-88C6-B01D1747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65E17-4890-4FC9-85A2-4F0CAF55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19" y="1277600"/>
            <a:ext cx="9473162" cy="43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9C-2E70-426B-80B4-318D7C6C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5945-5787-4227-A0E6-64C3A69D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Abundance is the number of individuals from a given species inhabiting a certain area</a:t>
            </a:r>
          </a:p>
          <a:p>
            <a:r>
              <a:rPr lang="en-GB" dirty="0"/>
              <a:t>Monitoring abundance is important for several reasons:</a:t>
            </a:r>
          </a:p>
          <a:p>
            <a:pPr lvl="1"/>
            <a:r>
              <a:rPr lang="en-GB" dirty="0"/>
              <a:t>Exploring factors that affect abundance</a:t>
            </a:r>
          </a:p>
        </p:txBody>
      </p:sp>
    </p:spTree>
    <p:extLst>
      <p:ext uri="{BB962C8B-B14F-4D97-AF65-F5344CB8AC3E}">
        <p14:creationId xmlns:p14="http://schemas.microsoft.com/office/powerpoint/2010/main" val="3551019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E3BD-3F6F-458C-86F5-5FE0B544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4571-99F6-4AD7-B6BF-D9054DF30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Using Little’s law again, the expected slope of the line is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spent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detectable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interarrival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inter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dropping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3.45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4571-99F6-4AD7-B6BF-D9054DF30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81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E3BD-3F6F-458C-86F5-5FE0B544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4BEA3-BC36-4B1A-A93A-7722C3E2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99" y="1278000"/>
            <a:ext cx="9471402" cy="4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9C-2E70-426B-80B4-318D7C6C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5945-5787-4227-A0E6-64C3A69D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Abundance is the number of individuals from a given species inhabiting a certain area</a:t>
            </a:r>
          </a:p>
          <a:p>
            <a:r>
              <a:rPr lang="en-GB" dirty="0"/>
              <a:t>Monitoring abundance is important for several reasons:</a:t>
            </a:r>
          </a:p>
          <a:p>
            <a:pPr lvl="1"/>
            <a:r>
              <a:rPr lang="en-GB" dirty="0"/>
              <a:t>Exploring factors that affect abundance</a:t>
            </a:r>
          </a:p>
          <a:p>
            <a:pPr lvl="1"/>
            <a:r>
              <a:rPr lang="en-GB" dirty="0"/>
              <a:t>Estimating biodiversity</a:t>
            </a:r>
          </a:p>
        </p:txBody>
      </p:sp>
    </p:spTree>
    <p:extLst>
      <p:ext uri="{BB962C8B-B14F-4D97-AF65-F5344CB8AC3E}">
        <p14:creationId xmlns:p14="http://schemas.microsoft.com/office/powerpoint/2010/main" val="17262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9C-2E70-426B-80B4-318D7C6C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5945-5787-4227-A0E6-64C3A69D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Abundance is the number of individuals from a given species inhabiting a certain area</a:t>
            </a:r>
          </a:p>
          <a:p>
            <a:r>
              <a:rPr lang="en-GB" dirty="0"/>
              <a:t>Monitoring abundance is important for several reasons:</a:t>
            </a:r>
          </a:p>
          <a:p>
            <a:pPr lvl="1"/>
            <a:r>
              <a:rPr lang="en-GB" dirty="0"/>
              <a:t>Exploring factors that affect abundance</a:t>
            </a:r>
          </a:p>
          <a:p>
            <a:pPr lvl="1"/>
            <a:r>
              <a:rPr lang="en-GB" dirty="0"/>
              <a:t>Estimating biodiversity</a:t>
            </a:r>
          </a:p>
          <a:p>
            <a:pPr lvl="1"/>
            <a:r>
              <a:rPr lang="en-GB" dirty="0"/>
              <a:t>Monitoring endangered species </a:t>
            </a:r>
          </a:p>
        </p:txBody>
      </p:sp>
    </p:spTree>
    <p:extLst>
      <p:ext uri="{BB962C8B-B14F-4D97-AF65-F5344CB8AC3E}">
        <p14:creationId xmlns:p14="http://schemas.microsoft.com/office/powerpoint/2010/main" val="27213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1523-D8B8-4C34-AE8D-EF613905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1533-780A-49E5-9CF8-8AFEF670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rarely possible to determine the exact abundance of a population</a:t>
            </a:r>
          </a:p>
          <a:p>
            <a:r>
              <a:rPr lang="en-GB" dirty="0"/>
              <a:t>Abundance is usually estimated, and various techniques exist for this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5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A7D8-67C4-43CA-BDD6-4B40C8E5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Capture-Recapture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4817-5ABF-4408-92AF-1B2B34956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technique is based on capturing animals and marking them in some way</a:t>
            </a:r>
          </a:p>
          <a:p>
            <a:r>
              <a:rPr lang="en-GB" dirty="0"/>
              <a:t>The animals are released back into the wild, and allowed to reintegrate</a:t>
            </a:r>
          </a:p>
          <a:p>
            <a:r>
              <a:rPr lang="en-GB" dirty="0"/>
              <a:t>Another sample is then taken, and the proportion of animals that were previously captured (as determined by the marks) is used to estimate the abundance</a:t>
            </a:r>
          </a:p>
        </p:txBody>
      </p:sp>
    </p:spTree>
    <p:extLst>
      <p:ext uri="{BB962C8B-B14F-4D97-AF65-F5344CB8AC3E}">
        <p14:creationId xmlns:p14="http://schemas.microsoft.com/office/powerpoint/2010/main" val="37843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A141-A86D-443D-83B9-014B3E9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Capture-Recapture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3ED4-21C8-48F1-B75F-37C884F7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necessary to understand the details of capture-recapture for this presentation</a:t>
            </a:r>
          </a:p>
          <a:p>
            <a:r>
              <a:rPr lang="en-GB" dirty="0"/>
              <a:t>More information:</a:t>
            </a:r>
          </a:p>
          <a:p>
            <a:pPr lvl="1"/>
            <a:r>
              <a:rPr lang="en-GB" dirty="0"/>
              <a:t>MT5751 – Estimating Animal Abundance and Biodiversity</a:t>
            </a:r>
          </a:p>
          <a:p>
            <a:pPr lvl="1"/>
            <a:r>
              <a:rPr lang="en-GB" dirty="0"/>
              <a:t>Estimating Animal Abundance: Closed Populations - Borchers, Buckland and Zucchini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3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4CC3-D773-4899-8187-297284F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Snow Leopards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DDE3-69D4-46F8-96AC-323E7557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Capture-recapture has been used to study the abundance of snow leopards</a:t>
            </a:r>
          </a:p>
          <a:p>
            <a:r>
              <a:rPr lang="en-GB" dirty="0"/>
              <a:t>Non-invasive captures – camera traps, dropping DNA</a:t>
            </a:r>
          </a:p>
          <a:p>
            <a:endParaRPr lang="en-GB" dirty="0"/>
          </a:p>
        </p:txBody>
      </p:sp>
      <p:pic>
        <p:nvPicPr>
          <p:cNvPr id="5" name="Picture 4" descr="A picture containing mammal, cat, outdoor, laying&#10;&#10;Description automatically generated">
            <a:extLst>
              <a:ext uri="{FF2B5EF4-FFF2-40B4-BE49-F238E27FC236}">
                <a16:creationId xmlns:a16="http://schemas.microsoft.com/office/drawing/2014/main" id="{7881A2CA-4B8A-4801-A222-A7CF7FE8D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21" y="3429000"/>
            <a:ext cx="8490358" cy="29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888</Words>
  <Application>Microsoft Office PowerPoint</Application>
  <PresentationFormat>Widescreen</PresentationFormat>
  <Paragraphs>156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False Positive Bias in Genetic Capture-Recapture</vt:lpstr>
      <vt:lpstr>Animal Abundance</vt:lpstr>
      <vt:lpstr>Animal Abundance</vt:lpstr>
      <vt:lpstr>Animal Abundance</vt:lpstr>
      <vt:lpstr>Animal Abundance</vt:lpstr>
      <vt:lpstr>Estimating Abundance</vt:lpstr>
      <vt:lpstr>Capture-Recapture</vt:lpstr>
      <vt:lpstr>Capture-Recapture</vt:lpstr>
      <vt:lpstr>Example: Snow Leopards</vt:lpstr>
      <vt:lpstr>The problem</vt:lpstr>
      <vt:lpstr>Population Simulation</vt:lpstr>
      <vt:lpstr>Simulating Arrivals</vt:lpstr>
      <vt:lpstr>Simulating Arrivals</vt:lpstr>
      <vt:lpstr>Simulating Arrivals</vt:lpstr>
      <vt:lpstr>Simulating Arrivals</vt:lpstr>
      <vt:lpstr>Simulating Arrivals</vt:lpstr>
      <vt:lpstr>Simulating Departures</vt:lpstr>
      <vt:lpstr>Arrivals and Departures</vt:lpstr>
      <vt:lpstr>Finding Abundance</vt:lpstr>
      <vt:lpstr>Expected Abundance</vt:lpstr>
      <vt:lpstr>Simulating Individual Behaviour</vt:lpstr>
      <vt:lpstr>Simulating Individual Behaviour</vt:lpstr>
      <vt:lpstr>Simulating Individual Behaviour</vt:lpstr>
      <vt:lpstr>Simulating Individual Behaviour</vt:lpstr>
      <vt:lpstr>Present vs Detectable</vt:lpstr>
      <vt:lpstr>Spatial Information – Animals Present</vt:lpstr>
      <vt:lpstr>Spatial Information – Animals Detectable </vt:lpstr>
      <vt:lpstr>Detectable vs Present</vt:lpstr>
      <vt:lpstr>Detectable vs Present</vt:lpstr>
      <vt:lpstr>Detectable vs Present</vt:lpstr>
      <vt:lpstr>Detectable vs Present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False Positive Bias in Genetic Capture-Recapture</dc:title>
  <dc:creator>Thomas McFarlane</dc:creator>
  <cp:lastModifiedBy>Thomas McFarlane</cp:lastModifiedBy>
  <cp:revision>14</cp:revision>
  <dcterms:created xsi:type="dcterms:W3CDTF">2022-03-28T11:30:13Z</dcterms:created>
  <dcterms:modified xsi:type="dcterms:W3CDTF">2022-04-05T13:57:57Z</dcterms:modified>
</cp:coreProperties>
</file>