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2"/>
  </p:notesMasterIdLst>
  <p:sldIdLst>
    <p:sldId id="256" r:id="rId2"/>
    <p:sldId id="264" r:id="rId3"/>
    <p:sldId id="257" r:id="rId4"/>
    <p:sldId id="263" r:id="rId5"/>
    <p:sldId id="261" r:id="rId6"/>
    <p:sldId id="259" r:id="rId7"/>
    <p:sldId id="260" r:id="rId8"/>
    <p:sldId id="965" r:id="rId9"/>
    <p:sldId id="258" r:id="rId10"/>
    <p:sldId id="9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5"/>
    <p:restoredTop sz="94658"/>
  </p:normalViewPr>
  <p:slideViewPr>
    <p:cSldViewPr snapToGrid="0">
      <p:cViewPr varScale="1">
        <p:scale>
          <a:sx n="91" d="100"/>
          <a:sy n="91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85F11-7CE3-8E4C-9C84-F1A031FA7270}" type="datetimeFigureOut">
              <a:rPr lang="en-DE" smtClean="0"/>
              <a:t>20.03.25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BF3876-7CAE-B044-9F9E-684528E4CB2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1803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BF3876-7CAE-B044-9F9E-684528E4CB26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0405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D6CF-1F09-5A43-B2A1-1F7392686CE3}" type="datetimeFigureOut">
              <a:rPr lang="en-DE" smtClean="0"/>
              <a:t>20.03.25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B256AE1-A4F9-D34D-B47A-E4E7B30848C5}" type="slidenum">
              <a:rPr lang="en-DE" smtClean="0"/>
              <a:t>‹#›</a:t>
            </a:fld>
            <a:endParaRPr lang="en-DE"/>
          </a:p>
        </p:txBody>
      </p:sp>
      <p:pic>
        <p:nvPicPr>
          <p:cNvPr id="13" name="Picture 2" descr="Ikon Vektor Hosting Logo Selfhosting Atau Pusat Data Penyimpanan Dan ...">
            <a:extLst>
              <a:ext uri="{FF2B5EF4-FFF2-40B4-BE49-F238E27FC236}">
                <a16:creationId xmlns:a16="http://schemas.microsoft.com/office/drawing/2014/main" id="{65CEE1C9-D9A8-210F-C9AB-CC14E591E3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520" y="1"/>
            <a:ext cx="1173480" cy="11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150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D6CF-1F09-5A43-B2A1-1F7392686CE3}" type="datetimeFigureOut">
              <a:rPr lang="en-DE" smtClean="0"/>
              <a:t>20.03.25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AE1-A4F9-D34D-B47A-E4E7B30848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006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D6CF-1F09-5A43-B2A1-1F7392686CE3}" type="datetimeFigureOut">
              <a:rPr lang="en-DE" smtClean="0"/>
              <a:t>20.03.25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AE1-A4F9-D34D-B47A-E4E7B30848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40788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D6CF-1F09-5A43-B2A1-1F7392686CE3}" type="datetimeFigureOut">
              <a:rPr lang="en-DE" smtClean="0"/>
              <a:t>20.03.25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AE1-A4F9-D34D-B47A-E4E7B30848C5}" type="slidenum">
              <a:rPr lang="en-DE" smtClean="0"/>
              <a:t>‹#›</a:t>
            </a:fld>
            <a:endParaRPr lang="en-DE"/>
          </a:p>
        </p:txBody>
      </p:sp>
      <p:pic>
        <p:nvPicPr>
          <p:cNvPr id="3" name="Picture 2" descr="Ikon Vektor Hosting Logo Selfhosting Atau Pusat Data Penyimpanan Dan ...">
            <a:extLst>
              <a:ext uri="{FF2B5EF4-FFF2-40B4-BE49-F238E27FC236}">
                <a16:creationId xmlns:a16="http://schemas.microsoft.com/office/drawing/2014/main" id="{AA33D8E9-DA17-E4FB-912D-43DB1BBA8F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520" y="1"/>
            <a:ext cx="1173480" cy="11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812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D6CF-1F09-5A43-B2A1-1F7392686CE3}" type="datetimeFigureOut">
              <a:rPr lang="en-DE" smtClean="0"/>
              <a:t>20.03.25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AE1-A4F9-D34D-B47A-E4E7B30848C5}" type="slidenum">
              <a:rPr lang="en-DE" smtClean="0"/>
              <a:t>‹#›</a:t>
            </a:fld>
            <a:endParaRPr lang="en-DE"/>
          </a:p>
        </p:txBody>
      </p:sp>
      <p:pic>
        <p:nvPicPr>
          <p:cNvPr id="7" name="Picture 2" descr="Ikon Vektor Hosting Logo Selfhosting Atau Pusat Data Penyimpanan Dan ...">
            <a:extLst>
              <a:ext uri="{FF2B5EF4-FFF2-40B4-BE49-F238E27FC236}">
                <a16:creationId xmlns:a16="http://schemas.microsoft.com/office/drawing/2014/main" id="{3B64E05B-A24C-4EF4-DA54-F9B0379BC57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520" y="1"/>
            <a:ext cx="1173480" cy="11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761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581D6CF-1F09-5A43-B2A1-1F7392686CE3}" type="datetimeFigureOut">
              <a:rPr lang="en-DE" smtClean="0"/>
              <a:t>20.03.25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D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B256AE1-A4F9-D34D-B47A-E4E7B30848C5}" type="slidenum">
              <a:rPr lang="en-DE" smtClean="0"/>
              <a:t>‹#›</a:t>
            </a:fld>
            <a:endParaRPr lang="en-DE"/>
          </a:p>
        </p:txBody>
      </p:sp>
      <p:pic>
        <p:nvPicPr>
          <p:cNvPr id="11" name="Picture 2" descr="Ikon Vektor Hosting Logo Selfhosting Atau Pusat Data Penyimpanan Dan ...">
            <a:extLst>
              <a:ext uri="{FF2B5EF4-FFF2-40B4-BE49-F238E27FC236}">
                <a16:creationId xmlns:a16="http://schemas.microsoft.com/office/drawing/2014/main" id="{82A92234-4884-304D-E54C-00771DD858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520" y="1"/>
            <a:ext cx="1173480" cy="11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7813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D6CF-1F09-5A43-B2A1-1F7392686CE3}" type="datetimeFigureOut">
              <a:rPr lang="en-DE" smtClean="0"/>
              <a:t>20.03.25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AE1-A4F9-D34D-B47A-E4E7B30848C5}" type="slidenum">
              <a:rPr lang="en-DE" smtClean="0"/>
              <a:t>‹#›</a:t>
            </a:fld>
            <a:endParaRPr lang="en-DE"/>
          </a:p>
        </p:txBody>
      </p:sp>
      <p:pic>
        <p:nvPicPr>
          <p:cNvPr id="8" name="Picture 2" descr="Ikon Vektor Hosting Logo Selfhosting Atau Pusat Data Penyimpanan Dan ...">
            <a:extLst>
              <a:ext uri="{FF2B5EF4-FFF2-40B4-BE49-F238E27FC236}">
                <a16:creationId xmlns:a16="http://schemas.microsoft.com/office/drawing/2014/main" id="{E0B380F9-C0E3-C81F-6BE6-E7948702D1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520" y="1"/>
            <a:ext cx="1173480" cy="11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642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D6CF-1F09-5A43-B2A1-1F7392686CE3}" type="datetimeFigureOut">
              <a:rPr lang="en-DE" smtClean="0"/>
              <a:t>20.03.25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AE1-A4F9-D34D-B47A-E4E7B30848C5}" type="slidenum">
              <a:rPr lang="en-DE" smtClean="0"/>
              <a:t>‹#›</a:t>
            </a:fld>
            <a:endParaRPr lang="en-DE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2" name="Picture 2" descr="Ikon Vektor Hosting Logo Selfhosting Atau Pusat Data Penyimpanan Dan ...">
            <a:extLst>
              <a:ext uri="{FF2B5EF4-FFF2-40B4-BE49-F238E27FC236}">
                <a16:creationId xmlns:a16="http://schemas.microsoft.com/office/drawing/2014/main" id="{B09A3D64-E04D-D5C8-AA0B-C6D037AC72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520" y="1"/>
            <a:ext cx="1173480" cy="11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470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D6CF-1F09-5A43-B2A1-1F7392686CE3}" type="datetimeFigureOut">
              <a:rPr lang="en-DE" smtClean="0"/>
              <a:t>20.03.25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AE1-A4F9-D34D-B47A-E4E7B30848C5}" type="slidenum">
              <a:rPr lang="en-DE" smtClean="0"/>
              <a:t>‹#›</a:t>
            </a:fld>
            <a:endParaRPr lang="en-DE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pic>
        <p:nvPicPr>
          <p:cNvPr id="2" name="Picture 2" descr="Ikon Vektor Hosting Logo Selfhosting Atau Pusat Data Penyimpanan Dan ...">
            <a:extLst>
              <a:ext uri="{FF2B5EF4-FFF2-40B4-BE49-F238E27FC236}">
                <a16:creationId xmlns:a16="http://schemas.microsoft.com/office/drawing/2014/main" id="{1F2905FE-2017-3E52-A345-61509A3DBE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520" y="1"/>
            <a:ext cx="1173480" cy="11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09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D6CF-1F09-5A43-B2A1-1F7392686CE3}" type="datetimeFigureOut">
              <a:rPr lang="en-DE" smtClean="0"/>
              <a:t>20.03.25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AE1-A4F9-D34D-B47A-E4E7B30848C5}" type="slidenum">
              <a:rPr lang="en-DE" smtClean="0"/>
              <a:t>‹#›</a:t>
            </a:fld>
            <a:endParaRPr lang="en-DE"/>
          </a:p>
        </p:txBody>
      </p:sp>
      <p:pic>
        <p:nvPicPr>
          <p:cNvPr id="5" name="Picture 2" descr="Ikon Vektor Hosting Logo Selfhosting Atau Pusat Data Penyimpanan Dan ...">
            <a:extLst>
              <a:ext uri="{FF2B5EF4-FFF2-40B4-BE49-F238E27FC236}">
                <a16:creationId xmlns:a16="http://schemas.microsoft.com/office/drawing/2014/main" id="{7EA359EA-4978-823F-E545-11414BE28C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8520" y="1"/>
            <a:ext cx="1173480" cy="117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088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D6CF-1F09-5A43-B2A1-1F7392686CE3}" type="datetimeFigureOut">
              <a:rPr lang="en-DE" smtClean="0"/>
              <a:t>20.03.25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AE1-A4F9-D34D-B47A-E4E7B30848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0609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1D6CF-1F09-5A43-B2A1-1F7392686CE3}" type="datetimeFigureOut">
              <a:rPr lang="en-DE" smtClean="0"/>
              <a:t>20.03.25</a:t>
            </a:fld>
            <a:endParaRPr lang="en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56AE1-A4F9-D34D-B47A-E4E7B30848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116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581D6CF-1F09-5A43-B2A1-1F7392686CE3}" type="datetimeFigureOut">
              <a:rPr lang="en-DE" smtClean="0"/>
              <a:t>20.03.25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D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B256AE1-A4F9-D34D-B47A-E4E7B30848C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698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titcolas.net/kerckhoffs/crypto_militaire_1.pdf" TargetMode="External"/><Relationship Id="rId2" Type="http://schemas.openxmlformats.org/officeDocument/2006/relationships/hyperlink" Target="https://de.wikipedia.org/wiki/Kerckhoffs%E2%80%99_Prinzi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hyperlink" Target="https://www.cirrus7.com/de/cirrus7-nimbus/" TargetMode="External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e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jpe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homasmerz.github.io/dnspingtest_rrd_nbg/" TargetMode="External"/><Relationship Id="rId7" Type="http://schemas.openxmlformats.org/officeDocument/2006/relationships/hyperlink" Target="https://github.com/thomasmerz/speedtest_rrd/" TargetMode="External"/><Relationship Id="rId2" Type="http://schemas.openxmlformats.org/officeDocument/2006/relationships/hyperlink" Target="https://thomasmerz.github.io/dnspingtest_rrd_ka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thomasmerz.github.io/pingtest_rrd/" TargetMode="External"/><Relationship Id="rId5" Type="http://schemas.openxmlformats.org/officeDocument/2006/relationships/hyperlink" Target="https://thomasmerz.github.io/dnspingtest_rrd_hel/" TargetMode="External"/><Relationship Id="rId4" Type="http://schemas.openxmlformats.org/officeDocument/2006/relationships/hyperlink" Target="https://thomasmerz.github.io/dnspingtest_rrd_fsn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893C-9BD5-1C13-3670-BAF5E4711B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b="1" dirty="0"/>
              <a:t>Das Merz’sche Homelab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FDCDF-0DFB-3E3C-72C5-E5CF5659E9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2130950"/>
          </a:xfrm>
        </p:spPr>
        <p:txBody>
          <a:bodyPr>
            <a:normAutofit fontScale="92500" lnSpcReduction="20000"/>
          </a:bodyPr>
          <a:lstStyle/>
          <a:p>
            <a:r>
              <a:rPr lang="en-DE" dirty="0"/>
              <a:t>In der Cloud (und) zuhause.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Homelab-MeetUp</a:t>
            </a:r>
            <a:endParaRPr lang="de-DE" dirty="0"/>
          </a:p>
          <a:p>
            <a:r>
              <a:rPr lang="en-GB" sz="2000" dirty="0"/>
              <a:t>@</a:t>
            </a:r>
            <a:r>
              <a:rPr lang="en-GB" sz="2000" dirty="0" err="1"/>
              <a:t>abimelechbeutelbilch@fulda.social</a:t>
            </a:r>
            <a:r>
              <a:rPr lang="en-GB" sz="2000" dirty="0"/>
              <a:t> </a:t>
            </a:r>
            <a:br>
              <a:rPr lang="en-GB" sz="2000" dirty="0"/>
            </a:br>
            <a:r>
              <a:rPr lang="en-GB" sz="2000" dirty="0" err="1"/>
              <a:t>github.com</a:t>
            </a:r>
            <a:r>
              <a:rPr lang="en-GB" sz="2000" dirty="0"/>
              <a:t>/</a:t>
            </a:r>
            <a:r>
              <a:rPr lang="en-GB" sz="2000" dirty="0" err="1"/>
              <a:t>thomasmerz</a:t>
            </a:r>
            <a:r>
              <a:rPr lang="en-GB" sz="2000" dirty="0"/>
              <a:t>/</a:t>
            </a:r>
            <a:endParaRPr lang="en-D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C8F0B1-7EB7-E143-0D2A-D535719CE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00" y="5813203"/>
            <a:ext cx="223048" cy="23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25C611-9F9D-DFC1-2019-0ABDE6AE8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00" y="6087451"/>
            <a:ext cx="223048" cy="22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902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6B72A1-296E-994A-9834-71FB1A6C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Danke und viel spaß beim selbermachen!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A4354E-B6AA-F533-5280-E3EA0DFEA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000" dirty="0"/>
              <a:t>@</a:t>
            </a:r>
            <a:r>
              <a:rPr lang="en-GB" sz="2000" dirty="0" err="1"/>
              <a:t>abimelechbeutelbilch@fulda.social</a:t>
            </a:r>
            <a:r>
              <a:rPr lang="en-GB" sz="2000" dirty="0"/>
              <a:t> </a:t>
            </a:r>
            <a:br>
              <a:rPr lang="en-GB" sz="2000" dirty="0"/>
            </a:br>
            <a:r>
              <a:rPr lang="en-GB" sz="2000" dirty="0" err="1"/>
              <a:t>github.com</a:t>
            </a:r>
            <a:r>
              <a:rPr lang="en-GB" sz="2000" dirty="0"/>
              <a:t>/</a:t>
            </a:r>
            <a:r>
              <a:rPr lang="en-GB" sz="2000" dirty="0" err="1"/>
              <a:t>thomasmerz</a:t>
            </a:r>
            <a:r>
              <a:rPr lang="en-GB" sz="2000" dirty="0"/>
              <a:t>/</a:t>
            </a:r>
            <a:endParaRPr lang="en-DE" sz="2000" dirty="0"/>
          </a:p>
          <a:p>
            <a:endParaRPr lang="en-DE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5331C40-0509-239A-31AF-502B272758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726" y="5117743"/>
            <a:ext cx="223048" cy="23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BF5158-9A7E-A470-D4F1-D18A6B9A6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726" y="5391991"/>
            <a:ext cx="223048" cy="22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703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BE1D4-51F9-A4A7-0FFF-C7B929E76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Kerckhoffs’ Prinzip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75CE-99F9-F5BB-77E7-58EDF17A7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„Es </a:t>
            </a:r>
            <a:r>
              <a:rPr lang="en-GB" i="1" dirty="0" err="1"/>
              <a:t>darf</a:t>
            </a:r>
            <a:r>
              <a:rPr lang="en-GB" i="1" dirty="0"/>
              <a:t> </a:t>
            </a:r>
            <a:r>
              <a:rPr lang="en-GB" i="1" dirty="0" err="1"/>
              <a:t>keiner</a:t>
            </a:r>
            <a:r>
              <a:rPr lang="en-GB" i="1" dirty="0"/>
              <a:t> </a:t>
            </a:r>
            <a:r>
              <a:rPr lang="en-GB" i="1" dirty="0" err="1"/>
              <a:t>Geheimhaltung</a:t>
            </a:r>
            <a:r>
              <a:rPr lang="en-GB" i="1" dirty="0"/>
              <a:t> </a:t>
            </a:r>
            <a:r>
              <a:rPr lang="en-GB" i="1" dirty="0" err="1"/>
              <a:t>bedürfen</a:t>
            </a:r>
            <a:r>
              <a:rPr lang="en-GB" i="1" dirty="0"/>
              <a:t> und muss </a:t>
            </a:r>
            <a:r>
              <a:rPr lang="en-GB" i="1" dirty="0" err="1"/>
              <a:t>ohne</a:t>
            </a:r>
            <a:r>
              <a:rPr lang="en-GB" i="1" dirty="0"/>
              <a:t> </a:t>
            </a:r>
            <a:r>
              <a:rPr lang="en-GB" i="1" dirty="0" err="1"/>
              <a:t>Schaden</a:t>
            </a:r>
            <a:r>
              <a:rPr lang="en-GB" i="1" dirty="0"/>
              <a:t> in die </a:t>
            </a:r>
            <a:r>
              <a:rPr lang="en-GB" i="1" dirty="0" err="1"/>
              <a:t>Hände</a:t>
            </a:r>
            <a:r>
              <a:rPr lang="en-GB" i="1" dirty="0"/>
              <a:t> des </a:t>
            </a:r>
            <a:r>
              <a:rPr lang="en-GB" i="1" dirty="0" err="1"/>
              <a:t>Feindes</a:t>
            </a:r>
            <a:r>
              <a:rPr lang="en-GB" i="1" dirty="0"/>
              <a:t> fallen </a:t>
            </a:r>
            <a:r>
              <a:rPr lang="en-GB" i="1" dirty="0" err="1"/>
              <a:t>können</a:t>
            </a:r>
            <a:r>
              <a:rPr lang="en-GB" i="1" dirty="0"/>
              <a:t>.“</a:t>
            </a:r>
            <a:endParaRPr lang="en-GB" dirty="0"/>
          </a:p>
          <a:p>
            <a:r>
              <a:rPr lang="en-GB" i="1" dirty="0">
                <a:hlinkClick r:id="rId3"/>
              </a:rPr>
              <a:t>La cryptographie militaire 1883</a:t>
            </a:r>
            <a:r>
              <a:rPr lang="en-GB" i="1" dirty="0"/>
              <a:t> – Auguste </a:t>
            </a:r>
            <a:r>
              <a:rPr lang="en-GB" i="1" dirty="0" err="1"/>
              <a:t>Kerckhoff</a:t>
            </a:r>
            <a:endParaRPr lang="en-GB" i="1" dirty="0"/>
          </a:p>
          <a:p>
            <a:pPr marL="0" indent="0">
              <a:buNone/>
            </a:pP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123839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8E04C-68A4-1350-7A4A-76E00A330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zuhause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79FE0-9893-3C43-FB8A-9D01D026C4B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571320"/>
          </a:xfrm>
        </p:spPr>
        <p:txBody>
          <a:bodyPr>
            <a:normAutofit/>
          </a:bodyPr>
          <a:lstStyle/>
          <a:p>
            <a:r>
              <a:rPr lang="en-DE" dirty="0"/>
              <a:t>1 Gbit-Kabel (Vodafone)</a:t>
            </a:r>
          </a:p>
          <a:p>
            <a:r>
              <a:rPr lang="en-DE" dirty="0">
                <a:sym typeface="Wingdings" pitchFamily="2" charset="2"/>
              </a:rPr>
              <a:t>Vodafone Station für DMZ (Amazon FireTV, Gäste)</a:t>
            </a:r>
          </a:p>
          <a:p>
            <a:r>
              <a:rPr lang="en-DE" dirty="0">
                <a:sym typeface="Wingdings" pitchFamily="2" charset="2"/>
              </a:rPr>
              <a:t>Kaskade: TP-Link AX6000 für eigenes (W)LAN + TP-Link Repeater/Extender</a:t>
            </a:r>
          </a:p>
          <a:p>
            <a:r>
              <a:rPr lang="en-GB" dirty="0">
                <a:sym typeface="Wingdings" pitchFamily="2" charset="2"/>
              </a:rPr>
              <a:t>C</a:t>
            </a:r>
            <a:r>
              <a:rPr lang="en-DE" dirty="0">
                <a:sym typeface="Wingdings" pitchFamily="2" charset="2"/>
              </a:rPr>
              <a:t>a. 20-30 aktive Clients/Geräte/Devices (4 Personen)</a:t>
            </a:r>
          </a:p>
        </p:txBody>
      </p:sp>
      <p:pic>
        <p:nvPicPr>
          <p:cNvPr id="1028" name="Picture 4" descr="Vodafone Logo PNG Transparent (1) - Brands Logos">
            <a:extLst>
              <a:ext uri="{FF2B5EF4-FFF2-40B4-BE49-F238E27FC236}">
                <a16:creationId xmlns:a16="http://schemas.microsoft.com/office/drawing/2014/main" id="{4968B6A5-5873-BC13-673E-3A0F655BF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308" y="1773382"/>
            <a:ext cx="1191491" cy="1191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wnload TP-Link Logo in SVG Vector or PNG File Format - Logo.wine">
            <a:extLst>
              <a:ext uri="{FF2B5EF4-FFF2-40B4-BE49-F238E27FC236}">
                <a16:creationId xmlns:a16="http://schemas.microsoft.com/office/drawing/2014/main" id="{C8411CE1-ED14-BFC0-D1C1-DC0D2CEE3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6427" y="2995054"/>
            <a:ext cx="2053936" cy="136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rcher AX6000 | AX6000 Next-Gen Wi-Fi Router | TP-Link Canada">
            <a:extLst>
              <a:ext uri="{FF2B5EF4-FFF2-40B4-BE49-F238E27FC236}">
                <a16:creationId xmlns:a16="http://schemas.microsoft.com/office/drawing/2014/main" id="{1C3CE410-0392-5FFB-6B56-40417DB1D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515" y="4394526"/>
            <a:ext cx="2483716" cy="248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péteur WiFi 6 Puissant AX3000 Mbps - TP-Link RE700X - Amplificateur ...">
            <a:extLst>
              <a:ext uri="{FF2B5EF4-FFF2-40B4-BE49-F238E27FC236}">
                <a16:creationId xmlns:a16="http://schemas.microsoft.com/office/drawing/2014/main" id="{DAAE0356-AB10-10D1-1298-193B78E27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237" y="4972517"/>
            <a:ext cx="1330036" cy="133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estujeme gigabitový modem Vodafone Station. Máte k němu dotazy?">
            <a:extLst>
              <a:ext uri="{FF2B5EF4-FFF2-40B4-BE49-F238E27FC236}">
                <a16:creationId xmlns:a16="http://schemas.microsoft.com/office/drawing/2014/main" id="{AE64ED3D-D187-1FB8-4255-152EB9610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848" y="4786569"/>
            <a:ext cx="2483716" cy="163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J45 Connector Types: A Basic Guide">
            <a:extLst>
              <a:ext uri="{FF2B5EF4-FFF2-40B4-BE49-F238E27FC236}">
                <a16:creationId xmlns:a16="http://schemas.microsoft.com/office/drawing/2014/main" id="{BA86F65D-D2DF-B538-29E3-1A504F53D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579935" y="5417201"/>
            <a:ext cx="641209" cy="1015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8E0830AA-2AE4-7F8A-20BB-10774519A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771" y="5604127"/>
            <a:ext cx="567076" cy="56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7327EB9-8ABC-40F2-DE06-8B83CCF44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⁠  </a:t>
            </a:r>
            <a:r>
              <a:rPr kumimoji="0" lang="en-DE" altLang="en-DE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  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Pile of poo">
            <a:extLst>
              <a:ext uri="{FF2B5EF4-FFF2-40B4-BE49-F238E27FC236}">
                <a16:creationId xmlns:a16="http://schemas.microsoft.com/office/drawing/2014/main" id="{A06900BD-C1CE-0CF7-B1B8-FA757BDA7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71" y="2468417"/>
            <a:ext cx="344055" cy="34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148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F5D3-3773-0F83-C7F3-0657A188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Zuhause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80281-9C9B-0B57-7F22-063AF55760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309972"/>
          </a:xfrm>
        </p:spPr>
        <p:txBody>
          <a:bodyPr>
            <a:normAutofit lnSpcReduction="10000"/>
          </a:bodyPr>
          <a:lstStyle/>
          <a:p>
            <a:r>
              <a:rPr lang="en-DE" b="1" dirty="0">
                <a:sym typeface="Wingdings" pitchFamily="2" charset="2"/>
              </a:rPr>
              <a:t>Fingbox</a:t>
            </a:r>
            <a:r>
              <a:rPr lang="en-DE" dirty="0">
                <a:sym typeface="Wingdings" pitchFamily="2" charset="2"/>
              </a:rPr>
              <a:t> - </a:t>
            </a:r>
            <a:r>
              <a:rPr lang="en-GB" dirty="0">
                <a:sym typeface="Wingdings" pitchFamily="2" charset="2"/>
              </a:rPr>
              <a:t>“complete network monitoring solution for home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and small offices that </a:t>
            </a:r>
            <a:r>
              <a:rPr lang="en-GB" dirty="0" err="1">
                <a:sym typeface="Wingdings" pitchFamily="2" charset="2"/>
              </a:rPr>
              <a:t>catalogs</a:t>
            </a:r>
            <a:r>
              <a:rPr lang="en-GB" dirty="0">
                <a:sym typeface="Wingdings" pitchFamily="2" charset="2"/>
              </a:rPr>
              <a:t> and secures your devices”</a:t>
            </a:r>
          </a:p>
          <a:p>
            <a:pPr lvl="1"/>
            <a:r>
              <a:rPr lang="en-GB" dirty="0">
                <a:sym typeface="Wingdings" pitchFamily="2" charset="2"/>
              </a:rPr>
              <a:t>Scan - </a:t>
            </a:r>
            <a:r>
              <a:rPr lang="en-GB" u="sng" dirty="0">
                <a:sym typeface="Wingdings" pitchFamily="2" charset="2"/>
              </a:rPr>
              <a:t>Network Inventory </a:t>
            </a:r>
            <a:r>
              <a:rPr lang="en-GB" dirty="0">
                <a:sym typeface="Wingdings" pitchFamily="2" charset="2"/>
              </a:rPr>
              <a:t>✅</a:t>
            </a:r>
          </a:p>
          <a:p>
            <a:pPr lvl="1"/>
            <a:r>
              <a:rPr lang="en-GB" dirty="0">
                <a:sym typeface="Wingdings" pitchFamily="2" charset="2"/>
              </a:rPr>
              <a:t>Monitor - real-time monitoring with user presence, online activity tracking, and a comprehensive event timeline 👻</a:t>
            </a:r>
          </a:p>
          <a:p>
            <a:pPr lvl="1"/>
            <a:r>
              <a:rPr lang="en-GB" dirty="0">
                <a:sym typeface="Wingdings" pitchFamily="2" charset="2"/>
              </a:rPr>
              <a:t>Control - complete control by scheduling Internet downtimes and regulating Internet time for specific devices and users ✅</a:t>
            </a:r>
          </a:p>
          <a:p>
            <a:pPr lvl="1"/>
            <a:r>
              <a:rPr lang="en-GB" dirty="0">
                <a:sym typeface="Wingdings" pitchFamily="2" charset="2"/>
              </a:rPr>
              <a:t>Secure - Elevate your network's protection by </a:t>
            </a:r>
            <a:r>
              <a:rPr lang="en-GB" u="sng" dirty="0">
                <a:sym typeface="Wingdings" pitchFamily="2" charset="2"/>
              </a:rPr>
              <a:t>blocking intruders</a:t>
            </a:r>
            <a:r>
              <a:rPr lang="en-GB" dirty="0">
                <a:sym typeface="Wingdings" pitchFamily="2" charset="2"/>
              </a:rPr>
              <a:t>, </a:t>
            </a:r>
            <a:r>
              <a:rPr lang="en-GB" u="sng" dirty="0">
                <a:sym typeface="Wingdings" pitchFamily="2" charset="2"/>
              </a:rPr>
              <a:t>detecting unknown devices</a:t>
            </a:r>
            <a:r>
              <a:rPr lang="en-GB" dirty="0">
                <a:sym typeface="Wingdings" pitchFamily="2" charset="2"/>
              </a:rPr>
              <a:t>, and automating router vulnerabilities checks ✅</a:t>
            </a:r>
          </a:p>
          <a:p>
            <a:endParaRPr lang="en-DE" dirty="0"/>
          </a:p>
          <a:p>
            <a:r>
              <a:rPr lang="en-DE" dirty="0"/>
              <a:t>Open Source Fan</a:t>
            </a:r>
          </a:p>
          <a:p>
            <a:r>
              <a:rPr lang="en-DE" dirty="0"/>
              <a:t>Digitaler Souverän</a:t>
            </a:r>
          </a:p>
          <a:p>
            <a:r>
              <a:rPr lang="en-DE" dirty="0"/>
              <a:t>Digitaler Selbstverteidiger</a:t>
            </a:r>
          </a:p>
        </p:txBody>
      </p:sp>
      <p:pic>
        <p:nvPicPr>
          <p:cNvPr id="4" name="Picture 2" descr="Fingbox - Home &amp; Professional Network-Agent - Domotz Shop Deutschland">
            <a:extLst>
              <a:ext uri="{FF2B5EF4-FFF2-40B4-BE49-F238E27FC236}">
                <a16:creationId xmlns:a16="http://schemas.microsoft.com/office/drawing/2014/main" id="{1DAC6EB3-7F4D-0065-4653-44FC49738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6761" y="2063396"/>
            <a:ext cx="1235887" cy="50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8282CC1-9D81-37C9-DAED-F0A0DD359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112" y="4056419"/>
            <a:ext cx="3569536" cy="238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9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7700-DF40-4F6B-7927-BC76BC380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</a:t>
            </a:r>
            <a:r>
              <a:rPr lang="en-DE" dirty="0"/>
              <a:t>uhause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B6E86-4ED2-F063-A06B-F95866AFF25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422464"/>
          </a:xfrm>
        </p:spPr>
        <p:txBody>
          <a:bodyPr>
            <a:normAutofit/>
          </a:bodyPr>
          <a:lstStyle/>
          <a:p>
            <a:r>
              <a:rPr lang="en-DE" dirty="0">
                <a:sym typeface="Wingdings" pitchFamily="2" charset="2"/>
              </a:rPr>
              <a:t>24x7 Linux Desktop/Server (lüfterloser “</a:t>
            </a:r>
            <a:r>
              <a:rPr lang="en-DE" dirty="0">
                <a:sym typeface="Wingdings" pitchFamily="2" charset="2"/>
                <a:hlinkClick r:id="rId3"/>
              </a:rPr>
              <a:t>Cirrus7 Nimbus</a:t>
            </a:r>
            <a:r>
              <a:rPr lang="en-DE" dirty="0">
                <a:sym typeface="Wingdings" pitchFamily="2" charset="2"/>
              </a:rPr>
              <a:t>”) – openSUSE Leap</a:t>
            </a:r>
          </a:p>
          <a:p>
            <a:pPr lvl="1"/>
            <a:r>
              <a:rPr lang="en-DE" dirty="0">
                <a:sym typeface="Wingdings" pitchFamily="2" charset="2"/>
              </a:rPr>
              <a:t>Pi-hole</a:t>
            </a:r>
          </a:p>
          <a:p>
            <a:pPr lvl="1"/>
            <a:r>
              <a:rPr lang="en-DE" dirty="0">
                <a:sym typeface="Wingdings" pitchFamily="2" charset="2"/>
              </a:rPr>
              <a:t>Wireguard-VPN (falls erforderlich)</a:t>
            </a:r>
          </a:p>
          <a:p>
            <a:pPr lvl="1"/>
            <a:r>
              <a:rPr lang="en-DE" dirty="0">
                <a:sym typeface="Wingdings" pitchFamily="2" charset="2"/>
              </a:rPr>
              <a:t>DLNA-Zuspieler für Smart-TV</a:t>
            </a:r>
          </a:p>
          <a:p>
            <a:pPr lvl="1"/>
            <a:r>
              <a:rPr lang="en-DE" dirty="0">
                <a:sym typeface="Wingdings" pitchFamily="2" charset="2"/>
              </a:rPr>
              <a:t>“Monitoring” dies und das…</a:t>
            </a:r>
          </a:p>
          <a:p>
            <a:pPr lvl="1"/>
            <a:r>
              <a:rPr lang="en-DE" dirty="0">
                <a:sym typeface="Wingdings" pitchFamily="2" charset="2"/>
              </a:rPr>
              <a:t>Auto-Patching openSUSE und Container</a:t>
            </a:r>
          </a:p>
          <a:p>
            <a:pPr lvl="1"/>
            <a:r>
              <a:rPr lang="en-DE" dirty="0">
                <a:sym typeface="Wingdings" pitchFamily="2" charset="2"/>
              </a:rPr>
              <a:t>Syncthing für Backup auf Hetzner Storage Box / Nextcloud ext. Storage</a:t>
            </a:r>
          </a:p>
          <a:p>
            <a:pPr lvl="2"/>
            <a:r>
              <a:rPr lang="en-DE" dirty="0">
                <a:sym typeface="Wingdings" pitchFamily="2" charset="2"/>
              </a:rPr>
              <a:t>für jeden aktiven NC-User</a:t>
            </a:r>
          </a:p>
          <a:p>
            <a:pPr lvl="1"/>
            <a:r>
              <a:rPr lang="en-GB" dirty="0">
                <a:sym typeface="Wingdings" pitchFamily="2" charset="2"/>
              </a:rPr>
              <a:t>E</a:t>
            </a:r>
            <a:r>
              <a:rPr lang="en-DE" dirty="0">
                <a:sym typeface="Wingdings" pitchFamily="2" charset="2"/>
              </a:rPr>
              <a:t>xponiert per Port-Forwarding: ssh, wg, pihole-gui</a:t>
            </a:r>
            <a:endParaRPr lang="en-DE" dirty="0"/>
          </a:p>
          <a:p>
            <a:r>
              <a:rPr lang="en-DE" dirty="0"/>
              <a:t>3 Windows-PCs (nicht meine!)</a:t>
            </a:r>
          </a:p>
          <a:p>
            <a:r>
              <a:rPr lang="en-DE" dirty="0"/>
              <a:t>iOS-lastig mit iPhones und iPads und iWatches…</a:t>
            </a:r>
          </a:p>
          <a:p>
            <a:r>
              <a:rPr lang="en-DE" dirty="0"/>
              <a:t>Smart-TV, Smart-Light, Kindle, … (teils DMZ)</a:t>
            </a:r>
          </a:p>
        </p:txBody>
      </p:sp>
      <p:pic>
        <p:nvPicPr>
          <p:cNvPr id="3074" name="Picture 2" descr="Instalar openSUSE Leap 42.2 paso a paso - SomeBooks.es">
            <a:extLst>
              <a:ext uri="{FF2B5EF4-FFF2-40B4-BE49-F238E27FC236}">
                <a16:creationId xmlns:a16="http://schemas.microsoft.com/office/drawing/2014/main" id="{E4433B80-6299-2299-716D-ADC3EDF46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67" y="372140"/>
            <a:ext cx="1115829" cy="151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Disponibile la beta di openSUSE Leap 42.2 - Linux Freedom">
            <a:extLst>
              <a:ext uri="{FF2B5EF4-FFF2-40B4-BE49-F238E27FC236}">
                <a16:creationId xmlns:a16="http://schemas.microsoft.com/office/drawing/2014/main" id="{FB3F37CE-C8B5-2D63-E548-D105E8D52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1236" y="372140"/>
            <a:ext cx="2107561" cy="151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irrus7 nimbus v2: Lautloser Mini-PC mit Kaby-Lake und M.2 runderneuert ...">
            <a:extLst>
              <a:ext uri="{FF2B5EF4-FFF2-40B4-BE49-F238E27FC236}">
                <a16:creationId xmlns:a16="http://schemas.microsoft.com/office/drawing/2014/main" id="{58869BC9-0CD8-D35C-0F41-EA7749DDE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363" y="2665063"/>
            <a:ext cx="2826327" cy="282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curl -L install.pi-hole.net | bash | Pi hole, Black hole, Graphic">
            <a:extLst>
              <a:ext uri="{FF2B5EF4-FFF2-40B4-BE49-F238E27FC236}">
                <a16:creationId xmlns:a16="http://schemas.microsoft.com/office/drawing/2014/main" id="{FAAA87AB-C149-9BB7-C223-B4BCB1E8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281" y="6232805"/>
            <a:ext cx="506109" cy="50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37DE23F2-4779-EB53-D0FE-186202845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899" y="6306488"/>
            <a:ext cx="539091" cy="50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DLNA: Simplifying Media File Access Within a Home Network">
            <a:extLst>
              <a:ext uri="{FF2B5EF4-FFF2-40B4-BE49-F238E27FC236}">
                <a16:creationId xmlns:a16="http://schemas.microsoft.com/office/drawing/2014/main" id="{9AEEFD00-D7C5-67CD-EC4F-5448A103C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1070" y="6306488"/>
            <a:ext cx="937954" cy="55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8" name="Picture 16" descr="Download Syncthing Logo in SVG Vector or PNG File Format - Logo.wine">
            <a:extLst>
              <a:ext uri="{FF2B5EF4-FFF2-40B4-BE49-F238E27FC236}">
                <a16:creationId xmlns:a16="http://schemas.microsoft.com/office/drawing/2014/main" id="{BEDF7A6D-F9A4-8690-2678-7D902A4E1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67" y="6135950"/>
            <a:ext cx="1303524" cy="86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20" descr="Web ssh">
            <a:extLst>
              <a:ext uri="{FF2B5EF4-FFF2-40B4-BE49-F238E27FC236}">
                <a16:creationId xmlns:a16="http://schemas.microsoft.com/office/drawing/2014/main" id="{285F452C-2B29-3C33-22C2-5B241C3E6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760" y="6275281"/>
            <a:ext cx="506109" cy="50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07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422A0-B926-3443-E258-40D65F99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8C596-9A92-DE04-DCE5-16F015FE2B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433097"/>
          </a:xfrm>
        </p:spPr>
        <p:txBody>
          <a:bodyPr>
            <a:normAutofit fontScale="92500" lnSpcReduction="10000"/>
          </a:bodyPr>
          <a:lstStyle/>
          <a:p>
            <a:r>
              <a:rPr lang="en-DE" dirty="0">
                <a:sym typeface="Wingdings" pitchFamily="2" charset="2"/>
              </a:rPr>
              <a:t>3 C</a:t>
            </a:r>
            <a:r>
              <a:rPr lang="en-GB" dirty="0">
                <a:sym typeface="Wingdings" pitchFamily="2" charset="2"/>
              </a:rPr>
              <a:t>l</a:t>
            </a:r>
            <a:r>
              <a:rPr lang="en-DE" dirty="0">
                <a:sym typeface="Wingdings" pitchFamily="2" charset="2"/>
              </a:rPr>
              <a:t>oudserver bei Hetzner in DE und FI – Ubuntu LTS</a:t>
            </a:r>
          </a:p>
          <a:p>
            <a:pPr lvl="1"/>
            <a:r>
              <a:rPr lang="en-DE" dirty="0">
                <a:sym typeface="Wingdings" pitchFamily="2" charset="2"/>
              </a:rPr>
              <a:t>NBG</a:t>
            </a:r>
          </a:p>
          <a:p>
            <a:pPr lvl="2"/>
            <a:r>
              <a:rPr lang="en-DE" dirty="0">
                <a:sym typeface="Wingdings" pitchFamily="2" charset="2"/>
              </a:rPr>
              <a:t>Nextcloud</a:t>
            </a:r>
          </a:p>
          <a:p>
            <a:pPr lvl="2"/>
            <a:r>
              <a:rPr lang="en-DE" dirty="0">
                <a:sym typeface="Wingdings" pitchFamily="2" charset="2"/>
              </a:rPr>
              <a:t>Wireguard-VPN Ersatz</a:t>
            </a:r>
          </a:p>
          <a:p>
            <a:pPr lvl="2"/>
            <a:r>
              <a:rPr lang="en-DE" dirty="0">
                <a:sym typeface="Wingdings" pitchFamily="2" charset="2"/>
              </a:rPr>
              <a:t>Minecraft Server</a:t>
            </a:r>
          </a:p>
          <a:p>
            <a:pPr lvl="2"/>
            <a:r>
              <a:rPr lang="en-DE" dirty="0">
                <a:sym typeface="Wingdings" pitchFamily="2" charset="2"/>
              </a:rPr>
              <a:t>Pi-hole</a:t>
            </a:r>
          </a:p>
          <a:p>
            <a:pPr lvl="2"/>
            <a:r>
              <a:rPr lang="en-DE" dirty="0">
                <a:sym typeface="Wingdings" pitchFamily="2" charset="2"/>
              </a:rPr>
              <a:t>Syncthing</a:t>
            </a:r>
          </a:p>
          <a:p>
            <a:pPr lvl="1"/>
            <a:r>
              <a:rPr lang="en-DE" dirty="0">
                <a:sym typeface="Wingdings" pitchFamily="2" charset="2"/>
              </a:rPr>
              <a:t>HEL</a:t>
            </a:r>
          </a:p>
          <a:p>
            <a:pPr lvl="2"/>
            <a:r>
              <a:rPr lang="en-DE" dirty="0">
                <a:sym typeface="Wingdings" pitchFamily="2" charset="2"/>
              </a:rPr>
              <a:t>Wireguard-VPN Familie und Freunde</a:t>
            </a:r>
          </a:p>
          <a:p>
            <a:pPr lvl="2"/>
            <a:r>
              <a:rPr lang="en-DE" dirty="0">
                <a:sym typeface="Wingdings" pitchFamily="2" charset="2"/>
              </a:rPr>
              <a:t>Minecraft Server</a:t>
            </a:r>
          </a:p>
          <a:p>
            <a:pPr lvl="2"/>
            <a:r>
              <a:rPr lang="en-DE" dirty="0">
                <a:sym typeface="Wingdings" pitchFamily="2" charset="2"/>
              </a:rPr>
              <a:t>Pi-hole</a:t>
            </a:r>
          </a:p>
          <a:p>
            <a:pPr lvl="2"/>
            <a:r>
              <a:rPr lang="en-DE" dirty="0">
                <a:sym typeface="Wingdings" pitchFamily="2" charset="2"/>
              </a:rPr>
              <a:t>Syncthing</a:t>
            </a:r>
          </a:p>
          <a:p>
            <a:pPr lvl="1"/>
            <a:r>
              <a:rPr lang="en-DE" dirty="0">
                <a:sym typeface="Wingdings" pitchFamily="2" charset="2"/>
              </a:rPr>
              <a:t>FSN</a:t>
            </a:r>
          </a:p>
          <a:p>
            <a:pPr lvl="2"/>
            <a:r>
              <a:rPr lang="en-DE" dirty="0">
                <a:sym typeface="Wingdings" pitchFamily="2" charset="2"/>
              </a:rPr>
              <a:t>Wireguard-VPN Testing</a:t>
            </a:r>
          </a:p>
          <a:p>
            <a:pPr lvl="2"/>
            <a:r>
              <a:rPr lang="en-DE" dirty="0">
                <a:sym typeface="Wingdings" pitchFamily="2" charset="2"/>
              </a:rPr>
              <a:t>Pi-hole</a:t>
            </a:r>
          </a:p>
          <a:p>
            <a:pPr lvl="2"/>
            <a:r>
              <a:rPr lang="en-DE" dirty="0">
                <a:sym typeface="Wingdings" pitchFamily="2" charset="2"/>
              </a:rPr>
              <a:t>Syncthing</a:t>
            </a:r>
          </a:p>
        </p:txBody>
      </p:sp>
      <p:pic>
        <p:nvPicPr>
          <p:cNvPr id="4" name="Picture 10" descr="curl -L install.pi-hole.net | bash | Pi hole, Black hole, Graphic">
            <a:extLst>
              <a:ext uri="{FF2B5EF4-FFF2-40B4-BE49-F238E27FC236}">
                <a16:creationId xmlns:a16="http://schemas.microsoft.com/office/drawing/2014/main" id="{8FD8E0B7-8773-3AB3-84ED-88D19C1E5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281" y="6232805"/>
            <a:ext cx="506109" cy="50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2">
            <a:extLst>
              <a:ext uri="{FF2B5EF4-FFF2-40B4-BE49-F238E27FC236}">
                <a16:creationId xmlns:a16="http://schemas.microsoft.com/office/drawing/2014/main" id="{145971C9-83DB-5F61-982D-81CF2FD8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899" y="6306488"/>
            <a:ext cx="539091" cy="50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Download Syncthing Logo in SVG Vector or PNG File Format - Logo.wine">
            <a:extLst>
              <a:ext uri="{FF2B5EF4-FFF2-40B4-BE49-F238E27FC236}">
                <a16:creationId xmlns:a16="http://schemas.microsoft.com/office/drawing/2014/main" id="{3573C543-EA3B-75C5-BE88-85AC2FCC1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167" y="6135950"/>
            <a:ext cx="1303524" cy="86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0" descr="Web ssh">
            <a:extLst>
              <a:ext uri="{FF2B5EF4-FFF2-40B4-BE49-F238E27FC236}">
                <a16:creationId xmlns:a16="http://schemas.microsoft.com/office/drawing/2014/main" id="{8D1E18A4-CB1B-D478-5B61-7DBB3E2D1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760" y="6275281"/>
            <a:ext cx="506109" cy="50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Official Minecraft Logo Poster">
            <a:extLst>
              <a:ext uri="{FF2B5EF4-FFF2-40B4-BE49-F238E27FC236}">
                <a16:creationId xmlns:a16="http://schemas.microsoft.com/office/drawing/2014/main" id="{D4C7D645-A308-293B-3C9F-69F3AF122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1541" y="6742915"/>
            <a:ext cx="45719" cy="5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Nextcloud - Wikipedia">
            <a:extLst>
              <a:ext uri="{FF2B5EF4-FFF2-40B4-BE49-F238E27FC236}">
                <a16:creationId xmlns:a16="http://schemas.microsoft.com/office/drawing/2014/main" id="{62DC83FD-0F1C-3E85-2963-FA7F2A682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897" y="6275281"/>
            <a:ext cx="847799" cy="59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Ubuntu Logo, symbol, meaning, history, PNG, brand">
            <a:extLst>
              <a:ext uri="{FF2B5EF4-FFF2-40B4-BE49-F238E27FC236}">
                <a16:creationId xmlns:a16="http://schemas.microsoft.com/office/drawing/2014/main" id="{1FB6CD58-217E-1B16-8225-1DB37C2E9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8523" y="1154459"/>
            <a:ext cx="3508745" cy="197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Hetzner Logo / Internet / Logonoid.com">
            <a:extLst>
              <a:ext uri="{FF2B5EF4-FFF2-40B4-BE49-F238E27FC236}">
                <a16:creationId xmlns:a16="http://schemas.microsoft.com/office/drawing/2014/main" id="{CF608A73-24FD-64AD-C493-7F46F1F75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507"/>
            <a:ext cx="2643963" cy="51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107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A2BA-AC7F-8012-D2D3-F6976134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CLOUD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7949C-02E0-E2C1-D3E4-43C7670D54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433097"/>
          </a:xfrm>
        </p:spPr>
        <p:txBody>
          <a:bodyPr/>
          <a:lstStyle/>
          <a:p>
            <a:r>
              <a:rPr lang="en-DE" dirty="0">
                <a:sym typeface="Wingdings" pitchFamily="2" charset="2"/>
              </a:rPr>
              <a:t>1 Storage Box</a:t>
            </a:r>
          </a:p>
          <a:p>
            <a:pPr lvl="1"/>
            <a:r>
              <a:rPr lang="en-GB" dirty="0">
                <a:sym typeface="Wingdings" pitchFamily="2" charset="2"/>
              </a:rPr>
              <a:t>L</a:t>
            </a:r>
            <a:r>
              <a:rPr lang="en-DE" dirty="0">
                <a:sym typeface="Wingdings" pitchFamily="2" charset="2"/>
              </a:rPr>
              <a:t>okal per sshfs an alle C</a:t>
            </a:r>
            <a:r>
              <a:rPr lang="en-GB" dirty="0">
                <a:sym typeface="Wingdings" pitchFamily="2" charset="2"/>
              </a:rPr>
              <a:t>l</a:t>
            </a:r>
            <a:r>
              <a:rPr lang="en-DE" dirty="0">
                <a:sym typeface="Wingdings" pitchFamily="2" charset="2"/>
              </a:rPr>
              <a:t>oudserver montiert</a:t>
            </a:r>
          </a:p>
          <a:p>
            <a:pPr lvl="1"/>
            <a:r>
              <a:rPr lang="en-DE" dirty="0">
                <a:sym typeface="Wingdings" pitchFamily="2" charset="2"/>
              </a:rPr>
              <a:t>Nextcloud ext. Storage</a:t>
            </a:r>
          </a:p>
          <a:p>
            <a:r>
              <a:rPr lang="en-DE" dirty="0">
                <a:sym typeface="Wingdings" pitchFamily="2" charset="2"/>
              </a:rPr>
              <a:t>Cloudserver bei Hetzner in US</a:t>
            </a:r>
          </a:p>
          <a:p>
            <a:pPr lvl="1"/>
            <a:r>
              <a:rPr lang="en-DE" dirty="0">
                <a:sym typeface="Wingdings" pitchFamily="2" charset="2"/>
              </a:rPr>
              <a:t>ASH (US)  nur bei Bedarf (“451” News-Sites)</a:t>
            </a:r>
          </a:p>
          <a:p>
            <a:pPr lvl="2"/>
            <a:r>
              <a:rPr lang="en-DE" dirty="0">
                <a:sym typeface="Wingdings" pitchFamily="2" charset="2"/>
              </a:rPr>
              <a:t>Wireguard-VPN Testing</a:t>
            </a:r>
          </a:p>
          <a:p>
            <a:pPr lvl="2"/>
            <a:endParaRPr lang="en-DE" dirty="0">
              <a:sym typeface="Wingdings" pitchFamily="2" charset="2"/>
            </a:endParaRPr>
          </a:p>
          <a:p>
            <a:r>
              <a:rPr lang="en-DE" dirty="0">
                <a:sym typeface="Wingdings" pitchFamily="2" charset="2"/>
              </a:rPr>
              <a:t>GitHub Action based monitoring  eigener Talk</a:t>
            </a:r>
          </a:p>
          <a:p>
            <a:r>
              <a:rPr lang="en-GB" dirty="0">
                <a:sym typeface="Wingdings" pitchFamily="2" charset="2"/>
              </a:rPr>
              <a:t>python3 -m </a:t>
            </a:r>
            <a:r>
              <a:rPr lang="en-GB" dirty="0" err="1">
                <a:sym typeface="Wingdings" pitchFamily="2" charset="2"/>
              </a:rPr>
              <a:t>http.server</a:t>
            </a:r>
            <a:r>
              <a:rPr lang="en-GB" dirty="0">
                <a:sym typeface="Wingdings" pitchFamily="2" charset="2"/>
              </a:rPr>
              <a:t> 12345 für </a:t>
            </a:r>
            <a:r>
              <a:rPr lang="en-GB" dirty="0" err="1">
                <a:sym typeface="Wingdings" pitchFamily="2" charset="2"/>
              </a:rPr>
              <a:t>statische</a:t>
            </a:r>
            <a:r>
              <a:rPr lang="en-GB" dirty="0">
                <a:sym typeface="Wingdings" pitchFamily="2" charset="2"/>
              </a:rPr>
              <a:t> Seiten (</a:t>
            </a:r>
            <a:r>
              <a:rPr lang="en-GB" dirty="0" err="1">
                <a:sym typeface="Wingdings" pitchFamily="2" charset="2"/>
              </a:rPr>
              <a:t>dnsping</a:t>
            </a:r>
            <a:r>
              <a:rPr lang="en-GB" dirty="0">
                <a:sym typeface="Wingdings" pitchFamily="2" charset="2"/>
              </a:rPr>
              <a:t>, ping, </a:t>
            </a:r>
            <a:r>
              <a:rPr lang="en-GB" dirty="0" err="1">
                <a:sym typeface="Wingdings" pitchFamily="2" charset="2"/>
              </a:rPr>
              <a:t>speedtest</a:t>
            </a:r>
            <a:r>
              <a:rPr lang="en-GB" dirty="0">
                <a:sym typeface="Wingdings" pitchFamily="2" charset="2"/>
              </a:rPr>
              <a:t>)</a:t>
            </a:r>
            <a:endParaRPr lang="en-DE" dirty="0">
              <a:sym typeface="Wingdings" pitchFamily="2" charset="2"/>
            </a:endParaRPr>
          </a:p>
          <a:p>
            <a:endParaRPr lang="en-DE" dirty="0">
              <a:sym typeface="Wingdings" pitchFamily="2" charset="2"/>
            </a:endParaRPr>
          </a:p>
          <a:p>
            <a:r>
              <a:rPr lang="en-DE" dirty="0">
                <a:sym typeface="Wingdings" pitchFamily="2" charset="2"/>
              </a:rPr>
              <a:t>Healthcheck.io</a:t>
            </a:r>
          </a:p>
          <a:p>
            <a:pPr marL="274320" lvl="1" indent="0">
              <a:buNone/>
            </a:pPr>
            <a:endParaRPr lang="en-DE" dirty="0">
              <a:sym typeface="Wingdings" pitchFamily="2" charset="2"/>
            </a:endParaRPr>
          </a:p>
          <a:p>
            <a:endParaRPr lang="en-DE" dirty="0"/>
          </a:p>
          <a:p>
            <a:endParaRPr lang="en-DE" dirty="0">
              <a:sym typeface="Wingdings" pitchFamily="2" charset="2"/>
            </a:endParaRPr>
          </a:p>
          <a:p>
            <a:endParaRPr lang="en-DE" dirty="0"/>
          </a:p>
        </p:txBody>
      </p:sp>
      <p:pic>
        <p:nvPicPr>
          <p:cNvPr id="4" name="Picture 14" descr="Hetzner Logo / Internet / Logonoid.com">
            <a:extLst>
              <a:ext uri="{FF2B5EF4-FFF2-40B4-BE49-F238E27FC236}">
                <a16:creationId xmlns:a16="http://schemas.microsoft.com/office/drawing/2014/main" id="{6F330742-FEBD-BB4D-1AEE-BE66C63A8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507"/>
            <a:ext cx="2643963" cy="51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ynology DiskStation Offsite-Backups mit Hetzner Storage Box - 1TB ...">
            <a:extLst>
              <a:ext uri="{FF2B5EF4-FFF2-40B4-BE49-F238E27FC236}">
                <a16:creationId xmlns:a16="http://schemas.microsoft.com/office/drawing/2014/main" id="{D000DD01-0647-3BDF-BE25-FAEC03F4D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2726" y="2088572"/>
            <a:ext cx="2382983" cy="1340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itHub Logo, symbol, meaning, history, PNG, brand">
            <a:extLst>
              <a:ext uri="{FF2B5EF4-FFF2-40B4-BE49-F238E27FC236}">
                <a16:creationId xmlns:a16="http://schemas.microsoft.com/office/drawing/2014/main" id="{DF2A5C5C-251E-373E-32CC-F3864FFF8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910" y="4409016"/>
            <a:ext cx="817418" cy="4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ealthchecks.io | AlertOps Integration">
            <a:extLst>
              <a:ext uri="{FF2B5EF4-FFF2-40B4-BE49-F238E27FC236}">
                <a16:creationId xmlns:a16="http://schemas.microsoft.com/office/drawing/2014/main" id="{C116230A-29F2-F380-A48B-919643398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547" y="5528324"/>
            <a:ext cx="1475509" cy="73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1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E927-7436-5CCF-441C-CBF3E3C82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DE" dirty="0"/>
              <a:t>ome more (monitoring-)projects…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0E5F-1D11-4AD6-8794-A1008493A9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095033"/>
          </a:xfrm>
        </p:spPr>
        <p:txBody>
          <a:bodyPr>
            <a:normAutofit/>
          </a:bodyPr>
          <a:lstStyle/>
          <a:p>
            <a:r>
              <a:rPr lang="en-GB" dirty="0"/>
              <a:t>DNS-Ping</a:t>
            </a:r>
            <a:endParaRPr lang="en-GB" dirty="0">
              <a:hlinkClick r:id="rId2"/>
            </a:endParaRPr>
          </a:p>
          <a:p>
            <a:pPr lvl="1"/>
            <a:r>
              <a:rPr lang="en-GB" dirty="0">
                <a:hlinkClick r:id="rId2"/>
              </a:rPr>
              <a:t>https://thomasmerz.github.io/dnspingtest_rrd_ka/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https://thomasmerz.github.io/dnspingtest_rrd_nbg/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https://thomasmerz.github.io/dnspingtest_rrd_fsn/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https://thomasmerz.github.io/dnspingtest_rrd_hel/</a:t>
            </a:r>
            <a:endParaRPr lang="en-GB" dirty="0"/>
          </a:p>
          <a:p>
            <a:r>
              <a:rPr lang="en-GB" dirty="0"/>
              <a:t>Ping</a:t>
            </a:r>
          </a:p>
          <a:p>
            <a:pPr lvl="1"/>
            <a:r>
              <a:rPr lang="en-GB" dirty="0">
                <a:hlinkClick r:id="rId6"/>
              </a:rPr>
              <a:t>https://thomasmerz.github.io/pingtest_rrd/</a:t>
            </a:r>
            <a:endParaRPr lang="en-GB" dirty="0"/>
          </a:p>
          <a:p>
            <a:r>
              <a:rPr lang="en-GB" dirty="0" err="1"/>
              <a:t>Speedtest</a:t>
            </a:r>
            <a:endParaRPr lang="en-GB" dirty="0"/>
          </a:p>
          <a:p>
            <a:pPr lvl="1"/>
            <a:r>
              <a:rPr lang="en-GB" dirty="0">
                <a:hlinkClick r:id="rId7"/>
              </a:rPr>
              <a:t>https://github.com/thomasmerz/speedtest_rrd/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1209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9BE218-9025-88AA-5ACE-8DFB5AD9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Security</a:t>
            </a:r>
            <a:r>
              <a:rPr lang="en-DE" dirty="0"/>
              <a:t> / absicherungen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A9EA17-C460-928E-E4E4-57756C1783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4434386"/>
          </a:xfrm>
        </p:spPr>
        <p:txBody>
          <a:bodyPr>
            <a:normAutofit/>
          </a:bodyPr>
          <a:lstStyle/>
          <a:p>
            <a:r>
              <a:rPr lang="en-GB" dirty="0"/>
              <a:t>Alle </a:t>
            </a:r>
            <a:r>
              <a:rPr lang="en-GB" dirty="0" err="1"/>
              <a:t>Dienste</a:t>
            </a:r>
            <a:r>
              <a:rPr lang="en-GB" dirty="0"/>
              <a:t> </a:t>
            </a:r>
            <a:r>
              <a:rPr lang="en-GB" dirty="0" err="1"/>
              <a:t>sind</a:t>
            </a:r>
            <a:r>
              <a:rPr lang="en-GB" dirty="0"/>
              <a:t> </a:t>
            </a:r>
            <a:r>
              <a:rPr lang="en-GB" dirty="0" err="1"/>
              <a:t>verschlüsselt</a:t>
            </a:r>
            <a:r>
              <a:rPr lang="en-GB" dirty="0"/>
              <a:t>/</a:t>
            </a:r>
            <a:r>
              <a:rPr lang="en-GB" u="sng" dirty="0"/>
              <a:t>https</a:t>
            </a:r>
            <a:r>
              <a:rPr lang="en-GB" dirty="0"/>
              <a:t>!</a:t>
            </a:r>
          </a:p>
          <a:p>
            <a:r>
              <a:rPr lang="en-GB" dirty="0"/>
              <a:t>Random-</a:t>
            </a:r>
            <a:r>
              <a:rPr lang="en-GB" dirty="0" err="1"/>
              <a:t>Highports</a:t>
            </a:r>
            <a:r>
              <a:rPr lang="en-GB" dirty="0"/>
              <a:t> für ssh, </a:t>
            </a:r>
            <a:r>
              <a:rPr lang="en-GB" dirty="0" err="1"/>
              <a:t>pihole-gui</a:t>
            </a:r>
            <a:br>
              <a:rPr lang="en-GB" dirty="0"/>
            </a:br>
            <a:r>
              <a:rPr lang="en-GB" dirty="0">
                <a:sym typeface="Wingdings" pitchFamily="2" charset="2"/>
              </a:rPr>
              <a:t> das </a:t>
            </a:r>
            <a:r>
              <a:rPr lang="en-GB" dirty="0" err="1">
                <a:sym typeface="Wingdings" pitchFamily="2" charset="2"/>
              </a:rPr>
              <a:t>findet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garantiert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niemand</a:t>
            </a:r>
            <a:r>
              <a:rPr lang="en-GB" dirty="0">
                <a:sym typeface="Wingdings" pitchFamily="2" charset="2"/>
              </a:rPr>
              <a:t>…!!!! </a:t>
            </a:r>
            <a:r>
              <a:rPr lang="en-GB" dirty="0" err="1">
                <a:sym typeface="Wingdings" pitchFamily="2" charset="2"/>
              </a:rPr>
              <a:t>s.u</a:t>
            </a:r>
            <a:r>
              <a:rPr lang="en-GB" dirty="0">
                <a:sym typeface="Wingdings" pitchFamily="2" charset="2"/>
              </a:rPr>
              <a:t>.</a:t>
            </a:r>
            <a:br>
              <a:rPr lang="en-GB" dirty="0">
                <a:sym typeface="Wingdings" pitchFamily="2" charset="2"/>
              </a:rPr>
            </a:br>
            <a:r>
              <a:rPr lang="en-GB" dirty="0">
                <a:sym typeface="Wingdings" pitchFamily="2" charset="2"/>
              </a:rPr>
              <a:t> </a:t>
            </a:r>
            <a:r>
              <a:rPr lang="en-GB" dirty="0" err="1">
                <a:sym typeface="Wingdings" pitchFamily="2" charset="2"/>
              </a:rPr>
              <a:t>aber</a:t>
            </a:r>
            <a:r>
              <a:rPr lang="en-GB" dirty="0">
                <a:sym typeface="Wingdings" pitchFamily="2" charset="2"/>
              </a:rPr>
              <a:t> die Logs </a:t>
            </a:r>
            <a:r>
              <a:rPr lang="en-GB" dirty="0" err="1">
                <a:sym typeface="Wingdings" pitchFamily="2" charset="2"/>
              </a:rPr>
              <a:t>bleiben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sauber</a:t>
            </a:r>
            <a:r>
              <a:rPr lang="en-GB" dirty="0">
                <a:sym typeface="Wingdings" pitchFamily="2" charset="2"/>
              </a:rPr>
              <a:t>! ✅</a:t>
            </a:r>
            <a:endParaRPr lang="en-GB" dirty="0"/>
          </a:p>
          <a:p>
            <a:r>
              <a:rPr lang="en-GB" u="sng" dirty="0"/>
              <a:t>f</a:t>
            </a:r>
            <a:r>
              <a:rPr lang="en-DE" u="sng" dirty="0"/>
              <a:t>ail2ban </a:t>
            </a:r>
            <a:r>
              <a:rPr lang="en-DE" dirty="0"/>
              <a:t>für ssh und nextcloud</a:t>
            </a:r>
          </a:p>
          <a:p>
            <a:r>
              <a:rPr lang="en-GB" u="sng" dirty="0" err="1"/>
              <a:t>i</a:t>
            </a:r>
            <a:r>
              <a:rPr lang="en-DE" u="sng" dirty="0"/>
              <a:t>ptables </a:t>
            </a:r>
            <a:r>
              <a:rPr lang="en-DE" dirty="0"/>
              <a:t>- gegen auffällig gewordene Scanner</a:t>
            </a:r>
          </a:p>
          <a:p>
            <a:pPr lvl="1"/>
            <a:r>
              <a:rPr lang="en-GB" u="sng" dirty="0" err="1"/>
              <a:t>Censys</a:t>
            </a:r>
            <a:r>
              <a:rPr lang="en-GB" dirty="0"/>
              <a:t> Search is a tool that helps you find and monitor every server on the Internet.</a:t>
            </a:r>
            <a:endParaRPr lang="en-DE" dirty="0"/>
          </a:p>
          <a:p>
            <a:pPr lvl="1"/>
            <a:r>
              <a:rPr lang="en-GB" dirty="0"/>
              <a:t>At </a:t>
            </a:r>
            <a:r>
              <a:rPr lang="en-GB" u="sng" dirty="0"/>
              <a:t>Constantine Cybersecurity</a:t>
            </a:r>
            <a:r>
              <a:rPr lang="en-GB" dirty="0"/>
              <a:t>, we know the risks are real and high.</a:t>
            </a:r>
          </a:p>
          <a:p>
            <a:pPr lvl="1"/>
            <a:r>
              <a:rPr lang="en-GB" u="sng" dirty="0" err="1"/>
              <a:t>Shodan</a:t>
            </a:r>
            <a:r>
              <a:rPr lang="en-GB" dirty="0" err="1"/>
              <a:t>.io</a:t>
            </a:r>
            <a:r>
              <a:rPr lang="en-GB" dirty="0"/>
              <a:t> war </a:t>
            </a:r>
            <a:r>
              <a:rPr lang="en-GB" dirty="0" err="1"/>
              <a:t>noch</a:t>
            </a:r>
            <a:r>
              <a:rPr lang="en-GB" dirty="0"/>
              <a:t> </a:t>
            </a:r>
            <a:r>
              <a:rPr lang="en-GB" dirty="0" err="1"/>
              <a:t>nicht</a:t>
            </a:r>
            <a:r>
              <a:rPr lang="en-GB" dirty="0"/>
              <a:t> da!</a:t>
            </a:r>
          </a:p>
          <a:p>
            <a:pPr lvl="2"/>
            <a:r>
              <a:rPr lang="en-GB" dirty="0" err="1"/>
              <a:t>weder</a:t>
            </a:r>
            <a:r>
              <a:rPr lang="en-GB" dirty="0"/>
              <a:t> </a:t>
            </a:r>
            <a:r>
              <a:rPr lang="en-GB" dirty="0" err="1"/>
              <a:t>zuhause</a:t>
            </a:r>
            <a:r>
              <a:rPr lang="en-GB" dirty="0"/>
              <a:t> (ssh, …)</a:t>
            </a:r>
          </a:p>
          <a:p>
            <a:pPr lvl="2"/>
            <a:r>
              <a:rPr lang="en-GB" dirty="0" err="1"/>
              <a:t>noch</a:t>
            </a:r>
            <a:r>
              <a:rPr lang="en-GB" dirty="0"/>
              <a:t> in der Cloud (ssh, DNS-Resolver)</a:t>
            </a:r>
          </a:p>
          <a:p>
            <a:pPr lvl="1"/>
            <a:r>
              <a:rPr lang="en-GB" dirty="0" err="1"/>
              <a:t>Überlegung</a:t>
            </a:r>
            <a:r>
              <a:rPr lang="en-GB" dirty="0"/>
              <a:t> </a:t>
            </a:r>
            <a:r>
              <a:rPr lang="en-GB" dirty="0" err="1"/>
              <a:t>ob</a:t>
            </a:r>
            <a:r>
              <a:rPr lang="en-GB" dirty="0"/>
              <a:t> </a:t>
            </a:r>
            <a:r>
              <a:rPr lang="en-GB" dirty="0" err="1"/>
              <a:t>reines</a:t>
            </a:r>
            <a:r>
              <a:rPr lang="en-GB" dirty="0"/>
              <a:t> Whitelisting für </a:t>
            </a:r>
            <a:r>
              <a:rPr lang="en-GB" dirty="0" err="1"/>
              <a:t>kritische</a:t>
            </a:r>
            <a:r>
              <a:rPr lang="en-GB" dirty="0"/>
              <a:t> </a:t>
            </a:r>
            <a:r>
              <a:rPr lang="en-GB" dirty="0" err="1"/>
              <a:t>Dienste</a:t>
            </a:r>
            <a:r>
              <a:rPr lang="en-GB" dirty="0"/>
              <a:t>?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home, work, VPNs</a:t>
            </a:r>
          </a:p>
        </p:txBody>
      </p:sp>
    </p:spTree>
    <p:extLst>
      <p:ext uri="{BB962C8B-B14F-4D97-AF65-F5344CB8AC3E}">
        <p14:creationId xmlns:p14="http://schemas.microsoft.com/office/powerpoint/2010/main" val="388453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f8fba50-8da3-4418-b31b-a5eabe482877}" enabled="1" method="Standard" siteId="{655bc315-ddc8-46fd-8e94-a3e10427273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4396</TotalTime>
  <Words>612</Words>
  <Application>Microsoft Macintosh PowerPoint</Application>
  <PresentationFormat>Widescreen</PresentationFormat>
  <Paragraphs>93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Das Merz’sche Homelab</vt:lpstr>
      <vt:lpstr>Kerckhoffs’ Prinzip</vt:lpstr>
      <vt:lpstr>zuhause</vt:lpstr>
      <vt:lpstr>Zuhause (2)</vt:lpstr>
      <vt:lpstr>Zuhause (3)</vt:lpstr>
      <vt:lpstr>Cloud</vt:lpstr>
      <vt:lpstr>CLOUD (2)</vt:lpstr>
      <vt:lpstr>Some more (monitoring-)projects…</vt:lpstr>
      <vt:lpstr>Security / absicherungen</vt:lpstr>
      <vt:lpstr>Danke und viel spaß beim selbermachen!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Merz, Thomas</dc:creator>
  <cp:lastModifiedBy>Merz, Thomas</cp:lastModifiedBy>
  <cp:revision>31</cp:revision>
  <dcterms:created xsi:type="dcterms:W3CDTF">2025-02-26T16:37:47Z</dcterms:created>
  <dcterms:modified xsi:type="dcterms:W3CDTF">2025-03-20T20:36:05Z</dcterms:modified>
</cp:coreProperties>
</file>