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4"/>
  </p:notesMasterIdLst>
  <p:sldIdLst>
    <p:sldId id="257" r:id="rId2"/>
    <p:sldId id="278" r:id="rId3"/>
    <p:sldId id="269" r:id="rId4"/>
    <p:sldId id="334" r:id="rId5"/>
    <p:sldId id="335" r:id="rId6"/>
    <p:sldId id="291" r:id="rId7"/>
    <p:sldId id="333" r:id="rId8"/>
    <p:sldId id="258" r:id="rId9"/>
    <p:sldId id="292" r:id="rId10"/>
    <p:sldId id="307" r:id="rId11"/>
    <p:sldId id="279" r:id="rId12"/>
    <p:sldId id="33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0B62C095-F9FE-49C1-A529-C3B03F5CDC45}">
          <p14:sldIdLst>
            <p14:sldId id="257"/>
            <p14:sldId id="278"/>
            <p14:sldId id="269"/>
            <p14:sldId id="334"/>
            <p14:sldId id="335"/>
            <p14:sldId id="291"/>
            <p14:sldId id="333"/>
            <p14:sldId id="258"/>
            <p14:sldId id="292"/>
            <p14:sldId id="307"/>
            <p14:sldId id="279"/>
            <p14:sldId id="3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4DAE"/>
    <a:srgbClr val="222FB5"/>
    <a:srgbClr val="69618D"/>
    <a:srgbClr val="0F0023"/>
    <a:srgbClr val="080015"/>
    <a:srgbClr val="3B234C"/>
    <a:srgbClr val="212837"/>
    <a:srgbClr val="6D990B"/>
    <a:srgbClr val="74A30B"/>
    <a:srgbClr val="7BAD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66" autoAdjust="0"/>
    <p:restoredTop sz="94660"/>
  </p:normalViewPr>
  <p:slideViewPr>
    <p:cSldViewPr snapToGrid="0" showGuides="1">
      <p:cViewPr varScale="1">
        <p:scale>
          <a:sx n="81" d="100"/>
          <a:sy n="81" d="100"/>
        </p:scale>
        <p:origin x="475" y="67"/>
      </p:cViewPr>
      <p:guideLst/>
    </p:cSldViewPr>
  </p:slideViewPr>
  <p:notesTextViewPr>
    <p:cViewPr>
      <p:scale>
        <a:sx n="400" d="100"/>
        <a:sy n="4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explosion val="3"/>
          <c:dPt>
            <c:idx val="0"/>
            <c:bubble3D val="0"/>
            <c:spPr>
              <a:gradFill rotWithShape="1">
                <a:gsLst>
                  <a:gs pos="100000">
                    <a:schemeClr val="accent3">
                      <a:lumMod val="60000"/>
                      <a:lumOff val="40000"/>
                    </a:schemeClr>
                  </a:gs>
                  <a:gs pos="0">
                    <a:srgbClr val="69618D"/>
                  </a:gs>
                </a:gsLst>
                <a:lin ang="18900000" scaled="1"/>
              </a:gradFill>
              <a:ln w="9525" cap="flat" cmpd="sng" algn="ctr">
                <a:noFill/>
                <a:round/>
              </a:ln>
              <a:effectLst/>
            </c:spPr>
            <c:extLst>
              <c:ext xmlns:c16="http://schemas.microsoft.com/office/drawing/2014/chart" uri="{C3380CC4-5D6E-409C-BE32-E72D297353CC}">
                <c16:uniqueId val="{00000007-0768-444E-A1E5-21B334CDD7B2}"/>
              </c:ext>
            </c:extLst>
          </c:dPt>
          <c:dPt>
            <c:idx val="1"/>
            <c:bubble3D val="0"/>
            <c:spPr>
              <a:gradFill rotWithShape="1">
                <a:gsLst>
                  <a:gs pos="100000">
                    <a:schemeClr val="accent3">
                      <a:lumMod val="20000"/>
                      <a:lumOff val="80000"/>
                    </a:schemeClr>
                  </a:gs>
                  <a:gs pos="0">
                    <a:schemeClr val="accent1"/>
                  </a:gs>
                </a:gsLst>
                <a:lin ang="18900000" scaled="1"/>
              </a:gradFill>
              <a:ln w="9525" cap="flat" cmpd="sng" algn="ctr">
                <a:noFill/>
                <a:round/>
              </a:ln>
              <a:effectLst/>
            </c:spPr>
            <c:extLst>
              <c:ext xmlns:c16="http://schemas.microsoft.com/office/drawing/2014/chart" uri="{C3380CC4-5D6E-409C-BE32-E72D297353CC}">
                <c16:uniqueId val="{00000005-0768-444E-A1E5-21B334CDD7B2}"/>
              </c:ext>
            </c:extLst>
          </c:dPt>
          <c:dPt>
            <c:idx val="2"/>
            <c:bubble3D val="0"/>
            <c:spPr>
              <a:gradFill rotWithShape="1">
                <a:gsLst>
                  <a:gs pos="100000">
                    <a:srgbClr val="222FB5"/>
                  </a:gs>
                  <a:gs pos="0">
                    <a:schemeClr val="accent1"/>
                  </a:gs>
                </a:gsLst>
                <a:lin ang="18900000" scaled="1"/>
              </a:gradFill>
              <a:ln w="9525" cap="flat" cmpd="sng" algn="ctr">
                <a:noFill/>
                <a:round/>
              </a:ln>
              <a:effectLst/>
            </c:spPr>
            <c:extLst>
              <c:ext xmlns:c16="http://schemas.microsoft.com/office/drawing/2014/chart" uri="{C3380CC4-5D6E-409C-BE32-E72D297353CC}">
                <c16:uniqueId val="{00000006-0768-444E-A1E5-21B334CDD7B2}"/>
              </c:ext>
            </c:extLst>
          </c:dPt>
          <c:dPt>
            <c:idx val="3"/>
            <c:bubble3D val="0"/>
            <c:spPr>
              <a:gradFill rotWithShape="1">
                <a:gsLst>
                  <a:gs pos="100000">
                    <a:srgbClr val="222FB5"/>
                  </a:gs>
                  <a:gs pos="0">
                    <a:srgbClr val="002060"/>
                  </a:gs>
                </a:gsLst>
                <a:lin ang="18900000" scaled="1"/>
              </a:gradFill>
              <a:ln w="9525" cap="flat" cmpd="sng" algn="ctr">
                <a:noFill/>
                <a:round/>
              </a:ln>
              <a:effectLst/>
            </c:spPr>
            <c:extLst>
              <c:ext xmlns:c16="http://schemas.microsoft.com/office/drawing/2014/chart" uri="{C3380CC4-5D6E-409C-BE32-E72D297353CC}">
                <c16:uniqueId val="{00000004-0768-444E-A1E5-21B334CDD7B2}"/>
              </c:ext>
            </c:extLst>
          </c:dPt>
          <c:dPt>
            <c:idx val="4"/>
            <c:bubble3D val="0"/>
            <c:spPr>
              <a:gradFill rotWithShape="1">
                <a:gsLst>
                  <a:gs pos="0">
                    <a:schemeClr val="accent1"/>
                  </a:gs>
                  <a:gs pos="63000">
                    <a:srgbClr val="0070C0"/>
                  </a:gs>
                </a:gsLst>
                <a:lin ang="2700000" scaled="1"/>
              </a:gradFill>
              <a:ln w="9525" cap="flat" cmpd="sng" algn="ctr">
                <a:noFill/>
                <a:round/>
              </a:ln>
              <a:effectLst/>
            </c:spPr>
            <c:extLst>
              <c:ext xmlns:c16="http://schemas.microsoft.com/office/drawing/2014/chart" uri="{C3380CC4-5D6E-409C-BE32-E72D297353CC}">
                <c16:uniqueId val="{00000003-0768-444E-A1E5-21B334CDD7B2}"/>
              </c:ext>
            </c:extLst>
          </c:dPt>
          <c:dLbls>
            <c:dLbl>
              <c:idx val="1"/>
              <c:layout>
                <c:manualLayout>
                  <c:x val="1.4698074057190588E-2"/>
                  <c:y val="-1.6075827496573219E-3"/>
                </c:manualLayout>
              </c:layout>
              <c:showLegendKey val="0"/>
              <c:showVal val="0"/>
              <c:showCatName val="1"/>
              <c:showSerName val="0"/>
              <c:showPercent val="1"/>
              <c:showBubbleSize val="0"/>
              <c:extLst>
                <c:ext xmlns:c15="http://schemas.microsoft.com/office/drawing/2012/chart" uri="{CE6537A1-D6FC-4f65-9D91-7224C49458BB}">
                  <c15:layout>
                    <c:manualLayout>
                      <c:w val="0.10269248650286213"/>
                      <c:h val="0.10817795267358273"/>
                    </c:manualLayout>
                  </c15:layout>
                </c:ext>
                <c:ext xmlns:c16="http://schemas.microsoft.com/office/drawing/2014/chart" uri="{C3380CC4-5D6E-409C-BE32-E72D297353CC}">
                  <c16:uniqueId val="{00000005-0768-444E-A1E5-21B334CDD7B2}"/>
                </c:ext>
              </c:extLst>
            </c:dLbl>
            <c:dLbl>
              <c:idx val="2"/>
              <c:layout>
                <c:manualLayout>
                  <c:x val="5.5155515826777494E-3"/>
                  <c:y val="-9.2514013687704424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0768-444E-A1E5-21B334CDD7B2}"/>
                </c:ext>
              </c:extLst>
            </c:dLbl>
            <c:dLbl>
              <c:idx val="3"/>
              <c:layout>
                <c:manualLayout>
                  <c:x val="-2.1319504092470637E-4"/>
                  <c:y val="-1.3896041929973449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0768-444E-A1E5-21B334CDD7B2}"/>
                </c:ext>
              </c:extLst>
            </c:dLbl>
            <c:dLbl>
              <c:idx val="4"/>
              <c:layout>
                <c:manualLayout>
                  <c:x val="-7.898091151644969E-4"/>
                  <c:y val="-8.3019793385369425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768-444E-A1E5-21B334CDD7B2}"/>
                </c:ext>
              </c:extLst>
            </c:dLbl>
            <c:spPr>
              <a:no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bg1"/>
                    </a:solidFill>
                    <a:latin typeface="Karla" panose="020B0004030503030003" pitchFamily="34" charset="77"/>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Communinty Found</c:v>
                </c:pt>
                <c:pt idx="1">
                  <c:v>DAO Treasury</c:v>
                </c:pt>
                <c:pt idx="2">
                  <c:v>Founding Team</c:v>
                </c:pt>
                <c:pt idx="3">
                  <c:v>Airdrop</c:v>
                </c:pt>
                <c:pt idx="4">
                  <c:v>Investors</c:v>
                </c:pt>
              </c:strCache>
            </c:strRef>
          </c:cat>
          <c:val>
            <c:numRef>
              <c:f>Sheet1!$B$2:$B$6</c:f>
              <c:numCache>
                <c:formatCode>0%</c:formatCode>
                <c:ptCount val="5"/>
                <c:pt idx="0">
                  <c:v>0.3</c:v>
                </c:pt>
                <c:pt idx="1">
                  <c:v>0.2</c:v>
                </c:pt>
                <c:pt idx="2">
                  <c:v>0.19</c:v>
                </c:pt>
                <c:pt idx="3">
                  <c:v>0.16</c:v>
                </c:pt>
                <c:pt idx="4">
                  <c:v>0.15</c:v>
                </c:pt>
              </c:numCache>
            </c:numRef>
          </c:val>
          <c:extLst>
            <c:ext xmlns:c16="http://schemas.microsoft.com/office/drawing/2014/chart" uri="{C3380CC4-5D6E-409C-BE32-E72D297353CC}">
              <c16:uniqueId val="{00000000-0768-444E-A1E5-21B334CDD7B2}"/>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Karla Light" panose="020B00040305030300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Karla Light" panose="020B0004030503030003" pitchFamily="34" charset="77"/>
              </a:defRPr>
            </a:lvl1pPr>
          </a:lstStyle>
          <a:p>
            <a:fld id="{E8896E86-5E67-4DFC-9D7D-D598240582E8}" type="datetimeFigureOut">
              <a:rPr lang="en-US" smtClean="0"/>
              <a:pPr/>
              <a:t>2/22/2022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Karla Light" panose="020B00040305030300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Karla Light" panose="020B0004030503030003" pitchFamily="34" charset="77"/>
              </a:defRPr>
            </a:lvl1pPr>
          </a:lstStyle>
          <a:p>
            <a:fld id="{779C7E86-76DE-4D38-A718-39A1E655A738}" type="slidenum">
              <a:rPr lang="en-US" smtClean="0"/>
              <a:pPr/>
              <a:t>‹#›</a:t>
            </a:fld>
            <a:endParaRPr lang="en-US" dirty="0"/>
          </a:p>
        </p:txBody>
      </p:sp>
    </p:spTree>
    <p:extLst>
      <p:ext uri="{BB962C8B-B14F-4D97-AF65-F5344CB8AC3E}">
        <p14:creationId xmlns:p14="http://schemas.microsoft.com/office/powerpoint/2010/main" val="3342432204"/>
      </p:ext>
    </p:extLst>
  </p:cSld>
  <p:clrMap bg1="lt1" tx1="dk1" bg2="lt2" tx2="dk2" accent1="accent1" accent2="accent2" accent3="accent3" accent4="accent4" accent5="accent5" accent6="accent6" hlink="hlink" folHlink="folHlink"/>
  <p:notesStyle>
    <a:lvl1pPr marL="0" algn="l" defTabSz="933584" rtl="0" eaLnBrk="1" latinLnBrk="0" hangingPunct="1">
      <a:defRPr sz="1225" b="0" i="0" kern="1200">
        <a:solidFill>
          <a:schemeClr val="tx1"/>
        </a:solidFill>
        <a:latin typeface="Karla Light" panose="020B0004030503030003" pitchFamily="34" charset="77"/>
        <a:ea typeface="+mn-ea"/>
        <a:cs typeface="+mn-cs"/>
      </a:defRPr>
    </a:lvl1pPr>
    <a:lvl2pPr marL="466791" algn="l" defTabSz="933584" rtl="0" eaLnBrk="1" latinLnBrk="0" hangingPunct="1">
      <a:defRPr sz="1225" b="0" i="0" kern="1200">
        <a:solidFill>
          <a:schemeClr val="tx1"/>
        </a:solidFill>
        <a:latin typeface="Karla Light" panose="020B0004030503030003" pitchFamily="34" charset="77"/>
        <a:ea typeface="+mn-ea"/>
        <a:cs typeface="+mn-cs"/>
      </a:defRPr>
    </a:lvl2pPr>
    <a:lvl3pPr marL="933584" algn="l" defTabSz="933584" rtl="0" eaLnBrk="1" latinLnBrk="0" hangingPunct="1">
      <a:defRPr sz="1225" b="0" i="0" kern="1200">
        <a:solidFill>
          <a:schemeClr val="tx1"/>
        </a:solidFill>
        <a:latin typeface="Karla Light" panose="020B0004030503030003" pitchFamily="34" charset="77"/>
        <a:ea typeface="+mn-ea"/>
        <a:cs typeface="+mn-cs"/>
      </a:defRPr>
    </a:lvl3pPr>
    <a:lvl4pPr marL="1400375" algn="l" defTabSz="933584" rtl="0" eaLnBrk="1" latinLnBrk="0" hangingPunct="1">
      <a:defRPr sz="1225" b="0" i="0" kern="1200">
        <a:solidFill>
          <a:schemeClr val="tx1"/>
        </a:solidFill>
        <a:latin typeface="Karla Light" panose="020B0004030503030003" pitchFamily="34" charset="77"/>
        <a:ea typeface="+mn-ea"/>
        <a:cs typeface="+mn-cs"/>
      </a:defRPr>
    </a:lvl4pPr>
    <a:lvl5pPr marL="1867167" algn="l" defTabSz="933584" rtl="0" eaLnBrk="1" latinLnBrk="0" hangingPunct="1">
      <a:defRPr sz="1225" b="0" i="0" kern="1200">
        <a:solidFill>
          <a:schemeClr val="tx1"/>
        </a:solidFill>
        <a:latin typeface="Karla Light" panose="020B0004030503030003" pitchFamily="34" charset="77"/>
        <a:ea typeface="+mn-ea"/>
        <a:cs typeface="+mn-cs"/>
      </a:defRPr>
    </a:lvl5pPr>
    <a:lvl6pPr marL="2333958" algn="l" defTabSz="933584" rtl="0" eaLnBrk="1" latinLnBrk="0" hangingPunct="1">
      <a:defRPr sz="1225" kern="1200">
        <a:solidFill>
          <a:schemeClr val="tx1"/>
        </a:solidFill>
        <a:latin typeface="+mn-lt"/>
        <a:ea typeface="+mn-ea"/>
        <a:cs typeface="+mn-cs"/>
      </a:defRPr>
    </a:lvl6pPr>
    <a:lvl7pPr marL="2800750" algn="l" defTabSz="933584" rtl="0" eaLnBrk="1" latinLnBrk="0" hangingPunct="1">
      <a:defRPr sz="1225" kern="1200">
        <a:solidFill>
          <a:schemeClr val="tx1"/>
        </a:solidFill>
        <a:latin typeface="+mn-lt"/>
        <a:ea typeface="+mn-ea"/>
        <a:cs typeface="+mn-cs"/>
      </a:defRPr>
    </a:lvl7pPr>
    <a:lvl8pPr marL="3267542" algn="l" defTabSz="933584" rtl="0" eaLnBrk="1" latinLnBrk="0" hangingPunct="1">
      <a:defRPr sz="1225" kern="1200">
        <a:solidFill>
          <a:schemeClr val="tx1"/>
        </a:solidFill>
        <a:latin typeface="+mn-lt"/>
        <a:ea typeface="+mn-ea"/>
        <a:cs typeface="+mn-cs"/>
      </a:defRPr>
    </a:lvl8pPr>
    <a:lvl9pPr marL="3734333" algn="l" defTabSz="933584" rtl="0" eaLnBrk="1" latinLnBrk="0" hangingPunct="1">
      <a:defRPr sz="122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Original">
    <p:bg>
      <p:bgPr>
        <a:gradFill>
          <a:gsLst>
            <a:gs pos="55000">
              <a:schemeClr val="accent1">
                <a:lumMod val="60000"/>
                <a:lumOff val="40000"/>
              </a:schemeClr>
            </a:gs>
            <a:gs pos="0">
              <a:schemeClr val="accent1"/>
            </a:gs>
            <a:gs pos="100000">
              <a:schemeClr val="accent4"/>
            </a:gs>
          </a:gsLst>
          <a:lin ang="27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7024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Origin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79371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9_Original">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FCE2ACF8-823F-4421-A1CF-54F4BBEA38E9}"/>
              </a:ext>
            </a:extLst>
          </p:cNvPr>
          <p:cNvSpPr>
            <a:spLocks noGrp="1"/>
          </p:cNvSpPr>
          <p:nvPr>
            <p:ph type="pic" sz="quarter" idx="10"/>
          </p:nvPr>
        </p:nvSpPr>
        <p:spPr>
          <a:xfrm>
            <a:off x="7228114" y="809798"/>
            <a:ext cx="4238172" cy="5238404"/>
          </a:xfrm>
          <a:prstGeom prst="roundRect">
            <a:avLst>
              <a:gd name="adj" fmla="val 5156"/>
            </a:avLst>
          </a:prstGeom>
          <a:solidFill>
            <a:schemeClr val="bg1">
              <a:lumMod val="85000"/>
              <a:alpha val="40000"/>
            </a:schemeClr>
          </a:solidFill>
          <a:ln w="88900">
            <a:gradFill>
              <a:gsLst>
                <a:gs pos="0">
                  <a:schemeClr val="accent1"/>
                </a:gs>
                <a:gs pos="100000">
                  <a:schemeClr val="accent4"/>
                </a:gs>
              </a:gsLst>
              <a:lin ang="2700000" scaled="0"/>
            </a:gradFill>
          </a:ln>
          <a:effectLst>
            <a:outerShdw blurRad="444500" dist="190500" dir="5400000" algn="t" rotWithShape="0">
              <a:prstClr val="black">
                <a:alpha val="10000"/>
              </a:prstClr>
            </a:outerShdw>
          </a:effectLst>
        </p:spPr>
        <p:txBody>
          <a:bodyPr wrap="square" anchor="ctr">
            <a:noAutofit/>
          </a:bodyPr>
          <a:lstStyle>
            <a:lvl1pPr>
              <a:defRPr lang="en-ID" sz="1200" b="0" i="0">
                <a:solidFill>
                  <a:schemeClr val="bg1">
                    <a:lumMod val="75000"/>
                  </a:schemeClr>
                </a:solidFill>
                <a:latin typeface="Karla Light" panose="020B0004030503030003" pitchFamily="34" charset="77"/>
              </a:defRPr>
            </a:lvl1pPr>
          </a:lstStyle>
          <a:p>
            <a:pPr marL="0" lvl="0" indent="0" algn="ctr">
              <a:buNone/>
            </a:pPr>
            <a:endParaRPr lang="en-ID" dirty="0"/>
          </a:p>
        </p:txBody>
      </p:sp>
    </p:spTree>
    <p:extLst>
      <p:ext uri="{BB962C8B-B14F-4D97-AF65-F5344CB8AC3E}">
        <p14:creationId xmlns:p14="http://schemas.microsoft.com/office/powerpoint/2010/main" val="30144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A55D247-F2BF-4210-8686-4138B22E971B}"/>
              </a:ext>
            </a:extLst>
          </p:cNvPr>
          <p:cNvSpPr>
            <a:spLocks noGrp="1"/>
          </p:cNvSpPr>
          <p:nvPr>
            <p:ph type="pic" sz="quarter" idx="11"/>
          </p:nvPr>
        </p:nvSpPr>
        <p:spPr>
          <a:xfrm>
            <a:off x="1221660" y="1818148"/>
            <a:ext cx="1946784" cy="1946784"/>
          </a:xfrm>
          <a:custGeom>
            <a:avLst/>
            <a:gdLst>
              <a:gd name="connsiteX0" fmla="*/ 973392 w 1946784"/>
              <a:gd name="connsiteY0" fmla="*/ 0 h 1946784"/>
              <a:gd name="connsiteX1" fmla="*/ 1946784 w 1946784"/>
              <a:gd name="connsiteY1" fmla="*/ 973392 h 1946784"/>
              <a:gd name="connsiteX2" fmla="*/ 973392 w 1946784"/>
              <a:gd name="connsiteY2" fmla="*/ 1946784 h 1946784"/>
              <a:gd name="connsiteX3" fmla="*/ 0 w 1946784"/>
              <a:gd name="connsiteY3" fmla="*/ 973392 h 1946784"/>
              <a:gd name="connsiteX4" fmla="*/ 973392 w 1946784"/>
              <a:gd name="connsiteY4" fmla="*/ 0 h 1946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784" h="1946784">
                <a:moveTo>
                  <a:pt x="973392" y="0"/>
                </a:moveTo>
                <a:cubicBezTo>
                  <a:pt x="1510982" y="0"/>
                  <a:pt x="1946784" y="435802"/>
                  <a:pt x="1946784" y="973392"/>
                </a:cubicBezTo>
                <a:cubicBezTo>
                  <a:pt x="1946784" y="1510982"/>
                  <a:pt x="1510982" y="1946784"/>
                  <a:pt x="973392" y="1946784"/>
                </a:cubicBezTo>
                <a:cubicBezTo>
                  <a:pt x="435802" y="1946784"/>
                  <a:pt x="0" y="1510982"/>
                  <a:pt x="0" y="973392"/>
                </a:cubicBezTo>
                <a:cubicBezTo>
                  <a:pt x="0" y="435802"/>
                  <a:pt x="435802" y="0"/>
                  <a:pt x="973392" y="0"/>
                </a:cubicBezTo>
                <a:close/>
              </a:path>
            </a:pathLst>
          </a:custGeom>
          <a:solidFill>
            <a:schemeClr val="bg1">
              <a:lumMod val="75000"/>
              <a:alpha val="10000"/>
            </a:schemeClr>
          </a:solidFill>
        </p:spPr>
        <p:txBody>
          <a:bodyPr wrap="square" anchor="ctr">
            <a:noAutofit/>
          </a:bodyPr>
          <a:lstStyle>
            <a:lvl1pPr>
              <a:defRPr lang="en-ID" sz="1200" b="0" i="0">
                <a:solidFill>
                  <a:schemeClr val="bg1">
                    <a:lumMod val="75000"/>
                  </a:schemeClr>
                </a:solidFill>
                <a:latin typeface="Karla Light" panose="020B0004030503030003" pitchFamily="34" charset="77"/>
              </a:defRPr>
            </a:lvl1pPr>
          </a:lstStyle>
          <a:p>
            <a:pPr marL="0" lvl="0" indent="0" algn="ctr">
              <a:buNone/>
            </a:pPr>
            <a:endParaRPr lang="en-ID" dirty="0"/>
          </a:p>
        </p:txBody>
      </p:sp>
      <p:sp>
        <p:nvSpPr>
          <p:cNvPr id="12" name="Picture Placeholder 11">
            <a:extLst>
              <a:ext uri="{FF2B5EF4-FFF2-40B4-BE49-F238E27FC236}">
                <a16:creationId xmlns:a16="http://schemas.microsoft.com/office/drawing/2014/main" id="{CB93B4A9-8B1F-4EE0-9E9D-198D28A6E786}"/>
              </a:ext>
            </a:extLst>
          </p:cNvPr>
          <p:cNvSpPr>
            <a:spLocks noGrp="1"/>
          </p:cNvSpPr>
          <p:nvPr>
            <p:ph type="pic" sz="quarter" idx="12"/>
          </p:nvPr>
        </p:nvSpPr>
        <p:spPr>
          <a:xfrm>
            <a:off x="3822292" y="2518696"/>
            <a:ext cx="1946784" cy="1946784"/>
          </a:xfrm>
          <a:custGeom>
            <a:avLst/>
            <a:gdLst>
              <a:gd name="connsiteX0" fmla="*/ 973392 w 1946784"/>
              <a:gd name="connsiteY0" fmla="*/ 0 h 1946784"/>
              <a:gd name="connsiteX1" fmla="*/ 1946784 w 1946784"/>
              <a:gd name="connsiteY1" fmla="*/ 973392 h 1946784"/>
              <a:gd name="connsiteX2" fmla="*/ 973392 w 1946784"/>
              <a:gd name="connsiteY2" fmla="*/ 1946784 h 1946784"/>
              <a:gd name="connsiteX3" fmla="*/ 0 w 1946784"/>
              <a:gd name="connsiteY3" fmla="*/ 973392 h 1946784"/>
              <a:gd name="connsiteX4" fmla="*/ 973392 w 1946784"/>
              <a:gd name="connsiteY4" fmla="*/ 0 h 1946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784" h="1946784">
                <a:moveTo>
                  <a:pt x="973392" y="0"/>
                </a:moveTo>
                <a:cubicBezTo>
                  <a:pt x="1510982" y="0"/>
                  <a:pt x="1946784" y="435802"/>
                  <a:pt x="1946784" y="973392"/>
                </a:cubicBezTo>
                <a:cubicBezTo>
                  <a:pt x="1946784" y="1510982"/>
                  <a:pt x="1510982" y="1946784"/>
                  <a:pt x="973392" y="1946784"/>
                </a:cubicBezTo>
                <a:cubicBezTo>
                  <a:pt x="435802" y="1946784"/>
                  <a:pt x="0" y="1510982"/>
                  <a:pt x="0" y="973392"/>
                </a:cubicBezTo>
                <a:cubicBezTo>
                  <a:pt x="0" y="435802"/>
                  <a:pt x="435802" y="0"/>
                  <a:pt x="973392" y="0"/>
                </a:cubicBezTo>
                <a:close/>
              </a:path>
            </a:pathLst>
          </a:custGeom>
          <a:solidFill>
            <a:schemeClr val="bg1">
              <a:lumMod val="75000"/>
              <a:alpha val="10000"/>
            </a:schemeClr>
          </a:solidFill>
        </p:spPr>
        <p:txBody>
          <a:bodyPr wrap="square" anchor="ctr">
            <a:noAutofit/>
          </a:bodyPr>
          <a:lstStyle>
            <a:lvl1pPr>
              <a:defRPr lang="en-ID" sz="1200" b="0" i="0">
                <a:solidFill>
                  <a:schemeClr val="bg1">
                    <a:lumMod val="75000"/>
                  </a:schemeClr>
                </a:solidFill>
                <a:latin typeface="Karla Light" panose="020B0004030503030003" pitchFamily="34" charset="77"/>
              </a:defRPr>
            </a:lvl1pPr>
          </a:lstStyle>
          <a:p>
            <a:pPr marL="0" lvl="0" indent="0" algn="ctr">
              <a:buNone/>
            </a:pPr>
            <a:endParaRPr lang="en-ID" dirty="0"/>
          </a:p>
        </p:txBody>
      </p:sp>
      <p:sp>
        <p:nvSpPr>
          <p:cNvPr id="13" name="Picture Placeholder 12">
            <a:extLst>
              <a:ext uri="{FF2B5EF4-FFF2-40B4-BE49-F238E27FC236}">
                <a16:creationId xmlns:a16="http://schemas.microsoft.com/office/drawing/2014/main" id="{4ADEBF15-4271-4D87-B2FA-E6B45B48F269}"/>
              </a:ext>
            </a:extLst>
          </p:cNvPr>
          <p:cNvSpPr>
            <a:spLocks noGrp="1"/>
          </p:cNvSpPr>
          <p:nvPr>
            <p:ph type="pic" sz="quarter" idx="13"/>
          </p:nvPr>
        </p:nvSpPr>
        <p:spPr>
          <a:xfrm>
            <a:off x="6422924" y="1818148"/>
            <a:ext cx="1946784" cy="1946784"/>
          </a:xfrm>
          <a:custGeom>
            <a:avLst/>
            <a:gdLst>
              <a:gd name="connsiteX0" fmla="*/ 973392 w 1946784"/>
              <a:gd name="connsiteY0" fmla="*/ 0 h 1946784"/>
              <a:gd name="connsiteX1" fmla="*/ 1946784 w 1946784"/>
              <a:gd name="connsiteY1" fmla="*/ 973392 h 1946784"/>
              <a:gd name="connsiteX2" fmla="*/ 973392 w 1946784"/>
              <a:gd name="connsiteY2" fmla="*/ 1946784 h 1946784"/>
              <a:gd name="connsiteX3" fmla="*/ 0 w 1946784"/>
              <a:gd name="connsiteY3" fmla="*/ 973392 h 1946784"/>
              <a:gd name="connsiteX4" fmla="*/ 973392 w 1946784"/>
              <a:gd name="connsiteY4" fmla="*/ 0 h 1946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784" h="1946784">
                <a:moveTo>
                  <a:pt x="973392" y="0"/>
                </a:moveTo>
                <a:cubicBezTo>
                  <a:pt x="1510982" y="0"/>
                  <a:pt x="1946784" y="435802"/>
                  <a:pt x="1946784" y="973392"/>
                </a:cubicBezTo>
                <a:cubicBezTo>
                  <a:pt x="1946784" y="1510982"/>
                  <a:pt x="1510982" y="1946784"/>
                  <a:pt x="973392" y="1946784"/>
                </a:cubicBezTo>
                <a:cubicBezTo>
                  <a:pt x="435802" y="1946784"/>
                  <a:pt x="0" y="1510982"/>
                  <a:pt x="0" y="973392"/>
                </a:cubicBezTo>
                <a:cubicBezTo>
                  <a:pt x="0" y="435802"/>
                  <a:pt x="435802" y="0"/>
                  <a:pt x="973392" y="0"/>
                </a:cubicBezTo>
                <a:close/>
              </a:path>
            </a:pathLst>
          </a:custGeom>
          <a:solidFill>
            <a:schemeClr val="bg1">
              <a:lumMod val="75000"/>
              <a:alpha val="10000"/>
            </a:schemeClr>
          </a:solidFill>
        </p:spPr>
        <p:txBody>
          <a:bodyPr wrap="square" anchor="ctr">
            <a:noAutofit/>
          </a:bodyPr>
          <a:lstStyle>
            <a:lvl1pPr>
              <a:defRPr lang="en-ID" sz="1200" b="0" i="0">
                <a:solidFill>
                  <a:schemeClr val="bg1">
                    <a:lumMod val="75000"/>
                  </a:schemeClr>
                </a:solidFill>
                <a:latin typeface="Karla Light" panose="020B0004030503030003" pitchFamily="34" charset="77"/>
              </a:defRPr>
            </a:lvl1pPr>
          </a:lstStyle>
          <a:p>
            <a:pPr marL="0" lvl="0" indent="0" algn="ctr">
              <a:buNone/>
            </a:pPr>
            <a:endParaRPr lang="en-ID" dirty="0"/>
          </a:p>
        </p:txBody>
      </p:sp>
      <p:sp>
        <p:nvSpPr>
          <p:cNvPr id="14" name="Picture Placeholder 13">
            <a:extLst>
              <a:ext uri="{FF2B5EF4-FFF2-40B4-BE49-F238E27FC236}">
                <a16:creationId xmlns:a16="http://schemas.microsoft.com/office/drawing/2014/main" id="{FC11357E-B141-43DF-87C9-0ABA7984E768}"/>
              </a:ext>
            </a:extLst>
          </p:cNvPr>
          <p:cNvSpPr>
            <a:spLocks noGrp="1"/>
          </p:cNvSpPr>
          <p:nvPr>
            <p:ph type="pic" sz="quarter" idx="14"/>
          </p:nvPr>
        </p:nvSpPr>
        <p:spPr>
          <a:xfrm>
            <a:off x="9023556" y="2518696"/>
            <a:ext cx="1946784" cy="1946784"/>
          </a:xfrm>
          <a:custGeom>
            <a:avLst/>
            <a:gdLst>
              <a:gd name="connsiteX0" fmla="*/ 973392 w 1946784"/>
              <a:gd name="connsiteY0" fmla="*/ 0 h 1946784"/>
              <a:gd name="connsiteX1" fmla="*/ 1946784 w 1946784"/>
              <a:gd name="connsiteY1" fmla="*/ 973392 h 1946784"/>
              <a:gd name="connsiteX2" fmla="*/ 973392 w 1946784"/>
              <a:gd name="connsiteY2" fmla="*/ 1946784 h 1946784"/>
              <a:gd name="connsiteX3" fmla="*/ 0 w 1946784"/>
              <a:gd name="connsiteY3" fmla="*/ 973392 h 1946784"/>
              <a:gd name="connsiteX4" fmla="*/ 973392 w 1946784"/>
              <a:gd name="connsiteY4" fmla="*/ 0 h 1946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784" h="1946784">
                <a:moveTo>
                  <a:pt x="973392" y="0"/>
                </a:moveTo>
                <a:cubicBezTo>
                  <a:pt x="1510982" y="0"/>
                  <a:pt x="1946784" y="435802"/>
                  <a:pt x="1946784" y="973392"/>
                </a:cubicBezTo>
                <a:cubicBezTo>
                  <a:pt x="1946784" y="1510982"/>
                  <a:pt x="1510982" y="1946784"/>
                  <a:pt x="973392" y="1946784"/>
                </a:cubicBezTo>
                <a:cubicBezTo>
                  <a:pt x="435802" y="1946784"/>
                  <a:pt x="0" y="1510982"/>
                  <a:pt x="0" y="973392"/>
                </a:cubicBezTo>
                <a:cubicBezTo>
                  <a:pt x="0" y="435802"/>
                  <a:pt x="435802" y="0"/>
                  <a:pt x="973392" y="0"/>
                </a:cubicBezTo>
                <a:close/>
              </a:path>
            </a:pathLst>
          </a:custGeom>
          <a:solidFill>
            <a:schemeClr val="bg1">
              <a:lumMod val="75000"/>
              <a:alpha val="10000"/>
            </a:schemeClr>
          </a:solidFill>
        </p:spPr>
        <p:txBody>
          <a:bodyPr wrap="square" anchor="ctr">
            <a:noAutofit/>
          </a:bodyPr>
          <a:lstStyle>
            <a:lvl1pPr>
              <a:defRPr lang="en-ID" sz="1200" b="0" i="0">
                <a:solidFill>
                  <a:schemeClr val="bg1">
                    <a:lumMod val="75000"/>
                  </a:schemeClr>
                </a:solidFill>
                <a:latin typeface="Karla Light" panose="020B0004030503030003" pitchFamily="34" charset="77"/>
              </a:defRPr>
            </a:lvl1pPr>
          </a:lstStyle>
          <a:p>
            <a:pPr marL="0" lvl="0" indent="0" algn="ctr">
              <a:buNone/>
            </a:pPr>
            <a:endParaRPr lang="en-ID" dirty="0"/>
          </a:p>
        </p:txBody>
      </p:sp>
    </p:spTree>
    <p:extLst>
      <p:ext uri="{BB962C8B-B14F-4D97-AF65-F5344CB8AC3E}">
        <p14:creationId xmlns:p14="http://schemas.microsoft.com/office/powerpoint/2010/main" val="35938332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360"/>
                                          </p:val>
                                        </p:tav>
                                        <p:tav tm="100000">
                                          <p:val>
                                            <p:fltVal val="0"/>
                                          </p:val>
                                        </p:tav>
                                      </p:tavLst>
                                    </p:anim>
                                    <p:animEffect transition="in" filter="fade">
                                      <p:cBhvr>
                                        <p:cTn id="10" dur="1000"/>
                                        <p:tgtEl>
                                          <p:spTgt spid="7"/>
                                        </p:tgtEl>
                                      </p:cBhvr>
                                    </p:animEffect>
                                  </p:childTnLst>
                                </p:cTn>
                              </p:par>
                              <p:par>
                                <p:cTn id="11" presetID="49" presetClass="entr" presetSubtype="0" decel="10000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360"/>
                                          </p:val>
                                        </p:tav>
                                        <p:tav tm="100000">
                                          <p:val>
                                            <p:fltVal val="0"/>
                                          </p:val>
                                        </p:tav>
                                      </p:tavLst>
                                    </p:anim>
                                    <p:animEffect transition="in" filter="fade">
                                      <p:cBhvr>
                                        <p:cTn id="16" dur="1000"/>
                                        <p:tgtEl>
                                          <p:spTgt spid="12"/>
                                        </p:tgtEl>
                                      </p:cBhvr>
                                    </p:animEffect>
                                  </p:childTnLst>
                                </p:cTn>
                              </p:par>
                              <p:par>
                                <p:cTn id="17" presetID="49" presetClass="entr" presetSubtype="0" decel="100000"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360"/>
                                          </p:val>
                                        </p:tav>
                                        <p:tav tm="100000">
                                          <p:val>
                                            <p:fltVal val="0"/>
                                          </p:val>
                                        </p:tav>
                                      </p:tavLst>
                                    </p:anim>
                                    <p:animEffect transition="in" filter="fade">
                                      <p:cBhvr>
                                        <p:cTn id="22" dur="1000"/>
                                        <p:tgtEl>
                                          <p:spTgt spid="13"/>
                                        </p:tgtEl>
                                      </p:cBhvr>
                                    </p:animEffect>
                                  </p:childTnLst>
                                </p:cTn>
                              </p:par>
                              <p:par>
                                <p:cTn id="23" presetID="49" presetClass="entr" presetSubtype="0" decel="100000" fill="hold" grpId="0" nodeType="withEffect">
                                  <p:stCondLst>
                                    <p:cond delay="10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360"/>
                                          </p:val>
                                        </p:tav>
                                        <p:tav tm="100000">
                                          <p:val>
                                            <p:fltVal val="0"/>
                                          </p:val>
                                        </p:tav>
                                      </p:tavLst>
                                    </p:anim>
                                    <p:animEffect transition="in" filter="fade">
                                      <p:cBhvr>
                                        <p:cTn id="2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001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2A6BD-F976-42F4-AE96-17E38FECB2BB}"/>
              </a:ext>
            </a:extLst>
          </p:cNvPr>
          <p:cNvSpPr txBox="1"/>
          <p:nvPr userDrawn="1"/>
        </p:nvSpPr>
        <p:spPr>
          <a:xfrm>
            <a:off x="11352213" y="6416675"/>
            <a:ext cx="431800" cy="246221"/>
          </a:xfrm>
          <a:prstGeom prst="rect">
            <a:avLst/>
          </a:prstGeom>
          <a:noFill/>
        </p:spPr>
        <p:txBody>
          <a:bodyPr wrap="square" rtlCol="0">
            <a:spAutoFit/>
          </a:bodyPr>
          <a:lstStyle/>
          <a:p>
            <a:pPr algn="ctr"/>
            <a:fld id="{EEE9B2C3-FEC2-44C0-85D0-2908C08462D1}" type="slidenum">
              <a:rPr lang="en-US" sz="1000" b="0" i="0" smtClean="0">
                <a:solidFill>
                  <a:schemeClr val="bg1"/>
                </a:solidFill>
                <a:latin typeface="Karla Light" panose="020B0004030503030003" pitchFamily="34" charset="77"/>
              </a:rPr>
              <a:pPr algn="ctr"/>
              <a:t>‹#›</a:t>
            </a:fld>
            <a:endParaRPr lang="en-US" sz="1000" b="0" i="0" dirty="0">
              <a:solidFill>
                <a:schemeClr val="bg1"/>
              </a:solidFill>
              <a:latin typeface="Karla Light" panose="020B0004030503030003" pitchFamily="34" charset="77"/>
            </a:endParaRPr>
          </a:p>
        </p:txBody>
      </p:sp>
      <p:sp>
        <p:nvSpPr>
          <p:cNvPr id="3" name="TextBox 2">
            <a:extLst>
              <a:ext uri="{FF2B5EF4-FFF2-40B4-BE49-F238E27FC236}">
                <a16:creationId xmlns:a16="http://schemas.microsoft.com/office/drawing/2014/main" id="{339E888E-EC94-4E88-B580-DDB9BC34B872}"/>
              </a:ext>
            </a:extLst>
          </p:cNvPr>
          <p:cNvSpPr txBox="1"/>
          <p:nvPr userDrawn="1"/>
        </p:nvSpPr>
        <p:spPr>
          <a:xfrm>
            <a:off x="407987" y="6416675"/>
            <a:ext cx="3138101" cy="246221"/>
          </a:xfrm>
          <a:prstGeom prst="rect">
            <a:avLst/>
          </a:prstGeom>
          <a:noFill/>
        </p:spPr>
        <p:txBody>
          <a:bodyPr wrap="square" rtlCol="0">
            <a:spAutoFit/>
          </a:bodyPr>
          <a:lstStyle/>
          <a:p>
            <a:pPr algn="l"/>
            <a:r>
              <a:rPr lang="en-US" sz="1000" b="0" i="0" dirty="0">
                <a:solidFill>
                  <a:schemeClr val="bg1"/>
                </a:solidFill>
                <a:latin typeface="Karla Light" panose="020B0004030503030003" pitchFamily="34" charset="77"/>
              </a:rPr>
              <a:t>© SOLARITY 2021.  All rights reserved</a:t>
            </a:r>
          </a:p>
        </p:txBody>
      </p:sp>
      <p:sp>
        <p:nvSpPr>
          <p:cNvPr id="5" name="TextBox 4">
            <a:extLst>
              <a:ext uri="{FF2B5EF4-FFF2-40B4-BE49-F238E27FC236}">
                <a16:creationId xmlns:a16="http://schemas.microsoft.com/office/drawing/2014/main" id="{B14A4798-2DEE-4242-85AB-E6EF3297E7BB}"/>
              </a:ext>
            </a:extLst>
          </p:cNvPr>
          <p:cNvSpPr txBox="1"/>
          <p:nvPr userDrawn="1"/>
        </p:nvSpPr>
        <p:spPr>
          <a:xfrm>
            <a:off x="407987" y="256659"/>
            <a:ext cx="1773237" cy="369332"/>
          </a:xfrm>
          <a:prstGeom prst="rect">
            <a:avLst/>
          </a:prstGeom>
          <a:noFill/>
        </p:spPr>
        <p:txBody>
          <a:bodyPr wrap="square" rtlCol="0">
            <a:spAutoFit/>
          </a:bodyPr>
          <a:lstStyle/>
          <a:p>
            <a:pPr algn="l"/>
            <a:r>
              <a:rPr lang="en-US" sz="1800" b="1" i="0" dirty="0">
                <a:solidFill>
                  <a:schemeClr val="bg1"/>
                </a:solidFill>
                <a:latin typeface="Karla ExtraBold" panose="020B0004030503030003" pitchFamily="34" charset="77"/>
              </a:rPr>
              <a:t>SOLARITY</a:t>
            </a:r>
          </a:p>
        </p:txBody>
      </p:sp>
    </p:spTree>
    <p:extLst>
      <p:ext uri="{BB962C8B-B14F-4D97-AF65-F5344CB8AC3E}">
        <p14:creationId xmlns:p14="http://schemas.microsoft.com/office/powerpoint/2010/main" val="449852439"/>
      </p:ext>
    </p:extLst>
  </p:cSld>
  <p:clrMap bg1="lt1" tx1="dk1" bg2="lt2" tx2="dk2" accent1="accent1" accent2="accent2" accent3="accent3" accent4="accent4" accent5="accent5" accent6="accent6" hlink="hlink" folHlink="folHlink"/>
  <p:sldLayoutIdLst>
    <p:sldLayoutId id="2147483746" r:id="rId1"/>
    <p:sldLayoutId id="2147483745" r:id="rId2"/>
    <p:sldLayoutId id="2147483771" r:id="rId3"/>
    <p:sldLayoutId id="2147483786" r:id="rId4"/>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4800">
          <p15:clr>
            <a:srgbClr val="A4A3A4"/>
          </p15:clr>
        </p15:guide>
        <p15:guide id="3" pos="5745">
          <p15:clr>
            <a:srgbClr val="A4A3A4"/>
          </p15:clr>
        </p15:guide>
        <p15:guide id="4" pos="6720">
          <p15:clr>
            <a:srgbClr val="A4A3A4"/>
          </p15:clr>
        </p15:guide>
        <p15:guide id="5" pos="2880">
          <p15:clr>
            <a:srgbClr val="A4A3A4"/>
          </p15:clr>
        </p15:guide>
        <p15:guide id="6" pos="1920">
          <p15:clr>
            <a:srgbClr val="A4A3A4"/>
          </p15:clr>
        </p15:guide>
        <p15:guide id="7" pos="960">
          <p15:clr>
            <a:srgbClr val="A4A3A4"/>
          </p15:clr>
        </p15:guide>
        <p15:guide id="8" orient="horz" pos="2160">
          <p15:clr>
            <a:srgbClr val="A4A3A4"/>
          </p15:clr>
        </p15:guide>
        <p15:guide id="9" pos="257">
          <p15:clr>
            <a:srgbClr val="F26B43"/>
          </p15:clr>
        </p15:guide>
        <p15:guide id="10" pos="7423">
          <p15:clr>
            <a:srgbClr val="F26B43"/>
          </p15:clr>
        </p15:guide>
        <p15:guide id="11" orient="horz" pos="278">
          <p15:clr>
            <a:srgbClr val="F26B43"/>
          </p15:clr>
        </p15:guide>
        <p15:guide id="12" orient="horz" pos="404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5000">
              <a:schemeClr val="accent1">
                <a:lumMod val="60000"/>
                <a:lumOff val="40000"/>
              </a:schemeClr>
            </a:gs>
            <a:gs pos="0">
              <a:schemeClr val="accent1"/>
            </a:gs>
            <a:gs pos="100000">
              <a:schemeClr val="accent4"/>
            </a:gs>
          </a:gsLst>
          <a:lin ang="27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8FED58F-FBA3-4225-B791-61EFAF3A3BF1}"/>
              </a:ext>
            </a:extLst>
          </p:cNvPr>
          <p:cNvSpPr txBox="1"/>
          <p:nvPr/>
        </p:nvSpPr>
        <p:spPr>
          <a:xfrm>
            <a:off x="552450" y="1605219"/>
            <a:ext cx="11087100" cy="2646878"/>
          </a:xfrm>
          <a:prstGeom prst="rect">
            <a:avLst/>
          </a:prstGeom>
          <a:noFill/>
        </p:spPr>
        <p:txBody>
          <a:bodyPr wrap="square" rtlCol="0">
            <a:spAutoFit/>
          </a:bodyPr>
          <a:lstStyle/>
          <a:p>
            <a:pPr algn="ctr"/>
            <a:r>
              <a:rPr lang="en-US" sz="16600" b="1" dirty="0">
                <a:solidFill>
                  <a:schemeClr val="bg1">
                    <a:alpha val="10000"/>
                  </a:schemeClr>
                </a:solidFill>
                <a:latin typeface="Karla ExtraBold" panose="020B0004030503030003" pitchFamily="34" charset="77"/>
              </a:rPr>
              <a:t>SOLARITY</a:t>
            </a:r>
          </a:p>
        </p:txBody>
      </p:sp>
      <p:sp>
        <p:nvSpPr>
          <p:cNvPr id="8" name="TextBox 7">
            <a:extLst>
              <a:ext uri="{FF2B5EF4-FFF2-40B4-BE49-F238E27FC236}">
                <a16:creationId xmlns:a16="http://schemas.microsoft.com/office/drawing/2014/main" id="{D231DBB7-7729-409F-B2EE-7A46C2F88C76}"/>
              </a:ext>
            </a:extLst>
          </p:cNvPr>
          <p:cNvSpPr txBox="1"/>
          <p:nvPr/>
        </p:nvSpPr>
        <p:spPr>
          <a:xfrm>
            <a:off x="1104900" y="2321005"/>
            <a:ext cx="9982200" cy="2215991"/>
          </a:xfrm>
          <a:prstGeom prst="rect">
            <a:avLst/>
          </a:prstGeom>
          <a:noFill/>
        </p:spPr>
        <p:txBody>
          <a:bodyPr wrap="square" rtlCol="0">
            <a:spAutoFit/>
          </a:bodyPr>
          <a:lstStyle/>
          <a:p>
            <a:pPr algn="ctr"/>
            <a:r>
              <a:rPr lang="en-US" sz="13800" b="1" dirty="0">
                <a:solidFill>
                  <a:schemeClr val="bg1"/>
                </a:solidFill>
                <a:latin typeface="Karla ExtraBold" panose="020B0004030503030003" pitchFamily="34" charset="77"/>
              </a:rPr>
              <a:t>SOLARITY</a:t>
            </a:r>
            <a:endParaRPr lang="en-ID" sz="13800" b="1" dirty="0">
              <a:solidFill>
                <a:schemeClr val="bg1"/>
              </a:solidFill>
              <a:latin typeface="Karla ExtraBold" panose="020B0004030503030003" pitchFamily="34" charset="77"/>
            </a:endParaRPr>
          </a:p>
        </p:txBody>
      </p:sp>
      <p:sp>
        <p:nvSpPr>
          <p:cNvPr id="30" name="TextBox 29">
            <a:extLst>
              <a:ext uri="{FF2B5EF4-FFF2-40B4-BE49-F238E27FC236}">
                <a16:creationId xmlns:a16="http://schemas.microsoft.com/office/drawing/2014/main" id="{F42AC9F6-F81D-4401-8789-9E4CFC1454EA}"/>
              </a:ext>
            </a:extLst>
          </p:cNvPr>
          <p:cNvSpPr txBox="1"/>
          <p:nvPr/>
        </p:nvSpPr>
        <p:spPr>
          <a:xfrm>
            <a:off x="6443918" y="4306674"/>
            <a:ext cx="4311906" cy="858889"/>
          </a:xfrm>
          <a:prstGeom prst="rect">
            <a:avLst/>
          </a:prstGeom>
          <a:noFill/>
        </p:spPr>
        <p:txBody>
          <a:bodyPr wrap="square" rtlCol="0">
            <a:spAutoFit/>
          </a:bodyPr>
          <a:lstStyle/>
          <a:p>
            <a:pPr>
              <a:lnSpc>
                <a:spcPct val="130000"/>
              </a:lnSpc>
            </a:pPr>
            <a:r>
              <a:rPr lang="en-US" sz="2000" b="1" dirty="0">
                <a:solidFill>
                  <a:schemeClr val="bg1"/>
                </a:solidFill>
                <a:latin typeface="Karla Light" panose="020B0004030503030003" pitchFamily="34" charset="77"/>
                <a:ea typeface="Roboto" panose="02000000000000000000" pitchFamily="2" charset="0"/>
                <a:cs typeface="Space Grotesk" pitchFamily="2" charset="0"/>
              </a:rPr>
              <a:t>The truly scalable cross </a:t>
            </a:r>
          </a:p>
          <a:p>
            <a:pPr>
              <a:lnSpc>
                <a:spcPct val="130000"/>
              </a:lnSpc>
            </a:pPr>
            <a:r>
              <a:rPr lang="en-US" sz="2000" b="1" dirty="0">
                <a:solidFill>
                  <a:schemeClr val="bg1"/>
                </a:solidFill>
                <a:latin typeface="Karla Light" panose="020B0004030503030003" pitchFamily="34" charset="77"/>
                <a:ea typeface="Roboto" panose="02000000000000000000" pitchFamily="2" charset="0"/>
                <a:cs typeface="Space Grotesk" pitchFamily="2" charset="0"/>
              </a:rPr>
              <a:t>chain metaverse for DAOs </a:t>
            </a:r>
          </a:p>
        </p:txBody>
      </p:sp>
      <p:cxnSp>
        <p:nvCxnSpPr>
          <p:cNvPr id="32" name="Straight Connector 31">
            <a:extLst>
              <a:ext uri="{FF2B5EF4-FFF2-40B4-BE49-F238E27FC236}">
                <a16:creationId xmlns:a16="http://schemas.microsoft.com/office/drawing/2014/main" id="{B9A48C7F-2C8B-47A8-90A6-CF3439753EA0}"/>
              </a:ext>
            </a:extLst>
          </p:cNvPr>
          <p:cNvCxnSpPr>
            <a:cxnSpLocks/>
          </p:cNvCxnSpPr>
          <p:nvPr/>
        </p:nvCxnSpPr>
        <p:spPr>
          <a:xfrm flipH="1">
            <a:off x="2895600" y="4500539"/>
            <a:ext cx="3352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A5E113EE-FE48-42E5-8BAE-028E48048C66}"/>
              </a:ext>
            </a:extLst>
          </p:cNvPr>
          <p:cNvGrpSpPr/>
          <p:nvPr/>
        </p:nvGrpSpPr>
        <p:grpSpPr>
          <a:xfrm>
            <a:off x="254100" y="0"/>
            <a:ext cx="307777" cy="6858000"/>
            <a:chOff x="254100" y="0"/>
            <a:chExt cx="307777" cy="6858000"/>
          </a:xfrm>
        </p:grpSpPr>
        <p:sp>
          <p:nvSpPr>
            <p:cNvPr id="34" name="TextBox 33">
              <a:extLst>
                <a:ext uri="{FF2B5EF4-FFF2-40B4-BE49-F238E27FC236}">
                  <a16:creationId xmlns:a16="http://schemas.microsoft.com/office/drawing/2014/main" id="{7D556768-D9BF-431E-A29D-A6074B5C7172}"/>
                </a:ext>
              </a:extLst>
            </p:cNvPr>
            <p:cNvSpPr txBox="1"/>
            <p:nvPr/>
          </p:nvSpPr>
          <p:spPr>
            <a:xfrm rot="16200000">
              <a:off x="-201610" y="3275110"/>
              <a:ext cx="1219198" cy="307777"/>
            </a:xfrm>
            <a:prstGeom prst="rect">
              <a:avLst/>
            </a:prstGeom>
            <a:noFill/>
          </p:spPr>
          <p:txBody>
            <a:bodyPr wrap="square" rtlCol="0">
              <a:spAutoFit/>
            </a:bodyPr>
            <a:lstStyle/>
            <a:p>
              <a:pPr algn="ctr"/>
              <a:r>
                <a:rPr lang="en-US" sz="1400" spc="600" dirty="0">
                  <a:solidFill>
                    <a:schemeClr val="bg1"/>
                  </a:solidFill>
                  <a:latin typeface="Karla Light" panose="020B0004030503030003" pitchFamily="34" charset="77"/>
                </a:rPr>
                <a:t>2021</a:t>
              </a:r>
              <a:endParaRPr lang="en-ID" sz="1400" spc="600" dirty="0">
                <a:solidFill>
                  <a:schemeClr val="bg1"/>
                </a:solidFill>
                <a:latin typeface="Karla Light" panose="020B0004030503030003" pitchFamily="34" charset="77"/>
              </a:endParaRPr>
            </a:p>
          </p:txBody>
        </p:sp>
        <p:cxnSp>
          <p:nvCxnSpPr>
            <p:cNvPr id="35" name="Straight Connector 34">
              <a:extLst>
                <a:ext uri="{FF2B5EF4-FFF2-40B4-BE49-F238E27FC236}">
                  <a16:creationId xmlns:a16="http://schemas.microsoft.com/office/drawing/2014/main" id="{8A1AC1FB-28A5-441C-A1CA-631AA7E8B9C0}"/>
                </a:ext>
              </a:extLst>
            </p:cNvPr>
            <p:cNvCxnSpPr>
              <a:cxnSpLocks/>
            </p:cNvCxnSpPr>
            <p:nvPr/>
          </p:nvCxnSpPr>
          <p:spPr>
            <a:xfrm>
              <a:off x="407987" y="4222771"/>
              <a:ext cx="0" cy="26352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2FD434-D737-4F77-A0D5-1B5C2E1D5FAB}"/>
                </a:ext>
              </a:extLst>
            </p:cNvPr>
            <p:cNvCxnSpPr>
              <a:cxnSpLocks/>
            </p:cNvCxnSpPr>
            <p:nvPr/>
          </p:nvCxnSpPr>
          <p:spPr>
            <a:xfrm>
              <a:off x="407987" y="0"/>
              <a:ext cx="0" cy="26352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D4FFB42-A253-4C9F-BE31-14094F194B05}"/>
              </a:ext>
            </a:extLst>
          </p:cNvPr>
          <p:cNvGrpSpPr/>
          <p:nvPr/>
        </p:nvGrpSpPr>
        <p:grpSpPr>
          <a:xfrm>
            <a:off x="9696604" y="6293564"/>
            <a:ext cx="2209644" cy="246221"/>
            <a:chOff x="9125104" y="6278175"/>
            <a:chExt cx="2209644" cy="246221"/>
          </a:xfrm>
        </p:grpSpPr>
        <p:sp>
          <p:nvSpPr>
            <p:cNvPr id="40" name="TextBox 39">
              <a:extLst>
                <a:ext uri="{FF2B5EF4-FFF2-40B4-BE49-F238E27FC236}">
                  <a16:creationId xmlns:a16="http://schemas.microsoft.com/office/drawing/2014/main" id="{4546B600-22DF-4A2B-BA13-AAF9346F98DD}"/>
                </a:ext>
              </a:extLst>
            </p:cNvPr>
            <p:cNvSpPr txBox="1"/>
            <p:nvPr/>
          </p:nvSpPr>
          <p:spPr>
            <a:xfrm>
              <a:off x="9510962" y="6278175"/>
              <a:ext cx="1823786" cy="246221"/>
            </a:xfrm>
            <a:prstGeom prst="rect">
              <a:avLst/>
            </a:prstGeom>
            <a:noFill/>
          </p:spPr>
          <p:txBody>
            <a:bodyPr wrap="square" rtlCol="0">
              <a:spAutoFit/>
            </a:bodyPr>
            <a:lstStyle>
              <a:defPPr>
                <a:defRPr lang="en-US"/>
              </a:defPPr>
              <a:lvl1pPr>
                <a:defRPr sz="1200">
                  <a:gradFill flip="none" rotWithShape="1">
                    <a:gsLst>
                      <a:gs pos="0">
                        <a:schemeClr val="accent1"/>
                      </a:gs>
                      <a:gs pos="40000">
                        <a:schemeClr val="accent3"/>
                      </a:gs>
                      <a:gs pos="80000">
                        <a:schemeClr val="accent5"/>
                      </a:gs>
                      <a:gs pos="60000">
                        <a:schemeClr val="accent4"/>
                      </a:gs>
                      <a:gs pos="20000">
                        <a:schemeClr val="accent2"/>
                      </a:gs>
                      <a:gs pos="100000">
                        <a:schemeClr val="accent6"/>
                      </a:gs>
                    </a:gsLst>
                    <a:lin ang="0" scaled="1"/>
                    <a:tileRect/>
                  </a:gradFill>
                  <a:cs typeface="Space Grotesk" pitchFamily="2" charset="0"/>
                </a:defRPr>
              </a:lvl1pPr>
            </a:lstStyle>
            <a:p>
              <a:r>
                <a:rPr lang="en-US" sz="1000" dirty="0">
                  <a:solidFill>
                    <a:schemeClr val="bg1"/>
                  </a:solidFill>
                  <a:latin typeface="Karla Light" panose="020B0004030503030003" pitchFamily="34" charset="77"/>
                </a:rPr>
                <a:t>© 2021. All Rights Reserved</a:t>
              </a:r>
            </a:p>
          </p:txBody>
        </p:sp>
        <p:grpSp>
          <p:nvGrpSpPr>
            <p:cNvPr id="41" name="Group 40">
              <a:extLst>
                <a:ext uri="{FF2B5EF4-FFF2-40B4-BE49-F238E27FC236}">
                  <a16:creationId xmlns:a16="http://schemas.microsoft.com/office/drawing/2014/main" id="{A85FBCAD-D3F6-4FED-B3B0-83739EA20D23}"/>
                </a:ext>
              </a:extLst>
            </p:cNvPr>
            <p:cNvGrpSpPr/>
            <p:nvPr/>
          </p:nvGrpSpPr>
          <p:grpSpPr>
            <a:xfrm>
              <a:off x="9125104" y="6314214"/>
              <a:ext cx="367072" cy="174143"/>
              <a:chOff x="1513407" y="652208"/>
              <a:chExt cx="481861" cy="228600"/>
            </a:xfrm>
          </p:grpSpPr>
          <p:sp>
            <p:nvSpPr>
              <p:cNvPr id="42" name="Oval 41">
                <a:extLst>
                  <a:ext uri="{FF2B5EF4-FFF2-40B4-BE49-F238E27FC236}">
                    <a16:creationId xmlns:a16="http://schemas.microsoft.com/office/drawing/2014/main" id="{19181ABE-AE8E-4089-80EF-1DF2FFE0CC02}"/>
                  </a:ext>
                </a:extLst>
              </p:cNvPr>
              <p:cNvSpPr/>
              <p:nvPr/>
            </p:nvSpPr>
            <p:spPr>
              <a:xfrm>
                <a:off x="1513407" y="652208"/>
                <a:ext cx="228600" cy="2286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43" name="Oval 42">
                <a:extLst>
                  <a:ext uri="{FF2B5EF4-FFF2-40B4-BE49-F238E27FC236}">
                    <a16:creationId xmlns:a16="http://schemas.microsoft.com/office/drawing/2014/main" id="{32F3C8D4-2E9D-43B6-9CE5-0982982CDDA9}"/>
                  </a:ext>
                </a:extLst>
              </p:cNvPr>
              <p:cNvSpPr/>
              <p:nvPr/>
            </p:nvSpPr>
            <p:spPr>
              <a:xfrm>
                <a:off x="1640038" y="652208"/>
                <a:ext cx="228600" cy="2286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44" name="Oval 43">
                <a:extLst>
                  <a:ext uri="{FF2B5EF4-FFF2-40B4-BE49-F238E27FC236}">
                    <a16:creationId xmlns:a16="http://schemas.microsoft.com/office/drawing/2014/main" id="{8EF86EC2-4DC7-4CBC-9E0D-B374155873C6}"/>
                  </a:ext>
                </a:extLst>
              </p:cNvPr>
              <p:cNvSpPr/>
              <p:nvPr/>
            </p:nvSpPr>
            <p:spPr>
              <a:xfrm>
                <a:off x="1766668" y="652208"/>
                <a:ext cx="228600" cy="2286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grpSp>
      </p:grpSp>
      <p:sp>
        <p:nvSpPr>
          <p:cNvPr id="49" name="Oval 48">
            <a:extLst>
              <a:ext uri="{FF2B5EF4-FFF2-40B4-BE49-F238E27FC236}">
                <a16:creationId xmlns:a16="http://schemas.microsoft.com/office/drawing/2014/main" id="{6931B8D9-7334-4848-9B2F-D57DB72AA8B3}"/>
              </a:ext>
            </a:extLst>
          </p:cNvPr>
          <p:cNvSpPr/>
          <p:nvPr/>
        </p:nvSpPr>
        <p:spPr>
          <a:xfrm flipH="1">
            <a:off x="516900" y="-683723"/>
            <a:ext cx="1839432" cy="1839432"/>
          </a:xfrm>
          <a:prstGeom prst="ellipse">
            <a:avLst/>
          </a:prstGeom>
          <a:gradFill>
            <a:gsLst>
              <a:gs pos="55000">
                <a:schemeClr val="accent1">
                  <a:lumMod val="60000"/>
                  <a:lumOff val="40000"/>
                </a:schemeClr>
              </a:gs>
              <a:gs pos="0">
                <a:schemeClr val="accent1"/>
              </a:gs>
              <a:gs pos="100000">
                <a:schemeClr val="accent4"/>
              </a:gs>
            </a:gsLst>
            <a:lin ang="27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D" dirty="0">
              <a:latin typeface="Karla Light" panose="020B0004030503030003" pitchFamily="34" charset="77"/>
            </a:endParaRPr>
          </a:p>
        </p:txBody>
      </p:sp>
      <p:sp>
        <p:nvSpPr>
          <p:cNvPr id="52" name="Oval 51">
            <a:extLst>
              <a:ext uri="{FF2B5EF4-FFF2-40B4-BE49-F238E27FC236}">
                <a16:creationId xmlns:a16="http://schemas.microsoft.com/office/drawing/2014/main" id="{CB45C05D-9354-4B34-87E5-088DE99709AD}"/>
              </a:ext>
            </a:extLst>
          </p:cNvPr>
          <p:cNvSpPr/>
          <p:nvPr/>
        </p:nvSpPr>
        <p:spPr>
          <a:xfrm>
            <a:off x="4706713" y="3110087"/>
            <a:ext cx="1462216" cy="1462214"/>
          </a:xfrm>
          <a:prstGeom prst="ellipse">
            <a:avLst/>
          </a:prstGeom>
          <a:gradFill>
            <a:gsLst>
              <a:gs pos="55000">
                <a:schemeClr val="accent1">
                  <a:lumMod val="60000"/>
                  <a:lumOff val="40000"/>
                </a:schemeClr>
              </a:gs>
              <a:gs pos="0">
                <a:schemeClr val="accent1"/>
              </a:gs>
              <a:gs pos="100000">
                <a:schemeClr val="accent4"/>
              </a:gs>
            </a:gsLst>
            <a:lin ang="27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D" dirty="0">
              <a:latin typeface="Karla Light" panose="020B0004030503030003" pitchFamily="34" charset="77"/>
            </a:endParaRPr>
          </a:p>
        </p:txBody>
      </p:sp>
      <p:grpSp>
        <p:nvGrpSpPr>
          <p:cNvPr id="72" name="Graphic 70">
            <a:extLst>
              <a:ext uri="{FF2B5EF4-FFF2-40B4-BE49-F238E27FC236}">
                <a16:creationId xmlns:a16="http://schemas.microsoft.com/office/drawing/2014/main" id="{20A73CE0-1AB3-408F-ACEF-48DBF620E5B9}"/>
              </a:ext>
            </a:extLst>
          </p:cNvPr>
          <p:cNvGrpSpPr/>
          <p:nvPr/>
        </p:nvGrpSpPr>
        <p:grpSpPr>
          <a:xfrm rot="20634029">
            <a:off x="5723299" y="-1864712"/>
            <a:ext cx="8759820" cy="10587424"/>
            <a:chOff x="4939567" y="-1171087"/>
            <a:chExt cx="8436520" cy="10196672"/>
          </a:xfrm>
          <a:noFill/>
        </p:grpSpPr>
        <p:sp>
          <p:nvSpPr>
            <p:cNvPr id="73" name="Freeform: Shape 72">
              <a:extLst>
                <a:ext uri="{FF2B5EF4-FFF2-40B4-BE49-F238E27FC236}">
                  <a16:creationId xmlns:a16="http://schemas.microsoft.com/office/drawing/2014/main" id="{423367C1-B3A2-4A10-95B0-49762690E8C2}"/>
                </a:ext>
              </a:extLst>
            </p:cNvPr>
            <p:cNvSpPr/>
            <p:nvPr/>
          </p:nvSpPr>
          <p:spPr>
            <a:xfrm>
              <a:off x="4939567" y="-38123"/>
              <a:ext cx="5859991" cy="9063564"/>
            </a:xfrm>
            <a:custGeom>
              <a:avLst/>
              <a:gdLst>
                <a:gd name="connsiteX0" fmla="*/ 3379699 w 5859991"/>
                <a:gd name="connsiteY0" fmla="*/ 0 h 9063564"/>
                <a:gd name="connsiteX1" fmla="*/ 0 w 5859991"/>
                <a:gd name="connsiteY1" fmla="*/ 9063564 h 9063564"/>
              </a:gdLst>
              <a:ahLst/>
              <a:cxnLst>
                <a:cxn ang="0">
                  <a:pos x="connsiteX0" y="connsiteY0"/>
                </a:cxn>
                <a:cxn ang="0">
                  <a:pos x="connsiteX1" y="connsiteY1"/>
                </a:cxn>
              </a:cxnLst>
              <a:rect l="l" t="t" r="r" b="b"/>
              <a:pathLst>
                <a:path w="5859991" h="9063564">
                  <a:moveTo>
                    <a:pt x="3379699" y="0"/>
                  </a:moveTo>
                  <a:cubicBezTo>
                    <a:pt x="7168991" y="921842"/>
                    <a:pt x="7043074" y="6625483"/>
                    <a:pt x="0" y="9063564"/>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74" name="Freeform: Shape 73">
              <a:extLst>
                <a:ext uri="{FF2B5EF4-FFF2-40B4-BE49-F238E27FC236}">
                  <a16:creationId xmlns:a16="http://schemas.microsoft.com/office/drawing/2014/main" id="{08CD858F-6734-4598-8867-B761B52D585A}"/>
                </a:ext>
              </a:extLst>
            </p:cNvPr>
            <p:cNvSpPr/>
            <p:nvPr/>
          </p:nvSpPr>
          <p:spPr>
            <a:xfrm>
              <a:off x="4939567" y="-92067"/>
              <a:ext cx="5941512" cy="9117508"/>
            </a:xfrm>
            <a:custGeom>
              <a:avLst/>
              <a:gdLst>
                <a:gd name="connsiteX0" fmla="*/ 3597800 w 5941512"/>
                <a:gd name="connsiteY0" fmla="*/ 0 h 9117508"/>
                <a:gd name="connsiteX1" fmla="*/ 0 w 5941512"/>
                <a:gd name="connsiteY1" fmla="*/ 9117508 h 9117508"/>
              </a:gdLst>
              <a:ahLst/>
              <a:cxnLst>
                <a:cxn ang="0">
                  <a:pos x="connsiteX0" y="connsiteY0"/>
                </a:cxn>
                <a:cxn ang="0">
                  <a:pos x="connsiteX1" y="connsiteY1"/>
                </a:cxn>
              </a:cxnLst>
              <a:rect l="l" t="t" r="r" b="b"/>
              <a:pathLst>
                <a:path w="5941512" h="9117508">
                  <a:moveTo>
                    <a:pt x="3597800" y="0"/>
                  </a:moveTo>
                  <a:cubicBezTo>
                    <a:pt x="7297671" y="1096468"/>
                    <a:pt x="6983314" y="6761286"/>
                    <a:pt x="0" y="9117508"/>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75" name="Freeform: Shape 74">
              <a:extLst>
                <a:ext uri="{FF2B5EF4-FFF2-40B4-BE49-F238E27FC236}">
                  <a16:creationId xmlns:a16="http://schemas.microsoft.com/office/drawing/2014/main" id="{660CDC7D-B883-4CF6-BC12-8F8FD16E23DE}"/>
                </a:ext>
              </a:extLst>
            </p:cNvPr>
            <p:cNvSpPr/>
            <p:nvPr/>
          </p:nvSpPr>
          <p:spPr>
            <a:xfrm>
              <a:off x="4939567" y="-146011"/>
              <a:ext cx="6026723" cy="9171451"/>
            </a:xfrm>
            <a:custGeom>
              <a:avLst/>
              <a:gdLst>
                <a:gd name="connsiteX0" fmla="*/ 3815901 w 6026723"/>
                <a:gd name="connsiteY0" fmla="*/ 0 h 9171451"/>
                <a:gd name="connsiteX1" fmla="*/ 0 w 6026723"/>
                <a:gd name="connsiteY1" fmla="*/ 9171452 h 9171451"/>
              </a:gdLst>
              <a:ahLst/>
              <a:cxnLst>
                <a:cxn ang="0">
                  <a:pos x="connsiteX0" y="connsiteY0"/>
                </a:cxn>
                <a:cxn ang="0">
                  <a:pos x="connsiteX1" y="connsiteY1"/>
                </a:cxn>
              </a:cxnLst>
              <a:rect l="l" t="t" r="r" b="b"/>
              <a:pathLst>
                <a:path w="6026723" h="9171451">
                  <a:moveTo>
                    <a:pt x="3815901" y="0"/>
                  </a:moveTo>
                  <a:cubicBezTo>
                    <a:pt x="7426351" y="1271240"/>
                    <a:pt x="6923409" y="6897236"/>
                    <a:pt x="0" y="9171452"/>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76" name="Freeform: Shape 75">
              <a:extLst>
                <a:ext uri="{FF2B5EF4-FFF2-40B4-BE49-F238E27FC236}">
                  <a16:creationId xmlns:a16="http://schemas.microsoft.com/office/drawing/2014/main" id="{A7EDB00C-BD4F-453F-A86B-686E0A99CDC6}"/>
                </a:ext>
              </a:extLst>
            </p:cNvPr>
            <p:cNvSpPr/>
            <p:nvPr/>
          </p:nvSpPr>
          <p:spPr>
            <a:xfrm>
              <a:off x="4939567" y="-199954"/>
              <a:ext cx="6115780" cy="9225395"/>
            </a:xfrm>
            <a:custGeom>
              <a:avLst/>
              <a:gdLst>
                <a:gd name="connsiteX0" fmla="*/ 4034003 w 6115780"/>
                <a:gd name="connsiteY0" fmla="*/ 0 h 9225395"/>
                <a:gd name="connsiteX1" fmla="*/ 0 w 6115780"/>
                <a:gd name="connsiteY1" fmla="*/ 9225396 h 9225395"/>
              </a:gdLst>
              <a:ahLst/>
              <a:cxnLst>
                <a:cxn ang="0">
                  <a:pos x="connsiteX0" y="connsiteY0"/>
                </a:cxn>
                <a:cxn ang="0">
                  <a:pos x="connsiteX1" y="connsiteY1"/>
                </a:cxn>
              </a:cxnLst>
              <a:rect l="l" t="t" r="r" b="b"/>
              <a:pathLst>
                <a:path w="6115780" h="9225395">
                  <a:moveTo>
                    <a:pt x="4034003" y="0"/>
                  </a:moveTo>
                  <a:cubicBezTo>
                    <a:pt x="7555031" y="1446012"/>
                    <a:pt x="6863504" y="7033186"/>
                    <a:pt x="0" y="9225396"/>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77" name="Freeform: Shape 76">
              <a:extLst>
                <a:ext uri="{FF2B5EF4-FFF2-40B4-BE49-F238E27FC236}">
                  <a16:creationId xmlns:a16="http://schemas.microsoft.com/office/drawing/2014/main" id="{C5B9F606-0556-43E6-8835-3EDDE5F4AD0E}"/>
                </a:ext>
              </a:extLst>
            </p:cNvPr>
            <p:cNvSpPr/>
            <p:nvPr/>
          </p:nvSpPr>
          <p:spPr>
            <a:xfrm>
              <a:off x="4939567" y="-253898"/>
              <a:ext cx="6208924" cy="9279339"/>
            </a:xfrm>
            <a:custGeom>
              <a:avLst/>
              <a:gdLst>
                <a:gd name="connsiteX0" fmla="*/ 4252249 w 6208924"/>
                <a:gd name="connsiteY0" fmla="*/ 0 h 9279339"/>
                <a:gd name="connsiteX1" fmla="*/ 0 w 6208924"/>
                <a:gd name="connsiteY1" fmla="*/ 9279339 h 9279339"/>
              </a:gdLst>
              <a:ahLst/>
              <a:cxnLst>
                <a:cxn ang="0">
                  <a:pos x="connsiteX0" y="connsiteY0"/>
                </a:cxn>
                <a:cxn ang="0">
                  <a:pos x="connsiteX1" y="connsiteY1"/>
                </a:cxn>
              </a:cxnLst>
              <a:rect l="l" t="t" r="r" b="b"/>
              <a:pathLst>
                <a:path w="6208924" h="9279339">
                  <a:moveTo>
                    <a:pt x="4252249" y="0"/>
                  </a:moveTo>
                  <a:cubicBezTo>
                    <a:pt x="7683856" y="1620784"/>
                    <a:pt x="6803744" y="7169136"/>
                    <a:pt x="0" y="9279339"/>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78" name="Freeform: Shape 77">
              <a:extLst>
                <a:ext uri="{FF2B5EF4-FFF2-40B4-BE49-F238E27FC236}">
                  <a16:creationId xmlns:a16="http://schemas.microsoft.com/office/drawing/2014/main" id="{7B754F23-6286-401E-B1E3-7FFC73A2D5FD}"/>
                </a:ext>
              </a:extLst>
            </p:cNvPr>
            <p:cNvSpPr/>
            <p:nvPr/>
          </p:nvSpPr>
          <p:spPr>
            <a:xfrm>
              <a:off x="4939567" y="-307842"/>
              <a:ext cx="6306011" cy="9333282"/>
            </a:xfrm>
            <a:custGeom>
              <a:avLst/>
              <a:gdLst>
                <a:gd name="connsiteX0" fmla="*/ 4470351 w 6306011"/>
                <a:gd name="connsiteY0" fmla="*/ 0 h 9333282"/>
                <a:gd name="connsiteX1" fmla="*/ 0 w 6306011"/>
                <a:gd name="connsiteY1" fmla="*/ 9333283 h 9333282"/>
              </a:gdLst>
              <a:ahLst/>
              <a:cxnLst>
                <a:cxn ang="0">
                  <a:pos x="connsiteX0" y="connsiteY0"/>
                </a:cxn>
                <a:cxn ang="0">
                  <a:pos x="connsiteX1" y="connsiteY1"/>
                </a:cxn>
              </a:cxnLst>
              <a:rect l="l" t="t" r="r" b="b"/>
              <a:pathLst>
                <a:path w="6306011" h="9333282">
                  <a:moveTo>
                    <a:pt x="4470351" y="0"/>
                  </a:moveTo>
                  <a:cubicBezTo>
                    <a:pt x="7812535" y="1795410"/>
                    <a:pt x="6743985" y="7304941"/>
                    <a:pt x="0" y="9333283"/>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79" name="Freeform: Shape 78">
              <a:extLst>
                <a:ext uri="{FF2B5EF4-FFF2-40B4-BE49-F238E27FC236}">
                  <a16:creationId xmlns:a16="http://schemas.microsoft.com/office/drawing/2014/main" id="{CCC70D76-0212-4BE6-9EC4-5AA42B2A21DE}"/>
                </a:ext>
              </a:extLst>
            </p:cNvPr>
            <p:cNvSpPr/>
            <p:nvPr/>
          </p:nvSpPr>
          <p:spPr>
            <a:xfrm>
              <a:off x="4939567" y="-361786"/>
              <a:ext cx="6407253" cy="9387226"/>
            </a:xfrm>
            <a:custGeom>
              <a:avLst/>
              <a:gdLst>
                <a:gd name="connsiteX0" fmla="*/ 4688452 w 6407253"/>
                <a:gd name="connsiteY0" fmla="*/ 0 h 9387226"/>
                <a:gd name="connsiteX1" fmla="*/ 0 w 6407253"/>
                <a:gd name="connsiteY1" fmla="*/ 9387227 h 9387226"/>
              </a:gdLst>
              <a:ahLst/>
              <a:cxnLst>
                <a:cxn ang="0">
                  <a:pos x="connsiteX0" y="connsiteY0"/>
                </a:cxn>
                <a:cxn ang="0">
                  <a:pos x="connsiteX1" y="connsiteY1"/>
                </a:cxn>
              </a:cxnLst>
              <a:rect l="l" t="t" r="r" b="b"/>
              <a:pathLst>
                <a:path w="6407253" h="9387226">
                  <a:moveTo>
                    <a:pt x="4688452" y="0"/>
                  </a:moveTo>
                  <a:cubicBezTo>
                    <a:pt x="7941361" y="1970182"/>
                    <a:pt x="6684079" y="7440890"/>
                    <a:pt x="0" y="9387227"/>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80" name="Freeform: Shape 79">
              <a:extLst>
                <a:ext uri="{FF2B5EF4-FFF2-40B4-BE49-F238E27FC236}">
                  <a16:creationId xmlns:a16="http://schemas.microsoft.com/office/drawing/2014/main" id="{D5BFBB2B-4F31-4E3D-99E4-EA9B5823BDE3}"/>
                </a:ext>
              </a:extLst>
            </p:cNvPr>
            <p:cNvSpPr/>
            <p:nvPr/>
          </p:nvSpPr>
          <p:spPr>
            <a:xfrm>
              <a:off x="4939567" y="-415729"/>
              <a:ext cx="6512633" cy="9441170"/>
            </a:xfrm>
            <a:custGeom>
              <a:avLst/>
              <a:gdLst>
                <a:gd name="connsiteX0" fmla="*/ 4906553 w 6512633"/>
                <a:gd name="connsiteY0" fmla="*/ 0 h 9441170"/>
                <a:gd name="connsiteX1" fmla="*/ 0 w 6512633"/>
                <a:gd name="connsiteY1" fmla="*/ 9441170 h 9441170"/>
              </a:gdLst>
              <a:ahLst/>
              <a:cxnLst>
                <a:cxn ang="0">
                  <a:pos x="connsiteX0" y="connsiteY0"/>
                </a:cxn>
                <a:cxn ang="0">
                  <a:pos x="connsiteX1" y="connsiteY1"/>
                </a:cxn>
              </a:cxnLst>
              <a:rect l="l" t="t" r="r" b="b"/>
              <a:pathLst>
                <a:path w="6512633" h="9441170">
                  <a:moveTo>
                    <a:pt x="4906553" y="0"/>
                  </a:moveTo>
                  <a:cubicBezTo>
                    <a:pt x="8070041" y="2144954"/>
                    <a:pt x="6624174" y="7576840"/>
                    <a:pt x="0" y="9441170"/>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81" name="Freeform: Shape 80">
              <a:extLst>
                <a:ext uri="{FF2B5EF4-FFF2-40B4-BE49-F238E27FC236}">
                  <a16:creationId xmlns:a16="http://schemas.microsoft.com/office/drawing/2014/main" id="{51A6FF01-E4C1-49B2-A4CC-3E6CDEB9AC4F}"/>
                </a:ext>
              </a:extLst>
            </p:cNvPr>
            <p:cNvSpPr/>
            <p:nvPr/>
          </p:nvSpPr>
          <p:spPr>
            <a:xfrm>
              <a:off x="4939567" y="-469673"/>
              <a:ext cx="6622351" cy="9495114"/>
            </a:xfrm>
            <a:custGeom>
              <a:avLst/>
              <a:gdLst>
                <a:gd name="connsiteX0" fmla="*/ 5124800 w 6622351"/>
                <a:gd name="connsiteY0" fmla="*/ 0 h 9495114"/>
                <a:gd name="connsiteX1" fmla="*/ 0 w 6622351"/>
                <a:gd name="connsiteY1" fmla="*/ 9495114 h 9495114"/>
              </a:gdLst>
              <a:ahLst/>
              <a:cxnLst>
                <a:cxn ang="0">
                  <a:pos x="connsiteX0" y="connsiteY0"/>
                </a:cxn>
                <a:cxn ang="0">
                  <a:pos x="connsiteX1" y="connsiteY1"/>
                </a:cxn>
              </a:cxnLst>
              <a:rect l="l" t="t" r="r" b="b"/>
              <a:pathLst>
                <a:path w="6622351" h="9495114">
                  <a:moveTo>
                    <a:pt x="5124800" y="0"/>
                  </a:moveTo>
                  <a:cubicBezTo>
                    <a:pt x="8198721" y="2319726"/>
                    <a:pt x="6564415" y="7712645"/>
                    <a:pt x="0" y="9495114"/>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82" name="Freeform: Shape 81">
              <a:extLst>
                <a:ext uri="{FF2B5EF4-FFF2-40B4-BE49-F238E27FC236}">
                  <a16:creationId xmlns:a16="http://schemas.microsoft.com/office/drawing/2014/main" id="{F3C0C7AB-7031-43CE-A56E-61489FE1CACC}"/>
                </a:ext>
              </a:extLst>
            </p:cNvPr>
            <p:cNvSpPr/>
            <p:nvPr/>
          </p:nvSpPr>
          <p:spPr>
            <a:xfrm>
              <a:off x="4939567" y="-523617"/>
              <a:ext cx="6736301" cy="9549057"/>
            </a:xfrm>
            <a:custGeom>
              <a:avLst/>
              <a:gdLst>
                <a:gd name="connsiteX0" fmla="*/ 5342901 w 6736301"/>
                <a:gd name="connsiteY0" fmla="*/ 0 h 9549057"/>
                <a:gd name="connsiteX1" fmla="*/ 0 w 6736301"/>
                <a:gd name="connsiteY1" fmla="*/ 9549058 h 9549057"/>
              </a:gdLst>
              <a:ahLst/>
              <a:cxnLst>
                <a:cxn ang="0">
                  <a:pos x="connsiteX0" y="connsiteY0"/>
                </a:cxn>
                <a:cxn ang="0">
                  <a:pos x="connsiteX1" y="connsiteY1"/>
                </a:cxn>
              </a:cxnLst>
              <a:rect l="l" t="t" r="r" b="b"/>
              <a:pathLst>
                <a:path w="6736301" h="9549057">
                  <a:moveTo>
                    <a:pt x="5342901" y="0"/>
                  </a:moveTo>
                  <a:cubicBezTo>
                    <a:pt x="8327400" y="2494498"/>
                    <a:pt x="6504509" y="7848595"/>
                    <a:pt x="0" y="9549058"/>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83" name="Freeform: Shape 82">
              <a:extLst>
                <a:ext uri="{FF2B5EF4-FFF2-40B4-BE49-F238E27FC236}">
                  <a16:creationId xmlns:a16="http://schemas.microsoft.com/office/drawing/2014/main" id="{C91E40F0-4A6C-469A-ADA0-5B36510BFCFB}"/>
                </a:ext>
              </a:extLst>
            </p:cNvPr>
            <p:cNvSpPr/>
            <p:nvPr/>
          </p:nvSpPr>
          <p:spPr>
            <a:xfrm>
              <a:off x="4939567" y="-577561"/>
              <a:ext cx="6854655" cy="9603001"/>
            </a:xfrm>
            <a:custGeom>
              <a:avLst/>
              <a:gdLst>
                <a:gd name="connsiteX0" fmla="*/ 5561003 w 6854655"/>
                <a:gd name="connsiteY0" fmla="*/ 0 h 9603001"/>
                <a:gd name="connsiteX1" fmla="*/ 0 w 6854655"/>
                <a:gd name="connsiteY1" fmla="*/ 9603002 h 9603001"/>
              </a:gdLst>
              <a:ahLst/>
              <a:cxnLst>
                <a:cxn ang="0">
                  <a:pos x="connsiteX0" y="connsiteY0"/>
                </a:cxn>
                <a:cxn ang="0">
                  <a:pos x="connsiteX1" y="connsiteY1"/>
                </a:cxn>
              </a:cxnLst>
              <a:rect l="l" t="t" r="r" b="b"/>
              <a:pathLst>
                <a:path w="6854655" h="9603001">
                  <a:moveTo>
                    <a:pt x="5561003" y="0"/>
                  </a:moveTo>
                  <a:cubicBezTo>
                    <a:pt x="8456225" y="2669270"/>
                    <a:pt x="6444604" y="7984545"/>
                    <a:pt x="0" y="9603002"/>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84" name="Freeform: Shape 83">
              <a:extLst>
                <a:ext uri="{FF2B5EF4-FFF2-40B4-BE49-F238E27FC236}">
                  <a16:creationId xmlns:a16="http://schemas.microsoft.com/office/drawing/2014/main" id="{8773A5B2-968A-4A34-903D-6C375CBFCD09}"/>
                </a:ext>
              </a:extLst>
            </p:cNvPr>
            <p:cNvSpPr/>
            <p:nvPr/>
          </p:nvSpPr>
          <p:spPr>
            <a:xfrm>
              <a:off x="4939567" y="-631504"/>
              <a:ext cx="6977325" cy="9656945"/>
            </a:xfrm>
            <a:custGeom>
              <a:avLst/>
              <a:gdLst>
                <a:gd name="connsiteX0" fmla="*/ 5779104 w 6977325"/>
                <a:gd name="connsiteY0" fmla="*/ 0 h 9656945"/>
                <a:gd name="connsiteX1" fmla="*/ 0 w 6977325"/>
                <a:gd name="connsiteY1" fmla="*/ 9656945 h 9656945"/>
              </a:gdLst>
              <a:ahLst/>
              <a:cxnLst>
                <a:cxn ang="0">
                  <a:pos x="connsiteX0" y="connsiteY0"/>
                </a:cxn>
                <a:cxn ang="0">
                  <a:pos x="connsiteX1" y="connsiteY1"/>
                </a:cxn>
              </a:cxnLst>
              <a:rect l="l" t="t" r="r" b="b"/>
              <a:pathLst>
                <a:path w="6977325" h="9656945">
                  <a:moveTo>
                    <a:pt x="5779104" y="0"/>
                  </a:moveTo>
                  <a:cubicBezTo>
                    <a:pt x="8584905" y="2844041"/>
                    <a:pt x="6384844" y="8120494"/>
                    <a:pt x="0" y="9656945"/>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85" name="Freeform: Shape 84">
              <a:extLst>
                <a:ext uri="{FF2B5EF4-FFF2-40B4-BE49-F238E27FC236}">
                  <a16:creationId xmlns:a16="http://schemas.microsoft.com/office/drawing/2014/main" id="{4FA1C363-B696-44EC-A9D3-34D6454B3D67}"/>
                </a:ext>
              </a:extLst>
            </p:cNvPr>
            <p:cNvSpPr/>
            <p:nvPr/>
          </p:nvSpPr>
          <p:spPr>
            <a:xfrm>
              <a:off x="4939567" y="-685448"/>
              <a:ext cx="7104323" cy="9710889"/>
            </a:xfrm>
            <a:custGeom>
              <a:avLst/>
              <a:gdLst>
                <a:gd name="connsiteX0" fmla="*/ 5997205 w 7104323"/>
                <a:gd name="connsiteY0" fmla="*/ 0 h 9710889"/>
                <a:gd name="connsiteX1" fmla="*/ 0 w 7104323"/>
                <a:gd name="connsiteY1" fmla="*/ 9710889 h 9710889"/>
              </a:gdLst>
              <a:ahLst/>
              <a:cxnLst>
                <a:cxn ang="0">
                  <a:pos x="connsiteX0" y="connsiteY0"/>
                </a:cxn>
                <a:cxn ang="0">
                  <a:pos x="connsiteX1" y="connsiteY1"/>
                </a:cxn>
              </a:cxnLst>
              <a:rect l="l" t="t" r="r" b="b"/>
              <a:pathLst>
                <a:path w="7104323" h="9710889">
                  <a:moveTo>
                    <a:pt x="5997205" y="0"/>
                  </a:moveTo>
                  <a:cubicBezTo>
                    <a:pt x="8713585" y="3018668"/>
                    <a:pt x="6324939" y="8256298"/>
                    <a:pt x="0" y="9710889"/>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86" name="Freeform: Shape 85">
              <a:extLst>
                <a:ext uri="{FF2B5EF4-FFF2-40B4-BE49-F238E27FC236}">
                  <a16:creationId xmlns:a16="http://schemas.microsoft.com/office/drawing/2014/main" id="{8BF61B5E-FD4F-410F-8957-1C795EE3C5BC}"/>
                </a:ext>
              </a:extLst>
            </p:cNvPr>
            <p:cNvSpPr/>
            <p:nvPr/>
          </p:nvSpPr>
          <p:spPr>
            <a:xfrm>
              <a:off x="4939567" y="-739392"/>
              <a:ext cx="7235803" cy="9764832"/>
            </a:xfrm>
            <a:custGeom>
              <a:avLst/>
              <a:gdLst>
                <a:gd name="connsiteX0" fmla="*/ 6215452 w 7235803"/>
                <a:gd name="connsiteY0" fmla="*/ 0 h 9764832"/>
                <a:gd name="connsiteX1" fmla="*/ 0 w 7235803"/>
                <a:gd name="connsiteY1" fmla="*/ 9764833 h 9764832"/>
              </a:gdLst>
              <a:ahLst/>
              <a:cxnLst>
                <a:cxn ang="0">
                  <a:pos x="connsiteX0" y="connsiteY0"/>
                </a:cxn>
                <a:cxn ang="0">
                  <a:pos x="connsiteX1" y="connsiteY1"/>
                </a:cxn>
              </a:cxnLst>
              <a:rect l="l" t="t" r="r" b="b"/>
              <a:pathLst>
                <a:path w="7235803" h="9764832">
                  <a:moveTo>
                    <a:pt x="6215452" y="0"/>
                  </a:moveTo>
                  <a:cubicBezTo>
                    <a:pt x="8842410" y="3193440"/>
                    <a:pt x="6265179" y="8392248"/>
                    <a:pt x="0" y="9764833"/>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87" name="Freeform: Shape 86">
              <a:extLst>
                <a:ext uri="{FF2B5EF4-FFF2-40B4-BE49-F238E27FC236}">
                  <a16:creationId xmlns:a16="http://schemas.microsoft.com/office/drawing/2014/main" id="{812ECE9F-8464-41A9-B270-C9A91AD68F66}"/>
                </a:ext>
              </a:extLst>
            </p:cNvPr>
            <p:cNvSpPr/>
            <p:nvPr/>
          </p:nvSpPr>
          <p:spPr>
            <a:xfrm>
              <a:off x="4939712" y="-793335"/>
              <a:ext cx="7371308" cy="9818921"/>
            </a:xfrm>
            <a:custGeom>
              <a:avLst/>
              <a:gdLst>
                <a:gd name="connsiteX0" fmla="*/ 6433408 w 7371308"/>
                <a:gd name="connsiteY0" fmla="*/ 0 h 9818921"/>
                <a:gd name="connsiteX1" fmla="*/ 0 w 7371308"/>
                <a:gd name="connsiteY1" fmla="*/ 9818921 h 9818921"/>
              </a:gdLst>
              <a:ahLst/>
              <a:cxnLst>
                <a:cxn ang="0">
                  <a:pos x="connsiteX0" y="connsiteY0"/>
                </a:cxn>
                <a:cxn ang="0">
                  <a:pos x="connsiteX1" y="connsiteY1"/>
                </a:cxn>
              </a:cxnLst>
              <a:rect l="l" t="t" r="r" b="b"/>
              <a:pathLst>
                <a:path w="7371308" h="9818921">
                  <a:moveTo>
                    <a:pt x="6433408" y="0"/>
                  </a:moveTo>
                  <a:cubicBezTo>
                    <a:pt x="8970945" y="3368212"/>
                    <a:pt x="6205129" y="8528198"/>
                    <a:pt x="0" y="9818921"/>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88" name="Freeform: Shape 87">
              <a:extLst>
                <a:ext uri="{FF2B5EF4-FFF2-40B4-BE49-F238E27FC236}">
                  <a16:creationId xmlns:a16="http://schemas.microsoft.com/office/drawing/2014/main" id="{642108B1-53AC-4806-8D64-A39C81E6EA8C}"/>
                </a:ext>
              </a:extLst>
            </p:cNvPr>
            <p:cNvSpPr/>
            <p:nvPr/>
          </p:nvSpPr>
          <p:spPr>
            <a:xfrm>
              <a:off x="4939567" y="-847279"/>
              <a:ext cx="7511382" cy="9872720"/>
            </a:xfrm>
            <a:custGeom>
              <a:avLst/>
              <a:gdLst>
                <a:gd name="connsiteX0" fmla="*/ 6651655 w 7511382"/>
                <a:gd name="connsiteY0" fmla="*/ 0 h 9872720"/>
                <a:gd name="connsiteX1" fmla="*/ 0 w 7511382"/>
                <a:gd name="connsiteY1" fmla="*/ 9872720 h 9872720"/>
              </a:gdLst>
              <a:ahLst/>
              <a:cxnLst>
                <a:cxn ang="0">
                  <a:pos x="connsiteX0" y="connsiteY0"/>
                </a:cxn>
                <a:cxn ang="0">
                  <a:pos x="connsiteX1" y="connsiteY1"/>
                </a:cxn>
              </a:cxnLst>
              <a:rect l="l" t="t" r="r" b="b"/>
              <a:pathLst>
                <a:path w="7511382" h="9872720">
                  <a:moveTo>
                    <a:pt x="6651655" y="0"/>
                  </a:moveTo>
                  <a:cubicBezTo>
                    <a:pt x="9099770" y="3542984"/>
                    <a:pt x="6145515" y="8664003"/>
                    <a:pt x="0" y="9872720"/>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89" name="Freeform: Shape 88">
              <a:extLst>
                <a:ext uri="{FF2B5EF4-FFF2-40B4-BE49-F238E27FC236}">
                  <a16:creationId xmlns:a16="http://schemas.microsoft.com/office/drawing/2014/main" id="{9B836FE9-9F5F-413A-A149-3600CCE4DFD8}"/>
                </a:ext>
              </a:extLst>
            </p:cNvPr>
            <p:cNvSpPr/>
            <p:nvPr/>
          </p:nvSpPr>
          <p:spPr>
            <a:xfrm>
              <a:off x="4939567" y="-901368"/>
              <a:ext cx="7655557" cy="9926809"/>
            </a:xfrm>
            <a:custGeom>
              <a:avLst/>
              <a:gdLst>
                <a:gd name="connsiteX0" fmla="*/ 6869756 w 7655557"/>
                <a:gd name="connsiteY0" fmla="*/ 0 h 9926809"/>
                <a:gd name="connsiteX1" fmla="*/ 0 w 7655557"/>
                <a:gd name="connsiteY1" fmla="*/ 9926809 h 9926809"/>
              </a:gdLst>
              <a:ahLst/>
              <a:cxnLst>
                <a:cxn ang="0">
                  <a:pos x="connsiteX0" y="connsiteY0"/>
                </a:cxn>
                <a:cxn ang="0">
                  <a:pos x="connsiteX1" y="connsiteY1"/>
                </a:cxn>
              </a:cxnLst>
              <a:rect l="l" t="t" r="r" b="b"/>
              <a:pathLst>
                <a:path w="7655557" h="9926809">
                  <a:moveTo>
                    <a:pt x="6869756" y="0"/>
                  </a:moveTo>
                  <a:cubicBezTo>
                    <a:pt x="9228595" y="3717755"/>
                    <a:pt x="6085609" y="8800097"/>
                    <a:pt x="0" y="9926809"/>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90" name="Freeform: Shape 89">
              <a:extLst>
                <a:ext uri="{FF2B5EF4-FFF2-40B4-BE49-F238E27FC236}">
                  <a16:creationId xmlns:a16="http://schemas.microsoft.com/office/drawing/2014/main" id="{6381B899-C537-4ABB-8A01-B1A24AC44EBD}"/>
                </a:ext>
              </a:extLst>
            </p:cNvPr>
            <p:cNvSpPr/>
            <p:nvPr/>
          </p:nvSpPr>
          <p:spPr>
            <a:xfrm>
              <a:off x="4939567" y="-955312"/>
              <a:ext cx="7803807" cy="9980753"/>
            </a:xfrm>
            <a:custGeom>
              <a:avLst/>
              <a:gdLst>
                <a:gd name="connsiteX0" fmla="*/ 7087858 w 7803807"/>
                <a:gd name="connsiteY0" fmla="*/ 0 h 9980753"/>
                <a:gd name="connsiteX1" fmla="*/ 0 w 7803807"/>
                <a:gd name="connsiteY1" fmla="*/ 9980753 h 9980753"/>
              </a:gdLst>
              <a:ahLst/>
              <a:cxnLst>
                <a:cxn ang="0">
                  <a:pos x="connsiteX0" y="connsiteY0"/>
                </a:cxn>
                <a:cxn ang="0">
                  <a:pos x="connsiteX1" y="connsiteY1"/>
                </a:cxn>
              </a:cxnLst>
              <a:rect l="l" t="t" r="r" b="b"/>
              <a:pathLst>
                <a:path w="7803807" h="9980753">
                  <a:moveTo>
                    <a:pt x="7087858" y="0"/>
                  </a:moveTo>
                  <a:cubicBezTo>
                    <a:pt x="9357275" y="3892527"/>
                    <a:pt x="6025704" y="8936047"/>
                    <a:pt x="0" y="9980753"/>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91" name="Freeform: Shape 90">
              <a:extLst>
                <a:ext uri="{FF2B5EF4-FFF2-40B4-BE49-F238E27FC236}">
                  <a16:creationId xmlns:a16="http://schemas.microsoft.com/office/drawing/2014/main" id="{2E18CA0D-2DE9-4FF4-A501-963740A580AA}"/>
                </a:ext>
              </a:extLst>
            </p:cNvPr>
            <p:cNvSpPr/>
            <p:nvPr/>
          </p:nvSpPr>
          <p:spPr>
            <a:xfrm>
              <a:off x="4939567" y="-1009256"/>
              <a:ext cx="7956196" cy="10034696"/>
            </a:xfrm>
            <a:custGeom>
              <a:avLst/>
              <a:gdLst>
                <a:gd name="connsiteX0" fmla="*/ 7306105 w 7956196"/>
                <a:gd name="connsiteY0" fmla="*/ 0 h 10034696"/>
                <a:gd name="connsiteX1" fmla="*/ 0 w 7956196"/>
                <a:gd name="connsiteY1" fmla="*/ 10034697 h 10034696"/>
              </a:gdLst>
              <a:ahLst/>
              <a:cxnLst>
                <a:cxn ang="0">
                  <a:pos x="connsiteX0" y="connsiteY0"/>
                </a:cxn>
                <a:cxn ang="0">
                  <a:pos x="connsiteX1" y="connsiteY1"/>
                </a:cxn>
              </a:cxnLst>
              <a:rect l="l" t="t" r="r" b="b"/>
              <a:pathLst>
                <a:path w="7956196" h="10034696">
                  <a:moveTo>
                    <a:pt x="7306105" y="0"/>
                  </a:moveTo>
                  <a:cubicBezTo>
                    <a:pt x="9485954" y="4067299"/>
                    <a:pt x="5965944" y="9071997"/>
                    <a:pt x="0" y="10034697"/>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92" name="Freeform: Shape 91">
              <a:extLst>
                <a:ext uri="{FF2B5EF4-FFF2-40B4-BE49-F238E27FC236}">
                  <a16:creationId xmlns:a16="http://schemas.microsoft.com/office/drawing/2014/main" id="{D2DF203D-DFAD-4ED1-B727-83B0F573147F}"/>
                </a:ext>
              </a:extLst>
            </p:cNvPr>
            <p:cNvSpPr/>
            <p:nvPr/>
          </p:nvSpPr>
          <p:spPr>
            <a:xfrm>
              <a:off x="4939567" y="-1063199"/>
              <a:ext cx="8112460" cy="10088640"/>
            </a:xfrm>
            <a:custGeom>
              <a:avLst/>
              <a:gdLst>
                <a:gd name="connsiteX0" fmla="*/ 7524206 w 8112460"/>
                <a:gd name="connsiteY0" fmla="*/ 0 h 10088640"/>
                <a:gd name="connsiteX1" fmla="*/ 0 w 8112460"/>
                <a:gd name="connsiteY1" fmla="*/ 10088641 h 10088640"/>
              </a:gdLst>
              <a:ahLst/>
              <a:cxnLst>
                <a:cxn ang="0">
                  <a:pos x="connsiteX0" y="connsiteY0"/>
                </a:cxn>
                <a:cxn ang="0">
                  <a:pos x="connsiteX1" y="connsiteY1"/>
                </a:cxn>
              </a:cxnLst>
              <a:rect l="l" t="t" r="r" b="b"/>
              <a:pathLst>
                <a:path w="8112460" h="10088640">
                  <a:moveTo>
                    <a:pt x="7524206" y="0"/>
                  </a:moveTo>
                  <a:cubicBezTo>
                    <a:pt x="9614634" y="4242071"/>
                    <a:pt x="5906039" y="9207802"/>
                    <a:pt x="0" y="10088641"/>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93" name="Freeform: Shape 92">
              <a:extLst>
                <a:ext uri="{FF2B5EF4-FFF2-40B4-BE49-F238E27FC236}">
                  <a16:creationId xmlns:a16="http://schemas.microsoft.com/office/drawing/2014/main" id="{81D129BB-483D-4D79-A8B1-C66CA608F043}"/>
                </a:ext>
              </a:extLst>
            </p:cNvPr>
            <p:cNvSpPr/>
            <p:nvPr/>
          </p:nvSpPr>
          <p:spPr>
            <a:xfrm>
              <a:off x="4939567" y="-1117143"/>
              <a:ext cx="8272648" cy="10142584"/>
            </a:xfrm>
            <a:custGeom>
              <a:avLst/>
              <a:gdLst>
                <a:gd name="connsiteX0" fmla="*/ 7742307 w 8272648"/>
                <a:gd name="connsiteY0" fmla="*/ 0 h 10142584"/>
                <a:gd name="connsiteX1" fmla="*/ 0 w 8272648"/>
                <a:gd name="connsiteY1" fmla="*/ 10142584 h 10142584"/>
              </a:gdLst>
              <a:ahLst/>
              <a:cxnLst>
                <a:cxn ang="0">
                  <a:pos x="connsiteX0" y="connsiteY0"/>
                </a:cxn>
                <a:cxn ang="0">
                  <a:pos x="connsiteX1" y="connsiteY1"/>
                </a:cxn>
              </a:cxnLst>
              <a:rect l="l" t="t" r="r" b="b"/>
              <a:pathLst>
                <a:path w="8272648" h="10142584">
                  <a:moveTo>
                    <a:pt x="7742307" y="0"/>
                  </a:moveTo>
                  <a:cubicBezTo>
                    <a:pt x="9743460" y="4416843"/>
                    <a:pt x="5846279" y="9343752"/>
                    <a:pt x="0" y="10142584"/>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94" name="Freeform: Shape 93">
              <a:extLst>
                <a:ext uri="{FF2B5EF4-FFF2-40B4-BE49-F238E27FC236}">
                  <a16:creationId xmlns:a16="http://schemas.microsoft.com/office/drawing/2014/main" id="{59A23AD4-EE1A-400E-88C6-EEEF352AE98B}"/>
                </a:ext>
              </a:extLst>
            </p:cNvPr>
            <p:cNvSpPr/>
            <p:nvPr/>
          </p:nvSpPr>
          <p:spPr>
            <a:xfrm>
              <a:off x="4939567" y="-1171087"/>
              <a:ext cx="8436520" cy="10196528"/>
            </a:xfrm>
            <a:custGeom>
              <a:avLst/>
              <a:gdLst>
                <a:gd name="connsiteX0" fmla="*/ 7960409 w 8436520"/>
                <a:gd name="connsiteY0" fmla="*/ 0 h 10196528"/>
                <a:gd name="connsiteX1" fmla="*/ 0 w 8436520"/>
                <a:gd name="connsiteY1" fmla="*/ 10196528 h 10196528"/>
              </a:gdLst>
              <a:ahLst/>
              <a:cxnLst>
                <a:cxn ang="0">
                  <a:pos x="connsiteX0" y="connsiteY0"/>
                </a:cxn>
                <a:cxn ang="0">
                  <a:pos x="connsiteX1" y="connsiteY1"/>
                </a:cxn>
              </a:cxnLst>
              <a:rect l="l" t="t" r="r" b="b"/>
              <a:pathLst>
                <a:path w="8436520" h="10196528">
                  <a:moveTo>
                    <a:pt x="7960409" y="0"/>
                  </a:moveTo>
                  <a:cubicBezTo>
                    <a:pt x="9872139" y="4591469"/>
                    <a:pt x="5786374" y="9479701"/>
                    <a:pt x="0" y="10196528"/>
                  </a:cubicBezTo>
                </a:path>
              </a:pathLst>
            </a:custGeom>
            <a:noFill/>
            <a:ln w="14525" cap="flat">
              <a:gradFill>
                <a:gsLst>
                  <a:gs pos="90000">
                    <a:schemeClr val="accent1">
                      <a:lumMod val="5000"/>
                      <a:lumOff val="95000"/>
                      <a:alpha val="0"/>
                    </a:schemeClr>
                  </a:gs>
                  <a:gs pos="0">
                    <a:schemeClr val="bg1">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grpSp>
      <p:sp>
        <p:nvSpPr>
          <p:cNvPr id="97" name="Cube 96">
            <a:extLst>
              <a:ext uri="{FF2B5EF4-FFF2-40B4-BE49-F238E27FC236}">
                <a16:creationId xmlns:a16="http://schemas.microsoft.com/office/drawing/2014/main" id="{B5814AE5-FE05-4B05-9A09-63B170F35334}"/>
              </a:ext>
            </a:extLst>
          </p:cNvPr>
          <p:cNvSpPr/>
          <p:nvPr/>
        </p:nvSpPr>
        <p:spPr>
          <a:xfrm rot="20700000">
            <a:off x="9459882" y="1371612"/>
            <a:ext cx="790859" cy="790857"/>
          </a:xfrm>
          <a:prstGeom prst="cube">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dirty="0">
              <a:latin typeface="Karla Light" panose="020B0004030503030003" pitchFamily="34" charset="77"/>
            </a:endParaRPr>
          </a:p>
        </p:txBody>
      </p:sp>
      <p:sp>
        <p:nvSpPr>
          <p:cNvPr id="99" name="Cube 98">
            <a:extLst>
              <a:ext uri="{FF2B5EF4-FFF2-40B4-BE49-F238E27FC236}">
                <a16:creationId xmlns:a16="http://schemas.microsoft.com/office/drawing/2014/main" id="{00A5703C-5090-4C1A-9234-C3CC2A686647}"/>
              </a:ext>
            </a:extLst>
          </p:cNvPr>
          <p:cNvSpPr/>
          <p:nvPr/>
        </p:nvSpPr>
        <p:spPr>
          <a:xfrm rot="17280501">
            <a:off x="2406621" y="5568925"/>
            <a:ext cx="387567" cy="387567"/>
          </a:xfrm>
          <a:prstGeom prst="cube">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dirty="0">
              <a:latin typeface="Karla Light" panose="020B0004030503030003" pitchFamily="34" charset="77"/>
            </a:endParaRPr>
          </a:p>
        </p:txBody>
      </p:sp>
    </p:spTree>
    <p:extLst>
      <p:ext uri="{BB962C8B-B14F-4D97-AF65-F5344CB8AC3E}">
        <p14:creationId xmlns:p14="http://schemas.microsoft.com/office/powerpoint/2010/main" val="38695089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75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1000" fill="hold"/>
                                            <p:tgtEl>
                                              <p:spTgt spid="54"/>
                                            </p:tgtEl>
                                            <p:attrNameLst>
                                              <p:attrName>ppt_x</p:attrName>
                                            </p:attrNameLst>
                                          </p:cBhvr>
                                          <p:tavLst>
                                            <p:tav tm="0">
                                              <p:val>
                                                <p:strVal val="0-#ppt_w/2"/>
                                              </p:val>
                                            </p:tav>
                                            <p:tav tm="100000">
                                              <p:val>
                                                <p:strVal val="#ppt_x"/>
                                              </p:val>
                                            </p:tav>
                                          </p:tavLst>
                                        </p:anim>
                                        <p:anim calcmode="lin" valueType="num">
                                          <p:cBhvr additive="base">
                                            <p:cTn id="16" dur="1000" fill="hold"/>
                                            <p:tgtEl>
                                              <p:spTgt spid="5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1000" fill="hold"/>
                                            <p:tgtEl>
                                              <p:spTgt spid="45"/>
                                            </p:tgtEl>
                                            <p:attrNameLst>
                                              <p:attrName>ppt_x</p:attrName>
                                            </p:attrNameLst>
                                          </p:cBhvr>
                                          <p:tavLst>
                                            <p:tav tm="0">
                                              <p:val>
                                                <p:strVal val="1+#ppt_w/2"/>
                                              </p:val>
                                            </p:tav>
                                            <p:tav tm="100000">
                                              <p:val>
                                                <p:strVal val="#ppt_x"/>
                                              </p:val>
                                            </p:tav>
                                          </p:tavLst>
                                        </p:anim>
                                        <p:anim calcmode="lin" valueType="num">
                                          <p:cBhvr additive="base">
                                            <p:cTn id="20" dur="1000" fill="hold"/>
                                            <p:tgtEl>
                                              <p:spTgt spid="45"/>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100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1000" fill="hold"/>
                                            <p:tgtEl>
                                              <p:spTgt spid="32"/>
                                            </p:tgtEl>
                                            <p:attrNameLst>
                                              <p:attrName>ppt_x</p:attrName>
                                            </p:attrNameLst>
                                          </p:cBhvr>
                                          <p:tavLst>
                                            <p:tav tm="0">
                                              <p:val>
                                                <p:strVal val="1+#ppt_w/2"/>
                                              </p:val>
                                            </p:tav>
                                            <p:tav tm="100000">
                                              <p:val>
                                                <p:strVal val="#ppt_x"/>
                                              </p:val>
                                            </p:tav>
                                          </p:tavLst>
                                        </p:anim>
                                        <p:anim calcmode="lin" valueType="num">
                                          <p:cBhvr additive="base">
                                            <p:cTn id="24" dur="1000" fill="hold"/>
                                            <p:tgtEl>
                                              <p:spTgt spid="32"/>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125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1000" fill="hold"/>
                                            <p:tgtEl>
                                              <p:spTgt spid="30"/>
                                            </p:tgtEl>
                                            <p:attrNameLst>
                                              <p:attrName>ppt_x</p:attrName>
                                            </p:attrNameLst>
                                          </p:cBhvr>
                                          <p:tavLst>
                                            <p:tav tm="0">
                                              <p:val>
                                                <p:strVal val="1+#ppt_w/2"/>
                                              </p:val>
                                            </p:tav>
                                            <p:tav tm="100000">
                                              <p:val>
                                                <p:strVal val="#ppt_x"/>
                                              </p:val>
                                            </p:tav>
                                          </p:tavLst>
                                        </p:anim>
                                        <p:anim calcmode="lin" valueType="num">
                                          <p:cBhvr additive="base">
                                            <p:cTn id="28" dur="1000" fill="hold"/>
                                            <p:tgtEl>
                                              <p:spTgt spid="30"/>
                                            </p:tgtEl>
                                            <p:attrNameLst>
                                              <p:attrName>ppt_y</p:attrName>
                                            </p:attrNameLst>
                                          </p:cBhvr>
                                          <p:tavLst>
                                            <p:tav tm="0">
                                              <p:val>
                                                <p:strVal val="#ppt_y"/>
                                              </p:val>
                                            </p:tav>
                                            <p:tav tm="100000">
                                              <p:val>
                                                <p:strVal val="#ppt_y"/>
                                              </p:val>
                                            </p:tav>
                                          </p:tavLst>
                                        </p:anim>
                                      </p:childTnLst>
                                    </p:cTn>
                                  </p:par>
                                  <p:par>
                                    <p:cTn id="29" presetID="2" presetClass="entr" presetSubtype="1" accel="22667" fill="hold" grpId="0" nodeType="withEffect" p14:presetBounceEnd="81333">
                                      <p:stCondLst>
                                        <p:cond delay="1250"/>
                                      </p:stCondLst>
                                      <p:childTnLst>
                                        <p:set>
                                          <p:cBhvr>
                                            <p:cTn id="30" dur="1" fill="hold">
                                              <p:stCondLst>
                                                <p:cond delay="0"/>
                                              </p:stCondLst>
                                            </p:cTn>
                                            <p:tgtEl>
                                              <p:spTgt spid="49"/>
                                            </p:tgtEl>
                                            <p:attrNameLst>
                                              <p:attrName>style.visibility</p:attrName>
                                            </p:attrNameLst>
                                          </p:cBhvr>
                                          <p:to>
                                            <p:strVal val="visible"/>
                                          </p:to>
                                        </p:set>
                                        <p:anim calcmode="lin" valueType="num" p14:bounceEnd="81333">
                                          <p:cBhvr additive="base">
                                            <p:cTn id="31" dur="1250" fill="hold"/>
                                            <p:tgtEl>
                                              <p:spTgt spid="49"/>
                                            </p:tgtEl>
                                            <p:attrNameLst>
                                              <p:attrName>ppt_x</p:attrName>
                                            </p:attrNameLst>
                                          </p:cBhvr>
                                          <p:tavLst>
                                            <p:tav tm="0">
                                              <p:val>
                                                <p:strVal val="#ppt_x"/>
                                              </p:val>
                                            </p:tav>
                                            <p:tav tm="100000">
                                              <p:val>
                                                <p:strVal val="#ppt_x"/>
                                              </p:val>
                                            </p:tav>
                                          </p:tavLst>
                                        </p:anim>
                                        <p:anim calcmode="lin" valueType="num" p14:bounceEnd="81333">
                                          <p:cBhvr additive="base">
                                            <p:cTn id="32" dur="1250" fill="hold"/>
                                            <p:tgtEl>
                                              <p:spTgt spid="49"/>
                                            </p:tgtEl>
                                            <p:attrNameLst>
                                              <p:attrName>ppt_y</p:attrName>
                                            </p:attrNameLst>
                                          </p:cBhvr>
                                          <p:tavLst>
                                            <p:tav tm="0">
                                              <p:val>
                                                <p:strVal val="0-#ppt_h/2"/>
                                              </p:val>
                                            </p:tav>
                                            <p:tav tm="100000">
                                              <p:val>
                                                <p:strVal val="#ppt_y"/>
                                              </p:val>
                                            </p:tav>
                                          </p:tavLst>
                                        </p:anim>
                                      </p:childTnLst>
                                    </p:cTn>
                                  </p:par>
                                  <p:par>
                                    <p:cTn id="33" presetID="2" presetClass="entr" presetSubtype="1" accel="22667" fill="hold" grpId="0" nodeType="withEffect" p14:presetBounceEnd="81333">
                                      <p:stCondLst>
                                        <p:cond delay="1500"/>
                                      </p:stCondLst>
                                      <p:childTnLst>
                                        <p:set>
                                          <p:cBhvr>
                                            <p:cTn id="34" dur="1" fill="hold">
                                              <p:stCondLst>
                                                <p:cond delay="0"/>
                                              </p:stCondLst>
                                            </p:cTn>
                                            <p:tgtEl>
                                              <p:spTgt spid="52"/>
                                            </p:tgtEl>
                                            <p:attrNameLst>
                                              <p:attrName>style.visibility</p:attrName>
                                            </p:attrNameLst>
                                          </p:cBhvr>
                                          <p:to>
                                            <p:strVal val="visible"/>
                                          </p:to>
                                        </p:set>
                                        <p:anim calcmode="lin" valueType="num" p14:bounceEnd="81333">
                                          <p:cBhvr additive="base">
                                            <p:cTn id="35" dur="1250" fill="hold"/>
                                            <p:tgtEl>
                                              <p:spTgt spid="52"/>
                                            </p:tgtEl>
                                            <p:attrNameLst>
                                              <p:attrName>ppt_x</p:attrName>
                                            </p:attrNameLst>
                                          </p:cBhvr>
                                          <p:tavLst>
                                            <p:tav tm="0">
                                              <p:val>
                                                <p:strVal val="#ppt_x"/>
                                              </p:val>
                                            </p:tav>
                                            <p:tav tm="100000">
                                              <p:val>
                                                <p:strVal val="#ppt_x"/>
                                              </p:val>
                                            </p:tav>
                                          </p:tavLst>
                                        </p:anim>
                                        <p:anim calcmode="lin" valueType="num" p14:bounceEnd="81333">
                                          <p:cBhvr additive="base">
                                            <p:cTn id="36" dur="1250" fill="hold"/>
                                            <p:tgtEl>
                                              <p:spTgt spid="52"/>
                                            </p:tgtEl>
                                            <p:attrNameLst>
                                              <p:attrName>ppt_y</p:attrName>
                                            </p:attrNameLst>
                                          </p:cBhvr>
                                          <p:tavLst>
                                            <p:tav tm="0">
                                              <p:val>
                                                <p:strVal val="0-#ppt_h/2"/>
                                              </p:val>
                                            </p:tav>
                                            <p:tav tm="100000">
                                              <p:val>
                                                <p:strVal val="#ppt_y"/>
                                              </p:val>
                                            </p:tav>
                                          </p:tavLst>
                                        </p:anim>
                                      </p:childTnLst>
                                    </p:cTn>
                                  </p:par>
                                  <p:par>
                                    <p:cTn id="37" presetID="2" presetClass="entr" presetSubtype="1" accel="22667" fill="hold" grpId="0" nodeType="withEffect" p14:presetBounceEnd="81333">
                                      <p:stCondLst>
                                        <p:cond delay="1500"/>
                                      </p:stCondLst>
                                      <p:childTnLst>
                                        <p:set>
                                          <p:cBhvr>
                                            <p:cTn id="38" dur="1" fill="hold">
                                              <p:stCondLst>
                                                <p:cond delay="0"/>
                                              </p:stCondLst>
                                            </p:cTn>
                                            <p:tgtEl>
                                              <p:spTgt spid="97"/>
                                            </p:tgtEl>
                                            <p:attrNameLst>
                                              <p:attrName>style.visibility</p:attrName>
                                            </p:attrNameLst>
                                          </p:cBhvr>
                                          <p:to>
                                            <p:strVal val="visible"/>
                                          </p:to>
                                        </p:set>
                                        <p:anim calcmode="lin" valueType="num" p14:bounceEnd="81333">
                                          <p:cBhvr additive="base">
                                            <p:cTn id="39" dur="1250" fill="hold"/>
                                            <p:tgtEl>
                                              <p:spTgt spid="97"/>
                                            </p:tgtEl>
                                            <p:attrNameLst>
                                              <p:attrName>ppt_x</p:attrName>
                                            </p:attrNameLst>
                                          </p:cBhvr>
                                          <p:tavLst>
                                            <p:tav tm="0">
                                              <p:val>
                                                <p:strVal val="#ppt_x"/>
                                              </p:val>
                                            </p:tav>
                                            <p:tav tm="100000">
                                              <p:val>
                                                <p:strVal val="#ppt_x"/>
                                              </p:val>
                                            </p:tav>
                                          </p:tavLst>
                                        </p:anim>
                                        <p:anim calcmode="lin" valueType="num" p14:bounceEnd="81333">
                                          <p:cBhvr additive="base">
                                            <p:cTn id="40" dur="1250" fill="hold"/>
                                            <p:tgtEl>
                                              <p:spTgt spid="97"/>
                                            </p:tgtEl>
                                            <p:attrNameLst>
                                              <p:attrName>ppt_y</p:attrName>
                                            </p:attrNameLst>
                                          </p:cBhvr>
                                          <p:tavLst>
                                            <p:tav tm="0">
                                              <p:val>
                                                <p:strVal val="0-#ppt_h/2"/>
                                              </p:val>
                                            </p:tav>
                                            <p:tav tm="100000">
                                              <p:val>
                                                <p:strVal val="#ppt_y"/>
                                              </p:val>
                                            </p:tav>
                                          </p:tavLst>
                                        </p:anim>
                                      </p:childTnLst>
                                    </p:cTn>
                                  </p:par>
                                  <p:par>
                                    <p:cTn id="41" presetID="2" presetClass="entr" presetSubtype="1" accel="22667" fill="hold" grpId="0" nodeType="withEffect" p14:presetBounceEnd="81333">
                                      <p:stCondLst>
                                        <p:cond delay="1750"/>
                                      </p:stCondLst>
                                      <p:childTnLst>
                                        <p:set>
                                          <p:cBhvr>
                                            <p:cTn id="42" dur="1" fill="hold">
                                              <p:stCondLst>
                                                <p:cond delay="0"/>
                                              </p:stCondLst>
                                            </p:cTn>
                                            <p:tgtEl>
                                              <p:spTgt spid="99"/>
                                            </p:tgtEl>
                                            <p:attrNameLst>
                                              <p:attrName>style.visibility</p:attrName>
                                            </p:attrNameLst>
                                          </p:cBhvr>
                                          <p:to>
                                            <p:strVal val="visible"/>
                                          </p:to>
                                        </p:set>
                                        <p:anim calcmode="lin" valueType="num" p14:bounceEnd="81333">
                                          <p:cBhvr additive="base">
                                            <p:cTn id="43" dur="1250" fill="hold"/>
                                            <p:tgtEl>
                                              <p:spTgt spid="99"/>
                                            </p:tgtEl>
                                            <p:attrNameLst>
                                              <p:attrName>ppt_x</p:attrName>
                                            </p:attrNameLst>
                                          </p:cBhvr>
                                          <p:tavLst>
                                            <p:tav tm="0">
                                              <p:val>
                                                <p:strVal val="#ppt_x"/>
                                              </p:val>
                                            </p:tav>
                                            <p:tav tm="100000">
                                              <p:val>
                                                <p:strVal val="#ppt_x"/>
                                              </p:val>
                                            </p:tav>
                                          </p:tavLst>
                                        </p:anim>
                                        <p:anim calcmode="lin" valueType="num" p14:bounceEnd="81333">
                                          <p:cBhvr additive="base">
                                            <p:cTn id="44" dur="1250" fill="hold"/>
                                            <p:tgtEl>
                                              <p:spTgt spid="99"/>
                                            </p:tgtEl>
                                            <p:attrNameLst>
                                              <p:attrName>ppt_y</p:attrName>
                                            </p:attrNameLst>
                                          </p:cBhvr>
                                          <p:tavLst>
                                            <p:tav tm="0">
                                              <p:val>
                                                <p:strVal val="0-#ppt_h/2"/>
                                              </p:val>
                                            </p:tav>
                                            <p:tav tm="100000">
                                              <p:val>
                                                <p:strVal val="#ppt_y"/>
                                              </p:val>
                                            </p:tav>
                                          </p:tavLst>
                                        </p:anim>
                                      </p:childTnLst>
                                    </p:cTn>
                                  </p:par>
                                  <p:par>
                                    <p:cTn id="45" presetID="22" presetClass="entr" presetSubtype="1"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up)">
                                          <p:cBhvr>
                                            <p:cTn id="47"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30" grpId="0"/>
          <p:bldP spid="49" grpId="0" animBg="1"/>
          <p:bldP spid="52" grpId="0" animBg="1"/>
          <p:bldP spid="97" grpId="0" animBg="1"/>
          <p:bldP spid="9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75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1000" fill="hold"/>
                                            <p:tgtEl>
                                              <p:spTgt spid="54"/>
                                            </p:tgtEl>
                                            <p:attrNameLst>
                                              <p:attrName>ppt_x</p:attrName>
                                            </p:attrNameLst>
                                          </p:cBhvr>
                                          <p:tavLst>
                                            <p:tav tm="0">
                                              <p:val>
                                                <p:strVal val="0-#ppt_w/2"/>
                                              </p:val>
                                            </p:tav>
                                            <p:tav tm="100000">
                                              <p:val>
                                                <p:strVal val="#ppt_x"/>
                                              </p:val>
                                            </p:tav>
                                          </p:tavLst>
                                        </p:anim>
                                        <p:anim calcmode="lin" valueType="num">
                                          <p:cBhvr additive="base">
                                            <p:cTn id="16" dur="1000" fill="hold"/>
                                            <p:tgtEl>
                                              <p:spTgt spid="5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1000" fill="hold"/>
                                            <p:tgtEl>
                                              <p:spTgt spid="45"/>
                                            </p:tgtEl>
                                            <p:attrNameLst>
                                              <p:attrName>ppt_x</p:attrName>
                                            </p:attrNameLst>
                                          </p:cBhvr>
                                          <p:tavLst>
                                            <p:tav tm="0">
                                              <p:val>
                                                <p:strVal val="1+#ppt_w/2"/>
                                              </p:val>
                                            </p:tav>
                                            <p:tav tm="100000">
                                              <p:val>
                                                <p:strVal val="#ppt_x"/>
                                              </p:val>
                                            </p:tav>
                                          </p:tavLst>
                                        </p:anim>
                                        <p:anim calcmode="lin" valueType="num">
                                          <p:cBhvr additive="base">
                                            <p:cTn id="20" dur="1000" fill="hold"/>
                                            <p:tgtEl>
                                              <p:spTgt spid="45"/>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100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1000" fill="hold"/>
                                            <p:tgtEl>
                                              <p:spTgt spid="32"/>
                                            </p:tgtEl>
                                            <p:attrNameLst>
                                              <p:attrName>ppt_x</p:attrName>
                                            </p:attrNameLst>
                                          </p:cBhvr>
                                          <p:tavLst>
                                            <p:tav tm="0">
                                              <p:val>
                                                <p:strVal val="1+#ppt_w/2"/>
                                              </p:val>
                                            </p:tav>
                                            <p:tav tm="100000">
                                              <p:val>
                                                <p:strVal val="#ppt_x"/>
                                              </p:val>
                                            </p:tav>
                                          </p:tavLst>
                                        </p:anim>
                                        <p:anim calcmode="lin" valueType="num">
                                          <p:cBhvr additive="base">
                                            <p:cTn id="24" dur="1000" fill="hold"/>
                                            <p:tgtEl>
                                              <p:spTgt spid="32"/>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125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1000" fill="hold"/>
                                            <p:tgtEl>
                                              <p:spTgt spid="30"/>
                                            </p:tgtEl>
                                            <p:attrNameLst>
                                              <p:attrName>ppt_x</p:attrName>
                                            </p:attrNameLst>
                                          </p:cBhvr>
                                          <p:tavLst>
                                            <p:tav tm="0">
                                              <p:val>
                                                <p:strVal val="1+#ppt_w/2"/>
                                              </p:val>
                                            </p:tav>
                                            <p:tav tm="100000">
                                              <p:val>
                                                <p:strVal val="#ppt_x"/>
                                              </p:val>
                                            </p:tav>
                                          </p:tavLst>
                                        </p:anim>
                                        <p:anim calcmode="lin" valueType="num">
                                          <p:cBhvr additive="base">
                                            <p:cTn id="28" dur="1000" fill="hold"/>
                                            <p:tgtEl>
                                              <p:spTgt spid="30"/>
                                            </p:tgtEl>
                                            <p:attrNameLst>
                                              <p:attrName>ppt_y</p:attrName>
                                            </p:attrNameLst>
                                          </p:cBhvr>
                                          <p:tavLst>
                                            <p:tav tm="0">
                                              <p:val>
                                                <p:strVal val="#ppt_y"/>
                                              </p:val>
                                            </p:tav>
                                            <p:tav tm="100000">
                                              <p:val>
                                                <p:strVal val="#ppt_y"/>
                                              </p:val>
                                            </p:tav>
                                          </p:tavLst>
                                        </p:anim>
                                      </p:childTnLst>
                                    </p:cTn>
                                  </p:par>
                                  <p:par>
                                    <p:cTn id="29" presetID="2" presetClass="entr" presetSubtype="1" accel="22667" fill="hold" grpId="0" nodeType="withEffect">
                                      <p:stCondLst>
                                        <p:cond delay="125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1250" fill="hold"/>
                                            <p:tgtEl>
                                              <p:spTgt spid="49"/>
                                            </p:tgtEl>
                                            <p:attrNameLst>
                                              <p:attrName>ppt_x</p:attrName>
                                            </p:attrNameLst>
                                          </p:cBhvr>
                                          <p:tavLst>
                                            <p:tav tm="0">
                                              <p:val>
                                                <p:strVal val="#ppt_x"/>
                                              </p:val>
                                            </p:tav>
                                            <p:tav tm="100000">
                                              <p:val>
                                                <p:strVal val="#ppt_x"/>
                                              </p:val>
                                            </p:tav>
                                          </p:tavLst>
                                        </p:anim>
                                        <p:anim calcmode="lin" valueType="num">
                                          <p:cBhvr additive="base">
                                            <p:cTn id="32" dur="1250" fill="hold"/>
                                            <p:tgtEl>
                                              <p:spTgt spid="49"/>
                                            </p:tgtEl>
                                            <p:attrNameLst>
                                              <p:attrName>ppt_y</p:attrName>
                                            </p:attrNameLst>
                                          </p:cBhvr>
                                          <p:tavLst>
                                            <p:tav tm="0">
                                              <p:val>
                                                <p:strVal val="0-#ppt_h/2"/>
                                              </p:val>
                                            </p:tav>
                                            <p:tav tm="100000">
                                              <p:val>
                                                <p:strVal val="#ppt_y"/>
                                              </p:val>
                                            </p:tav>
                                          </p:tavLst>
                                        </p:anim>
                                      </p:childTnLst>
                                    </p:cTn>
                                  </p:par>
                                  <p:par>
                                    <p:cTn id="33" presetID="2" presetClass="entr" presetSubtype="1" accel="22667" fill="hold" grpId="0" nodeType="withEffect">
                                      <p:stCondLst>
                                        <p:cond delay="150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1250" fill="hold"/>
                                            <p:tgtEl>
                                              <p:spTgt spid="52"/>
                                            </p:tgtEl>
                                            <p:attrNameLst>
                                              <p:attrName>ppt_x</p:attrName>
                                            </p:attrNameLst>
                                          </p:cBhvr>
                                          <p:tavLst>
                                            <p:tav tm="0">
                                              <p:val>
                                                <p:strVal val="#ppt_x"/>
                                              </p:val>
                                            </p:tav>
                                            <p:tav tm="100000">
                                              <p:val>
                                                <p:strVal val="#ppt_x"/>
                                              </p:val>
                                            </p:tav>
                                          </p:tavLst>
                                        </p:anim>
                                        <p:anim calcmode="lin" valueType="num">
                                          <p:cBhvr additive="base">
                                            <p:cTn id="36" dur="1250" fill="hold"/>
                                            <p:tgtEl>
                                              <p:spTgt spid="52"/>
                                            </p:tgtEl>
                                            <p:attrNameLst>
                                              <p:attrName>ppt_y</p:attrName>
                                            </p:attrNameLst>
                                          </p:cBhvr>
                                          <p:tavLst>
                                            <p:tav tm="0">
                                              <p:val>
                                                <p:strVal val="0-#ppt_h/2"/>
                                              </p:val>
                                            </p:tav>
                                            <p:tav tm="100000">
                                              <p:val>
                                                <p:strVal val="#ppt_y"/>
                                              </p:val>
                                            </p:tav>
                                          </p:tavLst>
                                        </p:anim>
                                      </p:childTnLst>
                                    </p:cTn>
                                  </p:par>
                                  <p:par>
                                    <p:cTn id="37" presetID="2" presetClass="entr" presetSubtype="1" accel="22667" fill="hold" grpId="0" nodeType="withEffect">
                                      <p:stCondLst>
                                        <p:cond delay="1500"/>
                                      </p:stCondLst>
                                      <p:childTnLst>
                                        <p:set>
                                          <p:cBhvr>
                                            <p:cTn id="38" dur="1" fill="hold">
                                              <p:stCondLst>
                                                <p:cond delay="0"/>
                                              </p:stCondLst>
                                            </p:cTn>
                                            <p:tgtEl>
                                              <p:spTgt spid="97"/>
                                            </p:tgtEl>
                                            <p:attrNameLst>
                                              <p:attrName>style.visibility</p:attrName>
                                            </p:attrNameLst>
                                          </p:cBhvr>
                                          <p:to>
                                            <p:strVal val="visible"/>
                                          </p:to>
                                        </p:set>
                                        <p:anim calcmode="lin" valueType="num">
                                          <p:cBhvr additive="base">
                                            <p:cTn id="39" dur="1250" fill="hold"/>
                                            <p:tgtEl>
                                              <p:spTgt spid="97"/>
                                            </p:tgtEl>
                                            <p:attrNameLst>
                                              <p:attrName>ppt_x</p:attrName>
                                            </p:attrNameLst>
                                          </p:cBhvr>
                                          <p:tavLst>
                                            <p:tav tm="0">
                                              <p:val>
                                                <p:strVal val="#ppt_x"/>
                                              </p:val>
                                            </p:tav>
                                            <p:tav tm="100000">
                                              <p:val>
                                                <p:strVal val="#ppt_x"/>
                                              </p:val>
                                            </p:tav>
                                          </p:tavLst>
                                        </p:anim>
                                        <p:anim calcmode="lin" valueType="num">
                                          <p:cBhvr additive="base">
                                            <p:cTn id="40" dur="1250" fill="hold"/>
                                            <p:tgtEl>
                                              <p:spTgt spid="97"/>
                                            </p:tgtEl>
                                            <p:attrNameLst>
                                              <p:attrName>ppt_y</p:attrName>
                                            </p:attrNameLst>
                                          </p:cBhvr>
                                          <p:tavLst>
                                            <p:tav tm="0">
                                              <p:val>
                                                <p:strVal val="0-#ppt_h/2"/>
                                              </p:val>
                                            </p:tav>
                                            <p:tav tm="100000">
                                              <p:val>
                                                <p:strVal val="#ppt_y"/>
                                              </p:val>
                                            </p:tav>
                                          </p:tavLst>
                                        </p:anim>
                                      </p:childTnLst>
                                    </p:cTn>
                                  </p:par>
                                  <p:par>
                                    <p:cTn id="41" presetID="2" presetClass="entr" presetSubtype="1" accel="22667" fill="hold" grpId="0" nodeType="withEffect">
                                      <p:stCondLst>
                                        <p:cond delay="1750"/>
                                      </p:stCondLst>
                                      <p:childTnLst>
                                        <p:set>
                                          <p:cBhvr>
                                            <p:cTn id="42" dur="1" fill="hold">
                                              <p:stCondLst>
                                                <p:cond delay="0"/>
                                              </p:stCondLst>
                                            </p:cTn>
                                            <p:tgtEl>
                                              <p:spTgt spid="99"/>
                                            </p:tgtEl>
                                            <p:attrNameLst>
                                              <p:attrName>style.visibility</p:attrName>
                                            </p:attrNameLst>
                                          </p:cBhvr>
                                          <p:to>
                                            <p:strVal val="visible"/>
                                          </p:to>
                                        </p:set>
                                        <p:anim calcmode="lin" valueType="num">
                                          <p:cBhvr additive="base">
                                            <p:cTn id="43" dur="1250" fill="hold"/>
                                            <p:tgtEl>
                                              <p:spTgt spid="99"/>
                                            </p:tgtEl>
                                            <p:attrNameLst>
                                              <p:attrName>ppt_x</p:attrName>
                                            </p:attrNameLst>
                                          </p:cBhvr>
                                          <p:tavLst>
                                            <p:tav tm="0">
                                              <p:val>
                                                <p:strVal val="#ppt_x"/>
                                              </p:val>
                                            </p:tav>
                                            <p:tav tm="100000">
                                              <p:val>
                                                <p:strVal val="#ppt_x"/>
                                              </p:val>
                                            </p:tav>
                                          </p:tavLst>
                                        </p:anim>
                                        <p:anim calcmode="lin" valueType="num">
                                          <p:cBhvr additive="base">
                                            <p:cTn id="44" dur="1250" fill="hold"/>
                                            <p:tgtEl>
                                              <p:spTgt spid="99"/>
                                            </p:tgtEl>
                                            <p:attrNameLst>
                                              <p:attrName>ppt_y</p:attrName>
                                            </p:attrNameLst>
                                          </p:cBhvr>
                                          <p:tavLst>
                                            <p:tav tm="0">
                                              <p:val>
                                                <p:strVal val="0-#ppt_h/2"/>
                                              </p:val>
                                            </p:tav>
                                            <p:tav tm="100000">
                                              <p:val>
                                                <p:strVal val="#ppt_y"/>
                                              </p:val>
                                            </p:tav>
                                          </p:tavLst>
                                        </p:anim>
                                      </p:childTnLst>
                                    </p:cTn>
                                  </p:par>
                                  <p:par>
                                    <p:cTn id="45" presetID="22" presetClass="entr" presetSubtype="1"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up)">
                                          <p:cBhvr>
                                            <p:cTn id="47"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30" grpId="0"/>
          <p:bldP spid="49" grpId="0" animBg="1"/>
          <p:bldP spid="52" grpId="0" animBg="1"/>
          <p:bldP spid="97" grpId="0" animBg="1"/>
          <p:bldP spid="99"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val 96">
            <a:extLst>
              <a:ext uri="{FF2B5EF4-FFF2-40B4-BE49-F238E27FC236}">
                <a16:creationId xmlns:a16="http://schemas.microsoft.com/office/drawing/2014/main" id="{BDF9FD99-436B-4187-9604-70645132CB8B}"/>
              </a:ext>
            </a:extLst>
          </p:cNvPr>
          <p:cNvSpPr/>
          <p:nvPr/>
        </p:nvSpPr>
        <p:spPr>
          <a:xfrm>
            <a:off x="6150981" y="-978591"/>
            <a:ext cx="3533998" cy="3533996"/>
          </a:xfrm>
          <a:prstGeom prst="ellipse">
            <a:avLst/>
          </a:prstGeom>
          <a:gradFill>
            <a:gsLst>
              <a:gs pos="35000">
                <a:schemeClr val="accent1">
                  <a:lumMod val="60000"/>
                  <a:lumOff val="40000"/>
                </a:schemeClr>
              </a:gs>
              <a:gs pos="0">
                <a:schemeClr val="accent1"/>
              </a:gs>
              <a:gs pos="100000">
                <a:schemeClr val="accent4"/>
              </a:gs>
            </a:gsLst>
            <a:lin ang="2700000" scaled="1"/>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grpSp>
        <p:nvGrpSpPr>
          <p:cNvPr id="74" name="Graphic 49">
            <a:extLst>
              <a:ext uri="{FF2B5EF4-FFF2-40B4-BE49-F238E27FC236}">
                <a16:creationId xmlns:a16="http://schemas.microsoft.com/office/drawing/2014/main" id="{387DBFB2-1DB7-4FC2-BDDD-FEB4DF4DC6FD}"/>
              </a:ext>
            </a:extLst>
          </p:cNvPr>
          <p:cNvGrpSpPr/>
          <p:nvPr/>
        </p:nvGrpSpPr>
        <p:grpSpPr>
          <a:xfrm rot="1412223">
            <a:off x="-664287" y="2690969"/>
            <a:ext cx="12093136" cy="4087069"/>
            <a:chOff x="2859785" y="2307816"/>
            <a:chExt cx="8298370" cy="2804567"/>
          </a:xfrm>
          <a:noFill/>
        </p:grpSpPr>
        <p:sp>
          <p:nvSpPr>
            <p:cNvPr id="75" name="Freeform: Shape 74">
              <a:extLst>
                <a:ext uri="{FF2B5EF4-FFF2-40B4-BE49-F238E27FC236}">
                  <a16:creationId xmlns:a16="http://schemas.microsoft.com/office/drawing/2014/main" id="{A502FCCA-F7D9-4707-BE6F-BE9E587EC5A7}"/>
                </a:ext>
              </a:extLst>
            </p:cNvPr>
            <p:cNvSpPr/>
            <p:nvPr/>
          </p:nvSpPr>
          <p:spPr>
            <a:xfrm>
              <a:off x="2859785" y="3998576"/>
              <a:ext cx="8232267" cy="1113808"/>
            </a:xfrm>
            <a:custGeom>
              <a:avLst/>
              <a:gdLst>
                <a:gd name="connsiteX0" fmla="*/ 0 w 8232267"/>
                <a:gd name="connsiteY0" fmla="*/ 634674 h 1113808"/>
                <a:gd name="connsiteX1" fmla="*/ 8232267 w 8232267"/>
                <a:gd name="connsiteY1" fmla="*/ 776120 h 1113808"/>
              </a:gdLst>
              <a:ahLst/>
              <a:cxnLst>
                <a:cxn ang="0">
                  <a:pos x="connsiteX0" y="connsiteY0"/>
                </a:cxn>
                <a:cxn ang="0">
                  <a:pos x="connsiteX1" y="connsiteY1"/>
                </a:cxn>
              </a:cxnLst>
              <a:rect l="l" t="t" r="r" b="b"/>
              <a:pathLst>
                <a:path w="8232267" h="1113808">
                  <a:moveTo>
                    <a:pt x="0" y="634674"/>
                  </a:moveTo>
                  <a:cubicBezTo>
                    <a:pt x="3665982" y="-1382816"/>
                    <a:pt x="4713256" y="2181153"/>
                    <a:pt x="8232267" y="77612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76" name="Freeform: Shape 75">
              <a:extLst>
                <a:ext uri="{FF2B5EF4-FFF2-40B4-BE49-F238E27FC236}">
                  <a16:creationId xmlns:a16="http://schemas.microsoft.com/office/drawing/2014/main" id="{454C7919-7C3C-40FD-A76D-7E261F1E2310}"/>
                </a:ext>
              </a:extLst>
            </p:cNvPr>
            <p:cNvSpPr/>
            <p:nvPr/>
          </p:nvSpPr>
          <p:spPr>
            <a:xfrm>
              <a:off x="2867405" y="3928111"/>
              <a:ext cx="8227885" cy="1077600"/>
            </a:xfrm>
            <a:custGeom>
              <a:avLst/>
              <a:gdLst>
                <a:gd name="connsiteX0" fmla="*/ 0 w 8227885"/>
                <a:gd name="connsiteY0" fmla="*/ 668753 h 1077600"/>
                <a:gd name="connsiteX1" fmla="*/ 8227886 w 8227885"/>
                <a:gd name="connsiteY1" fmla="*/ 729046 h 1077600"/>
              </a:gdLst>
              <a:ahLst/>
              <a:cxnLst>
                <a:cxn ang="0">
                  <a:pos x="connsiteX0" y="connsiteY0"/>
                </a:cxn>
                <a:cxn ang="0">
                  <a:pos x="connsiteX1" y="connsiteY1"/>
                </a:cxn>
              </a:cxnLst>
              <a:rect l="l" t="t" r="r" b="b"/>
              <a:pathLst>
                <a:path w="8227885" h="1077600">
                  <a:moveTo>
                    <a:pt x="0" y="668753"/>
                  </a:moveTo>
                  <a:cubicBezTo>
                    <a:pt x="3538823" y="-1411888"/>
                    <a:pt x="4767834" y="2159511"/>
                    <a:pt x="8227886" y="729046"/>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77" name="Freeform: Shape 76">
              <a:extLst>
                <a:ext uri="{FF2B5EF4-FFF2-40B4-BE49-F238E27FC236}">
                  <a16:creationId xmlns:a16="http://schemas.microsoft.com/office/drawing/2014/main" id="{39C550DD-6FA3-45B3-B682-53D4CA00D9CD}"/>
                </a:ext>
              </a:extLst>
            </p:cNvPr>
            <p:cNvSpPr/>
            <p:nvPr/>
          </p:nvSpPr>
          <p:spPr>
            <a:xfrm>
              <a:off x="2874930" y="3857125"/>
              <a:ext cx="8223504" cy="1042116"/>
            </a:xfrm>
            <a:custGeom>
              <a:avLst/>
              <a:gdLst>
                <a:gd name="connsiteX0" fmla="*/ 0 w 8223504"/>
                <a:gd name="connsiteY0" fmla="*/ 703449 h 1042116"/>
                <a:gd name="connsiteX1" fmla="*/ 8223504 w 8223504"/>
                <a:gd name="connsiteY1" fmla="*/ 682590 h 1042116"/>
              </a:gdLst>
              <a:ahLst/>
              <a:cxnLst>
                <a:cxn ang="0">
                  <a:pos x="connsiteX0" y="connsiteY0"/>
                </a:cxn>
                <a:cxn ang="0">
                  <a:pos x="connsiteX1" y="connsiteY1"/>
                </a:cxn>
              </a:cxnLst>
              <a:rect l="l" t="t" r="r" b="b"/>
              <a:pathLst>
                <a:path w="8223504" h="1042116">
                  <a:moveTo>
                    <a:pt x="0" y="703449"/>
                  </a:moveTo>
                  <a:cubicBezTo>
                    <a:pt x="3411665" y="-1440343"/>
                    <a:pt x="4822412" y="2138391"/>
                    <a:pt x="8223504" y="68259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78" name="Freeform: Shape 77">
              <a:extLst>
                <a:ext uri="{FF2B5EF4-FFF2-40B4-BE49-F238E27FC236}">
                  <a16:creationId xmlns:a16="http://schemas.microsoft.com/office/drawing/2014/main" id="{1B5689A3-EB65-404E-8B51-3B3B7E03B25A}"/>
                </a:ext>
              </a:extLst>
            </p:cNvPr>
            <p:cNvSpPr/>
            <p:nvPr/>
          </p:nvSpPr>
          <p:spPr>
            <a:xfrm>
              <a:off x="2882455" y="3785547"/>
              <a:ext cx="8219027" cy="1007361"/>
            </a:xfrm>
            <a:custGeom>
              <a:avLst/>
              <a:gdLst>
                <a:gd name="connsiteX0" fmla="*/ 0 w 8219027"/>
                <a:gd name="connsiteY0" fmla="*/ 738737 h 1007361"/>
                <a:gd name="connsiteX1" fmla="*/ 8219028 w 8219027"/>
                <a:gd name="connsiteY1" fmla="*/ 636724 h 1007361"/>
              </a:gdLst>
              <a:ahLst/>
              <a:cxnLst>
                <a:cxn ang="0">
                  <a:pos x="connsiteX0" y="connsiteY0"/>
                </a:cxn>
                <a:cxn ang="0">
                  <a:pos x="connsiteX1" y="connsiteY1"/>
                </a:cxn>
              </a:cxnLst>
              <a:rect l="l" t="t" r="r" b="b"/>
              <a:pathLst>
                <a:path w="8219027" h="1007361">
                  <a:moveTo>
                    <a:pt x="0" y="738737"/>
                  </a:moveTo>
                  <a:cubicBezTo>
                    <a:pt x="3284601" y="-1468206"/>
                    <a:pt x="4876991" y="2117862"/>
                    <a:pt x="8219028" y="63672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79" name="Freeform: Shape 78">
              <a:extLst>
                <a:ext uri="{FF2B5EF4-FFF2-40B4-BE49-F238E27FC236}">
                  <a16:creationId xmlns:a16="http://schemas.microsoft.com/office/drawing/2014/main" id="{18B4CA01-45E6-4EAC-BB10-D309E2F31BF1}"/>
                </a:ext>
              </a:extLst>
            </p:cNvPr>
            <p:cNvSpPr/>
            <p:nvPr/>
          </p:nvSpPr>
          <p:spPr>
            <a:xfrm>
              <a:off x="2890075" y="3713391"/>
              <a:ext cx="8214645" cy="973271"/>
            </a:xfrm>
            <a:custGeom>
              <a:avLst/>
              <a:gdLst>
                <a:gd name="connsiteX0" fmla="*/ 0 w 8214645"/>
                <a:gd name="connsiteY0" fmla="*/ 774603 h 973271"/>
                <a:gd name="connsiteX1" fmla="*/ 8214646 w 8214645"/>
                <a:gd name="connsiteY1" fmla="*/ 591342 h 973271"/>
              </a:gdLst>
              <a:ahLst/>
              <a:cxnLst>
                <a:cxn ang="0">
                  <a:pos x="connsiteX0" y="connsiteY0"/>
                </a:cxn>
                <a:cxn ang="0">
                  <a:pos x="connsiteX1" y="connsiteY1"/>
                </a:cxn>
              </a:cxnLst>
              <a:rect l="l" t="t" r="r" b="b"/>
              <a:pathLst>
                <a:path w="8214645" h="973271">
                  <a:moveTo>
                    <a:pt x="0" y="774603"/>
                  </a:moveTo>
                  <a:cubicBezTo>
                    <a:pt x="3157442" y="-1495491"/>
                    <a:pt x="4931569" y="2097911"/>
                    <a:pt x="8214646" y="591342"/>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80" name="Freeform: Shape 79">
              <a:extLst>
                <a:ext uri="{FF2B5EF4-FFF2-40B4-BE49-F238E27FC236}">
                  <a16:creationId xmlns:a16="http://schemas.microsoft.com/office/drawing/2014/main" id="{6CC70FA6-77A3-4B5D-A166-037858B5343B}"/>
                </a:ext>
              </a:extLst>
            </p:cNvPr>
            <p:cNvSpPr/>
            <p:nvPr/>
          </p:nvSpPr>
          <p:spPr>
            <a:xfrm>
              <a:off x="2897600" y="3640579"/>
              <a:ext cx="8210264" cy="939982"/>
            </a:xfrm>
            <a:custGeom>
              <a:avLst/>
              <a:gdLst>
                <a:gd name="connsiteX0" fmla="*/ 0 w 8210264"/>
                <a:gd name="connsiteY0" fmla="*/ 811029 h 939982"/>
                <a:gd name="connsiteX1" fmla="*/ 8210264 w 8210264"/>
                <a:gd name="connsiteY1" fmla="*/ 546710 h 939982"/>
              </a:gdLst>
              <a:ahLst/>
              <a:cxnLst>
                <a:cxn ang="0">
                  <a:pos x="connsiteX0" y="connsiteY0"/>
                </a:cxn>
                <a:cxn ang="0">
                  <a:pos x="connsiteX1" y="connsiteY1"/>
                </a:cxn>
              </a:cxnLst>
              <a:rect l="l" t="t" r="r" b="b"/>
              <a:pathLst>
                <a:path w="8210264" h="939982">
                  <a:moveTo>
                    <a:pt x="0" y="811029"/>
                  </a:moveTo>
                  <a:cubicBezTo>
                    <a:pt x="3030284" y="-1522215"/>
                    <a:pt x="4986147" y="2078521"/>
                    <a:pt x="8210264" y="54671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81" name="Freeform: Shape 80">
              <a:extLst>
                <a:ext uri="{FF2B5EF4-FFF2-40B4-BE49-F238E27FC236}">
                  <a16:creationId xmlns:a16="http://schemas.microsoft.com/office/drawing/2014/main" id="{DA679999-4C08-4A91-8AA3-048F64A56961}"/>
                </a:ext>
              </a:extLst>
            </p:cNvPr>
            <p:cNvSpPr/>
            <p:nvPr/>
          </p:nvSpPr>
          <p:spPr>
            <a:xfrm>
              <a:off x="2905125" y="3567310"/>
              <a:ext cx="8205787" cy="907330"/>
            </a:xfrm>
            <a:custGeom>
              <a:avLst/>
              <a:gdLst>
                <a:gd name="connsiteX0" fmla="*/ 0 w 8205787"/>
                <a:gd name="connsiteY0" fmla="*/ 848007 h 907330"/>
                <a:gd name="connsiteX1" fmla="*/ 8205788 w 8205787"/>
                <a:gd name="connsiteY1" fmla="*/ 502536 h 907330"/>
              </a:gdLst>
              <a:ahLst/>
              <a:cxnLst>
                <a:cxn ang="0">
                  <a:pos x="connsiteX0" y="connsiteY0"/>
                </a:cxn>
                <a:cxn ang="0">
                  <a:pos x="connsiteX1" y="connsiteY1"/>
                </a:cxn>
              </a:cxnLst>
              <a:rect l="l" t="t" r="r" b="b"/>
              <a:pathLst>
                <a:path w="8205787" h="907330">
                  <a:moveTo>
                    <a:pt x="0" y="848007"/>
                  </a:moveTo>
                  <a:cubicBezTo>
                    <a:pt x="2903220" y="-1548387"/>
                    <a:pt x="5040726" y="2059683"/>
                    <a:pt x="8205788" y="502536"/>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82" name="Freeform: Shape 81">
              <a:extLst>
                <a:ext uri="{FF2B5EF4-FFF2-40B4-BE49-F238E27FC236}">
                  <a16:creationId xmlns:a16="http://schemas.microsoft.com/office/drawing/2014/main" id="{1CE3ACA2-026D-4C58-8DBD-02372872D5EC}"/>
                </a:ext>
              </a:extLst>
            </p:cNvPr>
            <p:cNvSpPr/>
            <p:nvPr/>
          </p:nvSpPr>
          <p:spPr>
            <a:xfrm>
              <a:off x="2912745" y="3493503"/>
              <a:ext cx="8201406" cy="885523"/>
            </a:xfrm>
            <a:custGeom>
              <a:avLst/>
              <a:gdLst>
                <a:gd name="connsiteX0" fmla="*/ 0 w 8201406"/>
                <a:gd name="connsiteY0" fmla="*/ 885524 h 885523"/>
                <a:gd name="connsiteX1" fmla="*/ 8201407 w 8201406"/>
                <a:gd name="connsiteY1" fmla="*/ 458899 h 885523"/>
              </a:gdLst>
              <a:ahLst/>
              <a:cxnLst>
                <a:cxn ang="0">
                  <a:pos x="connsiteX0" y="connsiteY0"/>
                </a:cxn>
                <a:cxn ang="0">
                  <a:pos x="connsiteX1" y="connsiteY1"/>
                </a:cxn>
              </a:cxnLst>
              <a:rect l="l" t="t" r="r" b="b"/>
              <a:pathLst>
                <a:path w="8201406" h="885523">
                  <a:moveTo>
                    <a:pt x="0" y="885524"/>
                  </a:moveTo>
                  <a:cubicBezTo>
                    <a:pt x="2776061" y="-1574022"/>
                    <a:pt x="5095304" y="2041383"/>
                    <a:pt x="8201407" y="458899"/>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83" name="Freeform: Shape 82">
              <a:extLst>
                <a:ext uri="{FF2B5EF4-FFF2-40B4-BE49-F238E27FC236}">
                  <a16:creationId xmlns:a16="http://schemas.microsoft.com/office/drawing/2014/main" id="{641DF02D-7D37-49B4-A8A4-EA2EDC958F5E}"/>
                </a:ext>
              </a:extLst>
            </p:cNvPr>
            <p:cNvSpPr/>
            <p:nvPr/>
          </p:nvSpPr>
          <p:spPr>
            <a:xfrm>
              <a:off x="2920269" y="3419186"/>
              <a:ext cx="8196928" cy="923550"/>
            </a:xfrm>
            <a:custGeom>
              <a:avLst/>
              <a:gdLst>
                <a:gd name="connsiteX0" fmla="*/ 0 w 8196928"/>
                <a:gd name="connsiteY0" fmla="*/ 923551 h 923550"/>
                <a:gd name="connsiteX1" fmla="*/ 8196929 w 8196928"/>
                <a:gd name="connsiteY1" fmla="*/ 415773 h 923550"/>
              </a:gdLst>
              <a:ahLst/>
              <a:cxnLst>
                <a:cxn ang="0">
                  <a:pos x="connsiteX0" y="connsiteY0"/>
                </a:cxn>
                <a:cxn ang="0">
                  <a:pos x="connsiteX1" y="connsiteY1"/>
                </a:cxn>
              </a:cxnLst>
              <a:rect l="l" t="t" r="r" b="b"/>
              <a:pathLst>
                <a:path w="8196928" h="923550">
                  <a:moveTo>
                    <a:pt x="0" y="923551"/>
                  </a:moveTo>
                  <a:cubicBezTo>
                    <a:pt x="2648903" y="-1599146"/>
                    <a:pt x="5149882" y="2023688"/>
                    <a:pt x="8196929" y="415773"/>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84" name="Freeform: Shape 83">
              <a:extLst>
                <a:ext uri="{FF2B5EF4-FFF2-40B4-BE49-F238E27FC236}">
                  <a16:creationId xmlns:a16="http://schemas.microsoft.com/office/drawing/2014/main" id="{6331FAE6-52CA-448B-B651-51288DF265BF}"/>
                </a:ext>
              </a:extLst>
            </p:cNvPr>
            <p:cNvSpPr/>
            <p:nvPr/>
          </p:nvSpPr>
          <p:spPr>
            <a:xfrm>
              <a:off x="2927889" y="3344244"/>
              <a:ext cx="8192547" cy="962107"/>
            </a:xfrm>
            <a:custGeom>
              <a:avLst/>
              <a:gdLst>
                <a:gd name="connsiteX0" fmla="*/ 0 w 8192547"/>
                <a:gd name="connsiteY0" fmla="*/ 962107 h 962107"/>
                <a:gd name="connsiteX1" fmla="*/ 8192548 w 8192547"/>
                <a:gd name="connsiteY1" fmla="*/ 373176 h 962107"/>
              </a:gdLst>
              <a:ahLst/>
              <a:cxnLst>
                <a:cxn ang="0">
                  <a:pos x="connsiteX0" y="connsiteY0"/>
                </a:cxn>
                <a:cxn ang="0">
                  <a:pos x="connsiteX1" y="connsiteY1"/>
                </a:cxn>
              </a:cxnLst>
              <a:rect l="l" t="t" r="r" b="b"/>
              <a:pathLst>
                <a:path w="8192547" h="962107">
                  <a:moveTo>
                    <a:pt x="0" y="962107"/>
                  </a:moveTo>
                  <a:cubicBezTo>
                    <a:pt x="2521839" y="-1623740"/>
                    <a:pt x="5204460" y="2006428"/>
                    <a:pt x="8192548" y="373176"/>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85" name="Freeform: Shape 84">
              <a:extLst>
                <a:ext uri="{FF2B5EF4-FFF2-40B4-BE49-F238E27FC236}">
                  <a16:creationId xmlns:a16="http://schemas.microsoft.com/office/drawing/2014/main" id="{9B8490FC-1210-4947-B0BA-AECDD32F1F5F}"/>
                </a:ext>
              </a:extLst>
            </p:cNvPr>
            <p:cNvSpPr/>
            <p:nvPr/>
          </p:nvSpPr>
          <p:spPr>
            <a:xfrm>
              <a:off x="2935414" y="3268894"/>
              <a:ext cx="8188166" cy="1001167"/>
            </a:xfrm>
            <a:custGeom>
              <a:avLst/>
              <a:gdLst>
                <a:gd name="connsiteX0" fmla="*/ 0 w 8188166"/>
                <a:gd name="connsiteY0" fmla="*/ 1001168 h 1001167"/>
                <a:gd name="connsiteX1" fmla="*/ 8188167 w 8188166"/>
                <a:gd name="connsiteY1" fmla="*/ 331084 h 1001167"/>
              </a:gdLst>
              <a:ahLst/>
              <a:cxnLst>
                <a:cxn ang="0">
                  <a:pos x="connsiteX0" y="connsiteY0"/>
                </a:cxn>
                <a:cxn ang="0">
                  <a:pos x="connsiteX1" y="connsiteY1"/>
                </a:cxn>
              </a:cxnLst>
              <a:rect l="l" t="t" r="r" b="b"/>
              <a:pathLst>
                <a:path w="8188166" h="1001167">
                  <a:moveTo>
                    <a:pt x="0" y="1001168"/>
                  </a:moveTo>
                  <a:cubicBezTo>
                    <a:pt x="2394680" y="-1647830"/>
                    <a:pt x="5259038" y="1989672"/>
                    <a:pt x="8188167" y="33108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86" name="Freeform: Shape 85">
              <a:extLst>
                <a:ext uri="{FF2B5EF4-FFF2-40B4-BE49-F238E27FC236}">
                  <a16:creationId xmlns:a16="http://schemas.microsoft.com/office/drawing/2014/main" id="{DDF3D6FD-EC38-4205-AB5A-C64016137A4B}"/>
                </a:ext>
              </a:extLst>
            </p:cNvPr>
            <p:cNvSpPr/>
            <p:nvPr/>
          </p:nvSpPr>
          <p:spPr>
            <a:xfrm>
              <a:off x="2942939" y="3193050"/>
              <a:ext cx="8183689" cy="1040721"/>
            </a:xfrm>
            <a:custGeom>
              <a:avLst/>
              <a:gdLst>
                <a:gd name="connsiteX0" fmla="*/ 0 w 8183689"/>
                <a:gd name="connsiteY0" fmla="*/ 1040721 h 1040721"/>
                <a:gd name="connsiteX1" fmla="*/ 8183690 w 8183689"/>
                <a:gd name="connsiteY1" fmla="*/ 289484 h 1040721"/>
              </a:gdLst>
              <a:ahLst/>
              <a:cxnLst>
                <a:cxn ang="0">
                  <a:pos x="connsiteX0" y="connsiteY0"/>
                </a:cxn>
                <a:cxn ang="0">
                  <a:pos x="connsiteX1" y="connsiteY1"/>
                </a:cxn>
              </a:cxnLst>
              <a:rect l="l" t="t" r="r" b="b"/>
              <a:pathLst>
                <a:path w="8183689" h="1040721">
                  <a:moveTo>
                    <a:pt x="0" y="1040721"/>
                  </a:moveTo>
                  <a:cubicBezTo>
                    <a:pt x="2267522" y="-1671427"/>
                    <a:pt x="5313617" y="1973409"/>
                    <a:pt x="8183690" y="28948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87" name="Freeform: Shape 86">
              <a:extLst>
                <a:ext uri="{FF2B5EF4-FFF2-40B4-BE49-F238E27FC236}">
                  <a16:creationId xmlns:a16="http://schemas.microsoft.com/office/drawing/2014/main" id="{18480CED-6AFF-46E6-86DB-E1A7960B9D15}"/>
                </a:ext>
              </a:extLst>
            </p:cNvPr>
            <p:cNvSpPr/>
            <p:nvPr/>
          </p:nvSpPr>
          <p:spPr>
            <a:xfrm>
              <a:off x="2950559" y="3116723"/>
              <a:ext cx="8179307" cy="1080757"/>
            </a:xfrm>
            <a:custGeom>
              <a:avLst/>
              <a:gdLst>
                <a:gd name="connsiteX0" fmla="*/ 0 w 8179307"/>
                <a:gd name="connsiteY0" fmla="*/ 1080758 h 1080757"/>
                <a:gd name="connsiteX1" fmla="*/ 8179308 w 8179307"/>
                <a:gd name="connsiteY1" fmla="*/ 248368 h 1080757"/>
              </a:gdLst>
              <a:ahLst/>
              <a:cxnLst>
                <a:cxn ang="0">
                  <a:pos x="connsiteX0" y="connsiteY0"/>
                </a:cxn>
                <a:cxn ang="0">
                  <a:pos x="connsiteX1" y="connsiteY1"/>
                </a:cxn>
              </a:cxnLst>
              <a:rect l="l" t="t" r="r" b="b"/>
              <a:pathLst>
                <a:path w="8179307" h="1080757">
                  <a:moveTo>
                    <a:pt x="0" y="1080758"/>
                  </a:moveTo>
                  <a:cubicBezTo>
                    <a:pt x="2140458" y="-1694541"/>
                    <a:pt x="5368195" y="1957629"/>
                    <a:pt x="8179308" y="248368"/>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88" name="Freeform: Shape 87">
              <a:extLst>
                <a:ext uri="{FF2B5EF4-FFF2-40B4-BE49-F238E27FC236}">
                  <a16:creationId xmlns:a16="http://schemas.microsoft.com/office/drawing/2014/main" id="{0C9ED066-FCAA-471E-93AE-602FABE38A77}"/>
                </a:ext>
              </a:extLst>
            </p:cNvPr>
            <p:cNvSpPr/>
            <p:nvPr/>
          </p:nvSpPr>
          <p:spPr>
            <a:xfrm>
              <a:off x="2958084" y="3039827"/>
              <a:ext cx="8174926" cy="1121268"/>
            </a:xfrm>
            <a:custGeom>
              <a:avLst/>
              <a:gdLst>
                <a:gd name="connsiteX0" fmla="*/ 0 w 8174926"/>
                <a:gd name="connsiteY0" fmla="*/ 1121268 h 1121268"/>
                <a:gd name="connsiteX1" fmla="*/ 8174927 w 8174926"/>
                <a:gd name="connsiteY1" fmla="*/ 207725 h 1121268"/>
              </a:gdLst>
              <a:ahLst/>
              <a:cxnLst>
                <a:cxn ang="0">
                  <a:pos x="connsiteX0" y="connsiteY0"/>
                </a:cxn>
                <a:cxn ang="0">
                  <a:pos x="connsiteX1" y="connsiteY1"/>
                </a:cxn>
              </a:cxnLst>
              <a:rect l="l" t="t" r="r" b="b"/>
              <a:pathLst>
                <a:path w="8174926" h="1121268">
                  <a:moveTo>
                    <a:pt x="0" y="1121268"/>
                  </a:moveTo>
                  <a:cubicBezTo>
                    <a:pt x="2013299" y="-1717182"/>
                    <a:pt x="5422773" y="1942323"/>
                    <a:pt x="8174927" y="207725"/>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89" name="Freeform: Shape 88">
              <a:extLst>
                <a:ext uri="{FF2B5EF4-FFF2-40B4-BE49-F238E27FC236}">
                  <a16:creationId xmlns:a16="http://schemas.microsoft.com/office/drawing/2014/main" id="{3B7E8911-B2A7-41AC-B51C-682C7165FD92}"/>
                </a:ext>
              </a:extLst>
            </p:cNvPr>
            <p:cNvSpPr/>
            <p:nvPr/>
          </p:nvSpPr>
          <p:spPr>
            <a:xfrm>
              <a:off x="2965703" y="2962562"/>
              <a:ext cx="8170449" cy="1162242"/>
            </a:xfrm>
            <a:custGeom>
              <a:avLst/>
              <a:gdLst>
                <a:gd name="connsiteX0" fmla="*/ 0 w 8170449"/>
                <a:gd name="connsiteY0" fmla="*/ 1162243 h 1162242"/>
                <a:gd name="connsiteX1" fmla="*/ 8170450 w 8170449"/>
                <a:gd name="connsiteY1" fmla="*/ 167547 h 1162242"/>
              </a:gdLst>
              <a:ahLst/>
              <a:cxnLst>
                <a:cxn ang="0">
                  <a:pos x="connsiteX0" y="connsiteY0"/>
                </a:cxn>
                <a:cxn ang="0">
                  <a:pos x="connsiteX1" y="connsiteY1"/>
                </a:cxn>
              </a:cxnLst>
              <a:rect l="l" t="t" r="r" b="b"/>
              <a:pathLst>
                <a:path w="8170449" h="1162242">
                  <a:moveTo>
                    <a:pt x="0" y="1162243"/>
                  </a:moveTo>
                  <a:cubicBezTo>
                    <a:pt x="1886141" y="-1739358"/>
                    <a:pt x="5477351" y="1927481"/>
                    <a:pt x="8170450" y="167547"/>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90" name="Freeform: Shape 89">
              <a:extLst>
                <a:ext uri="{FF2B5EF4-FFF2-40B4-BE49-F238E27FC236}">
                  <a16:creationId xmlns:a16="http://schemas.microsoft.com/office/drawing/2014/main" id="{0E5011B5-67C9-4862-9CFA-6FC9AF1E915B}"/>
                </a:ext>
              </a:extLst>
            </p:cNvPr>
            <p:cNvSpPr/>
            <p:nvPr/>
          </p:nvSpPr>
          <p:spPr>
            <a:xfrm>
              <a:off x="2973228" y="2884842"/>
              <a:ext cx="8166068" cy="1203672"/>
            </a:xfrm>
            <a:custGeom>
              <a:avLst/>
              <a:gdLst>
                <a:gd name="connsiteX0" fmla="*/ 0 w 8166068"/>
                <a:gd name="connsiteY0" fmla="*/ 1203672 h 1203672"/>
                <a:gd name="connsiteX1" fmla="*/ 8166068 w 8166068"/>
                <a:gd name="connsiteY1" fmla="*/ 127824 h 1203672"/>
              </a:gdLst>
              <a:ahLst/>
              <a:cxnLst>
                <a:cxn ang="0">
                  <a:pos x="connsiteX0" y="connsiteY0"/>
                </a:cxn>
                <a:cxn ang="0">
                  <a:pos x="connsiteX1" y="connsiteY1"/>
                </a:cxn>
              </a:cxnLst>
              <a:rect l="l" t="t" r="r" b="b"/>
              <a:pathLst>
                <a:path w="8166068" h="1203672">
                  <a:moveTo>
                    <a:pt x="0" y="1203672"/>
                  </a:moveTo>
                  <a:cubicBezTo>
                    <a:pt x="1759077" y="-1761079"/>
                    <a:pt x="5531930" y="1913094"/>
                    <a:pt x="8166068" y="12782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91" name="Freeform: Shape 90">
              <a:extLst>
                <a:ext uri="{FF2B5EF4-FFF2-40B4-BE49-F238E27FC236}">
                  <a16:creationId xmlns:a16="http://schemas.microsoft.com/office/drawing/2014/main" id="{DB4788D7-E20B-42FD-89E5-2317AB326B85}"/>
                </a:ext>
              </a:extLst>
            </p:cNvPr>
            <p:cNvSpPr/>
            <p:nvPr/>
          </p:nvSpPr>
          <p:spPr>
            <a:xfrm>
              <a:off x="2980753" y="2806653"/>
              <a:ext cx="8161591" cy="1245571"/>
            </a:xfrm>
            <a:custGeom>
              <a:avLst/>
              <a:gdLst>
                <a:gd name="connsiteX0" fmla="*/ 0 w 8161591"/>
                <a:gd name="connsiteY0" fmla="*/ 1245572 h 1245571"/>
                <a:gd name="connsiteX1" fmla="*/ 8161592 w 8161591"/>
                <a:gd name="connsiteY1" fmla="*/ 88570 h 1245571"/>
              </a:gdLst>
              <a:ahLst/>
              <a:cxnLst>
                <a:cxn ang="0">
                  <a:pos x="connsiteX0" y="connsiteY0"/>
                </a:cxn>
                <a:cxn ang="0">
                  <a:pos x="connsiteX1" y="connsiteY1"/>
                </a:cxn>
              </a:cxnLst>
              <a:rect l="l" t="t" r="r" b="b"/>
              <a:pathLst>
                <a:path w="8161591" h="1245571">
                  <a:moveTo>
                    <a:pt x="0" y="1245572"/>
                  </a:moveTo>
                  <a:cubicBezTo>
                    <a:pt x="1631918" y="-1782426"/>
                    <a:pt x="5586603" y="1899273"/>
                    <a:pt x="8161592" y="8857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92" name="Freeform: Shape 91">
              <a:extLst>
                <a:ext uri="{FF2B5EF4-FFF2-40B4-BE49-F238E27FC236}">
                  <a16:creationId xmlns:a16="http://schemas.microsoft.com/office/drawing/2014/main" id="{A65D6E1A-DC70-48AC-AAE1-4B7CF2826305}"/>
                </a:ext>
              </a:extLst>
            </p:cNvPr>
            <p:cNvSpPr/>
            <p:nvPr/>
          </p:nvSpPr>
          <p:spPr>
            <a:xfrm>
              <a:off x="2988373" y="2727952"/>
              <a:ext cx="8157210" cy="1287886"/>
            </a:xfrm>
            <a:custGeom>
              <a:avLst/>
              <a:gdLst>
                <a:gd name="connsiteX0" fmla="*/ 0 w 8157210"/>
                <a:gd name="connsiteY0" fmla="*/ 1287887 h 1287886"/>
                <a:gd name="connsiteX1" fmla="*/ 8157210 w 8157210"/>
                <a:gd name="connsiteY1" fmla="*/ 49732 h 1287886"/>
              </a:gdLst>
              <a:ahLst/>
              <a:cxnLst>
                <a:cxn ang="0">
                  <a:pos x="connsiteX0" y="connsiteY0"/>
                </a:cxn>
                <a:cxn ang="0">
                  <a:pos x="connsiteX1" y="connsiteY1"/>
                </a:cxn>
              </a:cxnLst>
              <a:rect l="l" t="t" r="r" b="b"/>
              <a:pathLst>
                <a:path w="8157210" h="1287886">
                  <a:moveTo>
                    <a:pt x="0" y="1287887"/>
                  </a:moveTo>
                  <a:cubicBezTo>
                    <a:pt x="1504760" y="-1803262"/>
                    <a:pt x="5641181" y="1885771"/>
                    <a:pt x="8157210" y="49732"/>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93" name="Freeform: Shape 92">
              <a:extLst>
                <a:ext uri="{FF2B5EF4-FFF2-40B4-BE49-F238E27FC236}">
                  <a16:creationId xmlns:a16="http://schemas.microsoft.com/office/drawing/2014/main" id="{6E3BE041-C635-4B4E-A1DF-57F2E69EDCFA}"/>
                </a:ext>
              </a:extLst>
            </p:cNvPr>
            <p:cNvSpPr/>
            <p:nvPr/>
          </p:nvSpPr>
          <p:spPr>
            <a:xfrm>
              <a:off x="2995898" y="2648958"/>
              <a:ext cx="8152828" cy="1330590"/>
            </a:xfrm>
            <a:custGeom>
              <a:avLst/>
              <a:gdLst>
                <a:gd name="connsiteX0" fmla="*/ 0 w 8152828"/>
                <a:gd name="connsiteY0" fmla="*/ 1330590 h 1330590"/>
                <a:gd name="connsiteX1" fmla="*/ 8152828 w 8152828"/>
                <a:gd name="connsiteY1" fmla="*/ 11283 h 1330590"/>
              </a:gdLst>
              <a:ahLst/>
              <a:cxnLst>
                <a:cxn ang="0">
                  <a:pos x="connsiteX0" y="connsiteY0"/>
                </a:cxn>
                <a:cxn ang="0">
                  <a:pos x="connsiteX1" y="connsiteY1"/>
                </a:cxn>
              </a:cxnLst>
              <a:rect l="l" t="t" r="r" b="b"/>
              <a:pathLst>
                <a:path w="8152828" h="1330590">
                  <a:moveTo>
                    <a:pt x="0" y="1330590"/>
                  </a:moveTo>
                  <a:cubicBezTo>
                    <a:pt x="1377696" y="-1823613"/>
                    <a:pt x="5695760" y="1872658"/>
                    <a:pt x="8152828" y="11283"/>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94" name="Freeform: Shape 93">
              <a:extLst>
                <a:ext uri="{FF2B5EF4-FFF2-40B4-BE49-F238E27FC236}">
                  <a16:creationId xmlns:a16="http://schemas.microsoft.com/office/drawing/2014/main" id="{B6E1B180-5D0B-458B-8F49-DEA537E59539}"/>
                </a:ext>
              </a:extLst>
            </p:cNvPr>
            <p:cNvSpPr/>
            <p:nvPr/>
          </p:nvSpPr>
          <p:spPr>
            <a:xfrm>
              <a:off x="3003518" y="2542798"/>
              <a:ext cx="8148351" cy="1400460"/>
            </a:xfrm>
            <a:custGeom>
              <a:avLst/>
              <a:gdLst>
                <a:gd name="connsiteX0" fmla="*/ 0 w 8148351"/>
                <a:gd name="connsiteY0" fmla="*/ 1400461 h 1400460"/>
                <a:gd name="connsiteX1" fmla="*/ 8148352 w 8148351"/>
                <a:gd name="connsiteY1" fmla="*/ 0 h 1400460"/>
              </a:gdLst>
              <a:ahLst/>
              <a:cxnLst>
                <a:cxn ang="0">
                  <a:pos x="connsiteX0" y="connsiteY0"/>
                </a:cxn>
                <a:cxn ang="0">
                  <a:pos x="connsiteX1" y="connsiteY1"/>
                </a:cxn>
              </a:cxnLst>
              <a:rect l="l" t="t" r="r" b="b"/>
              <a:pathLst>
                <a:path w="8148351" h="1400460">
                  <a:moveTo>
                    <a:pt x="0" y="1400461"/>
                  </a:moveTo>
                  <a:cubicBezTo>
                    <a:pt x="1250537" y="-1816989"/>
                    <a:pt x="5750243" y="1886712"/>
                    <a:pt x="8148352" y="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95" name="Freeform: Shape 94">
              <a:extLst>
                <a:ext uri="{FF2B5EF4-FFF2-40B4-BE49-F238E27FC236}">
                  <a16:creationId xmlns:a16="http://schemas.microsoft.com/office/drawing/2014/main" id="{6FE0A32F-FDB6-4D00-B73C-78B2A14CBC09}"/>
                </a:ext>
              </a:extLst>
            </p:cNvPr>
            <p:cNvSpPr/>
            <p:nvPr/>
          </p:nvSpPr>
          <p:spPr>
            <a:xfrm>
              <a:off x="3011043" y="2425355"/>
              <a:ext cx="8143970" cy="1481613"/>
            </a:xfrm>
            <a:custGeom>
              <a:avLst/>
              <a:gdLst>
                <a:gd name="connsiteX0" fmla="*/ 0 w 8143970"/>
                <a:gd name="connsiteY0" fmla="*/ 1481614 h 1481613"/>
                <a:gd name="connsiteX1" fmla="*/ 8143971 w 8143970"/>
                <a:gd name="connsiteY1" fmla="*/ 0 h 1481613"/>
              </a:gdLst>
              <a:ahLst/>
              <a:cxnLst>
                <a:cxn ang="0">
                  <a:pos x="connsiteX0" y="connsiteY0"/>
                </a:cxn>
                <a:cxn ang="0">
                  <a:pos x="connsiteX1" y="connsiteY1"/>
                </a:cxn>
              </a:cxnLst>
              <a:rect l="l" t="t" r="r" b="b"/>
              <a:pathLst>
                <a:path w="8143970" h="1481613">
                  <a:moveTo>
                    <a:pt x="0" y="1481614"/>
                  </a:moveTo>
                  <a:cubicBezTo>
                    <a:pt x="1123379" y="-1798987"/>
                    <a:pt x="5804916" y="1912049"/>
                    <a:pt x="8143971" y="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96" name="Freeform: Shape 95">
              <a:extLst>
                <a:ext uri="{FF2B5EF4-FFF2-40B4-BE49-F238E27FC236}">
                  <a16:creationId xmlns:a16="http://schemas.microsoft.com/office/drawing/2014/main" id="{BAD82C20-3DD3-4284-94F7-A8412B3FE8C8}"/>
                </a:ext>
              </a:extLst>
            </p:cNvPr>
            <p:cNvSpPr/>
            <p:nvPr/>
          </p:nvSpPr>
          <p:spPr>
            <a:xfrm>
              <a:off x="3018567" y="2307816"/>
              <a:ext cx="8139588" cy="1562766"/>
            </a:xfrm>
            <a:custGeom>
              <a:avLst/>
              <a:gdLst>
                <a:gd name="connsiteX0" fmla="*/ 0 w 8139588"/>
                <a:gd name="connsiteY0" fmla="*/ 1562767 h 1562766"/>
                <a:gd name="connsiteX1" fmla="*/ 8139589 w 8139588"/>
                <a:gd name="connsiteY1" fmla="*/ 0 h 1562766"/>
              </a:gdLst>
              <a:ahLst/>
              <a:cxnLst>
                <a:cxn ang="0">
                  <a:pos x="connsiteX0" y="connsiteY0"/>
                </a:cxn>
                <a:cxn ang="0">
                  <a:pos x="connsiteX1" y="connsiteY1"/>
                </a:cxn>
              </a:cxnLst>
              <a:rect l="l" t="t" r="r" b="b"/>
              <a:pathLst>
                <a:path w="8139588" h="1562766">
                  <a:moveTo>
                    <a:pt x="0" y="1562767"/>
                  </a:moveTo>
                  <a:cubicBezTo>
                    <a:pt x="996315" y="-1780985"/>
                    <a:pt x="5859495" y="1937385"/>
                    <a:pt x="8139589" y="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grpSp>
      <p:pic>
        <p:nvPicPr>
          <p:cNvPr id="6" name="Picture Placeholder 5">
            <a:extLst>
              <a:ext uri="{FF2B5EF4-FFF2-40B4-BE49-F238E27FC236}">
                <a16:creationId xmlns:a16="http://schemas.microsoft.com/office/drawing/2014/main" id="{94961133-4A74-F647-8992-D55EA7BDB748}"/>
              </a:ext>
            </a:extLst>
          </p:cNvPr>
          <p:cNvPicPr>
            <a:picLocks noGrp="1" noChangeAspect="1"/>
          </p:cNvPicPr>
          <p:nvPr>
            <p:ph type="pic" sz="quarter" idx="11"/>
          </p:nvPr>
        </p:nvPicPr>
        <p:blipFill rotWithShape="1">
          <a:blip r:embed="rId2"/>
          <a:srcRect l="18378" t="1527" r="58060" b="47365"/>
          <a:stretch/>
        </p:blipFill>
        <p:spPr>
          <a:xfrm>
            <a:off x="4218073" y="441743"/>
            <a:ext cx="1269172" cy="1269173"/>
          </a:xfrm>
        </p:spPr>
      </p:pic>
      <p:sp>
        <p:nvSpPr>
          <p:cNvPr id="19" name="TextBox 18">
            <a:extLst>
              <a:ext uri="{FF2B5EF4-FFF2-40B4-BE49-F238E27FC236}">
                <a16:creationId xmlns:a16="http://schemas.microsoft.com/office/drawing/2014/main" id="{CC2BC446-2231-4F89-9BAB-BC7C8A7E35E9}"/>
              </a:ext>
            </a:extLst>
          </p:cNvPr>
          <p:cNvSpPr txBox="1"/>
          <p:nvPr/>
        </p:nvSpPr>
        <p:spPr>
          <a:xfrm>
            <a:off x="3879266" y="1754513"/>
            <a:ext cx="1946787" cy="307777"/>
          </a:xfrm>
          <a:prstGeom prst="rect">
            <a:avLst/>
          </a:prstGeom>
          <a:noFill/>
        </p:spPr>
        <p:txBody>
          <a:bodyPr wrap="square" rtlCol="0">
            <a:spAutoFit/>
          </a:bodyPr>
          <a:lstStyle/>
          <a:p>
            <a:pPr algn="ctr"/>
            <a:r>
              <a:rPr lang="en-US" sz="1400" b="1" dirty="0">
                <a:solidFill>
                  <a:schemeClr val="bg1"/>
                </a:solidFill>
                <a:latin typeface="Karla ExtraBold" panose="020B0004030503030003" pitchFamily="34" charset="77"/>
                <a:cs typeface="Catamaran Bold" panose="00000800000000000000" pitchFamily="2" charset="0"/>
              </a:rPr>
              <a:t>Rocco</a:t>
            </a:r>
          </a:p>
        </p:txBody>
      </p:sp>
      <p:sp>
        <p:nvSpPr>
          <p:cNvPr id="20" name="TextBox 19">
            <a:extLst>
              <a:ext uri="{FF2B5EF4-FFF2-40B4-BE49-F238E27FC236}">
                <a16:creationId xmlns:a16="http://schemas.microsoft.com/office/drawing/2014/main" id="{090A6F3B-F106-4971-9048-8E4C29066FA8}"/>
              </a:ext>
            </a:extLst>
          </p:cNvPr>
          <p:cNvSpPr txBox="1"/>
          <p:nvPr/>
        </p:nvSpPr>
        <p:spPr>
          <a:xfrm>
            <a:off x="3709326" y="1984733"/>
            <a:ext cx="2286667" cy="298287"/>
          </a:xfrm>
          <a:prstGeom prst="rect">
            <a:avLst/>
          </a:prstGeom>
          <a:noFill/>
        </p:spPr>
        <p:txBody>
          <a:bodyPr wrap="square" rtlCol="0">
            <a:spAutoFit/>
          </a:bodyPr>
          <a:lstStyle/>
          <a:p>
            <a:pPr algn="ctr">
              <a:lnSpc>
                <a:spcPct val="120000"/>
              </a:lnSpc>
            </a:pPr>
            <a:r>
              <a:rPr lang="en-US" sz="1200" dirty="0">
                <a:solidFill>
                  <a:schemeClr val="accent1">
                    <a:lumMod val="60000"/>
                    <a:lumOff val="40000"/>
                  </a:schemeClr>
                </a:solidFill>
                <a:latin typeface="Karla Light" panose="020B0004030503030003" pitchFamily="34" charset="77"/>
              </a:rPr>
              <a:t>Crypto economic system lead</a:t>
            </a:r>
          </a:p>
        </p:txBody>
      </p:sp>
      <p:sp>
        <p:nvSpPr>
          <p:cNvPr id="23" name="TextBox 22">
            <a:extLst>
              <a:ext uri="{FF2B5EF4-FFF2-40B4-BE49-F238E27FC236}">
                <a16:creationId xmlns:a16="http://schemas.microsoft.com/office/drawing/2014/main" id="{F7D6E3D1-9CD8-478F-9701-E0FC966C65EF}"/>
              </a:ext>
            </a:extLst>
          </p:cNvPr>
          <p:cNvSpPr txBox="1"/>
          <p:nvPr/>
        </p:nvSpPr>
        <p:spPr>
          <a:xfrm>
            <a:off x="9434069" y="1772411"/>
            <a:ext cx="1946787" cy="307777"/>
          </a:xfrm>
          <a:prstGeom prst="rect">
            <a:avLst/>
          </a:prstGeom>
          <a:noFill/>
        </p:spPr>
        <p:txBody>
          <a:bodyPr wrap="square" rtlCol="0">
            <a:spAutoFit/>
          </a:bodyPr>
          <a:lstStyle/>
          <a:p>
            <a:pPr algn="ctr"/>
            <a:r>
              <a:rPr lang="en-US" sz="1400" b="1" dirty="0" err="1">
                <a:solidFill>
                  <a:schemeClr val="bg1"/>
                </a:solidFill>
                <a:latin typeface="Karla ExtraBold" panose="020B0004030503030003" pitchFamily="34" charset="77"/>
                <a:cs typeface="Catamaran Bold" panose="00000800000000000000" pitchFamily="2" charset="0"/>
              </a:rPr>
              <a:t>Zekai</a:t>
            </a:r>
            <a:endParaRPr lang="en-US" sz="1400" b="1" dirty="0">
              <a:solidFill>
                <a:schemeClr val="bg1"/>
              </a:solidFill>
              <a:latin typeface="Karla ExtraBold" panose="020B0004030503030003" pitchFamily="34" charset="77"/>
              <a:cs typeface="Catamaran Bold" panose="00000800000000000000" pitchFamily="2" charset="0"/>
            </a:endParaRPr>
          </a:p>
        </p:txBody>
      </p:sp>
      <p:sp>
        <p:nvSpPr>
          <p:cNvPr id="24" name="TextBox 23">
            <a:extLst>
              <a:ext uri="{FF2B5EF4-FFF2-40B4-BE49-F238E27FC236}">
                <a16:creationId xmlns:a16="http://schemas.microsoft.com/office/drawing/2014/main" id="{4D57306A-7EFD-4069-A5C4-CCD6E62C1996}"/>
              </a:ext>
            </a:extLst>
          </p:cNvPr>
          <p:cNvSpPr txBox="1"/>
          <p:nvPr/>
        </p:nvSpPr>
        <p:spPr>
          <a:xfrm>
            <a:off x="9434069" y="2001413"/>
            <a:ext cx="1946787" cy="298287"/>
          </a:xfrm>
          <a:prstGeom prst="rect">
            <a:avLst/>
          </a:prstGeom>
          <a:noFill/>
        </p:spPr>
        <p:txBody>
          <a:bodyPr wrap="square" rtlCol="0">
            <a:spAutoFit/>
          </a:bodyPr>
          <a:lstStyle/>
          <a:p>
            <a:pPr algn="ctr">
              <a:lnSpc>
                <a:spcPct val="120000"/>
              </a:lnSpc>
            </a:pPr>
            <a:r>
              <a:rPr lang="en-US" sz="1200" dirty="0">
                <a:solidFill>
                  <a:schemeClr val="accent1">
                    <a:lumMod val="60000"/>
                    <a:lumOff val="40000"/>
                  </a:schemeClr>
                </a:solidFill>
                <a:latin typeface="Karla Light" panose="020B0004030503030003" pitchFamily="34" charset="77"/>
              </a:rPr>
              <a:t>Principal engineer</a:t>
            </a:r>
          </a:p>
        </p:txBody>
      </p:sp>
      <p:sp>
        <p:nvSpPr>
          <p:cNvPr id="27" name="TextBox 26">
            <a:extLst>
              <a:ext uri="{FF2B5EF4-FFF2-40B4-BE49-F238E27FC236}">
                <a16:creationId xmlns:a16="http://schemas.microsoft.com/office/drawing/2014/main" id="{447B009C-7699-47F7-9840-A3786DB408FA}"/>
              </a:ext>
            </a:extLst>
          </p:cNvPr>
          <p:cNvSpPr txBox="1"/>
          <p:nvPr/>
        </p:nvSpPr>
        <p:spPr>
          <a:xfrm>
            <a:off x="6668216" y="1754513"/>
            <a:ext cx="1946787" cy="307777"/>
          </a:xfrm>
          <a:prstGeom prst="rect">
            <a:avLst/>
          </a:prstGeom>
          <a:noFill/>
        </p:spPr>
        <p:txBody>
          <a:bodyPr wrap="square" rtlCol="0">
            <a:spAutoFit/>
          </a:bodyPr>
          <a:lstStyle/>
          <a:p>
            <a:pPr algn="ctr"/>
            <a:r>
              <a:rPr lang="en-US" sz="1400" b="1" dirty="0">
                <a:solidFill>
                  <a:schemeClr val="bg1"/>
                </a:solidFill>
                <a:latin typeface="Karla ExtraBold" panose="020B0004030503030003" pitchFamily="34" charset="77"/>
                <a:cs typeface="Catamaran Bold" panose="00000800000000000000" pitchFamily="2" charset="0"/>
              </a:rPr>
              <a:t>Meta</a:t>
            </a:r>
          </a:p>
        </p:txBody>
      </p:sp>
      <p:sp>
        <p:nvSpPr>
          <p:cNvPr id="28" name="TextBox 27">
            <a:extLst>
              <a:ext uri="{FF2B5EF4-FFF2-40B4-BE49-F238E27FC236}">
                <a16:creationId xmlns:a16="http://schemas.microsoft.com/office/drawing/2014/main" id="{EF307023-0813-4D65-814D-A9F6A7BE119B}"/>
              </a:ext>
            </a:extLst>
          </p:cNvPr>
          <p:cNvSpPr txBox="1"/>
          <p:nvPr/>
        </p:nvSpPr>
        <p:spPr>
          <a:xfrm>
            <a:off x="6668216" y="1984733"/>
            <a:ext cx="1946787" cy="298287"/>
          </a:xfrm>
          <a:prstGeom prst="rect">
            <a:avLst/>
          </a:prstGeom>
          <a:noFill/>
        </p:spPr>
        <p:txBody>
          <a:bodyPr wrap="square" rtlCol="0">
            <a:spAutoFit/>
          </a:bodyPr>
          <a:lstStyle/>
          <a:p>
            <a:pPr algn="ctr">
              <a:lnSpc>
                <a:spcPct val="120000"/>
              </a:lnSpc>
            </a:pPr>
            <a:r>
              <a:rPr lang="en-US" sz="1200" dirty="0">
                <a:solidFill>
                  <a:schemeClr val="accent1">
                    <a:lumMod val="60000"/>
                    <a:lumOff val="40000"/>
                  </a:schemeClr>
                </a:solidFill>
                <a:latin typeface="Karla Light" panose="020B0004030503030003" pitchFamily="34" charset="77"/>
              </a:rPr>
              <a:t>Game development lead</a:t>
            </a:r>
          </a:p>
        </p:txBody>
      </p:sp>
      <p:sp>
        <p:nvSpPr>
          <p:cNvPr id="31" name="TextBox 30">
            <a:extLst>
              <a:ext uri="{FF2B5EF4-FFF2-40B4-BE49-F238E27FC236}">
                <a16:creationId xmlns:a16="http://schemas.microsoft.com/office/drawing/2014/main" id="{4AE204F1-B9A9-46C7-92D6-6F548E389199}"/>
              </a:ext>
            </a:extLst>
          </p:cNvPr>
          <p:cNvSpPr txBox="1"/>
          <p:nvPr/>
        </p:nvSpPr>
        <p:spPr>
          <a:xfrm>
            <a:off x="3879266" y="5848930"/>
            <a:ext cx="1946787" cy="307777"/>
          </a:xfrm>
          <a:prstGeom prst="rect">
            <a:avLst/>
          </a:prstGeom>
          <a:noFill/>
        </p:spPr>
        <p:txBody>
          <a:bodyPr wrap="square" rtlCol="0">
            <a:spAutoFit/>
          </a:bodyPr>
          <a:lstStyle/>
          <a:p>
            <a:pPr algn="ctr"/>
            <a:r>
              <a:rPr lang="en-US" sz="1400" b="1" dirty="0">
                <a:solidFill>
                  <a:schemeClr val="bg1"/>
                </a:solidFill>
                <a:latin typeface="Karla ExtraBold" panose="020B0004030503030003" pitchFamily="34" charset="77"/>
                <a:cs typeface="Catamaran Bold" panose="00000800000000000000" pitchFamily="2" charset="0"/>
              </a:rPr>
              <a:t>Tommy</a:t>
            </a:r>
          </a:p>
        </p:txBody>
      </p:sp>
      <p:sp>
        <p:nvSpPr>
          <p:cNvPr id="32" name="TextBox 31">
            <a:extLst>
              <a:ext uri="{FF2B5EF4-FFF2-40B4-BE49-F238E27FC236}">
                <a16:creationId xmlns:a16="http://schemas.microsoft.com/office/drawing/2014/main" id="{2F3A15FA-2A1B-4F3B-B757-8087A0999AE0}"/>
              </a:ext>
            </a:extLst>
          </p:cNvPr>
          <p:cNvSpPr txBox="1"/>
          <p:nvPr/>
        </p:nvSpPr>
        <p:spPr>
          <a:xfrm>
            <a:off x="3879266" y="6079150"/>
            <a:ext cx="1946787" cy="298287"/>
          </a:xfrm>
          <a:prstGeom prst="rect">
            <a:avLst/>
          </a:prstGeom>
          <a:noFill/>
        </p:spPr>
        <p:txBody>
          <a:bodyPr wrap="square" rtlCol="0">
            <a:spAutoFit/>
          </a:bodyPr>
          <a:lstStyle/>
          <a:p>
            <a:pPr algn="ctr">
              <a:lnSpc>
                <a:spcPct val="120000"/>
              </a:lnSpc>
            </a:pPr>
            <a:r>
              <a:rPr lang="en-US" sz="1200" dirty="0">
                <a:solidFill>
                  <a:schemeClr val="accent1">
                    <a:lumMod val="60000"/>
                    <a:lumOff val="40000"/>
                  </a:schemeClr>
                </a:solidFill>
                <a:latin typeface="Karla Light" panose="020B0004030503030003" pitchFamily="34" charset="77"/>
              </a:rPr>
              <a:t>Game developer</a:t>
            </a:r>
          </a:p>
        </p:txBody>
      </p:sp>
      <p:sp>
        <p:nvSpPr>
          <p:cNvPr id="42" name="TextBox 41">
            <a:extLst>
              <a:ext uri="{FF2B5EF4-FFF2-40B4-BE49-F238E27FC236}">
                <a16:creationId xmlns:a16="http://schemas.microsoft.com/office/drawing/2014/main" id="{3EF072E7-CE95-43E4-B292-D0B6F36737A4}"/>
              </a:ext>
            </a:extLst>
          </p:cNvPr>
          <p:cNvSpPr txBox="1"/>
          <p:nvPr/>
        </p:nvSpPr>
        <p:spPr>
          <a:xfrm>
            <a:off x="1025673" y="2673234"/>
            <a:ext cx="8540436" cy="1446550"/>
          </a:xfrm>
          <a:prstGeom prst="rect">
            <a:avLst/>
          </a:prstGeom>
          <a:noFill/>
        </p:spPr>
        <p:txBody>
          <a:bodyPr wrap="square" rtlCol="0">
            <a:spAutoFit/>
          </a:bodyPr>
          <a:lstStyle/>
          <a:p>
            <a:r>
              <a:rPr lang="en-US" sz="4400" b="1" dirty="0">
                <a:solidFill>
                  <a:schemeClr val="bg1"/>
                </a:solidFill>
                <a:latin typeface="Karla ExtraBold" panose="020B0004030503030003" pitchFamily="34" charset="77"/>
                <a:cs typeface="Space Grotesk" pitchFamily="2" charset="0"/>
              </a:rPr>
              <a:t>The </a:t>
            </a:r>
          </a:p>
          <a:p>
            <a:r>
              <a:rPr lang="en-US" sz="4400" b="1" dirty="0">
                <a:solidFill>
                  <a:schemeClr val="bg1"/>
                </a:solidFill>
                <a:latin typeface="Karla ExtraBold" panose="020B0004030503030003" pitchFamily="34" charset="77"/>
                <a:cs typeface="Space Grotesk" pitchFamily="2" charset="0"/>
              </a:rPr>
              <a:t>Team</a:t>
            </a:r>
            <a:endParaRPr lang="en-US" sz="4400" b="1" dirty="0">
              <a:gradFill>
                <a:gsLst>
                  <a:gs pos="54900">
                    <a:schemeClr val="accent2">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endParaRPr>
          </a:p>
        </p:txBody>
      </p:sp>
      <p:sp>
        <p:nvSpPr>
          <p:cNvPr id="98" name="Cube 97">
            <a:extLst>
              <a:ext uri="{FF2B5EF4-FFF2-40B4-BE49-F238E27FC236}">
                <a16:creationId xmlns:a16="http://schemas.microsoft.com/office/drawing/2014/main" id="{A82A90F9-32E9-4897-8F74-67CA446A6BBB}"/>
              </a:ext>
            </a:extLst>
          </p:cNvPr>
          <p:cNvSpPr/>
          <p:nvPr/>
        </p:nvSpPr>
        <p:spPr>
          <a:xfrm rot="639960" flipH="1">
            <a:off x="2485050" y="20512"/>
            <a:ext cx="493846" cy="493846"/>
          </a:xfrm>
          <a:prstGeom prst="cube">
            <a:avLst/>
          </a:prstGeom>
          <a:gradFill>
            <a:gsLst>
              <a:gs pos="550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d-ID" dirty="0">
              <a:latin typeface="Karla Light" panose="020B0004030503030003" pitchFamily="34" charset="77"/>
            </a:endParaRPr>
          </a:p>
        </p:txBody>
      </p:sp>
      <p:sp>
        <p:nvSpPr>
          <p:cNvPr id="99" name="Oval 98">
            <a:extLst>
              <a:ext uri="{FF2B5EF4-FFF2-40B4-BE49-F238E27FC236}">
                <a16:creationId xmlns:a16="http://schemas.microsoft.com/office/drawing/2014/main" id="{DA91CD0A-69B7-42EB-8951-11CB963BD0B6}"/>
              </a:ext>
            </a:extLst>
          </p:cNvPr>
          <p:cNvSpPr/>
          <p:nvPr/>
        </p:nvSpPr>
        <p:spPr>
          <a:xfrm>
            <a:off x="8135162" y="4080870"/>
            <a:ext cx="2492752" cy="2492750"/>
          </a:xfrm>
          <a:prstGeom prst="ellipse">
            <a:avLst/>
          </a:prstGeom>
          <a:gradFill>
            <a:gsLst>
              <a:gs pos="35000">
                <a:schemeClr val="accent1">
                  <a:lumMod val="60000"/>
                  <a:lumOff val="40000"/>
                </a:schemeClr>
              </a:gs>
              <a:gs pos="0">
                <a:schemeClr val="accent1"/>
              </a:gs>
              <a:gs pos="100000">
                <a:schemeClr val="accent4"/>
              </a:gs>
            </a:gsLst>
            <a:lin ang="2700000" scaled="1"/>
          </a:gradFill>
          <a:ln>
            <a:noFill/>
          </a:ln>
          <a:effectLst>
            <a:softEdge rad="825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100" name="Cube 99">
            <a:extLst>
              <a:ext uri="{FF2B5EF4-FFF2-40B4-BE49-F238E27FC236}">
                <a16:creationId xmlns:a16="http://schemas.microsoft.com/office/drawing/2014/main" id="{4974FCA5-C802-4DAE-BDB0-43130222F2C8}"/>
              </a:ext>
            </a:extLst>
          </p:cNvPr>
          <p:cNvSpPr/>
          <p:nvPr/>
        </p:nvSpPr>
        <p:spPr>
          <a:xfrm rot="19873408" flipH="1">
            <a:off x="396140" y="4744869"/>
            <a:ext cx="352011" cy="352011"/>
          </a:xfrm>
          <a:prstGeom prst="cube">
            <a:avLst/>
          </a:prstGeom>
          <a:gradFill>
            <a:gsLst>
              <a:gs pos="550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d-ID" dirty="0">
              <a:latin typeface="Karla Light" panose="020B0004030503030003" pitchFamily="34" charset="77"/>
            </a:endParaRPr>
          </a:p>
        </p:txBody>
      </p:sp>
      <p:pic>
        <p:nvPicPr>
          <p:cNvPr id="59" name="Picture Placeholder 5">
            <a:extLst>
              <a:ext uri="{FF2B5EF4-FFF2-40B4-BE49-F238E27FC236}">
                <a16:creationId xmlns:a16="http://schemas.microsoft.com/office/drawing/2014/main" id="{18011EE5-C4F6-1F46-ACAA-AFD67F7B8CB5}"/>
              </a:ext>
            </a:extLst>
          </p:cNvPr>
          <p:cNvPicPr>
            <a:picLocks noGrp="1" noChangeAspect="1"/>
          </p:cNvPicPr>
          <p:nvPr>
            <p:ph type="pic" sz="quarter" idx="12"/>
          </p:nvPr>
        </p:nvPicPr>
        <p:blipFill rotWithShape="1">
          <a:blip r:embed="rId2"/>
          <a:srcRect l="238" t="3720" r="77901" b="48862"/>
          <a:stretch/>
        </p:blipFill>
        <p:spPr>
          <a:xfrm>
            <a:off x="6995474" y="441743"/>
            <a:ext cx="1269173" cy="1269173"/>
          </a:xfrm>
        </p:spPr>
      </p:pic>
      <p:pic>
        <p:nvPicPr>
          <p:cNvPr id="60" name="Picture Placeholder 5">
            <a:extLst>
              <a:ext uri="{FF2B5EF4-FFF2-40B4-BE49-F238E27FC236}">
                <a16:creationId xmlns:a16="http://schemas.microsoft.com/office/drawing/2014/main" id="{B928A1AD-B42E-8B41-8CAE-FFF3165C4C68}"/>
              </a:ext>
            </a:extLst>
          </p:cNvPr>
          <p:cNvPicPr>
            <a:picLocks noGrp="1" noChangeAspect="1"/>
          </p:cNvPicPr>
          <p:nvPr>
            <p:ph type="pic" sz="quarter" idx="13"/>
          </p:nvPr>
        </p:nvPicPr>
        <p:blipFill rotWithShape="1">
          <a:blip r:embed="rId2"/>
          <a:srcRect l="-20" t="50530" r="80077" b="6211"/>
          <a:stretch/>
        </p:blipFill>
        <p:spPr>
          <a:xfrm>
            <a:off x="9772876" y="459641"/>
            <a:ext cx="1269173" cy="1269173"/>
          </a:xfrm>
        </p:spPr>
      </p:pic>
      <p:pic>
        <p:nvPicPr>
          <p:cNvPr id="62" name="Picture Placeholder 5">
            <a:extLst>
              <a:ext uri="{FF2B5EF4-FFF2-40B4-BE49-F238E27FC236}">
                <a16:creationId xmlns:a16="http://schemas.microsoft.com/office/drawing/2014/main" id="{767DD76D-E521-8C42-91C2-28B660E0A4C3}"/>
              </a:ext>
            </a:extLst>
          </p:cNvPr>
          <p:cNvPicPr>
            <a:picLocks noGrp="1" noChangeAspect="1"/>
          </p:cNvPicPr>
          <p:nvPr>
            <p:ph type="pic" sz="quarter" idx="14"/>
          </p:nvPr>
        </p:nvPicPr>
        <p:blipFill rotWithShape="1">
          <a:blip r:embed="rId2"/>
          <a:srcRect l="40836" t="2900" r="37546" b="50208"/>
          <a:stretch/>
        </p:blipFill>
        <p:spPr>
          <a:xfrm>
            <a:off x="4218073" y="4536160"/>
            <a:ext cx="1269173" cy="1269173"/>
          </a:xfrm>
        </p:spPr>
      </p:pic>
      <p:pic>
        <p:nvPicPr>
          <p:cNvPr id="105" name="Picture Placeholder 5">
            <a:extLst>
              <a:ext uri="{FF2B5EF4-FFF2-40B4-BE49-F238E27FC236}">
                <a16:creationId xmlns:a16="http://schemas.microsoft.com/office/drawing/2014/main" id="{AD01509D-509F-3340-9B18-27FE226D2E3C}"/>
              </a:ext>
            </a:extLst>
          </p:cNvPr>
          <p:cNvPicPr>
            <a:picLocks noChangeAspect="1"/>
          </p:cNvPicPr>
          <p:nvPr/>
        </p:nvPicPr>
        <p:blipFill rotWithShape="1">
          <a:blip r:embed="rId2"/>
          <a:srcRect l="38213" t="48028" r="38225" b="864"/>
          <a:stretch/>
        </p:blipFill>
        <p:spPr>
          <a:xfrm>
            <a:off x="4218073" y="2511129"/>
            <a:ext cx="1269172" cy="1269173"/>
          </a:xfrm>
          <a:custGeom>
            <a:avLst/>
            <a:gdLst>
              <a:gd name="connsiteX0" fmla="*/ 973392 w 1946784"/>
              <a:gd name="connsiteY0" fmla="*/ 0 h 1946784"/>
              <a:gd name="connsiteX1" fmla="*/ 1946784 w 1946784"/>
              <a:gd name="connsiteY1" fmla="*/ 973392 h 1946784"/>
              <a:gd name="connsiteX2" fmla="*/ 973392 w 1946784"/>
              <a:gd name="connsiteY2" fmla="*/ 1946784 h 1946784"/>
              <a:gd name="connsiteX3" fmla="*/ 0 w 1946784"/>
              <a:gd name="connsiteY3" fmla="*/ 973392 h 1946784"/>
              <a:gd name="connsiteX4" fmla="*/ 973392 w 1946784"/>
              <a:gd name="connsiteY4" fmla="*/ 0 h 1946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784" h="1946784">
                <a:moveTo>
                  <a:pt x="973392" y="0"/>
                </a:moveTo>
                <a:cubicBezTo>
                  <a:pt x="1510982" y="0"/>
                  <a:pt x="1946784" y="435802"/>
                  <a:pt x="1946784" y="973392"/>
                </a:cubicBezTo>
                <a:cubicBezTo>
                  <a:pt x="1946784" y="1510982"/>
                  <a:pt x="1510982" y="1946784"/>
                  <a:pt x="973392" y="1946784"/>
                </a:cubicBezTo>
                <a:cubicBezTo>
                  <a:pt x="435802" y="1946784"/>
                  <a:pt x="0" y="1510982"/>
                  <a:pt x="0" y="973392"/>
                </a:cubicBezTo>
                <a:cubicBezTo>
                  <a:pt x="0" y="435802"/>
                  <a:pt x="435802" y="0"/>
                  <a:pt x="973392" y="0"/>
                </a:cubicBezTo>
                <a:close/>
              </a:path>
            </a:pathLst>
          </a:custGeom>
          <a:solidFill>
            <a:schemeClr val="bg1">
              <a:lumMod val="75000"/>
              <a:alpha val="10000"/>
            </a:schemeClr>
          </a:solidFill>
        </p:spPr>
      </p:pic>
      <p:sp>
        <p:nvSpPr>
          <p:cNvPr id="106" name="TextBox 105">
            <a:extLst>
              <a:ext uri="{FF2B5EF4-FFF2-40B4-BE49-F238E27FC236}">
                <a16:creationId xmlns:a16="http://schemas.microsoft.com/office/drawing/2014/main" id="{6D3DA2C2-A673-BD48-BD06-AC3580A2E1BF}"/>
              </a:ext>
            </a:extLst>
          </p:cNvPr>
          <p:cNvSpPr txBox="1"/>
          <p:nvPr/>
        </p:nvSpPr>
        <p:spPr>
          <a:xfrm>
            <a:off x="3879266" y="3823899"/>
            <a:ext cx="1946787" cy="307777"/>
          </a:xfrm>
          <a:prstGeom prst="rect">
            <a:avLst/>
          </a:prstGeom>
          <a:noFill/>
        </p:spPr>
        <p:txBody>
          <a:bodyPr wrap="square" rtlCol="0">
            <a:spAutoFit/>
          </a:bodyPr>
          <a:lstStyle/>
          <a:p>
            <a:pPr algn="ctr"/>
            <a:r>
              <a:rPr lang="en-US" sz="1400" b="1" dirty="0">
                <a:solidFill>
                  <a:schemeClr val="bg1"/>
                </a:solidFill>
                <a:latin typeface="Karla ExtraBold" panose="020B0004030503030003" pitchFamily="34" charset="77"/>
                <a:cs typeface="Catamaran Bold" panose="00000800000000000000" pitchFamily="2" charset="0"/>
              </a:rPr>
              <a:t>Andrea </a:t>
            </a:r>
          </a:p>
        </p:txBody>
      </p:sp>
      <p:sp>
        <p:nvSpPr>
          <p:cNvPr id="107" name="TextBox 106">
            <a:extLst>
              <a:ext uri="{FF2B5EF4-FFF2-40B4-BE49-F238E27FC236}">
                <a16:creationId xmlns:a16="http://schemas.microsoft.com/office/drawing/2014/main" id="{C855BDCC-0B64-A348-990D-DD9ABCF42628}"/>
              </a:ext>
            </a:extLst>
          </p:cNvPr>
          <p:cNvSpPr txBox="1"/>
          <p:nvPr/>
        </p:nvSpPr>
        <p:spPr>
          <a:xfrm>
            <a:off x="3879266" y="4054119"/>
            <a:ext cx="1946787" cy="299184"/>
          </a:xfrm>
          <a:prstGeom prst="rect">
            <a:avLst/>
          </a:prstGeom>
          <a:noFill/>
        </p:spPr>
        <p:txBody>
          <a:bodyPr wrap="square" rtlCol="0">
            <a:spAutoFit/>
          </a:bodyPr>
          <a:lstStyle/>
          <a:p>
            <a:pPr algn="ctr">
              <a:lnSpc>
                <a:spcPct val="120000"/>
              </a:lnSpc>
            </a:pPr>
            <a:r>
              <a:rPr lang="en-US" sz="1200" dirty="0">
                <a:solidFill>
                  <a:schemeClr val="accent1">
                    <a:lumMod val="60000"/>
                    <a:lumOff val="40000"/>
                  </a:schemeClr>
                </a:solidFill>
                <a:latin typeface="Karla Light" panose="020B0004030503030003" pitchFamily="34" charset="77"/>
              </a:rPr>
              <a:t>UX lead</a:t>
            </a:r>
          </a:p>
        </p:txBody>
      </p:sp>
      <p:sp>
        <p:nvSpPr>
          <p:cNvPr id="108" name="TextBox 107">
            <a:extLst>
              <a:ext uri="{FF2B5EF4-FFF2-40B4-BE49-F238E27FC236}">
                <a16:creationId xmlns:a16="http://schemas.microsoft.com/office/drawing/2014/main" id="{48FC36D3-98AE-8245-A381-6B5FF20DC57A}"/>
              </a:ext>
            </a:extLst>
          </p:cNvPr>
          <p:cNvSpPr txBox="1"/>
          <p:nvPr/>
        </p:nvSpPr>
        <p:spPr>
          <a:xfrm>
            <a:off x="9434069" y="3841797"/>
            <a:ext cx="1946787" cy="307777"/>
          </a:xfrm>
          <a:prstGeom prst="rect">
            <a:avLst/>
          </a:prstGeom>
          <a:noFill/>
        </p:spPr>
        <p:txBody>
          <a:bodyPr wrap="square" rtlCol="0">
            <a:spAutoFit/>
          </a:bodyPr>
          <a:lstStyle/>
          <a:p>
            <a:pPr algn="ctr"/>
            <a:r>
              <a:rPr lang="en-US" sz="1400" b="1" dirty="0">
                <a:solidFill>
                  <a:schemeClr val="bg1"/>
                </a:solidFill>
                <a:latin typeface="Karla ExtraBold" panose="020B0004030503030003" pitchFamily="34" charset="77"/>
                <a:cs typeface="Catamaran Bold" panose="00000800000000000000" pitchFamily="2" charset="0"/>
              </a:rPr>
              <a:t>Vik</a:t>
            </a:r>
          </a:p>
        </p:txBody>
      </p:sp>
      <p:sp>
        <p:nvSpPr>
          <p:cNvPr id="109" name="TextBox 108">
            <a:extLst>
              <a:ext uri="{FF2B5EF4-FFF2-40B4-BE49-F238E27FC236}">
                <a16:creationId xmlns:a16="http://schemas.microsoft.com/office/drawing/2014/main" id="{A35FF030-F55E-9C47-AB20-A9615AE6C875}"/>
              </a:ext>
            </a:extLst>
          </p:cNvPr>
          <p:cNvSpPr txBox="1"/>
          <p:nvPr/>
        </p:nvSpPr>
        <p:spPr>
          <a:xfrm>
            <a:off x="9434069" y="4070799"/>
            <a:ext cx="1946787" cy="298287"/>
          </a:xfrm>
          <a:prstGeom prst="rect">
            <a:avLst/>
          </a:prstGeom>
          <a:noFill/>
        </p:spPr>
        <p:txBody>
          <a:bodyPr wrap="square" rtlCol="0">
            <a:spAutoFit/>
          </a:bodyPr>
          <a:lstStyle/>
          <a:p>
            <a:pPr algn="ctr">
              <a:lnSpc>
                <a:spcPct val="120000"/>
              </a:lnSpc>
            </a:pPr>
            <a:r>
              <a:rPr lang="en-US" sz="1200" dirty="0">
                <a:solidFill>
                  <a:schemeClr val="accent1">
                    <a:lumMod val="60000"/>
                    <a:lumOff val="40000"/>
                  </a:schemeClr>
                </a:solidFill>
                <a:latin typeface="Karla Light" panose="020B0004030503030003" pitchFamily="34" charset="77"/>
              </a:rPr>
              <a:t>Blockchain developer</a:t>
            </a:r>
          </a:p>
        </p:txBody>
      </p:sp>
      <p:sp>
        <p:nvSpPr>
          <p:cNvPr id="110" name="TextBox 109">
            <a:extLst>
              <a:ext uri="{FF2B5EF4-FFF2-40B4-BE49-F238E27FC236}">
                <a16:creationId xmlns:a16="http://schemas.microsoft.com/office/drawing/2014/main" id="{A5DC3B4F-5802-1140-8BF2-9276D9170085}"/>
              </a:ext>
            </a:extLst>
          </p:cNvPr>
          <p:cNvSpPr txBox="1"/>
          <p:nvPr/>
        </p:nvSpPr>
        <p:spPr>
          <a:xfrm>
            <a:off x="6668216" y="3823899"/>
            <a:ext cx="1946787" cy="307777"/>
          </a:xfrm>
          <a:prstGeom prst="rect">
            <a:avLst/>
          </a:prstGeom>
          <a:noFill/>
        </p:spPr>
        <p:txBody>
          <a:bodyPr wrap="square" rtlCol="0">
            <a:spAutoFit/>
          </a:bodyPr>
          <a:lstStyle/>
          <a:p>
            <a:pPr algn="ctr"/>
            <a:r>
              <a:rPr lang="en-US" sz="1400" b="1" dirty="0">
                <a:solidFill>
                  <a:schemeClr val="bg1"/>
                </a:solidFill>
                <a:latin typeface="Karla ExtraBold" panose="020B0004030503030003" pitchFamily="34" charset="77"/>
                <a:cs typeface="Catamaran Bold" panose="00000800000000000000" pitchFamily="2" charset="0"/>
              </a:rPr>
              <a:t>Nicolas </a:t>
            </a:r>
          </a:p>
        </p:txBody>
      </p:sp>
      <p:sp>
        <p:nvSpPr>
          <p:cNvPr id="111" name="TextBox 110">
            <a:extLst>
              <a:ext uri="{FF2B5EF4-FFF2-40B4-BE49-F238E27FC236}">
                <a16:creationId xmlns:a16="http://schemas.microsoft.com/office/drawing/2014/main" id="{8FF94216-5A91-9B4C-A332-00BDC0C77843}"/>
              </a:ext>
            </a:extLst>
          </p:cNvPr>
          <p:cNvSpPr txBox="1"/>
          <p:nvPr/>
        </p:nvSpPr>
        <p:spPr>
          <a:xfrm>
            <a:off x="6668216" y="4054119"/>
            <a:ext cx="1946787" cy="298287"/>
          </a:xfrm>
          <a:prstGeom prst="rect">
            <a:avLst/>
          </a:prstGeom>
          <a:noFill/>
        </p:spPr>
        <p:txBody>
          <a:bodyPr wrap="square" rtlCol="0">
            <a:spAutoFit/>
          </a:bodyPr>
          <a:lstStyle/>
          <a:p>
            <a:pPr algn="ctr">
              <a:lnSpc>
                <a:spcPct val="120000"/>
              </a:lnSpc>
            </a:pPr>
            <a:r>
              <a:rPr lang="en-US" sz="1200" dirty="0">
                <a:solidFill>
                  <a:schemeClr val="accent1">
                    <a:lumMod val="60000"/>
                    <a:lumOff val="40000"/>
                  </a:schemeClr>
                </a:solidFill>
                <a:latin typeface="Karla Light" panose="020B0004030503030003" pitchFamily="34" charset="77"/>
              </a:rPr>
              <a:t>Blockchain developer</a:t>
            </a:r>
          </a:p>
        </p:txBody>
      </p:sp>
      <p:sp>
        <p:nvSpPr>
          <p:cNvPr id="112" name="TextBox 111">
            <a:extLst>
              <a:ext uri="{FF2B5EF4-FFF2-40B4-BE49-F238E27FC236}">
                <a16:creationId xmlns:a16="http://schemas.microsoft.com/office/drawing/2014/main" id="{713D207B-E95A-A54E-803F-0F20B2DF9590}"/>
              </a:ext>
            </a:extLst>
          </p:cNvPr>
          <p:cNvSpPr txBox="1"/>
          <p:nvPr/>
        </p:nvSpPr>
        <p:spPr>
          <a:xfrm>
            <a:off x="6668216" y="5877511"/>
            <a:ext cx="1946787" cy="307777"/>
          </a:xfrm>
          <a:prstGeom prst="rect">
            <a:avLst/>
          </a:prstGeom>
          <a:noFill/>
        </p:spPr>
        <p:txBody>
          <a:bodyPr wrap="square" rtlCol="0">
            <a:spAutoFit/>
          </a:bodyPr>
          <a:lstStyle/>
          <a:p>
            <a:pPr algn="ctr"/>
            <a:r>
              <a:rPr lang="en-US" sz="1400" b="1" dirty="0">
                <a:solidFill>
                  <a:schemeClr val="bg1"/>
                </a:solidFill>
                <a:latin typeface="Karla ExtraBold" panose="020B0004030503030003" pitchFamily="34" charset="77"/>
                <a:cs typeface="Catamaran Bold" panose="00000800000000000000" pitchFamily="2" charset="0"/>
              </a:rPr>
              <a:t>Paolo</a:t>
            </a:r>
          </a:p>
        </p:txBody>
      </p:sp>
      <p:sp>
        <p:nvSpPr>
          <p:cNvPr id="113" name="TextBox 112">
            <a:extLst>
              <a:ext uri="{FF2B5EF4-FFF2-40B4-BE49-F238E27FC236}">
                <a16:creationId xmlns:a16="http://schemas.microsoft.com/office/drawing/2014/main" id="{093645B4-936A-E04E-8239-D42FB47CEA7A}"/>
              </a:ext>
            </a:extLst>
          </p:cNvPr>
          <p:cNvSpPr txBox="1"/>
          <p:nvPr/>
        </p:nvSpPr>
        <p:spPr>
          <a:xfrm>
            <a:off x="6668216" y="6107731"/>
            <a:ext cx="1946787" cy="298287"/>
          </a:xfrm>
          <a:prstGeom prst="rect">
            <a:avLst/>
          </a:prstGeom>
          <a:noFill/>
        </p:spPr>
        <p:txBody>
          <a:bodyPr wrap="square" rtlCol="0">
            <a:spAutoFit/>
          </a:bodyPr>
          <a:lstStyle/>
          <a:p>
            <a:pPr algn="ctr">
              <a:lnSpc>
                <a:spcPct val="120000"/>
              </a:lnSpc>
            </a:pPr>
            <a:r>
              <a:rPr lang="en-US" sz="1200" dirty="0">
                <a:solidFill>
                  <a:schemeClr val="accent1">
                    <a:lumMod val="60000"/>
                    <a:lumOff val="40000"/>
                  </a:schemeClr>
                </a:solidFill>
                <a:latin typeface="Karla Light" panose="020B0004030503030003" pitchFamily="34" charset="77"/>
              </a:rPr>
              <a:t>Legal assistance</a:t>
            </a:r>
          </a:p>
        </p:txBody>
      </p:sp>
      <p:pic>
        <p:nvPicPr>
          <p:cNvPr id="114" name="Picture Placeholder 5">
            <a:extLst>
              <a:ext uri="{FF2B5EF4-FFF2-40B4-BE49-F238E27FC236}">
                <a16:creationId xmlns:a16="http://schemas.microsoft.com/office/drawing/2014/main" id="{BEBC8A51-D860-B840-B11B-C7951218257A}"/>
              </a:ext>
            </a:extLst>
          </p:cNvPr>
          <p:cNvPicPr>
            <a:picLocks noChangeAspect="1"/>
          </p:cNvPicPr>
          <p:nvPr/>
        </p:nvPicPr>
        <p:blipFill rotWithShape="1">
          <a:blip r:embed="rId2"/>
          <a:srcRect l="19618" t="52666" r="58521" b="-84"/>
          <a:stretch/>
        </p:blipFill>
        <p:spPr>
          <a:xfrm>
            <a:off x="7007023" y="2511129"/>
            <a:ext cx="1269173" cy="1269173"/>
          </a:xfrm>
          <a:custGeom>
            <a:avLst/>
            <a:gdLst>
              <a:gd name="connsiteX0" fmla="*/ 973392 w 1946784"/>
              <a:gd name="connsiteY0" fmla="*/ 0 h 1946784"/>
              <a:gd name="connsiteX1" fmla="*/ 1946784 w 1946784"/>
              <a:gd name="connsiteY1" fmla="*/ 973392 h 1946784"/>
              <a:gd name="connsiteX2" fmla="*/ 973392 w 1946784"/>
              <a:gd name="connsiteY2" fmla="*/ 1946784 h 1946784"/>
              <a:gd name="connsiteX3" fmla="*/ 0 w 1946784"/>
              <a:gd name="connsiteY3" fmla="*/ 973392 h 1946784"/>
              <a:gd name="connsiteX4" fmla="*/ 973392 w 1946784"/>
              <a:gd name="connsiteY4" fmla="*/ 0 h 1946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784" h="1946784">
                <a:moveTo>
                  <a:pt x="973392" y="0"/>
                </a:moveTo>
                <a:cubicBezTo>
                  <a:pt x="1510982" y="0"/>
                  <a:pt x="1946784" y="435802"/>
                  <a:pt x="1946784" y="973392"/>
                </a:cubicBezTo>
                <a:cubicBezTo>
                  <a:pt x="1946784" y="1510982"/>
                  <a:pt x="1510982" y="1946784"/>
                  <a:pt x="973392" y="1946784"/>
                </a:cubicBezTo>
                <a:cubicBezTo>
                  <a:pt x="435802" y="1946784"/>
                  <a:pt x="0" y="1510982"/>
                  <a:pt x="0" y="973392"/>
                </a:cubicBezTo>
                <a:cubicBezTo>
                  <a:pt x="0" y="435802"/>
                  <a:pt x="435802" y="0"/>
                  <a:pt x="973392" y="0"/>
                </a:cubicBezTo>
                <a:close/>
              </a:path>
            </a:pathLst>
          </a:custGeom>
          <a:solidFill>
            <a:schemeClr val="bg1">
              <a:lumMod val="75000"/>
              <a:alpha val="10000"/>
            </a:schemeClr>
          </a:solidFill>
        </p:spPr>
      </p:pic>
      <p:pic>
        <p:nvPicPr>
          <p:cNvPr id="115" name="Picture Placeholder 5">
            <a:extLst>
              <a:ext uri="{FF2B5EF4-FFF2-40B4-BE49-F238E27FC236}">
                <a16:creationId xmlns:a16="http://schemas.microsoft.com/office/drawing/2014/main" id="{7DF10D6D-F1C8-E64C-BD47-71AC8AB1382F}"/>
              </a:ext>
            </a:extLst>
          </p:cNvPr>
          <p:cNvPicPr>
            <a:picLocks noChangeAspect="1"/>
          </p:cNvPicPr>
          <p:nvPr/>
        </p:nvPicPr>
        <p:blipFill rotWithShape="1">
          <a:blip r:embed="rId2"/>
          <a:srcRect l="60470" t="3517" r="19587" b="53224"/>
          <a:stretch/>
        </p:blipFill>
        <p:spPr>
          <a:xfrm>
            <a:off x="9772876" y="2529027"/>
            <a:ext cx="1269173" cy="1269173"/>
          </a:xfrm>
          <a:custGeom>
            <a:avLst/>
            <a:gdLst>
              <a:gd name="connsiteX0" fmla="*/ 973392 w 1946784"/>
              <a:gd name="connsiteY0" fmla="*/ 0 h 1946784"/>
              <a:gd name="connsiteX1" fmla="*/ 1946784 w 1946784"/>
              <a:gd name="connsiteY1" fmla="*/ 973392 h 1946784"/>
              <a:gd name="connsiteX2" fmla="*/ 973392 w 1946784"/>
              <a:gd name="connsiteY2" fmla="*/ 1946784 h 1946784"/>
              <a:gd name="connsiteX3" fmla="*/ 0 w 1946784"/>
              <a:gd name="connsiteY3" fmla="*/ 973392 h 1946784"/>
              <a:gd name="connsiteX4" fmla="*/ 973392 w 1946784"/>
              <a:gd name="connsiteY4" fmla="*/ 0 h 1946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784" h="1946784">
                <a:moveTo>
                  <a:pt x="973392" y="0"/>
                </a:moveTo>
                <a:cubicBezTo>
                  <a:pt x="1510982" y="0"/>
                  <a:pt x="1946784" y="435802"/>
                  <a:pt x="1946784" y="973392"/>
                </a:cubicBezTo>
                <a:cubicBezTo>
                  <a:pt x="1946784" y="1510982"/>
                  <a:pt x="1510982" y="1946784"/>
                  <a:pt x="973392" y="1946784"/>
                </a:cubicBezTo>
                <a:cubicBezTo>
                  <a:pt x="435802" y="1946784"/>
                  <a:pt x="0" y="1510982"/>
                  <a:pt x="0" y="973392"/>
                </a:cubicBezTo>
                <a:cubicBezTo>
                  <a:pt x="0" y="435802"/>
                  <a:pt x="435802" y="0"/>
                  <a:pt x="973392" y="0"/>
                </a:cubicBezTo>
                <a:close/>
              </a:path>
            </a:pathLst>
          </a:custGeom>
          <a:solidFill>
            <a:schemeClr val="bg1">
              <a:lumMod val="75000"/>
              <a:alpha val="10000"/>
            </a:schemeClr>
          </a:solidFill>
        </p:spPr>
      </p:pic>
      <p:pic>
        <p:nvPicPr>
          <p:cNvPr id="116" name="Picture Placeholder 5">
            <a:extLst>
              <a:ext uri="{FF2B5EF4-FFF2-40B4-BE49-F238E27FC236}">
                <a16:creationId xmlns:a16="http://schemas.microsoft.com/office/drawing/2014/main" id="{7EB0469F-0D05-1049-BEA5-2915CEBDA14C}"/>
              </a:ext>
            </a:extLst>
          </p:cNvPr>
          <p:cNvPicPr>
            <a:picLocks noChangeAspect="1"/>
          </p:cNvPicPr>
          <p:nvPr/>
        </p:nvPicPr>
        <p:blipFill rotWithShape="1">
          <a:blip r:embed="rId2"/>
          <a:srcRect l="78660" t="2935" r="-278" b="50173"/>
          <a:stretch/>
        </p:blipFill>
        <p:spPr>
          <a:xfrm>
            <a:off x="7007023" y="4564741"/>
            <a:ext cx="1269173" cy="1269173"/>
          </a:xfrm>
          <a:custGeom>
            <a:avLst/>
            <a:gdLst>
              <a:gd name="connsiteX0" fmla="*/ 973392 w 1946784"/>
              <a:gd name="connsiteY0" fmla="*/ 0 h 1946784"/>
              <a:gd name="connsiteX1" fmla="*/ 1946784 w 1946784"/>
              <a:gd name="connsiteY1" fmla="*/ 973392 h 1946784"/>
              <a:gd name="connsiteX2" fmla="*/ 973392 w 1946784"/>
              <a:gd name="connsiteY2" fmla="*/ 1946784 h 1946784"/>
              <a:gd name="connsiteX3" fmla="*/ 0 w 1946784"/>
              <a:gd name="connsiteY3" fmla="*/ 973392 h 1946784"/>
              <a:gd name="connsiteX4" fmla="*/ 973392 w 1946784"/>
              <a:gd name="connsiteY4" fmla="*/ 0 h 1946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784" h="1946784">
                <a:moveTo>
                  <a:pt x="973392" y="0"/>
                </a:moveTo>
                <a:cubicBezTo>
                  <a:pt x="1510982" y="0"/>
                  <a:pt x="1946784" y="435802"/>
                  <a:pt x="1946784" y="973392"/>
                </a:cubicBezTo>
                <a:cubicBezTo>
                  <a:pt x="1946784" y="1510982"/>
                  <a:pt x="1510982" y="1946784"/>
                  <a:pt x="973392" y="1946784"/>
                </a:cubicBezTo>
                <a:cubicBezTo>
                  <a:pt x="435802" y="1946784"/>
                  <a:pt x="0" y="1510982"/>
                  <a:pt x="0" y="973392"/>
                </a:cubicBezTo>
                <a:cubicBezTo>
                  <a:pt x="0" y="435802"/>
                  <a:pt x="435802" y="0"/>
                  <a:pt x="973392" y="0"/>
                </a:cubicBezTo>
                <a:close/>
              </a:path>
            </a:pathLst>
          </a:custGeom>
          <a:solidFill>
            <a:schemeClr val="bg1">
              <a:lumMod val="75000"/>
              <a:alpha val="10000"/>
            </a:schemeClr>
          </a:solidFill>
        </p:spPr>
      </p:pic>
      <p:sp>
        <p:nvSpPr>
          <p:cNvPr id="117" name="TextBox 116">
            <a:extLst>
              <a:ext uri="{FF2B5EF4-FFF2-40B4-BE49-F238E27FC236}">
                <a16:creationId xmlns:a16="http://schemas.microsoft.com/office/drawing/2014/main" id="{1A382CAC-8764-734F-9D82-3D27189760CE}"/>
              </a:ext>
            </a:extLst>
          </p:cNvPr>
          <p:cNvSpPr txBox="1"/>
          <p:nvPr/>
        </p:nvSpPr>
        <p:spPr>
          <a:xfrm>
            <a:off x="9434069" y="5875938"/>
            <a:ext cx="1946787" cy="307777"/>
          </a:xfrm>
          <a:prstGeom prst="rect">
            <a:avLst/>
          </a:prstGeom>
          <a:noFill/>
        </p:spPr>
        <p:txBody>
          <a:bodyPr wrap="square" rtlCol="0">
            <a:spAutoFit/>
          </a:bodyPr>
          <a:lstStyle/>
          <a:p>
            <a:pPr algn="ctr"/>
            <a:r>
              <a:rPr lang="en-US" sz="1400" b="1" dirty="0">
                <a:solidFill>
                  <a:schemeClr val="bg1"/>
                </a:solidFill>
                <a:latin typeface="Karla ExtraBold" panose="020B0004030503030003" pitchFamily="34" charset="77"/>
                <a:cs typeface="Catamaran Bold" panose="00000800000000000000" pitchFamily="2" charset="0"/>
              </a:rPr>
              <a:t>Edo</a:t>
            </a:r>
          </a:p>
        </p:txBody>
      </p:sp>
      <p:sp>
        <p:nvSpPr>
          <p:cNvPr id="118" name="TextBox 117">
            <a:extLst>
              <a:ext uri="{FF2B5EF4-FFF2-40B4-BE49-F238E27FC236}">
                <a16:creationId xmlns:a16="http://schemas.microsoft.com/office/drawing/2014/main" id="{2E185801-9931-7143-BFFB-F841655B0E13}"/>
              </a:ext>
            </a:extLst>
          </p:cNvPr>
          <p:cNvSpPr txBox="1"/>
          <p:nvPr/>
        </p:nvSpPr>
        <p:spPr>
          <a:xfrm>
            <a:off x="9434069" y="6106158"/>
            <a:ext cx="1946787" cy="298287"/>
          </a:xfrm>
          <a:prstGeom prst="rect">
            <a:avLst/>
          </a:prstGeom>
          <a:noFill/>
        </p:spPr>
        <p:txBody>
          <a:bodyPr wrap="square" rtlCol="0">
            <a:spAutoFit/>
          </a:bodyPr>
          <a:lstStyle/>
          <a:p>
            <a:pPr algn="ctr">
              <a:lnSpc>
                <a:spcPct val="120000"/>
              </a:lnSpc>
            </a:pPr>
            <a:r>
              <a:rPr lang="en-US" sz="1200" dirty="0">
                <a:solidFill>
                  <a:schemeClr val="accent1">
                    <a:lumMod val="60000"/>
                    <a:lumOff val="40000"/>
                  </a:schemeClr>
                </a:solidFill>
                <a:latin typeface="Karla Light" panose="020B0004030503030003" pitchFamily="34" charset="77"/>
              </a:rPr>
              <a:t>Business development </a:t>
            </a:r>
          </a:p>
        </p:txBody>
      </p:sp>
      <p:pic>
        <p:nvPicPr>
          <p:cNvPr id="119" name="Picture Placeholder 5">
            <a:extLst>
              <a:ext uri="{FF2B5EF4-FFF2-40B4-BE49-F238E27FC236}">
                <a16:creationId xmlns:a16="http://schemas.microsoft.com/office/drawing/2014/main" id="{E47C23AC-1F73-3C4C-8531-B9AD62D79601}"/>
              </a:ext>
            </a:extLst>
          </p:cNvPr>
          <p:cNvPicPr>
            <a:picLocks noChangeAspect="1"/>
          </p:cNvPicPr>
          <p:nvPr/>
        </p:nvPicPr>
        <p:blipFill rotWithShape="1">
          <a:blip r:embed="rId2"/>
          <a:srcRect l="78183" t="48227" r="199" b="4881"/>
          <a:stretch/>
        </p:blipFill>
        <p:spPr>
          <a:xfrm>
            <a:off x="9772876" y="4563168"/>
            <a:ext cx="1269173" cy="1269173"/>
          </a:xfrm>
          <a:custGeom>
            <a:avLst/>
            <a:gdLst>
              <a:gd name="connsiteX0" fmla="*/ 973392 w 1946784"/>
              <a:gd name="connsiteY0" fmla="*/ 0 h 1946784"/>
              <a:gd name="connsiteX1" fmla="*/ 1946784 w 1946784"/>
              <a:gd name="connsiteY1" fmla="*/ 973392 h 1946784"/>
              <a:gd name="connsiteX2" fmla="*/ 973392 w 1946784"/>
              <a:gd name="connsiteY2" fmla="*/ 1946784 h 1946784"/>
              <a:gd name="connsiteX3" fmla="*/ 0 w 1946784"/>
              <a:gd name="connsiteY3" fmla="*/ 973392 h 1946784"/>
              <a:gd name="connsiteX4" fmla="*/ 973392 w 1946784"/>
              <a:gd name="connsiteY4" fmla="*/ 0 h 1946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784" h="1946784">
                <a:moveTo>
                  <a:pt x="973392" y="0"/>
                </a:moveTo>
                <a:cubicBezTo>
                  <a:pt x="1510982" y="0"/>
                  <a:pt x="1946784" y="435802"/>
                  <a:pt x="1946784" y="973392"/>
                </a:cubicBezTo>
                <a:cubicBezTo>
                  <a:pt x="1946784" y="1510982"/>
                  <a:pt x="1510982" y="1946784"/>
                  <a:pt x="973392" y="1946784"/>
                </a:cubicBezTo>
                <a:cubicBezTo>
                  <a:pt x="435802" y="1946784"/>
                  <a:pt x="0" y="1510982"/>
                  <a:pt x="0" y="973392"/>
                </a:cubicBezTo>
                <a:cubicBezTo>
                  <a:pt x="0" y="435802"/>
                  <a:pt x="435802" y="0"/>
                  <a:pt x="973392" y="0"/>
                </a:cubicBezTo>
                <a:close/>
              </a:path>
            </a:pathLst>
          </a:custGeom>
          <a:solidFill>
            <a:schemeClr val="bg1">
              <a:lumMod val="75000"/>
              <a:alpha val="10000"/>
            </a:schemeClr>
          </a:solidFill>
        </p:spPr>
      </p:pic>
    </p:spTree>
    <p:extLst>
      <p:ext uri="{BB962C8B-B14F-4D97-AF65-F5344CB8AC3E}">
        <p14:creationId xmlns:p14="http://schemas.microsoft.com/office/powerpoint/2010/main" val="3532093255"/>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1000"/>
                                            <p:tgtEl>
                                              <p:spTgt spid="74"/>
                                            </p:tgtEl>
                                          </p:cBhvr>
                                        </p:animEffect>
                                      </p:childTnLst>
                                    </p:cTn>
                                  </p:par>
                                  <p:par>
                                    <p:cTn id="12" presetID="2" presetClass="entr" presetSubtype="1" fill="hold" grpId="0" nodeType="withEffect" p14:presetBounceEnd="80000">
                                      <p:stCondLst>
                                        <p:cond delay="500"/>
                                      </p:stCondLst>
                                      <p:childTnLst>
                                        <p:set>
                                          <p:cBhvr>
                                            <p:cTn id="13" dur="1" fill="hold">
                                              <p:stCondLst>
                                                <p:cond delay="0"/>
                                              </p:stCondLst>
                                            </p:cTn>
                                            <p:tgtEl>
                                              <p:spTgt spid="98"/>
                                            </p:tgtEl>
                                            <p:attrNameLst>
                                              <p:attrName>style.visibility</p:attrName>
                                            </p:attrNameLst>
                                          </p:cBhvr>
                                          <p:to>
                                            <p:strVal val="visible"/>
                                          </p:to>
                                        </p:set>
                                        <p:anim calcmode="lin" valueType="num" p14:bounceEnd="80000">
                                          <p:cBhvr additive="base">
                                            <p:cTn id="14" dur="1250" fill="hold"/>
                                            <p:tgtEl>
                                              <p:spTgt spid="98"/>
                                            </p:tgtEl>
                                            <p:attrNameLst>
                                              <p:attrName>ppt_x</p:attrName>
                                            </p:attrNameLst>
                                          </p:cBhvr>
                                          <p:tavLst>
                                            <p:tav tm="0">
                                              <p:val>
                                                <p:strVal val="#ppt_x"/>
                                              </p:val>
                                            </p:tav>
                                            <p:tav tm="100000">
                                              <p:val>
                                                <p:strVal val="#ppt_x"/>
                                              </p:val>
                                            </p:tav>
                                          </p:tavLst>
                                        </p:anim>
                                        <p:anim calcmode="lin" valueType="num" p14:bounceEnd="80000">
                                          <p:cBhvr additive="base">
                                            <p:cTn id="15" dur="1250" fill="hold"/>
                                            <p:tgtEl>
                                              <p:spTgt spid="98"/>
                                            </p:tgtEl>
                                            <p:attrNameLst>
                                              <p:attrName>ppt_y</p:attrName>
                                            </p:attrNameLst>
                                          </p:cBhvr>
                                          <p:tavLst>
                                            <p:tav tm="0">
                                              <p:val>
                                                <p:strVal val="0-#ppt_h/2"/>
                                              </p:val>
                                            </p:tav>
                                            <p:tav tm="100000">
                                              <p:val>
                                                <p:strVal val="#ppt_y"/>
                                              </p:val>
                                            </p:tav>
                                          </p:tavLst>
                                        </p:anim>
                                      </p:childTnLst>
                                    </p:cTn>
                                  </p:par>
                                  <p:par>
                                    <p:cTn id="16" presetID="2" presetClass="entr" presetSubtype="1" fill="hold" grpId="0" nodeType="withEffect" p14:presetBounceEnd="80000">
                                      <p:stCondLst>
                                        <p:cond delay="750"/>
                                      </p:stCondLst>
                                      <p:childTnLst>
                                        <p:set>
                                          <p:cBhvr>
                                            <p:cTn id="17" dur="1" fill="hold">
                                              <p:stCondLst>
                                                <p:cond delay="0"/>
                                              </p:stCondLst>
                                            </p:cTn>
                                            <p:tgtEl>
                                              <p:spTgt spid="100"/>
                                            </p:tgtEl>
                                            <p:attrNameLst>
                                              <p:attrName>style.visibility</p:attrName>
                                            </p:attrNameLst>
                                          </p:cBhvr>
                                          <p:to>
                                            <p:strVal val="visible"/>
                                          </p:to>
                                        </p:set>
                                        <p:anim calcmode="lin" valueType="num" p14:bounceEnd="80000">
                                          <p:cBhvr additive="base">
                                            <p:cTn id="18" dur="1250" fill="hold"/>
                                            <p:tgtEl>
                                              <p:spTgt spid="100"/>
                                            </p:tgtEl>
                                            <p:attrNameLst>
                                              <p:attrName>ppt_x</p:attrName>
                                            </p:attrNameLst>
                                          </p:cBhvr>
                                          <p:tavLst>
                                            <p:tav tm="0">
                                              <p:val>
                                                <p:strVal val="#ppt_x"/>
                                              </p:val>
                                            </p:tav>
                                            <p:tav tm="100000">
                                              <p:val>
                                                <p:strVal val="#ppt_x"/>
                                              </p:val>
                                            </p:tav>
                                          </p:tavLst>
                                        </p:anim>
                                        <p:anim calcmode="lin" valueType="num" p14:bounceEnd="80000">
                                          <p:cBhvr additive="base">
                                            <p:cTn id="19" dur="1250" fill="hold"/>
                                            <p:tgtEl>
                                              <p:spTgt spid="100"/>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14:presetBounceEnd="80000">
                                      <p:stCondLst>
                                        <p:cond delay="1000"/>
                                      </p:stCondLst>
                                      <p:childTnLst>
                                        <p:set>
                                          <p:cBhvr>
                                            <p:cTn id="21" dur="1" fill="hold">
                                              <p:stCondLst>
                                                <p:cond delay="0"/>
                                              </p:stCondLst>
                                            </p:cTn>
                                            <p:tgtEl>
                                              <p:spTgt spid="99"/>
                                            </p:tgtEl>
                                            <p:attrNameLst>
                                              <p:attrName>style.visibility</p:attrName>
                                            </p:attrNameLst>
                                          </p:cBhvr>
                                          <p:to>
                                            <p:strVal val="visible"/>
                                          </p:to>
                                        </p:set>
                                        <p:anim calcmode="lin" valueType="num" p14:bounceEnd="80000">
                                          <p:cBhvr additive="base">
                                            <p:cTn id="22" dur="1250" fill="hold"/>
                                            <p:tgtEl>
                                              <p:spTgt spid="99"/>
                                            </p:tgtEl>
                                            <p:attrNameLst>
                                              <p:attrName>ppt_x</p:attrName>
                                            </p:attrNameLst>
                                          </p:cBhvr>
                                          <p:tavLst>
                                            <p:tav tm="0">
                                              <p:val>
                                                <p:strVal val="#ppt_x"/>
                                              </p:val>
                                            </p:tav>
                                            <p:tav tm="100000">
                                              <p:val>
                                                <p:strVal val="#ppt_x"/>
                                              </p:val>
                                            </p:tav>
                                          </p:tavLst>
                                        </p:anim>
                                        <p:anim calcmode="lin" valueType="num" p14:bounceEnd="80000">
                                          <p:cBhvr additive="base">
                                            <p:cTn id="23" dur="1250" fill="hold"/>
                                            <p:tgtEl>
                                              <p:spTgt spid="99"/>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14:presetBounceEnd="80000">
                                      <p:stCondLst>
                                        <p:cond delay="1250"/>
                                      </p:stCondLst>
                                      <p:childTnLst>
                                        <p:set>
                                          <p:cBhvr>
                                            <p:cTn id="25" dur="1" fill="hold">
                                              <p:stCondLst>
                                                <p:cond delay="0"/>
                                              </p:stCondLst>
                                            </p:cTn>
                                            <p:tgtEl>
                                              <p:spTgt spid="97"/>
                                            </p:tgtEl>
                                            <p:attrNameLst>
                                              <p:attrName>style.visibility</p:attrName>
                                            </p:attrNameLst>
                                          </p:cBhvr>
                                          <p:to>
                                            <p:strVal val="visible"/>
                                          </p:to>
                                        </p:set>
                                        <p:anim calcmode="lin" valueType="num" p14:bounceEnd="80000">
                                          <p:cBhvr additive="base">
                                            <p:cTn id="26" dur="1250" fill="hold"/>
                                            <p:tgtEl>
                                              <p:spTgt spid="97"/>
                                            </p:tgtEl>
                                            <p:attrNameLst>
                                              <p:attrName>ppt_x</p:attrName>
                                            </p:attrNameLst>
                                          </p:cBhvr>
                                          <p:tavLst>
                                            <p:tav tm="0">
                                              <p:val>
                                                <p:strVal val="#ppt_x"/>
                                              </p:val>
                                            </p:tav>
                                            <p:tav tm="100000">
                                              <p:val>
                                                <p:strVal val="#ppt_x"/>
                                              </p:val>
                                            </p:tav>
                                          </p:tavLst>
                                        </p:anim>
                                        <p:anim calcmode="lin" valueType="num" p14:bounceEnd="80000">
                                          <p:cBhvr additive="base">
                                            <p:cTn id="27" dur="1250" fill="hold"/>
                                            <p:tgtEl>
                                              <p:spTgt spid="9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42" grpId="0"/>
          <p:bldP spid="98" grpId="0" animBg="1"/>
          <p:bldP spid="99" grpId="0" animBg="1"/>
          <p:bldP spid="10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1000"/>
                                            <p:tgtEl>
                                              <p:spTgt spid="74"/>
                                            </p:tgtEl>
                                          </p:cBhvr>
                                        </p:animEffect>
                                      </p:childTnLst>
                                    </p:cTn>
                                  </p:par>
                                  <p:par>
                                    <p:cTn id="12" presetID="2" presetClass="entr" presetSubtype="1" fill="hold" grpId="0" nodeType="withEffect">
                                      <p:stCondLst>
                                        <p:cond delay="50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1250" fill="hold"/>
                                            <p:tgtEl>
                                              <p:spTgt spid="98"/>
                                            </p:tgtEl>
                                            <p:attrNameLst>
                                              <p:attrName>ppt_x</p:attrName>
                                            </p:attrNameLst>
                                          </p:cBhvr>
                                          <p:tavLst>
                                            <p:tav tm="0">
                                              <p:val>
                                                <p:strVal val="#ppt_x"/>
                                              </p:val>
                                            </p:tav>
                                            <p:tav tm="100000">
                                              <p:val>
                                                <p:strVal val="#ppt_x"/>
                                              </p:val>
                                            </p:tav>
                                          </p:tavLst>
                                        </p:anim>
                                        <p:anim calcmode="lin" valueType="num">
                                          <p:cBhvr additive="base">
                                            <p:cTn id="15" dur="1250" fill="hold"/>
                                            <p:tgtEl>
                                              <p:spTgt spid="98"/>
                                            </p:tgtEl>
                                            <p:attrNameLst>
                                              <p:attrName>ppt_y</p:attrName>
                                            </p:attrNameLst>
                                          </p:cBhvr>
                                          <p:tavLst>
                                            <p:tav tm="0">
                                              <p:val>
                                                <p:strVal val="0-#ppt_h/2"/>
                                              </p:val>
                                            </p:tav>
                                            <p:tav tm="100000">
                                              <p:val>
                                                <p:strVal val="#ppt_y"/>
                                              </p:val>
                                            </p:tav>
                                          </p:tavLst>
                                        </p:anim>
                                      </p:childTnLst>
                                    </p:cTn>
                                  </p:par>
                                  <p:par>
                                    <p:cTn id="16" presetID="2" presetClass="entr" presetSubtype="1" fill="hold" grpId="0" nodeType="withEffect">
                                      <p:stCondLst>
                                        <p:cond delay="750"/>
                                      </p:stCondLst>
                                      <p:childTnLst>
                                        <p:set>
                                          <p:cBhvr>
                                            <p:cTn id="17" dur="1" fill="hold">
                                              <p:stCondLst>
                                                <p:cond delay="0"/>
                                              </p:stCondLst>
                                            </p:cTn>
                                            <p:tgtEl>
                                              <p:spTgt spid="100"/>
                                            </p:tgtEl>
                                            <p:attrNameLst>
                                              <p:attrName>style.visibility</p:attrName>
                                            </p:attrNameLst>
                                          </p:cBhvr>
                                          <p:to>
                                            <p:strVal val="visible"/>
                                          </p:to>
                                        </p:set>
                                        <p:anim calcmode="lin" valueType="num">
                                          <p:cBhvr additive="base">
                                            <p:cTn id="18" dur="1250" fill="hold"/>
                                            <p:tgtEl>
                                              <p:spTgt spid="100"/>
                                            </p:tgtEl>
                                            <p:attrNameLst>
                                              <p:attrName>ppt_x</p:attrName>
                                            </p:attrNameLst>
                                          </p:cBhvr>
                                          <p:tavLst>
                                            <p:tav tm="0">
                                              <p:val>
                                                <p:strVal val="#ppt_x"/>
                                              </p:val>
                                            </p:tav>
                                            <p:tav tm="100000">
                                              <p:val>
                                                <p:strVal val="#ppt_x"/>
                                              </p:val>
                                            </p:tav>
                                          </p:tavLst>
                                        </p:anim>
                                        <p:anim calcmode="lin" valueType="num">
                                          <p:cBhvr additive="base">
                                            <p:cTn id="19" dur="1250" fill="hold"/>
                                            <p:tgtEl>
                                              <p:spTgt spid="100"/>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stCondLst>
                                        <p:cond delay="1000"/>
                                      </p:stCondLst>
                                      <p:childTnLst>
                                        <p:set>
                                          <p:cBhvr>
                                            <p:cTn id="21" dur="1" fill="hold">
                                              <p:stCondLst>
                                                <p:cond delay="0"/>
                                              </p:stCondLst>
                                            </p:cTn>
                                            <p:tgtEl>
                                              <p:spTgt spid="99"/>
                                            </p:tgtEl>
                                            <p:attrNameLst>
                                              <p:attrName>style.visibility</p:attrName>
                                            </p:attrNameLst>
                                          </p:cBhvr>
                                          <p:to>
                                            <p:strVal val="visible"/>
                                          </p:to>
                                        </p:set>
                                        <p:anim calcmode="lin" valueType="num">
                                          <p:cBhvr additive="base">
                                            <p:cTn id="22" dur="1250" fill="hold"/>
                                            <p:tgtEl>
                                              <p:spTgt spid="99"/>
                                            </p:tgtEl>
                                            <p:attrNameLst>
                                              <p:attrName>ppt_x</p:attrName>
                                            </p:attrNameLst>
                                          </p:cBhvr>
                                          <p:tavLst>
                                            <p:tav tm="0">
                                              <p:val>
                                                <p:strVal val="#ppt_x"/>
                                              </p:val>
                                            </p:tav>
                                            <p:tav tm="100000">
                                              <p:val>
                                                <p:strVal val="#ppt_x"/>
                                              </p:val>
                                            </p:tav>
                                          </p:tavLst>
                                        </p:anim>
                                        <p:anim calcmode="lin" valueType="num">
                                          <p:cBhvr additive="base">
                                            <p:cTn id="23" dur="1250" fill="hold"/>
                                            <p:tgtEl>
                                              <p:spTgt spid="99"/>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1250"/>
                                      </p:stCondLst>
                                      <p:childTnLst>
                                        <p:set>
                                          <p:cBhvr>
                                            <p:cTn id="25" dur="1" fill="hold">
                                              <p:stCondLst>
                                                <p:cond delay="0"/>
                                              </p:stCondLst>
                                            </p:cTn>
                                            <p:tgtEl>
                                              <p:spTgt spid="97"/>
                                            </p:tgtEl>
                                            <p:attrNameLst>
                                              <p:attrName>style.visibility</p:attrName>
                                            </p:attrNameLst>
                                          </p:cBhvr>
                                          <p:to>
                                            <p:strVal val="visible"/>
                                          </p:to>
                                        </p:set>
                                        <p:anim calcmode="lin" valueType="num">
                                          <p:cBhvr additive="base">
                                            <p:cTn id="26" dur="1250" fill="hold"/>
                                            <p:tgtEl>
                                              <p:spTgt spid="97"/>
                                            </p:tgtEl>
                                            <p:attrNameLst>
                                              <p:attrName>ppt_x</p:attrName>
                                            </p:attrNameLst>
                                          </p:cBhvr>
                                          <p:tavLst>
                                            <p:tav tm="0">
                                              <p:val>
                                                <p:strVal val="#ppt_x"/>
                                              </p:val>
                                            </p:tav>
                                            <p:tav tm="100000">
                                              <p:val>
                                                <p:strVal val="#ppt_x"/>
                                              </p:val>
                                            </p:tav>
                                          </p:tavLst>
                                        </p:anim>
                                        <p:anim calcmode="lin" valueType="num">
                                          <p:cBhvr additive="base">
                                            <p:cTn id="27" dur="1250" fill="hold"/>
                                            <p:tgtEl>
                                              <p:spTgt spid="9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42" grpId="0"/>
          <p:bldP spid="98" grpId="0" animBg="1"/>
          <p:bldP spid="99" grpId="0" animBg="1"/>
          <p:bldP spid="100"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70">
            <a:extLst>
              <a:ext uri="{FF2B5EF4-FFF2-40B4-BE49-F238E27FC236}">
                <a16:creationId xmlns:a16="http://schemas.microsoft.com/office/drawing/2014/main" id="{6AEDF324-72B3-43C9-B272-B89E9D3B23CD}"/>
              </a:ext>
            </a:extLst>
          </p:cNvPr>
          <p:cNvGrpSpPr/>
          <p:nvPr/>
        </p:nvGrpSpPr>
        <p:grpSpPr>
          <a:xfrm rot="900000" flipH="1" flipV="1">
            <a:off x="-524988" y="532800"/>
            <a:ext cx="8759820" cy="10587424"/>
            <a:chOff x="4939567" y="-1171087"/>
            <a:chExt cx="8436520" cy="10196672"/>
          </a:xfrm>
          <a:noFill/>
        </p:grpSpPr>
        <p:sp>
          <p:nvSpPr>
            <p:cNvPr id="8" name="Freeform: Shape 7">
              <a:extLst>
                <a:ext uri="{FF2B5EF4-FFF2-40B4-BE49-F238E27FC236}">
                  <a16:creationId xmlns:a16="http://schemas.microsoft.com/office/drawing/2014/main" id="{741BD8DD-1782-4F2E-92ED-E8F13EA6B9FF}"/>
                </a:ext>
              </a:extLst>
            </p:cNvPr>
            <p:cNvSpPr/>
            <p:nvPr/>
          </p:nvSpPr>
          <p:spPr>
            <a:xfrm>
              <a:off x="4939567" y="-38123"/>
              <a:ext cx="5859991" cy="9063564"/>
            </a:xfrm>
            <a:custGeom>
              <a:avLst/>
              <a:gdLst>
                <a:gd name="connsiteX0" fmla="*/ 3379699 w 5859991"/>
                <a:gd name="connsiteY0" fmla="*/ 0 h 9063564"/>
                <a:gd name="connsiteX1" fmla="*/ 0 w 5859991"/>
                <a:gd name="connsiteY1" fmla="*/ 9063564 h 9063564"/>
              </a:gdLst>
              <a:ahLst/>
              <a:cxnLst>
                <a:cxn ang="0">
                  <a:pos x="connsiteX0" y="connsiteY0"/>
                </a:cxn>
                <a:cxn ang="0">
                  <a:pos x="connsiteX1" y="connsiteY1"/>
                </a:cxn>
              </a:cxnLst>
              <a:rect l="l" t="t" r="r" b="b"/>
              <a:pathLst>
                <a:path w="5859991" h="9063564">
                  <a:moveTo>
                    <a:pt x="3379699" y="0"/>
                  </a:moveTo>
                  <a:cubicBezTo>
                    <a:pt x="7168991" y="921842"/>
                    <a:pt x="7043074" y="6625483"/>
                    <a:pt x="0" y="9063564"/>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9" name="Freeform: Shape 8">
              <a:extLst>
                <a:ext uri="{FF2B5EF4-FFF2-40B4-BE49-F238E27FC236}">
                  <a16:creationId xmlns:a16="http://schemas.microsoft.com/office/drawing/2014/main" id="{9C00BF71-39C6-45D5-85E4-F65E474E5A15}"/>
                </a:ext>
              </a:extLst>
            </p:cNvPr>
            <p:cNvSpPr/>
            <p:nvPr/>
          </p:nvSpPr>
          <p:spPr>
            <a:xfrm>
              <a:off x="4939567" y="-92067"/>
              <a:ext cx="5941512" cy="9117508"/>
            </a:xfrm>
            <a:custGeom>
              <a:avLst/>
              <a:gdLst>
                <a:gd name="connsiteX0" fmla="*/ 3597800 w 5941512"/>
                <a:gd name="connsiteY0" fmla="*/ 0 h 9117508"/>
                <a:gd name="connsiteX1" fmla="*/ 0 w 5941512"/>
                <a:gd name="connsiteY1" fmla="*/ 9117508 h 9117508"/>
              </a:gdLst>
              <a:ahLst/>
              <a:cxnLst>
                <a:cxn ang="0">
                  <a:pos x="connsiteX0" y="connsiteY0"/>
                </a:cxn>
                <a:cxn ang="0">
                  <a:pos x="connsiteX1" y="connsiteY1"/>
                </a:cxn>
              </a:cxnLst>
              <a:rect l="l" t="t" r="r" b="b"/>
              <a:pathLst>
                <a:path w="5941512" h="9117508">
                  <a:moveTo>
                    <a:pt x="3597800" y="0"/>
                  </a:moveTo>
                  <a:cubicBezTo>
                    <a:pt x="7297671" y="1096468"/>
                    <a:pt x="6983314" y="6761286"/>
                    <a:pt x="0" y="9117508"/>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10" name="Freeform: Shape 9">
              <a:extLst>
                <a:ext uri="{FF2B5EF4-FFF2-40B4-BE49-F238E27FC236}">
                  <a16:creationId xmlns:a16="http://schemas.microsoft.com/office/drawing/2014/main" id="{D1B3A991-334C-4639-8BA7-5CCF08C3279B}"/>
                </a:ext>
              </a:extLst>
            </p:cNvPr>
            <p:cNvSpPr/>
            <p:nvPr/>
          </p:nvSpPr>
          <p:spPr>
            <a:xfrm>
              <a:off x="4939567" y="-146011"/>
              <a:ext cx="6026723" cy="9171451"/>
            </a:xfrm>
            <a:custGeom>
              <a:avLst/>
              <a:gdLst>
                <a:gd name="connsiteX0" fmla="*/ 3815901 w 6026723"/>
                <a:gd name="connsiteY0" fmla="*/ 0 h 9171451"/>
                <a:gd name="connsiteX1" fmla="*/ 0 w 6026723"/>
                <a:gd name="connsiteY1" fmla="*/ 9171452 h 9171451"/>
              </a:gdLst>
              <a:ahLst/>
              <a:cxnLst>
                <a:cxn ang="0">
                  <a:pos x="connsiteX0" y="connsiteY0"/>
                </a:cxn>
                <a:cxn ang="0">
                  <a:pos x="connsiteX1" y="connsiteY1"/>
                </a:cxn>
              </a:cxnLst>
              <a:rect l="l" t="t" r="r" b="b"/>
              <a:pathLst>
                <a:path w="6026723" h="9171451">
                  <a:moveTo>
                    <a:pt x="3815901" y="0"/>
                  </a:moveTo>
                  <a:cubicBezTo>
                    <a:pt x="7426351" y="1271240"/>
                    <a:pt x="6923409" y="6897236"/>
                    <a:pt x="0" y="9171452"/>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11" name="Freeform: Shape 10">
              <a:extLst>
                <a:ext uri="{FF2B5EF4-FFF2-40B4-BE49-F238E27FC236}">
                  <a16:creationId xmlns:a16="http://schemas.microsoft.com/office/drawing/2014/main" id="{88E88C3C-C277-45C9-96BD-AB86379697F7}"/>
                </a:ext>
              </a:extLst>
            </p:cNvPr>
            <p:cNvSpPr/>
            <p:nvPr/>
          </p:nvSpPr>
          <p:spPr>
            <a:xfrm>
              <a:off x="4939567" y="-199954"/>
              <a:ext cx="6115780" cy="9225395"/>
            </a:xfrm>
            <a:custGeom>
              <a:avLst/>
              <a:gdLst>
                <a:gd name="connsiteX0" fmla="*/ 4034003 w 6115780"/>
                <a:gd name="connsiteY0" fmla="*/ 0 h 9225395"/>
                <a:gd name="connsiteX1" fmla="*/ 0 w 6115780"/>
                <a:gd name="connsiteY1" fmla="*/ 9225396 h 9225395"/>
              </a:gdLst>
              <a:ahLst/>
              <a:cxnLst>
                <a:cxn ang="0">
                  <a:pos x="connsiteX0" y="connsiteY0"/>
                </a:cxn>
                <a:cxn ang="0">
                  <a:pos x="connsiteX1" y="connsiteY1"/>
                </a:cxn>
              </a:cxnLst>
              <a:rect l="l" t="t" r="r" b="b"/>
              <a:pathLst>
                <a:path w="6115780" h="9225395">
                  <a:moveTo>
                    <a:pt x="4034003" y="0"/>
                  </a:moveTo>
                  <a:cubicBezTo>
                    <a:pt x="7555031" y="1446012"/>
                    <a:pt x="6863504" y="7033186"/>
                    <a:pt x="0" y="9225396"/>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12" name="Freeform: Shape 11">
              <a:extLst>
                <a:ext uri="{FF2B5EF4-FFF2-40B4-BE49-F238E27FC236}">
                  <a16:creationId xmlns:a16="http://schemas.microsoft.com/office/drawing/2014/main" id="{524ACC31-F15B-46F7-AECE-31A195D79C6E}"/>
                </a:ext>
              </a:extLst>
            </p:cNvPr>
            <p:cNvSpPr/>
            <p:nvPr/>
          </p:nvSpPr>
          <p:spPr>
            <a:xfrm>
              <a:off x="4939567" y="-253898"/>
              <a:ext cx="6208924" cy="9279339"/>
            </a:xfrm>
            <a:custGeom>
              <a:avLst/>
              <a:gdLst>
                <a:gd name="connsiteX0" fmla="*/ 4252249 w 6208924"/>
                <a:gd name="connsiteY0" fmla="*/ 0 h 9279339"/>
                <a:gd name="connsiteX1" fmla="*/ 0 w 6208924"/>
                <a:gd name="connsiteY1" fmla="*/ 9279339 h 9279339"/>
              </a:gdLst>
              <a:ahLst/>
              <a:cxnLst>
                <a:cxn ang="0">
                  <a:pos x="connsiteX0" y="connsiteY0"/>
                </a:cxn>
                <a:cxn ang="0">
                  <a:pos x="connsiteX1" y="connsiteY1"/>
                </a:cxn>
              </a:cxnLst>
              <a:rect l="l" t="t" r="r" b="b"/>
              <a:pathLst>
                <a:path w="6208924" h="9279339">
                  <a:moveTo>
                    <a:pt x="4252249" y="0"/>
                  </a:moveTo>
                  <a:cubicBezTo>
                    <a:pt x="7683856" y="1620784"/>
                    <a:pt x="6803744" y="7169136"/>
                    <a:pt x="0" y="9279339"/>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13" name="Freeform: Shape 12">
              <a:extLst>
                <a:ext uri="{FF2B5EF4-FFF2-40B4-BE49-F238E27FC236}">
                  <a16:creationId xmlns:a16="http://schemas.microsoft.com/office/drawing/2014/main" id="{D783E816-D8CA-4CFB-9150-61F223CD153D}"/>
                </a:ext>
              </a:extLst>
            </p:cNvPr>
            <p:cNvSpPr/>
            <p:nvPr/>
          </p:nvSpPr>
          <p:spPr>
            <a:xfrm>
              <a:off x="4939567" y="-307842"/>
              <a:ext cx="6306011" cy="9333282"/>
            </a:xfrm>
            <a:custGeom>
              <a:avLst/>
              <a:gdLst>
                <a:gd name="connsiteX0" fmla="*/ 4470351 w 6306011"/>
                <a:gd name="connsiteY0" fmla="*/ 0 h 9333282"/>
                <a:gd name="connsiteX1" fmla="*/ 0 w 6306011"/>
                <a:gd name="connsiteY1" fmla="*/ 9333283 h 9333282"/>
              </a:gdLst>
              <a:ahLst/>
              <a:cxnLst>
                <a:cxn ang="0">
                  <a:pos x="connsiteX0" y="connsiteY0"/>
                </a:cxn>
                <a:cxn ang="0">
                  <a:pos x="connsiteX1" y="connsiteY1"/>
                </a:cxn>
              </a:cxnLst>
              <a:rect l="l" t="t" r="r" b="b"/>
              <a:pathLst>
                <a:path w="6306011" h="9333282">
                  <a:moveTo>
                    <a:pt x="4470351" y="0"/>
                  </a:moveTo>
                  <a:cubicBezTo>
                    <a:pt x="7812535" y="1795410"/>
                    <a:pt x="6743985" y="7304941"/>
                    <a:pt x="0" y="9333283"/>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14" name="Freeform: Shape 13">
              <a:extLst>
                <a:ext uri="{FF2B5EF4-FFF2-40B4-BE49-F238E27FC236}">
                  <a16:creationId xmlns:a16="http://schemas.microsoft.com/office/drawing/2014/main" id="{A6DCF551-FA55-4636-8881-FC04BA2BAF53}"/>
                </a:ext>
              </a:extLst>
            </p:cNvPr>
            <p:cNvSpPr/>
            <p:nvPr/>
          </p:nvSpPr>
          <p:spPr>
            <a:xfrm>
              <a:off x="4939567" y="-361786"/>
              <a:ext cx="6407253" cy="9387226"/>
            </a:xfrm>
            <a:custGeom>
              <a:avLst/>
              <a:gdLst>
                <a:gd name="connsiteX0" fmla="*/ 4688452 w 6407253"/>
                <a:gd name="connsiteY0" fmla="*/ 0 h 9387226"/>
                <a:gd name="connsiteX1" fmla="*/ 0 w 6407253"/>
                <a:gd name="connsiteY1" fmla="*/ 9387227 h 9387226"/>
              </a:gdLst>
              <a:ahLst/>
              <a:cxnLst>
                <a:cxn ang="0">
                  <a:pos x="connsiteX0" y="connsiteY0"/>
                </a:cxn>
                <a:cxn ang="0">
                  <a:pos x="connsiteX1" y="connsiteY1"/>
                </a:cxn>
              </a:cxnLst>
              <a:rect l="l" t="t" r="r" b="b"/>
              <a:pathLst>
                <a:path w="6407253" h="9387226">
                  <a:moveTo>
                    <a:pt x="4688452" y="0"/>
                  </a:moveTo>
                  <a:cubicBezTo>
                    <a:pt x="7941361" y="1970182"/>
                    <a:pt x="6684079" y="7440890"/>
                    <a:pt x="0" y="9387227"/>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15" name="Freeform: Shape 14">
              <a:extLst>
                <a:ext uri="{FF2B5EF4-FFF2-40B4-BE49-F238E27FC236}">
                  <a16:creationId xmlns:a16="http://schemas.microsoft.com/office/drawing/2014/main" id="{583D894C-EE67-4EA8-BCF6-2F074F50FB5A}"/>
                </a:ext>
              </a:extLst>
            </p:cNvPr>
            <p:cNvSpPr/>
            <p:nvPr/>
          </p:nvSpPr>
          <p:spPr>
            <a:xfrm>
              <a:off x="4939567" y="-415729"/>
              <a:ext cx="6512633" cy="9441170"/>
            </a:xfrm>
            <a:custGeom>
              <a:avLst/>
              <a:gdLst>
                <a:gd name="connsiteX0" fmla="*/ 4906553 w 6512633"/>
                <a:gd name="connsiteY0" fmla="*/ 0 h 9441170"/>
                <a:gd name="connsiteX1" fmla="*/ 0 w 6512633"/>
                <a:gd name="connsiteY1" fmla="*/ 9441170 h 9441170"/>
              </a:gdLst>
              <a:ahLst/>
              <a:cxnLst>
                <a:cxn ang="0">
                  <a:pos x="connsiteX0" y="connsiteY0"/>
                </a:cxn>
                <a:cxn ang="0">
                  <a:pos x="connsiteX1" y="connsiteY1"/>
                </a:cxn>
              </a:cxnLst>
              <a:rect l="l" t="t" r="r" b="b"/>
              <a:pathLst>
                <a:path w="6512633" h="9441170">
                  <a:moveTo>
                    <a:pt x="4906553" y="0"/>
                  </a:moveTo>
                  <a:cubicBezTo>
                    <a:pt x="8070041" y="2144954"/>
                    <a:pt x="6624174" y="7576840"/>
                    <a:pt x="0" y="9441170"/>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16" name="Freeform: Shape 15">
              <a:extLst>
                <a:ext uri="{FF2B5EF4-FFF2-40B4-BE49-F238E27FC236}">
                  <a16:creationId xmlns:a16="http://schemas.microsoft.com/office/drawing/2014/main" id="{3EC284F1-A17F-49FE-8BB6-AA69089F75C4}"/>
                </a:ext>
              </a:extLst>
            </p:cNvPr>
            <p:cNvSpPr/>
            <p:nvPr/>
          </p:nvSpPr>
          <p:spPr>
            <a:xfrm>
              <a:off x="4939567" y="-469673"/>
              <a:ext cx="6622351" cy="9495114"/>
            </a:xfrm>
            <a:custGeom>
              <a:avLst/>
              <a:gdLst>
                <a:gd name="connsiteX0" fmla="*/ 5124800 w 6622351"/>
                <a:gd name="connsiteY0" fmla="*/ 0 h 9495114"/>
                <a:gd name="connsiteX1" fmla="*/ 0 w 6622351"/>
                <a:gd name="connsiteY1" fmla="*/ 9495114 h 9495114"/>
              </a:gdLst>
              <a:ahLst/>
              <a:cxnLst>
                <a:cxn ang="0">
                  <a:pos x="connsiteX0" y="connsiteY0"/>
                </a:cxn>
                <a:cxn ang="0">
                  <a:pos x="connsiteX1" y="connsiteY1"/>
                </a:cxn>
              </a:cxnLst>
              <a:rect l="l" t="t" r="r" b="b"/>
              <a:pathLst>
                <a:path w="6622351" h="9495114">
                  <a:moveTo>
                    <a:pt x="5124800" y="0"/>
                  </a:moveTo>
                  <a:cubicBezTo>
                    <a:pt x="8198721" y="2319726"/>
                    <a:pt x="6564415" y="7712645"/>
                    <a:pt x="0" y="9495114"/>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17" name="Freeform: Shape 16">
              <a:extLst>
                <a:ext uri="{FF2B5EF4-FFF2-40B4-BE49-F238E27FC236}">
                  <a16:creationId xmlns:a16="http://schemas.microsoft.com/office/drawing/2014/main" id="{E18C8332-3FB5-45B0-920E-E2EB854DFC21}"/>
                </a:ext>
              </a:extLst>
            </p:cNvPr>
            <p:cNvSpPr/>
            <p:nvPr/>
          </p:nvSpPr>
          <p:spPr>
            <a:xfrm>
              <a:off x="4939567" y="-523617"/>
              <a:ext cx="6736301" cy="9549057"/>
            </a:xfrm>
            <a:custGeom>
              <a:avLst/>
              <a:gdLst>
                <a:gd name="connsiteX0" fmla="*/ 5342901 w 6736301"/>
                <a:gd name="connsiteY0" fmla="*/ 0 h 9549057"/>
                <a:gd name="connsiteX1" fmla="*/ 0 w 6736301"/>
                <a:gd name="connsiteY1" fmla="*/ 9549058 h 9549057"/>
              </a:gdLst>
              <a:ahLst/>
              <a:cxnLst>
                <a:cxn ang="0">
                  <a:pos x="connsiteX0" y="connsiteY0"/>
                </a:cxn>
                <a:cxn ang="0">
                  <a:pos x="connsiteX1" y="connsiteY1"/>
                </a:cxn>
              </a:cxnLst>
              <a:rect l="l" t="t" r="r" b="b"/>
              <a:pathLst>
                <a:path w="6736301" h="9549057">
                  <a:moveTo>
                    <a:pt x="5342901" y="0"/>
                  </a:moveTo>
                  <a:cubicBezTo>
                    <a:pt x="8327400" y="2494498"/>
                    <a:pt x="6504509" y="7848595"/>
                    <a:pt x="0" y="9549058"/>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18" name="Freeform: Shape 17">
              <a:extLst>
                <a:ext uri="{FF2B5EF4-FFF2-40B4-BE49-F238E27FC236}">
                  <a16:creationId xmlns:a16="http://schemas.microsoft.com/office/drawing/2014/main" id="{B18F145B-6515-4A12-ADAA-14CFB7794898}"/>
                </a:ext>
              </a:extLst>
            </p:cNvPr>
            <p:cNvSpPr/>
            <p:nvPr/>
          </p:nvSpPr>
          <p:spPr>
            <a:xfrm>
              <a:off x="4939567" y="-577561"/>
              <a:ext cx="6854655" cy="9603001"/>
            </a:xfrm>
            <a:custGeom>
              <a:avLst/>
              <a:gdLst>
                <a:gd name="connsiteX0" fmla="*/ 5561003 w 6854655"/>
                <a:gd name="connsiteY0" fmla="*/ 0 h 9603001"/>
                <a:gd name="connsiteX1" fmla="*/ 0 w 6854655"/>
                <a:gd name="connsiteY1" fmla="*/ 9603002 h 9603001"/>
              </a:gdLst>
              <a:ahLst/>
              <a:cxnLst>
                <a:cxn ang="0">
                  <a:pos x="connsiteX0" y="connsiteY0"/>
                </a:cxn>
                <a:cxn ang="0">
                  <a:pos x="connsiteX1" y="connsiteY1"/>
                </a:cxn>
              </a:cxnLst>
              <a:rect l="l" t="t" r="r" b="b"/>
              <a:pathLst>
                <a:path w="6854655" h="9603001">
                  <a:moveTo>
                    <a:pt x="5561003" y="0"/>
                  </a:moveTo>
                  <a:cubicBezTo>
                    <a:pt x="8456225" y="2669270"/>
                    <a:pt x="6444604" y="7984545"/>
                    <a:pt x="0" y="9603002"/>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19" name="Freeform: Shape 18">
              <a:extLst>
                <a:ext uri="{FF2B5EF4-FFF2-40B4-BE49-F238E27FC236}">
                  <a16:creationId xmlns:a16="http://schemas.microsoft.com/office/drawing/2014/main" id="{E0A8FE41-1159-4529-86EF-151E9B44C0AA}"/>
                </a:ext>
              </a:extLst>
            </p:cNvPr>
            <p:cNvSpPr/>
            <p:nvPr/>
          </p:nvSpPr>
          <p:spPr>
            <a:xfrm>
              <a:off x="4939567" y="-631504"/>
              <a:ext cx="6977325" cy="9656945"/>
            </a:xfrm>
            <a:custGeom>
              <a:avLst/>
              <a:gdLst>
                <a:gd name="connsiteX0" fmla="*/ 5779104 w 6977325"/>
                <a:gd name="connsiteY0" fmla="*/ 0 h 9656945"/>
                <a:gd name="connsiteX1" fmla="*/ 0 w 6977325"/>
                <a:gd name="connsiteY1" fmla="*/ 9656945 h 9656945"/>
              </a:gdLst>
              <a:ahLst/>
              <a:cxnLst>
                <a:cxn ang="0">
                  <a:pos x="connsiteX0" y="connsiteY0"/>
                </a:cxn>
                <a:cxn ang="0">
                  <a:pos x="connsiteX1" y="connsiteY1"/>
                </a:cxn>
              </a:cxnLst>
              <a:rect l="l" t="t" r="r" b="b"/>
              <a:pathLst>
                <a:path w="6977325" h="9656945">
                  <a:moveTo>
                    <a:pt x="5779104" y="0"/>
                  </a:moveTo>
                  <a:cubicBezTo>
                    <a:pt x="8584905" y="2844041"/>
                    <a:pt x="6384844" y="8120494"/>
                    <a:pt x="0" y="9656945"/>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20" name="Freeform: Shape 19">
              <a:extLst>
                <a:ext uri="{FF2B5EF4-FFF2-40B4-BE49-F238E27FC236}">
                  <a16:creationId xmlns:a16="http://schemas.microsoft.com/office/drawing/2014/main" id="{E930C910-A261-4B81-9823-38A51DDE1F6A}"/>
                </a:ext>
              </a:extLst>
            </p:cNvPr>
            <p:cNvSpPr/>
            <p:nvPr/>
          </p:nvSpPr>
          <p:spPr>
            <a:xfrm>
              <a:off x="4939567" y="-685448"/>
              <a:ext cx="7104323" cy="9710889"/>
            </a:xfrm>
            <a:custGeom>
              <a:avLst/>
              <a:gdLst>
                <a:gd name="connsiteX0" fmla="*/ 5997205 w 7104323"/>
                <a:gd name="connsiteY0" fmla="*/ 0 h 9710889"/>
                <a:gd name="connsiteX1" fmla="*/ 0 w 7104323"/>
                <a:gd name="connsiteY1" fmla="*/ 9710889 h 9710889"/>
              </a:gdLst>
              <a:ahLst/>
              <a:cxnLst>
                <a:cxn ang="0">
                  <a:pos x="connsiteX0" y="connsiteY0"/>
                </a:cxn>
                <a:cxn ang="0">
                  <a:pos x="connsiteX1" y="connsiteY1"/>
                </a:cxn>
              </a:cxnLst>
              <a:rect l="l" t="t" r="r" b="b"/>
              <a:pathLst>
                <a:path w="7104323" h="9710889">
                  <a:moveTo>
                    <a:pt x="5997205" y="0"/>
                  </a:moveTo>
                  <a:cubicBezTo>
                    <a:pt x="8713585" y="3018668"/>
                    <a:pt x="6324939" y="8256298"/>
                    <a:pt x="0" y="9710889"/>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21" name="Freeform: Shape 20">
              <a:extLst>
                <a:ext uri="{FF2B5EF4-FFF2-40B4-BE49-F238E27FC236}">
                  <a16:creationId xmlns:a16="http://schemas.microsoft.com/office/drawing/2014/main" id="{8E8AB21B-3250-4450-B0D2-4C5F429B1E8B}"/>
                </a:ext>
              </a:extLst>
            </p:cNvPr>
            <p:cNvSpPr/>
            <p:nvPr/>
          </p:nvSpPr>
          <p:spPr>
            <a:xfrm>
              <a:off x="4939567" y="-739392"/>
              <a:ext cx="7235803" cy="9764832"/>
            </a:xfrm>
            <a:custGeom>
              <a:avLst/>
              <a:gdLst>
                <a:gd name="connsiteX0" fmla="*/ 6215452 w 7235803"/>
                <a:gd name="connsiteY0" fmla="*/ 0 h 9764832"/>
                <a:gd name="connsiteX1" fmla="*/ 0 w 7235803"/>
                <a:gd name="connsiteY1" fmla="*/ 9764833 h 9764832"/>
              </a:gdLst>
              <a:ahLst/>
              <a:cxnLst>
                <a:cxn ang="0">
                  <a:pos x="connsiteX0" y="connsiteY0"/>
                </a:cxn>
                <a:cxn ang="0">
                  <a:pos x="connsiteX1" y="connsiteY1"/>
                </a:cxn>
              </a:cxnLst>
              <a:rect l="l" t="t" r="r" b="b"/>
              <a:pathLst>
                <a:path w="7235803" h="9764832">
                  <a:moveTo>
                    <a:pt x="6215452" y="0"/>
                  </a:moveTo>
                  <a:cubicBezTo>
                    <a:pt x="8842410" y="3193440"/>
                    <a:pt x="6265179" y="8392248"/>
                    <a:pt x="0" y="9764833"/>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22" name="Freeform: Shape 21">
              <a:extLst>
                <a:ext uri="{FF2B5EF4-FFF2-40B4-BE49-F238E27FC236}">
                  <a16:creationId xmlns:a16="http://schemas.microsoft.com/office/drawing/2014/main" id="{A0F603CC-BEA6-4391-AF83-1F378258DC8C}"/>
                </a:ext>
              </a:extLst>
            </p:cNvPr>
            <p:cNvSpPr/>
            <p:nvPr/>
          </p:nvSpPr>
          <p:spPr>
            <a:xfrm>
              <a:off x="4939712" y="-793335"/>
              <a:ext cx="7371308" cy="9818921"/>
            </a:xfrm>
            <a:custGeom>
              <a:avLst/>
              <a:gdLst>
                <a:gd name="connsiteX0" fmla="*/ 6433408 w 7371308"/>
                <a:gd name="connsiteY0" fmla="*/ 0 h 9818921"/>
                <a:gd name="connsiteX1" fmla="*/ 0 w 7371308"/>
                <a:gd name="connsiteY1" fmla="*/ 9818921 h 9818921"/>
              </a:gdLst>
              <a:ahLst/>
              <a:cxnLst>
                <a:cxn ang="0">
                  <a:pos x="connsiteX0" y="connsiteY0"/>
                </a:cxn>
                <a:cxn ang="0">
                  <a:pos x="connsiteX1" y="connsiteY1"/>
                </a:cxn>
              </a:cxnLst>
              <a:rect l="l" t="t" r="r" b="b"/>
              <a:pathLst>
                <a:path w="7371308" h="9818921">
                  <a:moveTo>
                    <a:pt x="6433408" y="0"/>
                  </a:moveTo>
                  <a:cubicBezTo>
                    <a:pt x="8970945" y="3368212"/>
                    <a:pt x="6205129" y="8528198"/>
                    <a:pt x="0" y="9818921"/>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23" name="Freeform: Shape 22">
              <a:extLst>
                <a:ext uri="{FF2B5EF4-FFF2-40B4-BE49-F238E27FC236}">
                  <a16:creationId xmlns:a16="http://schemas.microsoft.com/office/drawing/2014/main" id="{0AB0DCA2-9BB3-4573-B726-9CF1151AACD0}"/>
                </a:ext>
              </a:extLst>
            </p:cNvPr>
            <p:cNvSpPr/>
            <p:nvPr/>
          </p:nvSpPr>
          <p:spPr>
            <a:xfrm>
              <a:off x="4939567" y="-847279"/>
              <a:ext cx="7511382" cy="9872720"/>
            </a:xfrm>
            <a:custGeom>
              <a:avLst/>
              <a:gdLst>
                <a:gd name="connsiteX0" fmla="*/ 6651655 w 7511382"/>
                <a:gd name="connsiteY0" fmla="*/ 0 h 9872720"/>
                <a:gd name="connsiteX1" fmla="*/ 0 w 7511382"/>
                <a:gd name="connsiteY1" fmla="*/ 9872720 h 9872720"/>
              </a:gdLst>
              <a:ahLst/>
              <a:cxnLst>
                <a:cxn ang="0">
                  <a:pos x="connsiteX0" y="connsiteY0"/>
                </a:cxn>
                <a:cxn ang="0">
                  <a:pos x="connsiteX1" y="connsiteY1"/>
                </a:cxn>
              </a:cxnLst>
              <a:rect l="l" t="t" r="r" b="b"/>
              <a:pathLst>
                <a:path w="7511382" h="9872720">
                  <a:moveTo>
                    <a:pt x="6651655" y="0"/>
                  </a:moveTo>
                  <a:cubicBezTo>
                    <a:pt x="9099770" y="3542984"/>
                    <a:pt x="6145515" y="8664003"/>
                    <a:pt x="0" y="9872720"/>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24" name="Freeform: Shape 23">
              <a:extLst>
                <a:ext uri="{FF2B5EF4-FFF2-40B4-BE49-F238E27FC236}">
                  <a16:creationId xmlns:a16="http://schemas.microsoft.com/office/drawing/2014/main" id="{CCE176C1-1D73-49FF-B846-2C105BED6FC7}"/>
                </a:ext>
              </a:extLst>
            </p:cNvPr>
            <p:cNvSpPr/>
            <p:nvPr/>
          </p:nvSpPr>
          <p:spPr>
            <a:xfrm>
              <a:off x="4939567" y="-901368"/>
              <a:ext cx="7655557" cy="9926809"/>
            </a:xfrm>
            <a:custGeom>
              <a:avLst/>
              <a:gdLst>
                <a:gd name="connsiteX0" fmla="*/ 6869756 w 7655557"/>
                <a:gd name="connsiteY0" fmla="*/ 0 h 9926809"/>
                <a:gd name="connsiteX1" fmla="*/ 0 w 7655557"/>
                <a:gd name="connsiteY1" fmla="*/ 9926809 h 9926809"/>
              </a:gdLst>
              <a:ahLst/>
              <a:cxnLst>
                <a:cxn ang="0">
                  <a:pos x="connsiteX0" y="connsiteY0"/>
                </a:cxn>
                <a:cxn ang="0">
                  <a:pos x="connsiteX1" y="connsiteY1"/>
                </a:cxn>
              </a:cxnLst>
              <a:rect l="l" t="t" r="r" b="b"/>
              <a:pathLst>
                <a:path w="7655557" h="9926809">
                  <a:moveTo>
                    <a:pt x="6869756" y="0"/>
                  </a:moveTo>
                  <a:cubicBezTo>
                    <a:pt x="9228595" y="3717755"/>
                    <a:pt x="6085609" y="8800097"/>
                    <a:pt x="0" y="9926809"/>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25" name="Freeform: Shape 24">
              <a:extLst>
                <a:ext uri="{FF2B5EF4-FFF2-40B4-BE49-F238E27FC236}">
                  <a16:creationId xmlns:a16="http://schemas.microsoft.com/office/drawing/2014/main" id="{F8BD0CD8-C50F-4773-B8AD-0BEA1D7943E0}"/>
                </a:ext>
              </a:extLst>
            </p:cNvPr>
            <p:cNvSpPr/>
            <p:nvPr/>
          </p:nvSpPr>
          <p:spPr>
            <a:xfrm>
              <a:off x="4939567" y="-955312"/>
              <a:ext cx="7803807" cy="9980753"/>
            </a:xfrm>
            <a:custGeom>
              <a:avLst/>
              <a:gdLst>
                <a:gd name="connsiteX0" fmla="*/ 7087858 w 7803807"/>
                <a:gd name="connsiteY0" fmla="*/ 0 h 9980753"/>
                <a:gd name="connsiteX1" fmla="*/ 0 w 7803807"/>
                <a:gd name="connsiteY1" fmla="*/ 9980753 h 9980753"/>
              </a:gdLst>
              <a:ahLst/>
              <a:cxnLst>
                <a:cxn ang="0">
                  <a:pos x="connsiteX0" y="connsiteY0"/>
                </a:cxn>
                <a:cxn ang="0">
                  <a:pos x="connsiteX1" y="connsiteY1"/>
                </a:cxn>
              </a:cxnLst>
              <a:rect l="l" t="t" r="r" b="b"/>
              <a:pathLst>
                <a:path w="7803807" h="9980753">
                  <a:moveTo>
                    <a:pt x="7087858" y="0"/>
                  </a:moveTo>
                  <a:cubicBezTo>
                    <a:pt x="9357275" y="3892527"/>
                    <a:pt x="6025704" y="8936047"/>
                    <a:pt x="0" y="9980753"/>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26" name="Freeform: Shape 25">
              <a:extLst>
                <a:ext uri="{FF2B5EF4-FFF2-40B4-BE49-F238E27FC236}">
                  <a16:creationId xmlns:a16="http://schemas.microsoft.com/office/drawing/2014/main" id="{2B3876EE-A89C-4A5B-BB7F-73B0610FB650}"/>
                </a:ext>
              </a:extLst>
            </p:cNvPr>
            <p:cNvSpPr/>
            <p:nvPr/>
          </p:nvSpPr>
          <p:spPr>
            <a:xfrm>
              <a:off x="4939567" y="-1009256"/>
              <a:ext cx="7956196" cy="10034696"/>
            </a:xfrm>
            <a:custGeom>
              <a:avLst/>
              <a:gdLst>
                <a:gd name="connsiteX0" fmla="*/ 7306105 w 7956196"/>
                <a:gd name="connsiteY0" fmla="*/ 0 h 10034696"/>
                <a:gd name="connsiteX1" fmla="*/ 0 w 7956196"/>
                <a:gd name="connsiteY1" fmla="*/ 10034697 h 10034696"/>
              </a:gdLst>
              <a:ahLst/>
              <a:cxnLst>
                <a:cxn ang="0">
                  <a:pos x="connsiteX0" y="connsiteY0"/>
                </a:cxn>
                <a:cxn ang="0">
                  <a:pos x="connsiteX1" y="connsiteY1"/>
                </a:cxn>
              </a:cxnLst>
              <a:rect l="l" t="t" r="r" b="b"/>
              <a:pathLst>
                <a:path w="7956196" h="10034696">
                  <a:moveTo>
                    <a:pt x="7306105" y="0"/>
                  </a:moveTo>
                  <a:cubicBezTo>
                    <a:pt x="9485954" y="4067299"/>
                    <a:pt x="5965944" y="9071997"/>
                    <a:pt x="0" y="10034697"/>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27" name="Freeform: Shape 26">
              <a:extLst>
                <a:ext uri="{FF2B5EF4-FFF2-40B4-BE49-F238E27FC236}">
                  <a16:creationId xmlns:a16="http://schemas.microsoft.com/office/drawing/2014/main" id="{5BB326FA-A39A-4351-B9F9-03032C4071D6}"/>
                </a:ext>
              </a:extLst>
            </p:cNvPr>
            <p:cNvSpPr/>
            <p:nvPr/>
          </p:nvSpPr>
          <p:spPr>
            <a:xfrm>
              <a:off x="4939567" y="-1063199"/>
              <a:ext cx="8112460" cy="10088640"/>
            </a:xfrm>
            <a:custGeom>
              <a:avLst/>
              <a:gdLst>
                <a:gd name="connsiteX0" fmla="*/ 7524206 w 8112460"/>
                <a:gd name="connsiteY0" fmla="*/ 0 h 10088640"/>
                <a:gd name="connsiteX1" fmla="*/ 0 w 8112460"/>
                <a:gd name="connsiteY1" fmla="*/ 10088641 h 10088640"/>
              </a:gdLst>
              <a:ahLst/>
              <a:cxnLst>
                <a:cxn ang="0">
                  <a:pos x="connsiteX0" y="connsiteY0"/>
                </a:cxn>
                <a:cxn ang="0">
                  <a:pos x="connsiteX1" y="connsiteY1"/>
                </a:cxn>
              </a:cxnLst>
              <a:rect l="l" t="t" r="r" b="b"/>
              <a:pathLst>
                <a:path w="8112460" h="10088640">
                  <a:moveTo>
                    <a:pt x="7524206" y="0"/>
                  </a:moveTo>
                  <a:cubicBezTo>
                    <a:pt x="9614634" y="4242071"/>
                    <a:pt x="5906039" y="9207802"/>
                    <a:pt x="0" y="10088641"/>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28" name="Freeform: Shape 27">
              <a:extLst>
                <a:ext uri="{FF2B5EF4-FFF2-40B4-BE49-F238E27FC236}">
                  <a16:creationId xmlns:a16="http://schemas.microsoft.com/office/drawing/2014/main" id="{7569905F-DA02-4D45-8F46-EA5EE5BBFF03}"/>
                </a:ext>
              </a:extLst>
            </p:cNvPr>
            <p:cNvSpPr/>
            <p:nvPr/>
          </p:nvSpPr>
          <p:spPr>
            <a:xfrm>
              <a:off x="4939567" y="-1117143"/>
              <a:ext cx="8272648" cy="10142584"/>
            </a:xfrm>
            <a:custGeom>
              <a:avLst/>
              <a:gdLst>
                <a:gd name="connsiteX0" fmla="*/ 7742307 w 8272648"/>
                <a:gd name="connsiteY0" fmla="*/ 0 h 10142584"/>
                <a:gd name="connsiteX1" fmla="*/ 0 w 8272648"/>
                <a:gd name="connsiteY1" fmla="*/ 10142584 h 10142584"/>
              </a:gdLst>
              <a:ahLst/>
              <a:cxnLst>
                <a:cxn ang="0">
                  <a:pos x="connsiteX0" y="connsiteY0"/>
                </a:cxn>
                <a:cxn ang="0">
                  <a:pos x="connsiteX1" y="connsiteY1"/>
                </a:cxn>
              </a:cxnLst>
              <a:rect l="l" t="t" r="r" b="b"/>
              <a:pathLst>
                <a:path w="8272648" h="10142584">
                  <a:moveTo>
                    <a:pt x="7742307" y="0"/>
                  </a:moveTo>
                  <a:cubicBezTo>
                    <a:pt x="9743460" y="4416843"/>
                    <a:pt x="5846279" y="9343752"/>
                    <a:pt x="0" y="10142584"/>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29" name="Freeform: Shape 28">
              <a:extLst>
                <a:ext uri="{FF2B5EF4-FFF2-40B4-BE49-F238E27FC236}">
                  <a16:creationId xmlns:a16="http://schemas.microsoft.com/office/drawing/2014/main" id="{617C85B3-FBF3-4FB9-A8F5-9EBF67FBD906}"/>
                </a:ext>
              </a:extLst>
            </p:cNvPr>
            <p:cNvSpPr/>
            <p:nvPr/>
          </p:nvSpPr>
          <p:spPr>
            <a:xfrm>
              <a:off x="4939567" y="-1171087"/>
              <a:ext cx="8436520" cy="10196528"/>
            </a:xfrm>
            <a:custGeom>
              <a:avLst/>
              <a:gdLst>
                <a:gd name="connsiteX0" fmla="*/ 7960409 w 8436520"/>
                <a:gd name="connsiteY0" fmla="*/ 0 h 10196528"/>
                <a:gd name="connsiteX1" fmla="*/ 0 w 8436520"/>
                <a:gd name="connsiteY1" fmla="*/ 10196528 h 10196528"/>
              </a:gdLst>
              <a:ahLst/>
              <a:cxnLst>
                <a:cxn ang="0">
                  <a:pos x="connsiteX0" y="connsiteY0"/>
                </a:cxn>
                <a:cxn ang="0">
                  <a:pos x="connsiteX1" y="connsiteY1"/>
                </a:cxn>
              </a:cxnLst>
              <a:rect l="l" t="t" r="r" b="b"/>
              <a:pathLst>
                <a:path w="8436520" h="10196528">
                  <a:moveTo>
                    <a:pt x="7960409" y="0"/>
                  </a:moveTo>
                  <a:cubicBezTo>
                    <a:pt x="9872139" y="4591469"/>
                    <a:pt x="5786374" y="9479701"/>
                    <a:pt x="0" y="10196528"/>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grpSp>
      <p:sp>
        <p:nvSpPr>
          <p:cNvPr id="57" name="Oval 56">
            <a:extLst>
              <a:ext uri="{FF2B5EF4-FFF2-40B4-BE49-F238E27FC236}">
                <a16:creationId xmlns:a16="http://schemas.microsoft.com/office/drawing/2014/main" id="{DB618F5C-A638-49E6-86EF-C0305EDCDEB7}"/>
              </a:ext>
            </a:extLst>
          </p:cNvPr>
          <p:cNvSpPr/>
          <p:nvPr/>
        </p:nvSpPr>
        <p:spPr>
          <a:xfrm>
            <a:off x="4539088" y="-674075"/>
            <a:ext cx="1348150" cy="1348150"/>
          </a:xfrm>
          <a:prstGeom prst="ellipse">
            <a:avLst/>
          </a:prstGeom>
          <a:gradFill>
            <a:gsLst>
              <a:gs pos="55000">
                <a:schemeClr val="accent1">
                  <a:lumMod val="60000"/>
                  <a:lumOff val="40000"/>
                </a:schemeClr>
              </a:gs>
              <a:gs pos="0">
                <a:schemeClr val="accent1"/>
              </a:gs>
              <a:gs pos="100000">
                <a:schemeClr val="accent4"/>
              </a:gs>
            </a:gsLst>
            <a:lin ang="27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grpSp>
        <p:nvGrpSpPr>
          <p:cNvPr id="30" name="Graphic 70">
            <a:extLst>
              <a:ext uri="{FF2B5EF4-FFF2-40B4-BE49-F238E27FC236}">
                <a16:creationId xmlns:a16="http://schemas.microsoft.com/office/drawing/2014/main" id="{A0E91C5B-E5EF-4E6A-B1A1-FC34569FAD57}"/>
              </a:ext>
            </a:extLst>
          </p:cNvPr>
          <p:cNvGrpSpPr/>
          <p:nvPr/>
        </p:nvGrpSpPr>
        <p:grpSpPr>
          <a:xfrm rot="900000">
            <a:off x="4077229" y="-1864712"/>
            <a:ext cx="8759820" cy="10587424"/>
            <a:chOff x="4939567" y="-1171087"/>
            <a:chExt cx="8436520" cy="10196672"/>
          </a:xfrm>
          <a:noFill/>
        </p:grpSpPr>
        <p:sp>
          <p:nvSpPr>
            <p:cNvPr id="31" name="Freeform: Shape 30">
              <a:extLst>
                <a:ext uri="{FF2B5EF4-FFF2-40B4-BE49-F238E27FC236}">
                  <a16:creationId xmlns:a16="http://schemas.microsoft.com/office/drawing/2014/main" id="{E4A4AC32-306C-45D7-BD86-224719088C20}"/>
                </a:ext>
              </a:extLst>
            </p:cNvPr>
            <p:cNvSpPr/>
            <p:nvPr/>
          </p:nvSpPr>
          <p:spPr>
            <a:xfrm>
              <a:off x="4939567" y="-38123"/>
              <a:ext cx="5859991" cy="9063564"/>
            </a:xfrm>
            <a:custGeom>
              <a:avLst/>
              <a:gdLst>
                <a:gd name="connsiteX0" fmla="*/ 3379699 w 5859991"/>
                <a:gd name="connsiteY0" fmla="*/ 0 h 9063564"/>
                <a:gd name="connsiteX1" fmla="*/ 0 w 5859991"/>
                <a:gd name="connsiteY1" fmla="*/ 9063564 h 9063564"/>
              </a:gdLst>
              <a:ahLst/>
              <a:cxnLst>
                <a:cxn ang="0">
                  <a:pos x="connsiteX0" y="connsiteY0"/>
                </a:cxn>
                <a:cxn ang="0">
                  <a:pos x="connsiteX1" y="connsiteY1"/>
                </a:cxn>
              </a:cxnLst>
              <a:rect l="l" t="t" r="r" b="b"/>
              <a:pathLst>
                <a:path w="5859991" h="9063564">
                  <a:moveTo>
                    <a:pt x="3379699" y="0"/>
                  </a:moveTo>
                  <a:cubicBezTo>
                    <a:pt x="7168991" y="921842"/>
                    <a:pt x="7043074" y="6625483"/>
                    <a:pt x="0" y="9063564"/>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2" name="Freeform: Shape 31">
              <a:extLst>
                <a:ext uri="{FF2B5EF4-FFF2-40B4-BE49-F238E27FC236}">
                  <a16:creationId xmlns:a16="http://schemas.microsoft.com/office/drawing/2014/main" id="{3BA2E5BB-FA2A-4A39-89D1-0ABEA3D279E3}"/>
                </a:ext>
              </a:extLst>
            </p:cNvPr>
            <p:cNvSpPr/>
            <p:nvPr/>
          </p:nvSpPr>
          <p:spPr>
            <a:xfrm>
              <a:off x="4939567" y="-92067"/>
              <a:ext cx="5941512" cy="9117508"/>
            </a:xfrm>
            <a:custGeom>
              <a:avLst/>
              <a:gdLst>
                <a:gd name="connsiteX0" fmla="*/ 3597800 w 5941512"/>
                <a:gd name="connsiteY0" fmla="*/ 0 h 9117508"/>
                <a:gd name="connsiteX1" fmla="*/ 0 w 5941512"/>
                <a:gd name="connsiteY1" fmla="*/ 9117508 h 9117508"/>
              </a:gdLst>
              <a:ahLst/>
              <a:cxnLst>
                <a:cxn ang="0">
                  <a:pos x="connsiteX0" y="connsiteY0"/>
                </a:cxn>
                <a:cxn ang="0">
                  <a:pos x="connsiteX1" y="connsiteY1"/>
                </a:cxn>
              </a:cxnLst>
              <a:rect l="l" t="t" r="r" b="b"/>
              <a:pathLst>
                <a:path w="5941512" h="9117508">
                  <a:moveTo>
                    <a:pt x="3597800" y="0"/>
                  </a:moveTo>
                  <a:cubicBezTo>
                    <a:pt x="7297671" y="1096468"/>
                    <a:pt x="6983314" y="6761286"/>
                    <a:pt x="0" y="9117508"/>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3" name="Freeform: Shape 32">
              <a:extLst>
                <a:ext uri="{FF2B5EF4-FFF2-40B4-BE49-F238E27FC236}">
                  <a16:creationId xmlns:a16="http://schemas.microsoft.com/office/drawing/2014/main" id="{168DA036-5E0E-4AFF-97C1-ADA6116B9A3C}"/>
                </a:ext>
              </a:extLst>
            </p:cNvPr>
            <p:cNvSpPr/>
            <p:nvPr/>
          </p:nvSpPr>
          <p:spPr>
            <a:xfrm>
              <a:off x="4939567" y="-146011"/>
              <a:ext cx="6026723" cy="9171451"/>
            </a:xfrm>
            <a:custGeom>
              <a:avLst/>
              <a:gdLst>
                <a:gd name="connsiteX0" fmla="*/ 3815901 w 6026723"/>
                <a:gd name="connsiteY0" fmla="*/ 0 h 9171451"/>
                <a:gd name="connsiteX1" fmla="*/ 0 w 6026723"/>
                <a:gd name="connsiteY1" fmla="*/ 9171452 h 9171451"/>
              </a:gdLst>
              <a:ahLst/>
              <a:cxnLst>
                <a:cxn ang="0">
                  <a:pos x="connsiteX0" y="connsiteY0"/>
                </a:cxn>
                <a:cxn ang="0">
                  <a:pos x="connsiteX1" y="connsiteY1"/>
                </a:cxn>
              </a:cxnLst>
              <a:rect l="l" t="t" r="r" b="b"/>
              <a:pathLst>
                <a:path w="6026723" h="9171451">
                  <a:moveTo>
                    <a:pt x="3815901" y="0"/>
                  </a:moveTo>
                  <a:cubicBezTo>
                    <a:pt x="7426351" y="1271240"/>
                    <a:pt x="6923409" y="6897236"/>
                    <a:pt x="0" y="9171452"/>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4" name="Freeform: Shape 33">
              <a:extLst>
                <a:ext uri="{FF2B5EF4-FFF2-40B4-BE49-F238E27FC236}">
                  <a16:creationId xmlns:a16="http://schemas.microsoft.com/office/drawing/2014/main" id="{330EFE43-17DF-43CA-A68B-1E0D158D6BBC}"/>
                </a:ext>
              </a:extLst>
            </p:cNvPr>
            <p:cNvSpPr/>
            <p:nvPr/>
          </p:nvSpPr>
          <p:spPr>
            <a:xfrm>
              <a:off x="4939567" y="-199954"/>
              <a:ext cx="6115780" cy="9225395"/>
            </a:xfrm>
            <a:custGeom>
              <a:avLst/>
              <a:gdLst>
                <a:gd name="connsiteX0" fmla="*/ 4034003 w 6115780"/>
                <a:gd name="connsiteY0" fmla="*/ 0 h 9225395"/>
                <a:gd name="connsiteX1" fmla="*/ 0 w 6115780"/>
                <a:gd name="connsiteY1" fmla="*/ 9225396 h 9225395"/>
              </a:gdLst>
              <a:ahLst/>
              <a:cxnLst>
                <a:cxn ang="0">
                  <a:pos x="connsiteX0" y="connsiteY0"/>
                </a:cxn>
                <a:cxn ang="0">
                  <a:pos x="connsiteX1" y="connsiteY1"/>
                </a:cxn>
              </a:cxnLst>
              <a:rect l="l" t="t" r="r" b="b"/>
              <a:pathLst>
                <a:path w="6115780" h="9225395">
                  <a:moveTo>
                    <a:pt x="4034003" y="0"/>
                  </a:moveTo>
                  <a:cubicBezTo>
                    <a:pt x="7555031" y="1446012"/>
                    <a:pt x="6863504" y="7033186"/>
                    <a:pt x="0" y="9225396"/>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5" name="Freeform: Shape 34">
              <a:extLst>
                <a:ext uri="{FF2B5EF4-FFF2-40B4-BE49-F238E27FC236}">
                  <a16:creationId xmlns:a16="http://schemas.microsoft.com/office/drawing/2014/main" id="{061CCDC4-FB65-4C8C-BC5B-9C5ED66C0640}"/>
                </a:ext>
              </a:extLst>
            </p:cNvPr>
            <p:cNvSpPr/>
            <p:nvPr/>
          </p:nvSpPr>
          <p:spPr>
            <a:xfrm>
              <a:off x="4939567" y="-253898"/>
              <a:ext cx="6208924" cy="9279339"/>
            </a:xfrm>
            <a:custGeom>
              <a:avLst/>
              <a:gdLst>
                <a:gd name="connsiteX0" fmla="*/ 4252249 w 6208924"/>
                <a:gd name="connsiteY0" fmla="*/ 0 h 9279339"/>
                <a:gd name="connsiteX1" fmla="*/ 0 w 6208924"/>
                <a:gd name="connsiteY1" fmla="*/ 9279339 h 9279339"/>
              </a:gdLst>
              <a:ahLst/>
              <a:cxnLst>
                <a:cxn ang="0">
                  <a:pos x="connsiteX0" y="connsiteY0"/>
                </a:cxn>
                <a:cxn ang="0">
                  <a:pos x="connsiteX1" y="connsiteY1"/>
                </a:cxn>
              </a:cxnLst>
              <a:rect l="l" t="t" r="r" b="b"/>
              <a:pathLst>
                <a:path w="6208924" h="9279339">
                  <a:moveTo>
                    <a:pt x="4252249" y="0"/>
                  </a:moveTo>
                  <a:cubicBezTo>
                    <a:pt x="7683856" y="1620784"/>
                    <a:pt x="6803744" y="7169136"/>
                    <a:pt x="0" y="9279339"/>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6" name="Freeform: Shape 35">
              <a:extLst>
                <a:ext uri="{FF2B5EF4-FFF2-40B4-BE49-F238E27FC236}">
                  <a16:creationId xmlns:a16="http://schemas.microsoft.com/office/drawing/2014/main" id="{ABCCEACC-E0D5-48D7-9238-9168613632BD}"/>
                </a:ext>
              </a:extLst>
            </p:cNvPr>
            <p:cNvSpPr/>
            <p:nvPr/>
          </p:nvSpPr>
          <p:spPr>
            <a:xfrm>
              <a:off x="4939567" y="-307842"/>
              <a:ext cx="6306011" cy="9333282"/>
            </a:xfrm>
            <a:custGeom>
              <a:avLst/>
              <a:gdLst>
                <a:gd name="connsiteX0" fmla="*/ 4470351 w 6306011"/>
                <a:gd name="connsiteY0" fmla="*/ 0 h 9333282"/>
                <a:gd name="connsiteX1" fmla="*/ 0 w 6306011"/>
                <a:gd name="connsiteY1" fmla="*/ 9333283 h 9333282"/>
              </a:gdLst>
              <a:ahLst/>
              <a:cxnLst>
                <a:cxn ang="0">
                  <a:pos x="connsiteX0" y="connsiteY0"/>
                </a:cxn>
                <a:cxn ang="0">
                  <a:pos x="connsiteX1" y="connsiteY1"/>
                </a:cxn>
              </a:cxnLst>
              <a:rect l="l" t="t" r="r" b="b"/>
              <a:pathLst>
                <a:path w="6306011" h="9333282">
                  <a:moveTo>
                    <a:pt x="4470351" y="0"/>
                  </a:moveTo>
                  <a:cubicBezTo>
                    <a:pt x="7812535" y="1795410"/>
                    <a:pt x="6743985" y="7304941"/>
                    <a:pt x="0" y="9333283"/>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7" name="Freeform: Shape 36">
              <a:extLst>
                <a:ext uri="{FF2B5EF4-FFF2-40B4-BE49-F238E27FC236}">
                  <a16:creationId xmlns:a16="http://schemas.microsoft.com/office/drawing/2014/main" id="{1374D48D-12ED-485C-8912-8D5E9FED0BAA}"/>
                </a:ext>
              </a:extLst>
            </p:cNvPr>
            <p:cNvSpPr/>
            <p:nvPr/>
          </p:nvSpPr>
          <p:spPr>
            <a:xfrm>
              <a:off x="4939567" y="-361786"/>
              <a:ext cx="6407253" cy="9387226"/>
            </a:xfrm>
            <a:custGeom>
              <a:avLst/>
              <a:gdLst>
                <a:gd name="connsiteX0" fmla="*/ 4688452 w 6407253"/>
                <a:gd name="connsiteY0" fmla="*/ 0 h 9387226"/>
                <a:gd name="connsiteX1" fmla="*/ 0 w 6407253"/>
                <a:gd name="connsiteY1" fmla="*/ 9387227 h 9387226"/>
              </a:gdLst>
              <a:ahLst/>
              <a:cxnLst>
                <a:cxn ang="0">
                  <a:pos x="connsiteX0" y="connsiteY0"/>
                </a:cxn>
                <a:cxn ang="0">
                  <a:pos x="connsiteX1" y="connsiteY1"/>
                </a:cxn>
              </a:cxnLst>
              <a:rect l="l" t="t" r="r" b="b"/>
              <a:pathLst>
                <a:path w="6407253" h="9387226">
                  <a:moveTo>
                    <a:pt x="4688452" y="0"/>
                  </a:moveTo>
                  <a:cubicBezTo>
                    <a:pt x="7941361" y="1970182"/>
                    <a:pt x="6684079" y="7440890"/>
                    <a:pt x="0" y="9387227"/>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8" name="Freeform: Shape 37">
              <a:extLst>
                <a:ext uri="{FF2B5EF4-FFF2-40B4-BE49-F238E27FC236}">
                  <a16:creationId xmlns:a16="http://schemas.microsoft.com/office/drawing/2014/main" id="{638647D4-5AAD-425F-9D92-8508FF70EFF9}"/>
                </a:ext>
              </a:extLst>
            </p:cNvPr>
            <p:cNvSpPr/>
            <p:nvPr/>
          </p:nvSpPr>
          <p:spPr>
            <a:xfrm>
              <a:off x="4939567" y="-415729"/>
              <a:ext cx="6512633" cy="9441170"/>
            </a:xfrm>
            <a:custGeom>
              <a:avLst/>
              <a:gdLst>
                <a:gd name="connsiteX0" fmla="*/ 4906553 w 6512633"/>
                <a:gd name="connsiteY0" fmla="*/ 0 h 9441170"/>
                <a:gd name="connsiteX1" fmla="*/ 0 w 6512633"/>
                <a:gd name="connsiteY1" fmla="*/ 9441170 h 9441170"/>
              </a:gdLst>
              <a:ahLst/>
              <a:cxnLst>
                <a:cxn ang="0">
                  <a:pos x="connsiteX0" y="connsiteY0"/>
                </a:cxn>
                <a:cxn ang="0">
                  <a:pos x="connsiteX1" y="connsiteY1"/>
                </a:cxn>
              </a:cxnLst>
              <a:rect l="l" t="t" r="r" b="b"/>
              <a:pathLst>
                <a:path w="6512633" h="9441170">
                  <a:moveTo>
                    <a:pt x="4906553" y="0"/>
                  </a:moveTo>
                  <a:cubicBezTo>
                    <a:pt x="8070041" y="2144954"/>
                    <a:pt x="6624174" y="7576840"/>
                    <a:pt x="0" y="9441170"/>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9" name="Freeform: Shape 38">
              <a:extLst>
                <a:ext uri="{FF2B5EF4-FFF2-40B4-BE49-F238E27FC236}">
                  <a16:creationId xmlns:a16="http://schemas.microsoft.com/office/drawing/2014/main" id="{8299AE9F-8D3D-4EB7-94D0-72C5B4542E45}"/>
                </a:ext>
              </a:extLst>
            </p:cNvPr>
            <p:cNvSpPr/>
            <p:nvPr/>
          </p:nvSpPr>
          <p:spPr>
            <a:xfrm>
              <a:off x="4939567" y="-469673"/>
              <a:ext cx="6622351" cy="9495114"/>
            </a:xfrm>
            <a:custGeom>
              <a:avLst/>
              <a:gdLst>
                <a:gd name="connsiteX0" fmla="*/ 5124800 w 6622351"/>
                <a:gd name="connsiteY0" fmla="*/ 0 h 9495114"/>
                <a:gd name="connsiteX1" fmla="*/ 0 w 6622351"/>
                <a:gd name="connsiteY1" fmla="*/ 9495114 h 9495114"/>
              </a:gdLst>
              <a:ahLst/>
              <a:cxnLst>
                <a:cxn ang="0">
                  <a:pos x="connsiteX0" y="connsiteY0"/>
                </a:cxn>
                <a:cxn ang="0">
                  <a:pos x="connsiteX1" y="connsiteY1"/>
                </a:cxn>
              </a:cxnLst>
              <a:rect l="l" t="t" r="r" b="b"/>
              <a:pathLst>
                <a:path w="6622351" h="9495114">
                  <a:moveTo>
                    <a:pt x="5124800" y="0"/>
                  </a:moveTo>
                  <a:cubicBezTo>
                    <a:pt x="8198721" y="2319726"/>
                    <a:pt x="6564415" y="7712645"/>
                    <a:pt x="0" y="9495114"/>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0" name="Freeform: Shape 39">
              <a:extLst>
                <a:ext uri="{FF2B5EF4-FFF2-40B4-BE49-F238E27FC236}">
                  <a16:creationId xmlns:a16="http://schemas.microsoft.com/office/drawing/2014/main" id="{1FCCE2FB-6101-4158-808B-90DF831D5CEE}"/>
                </a:ext>
              </a:extLst>
            </p:cNvPr>
            <p:cNvSpPr/>
            <p:nvPr/>
          </p:nvSpPr>
          <p:spPr>
            <a:xfrm>
              <a:off x="4939567" y="-523617"/>
              <a:ext cx="6736301" cy="9549057"/>
            </a:xfrm>
            <a:custGeom>
              <a:avLst/>
              <a:gdLst>
                <a:gd name="connsiteX0" fmla="*/ 5342901 w 6736301"/>
                <a:gd name="connsiteY0" fmla="*/ 0 h 9549057"/>
                <a:gd name="connsiteX1" fmla="*/ 0 w 6736301"/>
                <a:gd name="connsiteY1" fmla="*/ 9549058 h 9549057"/>
              </a:gdLst>
              <a:ahLst/>
              <a:cxnLst>
                <a:cxn ang="0">
                  <a:pos x="connsiteX0" y="connsiteY0"/>
                </a:cxn>
                <a:cxn ang="0">
                  <a:pos x="connsiteX1" y="connsiteY1"/>
                </a:cxn>
              </a:cxnLst>
              <a:rect l="l" t="t" r="r" b="b"/>
              <a:pathLst>
                <a:path w="6736301" h="9549057">
                  <a:moveTo>
                    <a:pt x="5342901" y="0"/>
                  </a:moveTo>
                  <a:cubicBezTo>
                    <a:pt x="8327400" y="2494498"/>
                    <a:pt x="6504509" y="7848595"/>
                    <a:pt x="0" y="9549058"/>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1" name="Freeform: Shape 40">
              <a:extLst>
                <a:ext uri="{FF2B5EF4-FFF2-40B4-BE49-F238E27FC236}">
                  <a16:creationId xmlns:a16="http://schemas.microsoft.com/office/drawing/2014/main" id="{141192F6-5070-4416-8A78-8115208FAB2A}"/>
                </a:ext>
              </a:extLst>
            </p:cNvPr>
            <p:cNvSpPr/>
            <p:nvPr/>
          </p:nvSpPr>
          <p:spPr>
            <a:xfrm>
              <a:off x="4939567" y="-577561"/>
              <a:ext cx="6854655" cy="9603001"/>
            </a:xfrm>
            <a:custGeom>
              <a:avLst/>
              <a:gdLst>
                <a:gd name="connsiteX0" fmla="*/ 5561003 w 6854655"/>
                <a:gd name="connsiteY0" fmla="*/ 0 h 9603001"/>
                <a:gd name="connsiteX1" fmla="*/ 0 w 6854655"/>
                <a:gd name="connsiteY1" fmla="*/ 9603002 h 9603001"/>
              </a:gdLst>
              <a:ahLst/>
              <a:cxnLst>
                <a:cxn ang="0">
                  <a:pos x="connsiteX0" y="connsiteY0"/>
                </a:cxn>
                <a:cxn ang="0">
                  <a:pos x="connsiteX1" y="connsiteY1"/>
                </a:cxn>
              </a:cxnLst>
              <a:rect l="l" t="t" r="r" b="b"/>
              <a:pathLst>
                <a:path w="6854655" h="9603001">
                  <a:moveTo>
                    <a:pt x="5561003" y="0"/>
                  </a:moveTo>
                  <a:cubicBezTo>
                    <a:pt x="8456225" y="2669270"/>
                    <a:pt x="6444604" y="7984545"/>
                    <a:pt x="0" y="9603002"/>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2" name="Freeform: Shape 41">
              <a:extLst>
                <a:ext uri="{FF2B5EF4-FFF2-40B4-BE49-F238E27FC236}">
                  <a16:creationId xmlns:a16="http://schemas.microsoft.com/office/drawing/2014/main" id="{4667C97C-B8BD-41E3-A169-AB943E2A7C54}"/>
                </a:ext>
              </a:extLst>
            </p:cNvPr>
            <p:cNvSpPr/>
            <p:nvPr/>
          </p:nvSpPr>
          <p:spPr>
            <a:xfrm>
              <a:off x="4939567" y="-631504"/>
              <a:ext cx="6977325" cy="9656945"/>
            </a:xfrm>
            <a:custGeom>
              <a:avLst/>
              <a:gdLst>
                <a:gd name="connsiteX0" fmla="*/ 5779104 w 6977325"/>
                <a:gd name="connsiteY0" fmla="*/ 0 h 9656945"/>
                <a:gd name="connsiteX1" fmla="*/ 0 w 6977325"/>
                <a:gd name="connsiteY1" fmla="*/ 9656945 h 9656945"/>
              </a:gdLst>
              <a:ahLst/>
              <a:cxnLst>
                <a:cxn ang="0">
                  <a:pos x="connsiteX0" y="connsiteY0"/>
                </a:cxn>
                <a:cxn ang="0">
                  <a:pos x="connsiteX1" y="connsiteY1"/>
                </a:cxn>
              </a:cxnLst>
              <a:rect l="l" t="t" r="r" b="b"/>
              <a:pathLst>
                <a:path w="6977325" h="9656945">
                  <a:moveTo>
                    <a:pt x="5779104" y="0"/>
                  </a:moveTo>
                  <a:cubicBezTo>
                    <a:pt x="8584905" y="2844041"/>
                    <a:pt x="6384844" y="8120494"/>
                    <a:pt x="0" y="9656945"/>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3" name="Freeform: Shape 42">
              <a:extLst>
                <a:ext uri="{FF2B5EF4-FFF2-40B4-BE49-F238E27FC236}">
                  <a16:creationId xmlns:a16="http://schemas.microsoft.com/office/drawing/2014/main" id="{45F6F26F-C3D3-42C2-A9FD-3DBA8F61E86A}"/>
                </a:ext>
              </a:extLst>
            </p:cNvPr>
            <p:cNvSpPr/>
            <p:nvPr/>
          </p:nvSpPr>
          <p:spPr>
            <a:xfrm>
              <a:off x="4939567" y="-685448"/>
              <a:ext cx="7104323" cy="9710889"/>
            </a:xfrm>
            <a:custGeom>
              <a:avLst/>
              <a:gdLst>
                <a:gd name="connsiteX0" fmla="*/ 5997205 w 7104323"/>
                <a:gd name="connsiteY0" fmla="*/ 0 h 9710889"/>
                <a:gd name="connsiteX1" fmla="*/ 0 w 7104323"/>
                <a:gd name="connsiteY1" fmla="*/ 9710889 h 9710889"/>
              </a:gdLst>
              <a:ahLst/>
              <a:cxnLst>
                <a:cxn ang="0">
                  <a:pos x="connsiteX0" y="connsiteY0"/>
                </a:cxn>
                <a:cxn ang="0">
                  <a:pos x="connsiteX1" y="connsiteY1"/>
                </a:cxn>
              </a:cxnLst>
              <a:rect l="l" t="t" r="r" b="b"/>
              <a:pathLst>
                <a:path w="7104323" h="9710889">
                  <a:moveTo>
                    <a:pt x="5997205" y="0"/>
                  </a:moveTo>
                  <a:cubicBezTo>
                    <a:pt x="8713585" y="3018668"/>
                    <a:pt x="6324939" y="8256298"/>
                    <a:pt x="0" y="9710889"/>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4" name="Freeform: Shape 43">
              <a:extLst>
                <a:ext uri="{FF2B5EF4-FFF2-40B4-BE49-F238E27FC236}">
                  <a16:creationId xmlns:a16="http://schemas.microsoft.com/office/drawing/2014/main" id="{59A5D8D2-CC85-4A9E-AD87-0CA9D4E7A4E8}"/>
                </a:ext>
              </a:extLst>
            </p:cNvPr>
            <p:cNvSpPr/>
            <p:nvPr/>
          </p:nvSpPr>
          <p:spPr>
            <a:xfrm>
              <a:off x="4939567" y="-739392"/>
              <a:ext cx="7235803" cy="9764832"/>
            </a:xfrm>
            <a:custGeom>
              <a:avLst/>
              <a:gdLst>
                <a:gd name="connsiteX0" fmla="*/ 6215452 w 7235803"/>
                <a:gd name="connsiteY0" fmla="*/ 0 h 9764832"/>
                <a:gd name="connsiteX1" fmla="*/ 0 w 7235803"/>
                <a:gd name="connsiteY1" fmla="*/ 9764833 h 9764832"/>
              </a:gdLst>
              <a:ahLst/>
              <a:cxnLst>
                <a:cxn ang="0">
                  <a:pos x="connsiteX0" y="connsiteY0"/>
                </a:cxn>
                <a:cxn ang="0">
                  <a:pos x="connsiteX1" y="connsiteY1"/>
                </a:cxn>
              </a:cxnLst>
              <a:rect l="l" t="t" r="r" b="b"/>
              <a:pathLst>
                <a:path w="7235803" h="9764832">
                  <a:moveTo>
                    <a:pt x="6215452" y="0"/>
                  </a:moveTo>
                  <a:cubicBezTo>
                    <a:pt x="8842410" y="3193440"/>
                    <a:pt x="6265179" y="8392248"/>
                    <a:pt x="0" y="9764833"/>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5" name="Freeform: Shape 44">
              <a:extLst>
                <a:ext uri="{FF2B5EF4-FFF2-40B4-BE49-F238E27FC236}">
                  <a16:creationId xmlns:a16="http://schemas.microsoft.com/office/drawing/2014/main" id="{7041FCB6-7A1B-4D9F-BE68-889844C0E961}"/>
                </a:ext>
              </a:extLst>
            </p:cNvPr>
            <p:cNvSpPr/>
            <p:nvPr/>
          </p:nvSpPr>
          <p:spPr>
            <a:xfrm>
              <a:off x="4939712" y="-793335"/>
              <a:ext cx="7371308" cy="9818921"/>
            </a:xfrm>
            <a:custGeom>
              <a:avLst/>
              <a:gdLst>
                <a:gd name="connsiteX0" fmla="*/ 6433408 w 7371308"/>
                <a:gd name="connsiteY0" fmla="*/ 0 h 9818921"/>
                <a:gd name="connsiteX1" fmla="*/ 0 w 7371308"/>
                <a:gd name="connsiteY1" fmla="*/ 9818921 h 9818921"/>
              </a:gdLst>
              <a:ahLst/>
              <a:cxnLst>
                <a:cxn ang="0">
                  <a:pos x="connsiteX0" y="connsiteY0"/>
                </a:cxn>
                <a:cxn ang="0">
                  <a:pos x="connsiteX1" y="connsiteY1"/>
                </a:cxn>
              </a:cxnLst>
              <a:rect l="l" t="t" r="r" b="b"/>
              <a:pathLst>
                <a:path w="7371308" h="9818921">
                  <a:moveTo>
                    <a:pt x="6433408" y="0"/>
                  </a:moveTo>
                  <a:cubicBezTo>
                    <a:pt x="8970945" y="3368212"/>
                    <a:pt x="6205129" y="8528198"/>
                    <a:pt x="0" y="9818921"/>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6" name="Freeform: Shape 45">
              <a:extLst>
                <a:ext uri="{FF2B5EF4-FFF2-40B4-BE49-F238E27FC236}">
                  <a16:creationId xmlns:a16="http://schemas.microsoft.com/office/drawing/2014/main" id="{D5F40F1D-788F-487E-8957-1C19B0A5B9F6}"/>
                </a:ext>
              </a:extLst>
            </p:cNvPr>
            <p:cNvSpPr/>
            <p:nvPr/>
          </p:nvSpPr>
          <p:spPr>
            <a:xfrm>
              <a:off x="4939567" y="-847279"/>
              <a:ext cx="7511382" cy="9872720"/>
            </a:xfrm>
            <a:custGeom>
              <a:avLst/>
              <a:gdLst>
                <a:gd name="connsiteX0" fmla="*/ 6651655 w 7511382"/>
                <a:gd name="connsiteY0" fmla="*/ 0 h 9872720"/>
                <a:gd name="connsiteX1" fmla="*/ 0 w 7511382"/>
                <a:gd name="connsiteY1" fmla="*/ 9872720 h 9872720"/>
              </a:gdLst>
              <a:ahLst/>
              <a:cxnLst>
                <a:cxn ang="0">
                  <a:pos x="connsiteX0" y="connsiteY0"/>
                </a:cxn>
                <a:cxn ang="0">
                  <a:pos x="connsiteX1" y="connsiteY1"/>
                </a:cxn>
              </a:cxnLst>
              <a:rect l="l" t="t" r="r" b="b"/>
              <a:pathLst>
                <a:path w="7511382" h="9872720">
                  <a:moveTo>
                    <a:pt x="6651655" y="0"/>
                  </a:moveTo>
                  <a:cubicBezTo>
                    <a:pt x="9099770" y="3542984"/>
                    <a:pt x="6145515" y="8664003"/>
                    <a:pt x="0" y="9872720"/>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7" name="Freeform: Shape 46">
              <a:extLst>
                <a:ext uri="{FF2B5EF4-FFF2-40B4-BE49-F238E27FC236}">
                  <a16:creationId xmlns:a16="http://schemas.microsoft.com/office/drawing/2014/main" id="{AC706A01-E489-497F-B9E9-C5FE0C0F2D00}"/>
                </a:ext>
              </a:extLst>
            </p:cNvPr>
            <p:cNvSpPr/>
            <p:nvPr/>
          </p:nvSpPr>
          <p:spPr>
            <a:xfrm>
              <a:off x="4939567" y="-901368"/>
              <a:ext cx="7655557" cy="9926809"/>
            </a:xfrm>
            <a:custGeom>
              <a:avLst/>
              <a:gdLst>
                <a:gd name="connsiteX0" fmla="*/ 6869756 w 7655557"/>
                <a:gd name="connsiteY0" fmla="*/ 0 h 9926809"/>
                <a:gd name="connsiteX1" fmla="*/ 0 w 7655557"/>
                <a:gd name="connsiteY1" fmla="*/ 9926809 h 9926809"/>
              </a:gdLst>
              <a:ahLst/>
              <a:cxnLst>
                <a:cxn ang="0">
                  <a:pos x="connsiteX0" y="connsiteY0"/>
                </a:cxn>
                <a:cxn ang="0">
                  <a:pos x="connsiteX1" y="connsiteY1"/>
                </a:cxn>
              </a:cxnLst>
              <a:rect l="l" t="t" r="r" b="b"/>
              <a:pathLst>
                <a:path w="7655557" h="9926809">
                  <a:moveTo>
                    <a:pt x="6869756" y="0"/>
                  </a:moveTo>
                  <a:cubicBezTo>
                    <a:pt x="9228595" y="3717755"/>
                    <a:pt x="6085609" y="8800097"/>
                    <a:pt x="0" y="9926809"/>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8" name="Freeform: Shape 47">
              <a:extLst>
                <a:ext uri="{FF2B5EF4-FFF2-40B4-BE49-F238E27FC236}">
                  <a16:creationId xmlns:a16="http://schemas.microsoft.com/office/drawing/2014/main" id="{C453B71B-0F9A-4340-AECB-24FD5140D2EB}"/>
                </a:ext>
              </a:extLst>
            </p:cNvPr>
            <p:cNvSpPr/>
            <p:nvPr/>
          </p:nvSpPr>
          <p:spPr>
            <a:xfrm>
              <a:off x="4939567" y="-955312"/>
              <a:ext cx="7803807" cy="9980753"/>
            </a:xfrm>
            <a:custGeom>
              <a:avLst/>
              <a:gdLst>
                <a:gd name="connsiteX0" fmla="*/ 7087858 w 7803807"/>
                <a:gd name="connsiteY0" fmla="*/ 0 h 9980753"/>
                <a:gd name="connsiteX1" fmla="*/ 0 w 7803807"/>
                <a:gd name="connsiteY1" fmla="*/ 9980753 h 9980753"/>
              </a:gdLst>
              <a:ahLst/>
              <a:cxnLst>
                <a:cxn ang="0">
                  <a:pos x="connsiteX0" y="connsiteY0"/>
                </a:cxn>
                <a:cxn ang="0">
                  <a:pos x="connsiteX1" y="connsiteY1"/>
                </a:cxn>
              </a:cxnLst>
              <a:rect l="l" t="t" r="r" b="b"/>
              <a:pathLst>
                <a:path w="7803807" h="9980753">
                  <a:moveTo>
                    <a:pt x="7087858" y="0"/>
                  </a:moveTo>
                  <a:cubicBezTo>
                    <a:pt x="9357275" y="3892527"/>
                    <a:pt x="6025704" y="8936047"/>
                    <a:pt x="0" y="9980753"/>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9" name="Freeform: Shape 48">
              <a:extLst>
                <a:ext uri="{FF2B5EF4-FFF2-40B4-BE49-F238E27FC236}">
                  <a16:creationId xmlns:a16="http://schemas.microsoft.com/office/drawing/2014/main" id="{3A996E88-6C24-415B-94EF-33725CD0EED4}"/>
                </a:ext>
              </a:extLst>
            </p:cNvPr>
            <p:cNvSpPr/>
            <p:nvPr/>
          </p:nvSpPr>
          <p:spPr>
            <a:xfrm>
              <a:off x="4939567" y="-1009256"/>
              <a:ext cx="7956196" cy="10034696"/>
            </a:xfrm>
            <a:custGeom>
              <a:avLst/>
              <a:gdLst>
                <a:gd name="connsiteX0" fmla="*/ 7306105 w 7956196"/>
                <a:gd name="connsiteY0" fmla="*/ 0 h 10034696"/>
                <a:gd name="connsiteX1" fmla="*/ 0 w 7956196"/>
                <a:gd name="connsiteY1" fmla="*/ 10034697 h 10034696"/>
              </a:gdLst>
              <a:ahLst/>
              <a:cxnLst>
                <a:cxn ang="0">
                  <a:pos x="connsiteX0" y="connsiteY0"/>
                </a:cxn>
                <a:cxn ang="0">
                  <a:pos x="connsiteX1" y="connsiteY1"/>
                </a:cxn>
              </a:cxnLst>
              <a:rect l="l" t="t" r="r" b="b"/>
              <a:pathLst>
                <a:path w="7956196" h="10034696">
                  <a:moveTo>
                    <a:pt x="7306105" y="0"/>
                  </a:moveTo>
                  <a:cubicBezTo>
                    <a:pt x="9485954" y="4067299"/>
                    <a:pt x="5965944" y="9071997"/>
                    <a:pt x="0" y="10034697"/>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50" name="Freeform: Shape 49">
              <a:extLst>
                <a:ext uri="{FF2B5EF4-FFF2-40B4-BE49-F238E27FC236}">
                  <a16:creationId xmlns:a16="http://schemas.microsoft.com/office/drawing/2014/main" id="{C1F97061-DB13-4A6E-9AE4-9111D4B9A768}"/>
                </a:ext>
              </a:extLst>
            </p:cNvPr>
            <p:cNvSpPr/>
            <p:nvPr/>
          </p:nvSpPr>
          <p:spPr>
            <a:xfrm>
              <a:off x="4939567" y="-1063199"/>
              <a:ext cx="8112460" cy="10088640"/>
            </a:xfrm>
            <a:custGeom>
              <a:avLst/>
              <a:gdLst>
                <a:gd name="connsiteX0" fmla="*/ 7524206 w 8112460"/>
                <a:gd name="connsiteY0" fmla="*/ 0 h 10088640"/>
                <a:gd name="connsiteX1" fmla="*/ 0 w 8112460"/>
                <a:gd name="connsiteY1" fmla="*/ 10088641 h 10088640"/>
              </a:gdLst>
              <a:ahLst/>
              <a:cxnLst>
                <a:cxn ang="0">
                  <a:pos x="connsiteX0" y="connsiteY0"/>
                </a:cxn>
                <a:cxn ang="0">
                  <a:pos x="connsiteX1" y="connsiteY1"/>
                </a:cxn>
              </a:cxnLst>
              <a:rect l="l" t="t" r="r" b="b"/>
              <a:pathLst>
                <a:path w="8112460" h="10088640">
                  <a:moveTo>
                    <a:pt x="7524206" y="0"/>
                  </a:moveTo>
                  <a:cubicBezTo>
                    <a:pt x="9614634" y="4242071"/>
                    <a:pt x="5906039" y="9207802"/>
                    <a:pt x="0" y="10088641"/>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51" name="Freeform: Shape 50">
              <a:extLst>
                <a:ext uri="{FF2B5EF4-FFF2-40B4-BE49-F238E27FC236}">
                  <a16:creationId xmlns:a16="http://schemas.microsoft.com/office/drawing/2014/main" id="{C27B61A8-21AE-4D42-A6E4-C22553933921}"/>
                </a:ext>
              </a:extLst>
            </p:cNvPr>
            <p:cNvSpPr/>
            <p:nvPr/>
          </p:nvSpPr>
          <p:spPr>
            <a:xfrm>
              <a:off x="4939567" y="-1117143"/>
              <a:ext cx="8272648" cy="10142584"/>
            </a:xfrm>
            <a:custGeom>
              <a:avLst/>
              <a:gdLst>
                <a:gd name="connsiteX0" fmla="*/ 7742307 w 8272648"/>
                <a:gd name="connsiteY0" fmla="*/ 0 h 10142584"/>
                <a:gd name="connsiteX1" fmla="*/ 0 w 8272648"/>
                <a:gd name="connsiteY1" fmla="*/ 10142584 h 10142584"/>
              </a:gdLst>
              <a:ahLst/>
              <a:cxnLst>
                <a:cxn ang="0">
                  <a:pos x="connsiteX0" y="connsiteY0"/>
                </a:cxn>
                <a:cxn ang="0">
                  <a:pos x="connsiteX1" y="connsiteY1"/>
                </a:cxn>
              </a:cxnLst>
              <a:rect l="l" t="t" r="r" b="b"/>
              <a:pathLst>
                <a:path w="8272648" h="10142584">
                  <a:moveTo>
                    <a:pt x="7742307" y="0"/>
                  </a:moveTo>
                  <a:cubicBezTo>
                    <a:pt x="9743460" y="4416843"/>
                    <a:pt x="5846279" y="9343752"/>
                    <a:pt x="0" y="10142584"/>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52" name="Freeform: Shape 51">
              <a:extLst>
                <a:ext uri="{FF2B5EF4-FFF2-40B4-BE49-F238E27FC236}">
                  <a16:creationId xmlns:a16="http://schemas.microsoft.com/office/drawing/2014/main" id="{54BE1669-752E-4162-BF5D-E225465C1AE8}"/>
                </a:ext>
              </a:extLst>
            </p:cNvPr>
            <p:cNvSpPr/>
            <p:nvPr/>
          </p:nvSpPr>
          <p:spPr>
            <a:xfrm>
              <a:off x="4939567" y="-1171087"/>
              <a:ext cx="8436520" cy="10196528"/>
            </a:xfrm>
            <a:custGeom>
              <a:avLst/>
              <a:gdLst>
                <a:gd name="connsiteX0" fmla="*/ 7960409 w 8436520"/>
                <a:gd name="connsiteY0" fmla="*/ 0 h 10196528"/>
                <a:gd name="connsiteX1" fmla="*/ 0 w 8436520"/>
                <a:gd name="connsiteY1" fmla="*/ 10196528 h 10196528"/>
              </a:gdLst>
              <a:ahLst/>
              <a:cxnLst>
                <a:cxn ang="0">
                  <a:pos x="connsiteX0" y="connsiteY0"/>
                </a:cxn>
                <a:cxn ang="0">
                  <a:pos x="connsiteX1" y="connsiteY1"/>
                </a:cxn>
              </a:cxnLst>
              <a:rect l="l" t="t" r="r" b="b"/>
              <a:pathLst>
                <a:path w="8436520" h="10196528">
                  <a:moveTo>
                    <a:pt x="7960409" y="0"/>
                  </a:moveTo>
                  <a:cubicBezTo>
                    <a:pt x="9872139" y="4591469"/>
                    <a:pt x="5786374" y="9479701"/>
                    <a:pt x="0" y="10196528"/>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grpSp>
      <p:sp>
        <p:nvSpPr>
          <p:cNvPr id="3" name="TextBox 2">
            <a:extLst>
              <a:ext uri="{FF2B5EF4-FFF2-40B4-BE49-F238E27FC236}">
                <a16:creationId xmlns:a16="http://schemas.microsoft.com/office/drawing/2014/main" id="{6D5D240D-0995-422C-823A-7B558D75A660}"/>
              </a:ext>
            </a:extLst>
          </p:cNvPr>
          <p:cNvSpPr txBox="1"/>
          <p:nvPr/>
        </p:nvSpPr>
        <p:spPr>
          <a:xfrm>
            <a:off x="2666718" y="2391572"/>
            <a:ext cx="6788841" cy="2554545"/>
          </a:xfrm>
          <a:prstGeom prst="rect">
            <a:avLst/>
          </a:prstGeom>
          <a:noFill/>
        </p:spPr>
        <p:txBody>
          <a:bodyPr wrap="square" rtlCol="0">
            <a:spAutoFit/>
          </a:bodyPr>
          <a:lstStyle/>
          <a:p>
            <a:r>
              <a:rPr lang="en-US" sz="3200" b="1" dirty="0">
                <a:solidFill>
                  <a:schemeClr val="bg1"/>
                </a:solidFill>
                <a:latin typeface="Karla ExtraBold" panose="020B0004030503030003" pitchFamily="34" charset="77"/>
                <a:ea typeface="Roboto" panose="02000000000000000000" pitchFamily="2" charset="0"/>
                <a:cs typeface="Space Grotesk" pitchFamily="2" charset="0"/>
              </a:rPr>
              <a:t>Hyper-Composable Molecular Mesh of Sub-Atomical Cross-DAOs with Multi-Chain Poly-Governance </a:t>
            </a:r>
            <a:r>
              <a:rPr lang="en-US" sz="3200" b="1" dirty="0" err="1">
                <a:solidFill>
                  <a:schemeClr val="bg1"/>
                </a:solidFill>
                <a:latin typeface="Karla ExtraBold" panose="020B0004030503030003" pitchFamily="34" charset="77"/>
                <a:ea typeface="Roboto" panose="02000000000000000000" pitchFamily="2" charset="0"/>
                <a:cs typeface="Space Grotesk" pitchFamily="2" charset="0"/>
              </a:rPr>
              <a:t>Landonomics</a:t>
            </a:r>
            <a:r>
              <a:rPr lang="en-US" sz="3200" b="1" dirty="0">
                <a:solidFill>
                  <a:schemeClr val="bg1"/>
                </a:solidFill>
                <a:latin typeface="Karla ExtraBold" panose="020B0004030503030003" pitchFamily="34" charset="77"/>
                <a:ea typeface="Roboto" panose="02000000000000000000" pitchFamily="2" charset="0"/>
                <a:cs typeface="Space Grotesk" pitchFamily="2" charset="0"/>
              </a:rPr>
              <a:t> and Dynamic </a:t>
            </a:r>
            <a:r>
              <a:rPr lang="en-US" sz="3200" b="1" dirty="0" err="1">
                <a:solidFill>
                  <a:schemeClr val="bg1"/>
                </a:solidFill>
                <a:latin typeface="Karla ExtraBold" panose="020B0004030503030003" pitchFamily="34" charset="77"/>
                <a:ea typeface="Roboto" panose="02000000000000000000" pitchFamily="2" charset="0"/>
                <a:cs typeface="Space Grotesk" pitchFamily="2" charset="0"/>
              </a:rPr>
              <a:t>Fartometer</a:t>
            </a:r>
            <a:endParaRPr lang="en-US" sz="3200" b="1" dirty="0">
              <a:solidFill>
                <a:schemeClr val="bg1"/>
              </a:solidFill>
              <a:latin typeface="Karla ExtraBold" panose="020B0004030503030003" pitchFamily="34" charset="77"/>
              <a:ea typeface="Roboto" panose="02000000000000000000" pitchFamily="2" charset="0"/>
              <a:cs typeface="Space Grotesk" pitchFamily="2" charset="0"/>
            </a:endParaRPr>
          </a:p>
        </p:txBody>
      </p:sp>
      <p:sp>
        <p:nvSpPr>
          <p:cNvPr id="2" name="Freeform: Shape 1">
            <a:extLst>
              <a:ext uri="{FF2B5EF4-FFF2-40B4-BE49-F238E27FC236}">
                <a16:creationId xmlns:a16="http://schemas.microsoft.com/office/drawing/2014/main" id="{C2F0F133-0084-4BCC-AAB9-4E82CA7011E5}"/>
              </a:ext>
            </a:extLst>
          </p:cNvPr>
          <p:cNvSpPr/>
          <p:nvPr/>
        </p:nvSpPr>
        <p:spPr>
          <a:xfrm>
            <a:off x="2746856" y="934413"/>
            <a:ext cx="1348150" cy="1170897"/>
          </a:xfrm>
          <a:custGeom>
            <a:avLst/>
            <a:gdLst/>
            <a:ahLst/>
            <a:cxnLst/>
            <a:rect l="l" t="t" r="r" b="b"/>
            <a:pathLst>
              <a:path w="115863" h="107156">
                <a:moveTo>
                  <a:pt x="106040" y="0"/>
                </a:moveTo>
                <a:lnTo>
                  <a:pt x="115863" y="15627"/>
                </a:lnTo>
                <a:cubicBezTo>
                  <a:pt x="107677" y="19050"/>
                  <a:pt x="101650" y="24147"/>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7"/>
                  <a:pt x="28575" y="30919"/>
                </a:cubicBezTo>
                <a:cubicBezTo>
                  <a:pt x="24706" y="37691"/>
                  <a:pt x="22548" y="47551"/>
                  <a:pt x="22101" y="60499"/>
                </a:cubicBezTo>
                <a:lnTo>
                  <a:pt x="43086" y="60499"/>
                </a:lnTo>
                <a:lnTo>
                  <a:pt x="43086" y="107156"/>
                </a:lnTo>
                <a:lnTo>
                  <a:pt x="0" y="107156"/>
                </a:lnTo>
                <a:lnTo>
                  <a:pt x="0" y="70321"/>
                </a:lnTo>
                <a:cubicBezTo>
                  <a:pt x="0" y="50378"/>
                  <a:pt x="2381" y="35942"/>
                  <a:pt x="7144" y="27012"/>
                </a:cubicBezTo>
                <a:cubicBezTo>
                  <a:pt x="13395" y="15106"/>
                  <a:pt x="23292" y="6102"/>
                  <a:pt x="36835" y="0"/>
                </a:cubicBezTo>
                <a:close/>
              </a:path>
            </a:pathLst>
          </a:custGeom>
          <a:gradFill>
            <a:gsLst>
              <a:gs pos="55000">
                <a:schemeClr val="accent1">
                  <a:lumMod val="60000"/>
                  <a:lumOff val="40000"/>
                </a:schemeClr>
              </a:gs>
              <a:gs pos="0">
                <a:schemeClr val="accent1"/>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ID" dirty="0">
              <a:latin typeface="Karla Light" panose="020B0004030503030003" pitchFamily="34" charset="77"/>
            </a:endParaRPr>
          </a:p>
        </p:txBody>
      </p:sp>
      <p:sp>
        <p:nvSpPr>
          <p:cNvPr id="56" name="Freeform: Shape 55">
            <a:extLst>
              <a:ext uri="{FF2B5EF4-FFF2-40B4-BE49-F238E27FC236}">
                <a16:creationId xmlns:a16="http://schemas.microsoft.com/office/drawing/2014/main" id="{AD6CDA3D-45C1-4725-811D-BBCAD905462C}"/>
              </a:ext>
            </a:extLst>
          </p:cNvPr>
          <p:cNvSpPr/>
          <p:nvPr/>
        </p:nvSpPr>
        <p:spPr>
          <a:xfrm flipH="1" flipV="1">
            <a:off x="7653847" y="4685691"/>
            <a:ext cx="1427521" cy="1093376"/>
          </a:xfrm>
          <a:custGeom>
            <a:avLst/>
            <a:gdLst/>
            <a:ahLst/>
            <a:cxnLst/>
            <a:rect l="l" t="t" r="r" b="b"/>
            <a:pathLst>
              <a:path w="115863" h="107156">
                <a:moveTo>
                  <a:pt x="106040" y="0"/>
                </a:moveTo>
                <a:lnTo>
                  <a:pt x="115863" y="15627"/>
                </a:lnTo>
                <a:cubicBezTo>
                  <a:pt x="107677" y="19050"/>
                  <a:pt x="101650" y="24147"/>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7"/>
                  <a:pt x="28575" y="30919"/>
                </a:cubicBezTo>
                <a:cubicBezTo>
                  <a:pt x="24706" y="37691"/>
                  <a:pt x="22548" y="47551"/>
                  <a:pt x="22101" y="60499"/>
                </a:cubicBezTo>
                <a:lnTo>
                  <a:pt x="43086" y="60499"/>
                </a:lnTo>
                <a:lnTo>
                  <a:pt x="43086" y="107156"/>
                </a:lnTo>
                <a:lnTo>
                  <a:pt x="0" y="107156"/>
                </a:lnTo>
                <a:lnTo>
                  <a:pt x="0" y="70321"/>
                </a:lnTo>
                <a:cubicBezTo>
                  <a:pt x="0" y="50378"/>
                  <a:pt x="2381" y="35942"/>
                  <a:pt x="7144" y="27012"/>
                </a:cubicBezTo>
                <a:cubicBezTo>
                  <a:pt x="13395" y="15106"/>
                  <a:pt x="23292" y="6102"/>
                  <a:pt x="36835" y="0"/>
                </a:cubicBezTo>
                <a:close/>
              </a:path>
            </a:pathLst>
          </a:custGeom>
          <a:gradFill>
            <a:gsLst>
              <a:gs pos="55000">
                <a:schemeClr val="accent1">
                  <a:lumMod val="60000"/>
                  <a:lumOff val="40000"/>
                </a:schemeClr>
              </a:gs>
              <a:gs pos="0">
                <a:schemeClr val="accent1"/>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ID" dirty="0">
              <a:latin typeface="Karla Light" panose="020B0004030503030003" pitchFamily="34" charset="77"/>
            </a:endParaRPr>
          </a:p>
        </p:txBody>
      </p:sp>
      <p:sp>
        <p:nvSpPr>
          <p:cNvPr id="53" name="Cube 52">
            <a:extLst>
              <a:ext uri="{FF2B5EF4-FFF2-40B4-BE49-F238E27FC236}">
                <a16:creationId xmlns:a16="http://schemas.microsoft.com/office/drawing/2014/main" id="{4C744581-B8FC-4BC0-A8FD-3C5307860F30}"/>
              </a:ext>
            </a:extLst>
          </p:cNvPr>
          <p:cNvSpPr/>
          <p:nvPr/>
        </p:nvSpPr>
        <p:spPr>
          <a:xfrm rot="9900000">
            <a:off x="10094197" y="1064419"/>
            <a:ext cx="838450" cy="838450"/>
          </a:xfrm>
          <a:prstGeom prst="cube">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
        <p:nvSpPr>
          <p:cNvPr id="54" name="Cube 53">
            <a:extLst>
              <a:ext uri="{FF2B5EF4-FFF2-40B4-BE49-F238E27FC236}">
                <a16:creationId xmlns:a16="http://schemas.microsoft.com/office/drawing/2014/main" id="{2107BC2A-BBF5-45B2-91CC-ED31EAFBD9D4}"/>
              </a:ext>
            </a:extLst>
          </p:cNvPr>
          <p:cNvSpPr/>
          <p:nvPr/>
        </p:nvSpPr>
        <p:spPr>
          <a:xfrm rot="20818151">
            <a:off x="1564406" y="3691279"/>
            <a:ext cx="404620" cy="404620"/>
          </a:xfrm>
          <a:prstGeom prst="cube">
            <a:avLst>
              <a:gd name="adj" fmla="val 24518"/>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
        <p:nvSpPr>
          <p:cNvPr id="58" name="Oval 57">
            <a:extLst>
              <a:ext uri="{FF2B5EF4-FFF2-40B4-BE49-F238E27FC236}">
                <a16:creationId xmlns:a16="http://schemas.microsoft.com/office/drawing/2014/main" id="{04D0D8BB-B39F-41B0-9929-3772E968640D}"/>
              </a:ext>
            </a:extLst>
          </p:cNvPr>
          <p:cNvSpPr/>
          <p:nvPr/>
        </p:nvSpPr>
        <p:spPr>
          <a:xfrm>
            <a:off x="6274904" y="5958624"/>
            <a:ext cx="941938" cy="941938"/>
          </a:xfrm>
          <a:prstGeom prst="ellipse">
            <a:avLst/>
          </a:prstGeom>
          <a:gradFill>
            <a:gsLst>
              <a:gs pos="55000">
                <a:schemeClr val="accent1">
                  <a:lumMod val="60000"/>
                  <a:lumOff val="40000"/>
                </a:schemeClr>
              </a:gs>
              <a:gs pos="0">
                <a:schemeClr val="accent1"/>
              </a:gs>
              <a:gs pos="100000">
                <a:schemeClr val="accent4"/>
              </a:gs>
            </a:gsLst>
            <a:lin ang="27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Tree>
    <p:extLst>
      <p:ext uri="{BB962C8B-B14F-4D97-AF65-F5344CB8AC3E}">
        <p14:creationId xmlns:p14="http://schemas.microsoft.com/office/powerpoint/2010/main" val="4506966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1000"/>
                                            <p:tgtEl>
                                              <p:spTgt spid="30"/>
                                            </p:tgtEl>
                                          </p:cBhvr>
                                        </p:animEffect>
                                      </p:childTnLst>
                                    </p:cTn>
                                  </p:par>
                                  <p:par>
                                    <p:cTn id="11" presetID="2" presetClass="entr" presetSubtype="8" decel="10000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0-#ppt_w/2"/>
                                              </p:val>
                                            </p:tav>
                                            <p:tav tm="100000">
                                              <p:val>
                                                <p:strVal val="#ppt_x"/>
                                              </p:val>
                                            </p:tav>
                                          </p:tavLst>
                                        </p:anim>
                                        <p:anim calcmode="lin" valueType="num">
                                          <p:cBhvr additive="base">
                                            <p:cTn id="14" dur="10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25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0-#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750"/>
                                      </p:stCondLst>
                                      <p:childTnLst>
                                        <p:set>
                                          <p:cBhvr>
                                            <p:cTn id="20" dur="1" fill="hold">
                                              <p:stCondLst>
                                                <p:cond delay="0"/>
                                              </p:stCondLst>
                                            </p:cTn>
                                            <p:tgtEl>
                                              <p:spTgt spid="56"/>
                                            </p:tgtEl>
                                            <p:attrNameLst>
                                              <p:attrName>style.visibility</p:attrName>
                                            </p:attrNameLst>
                                          </p:cBhvr>
                                          <p:to>
                                            <p:strVal val="visible"/>
                                          </p:to>
                                        </p:set>
                                        <p:anim calcmode="lin" valueType="num">
                                          <p:cBhvr additive="base">
                                            <p:cTn id="21" dur="1000" fill="hold"/>
                                            <p:tgtEl>
                                              <p:spTgt spid="56"/>
                                            </p:tgtEl>
                                            <p:attrNameLst>
                                              <p:attrName>ppt_x</p:attrName>
                                            </p:attrNameLst>
                                          </p:cBhvr>
                                          <p:tavLst>
                                            <p:tav tm="0">
                                              <p:val>
                                                <p:strVal val="1+#ppt_w/2"/>
                                              </p:val>
                                            </p:tav>
                                            <p:tav tm="100000">
                                              <p:val>
                                                <p:strVal val="#ppt_x"/>
                                              </p:val>
                                            </p:tav>
                                          </p:tavLst>
                                        </p:anim>
                                        <p:anim calcmode="lin" valueType="num">
                                          <p:cBhvr additive="base">
                                            <p:cTn id="22" dur="1000" fill="hold"/>
                                            <p:tgtEl>
                                              <p:spTgt spid="56"/>
                                            </p:tgtEl>
                                            <p:attrNameLst>
                                              <p:attrName>ppt_y</p:attrName>
                                            </p:attrNameLst>
                                          </p:cBhvr>
                                          <p:tavLst>
                                            <p:tav tm="0">
                                              <p:val>
                                                <p:strVal val="#ppt_y"/>
                                              </p:val>
                                            </p:tav>
                                            <p:tav tm="100000">
                                              <p:val>
                                                <p:strVal val="#ppt_y"/>
                                              </p:val>
                                            </p:tav>
                                          </p:tavLst>
                                        </p:anim>
                                      </p:childTnLst>
                                    </p:cTn>
                                  </p:par>
                                  <p:par>
                                    <p:cTn id="23" presetID="2" presetClass="entr" presetSubtype="1" accel="22667" fill="hold" grpId="0" nodeType="withEffect" p14:presetBounceEnd="81333">
                                      <p:stCondLst>
                                        <p:cond delay="1000"/>
                                      </p:stCondLst>
                                      <p:childTnLst>
                                        <p:set>
                                          <p:cBhvr>
                                            <p:cTn id="24" dur="1" fill="hold">
                                              <p:stCondLst>
                                                <p:cond delay="0"/>
                                              </p:stCondLst>
                                            </p:cTn>
                                            <p:tgtEl>
                                              <p:spTgt spid="58"/>
                                            </p:tgtEl>
                                            <p:attrNameLst>
                                              <p:attrName>style.visibility</p:attrName>
                                            </p:attrNameLst>
                                          </p:cBhvr>
                                          <p:to>
                                            <p:strVal val="visible"/>
                                          </p:to>
                                        </p:set>
                                        <p:anim calcmode="lin" valueType="num" p14:bounceEnd="81333">
                                          <p:cBhvr additive="base">
                                            <p:cTn id="25" dur="1250" fill="hold"/>
                                            <p:tgtEl>
                                              <p:spTgt spid="58"/>
                                            </p:tgtEl>
                                            <p:attrNameLst>
                                              <p:attrName>ppt_x</p:attrName>
                                            </p:attrNameLst>
                                          </p:cBhvr>
                                          <p:tavLst>
                                            <p:tav tm="0">
                                              <p:val>
                                                <p:strVal val="#ppt_x"/>
                                              </p:val>
                                            </p:tav>
                                            <p:tav tm="100000">
                                              <p:val>
                                                <p:strVal val="#ppt_x"/>
                                              </p:val>
                                            </p:tav>
                                          </p:tavLst>
                                        </p:anim>
                                        <p:anim calcmode="lin" valueType="num" p14:bounceEnd="81333">
                                          <p:cBhvr additive="base">
                                            <p:cTn id="26" dur="1250" fill="hold"/>
                                            <p:tgtEl>
                                              <p:spTgt spid="58"/>
                                            </p:tgtEl>
                                            <p:attrNameLst>
                                              <p:attrName>ppt_y</p:attrName>
                                            </p:attrNameLst>
                                          </p:cBhvr>
                                          <p:tavLst>
                                            <p:tav tm="0">
                                              <p:val>
                                                <p:strVal val="0-#ppt_h/2"/>
                                              </p:val>
                                            </p:tav>
                                            <p:tav tm="100000">
                                              <p:val>
                                                <p:strVal val="#ppt_y"/>
                                              </p:val>
                                            </p:tav>
                                          </p:tavLst>
                                        </p:anim>
                                      </p:childTnLst>
                                    </p:cTn>
                                  </p:par>
                                  <p:par>
                                    <p:cTn id="27" presetID="2" presetClass="entr" presetSubtype="1" accel="22667" fill="hold" grpId="0" nodeType="withEffect" p14:presetBounceEnd="81333">
                                      <p:stCondLst>
                                        <p:cond delay="1250"/>
                                      </p:stCondLst>
                                      <p:childTnLst>
                                        <p:set>
                                          <p:cBhvr>
                                            <p:cTn id="28" dur="1" fill="hold">
                                              <p:stCondLst>
                                                <p:cond delay="0"/>
                                              </p:stCondLst>
                                            </p:cTn>
                                            <p:tgtEl>
                                              <p:spTgt spid="54"/>
                                            </p:tgtEl>
                                            <p:attrNameLst>
                                              <p:attrName>style.visibility</p:attrName>
                                            </p:attrNameLst>
                                          </p:cBhvr>
                                          <p:to>
                                            <p:strVal val="visible"/>
                                          </p:to>
                                        </p:set>
                                        <p:anim calcmode="lin" valueType="num" p14:bounceEnd="81333">
                                          <p:cBhvr additive="base">
                                            <p:cTn id="29" dur="1250" fill="hold"/>
                                            <p:tgtEl>
                                              <p:spTgt spid="54"/>
                                            </p:tgtEl>
                                            <p:attrNameLst>
                                              <p:attrName>ppt_x</p:attrName>
                                            </p:attrNameLst>
                                          </p:cBhvr>
                                          <p:tavLst>
                                            <p:tav tm="0">
                                              <p:val>
                                                <p:strVal val="#ppt_x"/>
                                              </p:val>
                                            </p:tav>
                                            <p:tav tm="100000">
                                              <p:val>
                                                <p:strVal val="#ppt_x"/>
                                              </p:val>
                                            </p:tav>
                                          </p:tavLst>
                                        </p:anim>
                                        <p:anim calcmode="lin" valueType="num" p14:bounceEnd="81333">
                                          <p:cBhvr additive="base">
                                            <p:cTn id="30" dur="1250" fill="hold"/>
                                            <p:tgtEl>
                                              <p:spTgt spid="54"/>
                                            </p:tgtEl>
                                            <p:attrNameLst>
                                              <p:attrName>ppt_y</p:attrName>
                                            </p:attrNameLst>
                                          </p:cBhvr>
                                          <p:tavLst>
                                            <p:tav tm="0">
                                              <p:val>
                                                <p:strVal val="0-#ppt_h/2"/>
                                              </p:val>
                                            </p:tav>
                                            <p:tav tm="100000">
                                              <p:val>
                                                <p:strVal val="#ppt_y"/>
                                              </p:val>
                                            </p:tav>
                                          </p:tavLst>
                                        </p:anim>
                                      </p:childTnLst>
                                    </p:cTn>
                                  </p:par>
                                  <p:par>
                                    <p:cTn id="31" presetID="2" presetClass="entr" presetSubtype="1" accel="22667" fill="hold" grpId="0" nodeType="withEffect" p14:presetBounceEnd="81333">
                                      <p:stCondLst>
                                        <p:cond delay="1500"/>
                                      </p:stCondLst>
                                      <p:childTnLst>
                                        <p:set>
                                          <p:cBhvr>
                                            <p:cTn id="32" dur="1" fill="hold">
                                              <p:stCondLst>
                                                <p:cond delay="0"/>
                                              </p:stCondLst>
                                            </p:cTn>
                                            <p:tgtEl>
                                              <p:spTgt spid="53"/>
                                            </p:tgtEl>
                                            <p:attrNameLst>
                                              <p:attrName>style.visibility</p:attrName>
                                            </p:attrNameLst>
                                          </p:cBhvr>
                                          <p:to>
                                            <p:strVal val="visible"/>
                                          </p:to>
                                        </p:set>
                                        <p:anim calcmode="lin" valueType="num" p14:bounceEnd="81333">
                                          <p:cBhvr additive="base">
                                            <p:cTn id="33" dur="1250" fill="hold"/>
                                            <p:tgtEl>
                                              <p:spTgt spid="53"/>
                                            </p:tgtEl>
                                            <p:attrNameLst>
                                              <p:attrName>ppt_x</p:attrName>
                                            </p:attrNameLst>
                                          </p:cBhvr>
                                          <p:tavLst>
                                            <p:tav tm="0">
                                              <p:val>
                                                <p:strVal val="#ppt_x"/>
                                              </p:val>
                                            </p:tav>
                                            <p:tav tm="100000">
                                              <p:val>
                                                <p:strVal val="#ppt_x"/>
                                              </p:val>
                                            </p:tav>
                                          </p:tavLst>
                                        </p:anim>
                                        <p:anim calcmode="lin" valueType="num" p14:bounceEnd="81333">
                                          <p:cBhvr additive="base">
                                            <p:cTn id="34" dur="1250" fill="hold"/>
                                            <p:tgtEl>
                                              <p:spTgt spid="53"/>
                                            </p:tgtEl>
                                            <p:attrNameLst>
                                              <p:attrName>ppt_y</p:attrName>
                                            </p:attrNameLst>
                                          </p:cBhvr>
                                          <p:tavLst>
                                            <p:tav tm="0">
                                              <p:val>
                                                <p:strVal val="0-#ppt_h/2"/>
                                              </p:val>
                                            </p:tav>
                                            <p:tav tm="100000">
                                              <p:val>
                                                <p:strVal val="#ppt_y"/>
                                              </p:val>
                                            </p:tav>
                                          </p:tavLst>
                                        </p:anim>
                                      </p:childTnLst>
                                    </p:cTn>
                                  </p:par>
                                  <p:par>
                                    <p:cTn id="35" presetID="2" presetClass="entr" presetSubtype="1" accel="22667" fill="hold" grpId="0" nodeType="withEffect" p14:presetBounceEnd="81333">
                                      <p:stCondLst>
                                        <p:cond delay="1750"/>
                                      </p:stCondLst>
                                      <p:childTnLst>
                                        <p:set>
                                          <p:cBhvr>
                                            <p:cTn id="36" dur="1" fill="hold">
                                              <p:stCondLst>
                                                <p:cond delay="0"/>
                                              </p:stCondLst>
                                            </p:cTn>
                                            <p:tgtEl>
                                              <p:spTgt spid="57"/>
                                            </p:tgtEl>
                                            <p:attrNameLst>
                                              <p:attrName>style.visibility</p:attrName>
                                            </p:attrNameLst>
                                          </p:cBhvr>
                                          <p:to>
                                            <p:strVal val="visible"/>
                                          </p:to>
                                        </p:set>
                                        <p:anim calcmode="lin" valueType="num" p14:bounceEnd="81333">
                                          <p:cBhvr additive="base">
                                            <p:cTn id="37" dur="1250" fill="hold"/>
                                            <p:tgtEl>
                                              <p:spTgt spid="57"/>
                                            </p:tgtEl>
                                            <p:attrNameLst>
                                              <p:attrName>ppt_x</p:attrName>
                                            </p:attrNameLst>
                                          </p:cBhvr>
                                          <p:tavLst>
                                            <p:tav tm="0">
                                              <p:val>
                                                <p:strVal val="#ppt_x"/>
                                              </p:val>
                                            </p:tav>
                                            <p:tav tm="100000">
                                              <p:val>
                                                <p:strVal val="#ppt_x"/>
                                              </p:val>
                                            </p:tav>
                                          </p:tavLst>
                                        </p:anim>
                                        <p:anim calcmode="lin" valueType="num" p14:bounceEnd="81333">
                                          <p:cBhvr additive="base">
                                            <p:cTn id="38" dur="1250" fill="hold"/>
                                            <p:tgtEl>
                                              <p:spTgt spid="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P spid="2" grpId="0" animBg="1"/>
          <p:bldP spid="56" grpId="0" animBg="1"/>
          <p:bldP spid="53" grpId="0" animBg="1"/>
          <p:bldP spid="54" grpId="0" animBg="1"/>
          <p:bldP spid="5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1000"/>
                                            <p:tgtEl>
                                              <p:spTgt spid="30"/>
                                            </p:tgtEl>
                                          </p:cBhvr>
                                        </p:animEffect>
                                      </p:childTnLst>
                                    </p:cTn>
                                  </p:par>
                                  <p:par>
                                    <p:cTn id="11" presetID="2" presetClass="entr" presetSubtype="8" decel="10000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0-#ppt_w/2"/>
                                              </p:val>
                                            </p:tav>
                                            <p:tav tm="100000">
                                              <p:val>
                                                <p:strVal val="#ppt_x"/>
                                              </p:val>
                                            </p:tav>
                                          </p:tavLst>
                                        </p:anim>
                                        <p:anim calcmode="lin" valueType="num">
                                          <p:cBhvr additive="base">
                                            <p:cTn id="14" dur="10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25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0-#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750"/>
                                      </p:stCondLst>
                                      <p:childTnLst>
                                        <p:set>
                                          <p:cBhvr>
                                            <p:cTn id="20" dur="1" fill="hold">
                                              <p:stCondLst>
                                                <p:cond delay="0"/>
                                              </p:stCondLst>
                                            </p:cTn>
                                            <p:tgtEl>
                                              <p:spTgt spid="56"/>
                                            </p:tgtEl>
                                            <p:attrNameLst>
                                              <p:attrName>style.visibility</p:attrName>
                                            </p:attrNameLst>
                                          </p:cBhvr>
                                          <p:to>
                                            <p:strVal val="visible"/>
                                          </p:to>
                                        </p:set>
                                        <p:anim calcmode="lin" valueType="num">
                                          <p:cBhvr additive="base">
                                            <p:cTn id="21" dur="1000" fill="hold"/>
                                            <p:tgtEl>
                                              <p:spTgt spid="56"/>
                                            </p:tgtEl>
                                            <p:attrNameLst>
                                              <p:attrName>ppt_x</p:attrName>
                                            </p:attrNameLst>
                                          </p:cBhvr>
                                          <p:tavLst>
                                            <p:tav tm="0">
                                              <p:val>
                                                <p:strVal val="1+#ppt_w/2"/>
                                              </p:val>
                                            </p:tav>
                                            <p:tav tm="100000">
                                              <p:val>
                                                <p:strVal val="#ppt_x"/>
                                              </p:val>
                                            </p:tav>
                                          </p:tavLst>
                                        </p:anim>
                                        <p:anim calcmode="lin" valueType="num">
                                          <p:cBhvr additive="base">
                                            <p:cTn id="22" dur="1000" fill="hold"/>
                                            <p:tgtEl>
                                              <p:spTgt spid="56"/>
                                            </p:tgtEl>
                                            <p:attrNameLst>
                                              <p:attrName>ppt_y</p:attrName>
                                            </p:attrNameLst>
                                          </p:cBhvr>
                                          <p:tavLst>
                                            <p:tav tm="0">
                                              <p:val>
                                                <p:strVal val="#ppt_y"/>
                                              </p:val>
                                            </p:tav>
                                            <p:tav tm="100000">
                                              <p:val>
                                                <p:strVal val="#ppt_y"/>
                                              </p:val>
                                            </p:tav>
                                          </p:tavLst>
                                        </p:anim>
                                      </p:childTnLst>
                                    </p:cTn>
                                  </p:par>
                                  <p:par>
                                    <p:cTn id="23" presetID="2" presetClass="entr" presetSubtype="1" accel="22667" fill="hold" grpId="0" nodeType="withEffect">
                                      <p:stCondLst>
                                        <p:cond delay="100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1250" fill="hold"/>
                                            <p:tgtEl>
                                              <p:spTgt spid="58"/>
                                            </p:tgtEl>
                                            <p:attrNameLst>
                                              <p:attrName>ppt_x</p:attrName>
                                            </p:attrNameLst>
                                          </p:cBhvr>
                                          <p:tavLst>
                                            <p:tav tm="0">
                                              <p:val>
                                                <p:strVal val="#ppt_x"/>
                                              </p:val>
                                            </p:tav>
                                            <p:tav tm="100000">
                                              <p:val>
                                                <p:strVal val="#ppt_x"/>
                                              </p:val>
                                            </p:tav>
                                          </p:tavLst>
                                        </p:anim>
                                        <p:anim calcmode="lin" valueType="num">
                                          <p:cBhvr additive="base">
                                            <p:cTn id="26" dur="1250" fill="hold"/>
                                            <p:tgtEl>
                                              <p:spTgt spid="58"/>
                                            </p:tgtEl>
                                            <p:attrNameLst>
                                              <p:attrName>ppt_y</p:attrName>
                                            </p:attrNameLst>
                                          </p:cBhvr>
                                          <p:tavLst>
                                            <p:tav tm="0">
                                              <p:val>
                                                <p:strVal val="0-#ppt_h/2"/>
                                              </p:val>
                                            </p:tav>
                                            <p:tav tm="100000">
                                              <p:val>
                                                <p:strVal val="#ppt_y"/>
                                              </p:val>
                                            </p:tav>
                                          </p:tavLst>
                                        </p:anim>
                                      </p:childTnLst>
                                    </p:cTn>
                                  </p:par>
                                  <p:par>
                                    <p:cTn id="27" presetID="2" presetClass="entr" presetSubtype="1" accel="22667" fill="hold" grpId="0" nodeType="withEffect">
                                      <p:stCondLst>
                                        <p:cond delay="125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1250" fill="hold"/>
                                            <p:tgtEl>
                                              <p:spTgt spid="54"/>
                                            </p:tgtEl>
                                            <p:attrNameLst>
                                              <p:attrName>ppt_x</p:attrName>
                                            </p:attrNameLst>
                                          </p:cBhvr>
                                          <p:tavLst>
                                            <p:tav tm="0">
                                              <p:val>
                                                <p:strVal val="#ppt_x"/>
                                              </p:val>
                                            </p:tav>
                                            <p:tav tm="100000">
                                              <p:val>
                                                <p:strVal val="#ppt_x"/>
                                              </p:val>
                                            </p:tav>
                                          </p:tavLst>
                                        </p:anim>
                                        <p:anim calcmode="lin" valueType="num">
                                          <p:cBhvr additive="base">
                                            <p:cTn id="30" dur="1250" fill="hold"/>
                                            <p:tgtEl>
                                              <p:spTgt spid="54"/>
                                            </p:tgtEl>
                                            <p:attrNameLst>
                                              <p:attrName>ppt_y</p:attrName>
                                            </p:attrNameLst>
                                          </p:cBhvr>
                                          <p:tavLst>
                                            <p:tav tm="0">
                                              <p:val>
                                                <p:strVal val="0-#ppt_h/2"/>
                                              </p:val>
                                            </p:tav>
                                            <p:tav tm="100000">
                                              <p:val>
                                                <p:strVal val="#ppt_y"/>
                                              </p:val>
                                            </p:tav>
                                          </p:tavLst>
                                        </p:anim>
                                      </p:childTnLst>
                                    </p:cTn>
                                  </p:par>
                                  <p:par>
                                    <p:cTn id="31" presetID="2" presetClass="entr" presetSubtype="1" accel="22667" fill="hold" grpId="0" nodeType="withEffect">
                                      <p:stCondLst>
                                        <p:cond delay="150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1250" fill="hold"/>
                                            <p:tgtEl>
                                              <p:spTgt spid="53"/>
                                            </p:tgtEl>
                                            <p:attrNameLst>
                                              <p:attrName>ppt_x</p:attrName>
                                            </p:attrNameLst>
                                          </p:cBhvr>
                                          <p:tavLst>
                                            <p:tav tm="0">
                                              <p:val>
                                                <p:strVal val="#ppt_x"/>
                                              </p:val>
                                            </p:tav>
                                            <p:tav tm="100000">
                                              <p:val>
                                                <p:strVal val="#ppt_x"/>
                                              </p:val>
                                            </p:tav>
                                          </p:tavLst>
                                        </p:anim>
                                        <p:anim calcmode="lin" valueType="num">
                                          <p:cBhvr additive="base">
                                            <p:cTn id="34" dur="1250" fill="hold"/>
                                            <p:tgtEl>
                                              <p:spTgt spid="53"/>
                                            </p:tgtEl>
                                            <p:attrNameLst>
                                              <p:attrName>ppt_y</p:attrName>
                                            </p:attrNameLst>
                                          </p:cBhvr>
                                          <p:tavLst>
                                            <p:tav tm="0">
                                              <p:val>
                                                <p:strVal val="0-#ppt_h/2"/>
                                              </p:val>
                                            </p:tav>
                                            <p:tav tm="100000">
                                              <p:val>
                                                <p:strVal val="#ppt_y"/>
                                              </p:val>
                                            </p:tav>
                                          </p:tavLst>
                                        </p:anim>
                                      </p:childTnLst>
                                    </p:cTn>
                                  </p:par>
                                  <p:par>
                                    <p:cTn id="35" presetID="2" presetClass="entr" presetSubtype="1" accel="22667" fill="hold" grpId="0" nodeType="withEffect">
                                      <p:stCondLst>
                                        <p:cond delay="175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1250" fill="hold"/>
                                            <p:tgtEl>
                                              <p:spTgt spid="57"/>
                                            </p:tgtEl>
                                            <p:attrNameLst>
                                              <p:attrName>ppt_x</p:attrName>
                                            </p:attrNameLst>
                                          </p:cBhvr>
                                          <p:tavLst>
                                            <p:tav tm="0">
                                              <p:val>
                                                <p:strVal val="#ppt_x"/>
                                              </p:val>
                                            </p:tav>
                                            <p:tav tm="100000">
                                              <p:val>
                                                <p:strVal val="#ppt_x"/>
                                              </p:val>
                                            </p:tav>
                                          </p:tavLst>
                                        </p:anim>
                                        <p:anim calcmode="lin" valueType="num">
                                          <p:cBhvr additive="base">
                                            <p:cTn id="38" dur="1250" fill="hold"/>
                                            <p:tgtEl>
                                              <p:spTgt spid="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P spid="2" grpId="0" animBg="1"/>
          <p:bldP spid="56" grpId="0" animBg="1"/>
          <p:bldP spid="53" grpId="0" animBg="1"/>
          <p:bldP spid="54" grpId="0" animBg="1"/>
          <p:bldP spid="58"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99DB7D9-6138-4F83-8BF6-26143E347046}"/>
              </a:ext>
            </a:extLst>
          </p:cNvPr>
          <p:cNvSpPr/>
          <p:nvPr/>
        </p:nvSpPr>
        <p:spPr>
          <a:xfrm>
            <a:off x="10344953" y="-2165678"/>
            <a:ext cx="3941536" cy="3941534"/>
          </a:xfrm>
          <a:prstGeom prst="ellipse">
            <a:avLst/>
          </a:prstGeom>
          <a:gradFill>
            <a:gsLst>
              <a:gs pos="35000">
                <a:schemeClr val="accent1">
                  <a:lumMod val="60000"/>
                  <a:lumOff val="40000"/>
                </a:schemeClr>
              </a:gs>
              <a:gs pos="0">
                <a:schemeClr val="accent1"/>
              </a:gs>
              <a:gs pos="100000">
                <a:schemeClr val="accent4"/>
              </a:gs>
            </a:gsLst>
            <a:lin ang="2700000" scaled="1"/>
          </a:gradFill>
          <a:ln>
            <a:noFill/>
          </a:ln>
          <a:effectLst>
            <a:softEdge rad="1079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2" name="TextBox 1">
            <a:extLst>
              <a:ext uri="{FF2B5EF4-FFF2-40B4-BE49-F238E27FC236}">
                <a16:creationId xmlns:a16="http://schemas.microsoft.com/office/drawing/2014/main" id="{ED6E1ACF-A8AA-4B90-BF87-6AB00A56E0CA}"/>
              </a:ext>
            </a:extLst>
          </p:cNvPr>
          <p:cNvSpPr txBox="1"/>
          <p:nvPr/>
        </p:nvSpPr>
        <p:spPr>
          <a:xfrm>
            <a:off x="3276600" y="604787"/>
            <a:ext cx="5638799" cy="769441"/>
          </a:xfrm>
          <a:prstGeom prst="rect">
            <a:avLst/>
          </a:prstGeom>
          <a:noFill/>
        </p:spPr>
        <p:txBody>
          <a:bodyPr wrap="square" rtlCol="0">
            <a:spAutoFit/>
          </a:bodyPr>
          <a:lstStyle/>
          <a:p>
            <a:pPr algn="ctr"/>
            <a:r>
              <a:rPr lang="en-US" sz="4400" b="1" dirty="0" err="1">
                <a:solidFill>
                  <a:schemeClr val="bg1"/>
                </a:solidFill>
                <a:latin typeface="Karla ExtraBold" panose="020B0004030503030003" pitchFamily="34" charset="77"/>
                <a:cs typeface="Space Grotesk" pitchFamily="2" charset="0"/>
              </a:rPr>
              <a:t>MetaDots</a:t>
            </a:r>
            <a:endParaRPr lang="en-US" sz="44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endParaRPr>
          </a:p>
        </p:txBody>
      </p:sp>
      <p:sp>
        <p:nvSpPr>
          <p:cNvPr id="18" name="Segnaposto contenuto 2">
            <a:extLst>
              <a:ext uri="{FF2B5EF4-FFF2-40B4-BE49-F238E27FC236}">
                <a16:creationId xmlns:a16="http://schemas.microsoft.com/office/drawing/2014/main" id="{07D7F818-F8F2-A44F-AB79-D35F9EF901B0}"/>
              </a:ext>
            </a:extLst>
          </p:cNvPr>
          <p:cNvSpPr txBox="1">
            <a:spLocks/>
          </p:cNvSpPr>
          <p:nvPr/>
        </p:nvSpPr>
        <p:spPr>
          <a:xfrm>
            <a:off x="8450081" y="1760795"/>
            <a:ext cx="3092478" cy="473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Font typeface="Arial" panose="020B0604020202020204" pitchFamily="34" charset="0"/>
              <a:buNone/>
            </a:pPr>
            <a:r>
              <a:rPr lang="it-IT" sz="20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Common </a:t>
            </a:r>
            <a:r>
              <a:rPr lang="it-IT" sz="2000" b="1" dirty="0" err="1">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Structure</a:t>
            </a:r>
            <a:r>
              <a:rPr lang="it-IT" sz="20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 </a:t>
            </a:r>
            <a:r>
              <a:rPr lang="it-IT" sz="2000" b="1" dirty="0" err="1">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using</a:t>
            </a:r>
            <a:r>
              <a:rPr lang="it-IT" sz="20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 a DAG</a:t>
            </a:r>
            <a:endParaRPr lang="it-IT" sz="2000" dirty="0">
              <a:solidFill>
                <a:schemeClr val="bg1"/>
              </a:solidFill>
            </a:endParaRPr>
          </a:p>
        </p:txBody>
      </p:sp>
      <p:sp>
        <p:nvSpPr>
          <p:cNvPr id="24" name="CasellaDiTesto 11">
            <a:extLst>
              <a:ext uri="{FF2B5EF4-FFF2-40B4-BE49-F238E27FC236}">
                <a16:creationId xmlns:a16="http://schemas.microsoft.com/office/drawing/2014/main" id="{07780EA5-3458-CF4D-B973-C651F02B2533}"/>
              </a:ext>
            </a:extLst>
          </p:cNvPr>
          <p:cNvSpPr txBox="1"/>
          <p:nvPr/>
        </p:nvSpPr>
        <p:spPr>
          <a:xfrm>
            <a:off x="8432113" y="2651696"/>
            <a:ext cx="3230944" cy="3000821"/>
          </a:xfrm>
          <a:prstGeom prst="rect">
            <a:avLst/>
          </a:prstGeom>
          <a:noFill/>
        </p:spPr>
        <p:txBody>
          <a:bodyPr wrap="square" rtlCol="0">
            <a:spAutoFit/>
          </a:bodyPr>
          <a:lstStyle/>
          <a:p>
            <a:pPr marL="285750" indent="-285750">
              <a:buFont typeface="Arial" panose="020B0604020202020204" pitchFamily="34" charset="0"/>
              <a:buChar char="•"/>
            </a:pPr>
            <a:r>
              <a:rPr lang="it-IT" sz="1350" dirty="0" err="1">
                <a:solidFill>
                  <a:schemeClr val="bg1"/>
                </a:solidFill>
                <a:latin typeface="Karla" panose="020B0004030503030003" pitchFamily="34" charset="77"/>
              </a:rPr>
              <a:t>Feeless</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computation</a:t>
            </a:r>
            <a:r>
              <a:rPr lang="it-IT" sz="1350" dirty="0">
                <a:solidFill>
                  <a:schemeClr val="bg1"/>
                </a:solidFill>
                <a:latin typeface="Karla" panose="020B0004030503030003" pitchFamily="34" charset="77"/>
              </a:rPr>
              <a:t> for in-game </a:t>
            </a:r>
            <a:r>
              <a:rPr lang="it-IT" sz="1350" dirty="0" err="1">
                <a:solidFill>
                  <a:schemeClr val="bg1"/>
                </a:solidFill>
                <a:latin typeface="Karla" panose="020B0004030503030003" pitchFamily="34" charset="77"/>
              </a:rPr>
              <a:t>NFTs</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ammunitions</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potions</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etc</a:t>
            </a:r>
            <a:r>
              <a:rPr lang="it-IT" sz="1350" dirty="0">
                <a:solidFill>
                  <a:schemeClr val="bg1"/>
                </a:solidFill>
                <a:latin typeface="Karla" panose="020B0004030503030003" pitchFamily="34" charset="77"/>
              </a:rPr>
              <a:t>) and </a:t>
            </a:r>
            <a:r>
              <a:rPr lang="it-IT" sz="1350" dirty="0" err="1">
                <a:solidFill>
                  <a:schemeClr val="bg1"/>
                </a:solidFill>
                <a:latin typeface="Karla" panose="020B0004030503030003" pitchFamily="34" charset="77"/>
              </a:rPr>
              <a:t>using</a:t>
            </a:r>
            <a:r>
              <a:rPr lang="it-IT" sz="1350" dirty="0">
                <a:solidFill>
                  <a:schemeClr val="bg1"/>
                </a:solidFill>
                <a:latin typeface="Karla" panose="020B0004030503030003" pitchFamily="34" charset="77"/>
              </a:rPr>
              <a:t> DAG </a:t>
            </a:r>
            <a:r>
              <a:rPr lang="it-IT" sz="1350" dirty="0" err="1">
                <a:solidFill>
                  <a:schemeClr val="bg1"/>
                </a:solidFill>
                <a:latin typeface="Karla" panose="020B0004030503030003" pitchFamily="34" charset="77"/>
              </a:rPr>
              <a:t>structure</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we</a:t>
            </a:r>
            <a:r>
              <a:rPr lang="it-IT" sz="1350" dirty="0">
                <a:solidFill>
                  <a:schemeClr val="bg1"/>
                </a:solidFill>
                <a:latin typeface="Karla" panose="020B0004030503030003" pitchFamily="34" charset="77"/>
              </a:rPr>
              <a:t> are </a:t>
            </a:r>
            <a:r>
              <a:rPr lang="it-IT" sz="1350" dirty="0" err="1">
                <a:solidFill>
                  <a:schemeClr val="bg1"/>
                </a:solidFill>
                <a:latin typeface="Karla" panose="020B0004030503030003" pitchFamily="34" charset="77"/>
              </a:rPr>
              <a:t>securing</a:t>
            </a:r>
            <a:r>
              <a:rPr lang="it-IT" sz="1350" dirty="0">
                <a:solidFill>
                  <a:schemeClr val="bg1"/>
                </a:solidFill>
                <a:latin typeface="Karla" panose="020B0004030503030003" pitchFamily="34" charset="77"/>
              </a:rPr>
              <a:t> a Web2-like game </a:t>
            </a:r>
            <a:r>
              <a:rPr lang="it-IT" sz="1350" dirty="0" err="1">
                <a:solidFill>
                  <a:schemeClr val="bg1"/>
                </a:solidFill>
                <a:latin typeface="Karla" panose="020B0004030503030003" pitchFamily="34" charset="77"/>
              </a:rPr>
              <a:t>experience</a:t>
            </a:r>
            <a:r>
              <a:rPr lang="it-IT" sz="1350" dirty="0">
                <a:solidFill>
                  <a:schemeClr val="bg1"/>
                </a:solidFill>
                <a:latin typeface="Karla" panose="020B0004030503030003" pitchFamily="34" charset="77"/>
              </a:rPr>
              <a:t> in </a:t>
            </a:r>
            <a:r>
              <a:rPr lang="it-IT" sz="1350" dirty="0" err="1">
                <a:solidFill>
                  <a:schemeClr val="bg1"/>
                </a:solidFill>
                <a:latin typeface="Karla" panose="020B0004030503030003" pitchFamily="34" charset="77"/>
              </a:rPr>
              <a:t>terms</a:t>
            </a:r>
            <a:r>
              <a:rPr lang="it-IT" sz="1350" dirty="0">
                <a:solidFill>
                  <a:schemeClr val="bg1"/>
                </a:solidFill>
                <a:latin typeface="Karla" panose="020B0004030503030003" pitchFamily="34" charset="77"/>
              </a:rPr>
              <a:t> of </a:t>
            </a:r>
            <a:r>
              <a:rPr lang="it-IT" sz="1350" dirty="0" err="1">
                <a:solidFill>
                  <a:schemeClr val="bg1"/>
                </a:solidFill>
                <a:latin typeface="Karla" panose="020B0004030503030003" pitchFamily="34" charset="77"/>
              </a:rPr>
              <a:t>latencies</a:t>
            </a:r>
            <a:r>
              <a:rPr lang="it-IT" sz="1350" dirty="0">
                <a:solidFill>
                  <a:schemeClr val="bg1"/>
                </a:solidFill>
                <a:latin typeface="Karla" panose="020B0004030503030003" pitchFamily="34" charset="77"/>
              </a:rPr>
              <a:t> and </a:t>
            </a:r>
            <a:r>
              <a:rPr lang="it-IT" sz="1350" dirty="0" err="1">
                <a:solidFill>
                  <a:schemeClr val="bg1"/>
                </a:solidFill>
                <a:latin typeface="Karla" panose="020B0004030503030003" pitchFamily="34" charset="77"/>
              </a:rPr>
              <a:t>costs</a:t>
            </a:r>
            <a:r>
              <a:rPr lang="it-IT" sz="1350" dirty="0">
                <a:solidFill>
                  <a:schemeClr val="bg1"/>
                </a:solidFill>
                <a:latin typeface="Karla" panose="020B0004030503030003" pitchFamily="34" charset="77"/>
              </a:rPr>
              <a:t> </a:t>
            </a:r>
          </a:p>
          <a:p>
            <a:pPr marL="285750" indent="-285750">
              <a:buFont typeface="Arial" panose="020B0604020202020204" pitchFamily="34" charset="0"/>
              <a:buChar char="•"/>
            </a:pPr>
            <a:endParaRPr lang="it-IT" sz="1350" dirty="0">
              <a:solidFill>
                <a:schemeClr val="bg1"/>
              </a:solidFill>
              <a:latin typeface="Karla" panose="020B0004030503030003" pitchFamily="34" charset="77"/>
            </a:endParaRPr>
          </a:p>
          <a:p>
            <a:pPr marL="285750" indent="-285750">
              <a:buFont typeface="Arial" panose="020B0604020202020204" pitchFamily="34" charset="0"/>
              <a:buChar char="•"/>
            </a:pPr>
            <a:r>
              <a:rPr lang="it-IT" sz="1350" dirty="0">
                <a:solidFill>
                  <a:schemeClr val="bg1"/>
                </a:solidFill>
                <a:latin typeface="Karla" panose="020B0004030503030003" pitchFamily="34" charset="77"/>
              </a:rPr>
              <a:t>The DAG </a:t>
            </a:r>
            <a:r>
              <a:rPr lang="it-IT" sz="1350" dirty="0" err="1">
                <a:solidFill>
                  <a:schemeClr val="bg1"/>
                </a:solidFill>
                <a:latin typeface="Karla" panose="020B0004030503030003" pitchFamily="34" charset="77"/>
              </a:rPr>
              <a:t>becomes</a:t>
            </a:r>
            <a:r>
              <a:rPr lang="it-IT" sz="1350" dirty="0">
                <a:solidFill>
                  <a:schemeClr val="bg1"/>
                </a:solidFill>
                <a:latin typeface="Karla" panose="020B0004030503030003" pitchFamily="34" charset="77"/>
              </a:rPr>
              <a:t> the Data </a:t>
            </a:r>
            <a:r>
              <a:rPr lang="it-IT" sz="1350" dirty="0" err="1">
                <a:solidFill>
                  <a:schemeClr val="bg1"/>
                </a:solidFill>
                <a:latin typeface="Karla" panose="020B0004030503030003" pitchFamily="34" charset="77"/>
              </a:rPr>
              <a:t>Availability</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layer</a:t>
            </a:r>
            <a:r>
              <a:rPr lang="it-IT" sz="1350" dirty="0">
                <a:solidFill>
                  <a:schemeClr val="bg1"/>
                </a:solidFill>
                <a:latin typeface="Karla" panose="020B0004030503030003" pitchFamily="34" charset="77"/>
              </a:rPr>
              <a:t> for in-game </a:t>
            </a:r>
            <a:r>
              <a:rPr lang="it-IT" sz="1350" dirty="0" err="1">
                <a:solidFill>
                  <a:schemeClr val="bg1"/>
                </a:solidFill>
                <a:latin typeface="Karla" panose="020B0004030503030003" pitchFamily="34" charset="77"/>
              </a:rPr>
              <a:t>events</a:t>
            </a:r>
            <a:r>
              <a:rPr lang="it-IT" sz="1350" dirty="0">
                <a:solidFill>
                  <a:schemeClr val="bg1"/>
                </a:solidFill>
                <a:latin typeface="Karla" panose="020B0004030503030003" pitchFamily="34" charset="77"/>
              </a:rPr>
              <a:t> to </a:t>
            </a:r>
            <a:r>
              <a:rPr lang="it-IT" sz="1350" dirty="0" err="1">
                <a:solidFill>
                  <a:schemeClr val="bg1"/>
                </a:solidFill>
                <a:latin typeface="Karla" panose="020B0004030503030003" pitchFamily="34" charset="77"/>
              </a:rPr>
              <a:t>offer</a:t>
            </a:r>
            <a:r>
              <a:rPr lang="it-IT" sz="1350" dirty="0">
                <a:solidFill>
                  <a:schemeClr val="bg1"/>
                </a:solidFill>
                <a:latin typeface="Karla" panose="020B0004030503030003" pitchFamily="34" charset="77"/>
              </a:rPr>
              <a:t> a server-</a:t>
            </a:r>
            <a:r>
              <a:rPr lang="it-IT" sz="1350" dirty="0" err="1">
                <a:solidFill>
                  <a:schemeClr val="bg1"/>
                </a:solidFill>
                <a:latin typeface="Karla" panose="020B0004030503030003" pitchFamily="34" charset="77"/>
              </a:rPr>
              <a:t>less</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level</a:t>
            </a:r>
            <a:r>
              <a:rPr lang="it-IT" sz="1350" dirty="0">
                <a:solidFill>
                  <a:schemeClr val="bg1"/>
                </a:solidFill>
                <a:latin typeface="Karla" panose="020B0004030503030003" pitchFamily="34" charset="77"/>
              </a:rPr>
              <a:t> of </a:t>
            </a:r>
            <a:r>
              <a:rPr lang="it-IT" sz="1350" dirty="0" err="1">
                <a:solidFill>
                  <a:schemeClr val="bg1"/>
                </a:solidFill>
                <a:latin typeface="Karla" panose="020B0004030503030003" pitchFamily="34" charset="77"/>
              </a:rPr>
              <a:t>decentralization</a:t>
            </a:r>
            <a:r>
              <a:rPr lang="it-IT" sz="1350" dirty="0">
                <a:solidFill>
                  <a:schemeClr val="bg1"/>
                </a:solidFill>
                <a:latin typeface="Karla" panose="020B0004030503030003" pitchFamily="34" charset="77"/>
              </a:rPr>
              <a:t> </a:t>
            </a:r>
          </a:p>
          <a:p>
            <a:pPr marL="285750" indent="-285750">
              <a:buFont typeface="Arial" panose="020B0604020202020204" pitchFamily="34" charset="0"/>
              <a:buChar char="•"/>
            </a:pPr>
            <a:endParaRPr lang="it-IT" sz="1350" dirty="0">
              <a:solidFill>
                <a:schemeClr val="bg1"/>
              </a:solidFill>
              <a:latin typeface="Karla" panose="020B0004030503030003" pitchFamily="34" charset="77"/>
            </a:endParaRPr>
          </a:p>
          <a:p>
            <a:pPr marL="285750" indent="-285750">
              <a:buFont typeface="Arial" panose="020B0604020202020204" pitchFamily="34" charset="0"/>
              <a:buChar char="•"/>
            </a:pPr>
            <a:r>
              <a:rPr lang="it-IT" sz="1350" dirty="0">
                <a:solidFill>
                  <a:schemeClr val="bg1"/>
                </a:solidFill>
                <a:latin typeface="Karla" panose="020B0004030503030003" pitchFamily="34" charset="77"/>
              </a:rPr>
              <a:t>Tools and </a:t>
            </a:r>
            <a:r>
              <a:rPr lang="it-IT" sz="1350" dirty="0" err="1">
                <a:solidFill>
                  <a:schemeClr val="bg1"/>
                </a:solidFill>
                <a:latin typeface="Karla" panose="020B0004030503030003" pitchFamily="34" charset="77"/>
              </a:rPr>
              <a:t>SDKs</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creations</a:t>
            </a:r>
            <a:r>
              <a:rPr lang="it-IT" sz="1350" dirty="0">
                <a:solidFill>
                  <a:schemeClr val="bg1"/>
                </a:solidFill>
                <a:latin typeface="Karla" panose="020B0004030503030003" pitchFamily="34" charset="77"/>
              </a:rPr>
              <a:t> for easy and </a:t>
            </a:r>
            <a:r>
              <a:rPr lang="it-IT" sz="1350" dirty="0" err="1">
                <a:solidFill>
                  <a:schemeClr val="bg1"/>
                </a:solidFill>
                <a:latin typeface="Karla" panose="020B0004030503030003" pitchFamily="34" charset="77"/>
              </a:rPr>
              <a:t>flawless</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gaming</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creation</a:t>
            </a:r>
            <a:endParaRPr lang="it-IT" sz="1350" dirty="0">
              <a:solidFill>
                <a:schemeClr val="bg1"/>
              </a:solidFill>
              <a:latin typeface="Karla" panose="020B0004030503030003" pitchFamily="34" charset="77"/>
            </a:endParaRPr>
          </a:p>
        </p:txBody>
      </p:sp>
      <p:sp>
        <p:nvSpPr>
          <p:cNvPr id="9" name="TextBox 8">
            <a:extLst>
              <a:ext uri="{FF2B5EF4-FFF2-40B4-BE49-F238E27FC236}">
                <a16:creationId xmlns:a16="http://schemas.microsoft.com/office/drawing/2014/main" id="{EBD60BEF-8967-EC4D-AE18-005E8B2C40C0}"/>
              </a:ext>
            </a:extLst>
          </p:cNvPr>
          <p:cNvSpPr txBox="1"/>
          <p:nvPr/>
        </p:nvSpPr>
        <p:spPr>
          <a:xfrm>
            <a:off x="698679" y="2208629"/>
            <a:ext cx="5584976" cy="507831"/>
          </a:xfrm>
          <a:prstGeom prst="rect">
            <a:avLst/>
          </a:prstGeom>
          <a:noFill/>
        </p:spPr>
        <p:txBody>
          <a:bodyPr wrap="square" rtlCol="0">
            <a:spAutoFit/>
          </a:bodyPr>
          <a:lstStyle/>
          <a:p>
            <a:r>
              <a:rPr lang="en-US" sz="1350" b="1" dirty="0">
                <a:solidFill>
                  <a:schemeClr val="bg1"/>
                </a:solidFill>
                <a:latin typeface="Karla" panose="020B0004030503030003" pitchFamily="34" charset="77"/>
              </a:rPr>
              <a:t>Inter-Planetary Inter-Chain communications through </a:t>
            </a:r>
            <a:r>
              <a:rPr lang="en-US" sz="1350" b="1" dirty="0" err="1">
                <a:solidFill>
                  <a:schemeClr val="bg1"/>
                </a:solidFill>
                <a:latin typeface="Karla" panose="020B0004030503030003" pitchFamily="34" charset="77"/>
              </a:rPr>
              <a:t>MetaDots</a:t>
            </a:r>
            <a:r>
              <a:rPr lang="en-US" sz="1350" b="1" dirty="0">
                <a:solidFill>
                  <a:schemeClr val="bg1"/>
                </a:solidFill>
                <a:latin typeface="Karla" panose="020B0004030503030003" pitchFamily="34" charset="77"/>
              </a:rPr>
              <a:t> </a:t>
            </a:r>
            <a:r>
              <a:rPr lang="en-US" sz="1350" dirty="0">
                <a:solidFill>
                  <a:schemeClr val="bg1"/>
                </a:solidFill>
                <a:latin typeface="Karla" panose="020B0004030503030003" pitchFamily="34" charset="77"/>
              </a:rPr>
              <a:t>(Player transactions </a:t>
            </a:r>
            <a:r>
              <a:rPr lang="en-US" sz="1350" dirty="0" err="1">
                <a:solidFill>
                  <a:schemeClr val="bg1"/>
                </a:solidFill>
                <a:latin typeface="Karla" panose="020B0004030503030003" pitchFamily="34" charset="77"/>
              </a:rPr>
              <a:t>etc</a:t>
            </a:r>
            <a:r>
              <a:rPr lang="en-US" sz="1350" dirty="0">
                <a:solidFill>
                  <a:schemeClr val="bg1"/>
                </a:solidFill>
                <a:latin typeface="Karla" panose="020B0004030503030003" pitchFamily="34" charset="77"/>
              </a:rPr>
              <a:t>)</a:t>
            </a:r>
          </a:p>
        </p:txBody>
      </p:sp>
      <p:sp>
        <p:nvSpPr>
          <p:cNvPr id="23" name="Rectangle: Rounded Corners 30">
            <a:extLst>
              <a:ext uri="{FF2B5EF4-FFF2-40B4-BE49-F238E27FC236}">
                <a16:creationId xmlns:a16="http://schemas.microsoft.com/office/drawing/2014/main" id="{05B92715-5537-304F-B78E-A40801760133}"/>
              </a:ext>
            </a:extLst>
          </p:cNvPr>
          <p:cNvSpPr/>
          <p:nvPr/>
        </p:nvSpPr>
        <p:spPr>
          <a:xfrm>
            <a:off x="7993617" y="1374228"/>
            <a:ext cx="5638800" cy="4736206"/>
          </a:xfrm>
          <a:prstGeom prst="roundRect">
            <a:avLst>
              <a:gd name="adj" fmla="val 11820"/>
            </a:avLst>
          </a:prstGeom>
          <a:no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sp>
        <p:nvSpPr>
          <p:cNvPr id="26" name="Cube 25">
            <a:extLst>
              <a:ext uri="{FF2B5EF4-FFF2-40B4-BE49-F238E27FC236}">
                <a16:creationId xmlns:a16="http://schemas.microsoft.com/office/drawing/2014/main" id="{1821DBCC-54A7-2640-A3D6-2E9466BC86A4}"/>
              </a:ext>
            </a:extLst>
          </p:cNvPr>
          <p:cNvSpPr/>
          <p:nvPr/>
        </p:nvSpPr>
        <p:spPr>
          <a:xfrm flipH="1">
            <a:off x="728380" y="4796197"/>
            <a:ext cx="6552993" cy="1152961"/>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26">
            <a:extLst>
              <a:ext uri="{FF2B5EF4-FFF2-40B4-BE49-F238E27FC236}">
                <a16:creationId xmlns:a16="http://schemas.microsoft.com/office/drawing/2014/main" id="{A5DBB852-3FC6-F04E-B7D3-FC26D6043D02}"/>
              </a:ext>
              <a:ext uri="{C183D7F6-B498-43B3-948B-1728B52AA6E4}">
                <adec:decorative xmlns:adec="http://schemas.microsoft.com/office/drawing/2017/decorative" val="0"/>
              </a:ext>
            </a:extLst>
          </p:cNvPr>
          <p:cNvSpPr/>
          <p:nvPr/>
        </p:nvSpPr>
        <p:spPr>
          <a:xfrm>
            <a:off x="620732" y="4754237"/>
            <a:ext cx="7003675" cy="1477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lumMod val="95000"/>
                  </a:schemeClr>
                </a:solidFill>
                <a:latin typeface="Karla" panose="020B0004030503030003" pitchFamily="34" charset="77"/>
              </a:rPr>
              <a:t>MetaDots</a:t>
            </a:r>
            <a:endParaRPr lang="en-US" b="1" dirty="0">
              <a:solidFill>
                <a:schemeClr val="bg1">
                  <a:lumMod val="95000"/>
                </a:schemeClr>
              </a:solidFill>
              <a:latin typeface="Karla" panose="020B0004030503030003" pitchFamily="34" charset="77"/>
            </a:endParaRPr>
          </a:p>
          <a:p>
            <a:pPr algn="ctr"/>
            <a:r>
              <a:rPr lang="en-US" sz="1200" b="1" dirty="0">
                <a:solidFill>
                  <a:schemeClr val="bg1">
                    <a:lumMod val="95000"/>
                  </a:schemeClr>
                </a:solidFill>
                <a:latin typeface="Karla" panose="020B0004030503030003" pitchFamily="34" charset="77"/>
              </a:rPr>
              <a:t>DAG Common Data </a:t>
            </a:r>
          </a:p>
          <a:p>
            <a:pPr algn="ctr"/>
            <a:r>
              <a:rPr lang="en-US" sz="1200" i="1" dirty="0">
                <a:solidFill>
                  <a:schemeClr val="bg1">
                    <a:lumMod val="95000"/>
                  </a:schemeClr>
                </a:solidFill>
                <a:latin typeface="Karla" panose="020B0004030503030003" pitchFamily="34" charset="77"/>
              </a:rPr>
              <a:t>Data about every “Planet”, not tied to Blockchains</a:t>
            </a:r>
            <a:endParaRPr lang="en-CN" sz="1200" i="1" dirty="0">
              <a:solidFill>
                <a:schemeClr val="bg1">
                  <a:lumMod val="95000"/>
                </a:schemeClr>
              </a:solidFill>
              <a:latin typeface="Karla" panose="020B0004030503030003" pitchFamily="34" charset="77"/>
            </a:endParaRPr>
          </a:p>
        </p:txBody>
      </p:sp>
      <p:grpSp>
        <p:nvGrpSpPr>
          <p:cNvPr id="10" name="Group 9">
            <a:extLst>
              <a:ext uri="{FF2B5EF4-FFF2-40B4-BE49-F238E27FC236}">
                <a16:creationId xmlns:a16="http://schemas.microsoft.com/office/drawing/2014/main" id="{E2BCF368-45C1-764E-8CA7-CC6C1CBF9F1D}"/>
              </a:ext>
            </a:extLst>
          </p:cNvPr>
          <p:cNvGrpSpPr/>
          <p:nvPr/>
        </p:nvGrpSpPr>
        <p:grpSpPr>
          <a:xfrm>
            <a:off x="698679" y="3005814"/>
            <a:ext cx="6556005" cy="1146293"/>
            <a:chOff x="359053" y="1994813"/>
            <a:chExt cx="8011898" cy="1400850"/>
          </a:xfrm>
          <a:effectLst>
            <a:outerShdw blurRad="180943" dist="50800" dir="5400000" algn="ctr" rotWithShape="0">
              <a:srgbClr val="AC4DAE">
                <a:alpha val="84432"/>
              </a:srgbClr>
            </a:outerShdw>
          </a:effectLst>
        </p:grpSpPr>
        <p:sp>
          <p:nvSpPr>
            <p:cNvPr id="28" name="Oval 27">
              <a:extLst>
                <a:ext uri="{FF2B5EF4-FFF2-40B4-BE49-F238E27FC236}">
                  <a16:creationId xmlns:a16="http://schemas.microsoft.com/office/drawing/2014/main" id="{8C065008-D685-4A45-A837-464AFBA256CC}"/>
                </a:ext>
              </a:extLst>
            </p:cNvPr>
            <p:cNvSpPr>
              <a:spLocks noChangeAspect="1"/>
            </p:cNvSpPr>
            <p:nvPr/>
          </p:nvSpPr>
          <p:spPr>
            <a:xfrm>
              <a:off x="359053" y="1994813"/>
              <a:ext cx="1400850" cy="1400850"/>
            </a:xfrm>
            <a:prstGeom prst="ellipse">
              <a:avLst/>
            </a:prstGeom>
            <a:gradFill>
              <a:gsLst>
                <a:gs pos="19000">
                  <a:srgbClr val="AC4DAE"/>
                </a:gs>
                <a:gs pos="80000">
                  <a:srgbClr val="8F87C2"/>
                </a:gs>
              </a:gsLst>
              <a:lin ang="2700000" scaled="0"/>
            </a:gradFill>
            <a:ln w="38100">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TextBox 29">
              <a:extLst>
                <a:ext uri="{FF2B5EF4-FFF2-40B4-BE49-F238E27FC236}">
                  <a16:creationId xmlns:a16="http://schemas.microsoft.com/office/drawing/2014/main" id="{C4C46BC0-3DA7-AA42-BDC0-ED6EB8DAD384}"/>
                </a:ext>
              </a:extLst>
            </p:cNvPr>
            <p:cNvSpPr txBox="1"/>
            <p:nvPr/>
          </p:nvSpPr>
          <p:spPr>
            <a:xfrm>
              <a:off x="359053" y="2423404"/>
              <a:ext cx="1400850" cy="564187"/>
            </a:xfrm>
            <a:prstGeom prst="rect">
              <a:avLst/>
            </a:prstGeom>
            <a:noFill/>
          </p:spPr>
          <p:txBody>
            <a:bodyPr wrap="square" rtlCol="0">
              <a:spAutoFit/>
            </a:bodyPr>
            <a:lstStyle/>
            <a:p>
              <a:pPr algn="ctr"/>
              <a:r>
                <a:rPr lang="en-US" sz="1200" b="1" dirty="0">
                  <a:solidFill>
                    <a:schemeClr val="bg1">
                      <a:lumMod val="95000"/>
                    </a:schemeClr>
                  </a:solidFill>
                  <a:latin typeface="Karla" panose="020B0004030503030003" pitchFamily="34" charset="77"/>
                </a:rPr>
                <a:t>VR Planet </a:t>
              </a:r>
            </a:p>
            <a:p>
              <a:pPr algn="ctr"/>
              <a:r>
                <a:rPr lang="en-US" sz="1200" b="1" dirty="0">
                  <a:solidFill>
                    <a:schemeClr val="bg1">
                      <a:lumMod val="95000"/>
                    </a:schemeClr>
                  </a:solidFill>
                  <a:latin typeface="Karla" panose="020B0004030503030003" pitchFamily="34" charset="77"/>
                </a:rPr>
                <a:t>on </a:t>
              </a:r>
              <a:r>
                <a:rPr lang="en-US" sz="1200" b="1" dirty="0" err="1">
                  <a:solidFill>
                    <a:schemeClr val="bg1">
                      <a:lumMod val="95000"/>
                    </a:schemeClr>
                  </a:solidFill>
                  <a:latin typeface="Karla" panose="020B0004030503030003" pitchFamily="34" charset="77"/>
                </a:rPr>
                <a:t>Etherum</a:t>
              </a:r>
              <a:endParaRPr lang="en-US" sz="800" dirty="0">
                <a:solidFill>
                  <a:schemeClr val="bg1">
                    <a:lumMod val="95000"/>
                  </a:schemeClr>
                </a:solidFill>
                <a:latin typeface="Karla" panose="020B0004030503030003" pitchFamily="34" charset="77"/>
              </a:endParaRPr>
            </a:p>
          </p:txBody>
        </p:sp>
        <p:sp>
          <p:nvSpPr>
            <p:cNvPr id="32" name="Oval 31">
              <a:extLst>
                <a:ext uri="{FF2B5EF4-FFF2-40B4-BE49-F238E27FC236}">
                  <a16:creationId xmlns:a16="http://schemas.microsoft.com/office/drawing/2014/main" id="{D59A9426-BB75-E940-ACFF-D1C35FD3F593}"/>
                </a:ext>
              </a:extLst>
            </p:cNvPr>
            <p:cNvSpPr>
              <a:spLocks noChangeAspect="1"/>
            </p:cNvSpPr>
            <p:nvPr/>
          </p:nvSpPr>
          <p:spPr>
            <a:xfrm>
              <a:off x="2013159" y="1994813"/>
              <a:ext cx="1400850" cy="1400850"/>
            </a:xfrm>
            <a:prstGeom prst="ellipse">
              <a:avLst/>
            </a:prstGeom>
            <a:gradFill>
              <a:gsLst>
                <a:gs pos="85000">
                  <a:srgbClr val="AC4DAE"/>
                </a:gs>
                <a:gs pos="0">
                  <a:schemeClr val="accent5">
                    <a:lumMod val="90000"/>
                  </a:schemeClr>
                </a:gs>
              </a:gsLst>
              <a:lin ang="2700000" scaled="0"/>
            </a:gradFill>
            <a:ln w="38100">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TextBox 32">
              <a:extLst>
                <a:ext uri="{FF2B5EF4-FFF2-40B4-BE49-F238E27FC236}">
                  <a16:creationId xmlns:a16="http://schemas.microsoft.com/office/drawing/2014/main" id="{6F1D57C1-CE51-6246-857C-73C9466BD0AD}"/>
                </a:ext>
              </a:extLst>
            </p:cNvPr>
            <p:cNvSpPr txBox="1"/>
            <p:nvPr/>
          </p:nvSpPr>
          <p:spPr>
            <a:xfrm>
              <a:off x="2013159" y="2423404"/>
              <a:ext cx="1400850" cy="564187"/>
            </a:xfrm>
            <a:prstGeom prst="rect">
              <a:avLst/>
            </a:prstGeom>
            <a:noFill/>
          </p:spPr>
          <p:txBody>
            <a:bodyPr wrap="square" rtlCol="0">
              <a:spAutoFit/>
            </a:bodyPr>
            <a:lstStyle/>
            <a:p>
              <a:pPr algn="ctr"/>
              <a:r>
                <a:rPr lang="en-US" sz="1200" b="1" dirty="0">
                  <a:solidFill>
                    <a:schemeClr val="bg1">
                      <a:lumMod val="95000"/>
                    </a:schemeClr>
                  </a:solidFill>
                  <a:latin typeface="Karla" panose="020B0004030503030003" pitchFamily="34" charset="77"/>
                </a:rPr>
                <a:t>VR Planet </a:t>
              </a:r>
            </a:p>
            <a:p>
              <a:pPr algn="ctr"/>
              <a:r>
                <a:rPr lang="en-US" sz="1200" b="1" dirty="0">
                  <a:solidFill>
                    <a:schemeClr val="bg1">
                      <a:lumMod val="95000"/>
                    </a:schemeClr>
                  </a:solidFill>
                  <a:latin typeface="Karla" panose="020B0004030503030003" pitchFamily="34" charset="77"/>
                </a:rPr>
                <a:t>on NEAR</a:t>
              </a:r>
              <a:endParaRPr lang="en-US" sz="800" dirty="0">
                <a:solidFill>
                  <a:schemeClr val="bg1">
                    <a:lumMod val="95000"/>
                  </a:schemeClr>
                </a:solidFill>
                <a:latin typeface="Karla" panose="020B0004030503030003" pitchFamily="34" charset="77"/>
              </a:endParaRPr>
            </a:p>
          </p:txBody>
        </p:sp>
        <p:sp>
          <p:nvSpPr>
            <p:cNvPr id="34" name="Oval 33">
              <a:extLst>
                <a:ext uri="{FF2B5EF4-FFF2-40B4-BE49-F238E27FC236}">
                  <a16:creationId xmlns:a16="http://schemas.microsoft.com/office/drawing/2014/main" id="{C522DCEF-82F3-8A40-8C50-42B1789F2946}"/>
                </a:ext>
              </a:extLst>
            </p:cNvPr>
            <p:cNvSpPr>
              <a:spLocks noChangeAspect="1"/>
            </p:cNvSpPr>
            <p:nvPr/>
          </p:nvSpPr>
          <p:spPr>
            <a:xfrm>
              <a:off x="3667265" y="1994813"/>
              <a:ext cx="1400850" cy="1400850"/>
            </a:xfrm>
            <a:prstGeom prst="ellipse">
              <a:avLst/>
            </a:prstGeom>
            <a:gradFill>
              <a:gsLst>
                <a:gs pos="19000">
                  <a:srgbClr val="222FB5"/>
                </a:gs>
                <a:gs pos="80000">
                  <a:schemeClr val="accent1"/>
                </a:gs>
              </a:gsLst>
              <a:lin ang="2700000" scaled="0"/>
            </a:gradFill>
            <a:ln w="38100">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a:extLst>
                <a:ext uri="{FF2B5EF4-FFF2-40B4-BE49-F238E27FC236}">
                  <a16:creationId xmlns:a16="http://schemas.microsoft.com/office/drawing/2014/main" id="{DFC81B2E-A2A6-344B-AB04-72EAC6FCC601}"/>
                </a:ext>
              </a:extLst>
            </p:cNvPr>
            <p:cNvSpPr txBox="1"/>
            <p:nvPr/>
          </p:nvSpPr>
          <p:spPr>
            <a:xfrm>
              <a:off x="3667265" y="2423404"/>
              <a:ext cx="1400850" cy="564187"/>
            </a:xfrm>
            <a:prstGeom prst="rect">
              <a:avLst/>
            </a:prstGeom>
            <a:noFill/>
          </p:spPr>
          <p:txBody>
            <a:bodyPr wrap="square" rtlCol="0">
              <a:spAutoFit/>
            </a:bodyPr>
            <a:lstStyle/>
            <a:p>
              <a:pPr algn="ctr"/>
              <a:r>
                <a:rPr lang="en-US" sz="1200" b="1" dirty="0" err="1">
                  <a:solidFill>
                    <a:schemeClr val="bg1">
                      <a:lumMod val="95000"/>
                    </a:schemeClr>
                  </a:solidFill>
                  <a:latin typeface="Karla" panose="020B0004030503030003" pitchFamily="34" charset="77"/>
                </a:rPr>
                <a:t>Solarity</a:t>
              </a:r>
              <a:r>
                <a:rPr lang="en-US" sz="1200" b="1" dirty="0">
                  <a:solidFill>
                    <a:schemeClr val="bg1">
                      <a:lumMod val="95000"/>
                    </a:schemeClr>
                  </a:solidFill>
                  <a:latin typeface="Karla" panose="020B0004030503030003" pitchFamily="34" charset="77"/>
                </a:rPr>
                <a:t> </a:t>
              </a:r>
            </a:p>
            <a:p>
              <a:pPr algn="ctr"/>
              <a:r>
                <a:rPr lang="en-US" sz="1200" b="1" dirty="0">
                  <a:solidFill>
                    <a:schemeClr val="bg1">
                      <a:lumMod val="95000"/>
                    </a:schemeClr>
                  </a:solidFill>
                  <a:latin typeface="Karla" panose="020B0004030503030003" pitchFamily="34" charset="77"/>
                </a:rPr>
                <a:t>on Solana</a:t>
              </a:r>
              <a:endParaRPr lang="en-US" sz="800" dirty="0">
                <a:solidFill>
                  <a:schemeClr val="bg1">
                    <a:lumMod val="95000"/>
                  </a:schemeClr>
                </a:solidFill>
                <a:latin typeface="Karla" panose="020B0004030503030003" pitchFamily="34" charset="77"/>
              </a:endParaRPr>
            </a:p>
          </p:txBody>
        </p:sp>
        <p:sp>
          <p:nvSpPr>
            <p:cNvPr id="39" name="Oval 38">
              <a:extLst>
                <a:ext uri="{FF2B5EF4-FFF2-40B4-BE49-F238E27FC236}">
                  <a16:creationId xmlns:a16="http://schemas.microsoft.com/office/drawing/2014/main" id="{5FED9847-AC7A-BA4C-B099-96B831847748}"/>
                </a:ext>
              </a:extLst>
            </p:cNvPr>
            <p:cNvSpPr>
              <a:spLocks noChangeAspect="1"/>
            </p:cNvSpPr>
            <p:nvPr/>
          </p:nvSpPr>
          <p:spPr>
            <a:xfrm>
              <a:off x="5321371" y="1994813"/>
              <a:ext cx="1400850" cy="1400850"/>
            </a:xfrm>
            <a:prstGeom prst="ellipse">
              <a:avLst/>
            </a:prstGeom>
            <a:gradFill>
              <a:gsLst>
                <a:gs pos="84000">
                  <a:srgbClr val="AC4DAE"/>
                </a:gs>
                <a:gs pos="0">
                  <a:schemeClr val="accent5"/>
                </a:gs>
              </a:gsLst>
              <a:lin ang="2700000" scaled="0"/>
            </a:gradFill>
            <a:ln w="38100">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 name="TextBox 39">
              <a:extLst>
                <a:ext uri="{FF2B5EF4-FFF2-40B4-BE49-F238E27FC236}">
                  <a16:creationId xmlns:a16="http://schemas.microsoft.com/office/drawing/2014/main" id="{0D6ABAE8-7458-5243-BE2C-880D248D2667}"/>
                </a:ext>
              </a:extLst>
            </p:cNvPr>
            <p:cNvSpPr txBox="1"/>
            <p:nvPr/>
          </p:nvSpPr>
          <p:spPr>
            <a:xfrm>
              <a:off x="5321371" y="2423404"/>
              <a:ext cx="1400850" cy="564187"/>
            </a:xfrm>
            <a:prstGeom prst="rect">
              <a:avLst/>
            </a:prstGeom>
            <a:noFill/>
          </p:spPr>
          <p:txBody>
            <a:bodyPr wrap="square" rtlCol="0">
              <a:spAutoFit/>
            </a:bodyPr>
            <a:lstStyle/>
            <a:p>
              <a:pPr algn="ctr"/>
              <a:r>
                <a:rPr lang="en-US" sz="1200" b="1" dirty="0">
                  <a:solidFill>
                    <a:schemeClr val="bg1">
                      <a:lumMod val="95000"/>
                    </a:schemeClr>
                  </a:solidFill>
                  <a:latin typeface="Karla" panose="020B0004030503030003" pitchFamily="34" charset="77"/>
                </a:rPr>
                <a:t>VR Planet </a:t>
              </a:r>
            </a:p>
            <a:p>
              <a:pPr algn="ctr"/>
              <a:r>
                <a:rPr lang="en-US" sz="1200" b="1" dirty="0">
                  <a:solidFill>
                    <a:schemeClr val="bg1">
                      <a:lumMod val="95000"/>
                    </a:schemeClr>
                  </a:solidFill>
                  <a:latin typeface="Karla" panose="020B0004030503030003" pitchFamily="34" charset="77"/>
                </a:rPr>
                <a:t>on BSC</a:t>
              </a:r>
              <a:endParaRPr lang="en-US" sz="800" dirty="0">
                <a:solidFill>
                  <a:schemeClr val="bg1">
                    <a:lumMod val="95000"/>
                  </a:schemeClr>
                </a:solidFill>
                <a:latin typeface="Karla" panose="020B0004030503030003" pitchFamily="34" charset="77"/>
              </a:endParaRPr>
            </a:p>
          </p:txBody>
        </p:sp>
        <p:sp>
          <p:nvSpPr>
            <p:cNvPr id="41" name="Oval 40">
              <a:extLst>
                <a:ext uri="{FF2B5EF4-FFF2-40B4-BE49-F238E27FC236}">
                  <a16:creationId xmlns:a16="http://schemas.microsoft.com/office/drawing/2014/main" id="{4C348FEC-DC2E-844D-99CE-3CA7C29CA1D6}"/>
                </a:ext>
              </a:extLst>
            </p:cNvPr>
            <p:cNvSpPr>
              <a:spLocks noChangeAspect="1"/>
            </p:cNvSpPr>
            <p:nvPr/>
          </p:nvSpPr>
          <p:spPr>
            <a:xfrm>
              <a:off x="6970101" y="1994813"/>
              <a:ext cx="1400850" cy="1400850"/>
            </a:xfrm>
            <a:prstGeom prst="ellipse">
              <a:avLst/>
            </a:prstGeom>
            <a:gradFill>
              <a:gsLst>
                <a:gs pos="19000">
                  <a:srgbClr val="AC4DAE"/>
                </a:gs>
                <a:gs pos="80000">
                  <a:srgbClr val="8F87C2"/>
                </a:gs>
              </a:gsLst>
              <a:lin ang="2700000" scaled="0"/>
            </a:gradFill>
            <a:ln w="38100">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 name="TextBox 41">
              <a:extLst>
                <a:ext uri="{FF2B5EF4-FFF2-40B4-BE49-F238E27FC236}">
                  <a16:creationId xmlns:a16="http://schemas.microsoft.com/office/drawing/2014/main" id="{ACD8E0F1-84A1-A54F-9417-1C7A7C6D7C8E}"/>
                </a:ext>
              </a:extLst>
            </p:cNvPr>
            <p:cNvSpPr txBox="1"/>
            <p:nvPr/>
          </p:nvSpPr>
          <p:spPr>
            <a:xfrm>
              <a:off x="6970101" y="2423404"/>
              <a:ext cx="1400850" cy="564187"/>
            </a:xfrm>
            <a:prstGeom prst="rect">
              <a:avLst/>
            </a:prstGeom>
            <a:noFill/>
          </p:spPr>
          <p:txBody>
            <a:bodyPr wrap="square" rtlCol="0">
              <a:spAutoFit/>
            </a:bodyPr>
            <a:lstStyle/>
            <a:p>
              <a:pPr algn="ctr"/>
              <a:r>
                <a:rPr lang="en-US" sz="1200" b="1" dirty="0">
                  <a:solidFill>
                    <a:schemeClr val="bg1">
                      <a:lumMod val="95000"/>
                    </a:schemeClr>
                  </a:solidFill>
                  <a:latin typeface="Karla" panose="020B0004030503030003" pitchFamily="34" charset="77"/>
                </a:rPr>
                <a:t>VR Planet </a:t>
              </a:r>
            </a:p>
            <a:p>
              <a:pPr algn="ctr"/>
              <a:r>
                <a:rPr lang="en-US" sz="1200" b="1" dirty="0">
                  <a:solidFill>
                    <a:schemeClr val="bg1">
                      <a:lumMod val="95000"/>
                    </a:schemeClr>
                  </a:solidFill>
                  <a:latin typeface="Karla" panose="020B0004030503030003" pitchFamily="34" charset="77"/>
                </a:rPr>
                <a:t>on Fantom</a:t>
              </a:r>
              <a:endParaRPr lang="en-US" sz="800" dirty="0">
                <a:solidFill>
                  <a:schemeClr val="bg1">
                    <a:lumMod val="95000"/>
                  </a:schemeClr>
                </a:solidFill>
                <a:latin typeface="Karla" panose="020B0004030503030003" pitchFamily="34" charset="77"/>
              </a:endParaRPr>
            </a:p>
          </p:txBody>
        </p:sp>
      </p:grpSp>
      <p:sp>
        <p:nvSpPr>
          <p:cNvPr id="43" name="Segnaposto contenuto 2">
            <a:extLst>
              <a:ext uri="{FF2B5EF4-FFF2-40B4-BE49-F238E27FC236}">
                <a16:creationId xmlns:a16="http://schemas.microsoft.com/office/drawing/2014/main" id="{F6491AFE-5D13-9F4E-B91C-E8A16166E325}"/>
              </a:ext>
            </a:extLst>
          </p:cNvPr>
          <p:cNvSpPr txBox="1">
            <a:spLocks/>
          </p:cNvSpPr>
          <p:nvPr/>
        </p:nvSpPr>
        <p:spPr>
          <a:xfrm>
            <a:off x="698679" y="1760795"/>
            <a:ext cx="5261459" cy="473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Font typeface="Arial" panose="020B0604020202020204" pitchFamily="34" charset="0"/>
              <a:buNone/>
            </a:pPr>
            <a:r>
              <a:rPr lang="it-IT" sz="20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Infinite </a:t>
            </a:r>
            <a:r>
              <a:rPr lang="it-IT" sz="2000" b="1" dirty="0" err="1">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Outcomes</a:t>
            </a:r>
            <a:endParaRPr lang="it-IT" sz="2000" dirty="0">
              <a:solidFill>
                <a:schemeClr val="bg1"/>
              </a:solidFill>
            </a:endParaRPr>
          </a:p>
        </p:txBody>
      </p:sp>
      <p:pic>
        <p:nvPicPr>
          <p:cNvPr id="44" name="Graphic 43">
            <a:extLst>
              <a:ext uri="{FF2B5EF4-FFF2-40B4-BE49-F238E27FC236}">
                <a16:creationId xmlns:a16="http://schemas.microsoft.com/office/drawing/2014/main" id="{BB75C3E6-ED77-E84D-AB67-19887AA39D40}"/>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rot="3308652">
            <a:off x="1065653" y="4310501"/>
            <a:ext cx="412342" cy="412342"/>
          </a:xfrm>
          <a:prstGeom prst="rect">
            <a:avLst/>
          </a:prstGeom>
        </p:spPr>
      </p:pic>
      <p:pic>
        <p:nvPicPr>
          <p:cNvPr id="45" name="Graphic 44">
            <a:extLst>
              <a:ext uri="{FF2B5EF4-FFF2-40B4-BE49-F238E27FC236}">
                <a16:creationId xmlns:a16="http://schemas.microsoft.com/office/drawing/2014/main" id="{CDD8C987-A632-A349-AF6C-A24113895CB9}"/>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rot="3308652">
            <a:off x="2407805" y="4310501"/>
            <a:ext cx="412342" cy="412342"/>
          </a:xfrm>
          <a:prstGeom prst="rect">
            <a:avLst/>
          </a:prstGeom>
        </p:spPr>
      </p:pic>
      <p:pic>
        <p:nvPicPr>
          <p:cNvPr id="46" name="Graphic 45">
            <a:extLst>
              <a:ext uri="{FF2B5EF4-FFF2-40B4-BE49-F238E27FC236}">
                <a16:creationId xmlns:a16="http://schemas.microsoft.com/office/drawing/2014/main" id="{9709D4AA-6404-974B-AEE2-4677909E0159}"/>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rot="3308652">
            <a:off x="3749957" y="4310501"/>
            <a:ext cx="412342" cy="412342"/>
          </a:xfrm>
          <a:prstGeom prst="rect">
            <a:avLst/>
          </a:prstGeom>
        </p:spPr>
      </p:pic>
      <p:pic>
        <p:nvPicPr>
          <p:cNvPr id="47" name="Graphic 46">
            <a:extLst>
              <a:ext uri="{FF2B5EF4-FFF2-40B4-BE49-F238E27FC236}">
                <a16:creationId xmlns:a16="http://schemas.microsoft.com/office/drawing/2014/main" id="{57A8499D-116B-F34D-8CA3-2F03646DCCD8}"/>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rot="3308652">
            <a:off x="5092109" y="4310501"/>
            <a:ext cx="412342" cy="412342"/>
          </a:xfrm>
          <a:prstGeom prst="rect">
            <a:avLst/>
          </a:prstGeom>
        </p:spPr>
      </p:pic>
      <p:pic>
        <p:nvPicPr>
          <p:cNvPr id="48" name="Graphic 47">
            <a:extLst>
              <a:ext uri="{FF2B5EF4-FFF2-40B4-BE49-F238E27FC236}">
                <a16:creationId xmlns:a16="http://schemas.microsoft.com/office/drawing/2014/main" id="{AE05F33F-6162-6845-AF9E-AC552B597542}"/>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rot="3308652">
            <a:off x="6434260" y="4310501"/>
            <a:ext cx="412342" cy="412342"/>
          </a:xfrm>
          <a:prstGeom prst="rect">
            <a:avLst/>
          </a:prstGeom>
        </p:spPr>
      </p:pic>
    </p:spTree>
    <p:extLst>
      <p:ext uri="{BB962C8B-B14F-4D97-AF65-F5344CB8AC3E}">
        <p14:creationId xmlns:p14="http://schemas.microsoft.com/office/powerpoint/2010/main" val="16899345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80000">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14:bounceEnd="80000">
                                          <p:cBhvr additive="base">
                                            <p:cTn id="11" dur="1250" fill="hold"/>
                                            <p:tgtEl>
                                              <p:spTgt spid="22"/>
                                            </p:tgtEl>
                                            <p:attrNameLst>
                                              <p:attrName>ppt_x</p:attrName>
                                            </p:attrNameLst>
                                          </p:cBhvr>
                                          <p:tavLst>
                                            <p:tav tm="0">
                                              <p:val>
                                                <p:strVal val="#ppt_x"/>
                                              </p:val>
                                            </p:tav>
                                            <p:tav tm="100000">
                                              <p:val>
                                                <p:strVal val="#ppt_x"/>
                                              </p:val>
                                            </p:tav>
                                          </p:tavLst>
                                        </p:anim>
                                        <p:anim calcmode="lin" valueType="num" p14:bounceEnd="80000">
                                          <p:cBhvr additive="base">
                                            <p:cTn id="12" dur="12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250" fill="hold"/>
                                            <p:tgtEl>
                                              <p:spTgt spid="22"/>
                                            </p:tgtEl>
                                            <p:attrNameLst>
                                              <p:attrName>ppt_x</p:attrName>
                                            </p:attrNameLst>
                                          </p:cBhvr>
                                          <p:tavLst>
                                            <p:tav tm="0">
                                              <p:val>
                                                <p:strVal val="#ppt_x"/>
                                              </p:val>
                                            </p:tav>
                                            <p:tav tm="100000">
                                              <p:val>
                                                <p:strVal val="#ppt_x"/>
                                              </p:val>
                                            </p:tav>
                                          </p:tavLst>
                                        </p:anim>
                                        <p:anim calcmode="lin" valueType="num">
                                          <p:cBhvr additive="base">
                                            <p:cTn id="12" dur="12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ED4F389F-BC3E-4EF9-9349-152C3EF20ECB}"/>
              </a:ext>
            </a:extLst>
          </p:cNvPr>
          <p:cNvSpPr/>
          <p:nvPr/>
        </p:nvSpPr>
        <p:spPr>
          <a:xfrm>
            <a:off x="5258501" y="1"/>
            <a:ext cx="6933499" cy="4936534"/>
          </a:xfrm>
          <a:custGeom>
            <a:avLst/>
            <a:gdLst>
              <a:gd name="connsiteX0" fmla="*/ 167417 w 7620001"/>
              <a:gd name="connsiteY0" fmla="*/ 0 h 5425311"/>
              <a:gd name="connsiteX1" fmla="*/ 7620001 w 7620001"/>
              <a:gd name="connsiteY1" fmla="*/ 0 h 5425311"/>
              <a:gd name="connsiteX2" fmla="*/ 7620001 w 7620001"/>
              <a:gd name="connsiteY2" fmla="*/ 3754909 h 5425311"/>
              <a:gd name="connsiteX3" fmla="*/ 7521408 w 7620001"/>
              <a:gd name="connsiteY3" fmla="*/ 3880370 h 5425311"/>
              <a:gd name="connsiteX4" fmla="*/ 4245429 w 7620001"/>
              <a:gd name="connsiteY4" fmla="*/ 5425311 h 5425311"/>
              <a:gd name="connsiteX5" fmla="*/ 0 w 7620001"/>
              <a:gd name="connsiteY5" fmla="*/ 1179883 h 5425311"/>
              <a:gd name="connsiteX6" fmla="*/ 133658 w 7620001"/>
              <a:gd name="connsiteY6" fmla="*/ 118885 h 542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01" h="5425311">
                <a:moveTo>
                  <a:pt x="167417" y="0"/>
                </a:moveTo>
                <a:lnTo>
                  <a:pt x="7620001" y="0"/>
                </a:lnTo>
                <a:lnTo>
                  <a:pt x="7620001" y="3754909"/>
                </a:lnTo>
                <a:lnTo>
                  <a:pt x="7521408" y="3880370"/>
                </a:lnTo>
                <a:cubicBezTo>
                  <a:pt x="6742734" y="4823904"/>
                  <a:pt x="5564315" y="5425311"/>
                  <a:pt x="4245429" y="5425311"/>
                </a:cubicBezTo>
                <a:cubicBezTo>
                  <a:pt x="1900743" y="5425311"/>
                  <a:pt x="0" y="3524568"/>
                  <a:pt x="0" y="1179883"/>
                </a:cubicBezTo>
                <a:cubicBezTo>
                  <a:pt x="0" y="813526"/>
                  <a:pt x="46405" y="458008"/>
                  <a:pt x="133658" y="118885"/>
                </a:cubicBezTo>
                <a:close/>
              </a:path>
            </a:pathLst>
          </a:custGeom>
          <a:gradFill flip="none" rotWithShape="1">
            <a:gsLst>
              <a:gs pos="55000">
                <a:schemeClr val="accent1">
                  <a:lumMod val="60000"/>
                  <a:lumOff val="40000"/>
                </a:schemeClr>
              </a:gs>
              <a:gs pos="0">
                <a:schemeClr val="accent1"/>
              </a:gs>
              <a:gs pos="100000">
                <a:schemeClr val="accent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latin typeface="Karla Light" panose="020B0004030503030003" pitchFamily="34" charset="77"/>
            </a:endParaRPr>
          </a:p>
        </p:txBody>
      </p:sp>
      <p:sp>
        <p:nvSpPr>
          <p:cNvPr id="3" name="TextBox 2">
            <a:extLst>
              <a:ext uri="{FF2B5EF4-FFF2-40B4-BE49-F238E27FC236}">
                <a16:creationId xmlns:a16="http://schemas.microsoft.com/office/drawing/2014/main" id="{3C63B14F-04E5-475C-BF72-E8CD594D708B}"/>
              </a:ext>
            </a:extLst>
          </p:cNvPr>
          <p:cNvSpPr txBox="1"/>
          <p:nvPr/>
        </p:nvSpPr>
        <p:spPr>
          <a:xfrm>
            <a:off x="588374" y="776374"/>
            <a:ext cx="4164011" cy="923330"/>
          </a:xfrm>
          <a:prstGeom prst="rect">
            <a:avLst/>
          </a:prstGeom>
          <a:noFill/>
        </p:spPr>
        <p:txBody>
          <a:bodyPr wrap="square" rtlCol="0">
            <a:spAutoFit/>
          </a:bodyPr>
          <a:lstStyle/>
          <a:p>
            <a:pPr algn="r"/>
            <a:r>
              <a:rPr lang="en-US" sz="5400" b="1" dirty="0">
                <a:solidFill>
                  <a:schemeClr val="bg1"/>
                </a:solidFill>
                <a:latin typeface="Karla ExtraBold" panose="020B0004030503030003" pitchFamily="34" charset="77"/>
                <a:cs typeface="Space Grotesk" pitchFamily="2" charset="0"/>
              </a:rPr>
              <a:t>Vision</a:t>
            </a:r>
          </a:p>
        </p:txBody>
      </p:sp>
      <p:grpSp>
        <p:nvGrpSpPr>
          <p:cNvPr id="17" name="Group 16">
            <a:extLst>
              <a:ext uri="{FF2B5EF4-FFF2-40B4-BE49-F238E27FC236}">
                <a16:creationId xmlns:a16="http://schemas.microsoft.com/office/drawing/2014/main" id="{EE5915BA-817E-41E6-B4A6-AD785102EC3E}"/>
              </a:ext>
            </a:extLst>
          </p:cNvPr>
          <p:cNvGrpSpPr/>
          <p:nvPr/>
        </p:nvGrpSpPr>
        <p:grpSpPr>
          <a:xfrm>
            <a:off x="859875" y="3598809"/>
            <a:ext cx="3575158" cy="3063687"/>
            <a:chOff x="1465279" y="2071668"/>
            <a:chExt cx="3575158" cy="3063687"/>
          </a:xfrm>
        </p:grpSpPr>
        <p:sp>
          <p:nvSpPr>
            <p:cNvPr id="18" name="Rectangle: Rounded Corners 17">
              <a:extLst>
                <a:ext uri="{FF2B5EF4-FFF2-40B4-BE49-F238E27FC236}">
                  <a16:creationId xmlns:a16="http://schemas.microsoft.com/office/drawing/2014/main" id="{165C9CEF-0539-4A12-B2ED-33A7235A5238}"/>
                </a:ext>
              </a:extLst>
            </p:cNvPr>
            <p:cNvSpPr/>
            <p:nvPr/>
          </p:nvSpPr>
          <p:spPr>
            <a:xfrm>
              <a:off x="1465279" y="2071668"/>
              <a:ext cx="3357930" cy="2389901"/>
            </a:xfrm>
            <a:prstGeom prst="roundRect">
              <a:avLst>
                <a:gd name="adj" fmla="val 13186"/>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grpSp>
          <p:nvGrpSpPr>
            <p:cNvPr id="19" name="Group 18">
              <a:extLst>
                <a:ext uri="{FF2B5EF4-FFF2-40B4-BE49-F238E27FC236}">
                  <a16:creationId xmlns:a16="http://schemas.microsoft.com/office/drawing/2014/main" id="{889D1F1B-F147-44F3-A10A-824EF0C92D23}"/>
                </a:ext>
              </a:extLst>
            </p:cNvPr>
            <p:cNvGrpSpPr/>
            <p:nvPr/>
          </p:nvGrpSpPr>
          <p:grpSpPr>
            <a:xfrm>
              <a:off x="1700229" y="2288806"/>
              <a:ext cx="3340208" cy="2846549"/>
              <a:chOff x="1700229" y="2359116"/>
              <a:chExt cx="3340208" cy="2846549"/>
            </a:xfrm>
          </p:grpSpPr>
          <p:sp>
            <p:nvSpPr>
              <p:cNvPr id="20" name="TextBox 19">
                <a:extLst>
                  <a:ext uri="{FF2B5EF4-FFF2-40B4-BE49-F238E27FC236}">
                    <a16:creationId xmlns:a16="http://schemas.microsoft.com/office/drawing/2014/main" id="{1CB0BD03-D0F1-4F88-A683-44DC3929799A}"/>
                  </a:ext>
                </a:extLst>
              </p:cNvPr>
              <p:cNvSpPr txBox="1"/>
              <p:nvPr/>
            </p:nvSpPr>
            <p:spPr>
              <a:xfrm>
                <a:off x="1700229" y="2405638"/>
                <a:ext cx="2256570" cy="276999"/>
              </a:xfrm>
              <a:prstGeom prst="rect">
                <a:avLst/>
              </a:prstGeom>
              <a:noFill/>
            </p:spPr>
            <p:txBody>
              <a:bodyPr wrap="square" rtlCol="0">
                <a:spAutoFit/>
              </a:bodyPr>
              <a:lstStyle/>
              <a:p>
                <a:endParaRPr lang="en-US" sz="1200" dirty="0">
                  <a:solidFill>
                    <a:schemeClr val="bg1">
                      <a:lumMod val="65000"/>
                    </a:schemeClr>
                  </a:solidFill>
                  <a:latin typeface="Karla Light" panose="020B0004030503030003" pitchFamily="34" charset="77"/>
                  <a:cs typeface="Space Grotesk" pitchFamily="2" charset="0"/>
                </a:endParaRPr>
              </a:p>
            </p:txBody>
          </p:sp>
          <p:sp>
            <p:nvSpPr>
              <p:cNvPr id="21" name="TextBox 20">
                <a:extLst>
                  <a:ext uri="{FF2B5EF4-FFF2-40B4-BE49-F238E27FC236}">
                    <a16:creationId xmlns:a16="http://schemas.microsoft.com/office/drawing/2014/main" id="{7A9E9E8B-AC10-4500-9447-E15B9BFC50EF}"/>
                  </a:ext>
                </a:extLst>
              </p:cNvPr>
              <p:cNvSpPr txBox="1"/>
              <p:nvPr/>
            </p:nvSpPr>
            <p:spPr>
              <a:xfrm>
                <a:off x="1728912" y="2359116"/>
                <a:ext cx="3311525" cy="523220"/>
              </a:xfrm>
              <a:prstGeom prst="rect">
                <a:avLst/>
              </a:prstGeom>
              <a:noFill/>
            </p:spPr>
            <p:txBody>
              <a:bodyPr wrap="square" rtlCol="0">
                <a:spAutoFit/>
              </a:bodyPr>
              <a:lstStyle/>
              <a:p>
                <a:r>
                  <a:rPr lang="en-US" sz="28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DAOS</a:t>
                </a:r>
              </a:p>
            </p:txBody>
          </p:sp>
          <p:sp>
            <p:nvSpPr>
              <p:cNvPr id="22" name="TextBox 21">
                <a:extLst>
                  <a:ext uri="{FF2B5EF4-FFF2-40B4-BE49-F238E27FC236}">
                    <a16:creationId xmlns:a16="http://schemas.microsoft.com/office/drawing/2014/main" id="{EC8B4964-3340-44F1-8498-C1B59E9DE2D1}"/>
                  </a:ext>
                </a:extLst>
              </p:cNvPr>
              <p:cNvSpPr txBox="1"/>
              <p:nvPr/>
            </p:nvSpPr>
            <p:spPr>
              <a:xfrm>
                <a:off x="1728912" y="2897341"/>
                <a:ext cx="3016157" cy="2308324"/>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lumMod val="95000"/>
                      </a:schemeClr>
                    </a:solidFill>
                    <a:latin typeface="Karla Light" panose="020B0004030503030003" pitchFamily="34" charset="77"/>
                    <a:cs typeface="Space Grotesk" pitchFamily="2" charset="0"/>
                  </a:rPr>
                  <a:t>Bring DAOs members engagement to the next level in a virtual world</a:t>
                </a:r>
              </a:p>
              <a:p>
                <a:pPr marL="171450" indent="-171450">
                  <a:buFont typeface="Arial" panose="020B0604020202020204" pitchFamily="34" charset="0"/>
                  <a:buChar char="•"/>
                </a:pPr>
                <a:endParaRPr lang="en-US" sz="1200" dirty="0">
                  <a:solidFill>
                    <a:schemeClr val="bg1">
                      <a:lumMod val="95000"/>
                    </a:schemeClr>
                  </a:solidFill>
                  <a:latin typeface="Karla Light" panose="020B0004030503030003" pitchFamily="34" charset="77"/>
                  <a:cs typeface="Space Grotesk" pitchFamily="2" charset="0"/>
                </a:endParaRPr>
              </a:p>
              <a:p>
                <a:pPr marL="171450" indent="-171450">
                  <a:buFont typeface="Arial" panose="020B0604020202020204" pitchFamily="34" charset="0"/>
                  <a:buChar char="•"/>
                </a:pPr>
                <a:r>
                  <a:rPr lang="en-US" sz="1200" dirty="0">
                    <a:solidFill>
                      <a:schemeClr val="bg1">
                        <a:lumMod val="95000"/>
                      </a:schemeClr>
                    </a:solidFill>
                    <a:latin typeface="Karla Light" panose="020B0004030503030003" pitchFamily="34" charset="77"/>
                    <a:cs typeface="Space Grotesk" pitchFamily="2" charset="0"/>
                  </a:rPr>
                  <a:t>Make different DAOs interact more thanks to a cross-DAO interaction</a:t>
                </a:r>
              </a:p>
              <a:p>
                <a:pPr marL="171450" indent="-171450">
                  <a:buFont typeface="Arial" panose="020B0604020202020204" pitchFamily="34" charset="0"/>
                  <a:buChar char="•"/>
                </a:pPr>
                <a:endParaRPr lang="en-US" sz="1200" dirty="0">
                  <a:solidFill>
                    <a:schemeClr val="bg1">
                      <a:lumMod val="95000"/>
                    </a:schemeClr>
                  </a:solidFill>
                  <a:latin typeface="Karla Light" panose="020B0004030503030003" pitchFamily="34" charset="77"/>
                  <a:cs typeface="Space Grotesk" pitchFamily="2" charset="0"/>
                </a:endParaRPr>
              </a:p>
              <a:p>
                <a:pPr marL="171450" indent="-171450">
                  <a:buFont typeface="Arial" panose="020B0604020202020204" pitchFamily="34" charset="0"/>
                  <a:buChar char="•"/>
                </a:pPr>
                <a:r>
                  <a:rPr lang="en-US" sz="1200" dirty="0">
                    <a:solidFill>
                      <a:schemeClr val="bg1">
                        <a:lumMod val="95000"/>
                      </a:schemeClr>
                    </a:solidFill>
                    <a:latin typeface="Karla Light" panose="020B0004030503030003" pitchFamily="34" charset="77"/>
                    <a:cs typeface="Space Grotesk" pitchFamily="2" charset="0"/>
                  </a:rPr>
                  <a:t>Provide a structure with just a click </a:t>
                </a:r>
              </a:p>
              <a:p>
                <a:pPr marL="171450" indent="-171450">
                  <a:buFont typeface="Arial" panose="020B0604020202020204" pitchFamily="34" charset="0"/>
                  <a:buChar char="•"/>
                </a:pPr>
                <a:endParaRPr lang="en-US" sz="1200" dirty="0">
                  <a:solidFill>
                    <a:schemeClr val="bg1">
                      <a:lumMod val="95000"/>
                    </a:schemeClr>
                  </a:solidFill>
                  <a:latin typeface="Karla Light" panose="020B0004030503030003" pitchFamily="34" charset="77"/>
                  <a:cs typeface="Space Grotesk" pitchFamily="2" charset="0"/>
                </a:endParaRPr>
              </a:p>
              <a:p>
                <a:pPr marL="171450" indent="-171450">
                  <a:buFont typeface="Arial" panose="020B0604020202020204" pitchFamily="34" charset="0"/>
                  <a:buChar char="•"/>
                </a:pPr>
                <a:endParaRPr lang="en-US" sz="1200" dirty="0">
                  <a:solidFill>
                    <a:schemeClr val="bg1">
                      <a:lumMod val="95000"/>
                    </a:schemeClr>
                  </a:solidFill>
                  <a:latin typeface="Karla Light" panose="020B0004030503030003" pitchFamily="34" charset="77"/>
                  <a:cs typeface="Space Grotesk" pitchFamily="2" charset="0"/>
                </a:endParaRPr>
              </a:p>
              <a:p>
                <a:pPr marL="171450" indent="-171450">
                  <a:buFont typeface="Arial" panose="020B0604020202020204" pitchFamily="34" charset="0"/>
                  <a:buChar char="•"/>
                </a:pPr>
                <a:endParaRPr lang="en-US" sz="1200" dirty="0">
                  <a:solidFill>
                    <a:schemeClr val="bg1">
                      <a:lumMod val="95000"/>
                    </a:schemeClr>
                  </a:solidFill>
                  <a:latin typeface="Karla Light" panose="020B0004030503030003" pitchFamily="34" charset="77"/>
                  <a:cs typeface="Space Grotesk" pitchFamily="2" charset="0"/>
                </a:endParaRPr>
              </a:p>
              <a:p>
                <a:pPr marL="171450" indent="-171450">
                  <a:buFont typeface="Arial" panose="020B0604020202020204" pitchFamily="34" charset="0"/>
                  <a:buChar char="•"/>
                </a:pPr>
                <a:endParaRPr lang="en-US" sz="1200" dirty="0">
                  <a:solidFill>
                    <a:schemeClr val="bg1">
                      <a:lumMod val="95000"/>
                    </a:schemeClr>
                  </a:solidFill>
                  <a:latin typeface="Karla Light" panose="020B0004030503030003" pitchFamily="34" charset="77"/>
                  <a:cs typeface="Space Grotesk" pitchFamily="2" charset="0"/>
                </a:endParaRPr>
              </a:p>
              <a:p>
                <a:pPr marL="171450" indent="-171450">
                  <a:buFont typeface="Arial" panose="020B0604020202020204" pitchFamily="34" charset="0"/>
                  <a:buChar char="•"/>
                </a:pPr>
                <a:endParaRPr lang="en-US" sz="1200" dirty="0">
                  <a:solidFill>
                    <a:schemeClr val="bg1">
                      <a:lumMod val="95000"/>
                    </a:schemeClr>
                  </a:solidFill>
                  <a:latin typeface="Karla Light" panose="020B0004030503030003" pitchFamily="34" charset="77"/>
                  <a:cs typeface="Space Grotesk" pitchFamily="2" charset="0"/>
                </a:endParaRPr>
              </a:p>
            </p:txBody>
          </p:sp>
        </p:grpSp>
      </p:grpSp>
      <p:grpSp>
        <p:nvGrpSpPr>
          <p:cNvPr id="24" name="Group 23">
            <a:extLst>
              <a:ext uri="{FF2B5EF4-FFF2-40B4-BE49-F238E27FC236}">
                <a16:creationId xmlns:a16="http://schemas.microsoft.com/office/drawing/2014/main" id="{452B6618-361F-4EF6-BBD8-E354C4A48149}"/>
              </a:ext>
            </a:extLst>
          </p:cNvPr>
          <p:cNvGrpSpPr/>
          <p:nvPr/>
        </p:nvGrpSpPr>
        <p:grpSpPr>
          <a:xfrm>
            <a:off x="4463716" y="2938613"/>
            <a:ext cx="3536938" cy="2801108"/>
            <a:chOff x="1465279" y="2071669"/>
            <a:chExt cx="3536938" cy="2801108"/>
          </a:xfrm>
        </p:grpSpPr>
        <p:sp>
          <p:nvSpPr>
            <p:cNvPr id="25" name="Rectangle: Rounded Corners 24">
              <a:extLst>
                <a:ext uri="{FF2B5EF4-FFF2-40B4-BE49-F238E27FC236}">
                  <a16:creationId xmlns:a16="http://schemas.microsoft.com/office/drawing/2014/main" id="{D658B30A-3556-4CBF-99B9-B95532F7BCFA}"/>
                </a:ext>
              </a:extLst>
            </p:cNvPr>
            <p:cNvSpPr/>
            <p:nvPr/>
          </p:nvSpPr>
          <p:spPr>
            <a:xfrm>
              <a:off x="1465279" y="2071669"/>
              <a:ext cx="3357930" cy="2801108"/>
            </a:xfrm>
            <a:prstGeom prst="roundRect">
              <a:avLst>
                <a:gd name="adj" fmla="val 13186"/>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grpSp>
          <p:nvGrpSpPr>
            <p:cNvPr id="26" name="Group 25">
              <a:extLst>
                <a:ext uri="{FF2B5EF4-FFF2-40B4-BE49-F238E27FC236}">
                  <a16:creationId xmlns:a16="http://schemas.microsoft.com/office/drawing/2014/main" id="{C7EF44FF-6D42-45DC-91CD-5E30FC5403B5}"/>
                </a:ext>
              </a:extLst>
            </p:cNvPr>
            <p:cNvGrpSpPr/>
            <p:nvPr/>
          </p:nvGrpSpPr>
          <p:grpSpPr>
            <a:xfrm>
              <a:off x="1690692" y="2196069"/>
              <a:ext cx="3311525" cy="2516066"/>
              <a:chOff x="1690692" y="2266379"/>
              <a:chExt cx="3311525" cy="2516066"/>
            </a:xfrm>
          </p:grpSpPr>
          <p:sp>
            <p:nvSpPr>
              <p:cNvPr id="27" name="TextBox 26">
                <a:extLst>
                  <a:ext uri="{FF2B5EF4-FFF2-40B4-BE49-F238E27FC236}">
                    <a16:creationId xmlns:a16="http://schemas.microsoft.com/office/drawing/2014/main" id="{AD674CF6-4327-45E5-BD4B-909C971C7177}"/>
                  </a:ext>
                </a:extLst>
              </p:cNvPr>
              <p:cNvSpPr txBox="1"/>
              <p:nvPr/>
            </p:nvSpPr>
            <p:spPr>
              <a:xfrm>
                <a:off x="1700229" y="2405638"/>
                <a:ext cx="2256570" cy="276999"/>
              </a:xfrm>
              <a:prstGeom prst="rect">
                <a:avLst/>
              </a:prstGeom>
              <a:noFill/>
            </p:spPr>
            <p:txBody>
              <a:bodyPr wrap="square" rtlCol="0">
                <a:spAutoFit/>
              </a:bodyPr>
              <a:lstStyle/>
              <a:p>
                <a:endParaRPr lang="en-US" sz="1200" dirty="0">
                  <a:solidFill>
                    <a:schemeClr val="bg1">
                      <a:lumMod val="65000"/>
                    </a:schemeClr>
                  </a:solidFill>
                  <a:latin typeface="Karla Light" panose="020B0004030503030003" pitchFamily="34" charset="77"/>
                  <a:cs typeface="Space Grotesk" pitchFamily="2" charset="0"/>
                </a:endParaRPr>
              </a:p>
            </p:txBody>
          </p:sp>
          <p:sp>
            <p:nvSpPr>
              <p:cNvPr id="28" name="TextBox 27">
                <a:extLst>
                  <a:ext uri="{FF2B5EF4-FFF2-40B4-BE49-F238E27FC236}">
                    <a16:creationId xmlns:a16="http://schemas.microsoft.com/office/drawing/2014/main" id="{F60F98B0-74A0-4673-9EF0-8CBC05F3F193}"/>
                  </a:ext>
                </a:extLst>
              </p:cNvPr>
              <p:cNvSpPr txBox="1"/>
              <p:nvPr/>
            </p:nvSpPr>
            <p:spPr>
              <a:xfrm>
                <a:off x="1690692" y="2266379"/>
                <a:ext cx="3311525" cy="523220"/>
              </a:xfrm>
              <a:prstGeom prst="rect">
                <a:avLst/>
              </a:prstGeom>
              <a:noFill/>
            </p:spPr>
            <p:txBody>
              <a:bodyPr wrap="square" rtlCol="0">
                <a:spAutoFit/>
              </a:bodyPr>
              <a:lstStyle/>
              <a:p>
                <a:r>
                  <a:rPr lang="en-US" sz="28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Metaverse</a:t>
                </a:r>
              </a:p>
            </p:txBody>
          </p:sp>
          <p:sp>
            <p:nvSpPr>
              <p:cNvPr id="29" name="TextBox 28">
                <a:extLst>
                  <a:ext uri="{FF2B5EF4-FFF2-40B4-BE49-F238E27FC236}">
                    <a16:creationId xmlns:a16="http://schemas.microsoft.com/office/drawing/2014/main" id="{AAFBEF5B-0754-4FAA-AAA9-24A5496FAC55}"/>
                  </a:ext>
                </a:extLst>
              </p:cNvPr>
              <p:cNvSpPr txBox="1"/>
              <p:nvPr/>
            </p:nvSpPr>
            <p:spPr>
              <a:xfrm>
                <a:off x="1690692" y="2843453"/>
                <a:ext cx="3075229"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lumMod val="95000"/>
                      </a:schemeClr>
                    </a:solidFill>
                    <a:latin typeface="Karla Light" panose="020B0004030503030003" pitchFamily="34" charset="77"/>
                    <a:cs typeface="Space Grotesk" pitchFamily="2" charset="0"/>
                  </a:rPr>
                  <a:t>Open metaverse where everybody can own and power NFTs through virtual land</a:t>
                </a:r>
              </a:p>
              <a:p>
                <a:pPr marL="171450" indent="-171450">
                  <a:buFont typeface="Arial" panose="020B0604020202020204" pitchFamily="34" charset="0"/>
                  <a:buChar char="•"/>
                </a:pPr>
                <a:endParaRPr lang="en-US" sz="1200" dirty="0">
                  <a:solidFill>
                    <a:schemeClr val="bg1">
                      <a:lumMod val="95000"/>
                    </a:schemeClr>
                  </a:solidFill>
                  <a:latin typeface="Karla Light" panose="020B0004030503030003" pitchFamily="34" charset="77"/>
                  <a:cs typeface="Space Grotesk" pitchFamily="2" charset="0"/>
                </a:endParaRPr>
              </a:p>
              <a:p>
                <a:pPr marL="171450" indent="-171450">
                  <a:buFont typeface="Arial" panose="020B0604020202020204" pitchFamily="34" charset="0"/>
                  <a:buChar char="•"/>
                </a:pPr>
                <a:r>
                  <a:rPr lang="en-US" sz="1200" dirty="0">
                    <a:solidFill>
                      <a:schemeClr val="bg1">
                        <a:lumMod val="95000"/>
                      </a:schemeClr>
                    </a:solidFill>
                    <a:latin typeface="Karla Light" panose="020B0004030503030003" pitchFamily="34" charset="77"/>
                    <a:cs typeface="Space Grotesk" pitchFamily="2" charset="0"/>
                  </a:rPr>
                  <a:t>VR compatible applications, providing tools to create your own VR experience cross chain structure</a:t>
                </a:r>
              </a:p>
              <a:p>
                <a:pPr marL="171450" indent="-171450">
                  <a:buFont typeface="Arial" panose="020B0604020202020204" pitchFamily="34" charset="0"/>
                  <a:buChar char="•"/>
                </a:pPr>
                <a:endParaRPr lang="en-US" sz="1200" dirty="0">
                  <a:solidFill>
                    <a:schemeClr val="bg1">
                      <a:lumMod val="95000"/>
                    </a:schemeClr>
                  </a:solidFill>
                  <a:latin typeface="Karla Light" panose="020B0004030503030003" pitchFamily="34" charset="77"/>
                  <a:cs typeface="Space Grotesk" pitchFamily="2" charset="0"/>
                </a:endParaRPr>
              </a:p>
              <a:p>
                <a:pPr marL="171450" indent="-171450">
                  <a:buFont typeface="Arial" panose="020B0604020202020204" pitchFamily="34" charset="0"/>
                  <a:buChar char="•"/>
                </a:pPr>
                <a:r>
                  <a:rPr lang="en-US" sz="1200" dirty="0">
                    <a:solidFill>
                      <a:schemeClr val="bg1">
                        <a:lumMod val="95000"/>
                      </a:schemeClr>
                    </a:solidFill>
                    <a:latin typeface="Karla Light" panose="020B0004030503030003" pitchFamily="34" charset="77"/>
                    <a:cs typeface="Space Grotesk" pitchFamily="2" charset="0"/>
                  </a:rPr>
                  <a:t>The green metaverse: energy saving chains</a:t>
                </a:r>
              </a:p>
            </p:txBody>
          </p:sp>
        </p:grpSp>
      </p:grpSp>
      <p:grpSp>
        <p:nvGrpSpPr>
          <p:cNvPr id="33" name="Group 32">
            <a:extLst>
              <a:ext uri="{FF2B5EF4-FFF2-40B4-BE49-F238E27FC236}">
                <a16:creationId xmlns:a16="http://schemas.microsoft.com/office/drawing/2014/main" id="{D81E2A80-A1C4-4DD4-9039-85C721F011F6}"/>
              </a:ext>
            </a:extLst>
          </p:cNvPr>
          <p:cNvGrpSpPr/>
          <p:nvPr/>
        </p:nvGrpSpPr>
        <p:grpSpPr>
          <a:xfrm>
            <a:off x="414562" y="1674651"/>
            <a:ext cx="4274567" cy="1154118"/>
            <a:chOff x="6096001" y="1974759"/>
            <a:chExt cx="2899110" cy="1154118"/>
          </a:xfrm>
        </p:grpSpPr>
        <p:sp>
          <p:nvSpPr>
            <p:cNvPr id="31" name="TextBox 30">
              <a:extLst>
                <a:ext uri="{FF2B5EF4-FFF2-40B4-BE49-F238E27FC236}">
                  <a16:creationId xmlns:a16="http://schemas.microsoft.com/office/drawing/2014/main" id="{49BBCBC4-45BD-4EB5-B01D-40A18BCA80B1}"/>
                </a:ext>
              </a:extLst>
            </p:cNvPr>
            <p:cNvSpPr txBox="1"/>
            <p:nvPr/>
          </p:nvSpPr>
          <p:spPr>
            <a:xfrm>
              <a:off x="6096001" y="2816740"/>
              <a:ext cx="2482624" cy="312137"/>
            </a:xfrm>
            <a:prstGeom prst="rect">
              <a:avLst/>
            </a:prstGeom>
            <a:noFill/>
          </p:spPr>
          <p:txBody>
            <a:bodyPr wrap="square" rtlCol="0">
              <a:spAutoFit/>
            </a:bodyPr>
            <a:lstStyle/>
            <a:p>
              <a:pPr>
                <a:lnSpc>
                  <a:spcPct val="130000"/>
                </a:lnSpc>
              </a:pPr>
              <a:endParaRPr lang="en-US" sz="1200" dirty="0">
                <a:solidFill>
                  <a:schemeClr val="bg1"/>
                </a:solidFill>
                <a:latin typeface="Karla Light" panose="020B0004030503030003" pitchFamily="34" charset="77"/>
                <a:ea typeface="Roboto" panose="02000000000000000000" pitchFamily="2" charset="0"/>
                <a:cs typeface="Space Grotesk" pitchFamily="2" charset="0"/>
              </a:endParaRPr>
            </a:p>
          </p:txBody>
        </p:sp>
        <p:sp>
          <p:nvSpPr>
            <p:cNvPr id="32" name="TextBox 31">
              <a:extLst>
                <a:ext uri="{FF2B5EF4-FFF2-40B4-BE49-F238E27FC236}">
                  <a16:creationId xmlns:a16="http://schemas.microsoft.com/office/drawing/2014/main" id="{6C8F4426-CBBF-4215-99D2-7DD9EE21D35E}"/>
                </a:ext>
              </a:extLst>
            </p:cNvPr>
            <p:cNvSpPr txBox="1"/>
            <p:nvPr/>
          </p:nvSpPr>
          <p:spPr>
            <a:xfrm>
              <a:off x="6096001" y="1974759"/>
              <a:ext cx="2899110" cy="1025665"/>
            </a:xfrm>
            <a:prstGeom prst="rect">
              <a:avLst/>
            </a:prstGeom>
            <a:noFill/>
          </p:spPr>
          <p:txBody>
            <a:bodyPr wrap="square" rtlCol="0">
              <a:spAutoFit/>
            </a:bodyPr>
            <a:lstStyle/>
            <a:p>
              <a:pPr algn="r">
                <a:lnSpc>
                  <a:spcPct val="130000"/>
                </a:lnSpc>
              </a:pPr>
              <a:r>
                <a:rPr lang="en-US" sz="1600" b="1" dirty="0" err="1">
                  <a:solidFill>
                    <a:schemeClr val="bg1"/>
                  </a:solidFill>
                  <a:latin typeface="Karla ExtraBold" panose="020B0004030503030003" pitchFamily="34" charset="77"/>
                  <a:ea typeface="Roboto" panose="02000000000000000000" pitchFamily="2" charset="0"/>
                  <a:cs typeface="Space Grotesk" pitchFamily="2" charset="0"/>
                </a:rPr>
                <a:t>Solarity</a:t>
              </a:r>
              <a:r>
                <a:rPr lang="en-US" sz="1600" b="1" dirty="0">
                  <a:solidFill>
                    <a:schemeClr val="bg1"/>
                  </a:solidFill>
                  <a:latin typeface="Karla ExtraBold" panose="020B0004030503030003" pitchFamily="34" charset="77"/>
                  <a:ea typeface="Roboto" panose="02000000000000000000" pitchFamily="2" charset="0"/>
                  <a:cs typeface="Space Grotesk" pitchFamily="2" charset="0"/>
                </a:rPr>
                <a:t> aims to be significantly improve standards for these fields:</a:t>
              </a:r>
            </a:p>
          </p:txBody>
        </p:sp>
      </p:grpSp>
      <p:sp>
        <p:nvSpPr>
          <p:cNvPr id="40" name="Cube 39">
            <a:extLst>
              <a:ext uri="{FF2B5EF4-FFF2-40B4-BE49-F238E27FC236}">
                <a16:creationId xmlns:a16="http://schemas.microsoft.com/office/drawing/2014/main" id="{49E932A1-0466-427A-A8E4-18A97FF558E6}"/>
              </a:ext>
            </a:extLst>
          </p:cNvPr>
          <p:cNvSpPr/>
          <p:nvPr/>
        </p:nvSpPr>
        <p:spPr>
          <a:xfrm rot="9900000">
            <a:off x="11086862" y="4990439"/>
            <a:ext cx="380963" cy="380963"/>
          </a:xfrm>
          <a:prstGeom prst="cube">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
        <p:nvSpPr>
          <p:cNvPr id="42" name="Cube 41">
            <a:extLst>
              <a:ext uri="{FF2B5EF4-FFF2-40B4-BE49-F238E27FC236}">
                <a16:creationId xmlns:a16="http://schemas.microsoft.com/office/drawing/2014/main" id="{5B580F65-2B52-460F-AC0F-108EACF65904}"/>
              </a:ext>
            </a:extLst>
          </p:cNvPr>
          <p:cNvSpPr/>
          <p:nvPr/>
        </p:nvSpPr>
        <p:spPr>
          <a:xfrm rot="20818151">
            <a:off x="11600751" y="531941"/>
            <a:ext cx="770590" cy="770590"/>
          </a:xfrm>
          <a:prstGeom prst="cube">
            <a:avLst>
              <a:gd name="adj" fmla="val 24518"/>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
        <p:nvSpPr>
          <p:cNvPr id="43" name="Oval 42">
            <a:extLst>
              <a:ext uri="{FF2B5EF4-FFF2-40B4-BE49-F238E27FC236}">
                <a16:creationId xmlns:a16="http://schemas.microsoft.com/office/drawing/2014/main" id="{EB7B48BA-5DA1-4701-8F84-02DE979843C6}"/>
              </a:ext>
            </a:extLst>
          </p:cNvPr>
          <p:cNvSpPr/>
          <p:nvPr/>
        </p:nvSpPr>
        <p:spPr>
          <a:xfrm>
            <a:off x="-868020" y="3177896"/>
            <a:ext cx="1727895" cy="1727895"/>
          </a:xfrm>
          <a:prstGeom prst="ellipse">
            <a:avLst/>
          </a:prstGeom>
          <a:gradFill>
            <a:gsLst>
              <a:gs pos="55000">
                <a:schemeClr val="accent1">
                  <a:lumMod val="60000"/>
                  <a:lumOff val="40000"/>
                </a:schemeClr>
              </a:gs>
              <a:gs pos="0">
                <a:schemeClr val="accent1"/>
              </a:gs>
              <a:gs pos="100000">
                <a:schemeClr val="accent4"/>
              </a:gs>
            </a:gsLst>
            <a:lin ang="27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44" name="Oval 43">
            <a:extLst>
              <a:ext uri="{FF2B5EF4-FFF2-40B4-BE49-F238E27FC236}">
                <a16:creationId xmlns:a16="http://schemas.microsoft.com/office/drawing/2014/main" id="{7281986E-8753-4125-8FB7-68959163EA55}"/>
              </a:ext>
            </a:extLst>
          </p:cNvPr>
          <p:cNvSpPr/>
          <p:nvPr/>
        </p:nvSpPr>
        <p:spPr>
          <a:xfrm>
            <a:off x="6260507" y="5912622"/>
            <a:ext cx="941938" cy="941938"/>
          </a:xfrm>
          <a:prstGeom prst="ellipse">
            <a:avLst/>
          </a:prstGeom>
          <a:gradFill>
            <a:gsLst>
              <a:gs pos="55000">
                <a:schemeClr val="accent1">
                  <a:lumMod val="60000"/>
                  <a:lumOff val="40000"/>
                </a:schemeClr>
              </a:gs>
              <a:gs pos="0">
                <a:schemeClr val="accent1"/>
              </a:gs>
              <a:gs pos="100000">
                <a:schemeClr val="accent4"/>
              </a:gs>
            </a:gsLst>
            <a:lin ang="27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grpSp>
        <p:nvGrpSpPr>
          <p:cNvPr id="45" name="Group 44">
            <a:extLst>
              <a:ext uri="{FF2B5EF4-FFF2-40B4-BE49-F238E27FC236}">
                <a16:creationId xmlns:a16="http://schemas.microsoft.com/office/drawing/2014/main" id="{0EA923B2-7A45-3647-B923-A5D15B45086A}"/>
              </a:ext>
            </a:extLst>
          </p:cNvPr>
          <p:cNvGrpSpPr/>
          <p:nvPr/>
        </p:nvGrpSpPr>
        <p:grpSpPr>
          <a:xfrm>
            <a:off x="8047059" y="2405149"/>
            <a:ext cx="3536938" cy="2700748"/>
            <a:chOff x="1465279" y="2071669"/>
            <a:chExt cx="3536938" cy="2700748"/>
          </a:xfrm>
        </p:grpSpPr>
        <p:sp>
          <p:nvSpPr>
            <p:cNvPr id="46" name="Rectangle: Rounded Corners 24">
              <a:extLst>
                <a:ext uri="{FF2B5EF4-FFF2-40B4-BE49-F238E27FC236}">
                  <a16:creationId xmlns:a16="http://schemas.microsoft.com/office/drawing/2014/main" id="{17FB8649-467C-D446-B618-D3A6E27A090D}"/>
                </a:ext>
              </a:extLst>
            </p:cNvPr>
            <p:cNvSpPr/>
            <p:nvPr/>
          </p:nvSpPr>
          <p:spPr>
            <a:xfrm>
              <a:off x="1465279" y="2071669"/>
              <a:ext cx="3357930" cy="2700748"/>
            </a:xfrm>
            <a:prstGeom prst="roundRect">
              <a:avLst>
                <a:gd name="adj" fmla="val 13186"/>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grpSp>
          <p:nvGrpSpPr>
            <p:cNvPr id="47" name="Group 46">
              <a:extLst>
                <a:ext uri="{FF2B5EF4-FFF2-40B4-BE49-F238E27FC236}">
                  <a16:creationId xmlns:a16="http://schemas.microsoft.com/office/drawing/2014/main" id="{B4B57C15-C27C-3948-A0DD-DDEEDD7B4073}"/>
                </a:ext>
              </a:extLst>
            </p:cNvPr>
            <p:cNvGrpSpPr/>
            <p:nvPr/>
          </p:nvGrpSpPr>
          <p:grpSpPr>
            <a:xfrm>
              <a:off x="1690692" y="2196069"/>
              <a:ext cx="3311525" cy="2474834"/>
              <a:chOff x="1690692" y="2266379"/>
              <a:chExt cx="3311525" cy="2474834"/>
            </a:xfrm>
          </p:grpSpPr>
          <p:sp>
            <p:nvSpPr>
              <p:cNvPr id="48" name="TextBox 47">
                <a:extLst>
                  <a:ext uri="{FF2B5EF4-FFF2-40B4-BE49-F238E27FC236}">
                    <a16:creationId xmlns:a16="http://schemas.microsoft.com/office/drawing/2014/main" id="{24F09574-6C6F-D64E-AF2B-2468224D48C2}"/>
                  </a:ext>
                </a:extLst>
              </p:cNvPr>
              <p:cNvSpPr txBox="1"/>
              <p:nvPr/>
            </p:nvSpPr>
            <p:spPr>
              <a:xfrm>
                <a:off x="1700229" y="2405638"/>
                <a:ext cx="2256570" cy="276999"/>
              </a:xfrm>
              <a:prstGeom prst="rect">
                <a:avLst/>
              </a:prstGeom>
              <a:noFill/>
            </p:spPr>
            <p:txBody>
              <a:bodyPr wrap="square" rtlCol="0">
                <a:spAutoFit/>
              </a:bodyPr>
              <a:lstStyle/>
              <a:p>
                <a:endParaRPr lang="en-US" sz="1200" dirty="0">
                  <a:solidFill>
                    <a:schemeClr val="bg1">
                      <a:lumMod val="65000"/>
                    </a:schemeClr>
                  </a:solidFill>
                  <a:latin typeface="Karla Light" panose="020B0004030503030003" pitchFamily="34" charset="77"/>
                  <a:cs typeface="Space Grotesk" pitchFamily="2" charset="0"/>
                </a:endParaRPr>
              </a:p>
            </p:txBody>
          </p:sp>
          <p:sp>
            <p:nvSpPr>
              <p:cNvPr id="49" name="TextBox 48">
                <a:extLst>
                  <a:ext uri="{FF2B5EF4-FFF2-40B4-BE49-F238E27FC236}">
                    <a16:creationId xmlns:a16="http://schemas.microsoft.com/office/drawing/2014/main" id="{C0462CCC-CD15-AF4E-B2C9-6601F75E97F6}"/>
                  </a:ext>
                </a:extLst>
              </p:cNvPr>
              <p:cNvSpPr txBox="1"/>
              <p:nvPr/>
            </p:nvSpPr>
            <p:spPr>
              <a:xfrm>
                <a:off x="1690692" y="2266379"/>
                <a:ext cx="3311525" cy="523220"/>
              </a:xfrm>
              <a:prstGeom prst="rect">
                <a:avLst/>
              </a:prstGeom>
              <a:noFill/>
            </p:spPr>
            <p:txBody>
              <a:bodyPr wrap="square" rtlCol="0">
                <a:spAutoFit/>
              </a:bodyPr>
              <a:lstStyle/>
              <a:p>
                <a:r>
                  <a:rPr lang="en-US" sz="28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People</a:t>
                </a:r>
              </a:p>
            </p:txBody>
          </p:sp>
          <p:sp>
            <p:nvSpPr>
              <p:cNvPr id="50" name="TextBox 49">
                <a:extLst>
                  <a:ext uri="{FF2B5EF4-FFF2-40B4-BE49-F238E27FC236}">
                    <a16:creationId xmlns:a16="http://schemas.microsoft.com/office/drawing/2014/main" id="{5C25A0B5-3397-C240-91FF-B8D2900232BF}"/>
                  </a:ext>
                </a:extLst>
              </p:cNvPr>
              <p:cNvSpPr txBox="1"/>
              <p:nvPr/>
            </p:nvSpPr>
            <p:spPr>
              <a:xfrm>
                <a:off x="1700229" y="2802221"/>
                <a:ext cx="3075229"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lumMod val="95000"/>
                      </a:schemeClr>
                    </a:solidFill>
                    <a:latin typeface="Karla Light" panose="020B0004030503030003" pitchFamily="34" charset="77"/>
                    <a:cs typeface="Space Grotesk" pitchFamily="2" charset="0"/>
                  </a:rPr>
                  <a:t>Users rule through a scalable and interconnected DAO infrastructure, power to creators through NFTs</a:t>
                </a:r>
              </a:p>
              <a:p>
                <a:pPr marL="171450" indent="-171450">
                  <a:buFont typeface="Arial" panose="020B0604020202020204" pitchFamily="34" charset="0"/>
                  <a:buChar char="•"/>
                </a:pPr>
                <a:endParaRPr lang="en-US" sz="1200" dirty="0">
                  <a:solidFill>
                    <a:schemeClr val="bg1">
                      <a:lumMod val="95000"/>
                    </a:schemeClr>
                  </a:solidFill>
                  <a:latin typeface="Karla Light" panose="020B0004030503030003" pitchFamily="34" charset="77"/>
                  <a:cs typeface="Space Grotesk" pitchFamily="2" charset="0"/>
                </a:endParaRPr>
              </a:p>
              <a:p>
                <a:pPr marL="171450" indent="-171450">
                  <a:buFont typeface="Arial" panose="020B0604020202020204" pitchFamily="34" charset="0"/>
                  <a:buChar char="•"/>
                </a:pPr>
                <a:r>
                  <a:rPr lang="en-US" sz="1200" dirty="0">
                    <a:solidFill>
                      <a:schemeClr val="bg1">
                        <a:lumMod val="95000"/>
                      </a:schemeClr>
                    </a:solidFill>
                    <a:latin typeface="Karla Light" panose="020B0004030503030003" pitchFamily="34" charset="77"/>
                    <a:cs typeface="Space Grotesk" pitchFamily="2" charset="0"/>
                  </a:rPr>
                  <a:t>Socialize more through a more interesting way to interact</a:t>
                </a:r>
              </a:p>
              <a:p>
                <a:pPr marL="171450" indent="-171450">
                  <a:buFont typeface="Arial" panose="020B0604020202020204" pitchFamily="34" charset="0"/>
                  <a:buChar char="•"/>
                </a:pPr>
                <a:endParaRPr lang="en-US" sz="1200" dirty="0">
                  <a:solidFill>
                    <a:schemeClr val="bg1">
                      <a:lumMod val="95000"/>
                    </a:schemeClr>
                  </a:solidFill>
                  <a:latin typeface="Karla Light" panose="020B0004030503030003" pitchFamily="34" charset="77"/>
                  <a:cs typeface="Space Grotesk" pitchFamily="2" charset="0"/>
                </a:endParaRPr>
              </a:p>
              <a:p>
                <a:pPr marL="171450" indent="-171450">
                  <a:buFont typeface="Arial" panose="020B0604020202020204" pitchFamily="34" charset="0"/>
                  <a:buChar char="•"/>
                </a:pPr>
                <a:r>
                  <a:rPr lang="en-US" sz="1200" dirty="0">
                    <a:solidFill>
                      <a:schemeClr val="bg1">
                        <a:lumMod val="95000"/>
                      </a:schemeClr>
                    </a:solidFill>
                    <a:latin typeface="Karla Light" panose="020B0004030503030003" pitchFamily="34" charset="77"/>
                    <a:cs typeface="Space Grotesk" pitchFamily="2" charset="0"/>
                  </a:rPr>
                  <a:t>Make XR technologies accessible to everybody through cloud</a:t>
                </a:r>
              </a:p>
              <a:p>
                <a:endParaRPr lang="en-US" sz="1200" dirty="0">
                  <a:solidFill>
                    <a:schemeClr val="bg1">
                      <a:lumMod val="95000"/>
                    </a:schemeClr>
                  </a:solidFill>
                  <a:latin typeface="Karla Light" panose="020B0004030503030003" pitchFamily="34" charset="77"/>
                  <a:cs typeface="Space Grotesk" pitchFamily="2" charset="0"/>
                </a:endParaRPr>
              </a:p>
            </p:txBody>
          </p:sp>
        </p:grpSp>
      </p:grpSp>
    </p:spTree>
    <p:extLst>
      <p:ext uri="{BB962C8B-B14F-4D97-AF65-F5344CB8AC3E}">
        <p14:creationId xmlns:p14="http://schemas.microsoft.com/office/powerpoint/2010/main" val="478624549"/>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000" fill="hold"/>
                                            <p:tgtEl>
                                              <p:spTgt spid="41"/>
                                            </p:tgtEl>
                                            <p:attrNameLst>
                                              <p:attrName>ppt_x</p:attrName>
                                            </p:attrNameLst>
                                          </p:cBhvr>
                                          <p:tavLst>
                                            <p:tav tm="0">
                                              <p:val>
                                                <p:strVal val="#ppt_x"/>
                                              </p:val>
                                            </p:tav>
                                            <p:tav tm="100000">
                                              <p:val>
                                                <p:strVal val="#ppt_x"/>
                                              </p:val>
                                            </p:tav>
                                          </p:tavLst>
                                        </p:anim>
                                        <p:anim calcmode="lin" valueType="num">
                                          <p:cBhvr additive="base">
                                            <p:cTn id="8" dur="1000" fill="hold"/>
                                            <p:tgtEl>
                                              <p:spTgt spid="41"/>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1" decel="100000" fill="hold" nodeType="withEffect">
                                      <p:stCondLst>
                                        <p:cond delay="25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ppt_x"/>
                                              </p:val>
                                            </p:tav>
                                            <p:tav tm="100000">
                                              <p:val>
                                                <p:strVal val="#ppt_x"/>
                                              </p:val>
                                            </p:tav>
                                          </p:tavLst>
                                        </p:anim>
                                        <p:anim calcmode="lin" valueType="num">
                                          <p:cBhvr additive="base">
                                            <p:cTn id="16" dur="10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4" decel="10000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5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1000" fill="hold"/>
                                            <p:tgtEl>
                                              <p:spTgt spid="24"/>
                                            </p:tgtEl>
                                            <p:attrNameLst>
                                              <p:attrName>ppt_x</p:attrName>
                                            </p:attrNameLst>
                                          </p:cBhvr>
                                          <p:tavLst>
                                            <p:tav tm="0">
                                              <p:val>
                                                <p:strVal val="#ppt_x"/>
                                              </p:val>
                                            </p:tav>
                                            <p:tav tm="100000">
                                              <p:val>
                                                <p:strVal val="#ppt_x"/>
                                              </p:val>
                                            </p:tav>
                                          </p:tavLst>
                                        </p:anim>
                                        <p:anim calcmode="lin" valueType="num">
                                          <p:cBhvr additive="base">
                                            <p:cTn id="24" dur="10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1" accel="22667" fill="hold" grpId="0" nodeType="withEffect" p14:presetBounceEnd="81333">
                                      <p:stCondLst>
                                        <p:cond delay="1000"/>
                                      </p:stCondLst>
                                      <p:childTnLst>
                                        <p:set>
                                          <p:cBhvr>
                                            <p:cTn id="26" dur="1" fill="hold">
                                              <p:stCondLst>
                                                <p:cond delay="0"/>
                                              </p:stCondLst>
                                            </p:cTn>
                                            <p:tgtEl>
                                              <p:spTgt spid="44"/>
                                            </p:tgtEl>
                                            <p:attrNameLst>
                                              <p:attrName>style.visibility</p:attrName>
                                            </p:attrNameLst>
                                          </p:cBhvr>
                                          <p:to>
                                            <p:strVal val="visible"/>
                                          </p:to>
                                        </p:set>
                                        <p:anim calcmode="lin" valueType="num" p14:bounceEnd="81333">
                                          <p:cBhvr additive="base">
                                            <p:cTn id="27" dur="1250" fill="hold"/>
                                            <p:tgtEl>
                                              <p:spTgt spid="44"/>
                                            </p:tgtEl>
                                            <p:attrNameLst>
                                              <p:attrName>ppt_x</p:attrName>
                                            </p:attrNameLst>
                                          </p:cBhvr>
                                          <p:tavLst>
                                            <p:tav tm="0">
                                              <p:val>
                                                <p:strVal val="#ppt_x"/>
                                              </p:val>
                                            </p:tav>
                                            <p:tav tm="100000">
                                              <p:val>
                                                <p:strVal val="#ppt_x"/>
                                              </p:val>
                                            </p:tav>
                                          </p:tavLst>
                                        </p:anim>
                                        <p:anim calcmode="lin" valueType="num" p14:bounceEnd="81333">
                                          <p:cBhvr additive="base">
                                            <p:cTn id="28" dur="1250" fill="hold"/>
                                            <p:tgtEl>
                                              <p:spTgt spid="44"/>
                                            </p:tgtEl>
                                            <p:attrNameLst>
                                              <p:attrName>ppt_y</p:attrName>
                                            </p:attrNameLst>
                                          </p:cBhvr>
                                          <p:tavLst>
                                            <p:tav tm="0">
                                              <p:val>
                                                <p:strVal val="0-#ppt_h/2"/>
                                              </p:val>
                                            </p:tav>
                                            <p:tav tm="100000">
                                              <p:val>
                                                <p:strVal val="#ppt_y"/>
                                              </p:val>
                                            </p:tav>
                                          </p:tavLst>
                                        </p:anim>
                                      </p:childTnLst>
                                    </p:cTn>
                                  </p:par>
                                  <p:par>
                                    <p:cTn id="29" presetID="2" presetClass="entr" presetSubtype="1" accel="22667" fill="hold" grpId="0" nodeType="withEffect" p14:presetBounceEnd="81333">
                                      <p:stCondLst>
                                        <p:cond delay="1250"/>
                                      </p:stCondLst>
                                      <p:childTnLst>
                                        <p:set>
                                          <p:cBhvr>
                                            <p:cTn id="30" dur="1" fill="hold">
                                              <p:stCondLst>
                                                <p:cond delay="0"/>
                                              </p:stCondLst>
                                            </p:cTn>
                                            <p:tgtEl>
                                              <p:spTgt spid="40"/>
                                            </p:tgtEl>
                                            <p:attrNameLst>
                                              <p:attrName>style.visibility</p:attrName>
                                            </p:attrNameLst>
                                          </p:cBhvr>
                                          <p:to>
                                            <p:strVal val="visible"/>
                                          </p:to>
                                        </p:set>
                                        <p:anim calcmode="lin" valueType="num" p14:bounceEnd="81333">
                                          <p:cBhvr additive="base">
                                            <p:cTn id="31" dur="1250" fill="hold"/>
                                            <p:tgtEl>
                                              <p:spTgt spid="40"/>
                                            </p:tgtEl>
                                            <p:attrNameLst>
                                              <p:attrName>ppt_x</p:attrName>
                                            </p:attrNameLst>
                                          </p:cBhvr>
                                          <p:tavLst>
                                            <p:tav tm="0">
                                              <p:val>
                                                <p:strVal val="#ppt_x"/>
                                              </p:val>
                                            </p:tav>
                                            <p:tav tm="100000">
                                              <p:val>
                                                <p:strVal val="#ppt_x"/>
                                              </p:val>
                                            </p:tav>
                                          </p:tavLst>
                                        </p:anim>
                                        <p:anim calcmode="lin" valueType="num" p14:bounceEnd="81333">
                                          <p:cBhvr additive="base">
                                            <p:cTn id="32" dur="1250" fill="hold"/>
                                            <p:tgtEl>
                                              <p:spTgt spid="40"/>
                                            </p:tgtEl>
                                            <p:attrNameLst>
                                              <p:attrName>ppt_y</p:attrName>
                                            </p:attrNameLst>
                                          </p:cBhvr>
                                          <p:tavLst>
                                            <p:tav tm="0">
                                              <p:val>
                                                <p:strVal val="0-#ppt_h/2"/>
                                              </p:val>
                                            </p:tav>
                                            <p:tav tm="100000">
                                              <p:val>
                                                <p:strVal val="#ppt_y"/>
                                              </p:val>
                                            </p:tav>
                                          </p:tavLst>
                                        </p:anim>
                                      </p:childTnLst>
                                    </p:cTn>
                                  </p:par>
                                  <p:par>
                                    <p:cTn id="33" presetID="2" presetClass="entr" presetSubtype="1" accel="22667" fill="hold" grpId="0" nodeType="withEffect" p14:presetBounceEnd="81333">
                                      <p:stCondLst>
                                        <p:cond delay="1500"/>
                                      </p:stCondLst>
                                      <p:childTnLst>
                                        <p:set>
                                          <p:cBhvr>
                                            <p:cTn id="34" dur="1" fill="hold">
                                              <p:stCondLst>
                                                <p:cond delay="0"/>
                                              </p:stCondLst>
                                            </p:cTn>
                                            <p:tgtEl>
                                              <p:spTgt spid="43"/>
                                            </p:tgtEl>
                                            <p:attrNameLst>
                                              <p:attrName>style.visibility</p:attrName>
                                            </p:attrNameLst>
                                          </p:cBhvr>
                                          <p:to>
                                            <p:strVal val="visible"/>
                                          </p:to>
                                        </p:set>
                                        <p:anim calcmode="lin" valueType="num" p14:bounceEnd="81333">
                                          <p:cBhvr additive="base">
                                            <p:cTn id="35" dur="1250" fill="hold"/>
                                            <p:tgtEl>
                                              <p:spTgt spid="43"/>
                                            </p:tgtEl>
                                            <p:attrNameLst>
                                              <p:attrName>ppt_x</p:attrName>
                                            </p:attrNameLst>
                                          </p:cBhvr>
                                          <p:tavLst>
                                            <p:tav tm="0">
                                              <p:val>
                                                <p:strVal val="#ppt_x"/>
                                              </p:val>
                                            </p:tav>
                                            <p:tav tm="100000">
                                              <p:val>
                                                <p:strVal val="#ppt_x"/>
                                              </p:val>
                                            </p:tav>
                                          </p:tavLst>
                                        </p:anim>
                                        <p:anim calcmode="lin" valueType="num" p14:bounceEnd="81333">
                                          <p:cBhvr additive="base">
                                            <p:cTn id="36" dur="1250" fill="hold"/>
                                            <p:tgtEl>
                                              <p:spTgt spid="43"/>
                                            </p:tgtEl>
                                            <p:attrNameLst>
                                              <p:attrName>ppt_y</p:attrName>
                                            </p:attrNameLst>
                                          </p:cBhvr>
                                          <p:tavLst>
                                            <p:tav tm="0">
                                              <p:val>
                                                <p:strVal val="0-#ppt_h/2"/>
                                              </p:val>
                                            </p:tav>
                                            <p:tav tm="100000">
                                              <p:val>
                                                <p:strVal val="#ppt_y"/>
                                              </p:val>
                                            </p:tav>
                                          </p:tavLst>
                                        </p:anim>
                                      </p:childTnLst>
                                    </p:cTn>
                                  </p:par>
                                  <p:par>
                                    <p:cTn id="37" presetID="2" presetClass="entr" presetSubtype="1" accel="22667" fill="hold" grpId="0" nodeType="withEffect" p14:presetBounceEnd="81333">
                                      <p:stCondLst>
                                        <p:cond delay="1750"/>
                                      </p:stCondLst>
                                      <p:childTnLst>
                                        <p:set>
                                          <p:cBhvr>
                                            <p:cTn id="38" dur="1" fill="hold">
                                              <p:stCondLst>
                                                <p:cond delay="0"/>
                                              </p:stCondLst>
                                            </p:cTn>
                                            <p:tgtEl>
                                              <p:spTgt spid="42"/>
                                            </p:tgtEl>
                                            <p:attrNameLst>
                                              <p:attrName>style.visibility</p:attrName>
                                            </p:attrNameLst>
                                          </p:cBhvr>
                                          <p:to>
                                            <p:strVal val="visible"/>
                                          </p:to>
                                        </p:set>
                                        <p:anim calcmode="lin" valueType="num" p14:bounceEnd="81333">
                                          <p:cBhvr additive="base">
                                            <p:cTn id="39" dur="1250" fill="hold"/>
                                            <p:tgtEl>
                                              <p:spTgt spid="42"/>
                                            </p:tgtEl>
                                            <p:attrNameLst>
                                              <p:attrName>ppt_x</p:attrName>
                                            </p:attrNameLst>
                                          </p:cBhvr>
                                          <p:tavLst>
                                            <p:tav tm="0">
                                              <p:val>
                                                <p:strVal val="#ppt_x"/>
                                              </p:val>
                                            </p:tav>
                                            <p:tav tm="100000">
                                              <p:val>
                                                <p:strVal val="#ppt_x"/>
                                              </p:val>
                                            </p:tav>
                                          </p:tavLst>
                                        </p:anim>
                                        <p:anim calcmode="lin" valueType="num" p14:bounceEnd="81333">
                                          <p:cBhvr additive="base">
                                            <p:cTn id="40" dur="1250" fill="hold"/>
                                            <p:tgtEl>
                                              <p:spTgt spid="42"/>
                                            </p:tgtEl>
                                            <p:attrNameLst>
                                              <p:attrName>ppt_y</p:attrName>
                                            </p:attrNameLst>
                                          </p:cBhvr>
                                          <p:tavLst>
                                            <p:tav tm="0">
                                              <p:val>
                                                <p:strVal val="0-#ppt_h/2"/>
                                              </p:val>
                                            </p:tav>
                                            <p:tav tm="100000">
                                              <p:val>
                                                <p:strVal val="#ppt_y"/>
                                              </p:val>
                                            </p:tav>
                                          </p:tavLst>
                                        </p:anim>
                                      </p:childTnLst>
                                    </p:cTn>
                                  </p:par>
                                  <p:par>
                                    <p:cTn id="41" presetID="2" presetClass="entr" presetSubtype="4" decel="100000" fill="hold" nodeType="withEffect">
                                      <p:stCondLst>
                                        <p:cond delay="25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1000" fill="hold"/>
                                            <p:tgtEl>
                                              <p:spTgt spid="45"/>
                                            </p:tgtEl>
                                            <p:attrNameLst>
                                              <p:attrName>ppt_x</p:attrName>
                                            </p:attrNameLst>
                                          </p:cBhvr>
                                          <p:tavLst>
                                            <p:tav tm="0">
                                              <p:val>
                                                <p:strVal val="#ppt_x"/>
                                              </p:val>
                                            </p:tav>
                                            <p:tav tm="100000">
                                              <p:val>
                                                <p:strVal val="#ppt_x"/>
                                              </p:val>
                                            </p:tav>
                                          </p:tavLst>
                                        </p:anim>
                                        <p:anim calcmode="lin" valueType="num">
                                          <p:cBhvr additive="base">
                                            <p:cTn id="44"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 grpId="0"/>
          <p:bldP spid="40" grpId="0" animBg="1"/>
          <p:bldP spid="42" grpId="0" animBg="1"/>
          <p:bldP spid="43" grpId="0"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000" fill="hold"/>
                                            <p:tgtEl>
                                              <p:spTgt spid="41"/>
                                            </p:tgtEl>
                                            <p:attrNameLst>
                                              <p:attrName>ppt_x</p:attrName>
                                            </p:attrNameLst>
                                          </p:cBhvr>
                                          <p:tavLst>
                                            <p:tav tm="0">
                                              <p:val>
                                                <p:strVal val="#ppt_x"/>
                                              </p:val>
                                            </p:tav>
                                            <p:tav tm="100000">
                                              <p:val>
                                                <p:strVal val="#ppt_x"/>
                                              </p:val>
                                            </p:tav>
                                          </p:tavLst>
                                        </p:anim>
                                        <p:anim calcmode="lin" valueType="num">
                                          <p:cBhvr additive="base">
                                            <p:cTn id="8" dur="1000" fill="hold"/>
                                            <p:tgtEl>
                                              <p:spTgt spid="41"/>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1" decel="100000" fill="hold" nodeType="withEffect">
                                      <p:stCondLst>
                                        <p:cond delay="25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ppt_x"/>
                                              </p:val>
                                            </p:tav>
                                            <p:tav tm="100000">
                                              <p:val>
                                                <p:strVal val="#ppt_x"/>
                                              </p:val>
                                            </p:tav>
                                          </p:tavLst>
                                        </p:anim>
                                        <p:anim calcmode="lin" valueType="num">
                                          <p:cBhvr additive="base">
                                            <p:cTn id="16" dur="10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4" decel="10000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5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1000" fill="hold"/>
                                            <p:tgtEl>
                                              <p:spTgt spid="24"/>
                                            </p:tgtEl>
                                            <p:attrNameLst>
                                              <p:attrName>ppt_x</p:attrName>
                                            </p:attrNameLst>
                                          </p:cBhvr>
                                          <p:tavLst>
                                            <p:tav tm="0">
                                              <p:val>
                                                <p:strVal val="#ppt_x"/>
                                              </p:val>
                                            </p:tav>
                                            <p:tav tm="100000">
                                              <p:val>
                                                <p:strVal val="#ppt_x"/>
                                              </p:val>
                                            </p:tav>
                                          </p:tavLst>
                                        </p:anim>
                                        <p:anim calcmode="lin" valueType="num">
                                          <p:cBhvr additive="base">
                                            <p:cTn id="24" dur="10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1" accel="22667" fill="hold" grpId="0" nodeType="withEffect">
                                      <p:stCondLst>
                                        <p:cond delay="100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1250" fill="hold"/>
                                            <p:tgtEl>
                                              <p:spTgt spid="44"/>
                                            </p:tgtEl>
                                            <p:attrNameLst>
                                              <p:attrName>ppt_x</p:attrName>
                                            </p:attrNameLst>
                                          </p:cBhvr>
                                          <p:tavLst>
                                            <p:tav tm="0">
                                              <p:val>
                                                <p:strVal val="#ppt_x"/>
                                              </p:val>
                                            </p:tav>
                                            <p:tav tm="100000">
                                              <p:val>
                                                <p:strVal val="#ppt_x"/>
                                              </p:val>
                                            </p:tav>
                                          </p:tavLst>
                                        </p:anim>
                                        <p:anim calcmode="lin" valueType="num">
                                          <p:cBhvr additive="base">
                                            <p:cTn id="28" dur="1250" fill="hold"/>
                                            <p:tgtEl>
                                              <p:spTgt spid="44"/>
                                            </p:tgtEl>
                                            <p:attrNameLst>
                                              <p:attrName>ppt_y</p:attrName>
                                            </p:attrNameLst>
                                          </p:cBhvr>
                                          <p:tavLst>
                                            <p:tav tm="0">
                                              <p:val>
                                                <p:strVal val="0-#ppt_h/2"/>
                                              </p:val>
                                            </p:tav>
                                            <p:tav tm="100000">
                                              <p:val>
                                                <p:strVal val="#ppt_y"/>
                                              </p:val>
                                            </p:tav>
                                          </p:tavLst>
                                        </p:anim>
                                      </p:childTnLst>
                                    </p:cTn>
                                  </p:par>
                                  <p:par>
                                    <p:cTn id="29" presetID="2" presetClass="entr" presetSubtype="1" accel="22667" fill="hold" grpId="0" nodeType="withEffect">
                                      <p:stCondLst>
                                        <p:cond delay="125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1250" fill="hold"/>
                                            <p:tgtEl>
                                              <p:spTgt spid="40"/>
                                            </p:tgtEl>
                                            <p:attrNameLst>
                                              <p:attrName>ppt_x</p:attrName>
                                            </p:attrNameLst>
                                          </p:cBhvr>
                                          <p:tavLst>
                                            <p:tav tm="0">
                                              <p:val>
                                                <p:strVal val="#ppt_x"/>
                                              </p:val>
                                            </p:tav>
                                            <p:tav tm="100000">
                                              <p:val>
                                                <p:strVal val="#ppt_x"/>
                                              </p:val>
                                            </p:tav>
                                          </p:tavLst>
                                        </p:anim>
                                        <p:anim calcmode="lin" valueType="num">
                                          <p:cBhvr additive="base">
                                            <p:cTn id="32" dur="1250" fill="hold"/>
                                            <p:tgtEl>
                                              <p:spTgt spid="40"/>
                                            </p:tgtEl>
                                            <p:attrNameLst>
                                              <p:attrName>ppt_y</p:attrName>
                                            </p:attrNameLst>
                                          </p:cBhvr>
                                          <p:tavLst>
                                            <p:tav tm="0">
                                              <p:val>
                                                <p:strVal val="0-#ppt_h/2"/>
                                              </p:val>
                                            </p:tav>
                                            <p:tav tm="100000">
                                              <p:val>
                                                <p:strVal val="#ppt_y"/>
                                              </p:val>
                                            </p:tav>
                                          </p:tavLst>
                                        </p:anim>
                                      </p:childTnLst>
                                    </p:cTn>
                                  </p:par>
                                  <p:par>
                                    <p:cTn id="33" presetID="2" presetClass="entr" presetSubtype="1" accel="22667" fill="hold" grpId="0" nodeType="withEffect">
                                      <p:stCondLst>
                                        <p:cond delay="15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1250" fill="hold"/>
                                            <p:tgtEl>
                                              <p:spTgt spid="43"/>
                                            </p:tgtEl>
                                            <p:attrNameLst>
                                              <p:attrName>ppt_x</p:attrName>
                                            </p:attrNameLst>
                                          </p:cBhvr>
                                          <p:tavLst>
                                            <p:tav tm="0">
                                              <p:val>
                                                <p:strVal val="#ppt_x"/>
                                              </p:val>
                                            </p:tav>
                                            <p:tav tm="100000">
                                              <p:val>
                                                <p:strVal val="#ppt_x"/>
                                              </p:val>
                                            </p:tav>
                                          </p:tavLst>
                                        </p:anim>
                                        <p:anim calcmode="lin" valueType="num">
                                          <p:cBhvr additive="base">
                                            <p:cTn id="36" dur="1250" fill="hold"/>
                                            <p:tgtEl>
                                              <p:spTgt spid="43"/>
                                            </p:tgtEl>
                                            <p:attrNameLst>
                                              <p:attrName>ppt_y</p:attrName>
                                            </p:attrNameLst>
                                          </p:cBhvr>
                                          <p:tavLst>
                                            <p:tav tm="0">
                                              <p:val>
                                                <p:strVal val="0-#ppt_h/2"/>
                                              </p:val>
                                            </p:tav>
                                            <p:tav tm="100000">
                                              <p:val>
                                                <p:strVal val="#ppt_y"/>
                                              </p:val>
                                            </p:tav>
                                          </p:tavLst>
                                        </p:anim>
                                      </p:childTnLst>
                                    </p:cTn>
                                  </p:par>
                                  <p:par>
                                    <p:cTn id="37" presetID="2" presetClass="entr" presetSubtype="1" accel="22667" fill="hold" grpId="0" nodeType="withEffect">
                                      <p:stCondLst>
                                        <p:cond delay="175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1250" fill="hold"/>
                                            <p:tgtEl>
                                              <p:spTgt spid="42"/>
                                            </p:tgtEl>
                                            <p:attrNameLst>
                                              <p:attrName>ppt_x</p:attrName>
                                            </p:attrNameLst>
                                          </p:cBhvr>
                                          <p:tavLst>
                                            <p:tav tm="0">
                                              <p:val>
                                                <p:strVal val="#ppt_x"/>
                                              </p:val>
                                            </p:tav>
                                            <p:tav tm="100000">
                                              <p:val>
                                                <p:strVal val="#ppt_x"/>
                                              </p:val>
                                            </p:tav>
                                          </p:tavLst>
                                        </p:anim>
                                        <p:anim calcmode="lin" valueType="num">
                                          <p:cBhvr additive="base">
                                            <p:cTn id="40" dur="1250" fill="hold"/>
                                            <p:tgtEl>
                                              <p:spTgt spid="42"/>
                                            </p:tgtEl>
                                            <p:attrNameLst>
                                              <p:attrName>ppt_y</p:attrName>
                                            </p:attrNameLst>
                                          </p:cBhvr>
                                          <p:tavLst>
                                            <p:tav tm="0">
                                              <p:val>
                                                <p:strVal val="0-#ppt_h/2"/>
                                              </p:val>
                                            </p:tav>
                                            <p:tav tm="100000">
                                              <p:val>
                                                <p:strVal val="#ppt_y"/>
                                              </p:val>
                                            </p:tav>
                                          </p:tavLst>
                                        </p:anim>
                                      </p:childTnLst>
                                    </p:cTn>
                                  </p:par>
                                  <p:par>
                                    <p:cTn id="41" presetID="2" presetClass="entr" presetSubtype="4" decel="100000" fill="hold" nodeType="withEffect">
                                      <p:stCondLst>
                                        <p:cond delay="25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1000" fill="hold"/>
                                            <p:tgtEl>
                                              <p:spTgt spid="45"/>
                                            </p:tgtEl>
                                            <p:attrNameLst>
                                              <p:attrName>ppt_x</p:attrName>
                                            </p:attrNameLst>
                                          </p:cBhvr>
                                          <p:tavLst>
                                            <p:tav tm="0">
                                              <p:val>
                                                <p:strVal val="#ppt_x"/>
                                              </p:val>
                                            </p:tav>
                                            <p:tav tm="100000">
                                              <p:val>
                                                <p:strVal val="#ppt_x"/>
                                              </p:val>
                                            </p:tav>
                                          </p:tavLst>
                                        </p:anim>
                                        <p:anim calcmode="lin" valueType="num">
                                          <p:cBhvr additive="base">
                                            <p:cTn id="44"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 grpId="0"/>
          <p:bldP spid="40" grpId="0" animBg="1"/>
          <p:bldP spid="42" grpId="0" animBg="1"/>
          <p:bldP spid="43" grpId="0" animBg="1"/>
          <p:bldP spid="44"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aming and the metaverse | WPP">
            <a:extLst>
              <a:ext uri="{FF2B5EF4-FFF2-40B4-BE49-F238E27FC236}">
                <a16:creationId xmlns:a16="http://schemas.microsoft.com/office/drawing/2014/main" id="{07FAC46E-62B5-F943-A2D2-BA6E265C65DA}"/>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4" name="Cube 83">
            <a:extLst>
              <a:ext uri="{FF2B5EF4-FFF2-40B4-BE49-F238E27FC236}">
                <a16:creationId xmlns:a16="http://schemas.microsoft.com/office/drawing/2014/main" id="{F9A9EFE0-2AC6-D141-B067-352DDAA57008}"/>
              </a:ext>
            </a:extLst>
          </p:cNvPr>
          <p:cNvSpPr/>
          <p:nvPr/>
        </p:nvSpPr>
        <p:spPr>
          <a:xfrm flipH="1">
            <a:off x="2396267" y="1578909"/>
            <a:ext cx="7242399" cy="1111185"/>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Cube 84">
            <a:extLst>
              <a:ext uri="{FF2B5EF4-FFF2-40B4-BE49-F238E27FC236}">
                <a16:creationId xmlns:a16="http://schemas.microsoft.com/office/drawing/2014/main" id="{50A7D5C0-FB27-0D49-B620-B4D544FD617C}"/>
              </a:ext>
            </a:extLst>
          </p:cNvPr>
          <p:cNvSpPr/>
          <p:nvPr/>
        </p:nvSpPr>
        <p:spPr>
          <a:xfrm flipH="1">
            <a:off x="2396267" y="3901114"/>
            <a:ext cx="7242399" cy="1111185"/>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Cube 85">
            <a:extLst>
              <a:ext uri="{FF2B5EF4-FFF2-40B4-BE49-F238E27FC236}">
                <a16:creationId xmlns:a16="http://schemas.microsoft.com/office/drawing/2014/main" id="{08A455C1-ADEE-3044-87B7-A6E6C1AF8D2E}"/>
              </a:ext>
            </a:extLst>
          </p:cNvPr>
          <p:cNvSpPr/>
          <p:nvPr/>
        </p:nvSpPr>
        <p:spPr>
          <a:xfrm flipH="1">
            <a:off x="2396267" y="5204210"/>
            <a:ext cx="7242399" cy="1111185"/>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6" name="Rectangle: Rounded Corners 99">
            <a:extLst>
              <a:ext uri="{FF2B5EF4-FFF2-40B4-BE49-F238E27FC236}">
                <a16:creationId xmlns:a16="http://schemas.microsoft.com/office/drawing/2014/main" id="{D394271E-586E-CF4F-8BA9-6A1C40EA13D0}"/>
              </a:ext>
            </a:extLst>
          </p:cNvPr>
          <p:cNvSpPr/>
          <p:nvPr/>
        </p:nvSpPr>
        <p:spPr>
          <a:xfrm>
            <a:off x="8003580" y="2890106"/>
            <a:ext cx="1643969" cy="824142"/>
          </a:xfrm>
          <a:prstGeom prst="roundRect">
            <a:avLst>
              <a:gd name="adj" fmla="val 20120"/>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sp>
        <p:nvSpPr>
          <p:cNvPr id="125" name="Rectangle: Rounded Corners 99">
            <a:extLst>
              <a:ext uri="{FF2B5EF4-FFF2-40B4-BE49-F238E27FC236}">
                <a16:creationId xmlns:a16="http://schemas.microsoft.com/office/drawing/2014/main" id="{BBE12B80-BE28-0F45-8B1D-36D37E59DCC9}"/>
              </a:ext>
            </a:extLst>
          </p:cNvPr>
          <p:cNvSpPr/>
          <p:nvPr/>
        </p:nvSpPr>
        <p:spPr>
          <a:xfrm>
            <a:off x="4973194" y="2882191"/>
            <a:ext cx="2245613" cy="824142"/>
          </a:xfrm>
          <a:prstGeom prst="roundRect">
            <a:avLst>
              <a:gd name="adj" fmla="val 20120"/>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sp>
        <p:nvSpPr>
          <p:cNvPr id="130" name="Oval 129">
            <a:extLst>
              <a:ext uri="{FF2B5EF4-FFF2-40B4-BE49-F238E27FC236}">
                <a16:creationId xmlns:a16="http://schemas.microsoft.com/office/drawing/2014/main" id="{A9183274-5029-47A0-90FC-270E2CC7822F}"/>
              </a:ext>
            </a:extLst>
          </p:cNvPr>
          <p:cNvSpPr/>
          <p:nvPr/>
        </p:nvSpPr>
        <p:spPr>
          <a:xfrm>
            <a:off x="-1136595" y="1502819"/>
            <a:ext cx="1479628" cy="1479628"/>
          </a:xfrm>
          <a:prstGeom prst="ellipse">
            <a:avLst/>
          </a:prstGeom>
          <a:gradFill>
            <a:gsLst>
              <a:gs pos="55000">
                <a:schemeClr val="accent1">
                  <a:lumMod val="60000"/>
                  <a:lumOff val="40000"/>
                </a:schemeClr>
              </a:gs>
              <a:gs pos="0">
                <a:schemeClr val="accent1"/>
              </a:gs>
              <a:gs pos="100000">
                <a:schemeClr val="accent4"/>
              </a:gs>
            </a:gsLst>
            <a:lin ang="27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D" dirty="0">
              <a:latin typeface="Karla Light" panose="020B0004030503030003" pitchFamily="34" charset="77"/>
            </a:endParaRPr>
          </a:p>
        </p:txBody>
      </p:sp>
      <p:sp>
        <p:nvSpPr>
          <p:cNvPr id="2" name="TextBox 1">
            <a:extLst>
              <a:ext uri="{FF2B5EF4-FFF2-40B4-BE49-F238E27FC236}">
                <a16:creationId xmlns:a16="http://schemas.microsoft.com/office/drawing/2014/main" id="{C163831D-0DF4-42DC-9756-A6FBB39BB0A8}"/>
              </a:ext>
            </a:extLst>
          </p:cNvPr>
          <p:cNvSpPr txBox="1"/>
          <p:nvPr/>
        </p:nvSpPr>
        <p:spPr>
          <a:xfrm>
            <a:off x="535951" y="573597"/>
            <a:ext cx="11120097" cy="707886"/>
          </a:xfrm>
          <a:prstGeom prst="rect">
            <a:avLst/>
          </a:prstGeom>
          <a:noFill/>
        </p:spPr>
        <p:txBody>
          <a:bodyPr wrap="square" rtlCol="0">
            <a:spAutoFit/>
          </a:bodyPr>
          <a:lstStyle/>
          <a:p>
            <a:pPr algn="ctr"/>
            <a:r>
              <a:rPr lang="en-US" sz="4000" b="1" dirty="0" err="1">
                <a:solidFill>
                  <a:schemeClr val="bg1"/>
                </a:solidFill>
                <a:latin typeface="Karla ExtraBold" panose="020B0004030503030003" pitchFamily="34" charset="77"/>
                <a:cs typeface="Space Grotesk" pitchFamily="2" charset="0"/>
              </a:rPr>
              <a:t>Solarity</a:t>
            </a:r>
            <a:r>
              <a:rPr lang="en-US" sz="4000" b="1" dirty="0">
                <a:solidFill>
                  <a:schemeClr val="bg1"/>
                </a:solidFill>
                <a:latin typeface="Karla ExtraBold" panose="020B0004030503030003" pitchFamily="34" charset="77"/>
                <a:cs typeface="Space Grotesk" pitchFamily="2" charset="0"/>
              </a:rPr>
              <a:t> as the metaverse provider</a:t>
            </a:r>
          </a:p>
        </p:txBody>
      </p:sp>
      <p:sp>
        <p:nvSpPr>
          <p:cNvPr id="100" name="Rectangle: Rounded Corners 99">
            <a:extLst>
              <a:ext uri="{FF2B5EF4-FFF2-40B4-BE49-F238E27FC236}">
                <a16:creationId xmlns:a16="http://schemas.microsoft.com/office/drawing/2014/main" id="{31EBC4F7-11C2-448F-9F7E-0106A05D3484}"/>
              </a:ext>
            </a:extLst>
          </p:cNvPr>
          <p:cNvSpPr/>
          <p:nvPr/>
        </p:nvSpPr>
        <p:spPr>
          <a:xfrm>
            <a:off x="2463063" y="2885673"/>
            <a:ext cx="1643969" cy="824142"/>
          </a:xfrm>
          <a:prstGeom prst="roundRect">
            <a:avLst>
              <a:gd name="adj" fmla="val 20120"/>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sp>
        <p:nvSpPr>
          <p:cNvPr id="128" name="Cube 127">
            <a:extLst>
              <a:ext uri="{FF2B5EF4-FFF2-40B4-BE49-F238E27FC236}">
                <a16:creationId xmlns:a16="http://schemas.microsoft.com/office/drawing/2014/main" id="{AAE4C22D-9F09-4005-8EA4-EB30E721003A}"/>
              </a:ext>
            </a:extLst>
          </p:cNvPr>
          <p:cNvSpPr/>
          <p:nvPr/>
        </p:nvSpPr>
        <p:spPr>
          <a:xfrm rot="9900000">
            <a:off x="-219560" y="4923109"/>
            <a:ext cx="439119" cy="439119"/>
          </a:xfrm>
          <a:prstGeom prst="cube">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dirty="0">
              <a:latin typeface="Karla Light" panose="020B0004030503030003" pitchFamily="34" charset="77"/>
            </a:endParaRPr>
          </a:p>
        </p:txBody>
      </p:sp>
      <p:sp>
        <p:nvSpPr>
          <p:cNvPr id="129" name="Cube 128">
            <a:extLst>
              <a:ext uri="{FF2B5EF4-FFF2-40B4-BE49-F238E27FC236}">
                <a16:creationId xmlns:a16="http://schemas.microsoft.com/office/drawing/2014/main" id="{D2575CE3-8E36-411F-AE2C-84824D304562}"/>
              </a:ext>
            </a:extLst>
          </p:cNvPr>
          <p:cNvSpPr/>
          <p:nvPr/>
        </p:nvSpPr>
        <p:spPr>
          <a:xfrm rot="20700000">
            <a:off x="11888043" y="4444347"/>
            <a:ext cx="853372" cy="853372"/>
          </a:xfrm>
          <a:prstGeom prst="cube">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dirty="0">
              <a:latin typeface="Karla Light" panose="020B0004030503030003" pitchFamily="34" charset="77"/>
            </a:endParaRPr>
          </a:p>
        </p:txBody>
      </p:sp>
      <p:sp>
        <p:nvSpPr>
          <p:cNvPr id="97" name="Rectangle 96">
            <a:extLst>
              <a:ext uri="{FF2B5EF4-FFF2-40B4-BE49-F238E27FC236}">
                <a16:creationId xmlns:a16="http://schemas.microsoft.com/office/drawing/2014/main" id="{34CF8E82-F64F-8941-AA9A-7AC205FB779F}"/>
              </a:ext>
              <a:ext uri="{C183D7F6-B498-43B3-948B-1728B52AA6E4}">
                <adec:decorative xmlns:adec="http://schemas.microsoft.com/office/drawing/2017/decorative" val="0"/>
              </a:ext>
            </a:extLst>
          </p:cNvPr>
          <p:cNvSpPr/>
          <p:nvPr/>
        </p:nvSpPr>
        <p:spPr>
          <a:xfrm>
            <a:off x="2225754" y="5018063"/>
            <a:ext cx="7740495" cy="1653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bg1">
                    <a:lumMod val="95000"/>
                  </a:schemeClr>
                </a:solidFill>
                <a:latin typeface="Karla" panose="020B0004030503030003" pitchFamily="34" charset="77"/>
              </a:rPr>
              <a:t>MetaDots</a:t>
            </a:r>
            <a:endParaRPr lang="en-US" sz="2000" b="1" dirty="0">
              <a:solidFill>
                <a:schemeClr val="bg1">
                  <a:lumMod val="95000"/>
                </a:schemeClr>
              </a:solidFill>
              <a:latin typeface="Karla" panose="020B0004030503030003" pitchFamily="34" charset="77"/>
            </a:endParaRPr>
          </a:p>
          <a:p>
            <a:pPr algn="ctr"/>
            <a:r>
              <a:rPr lang="en-US" sz="1350" dirty="0">
                <a:solidFill>
                  <a:schemeClr val="bg1">
                    <a:lumMod val="95000"/>
                  </a:schemeClr>
                </a:solidFill>
                <a:latin typeface="Karla" panose="020B0004030503030003" pitchFamily="34" charset="77"/>
              </a:rPr>
              <a:t>Self-Sovereign Cosmos zones connected by IBC</a:t>
            </a:r>
            <a:endParaRPr lang="en-CN" sz="1350" dirty="0">
              <a:solidFill>
                <a:schemeClr val="bg1">
                  <a:lumMod val="95000"/>
                </a:schemeClr>
              </a:solidFill>
              <a:latin typeface="Karla" panose="020B0004030503030003" pitchFamily="34" charset="77"/>
            </a:endParaRPr>
          </a:p>
        </p:txBody>
      </p:sp>
      <p:sp>
        <p:nvSpPr>
          <p:cNvPr id="109" name="Rectangle 108">
            <a:extLst>
              <a:ext uri="{FF2B5EF4-FFF2-40B4-BE49-F238E27FC236}">
                <a16:creationId xmlns:a16="http://schemas.microsoft.com/office/drawing/2014/main" id="{239D2BAE-78B4-7A40-8360-6624F8C6F902}"/>
              </a:ext>
              <a:ext uri="{C183D7F6-B498-43B3-948B-1728B52AA6E4}">
                <adec:decorative xmlns:adec="http://schemas.microsoft.com/office/drawing/2017/decorative" val="0"/>
              </a:ext>
            </a:extLst>
          </p:cNvPr>
          <p:cNvSpPr/>
          <p:nvPr/>
        </p:nvSpPr>
        <p:spPr>
          <a:xfrm>
            <a:off x="2167685" y="4057723"/>
            <a:ext cx="7740494" cy="912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bg1">
                    <a:lumMod val="95000"/>
                  </a:schemeClr>
                </a:solidFill>
                <a:latin typeface="Karla" panose="020B0004030503030003" pitchFamily="34" charset="77"/>
              </a:rPr>
              <a:t>Solarity</a:t>
            </a:r>
            <a:endParaRPr lang="en-US" sz="2000" b="1" dirty="0">
              <a:solidFill>
                <a:schemeClr val="bg1">
                  <a:lumMod val="95000"/>
                </a:schemeClr>
              </a:solidFill>
              <a:latin typeface="Karla" panose="020B0004030503030003" pitchFamily="34" charset="77"/>
            </a:endParaRPr>
          </a:p>
          <a:p>
            <a:pPr algn="ctr"/>
            <a:r>
              <a:rPr lang="en-US" sz="1350" dirty="0">
                <a:solidFill>
                  <a:schemeClr val="bg1">
                    <a:lumMod val="95000"/>
                  </a:schemeClr>
                </a:solidFill>
                <a:latin typeface="Karla" panose="020B0004030503030003" pitchFamily="34" charset="77"/>
              </a:rPr>
              <a:t>Cross-metaverse XR aggregator</a:t>
            </a:r>
            <a:endParaRPr lang="en-CN" sz="1350" dirty="0">
              <a:solidFill>
                <a:schemeClr val="bg1">
                  <a:lumMod val="95000"/>
                </a:schemeClr>
              </a:solidFill>
              <a:latin typeface="Karla" panose="020B0004030503030003" pitchFamily="34" charset="77"/>
            </a:endParaRPr>
          </a:p>
        </p:txBody>
      </p:sp>
      <p:sp>
        <p:nvSpPr>
          <p:cNvPr id="113" name="Rounded Rectangle 112">
            <a:extLst>
              <a:ext uri="{FF2B5EF4-FFF2-40B4-BE49-F238E27FC236}">
                <a16:creationId xmlns:a16="http://schemas.microsoft.com/office/drawing/2014/main" id="{7F4AB591-D18F-1544-892B-4F96B6634FAB}"/>
              </a:ext>
            </a:extLst>
          </p:cNvPr>
          <p:cNvSpPr/>
          <p:nvPr/>
        </p:nvSpPr>
        <p:spPr>
          <a:xfrm>
            <a:off x="2611083" y="2957968"/>
            <a:ext cx="1316567" cy="6994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350" dirty="0">
                <a:solidFill>
                  <a:schemeClr val="bg1">
                    <a:lumMod val="95000"/>
                  </a:schemeClr>
                </a:solidFill>
                <a:latin typeface="Karla" panose="020B0004030503030003" pitchFamily="34" charset="77"/>
              </a:rPr>
              <a:t>VR studios</a:t>
            </a:r>
          </a:p>
        </p:txBody>
      </p:sp>
      <p:sp>
        <p:nvSpPr>
          <p:cNvPr id="114" name="Rounded Rectangle 113">
            <a:extLst>
              <a:ext uri="{FF2B5EF4-FFF2-40B4-BE49-F238E27FC236}">
                <a16:creationId xmlns:a16="http://schemas.microsoft.com/office/drawing/2014/main" id="{997F122E-1401-1147-A2C3-F3A4E6F63A9D}"/>
              </a:ext>
            </a:extLst>
          </p:cNvPr>
          <p:cNvSpPr/>
          <p:nvPr/>
        </p:nvSpPr>
        <p:spPr>
          <a:xfrm>
            <a:off x="4997598" y="2964813"/>
            <a:ext cx="2196805" cy="6994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350" dirty="0">
                <a:solidFill>
                  <a:schemeClr val="bg1">
                    <a:lumMod val="95000"/>
                  </a:schemeClr>
                </a:solidFill>
                <a:latin typeface="Karla" panose="020B0004030503030003" pitchFamily="34" charset="77"/>
              </a:rPr>
              <a:t>Gamefi/Defi</a:t>
            </a:r>
            <a:r>
              <a:rPr lang="en-CN" sz="1350">
                <a:solidFill>
                  <a:schemeClr val="bg1">
                    <a:lumMod val="95000"/>
                  </a:schemeClr>
                </a:solidFill>
                <a:latin typeface="Karla" panose="020B0004030503030003" pitchFamily="34" charset="77"/>
              </a:rPr>
              <a:t>/ </a:t>
            </a:r>
            <a:endParaRPr lang="en-AU" sz="1350" dirty="0">
              <a:solidFill>
                <a:schemeClr val="bg1">
                  <a:lumMod val="95000"/>
                </a:schemeClr>
              </a:solidFill>
              <a:latin typeface="Karla" panose="020B0004030503030003" pitchFamily="34" charset="77"/>
            </a:endParaRPr>
          </a:p>
          <a:p>
            <a:pPr algn="ctr"/>
            <a:r>
              <a:rPr lang="en-CN" sz="1350">
                <a:solidFill>
                  <a:schemeClr val="bg1">
                    <a:lumMod val="95000"/>
                  </a:schemeClr>
                </a:solidFill>
                <a:latin typeface="Karla" panose="020B0004030503030003" pitchFamily="34" charset="77"/>
              </a:rPr>
              <a:t>Metaverse </a:t>
            </a:r>
            <a:r>
              <a:rPr lang="en-CN" sz="1350" dirty="0">
                <a:solidFill>
                  <a:schemeClr val="bg1">
                    <a:lumMod val="95000"/>
                  </a:schemeClr>
                </a:solidFill>
                <a:latin typeface="Karla" panose="020B0004030503030003" pitchFamily="34" charset="77"/>
              </a:rPr>
              <a:t>projects</a:t>
            </a:r>
          </a:p>
        </p:txBody>
      </p:sp>
      <p:sp>
        <p:nvSpPr>
          <p:cNvPr id="115" name="Rounded Rectangle 114">
            <a:extLst>
              <a:ext uri="{FF2B5EF4-FFF2-40B4-BE49-F238E27FC236}">
                <a16:creationId xmlns:a16="http://schemas.microsoft.com/office/drawing/2014/main" id="{6572D560-4CE1-0E4F-922D-1DC191D4A73D}"/>
              </a:ext>
            </a:extLst>
          </p:cNvPr>
          <p:cNvSpPr/>
          <p:nvPr/>
        </p:nvSpPr>
        <p:spPr>
          <a:xfrm>
            <a:off x="7999026" y="3001682"/>
            <a:ext cx="1609263" cy="6597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350" dirty="0">
                <a:solidFill>
                  <a:schemeClr val="bg1">
                    <a:lumMod val="95000"/>
                  </a:schemeClr>
                </a:solidFill>
                <a:latin typeface="Karla" panose="020B0004030503030003" pitchFamily="34" charset="77"/>
              </a:rPr>
              <a:t>Brands</a:t>
            </a:r>
          </a:p>
        </p:txBody>
      </p:sp>
      <p:sp>
        <p:nvSpPr>
          <p:cNvPr id="116" name="Rectangle 9">
            <a:extLst>
              <a:ext uri="{FF2B5EF4-FFF2-40B4-BE49-F238E27FC236}">
                <a16:creationId xmlns:a16="http://schemas.microsoft.com/office/drawing/2014/main" id="{2BB7155E-5C53-834C-8B67-8D81499BB5BB}"/>
              </a:ext>
              <a:ext uri="{C183D7F6-B498-43B3-948B-1728B52AA6E4}">
                <adec:decorative xmlns:adec="http://schemas.microsoft.com/office/drawing/2017/decorative" val="0"/>
              </a:ext>
            </a:extLst>
          </p:cNvPr>
          <p:cNvSpPr/>
          <p:nvPr/>
        </p:nvSpPr>
        <p:spPr>
          <a:xfrm>
            <a:off x="2126033" y="2018719"/>
            <a:ext cx="7840216" cy="43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latin typeface="Karla" panose="020B0004030503030003" pitchFamily="34" charset="77"/>
              </a:rPr>
              <a:t>Interconnected </a:t>
            </a:r>
            <a:r>
              <a:rPr lang="en-US" sz="1600" dirty="0" err="1">
                <a:solidFill>
                  <a:schemeClr val="bg1">
                    <a:lumMod val="95000"/>
                  </a:schemeClr>
                </a:solidFill>
                <a:latin typeface="Karla" panose="020B0004030503030003" pitchFamily="34" charset="77"/>
              </a:rPr>
              <a:t>DAOverses</a:t>
            </a:r>
            <a:r>
              <a:rPr lang="en-US" sz="1600" dirty="0">
                <a:solidFill>
                  <a:schemeClr val="bg1">
                    <a:lumMod val="95000"/>
                  </a:schemeClr>
                </a:solidFill>
                <a:latin typeface="Karla" panose="020B0004030503030003" pitchFamily="34" charset="77"/>
              </a:rPr>
              <a:t> Galaxies</a:t>
            </a:r>
            <a:endParaRPr lang="en-CN" sz="1600" dirty="0">
              <a:solidFill>
                <a:schemeClr val="bg1">
                  <a:lumMod val="95000"/>
                </a:schemeClr>
              </a:solidFill>
              <a:latin typeface="Karla" panose="020B0004030503030003" pitchFamily="34" charset="77"/>
            </a:endParaRPr>
          </a:p>
        </p:txBody>
      </p:sp>
      <p:sp>
        <p:nvSpPr>
          <p:cNvPr id="122" name="CasellaDiTesto 28">
            <a:extLst>
              <a:ext uri="{FF2B5EF4-FFF2-40B4-BE49-F238E27FC236}">
                <a16:creationId xmlns:a16="http://schemas.microsoft.com/office/drawing/2014/main" id="{FF953473-57E4-FE4B-BC90-5F2B14F2AC0D}"/>
              </a:ext>
            </a:extLst>
          </p:cNvPr>
          <p:cNvSpPr txBox="1"/>
          <p:nvPr/>
        </p:nvSpPr>
        <p:spPr>
          <a:xfrm rot="5400000">
            <a:off x="9239385" y="5580795"/>
            <a:ext cx="1337587" cy="369332"/>
          </a:xfrm>
          <a:prstGeom prst="rect">
            <a:avLst/>
          </a:prstGeom>
          <a:noFill/>
        </p:spPr>
        <p:txBody>
          <a:bodyPr wrap="square" rtlCol="0">
            <a:spAutoFit/>
          </a:bodyPr>
          <a:lstStyle/>
          <a:p>
            <a:r>
              <a:rPr lang="en-US" b="1" dirty="0">
                <a:solidFill>
                  <a:schemeClr val="bg1">
                    <a:lumMod val="95000"/>
                  </a:schemeClr>
                </a:solidFill>
                <a:latin typeface="Karla" panose="020B0004030503030003" pitchFamily="34" charset="77"/>
              </a:rPr>
              <a:t>Poly-Verse </a:t>
            </a:r>
          </a:p>
        </p:txBody>
      </p:sp>
      <p:pic>
        <p:nvPicPr>
          <p:cNvPr id="6" name="Graphic 5">
            <a:extLst>
              <a:ext uri="{FF2B5EF4-FFF2-40B4-BE49-F238E27FC236}">
                <a16:creationId xmlns:a16="http://schemas.microsoft.com/office/drawing/2014/main" id="{70CCD812-9BEB-F645-A470-2651726D7D09}"/>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rot="3308652">
            <a:off x="5872807" y="4875718"/>
            <a:ext cx="412342" cy="412342"/>
          </a:xfrm>
          <a:prstGeom prst="rect">
            <a:avLst/>
          </a:prstGeom>
        </p:spPr>
      </p:pic>
      <p:pic>
        <p:nvPicPr>
          <p:cNvPr id="88" name="Graphic 87">
            <a:extLst>
              <a:ext uri="{FF2B5EF4-FFF2-40B4-BE49-F238E27FC236}">
                <a16:creationId xmlns:a16="http://schemas.microsoft.com/office/drawing/2014/main" id="{159AC490-B9CC-E84B-9CB6-449D595A981A}"/>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rot="3308652">
            <a:off x="5872807" y="3734205"/>
            <a:ext cx="412342" cy="412342"/>
          </a:xfrm>
          <a:prstGeom prst="rect">
            <a:avLst/>
          </a:prstGeom>
        </p:spPr>
      </p:pic>
      <p:pic>
        <p:nvPicPr>
          <p:cNvPr id="89" name="Graphic 88">
            <a:extLst>
              <a:ext uri="{FF2B5EF4-FFF2-40B4-BE49-F238E27FC236}">
                <a16:creationId xmlns:a16="http://schemas.microsoft.com/office/drawing/2014/main" id="{D6D2ED7E-038D-5146-8F56-E5CD584A57CC}"/>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rot="3308652">
            <a:off x="5872807" y="2581678"/>
            <a:ext cx="412342" cy="412342"/>
          </a:xfrm>
          <a:prstGeom prst="rect">
            <a:avLst/>
          </a:prstGeom>
        </p:spPr>
      </p:pic>
      <p:pic>
        <p:nvPicPr>
          <p:cNvPr id="7" name="Graphic 6">
            <a:extLst>
              <a:ext uri="{FF2B5EF4-FFF2-40B4-BE49-F238E27FC236}">
                <a16:creationId xmlns:a16="http://schemas.microsoft.com/office/drawing/2014/main" id="{32539FB7-49A8-304F-8596-5C0048280662}"/>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4181449" y="3025532"/>
            <a:ext cx="585822" cy="585822"/>
          </a:xfrm>
          <a:prstGeom prst="rect">
            <a:avLst/>
          </a:prstGeom>
        </p:spPr>
      </p:pic>
      <p:pic>
        <p:nvPicPr>
          <p:cNvPr id="90" name="Graphic 89">
            <a:extLst>
              <a:ext uri="{FF2B5EF4-FFF2-40B4-BE49-F238E27FC236}">
                <a16:creationId xmlns:a16="http://schemas.microsoft.com/office/drawing/2014/main" id="{3F9AFFFA-B27D-EF46-A9B6-5E32EB8D94B7}"/>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7344718" y="3025532"/>
            <a:ext cx="585822" cy="585822"/>
          </a:xfrm>
          <a:prstGeom prst="rect">
            <a:avLst/>
          </a:prstGeom>
        </p:spPr>
      </p:pic>
      <p:sp>
        <p:nvSpPr>
          <p:cNvPr id="91" name="TextBox 90">
            <a:extLst>
              <a:ext uri="{FF2B5EF4-FFF2-40B4-BE49-F238E27FC236}">
                <a16:creationId xmlns:a16="http://schemas.microsoft.com/office/drawing/2014/main" id="{AA018402-7599-A840-9B4D-DCC610A1D873}"/>
              </a:ext>
            </a:extLst>
          </p:cNvPr>
          <p:cNvSpPr txBox="1"/>
          <p:nvPr/>
        </p:nvSpPr>
        <p:spPr>
          <a:xfrm>
            <a:off x="11352213" y="6416675"/>
            <a:ext cx="431800" cy="246221"/>
          </a:xfrm>
          <a:prstGeom prst="rect">
            <a:avLst/>
          </a:prstGeom>
          <a:noFill/>
        </p:spPr>
        <p:txBody>
          <a:bodyPr wrap="square" rtlCol="0">
            <a:spAutoFit/>
          </a:bodyPr>
          <a:lstStyle/>
          <a:p>
            <a:pPr algn="ctr"/>
            <a:fld id="{EEE9B2C3-FEC2-44C0-85D0-2908C08462D1}" type="slidenum">
              <a:rPr lang="en-US" sz="1000" b="0" i="0" smtClean="0">
                <a:solidFill>
                  <a:schemeClr val="bg1"/>
                </a:solidFill>
                <a:latin typeface="Karla Light" panose="020B0004030503030003" pitchFamily="34" charset="77"/>
              </a:rPr>
              <a:pPr algn="ctr"/>
              <a:t>3</a:t>
            </a:fld>
            <a:endParaRPr lang="en-US" sz="1000" b="0" i="0" dirty="0">
              <a:solidFill>
                <a:schemeClr val="bg1"/>
              </a:solidFill>
              <a:latin typeface="Karla Light" panose="020B0004030503030003" pitchFamily="34" charset="77"/>
            </a:endParaRPr>
          </a:p>
        </p:txBody>
      </p:sp>
      <p:sp>
        <p:nvSpPr>
          <p:cNvPr id="92" name="TextBox 91">
            <a:extLst>
              <a:ext uri="{FF2B5EF4-FFF2-40B4-BE49-F238E27FC236}">
                <a16:creationId xmlns:a16="http://schemas.microsoft.com/office/drawing/2014/main" id="{69808381-0295-3141-9C70-10B64D2F77AB}"/>
              </a:ext>
            </a:extLst>
          </p:cNvPr>
          <p:cNvSpPr txBox="1"/>
          <p:nvPr/>
        </p:nvSpPr>
        <p:spPr>
          <a:xfrm>
            <a:off x="407987" y="6416675"/>
            <a:ext cx="3138101" cy="246221"/>
          </a:xfrm>
          <a:prstGeom prst="rect">
            <a:avLst/>
          </a:prstGeom>
          <a:noFill/>
        </p:spPr>
        <p:txBody>
          <a:bodyPr wrap="square" rtlCol="0">
            <a:spAutoFit/>
          </a:bodyPr>
          <a:lstStyle/>
          <a:p>
            <a:pPr algn="l"/>
            <a:r>
              <a:rPr lang="en-US" sz="1000" b="0" i="0" dirty="0">
                <a:solidFill>
                  <a:schemeClr val="bg1"/>
                </a:solidFill>
                <a:latin typeface="Karla Light" panose="020B0004030503030003" pitchFamily="34" charset="77"/>
              </a:rPr>
              <a:t>Ⓒ SOLARITY 2021.  All rights reserved</a:t>
            </a:r>
          </a:p>
        </p:txBody>
      </p:sp>
      <p:sp>
        <p:nvSpPr>
          <p:cNvPr id="93" name="TextBox 92">
            <a:extLst>
              <a:ext uri="{FF2B5EF4-FFF2-40B4-BE49-F238E27FC236}">
                <a16:creationId xmlns:a16="http://schemas.microsoft.com/office/drawing/2014/main" id="{1D66A9A9-BBAB-7A4C-A4A5-8026C54017F7}"/>
              </a:ext>
            </a:extLst>
          </p:cNvPr>
          <p:cNvSpPr txBox="1"/>
          <p:nvPr/>
        </p:nvSpPr>
        <p:spPr>
          <a:xfrm>
            <a:off x="407987" y="256659"/>
            <a:ext cx="1773237" cy="369332"/>
          </a:xfrm>
          <a:prstGeom prst="rect">
            <a:avLst/>
          </a:prstGeom>
          <a:noFill/>
        </p:spPr>
        <p:txBody>
          <a:bodyPr wrap="square" rtlCol="0">
            <a:spAutoFit/>
          </a:bodyPr>
          <a:lstStyle/>
          <a:p>
            <a:pPr algn="l"/>
            <a:r>
              <a:rPr lang="en-US" sz="1800" b="1" i="0" dirty="0">
                <a:solidFill>
                  <a:schemeClr val="bg1"/>
                </a:solidFill>
                <a:latin typeface="Karla ExtraBold" panose="020B0004030503030003" pitchFamily="34" charset="77"/>
              </a:rPr>
              <a:t>SOLARITY</a:t>
            </a:r>
          </a:p>
        </p:txBody>
      </p:sp>
    </p:spTree>
    <p:extLst>
      <p:ext uri="{BB962C8B-B14F-4D97-AF65-F5344CB8AC3E}">
        <p14:creationId xmlns:p14="http://schemas.microsoft.com/office/powerpoint/2010/main" val="2859468996"/>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accel="22667" fill="hold" grpId="0" nodeType="withEffect" p14:presetBounceEnd="81333">
                                      <p:stCondLst>
                                        <p:cond delay="1000"/>
                                      </p:stCondLst>
                                      <p:childTnLst>
                                        <p:set>
                                          <p:cBhvr>
                                            <p:cTn id="10" dur="1" fill="hold">
                                              <p:stCondLst>
                                                <p:cond delay="0"/>
                                              </p:stCondLst>
                                            </p:cTn>
                                            <p:tgtEl>
                                              <p:spTgt spid="128"/>
                                            </p:tgtEl>
                                            <p:attrNameLst>
                                              <p:attrName>style.visibility</p:attrName>
                                            </p:attrNameLst>
                                          </p:cBhvr>
                                          <p:to>
                                            <p:strVal val="visible"/>
                                          </p:to>
                                        </p:set>
                                        <p:anim calcmode="lin" valueType="num" p14:bounceEnd="81333">
                                          <p:cBhvr additive="base">
                                            <p:cTn id="11" dur="1250" fill="hold"/>
                                            <p:tgtEl>
                                              <p:spTgt spid="128"/>
                                            </p:tgtEl>
                                            <p:attrNameLst>
                                              <p:attrName>ppt_x</p:attrName>
                                            </p:attrNameLst>
                                          </p:cBhvr>
                                          <p:tavLst>
                                            <p:tav tm="0">
                                              <p:val>
                                                <p:strVal val="#ppt_x"/>
                                              </p:val>
                                            </p:tav>
                                            <p:tav tm="100000">
                                              <p:val>
                                                <p:strVal val="#ppt_x"/>
                                              </p:val>
                                            </p:tav>
                                          </p:tavLst>
                                        </p:anim>
                                        <p:anim calcmode="lin" valueType="num" p14:bounceEnd="81333">
                                          <p:cBhvr additive="base">
                                            <p:cTn id="12" dur="1250" fill="hold"/>
                                            <p:tgtEl>
                                              <p:spTgt spid="128"/>
                                            </p:tgtEl>
                                            <p:attrNameLst>
                                              <p:attrName>ppt_y</p:attrName>
                                            </p:attrNameLst>
                                          </p:cBhvr>
                                          <p:tavLst>
                                            <p:tav tm="0">
                                              <p:val>
                                                <p:strVal val="0-#ppt_h/2"/>
                                              </p:val>
                                            </p:tav>
                                            <p:tav tm="100000">
                                              <p:val>
                                                <p:strVal val="#ppt_y"/>
                                              </p:val>
                                            </p:tav>
                                          </p:tavLst>
                                        </p:anim>
                                      </p:childTnLst>
                                    </p:cTn>
                                  </p:par>
                                  <p:par>
                                    <p:cTn id="13" presetID="2" presetClass="entr" presetSubtype="1" accel="22667" fill="hold" grpId="0" nodeType="withEffect" p14:presetBounceEnd="81333">
                                      <p:stCondLst>
                                        <p:cond delay="1250"/>
                                      </p:stCondLst>
                                      <p:childTnLst>
                                        <p:set>
                                          <p:cBhvr>
                                            <p:cTn id="14" dur="1" fill="hold">
                                              <p:stCondLst>
                                                <p:cond delay="0"/>
                                              </p:stCondLst>
                                            </p:cTn>
                                            <p:tgtEl>
                                              <p:spTgt spid="129"/>
                                            </p:tgtEl>
                                            <p:attrNameLst>
                                              <p:attrName>style.visibility</p:attrName>
                                            </p:attrNameLst>
                                          </p:cBhvr>
                                          <p:to>
                                            <p:strVal val="visible"/>
                                          </p:to>
                                        </p:set>
                                        <p:anim calcmode="lin" valueType="num" p14:bounceEnd="81333">
                                          <p:cBhvr additive="base">
                                            <p:cTn id="15" dur="1250" fill="hold"/>
                                            <p:tgtEl>
                                              <p:spTgt spid="129"/>
                                            </p:tgtEl>
                                            <p:attrNameLst>
                                              <p:attrName>ppt_x</p:attrName>
                                            </p:attrNameLst>
                                          </p:cBhvr>
                                          <p:tavLst>
                                            <p:tav tm="0">
                                              <p:val>
                                                <p:strVal val="#ppt_x"/>
                                              </p:val>
                                            </p:tav>
                                            <p:tav tm="100000">
                                              <p:val>
                                                <p:strVal val="#ppt_x"/>
                                              </p:val>
                                            </p:tav>
                                          </p:tavLst>
                                        </p:anim>
                                        <p:anim calcmode="lin" valueType="num" p14:bounceEnd="81333">
                                          <p:cBhvr additive="base">
                                            <p:cTn id="16" dur="1250" fill="hold"/>
                                            <p:tgtEl>
                                              <p:spTgt spid="129"/>
                                            </p:tgtEl>
                                            <p:attrNameLst>
                                              <p:attrName>ppt_y</p:attrName>
                                            </p:attrNameLst>
                                          </p:cBhvr>
                                          <p:tavLst>
                                            <p:tav tm="0">
                                              <p:val>
                                                <p:strVal val="0-#ppt_h/2"/>
                                              </p:val>
                                            </p:tav>
                                            <p:tav tm="100000">
                                              <p:val>
                                                <p:strVal val="#ppt_y"/>
                                              </p:val>
                                            </p:tav>
                                          </p:tavLst>
                                        </p:anim>
                                      </p:childTnLst>
                                    </p:cTn>
                                  </p:par>
                                  <p:par>
                                    <p:cTn id="17" presetID="2" presetClass="entr" presetSubtype="1" accel="22667" fill="hold" grpId="0" nodeType="withEffect" p14:presetBounceEnd="81333">
                                      <p:stCondLst>
                                        <p:cond delay="1500"/>
                                      </p:stCondLst>
                                      <p:childTnLst>
                                        <p:set>
                                          <p:cBhvr>
                                            <p:cTn id="18" dur="1" fill="hold">
                                              <p:stCondLst>
                                                <p:cond delay="0"/>
                                              </p:stCondLst>
                                            </p:cTn>
                                            <p:tgtEl>
                                              <p:spTgt spid="130"/>
                                            </p:tgtEl>
                                            <p:attrNameLst>
                                              <p:attrName>style.visibility</p:attrName>
                                            </p:attrNameLst>
                                          </p:cBhvr>
                                          <p:to>
                                            <p:strVal val="visible"/>
                                          </p:to>
                                        </p:set>
                                        <p:anim calcmode="lin" valueType="num" p14:bounceEnd="81333">
                                          <p:cBhvr additive="base">
                                            <p:cTn id="19" dur="1250" fill="hold"/>
                                            <p:tgtEl>
                                              <p:spTgt spid="130"/>
                                            </p:tgtEl>
                                            <p:attrNameLst>
                                              <p:attrName>ppt_x</p:attrName>
                                            </p:attrNameLst>
                                          </p:cBhvr>
                                          <p:tavLst>
                                            <p:tav tm="0">
                                              <p:val>
                                                <p:strVal val="#ppt_x"/>
                                              </p:val>
                                            </p:tav>
                                            <p:tav tm="100000">
                                              <p:val>
                                                <p:strVal val="#ppt_x"/>
                                              </p:val>
                                            </p:tav>
                                          </p:tavLst>
                                        </p:anim>
                                        <p:anim calcmode="lin" valueType="num" p14:bounceEnd="81333">
                                          <p:cBhvr additive="base">
                                            <p:cTn id="20" dur="1250" fill="hold"/>
                                            <p:tgtEl>
                                              <p:spTgt spid="1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2" grpId="0"/>
          <p:bldP spid="128" grpId="0" animBg="1"/>
          <p:bldP spid="12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1000" fill="hold"/>
                                            <p:tgtEl>
                                              <p:spTgt spid="60"/>
                                            </p:tgtEl>
                                            <p:attrNameLst>
                                              <p:attrName>ppt_x</p:attrName>
                                            </p:attrNameLst>
                                          </p:cBhvr>
                                          <p:tavLst>
                                            <p:tav tm="0">
                                              <p:val>
                                                <p:strVal val="0-#ppt_w/2"/>
                                              </p:val>
                                            </p:tav>
                                            <p:tav tm="100000">
                                              <p:val>
                                                <p:strVal val="#ppt_x"/>
                                              </p:val>
                                            </p:tav>
                                          </p:tavLst>
                                        </p:anim>
                                        <p:anim calcmode="lin" valueType="num">
                                          <p:cBhvr additive="base">
                                            <p:cTn id="12" dur="1000" fill="hold"/>
                                            <p:tgtEl>
                                              <p:spTgt spid="60"/>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0"/>
                                      </p:stCondLst>
                                      <p:childTnLst>
                                        <p:set>
                                          <p:cBhvr>
                                            <p:cTn id="14" dur="1" fill="hold">
                                              <p:stCondLst>
                                                <p:cond delay="0"/>
                                              </p:stCondLst>
                                            </p:cTn>
                                            <p:tgtEl>
                                              <p:spTgt spid="98"/>
                                            </p:tgtEl>
                                            <p:attrNameLst>
                                              <p:attrName>style.visibility</p:attrName>
                                            </p:attrNameLst>
                                          </p:cBhvr>
                                          <p:to>
                                            <p:strVal val="visible"/>
                                          </p:to>
                                        </p:set>
                                        <p:anim calcmode="lin" valueType="num">
                                          <p:cBhvr additive="base">
                                            <p:cTn id="15" dur="1000" fill="hold"/>
                                            <p:tgtEl>
                                              <p:spTgt spid="98"/>
                                            </p:tgtEl>
                                            <p:attrNameLst>
                                              <p:attrName>ppt_x</p:attrName>
                                            </p:attrNameLst>
                                          </p:cBhvr>
                                          <p:tavLst>
                                            <p:tav tm="0">
                                              <p:val>
                                                <p:strVal val="1+#ppt_w/2"/>
                                              </p:val>
                                            </p:tav>
                                            <p:tav tm="100000">
                                              <p:val>
                                                <p:strVal val="#ppt_x"/>
                                              </p:val>
                                            </p:tav>
                                          </p:tavLst>
                                        </p:anim>
                                        <p:anim calcmode="lin" valueType="num">
                                          <p:cBhvr additive="base">
                                            <p:cTn id="16" dur="1000" fill="hold"/>
                                            <p:tgtEl>
                                              <p:spTgt spid="98"/>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000" fill="hold"/>
                                            <p:tgtEl>
                                              <p:spTgt spid="25"/>
                                            </p:tgtEl>
                                            <p:attrNameLst>
                                              <p:attrName>ppt_x</p:attrName>
                                            </p:attrNameLst>
                                          </p:cBhvr>
                                          <p:tavLst>
                                            <p:tav tm="0">
                                              <p:val>
                                                <p:strVal val="1+#ppt_w/2"/>
                                              </p:val>
                                            </p:tav>
                                            <p:tav tm="100000">
                                              <p:val>
                                                <p:strVal val="#ppt_x"/>
                                              </p:val>
                                            </p:tav>
                                          </p:tavLst>
                                        </p:anim>
                                        <p:anim calcmode="lin" valueType="num">
                                          <p:cBhvr additive="base">
                                            <p:cTn id="20" dur="10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500"/>
                                      </p:stCondLst>
                                      <p:childTnLst>
                                        <p:set>
                                          <p:cBhvr>
                                            <p:cTn id="22" dur="1" fill="hold">
                                              <p:stCondLst>
                                                <p:cond delay="0"/>
                                              </p:stCondLst>
                                            </p:cTn>
                                            <p:tgtEl>
                                              <p:spTgt spid="86"/>
                                            </p:tgtEl>
                                            <p:attrNameLst>
                                              <p:attrName>style.visibility</p:attrName>
                                            </p:attrNameLst>
                                          </p:cBhvr>
                                          <p:to>
                                            <p:strVal val="visible"/>
                                          </p:to>
                                        </p:set>
                                        <p:anim calcmode="lin" valueType="num">
                                          <p:cBhvr additive="base">
                                            <p:cTn id="23" dur="1000" fill="hold"/>
                                            <p:tgtEl>
                                              <p:spTgt spid="86"/>
                                            </p:tgtEl>
                                            <p:attrNameLst>
                                              <p:attrName>ppt_x</p:attrName>
                                            </p:attrNameLst>
                                          </p:cBhvr>
                                          <p:tavLst>
                                            <p:tav tm="0">
                                              <p:val>
                                                <p:strVal val="1+#ppt_w/2"/>
                                              </p:val>
                                            </p:tav>
                                            <p:tav tm="100000">
                                              <p:val>
                                                <p:strVal val="#ppt_x"/>
                                              </p:val>
                                            </p:tav>
                                          </p:tavLst>
                                        </p:anim>
                                        <p:anim calcmode="lin" valueType="num">
                                          <p:cBhvr additive="base">
                                            <p:cTn id="24" dur="1000" fill="hold"/>
                                            <p:tgtEl>
                                              <p:spTgt spid="86"/>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250"/>
                                      </p:stCondLst>
                                      <p:childTnLst>
                                        <p:set>
                                          <p:cBhvr>
                                            <p:cTn id="26" dur="1" fill="hold">
                                              <p:stCondLst>
                                                <p:cond delay="0"/>
                                              </p:stCondLst>
                                            </p:cTn>
                                            <p:tgtEl>
                                              <p:spTgt spid="99"/>
                                            </p:tgtEl>
                                            <p:attrNameLst>
                                              <p:attrName>style.visibility</p:attrName>
                                            </p:attrNameLst>
                                          </p:cBhvr>
                                          <p:to>
                                            <p:strVal val="visible"/>
                                          </p:to>
                                        </p:set>
                                        <p:anim calcmode="lin" valueType="num">
                                          <p:cBhvr additive="base">
                                            <p:cTn id="27" dur="1000" fill="hold"/>
                                            <p:tgtEl>
                                              <p:spTgt spid="99"/>
                                            </p:tgtEl>
                                            <p:attrNameLst>
                                              <p:attrName>ppt_x</p:attrName>
                                            </p:attrNameLst>
                                          </p:cBhvr>
                                          <p:tavLst>
                                            <p:tav tm="0">
                                              <p:val>
                                                <p:strVal val="1+#ppt_w/2"/>
                                              </p:val>
                                            </p:tav>
                                            <p:tav tm="100000">
                                              <p:val>
                                                <p:strVal val="#ppt_x"/>
                                              </p:val>
                                            </p:tav>
                                          </p:tavLst>
                                        </p:anim>
                                        <p:anim calcmode="lin" valueType="num">
                                          <p:cBhvr additive="base">
                                            <p:cTn id="28" dur="1000" fill="hold"/>
                                            <p:tgtEl>
                                              <p:spTgt spid="99"/>
                                            </p:tgtEl>
                                            <p:attrNameLst>
                                              <p:attrName>ppt_y</p:attrName>
                                            </p:attrNameLst>
                                          </p:cBhvr>
                                          <p:tavLst>
                                            <p:tav tm="0">
                                              <p:val>
                                                <p:strVal val="#ppt_y"/>
                                              </p:val>
                                            </p:tav>
                                            <p:tav tm="100000">
                                              <p:val>
                                                <p:strVal val="#ppt_y"/>
                                              </p:val>
                                            </p:tav>
                                          </p:tavLst>
                                        </p:anim>
                                      </p:childTnLst>
                                    </p:cTn>
                                  </p:par>
                                  <p:par>
                                    <p:cTn id="29" presetID="2" presetClass="entr" presetSubtype="2" decel="100000"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1000" fill="hold"/>
                                            <p:tgtEl>
                                              <p:spTgt spid="30"/>
                                            </p:tgtEl>
                                            <p:attrNameLst>
                                              <p:attrName>ppt_x</p:attrName>
                                            </p:attrNameLst>
                                          </p:cBhvr>
                                          <p:tavLst>
                                            <p:tav tm="0">
                                              <p:val>
                                                <p:strVal val="1+#ppt_w/2"/>
                                              </p:val>
                                            </p:tav>
                                            <p:tav tm="100000">
                                              <p:val>
                                                <p:strVal val="#ppt_x"/>
                                              </p:val>
                                            </p:tav>
                                          </p:tavLst>
                                        </p:anim>
                                        <p:anim calcmode="lin" valueType="num">
                                          <p:cBhvr additive="base">
                                            <p:cTn id="32" dur="1000" fill="hold"/>
                                            <p:tgtEl>
                                              <p:spTgt spid="30"/>
                                            </p:tgtEl>
                                            <p:attrNameLst>
                                              <p:attrName>ppt_y</p:attrName>
                                            </p:attrNameLst>
                                          </p:cBhvr>
                                          <p:tavLst>
                                            <p:tav tm="0">
                                              <p:val>
                                                <p:strVal val="#ppt_y"/>
                                              </p:val>
                                            </p:tav>
                                            <p:tav tm="100000">
                                              <p:val>
                                                <p:strVal val="#ppt_y"/>
                                              </p:val>
                                            </p:tav>
                                          </p:tavLst>
                                        </p:anim>
                                      </p:childTnLst>
                                    </p:cTn>
                                  </p:par>
                                  <p:par>
                                    <p:cTn id="33" presetID="2" presetClass="entr" presetSubtype="2" decel="100000" fill="hold" nodeType="withEffect">
                                      <p:stCondLst>
                                        <p:cond delay="750"/>
                                      </p:stCondLst>
                                      <p:childTnLst>
                                        <p:set>
                                          <p:cBhvr>
                                            <p:cTn id="34" dur="1" fill="hold">
                                              <p:stCondLst>
                                                <p:cond delay="0"/>
                                              </p:stCondLst>
                                            </p:cTn>
                                            <p:tgtEl>
                                              <p:spTgt spid="87"/>
                                            </p:tgtEl>
                                            <p:attrNameLst>
                                              <p:attrName>style.visibility</p:attrName>
                                            </p:attrNameLst>
                                          </p:cBhvr>
                                          <p:to>
                                            <p:strVal val="visible"/>
                                          </p:to>
                                        </p:set>
                                        <p:anim calcmode="lin" valueType="num">
                                          <p:cBhvr additive="base">
                                            <p:cTn id="35" dur="1000" fill="hold"/>
                                            <p:tgtEl>
                                              <p:spTgt spid="87"/>
                                            </p:tgtEl>
                                            <p:attrNameLst>
                                              <p:attrName>ppt_x</p:attrName>
                                            </p:attrNameLst>
                                          </p:cBhvr>
                                          <p:tavLst>
                                            <p:tav tm="0">
                                              <p:val>
                                                <p:strVal val="1+#ppt_w/2"/>
                                              </p:val>
                                            </p:tav>
                                            <p:tav tm="100000">
                                              <p:val>
                                                <p:strVal val="#ppt_x"/>
                                              </p:val>
                                            </p:tav>
                                          </p:tavLst>
                                        </p:anim>
                                        <p:anim calcmode="lin" valueType="num">
                                          <p:cBhvr additive="base">
                                            <p:cTn id="36" dur="1000" fill="hold"/>
                                            <p:tgtEl>
                                              <p:spTgt spid="87"/>
                                            </p:tgtEl>
                                            <p:attrNameLst>
                                              <p:attrName>ppt_y</p:attrName>
                                            </p:attrNameLst>
                                          </p:cBhvr>
                                          <p:tavLst>
                                            <p:tav tm="0">
                                              <p:val>
                                                <p:strVal val="#ppt_y"/>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1000"/>
                                            <p:tgtEl>
                                              <p:spTgt spid="37"/>
                                            </p:tgtEl>
                                          </p:cBhvr>
                                        </p:animEffect>
                                      </p:childTnLst>
                                    </p:cTn>
                                  </p:par>
                                  <p:par>
                                    <p:cTn id="40" presetID="22" presetClass="entr" presetSubtype="2" fill="hold" nodeType="withEffect">
                                      <p:stCondLst>
                                        <p:cond delay="250"/>
                                      </p:stCondLst>
                                      <p:childTnLst>
                                        <p:set>
                                          <p:cBhvr>
                                            <p:cTn id="41" dur="1" fill="hold">
                                              <p:stCondLst>
                                                <p:cond delay="0"/>
                                              </p:stCondLst>
                                            </p:cTn>
                                            <p:tgtEl>
                                              <p:spTgt spid="64"/>
                                            </p:tgtEl>
                                            <p:attrNameLst>
                                              <p:attrName>style.visibility</p:attrName>
                                            </p:attrNameLst>
                                          </p:cBhvr>
                                          <p:to>
                                            <p:strVal val="visible"/>
                                          </p:to>
                                        </p:set>
                                        <p:animEffect transition="in" filter="wipe(right)">
                                          <p:cBhvr>
                                            <p:cTn id="42" dur="1000"/>
                                            <p:tgtEl>
                                              <p:spTgt spid="64"/>
                                            </p:tgtEl>
                                          </p:cBhvr>
                                        </p:animEffect>
                                      </p:childTnLst>
                                    </p:cTn>
                                  </p:par>
                                  <p:par>
                                    <p:cTn id="43" presetID="2" presetClass="entr" presetSubtype="1" accel="22667" fill="hold" grpId="0" nodeType="withEffect">
                                      <p:stCondLst>
                                        <p:cond delay="1000"/>
                                      </p:stCondLst>
                                      <p:childTnLst>
                                        <p:set>
                                          <p:cBhvr>
                                            <p:cTn id="44" dur="1" fill="hold">
                                              <p:stCondLst>
                                                <p:cond delay="0"/>
                                              </p:stCondLst>
                                            </p:cTn>
                                            <p:tgtEl>
                                              <p:spTgt spid="128"/>
                                            </p:tgtEl>
                                            <p:attrNameLst>
                                              <p:attrName>style.visibility</p:attrName>
                                            </p:attrNameLst>
                                          </p:cBhvr>
                                          <p:to>
                                            <p:strVal val="visible"/>
                                          </p:to>
                                        </p:set>
                                        <p:anim calcmode="lin" valueType="num">
                                          <p:cBhvr additive="base">
                                            <p:cTn id="45" dur="1250" fill="hold"/>
                                            <p:tgtEl>
                                              <p:spTgt spid="128"/>
                                            </p:tgtEl>
                                            <p:attrNameLst>
                                              <p:attrName>ppt_x</p:attrName>
                                            </p:attrNameLst>
                                          </p:cBhvr>
                                          <p:tavLst>
                                            <p:tav tm="0">
                                              <p:val>
                                                <p:strVal val="#ppt_x"/>
                                              </p:val>
                                            </p:tav>
                                            <p:tav tm="100000">
                                              <p:val>
                                                <p:strVal val="#ppt_x"/>
                                              </p:val>
                                            </p:tav>
                                          </p:tavLst>
                                        </p:anim>
                                        <p:anim calcmode="lin" valueType="num">
                                          <p:cBhvr additive="base">
                                            <p:cTn id="46" dur="1250" fill="hold"/>
                                            <p:tgtEl>
                                              <p:spTgt spid="128"/>
                                            </p:tgtEl>
                                            <p:attrNameLst>
                                              <p:attrName>ppt_y</p:attrName>
                                            </p:attrNameLst>
                                          </p:cBhvr>
                                          <p:tavLst>
                                            <p:tav tm="0">
                                              <p:val>
                                                <p:strVal val="0-#ppt_h/2"/>
                                              </p:val>
                                            </p:tav>
                                            <p:tav tm="100000">
                                              <p:val>
                                                <p:strVal val="#ppt_y"/>
                                              </p:val>
                                            </p:tav>
                                          </p:tavLst>
                                        </p:anim>
                                      </p:childTnLst>
                                    </p:cTn>
                                  </p:par>
                                  <p:par>
                                    <p:cTn id="47" presetID="2" presetClass="entr" presetSubtype="1" accel="22667" fill="hold" grpId="0" nodeType="withEffect">
                                      <p:stCondLst>
                                        <p:cond delay="1250"/>
                                      </p:stCondLst>
                                      <p:childTnLst>
                                        <p:set>
                                          <p:cBhvr>
                                            <p:cTn id="48" dur="1" fill="hold">
                                              <p:stCondLst>
                                                <p:cond delay="0"/>
                                              </p:stCondLst>
                                            </p:cTn>
                                            <p:tgtEl>
                                              <p:spTgt spid="129"/>
                                            </p:tgtEl>
                                            <p:attrNameLst>
                                              <p:attrName>style.visibility</p:attrName>
                                            </p:attrNameLst>
                                          </p:cBhvr>
                                          <p:to>
                                            <p:strVal val="visible"/>
                                          </p:to>
                                        </p:set>
                                        <p:anim calcmode="lin" valueType="num">
                                          <p:cBhvr additive="base">
                                            <p:cTn id="49" dur="1250" fill="hold"/>
                                            <p:tgtEl>
                                              <p:spTgt spid="129"/>
                                            </p:tgtEl>
                                            <p:attrNameLst>
                                              <p:attrName>ppt_x</p:attrName>
                                            </p:attrNameLst>
                                          </p:cBhvr>
                                          <p:tavLst>
                                            <p:tav tm="0">
                                              <p:val>
                                                <p:strVal val="#ppt_x"/>
                                              </p:val>
                                            </p:tav>
                                            <p:tav tm="100000">
                                              <p:val>
                                                <p:strVal val="#ppt_x"/>
                                              </p:val>
                                            </p:tav>
                                          </p:tavLst>
                                        </p:anim>
                                        <p:anim calcmode="lin" valueType="num">
                                          <p:cBhvr additive="base">
                                            <p:cTn id="50" dur="1250" fill="hold"/>
                                            <p:tgtEl>
                                              <p:spTgt spid="129"/>
                                            </p:tgtEl>
                                            <p:attrNameLst>
                                              <p:attrName>ppt_y</p:attrName>
                                            </p:attrNameLst>
                                          </p:cBhvr>
                                          <p:tavLst>
                                            <p:tav tm="0">
                                              <p:val>
                                                <p:strVal val="0-#ppt_h/2"/>
                                              </p:val>
                                            </p:tav>
                                            <p:tav tm="100000">
                                              <p:val>
                                                <p:strVal val="#ppt_y"/>
                                              </p:val>
                                            </p:tav>
                                          </p:tavLst>
                                        </p:anim>
                                      </p:childTnLst>
                                    </p:cTn>
                                  </p:par>
                                  <p:par>
                                    <p:cTn id="51" presetID="2" presetClass="entr" presetSubtype="1" accel="22667" fill="hold" grpId="0" nodeType="withEffect">
                                      <p:stCondLst>
                                        <p:cond delay="1500"/>
                                      </p:stCondLst>
                                      <p:childTnLst>
                                        <p:set>
                                          <p:cBhvr>
                                            <p:cTn id="52" dur="1" fill="hold">
                                              <p:stCondLst>
                                                <p:cond delay="0"/>
                                              </p:stCondLst>
                                            </p:cTn>
                                            <p:tgtEl>
                                              <p:spTgt spid="130"/>
                                            </p:tgtEl>
                                            <p:attrNameLst>
                                              <p:attrName>style.visibility</p:attrName>
                                            </p:attrNameLst>
                                          </p:cBhvr>
                                          <p:to>
                                            <p:strVal val="visible"/>
                                          </p:to>
                                        </p:set>
                                        <p:anim calcmode="lin" valueType="num">
                                          <p:cBhvr additive="base">
                                            <p:cTn id="53" dur="1250" fill="hold"/>
                                            <p:tgtEl>
                                              <p:spTgt spid="130"/>
                                            </p:tgtEl>
                                            <p:attrNameLst>
                                              <p:attrName>ppt_x</p:attrName>
                                            </p:attrNameLst>
                                          </p:cBhvr>
                                          <p:tavLst>
                                            <p:tav tm="0">
                                              <p:val>
                                                <p:strVal val="#ppt_x"/>
                                              </p:val>
                                            </p:tav>
                                            <p:tav tm="100000">
                                              <p:val>
                                                <p:strVal val="#ppt_x"/>
                                              </p:val>
                                            </p:tav>
                                          </p:tavLst>
                                        </p:anim>
                                        <p:anim calcmode="lin" valueType="num">
                                          <p:cBhvr additive="base">
                                            <p:cTn id="54" dur="1250" fill="hold"/>
                                            <p:tgtEl>
                                              <p:spTgt spid="1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2" grpId="0"/>
          <p:bldP spid="60" grpId="0" animBg="1"/>
          <p:bldP spid="128" grpId="0" animBg="1"/>
          <p:bldP spid="129"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aphic 49">
            <a:extLst>
              <a:ext uri="{FF2B5EF4-FFF2-40B4-BE49-F238E27FC236}">
                <a16:creationId xmlns:a16="http://schemas.microsoft.com/office/drawing/2014/main" id="{D84CC757-DE60-4C97-89E2-8108BEDC0A01}"/>
              </a:ext>
            </a:extLst>
          </p:cNvPr>
          <p:cNvGrpSpPr/>
          <p:nvPr/>
        </p:nvGrpSpPr>
        <p:grpSpPr>
          <a:xfrm rot="1412223">
            <a:off x="4758564" y="-1320323"/>
            <a:ext cx="12093136" cy="4087069"/>
            <a:chOff x="2859785" y="2307816"/>
            <a:chExt cx="8298370" cy="2804567"/>
          </a:xfrm>
          <a:noFill/>
        </p:grpSpPr>
        <p:sp>
          <p:nvSpPr>
            <p:cNvPr id="18" name="Freeform: Shape 17">
              <a:extLst>
                <a:ext uri="{FF2B5EF4-FFF2-40B4-BE49-F238E27FC236}">
                  <a16:creationId xmlns:a16="http://schemas.microsoft.com/office/drawing/2014/main" id="{447EC0DF-4570-469A-ADDF-B90E485CBBBF}"/>
                </a:ext>
              </a:extLst>
            </p:cNvPr>
            <p:cNvSpPr/>
            <p:nvPr/>
          </p:nvSpPr>
          <p:spPr>
            <a:xfrm>
              <a:off x="2859785" y="3998576"/>
              <a:ext cx="8232267" cy="1113808"/>
            </a:xfrm>
            <a:custGeom>
              <a:avLst/>
              <a:gdLst>
                <a:gd name="connsiteX0" fmla="*/ 0 w 8232267"/>
                <a:gd name="connsiteY0" fmla="*/ 634674 h 1113808"/>
                <a:gd name="connsiteX1" fmla="*/ 8232267 w 8232267"/>
                <a:gd name="connsiteY1" fmla="*/ 776120 h 1113808"/>
              </a:gdLst>
              <a:ahLst/>
              <a:cxnLst>
                <a:cxn ang="0">
                  <a:pos x="connsiteX0" y="connsiteY0"/>
                </a:cxn>
                <a:cxn ang="0">
                  <a:pos x="connsiteX1" y="connsiteY1"/>
                </a:cxn>
              </a:cxnLst>
              <a:rect l="l" t="t" r="r" b="b"/>
              <a:pathLst>
                <a:path w="8232267" h="1113808">
                  <a:moveTo>
                    <a:pt x="0" y="634674"/>
                  </a:moveTo>
                  <a:cubicBezTo>
                    <a:pt x="3665982" y="-1382816"/>
                    <a:pt x="4713256" y="2181153"/>
                    <a:pt x="8232267" y="77612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19" name="Freeform: Shape 18">
              <a:extLst>
                <a:ext uri="{FF2B5EF4-FFF2-40B4-BE49-F238E27FC236}">
                  <a16:creationId xmlns:a16="http://schemas.microsoft.com/office/drawing/2014/main" id="{AB8FAA9F-A3C9-477E-9310-BA61B1B7C59B}"/>
                </a:ext>
              </a:extLst>
            </p:cNvPr>
            <p:cNvSpPr/>
            <p:nvPr/>
          </p:nvSpPr>
          <p:spPr>
            <a:xfrm>
              <a:off x="2867405" y="3928111"/>
              <a:ext cx="8227885" cy="1077600"/>
            </a:xfrm>
            <a:custGeom>
              <a:avLst/>
              <a:gdLst>
                <a:gd name="connsiteX0" fmla="*/ 0 w 8227885"/>
                <a:gd name="connsiteY0" fmla="*/ 668753 h 1077600"/>
                <a:gd name="connsiteX1" fmla="*/ 8227886 w 8227885"/>
                <a:gd name="connsiteY1" fmla="*/ 729046 h 1077600"/>
              </a:gdLst>
              <a:ahLst/>
              <a:cxnLst>
                <a:cxn ang="0">
                  <a:pos x="connsiteX0" y="connsiteY0"/>
                </a:cxn>
                <a:cxn ang="0">
                  <a:pos x="connsiteX1" y="connsiteY1"/>
                </a:cxn>
              </a:cxnLst>
              <a:rect l="l" t="t" r="r" b="b"/>
              <a:pathLst>
                <a:path w="8227885" h="1077600">
                  <a:moveTo>
                    <a:pt x="0" y="668753"/>
                  </a:moveTo>
                  <a:cubicBezTo>
                    <a:pt x="3538823" y="-1411888"/>
                    <a:pt x="4767834" y="2159511"/>
                    <a:pt x="8227886" y="729046"/>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0" name="Freeform: Shape 19">
              <a:extLst>
                <a:ext uri="{FF2B5EF4-FFF2-40B4-BE49-F238E27FC236}">
                  <a16:creationId xmlns:a16="http://schemas.microsoft.com/office/drawing/2014/main" id="{C2F63DBE-87E0-4006-AD18-ED8400D07F47}"/>
                </a:ext>
              </a:extLst>
            </p:cNvPr>
            <p:cNvSpPr/>
            <p:nvPr/>
          </p:nvSpPr>
          <p:spPr>
            <a:xfrm>
              <a:off x="2874930" y="3857125"/>
              <a:ext cx="8223504" cy="1042116"/>
            </a:xfrm>
            <a:custGeom>
              <a:avLst/>
              <a:gdLst>
                <a:gd name="connsiteX0" fmla="*/ 0 w 8223504"/>
                <a:gd name="connsiteY0" fmla="*/ 703449 h 1042116"/>
                <a:gd name="connsiteX1" fmla="*/ 8223504 w 8223504"/>
                <a:gd name="connsiteY1" fmla="*/ 682590 h 1042116"/>
              </a:gdLst>
              <a:ahLst/>
              <a:cxnLst>
                <a:cxn ang="0">
                  <a:pos x="connsiteX0" y="connsiteY0"/>
                </a:cxn>
                <a:cxn ang="0">
                  <a:pos x="connsiteX1" y="connsiteY1"/>
                </a:cxn>
              </a:cxnLst>
              <a:rect l="l" t="t" r="r" b="b"/>
              <a:pathLst>
                <a:path w="8223504" h="1042116">
                  <a:moveTo>
                    <a:pt x="0" y="703449"/>
                  </a:moveTo>
                  <a:cubicBezTo>
                    <a:pt x="3411665" y="-1440343"/>
                    <a:pt x="4822412" y="2138391"/>
                    <a:pt x="8223504" y="68259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1" name="Freeform: Shape 20">
              <a:extLst>
                <a:ext uri="{FF2B5EF4-FFF2-40B4-BE49-F238E27FC236}">
                  <a16:creationId xmlns:a16="http://schemas.microsoft.com/office/drawing/2014/main" id="{F2D886FA-4C97-426F-A167-5646E31BCDCD}"/>
                </a:ext>
              </a:extLst>
            </p:cNvPr>
            <p:cNvSpPr/>
            <p:nvPr/>
          </p:nvSpPr>
          <p:spPr>
            <a:xfrm>
              <a:off x="2882455" y="3785547"/>
              <a:ext cx="8219027" cy="1007361"/>
            </a:xfrm>
            <a:custGeom>
              <a:avLst/>
              <a:gdLst>
                <a:gd name="connsiteX0" fmla="*/ 0 w 8219027"/>
                <a:gd name="connsiteY0" fmla="*/ 738737 h 1007361"/>
                <a:gd name="connsiteX1" fmla="*/ 8219028 w 8219027"/>
                <a:gd name="connsiteY1" fmla="*/ 636724 h 1007361"/>
              </a:gdLst>
              <a:ahLst/>
              <a:cxnLst>
                <a:cxn ang="0">
                  <a:pos x="connsiteX0" y="connsiteY0"/>
                </a:cxn>
                <a:cxn ang="0">
                  <a:pos x="connsiteX1" y="connsiteY1"/>
                </a:cxn>
              </a:cxnLst>
              <a:rect l="l" t="t" r="r" b="b"/>
              <a:pathLst>
                <a:path w="8219027" h="1007361">
                  <a:moveTo>
                    <a:pt x="0" y="738737"/>
                  </a:moveTo>
                  <a:cubicBezTo>
                    <a:pt x="3284601" y="-1468206"/>
                    <a:pt x="4876991" y="2117862"/>
                    <a:pt x="8219028" y="63672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2" name="Freeform: Shape 21">
              <a:extLst>
                <a:ext uri="{FF2B5EF4-FFF2-40B4-BE49-F238E27FC236}">
                  <a16:creationId xmlns:a16="http://schemas.microsoft.com/office/drawing/2014/main" id="{EB470419-42FC-47C2-9D03-62002FF8E50A}"/>
                </a:ext>
              </a:extLst>
            </p:cNvPr>
            <p:cNvSpPr/>
            <p:nvPr/>
          </p:nvSpPr>
          <p:spPr>
            <a:xfrm>
              <a:off x="2890075" y="3713391"/>
              <a:ext cx="8214645" cy="973271"/>
            </a:xfrm>
            <a:custGeom>
              <a:avLst/>
              <a:gdLst>
                <a:gd name="connsiteX0" fmla="*/ 0 w 8214645"/>
                <a:gd name="connsiteY0" fmla="*/ 774603 h 973271"/>
                <a:gd name="connsiteX1" fmla="*/ 8214646 w 8214645"/>
                <a:gd name="connsiteY1" fmla="*/ 591342 h 973271"/>
              </a:gdLst>
              <a:ahLst/>
              <a:cxnLst>
                <a:cxn ang="0">
                  <a:pos x="connsiteX0" y="connsiteY0"/>
                </a:cxn>
                <a:cxn ang="0">
                  <a:pos x="connsiteX1" y="connsiteY1"/>
                </a:cxn>
              </a:cxnLst>
              <a:rect l="l" t="t" r="r" b="b"/>
              <a:pathLst>
                <a:path w="8214645" h="973271">
                  <a:moveTo>
                    <a:pt x="0" y="774603"/>
                  </a:moveTo>
                  <a:cubicBezTo>
                    <a:pt x="3157442" y="-1495491"/>
                    <a:pt x="4931569" y="2097911"/>
                    <a:pt x="8214646" y="591342"/>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3" name="Freeform: Shape 22">
              <a:extLst>
                <a:ext uri="{FF2B5EF4-FFF2-40B4-BE49-F238E27FC236}">
                  <a16:creationId xmlns:a16="http://schemas.microsoft.com/office/drawing/2014/main" id="{029BAEAC-8CE4-4F41-AF91-086B7C2390E2}"/>
                </a:ext>
              </a:extLst>
            </p:cNvPr>
            <p:cNvSpPr/>
            <p:nvPr/>
          </p:nvSpPr>
          <p:spPr>
            <a:xfrm>
              <a:off x="2897600" y="3640579"/>
              <a:ext cx="8210264" cy="939982"/>
            </a:xfrm>
            <a:custGeom>
              <a:avLst/>
              <a:gdLst>
                <a:gd name="connsiteX0" fmla="*/ 0 w 8210264"/>
                <a:gd name="connsiteY0" fmla="*/ 811029 h 939982"/>
                <a:gd name="connsiteX1" fmla="*/ 8210264 w 8210264"/>
                <a:gd name="connsiteY1" fmla="*/ 546710 h 939982"/>
              </a:gdLst>
              <a:ahLst/>
              <a:cxnLst>
                <a:cxn ang="0">
                  <a:pos x="connsiteX0" y="connsiteY0"/>
                </a:cxn>
                <a:cxn ang="0">
                  <a:pos x="connsiteX1" y="connsiteY1"/>
                </a:cxn>
              </a:cxnLst>
              <a:rect l="l" t="t" r="r" b="b"/>
              <a:pathLst>
                <a:path w="8210264" h="939982">
                  <a:moveTo>
                    <a:pt x="0" y="811029"/>
                  </a:moveTo>
                  <a:cubicBezTo>
                    <a:pt x="3030284" y="-1522215"/>
                    <a:pt x="4986147" y="2078521"/>
                    <a:pt x="8210264" y="54671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4" name="Freeform: Shape 23">
              <a:extLst>
                <a:ext uri="{FF2B5EF4-FFF2-40B4-BE49-F238E27FC236}">
                  <a16:creationId xmlns:a16="http://schemas.microsoft.com/office/drawing/2014/main" id="{E667C2B9-D8B7-4E18-A488-B0D5CC2ECEAA}"/>
                </a:ext>
              </a:extLst>
            </p:cNvPr>
            <p:cNvSpPr/>
            <p:nvPr/>
          </p:nvSpPr>
          <p:spPr>
            <a:xfrm>
              <a:off x="2905125" y="3567310"/>
              <a:ext cx="8205787" cy="907330"/>
            </a:xfrm>
            <a:custGeom>
              <a:avLst/>
              <a:gdLst>
                <a:gd name="connsiteX0" fmla="*/ 0 w 8205787"/>
                <a:gd name="connsiteY0" fmla="*/ 848007 h 907330"/>
                <a:gd name="connsiteX1" fmla="*/ 8205788 w 8205787"/>
                <a:gd name="connsiteY1" fmla="*/ 502536 h 907330"/>
              </a:gdLst>
              <a:ahLst/>
              <a:cxnLst>
                <a:cxn ang="0">
                  <a:pos x="connsiteX0" y="connsiteY0"/>
                </a:cxn>
                <a:cxn ang="0">
                  <a:pos x="connsiteX1" y="connsiteY1"/>
                </a:cxn>
              </a:cxnLst>
              <a:rect l="l" t="t" r="r" b="b"/>
              <a:pathLst>
                <a:path w="8205787" h="907330">
                  <a:moveTo>
                    <a:pt x="0" y="848007"/>
                  </a:moveTo>
                  <a:cubicBezTo>
                    <a:pt x="2903220" y="-1548387"/>
                    <a:pt x="5040726" y="2059683"/>
                    <a:pt x="8205788" y="502536"/>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6" name="Freeform: Shape 25">
              <a:extLst>
                <a:ext uri="{FF2B5EF4-FFF2-40B4-BE49-F238E27FC236}">
                  <a16:creationId xmlns:a16="http://schemas.microsoft.com/office/drawing/2014/main" id="{DD7007A2-B33A-45E9-BD3C-84D33053ADAD}"/>
                </a:ext>
              </a:extLst>
            </p:cNvPr>
            <p:cNvSpPr/>
            <p:nvPr/>
          </p:nvSpPr>
          <p:spPr>
            <a:xfrm>
              <a:off x="2912745" y="3493503"/>
              <a:ext cx="8201406" cy="885523"/>
            </a:xfrm>
            <a:custGeom>
              <a:avLst/>
              <a:gdLst>
                <a:gd name="connsiteX0" fmla="*/ 0 w 8201406"/>
                <a:gd name="connsiteY0" fmla="*/ 885524 h 885523"/>
                <a:gd name="connsiteX1" fmla="*/ 8201407 w 8201406"/>
                <a:gd name="connsiteY1" fmla="*/ 458899 h 885523"/>
              </a:gdLst>
              <a:ahLst/>
              <a:cxnLst>
                <a:cxn ang="0">
                  <a:pos x="connsiteX0" y="connsiteY0"/>
                </a:cxn>
                <a:cxn ang="0">
                  <a:pos x="connsiteX1" y="connsiteY1"/>
                </a:cxn>
              </a:cxnLst>
              <a:rect l="l" t="t" r="r" b="b"/>
              <a:pathLst>
                <a:path w="8201406" h="885523">
                  <a:moveTo>
                    <a:pt x="0" y="885524"/>
                  </a:moveTo>
                  <a:cubicBezTo>
                    <a:pt x="2776061" y="-1574022"/>
                    <a:pt x="5095304" y="2041383"/>
                    <a:pt x="8201407" y="458899"/>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7" name="Freeform: Shape 26">
              <a:extLst>
                <a:ext uri="{FF2B5EF4-FFF2-40B4-BE49-F238E27FC236}">
                  <a16:creationId xmlns:a16="http://schemas.microsoft.com/office/drawing/2014/main" id="{90A1A3C3-F5F0-447A-9E13-18563094D104}"/>
                </a:ext>
              </a:extLst>
            </p:cNvPr>
            <p:cNvSpPr/>
            <p:nvPr/>
          </p:nvSpPr>
          <p:spPr>
            <a:xfrm>
              <a:off x="2920269" y="3419186"/>
              <a:ext cx="8196928" cy="923550"/>
            </a:xfrm>
            <a:custGeom>
              <a:avLst/>
              <a:gdLst>
                <a:gd name="connsiteX0" fmla="*/ 0 w 8196928"/>
                <a:gd name="connsiteY0" fmla="*/ 923551 h 923550"/>
                <a:gd name="connsiteX1" fmla="*/ 8196929 w 8196928"/>
                <a:gd name="connsiteY1" fmla="*/ 415773 h 923550"/>
              </a:gdLst>
              <a:ahLst/>
              <a:cxnLst>
                <a:cxn ang="0">
                  <a:pos x="connsiteX0" y="connsiteY0"/>
                </a:cxn>
                <a:cxn ang="0">
                  <a:pos x="connsiteX1" y="connsiteY1"/>
                </a:cxn>
              </a:cxnLst>
              <a:rect l="l" t="t" r="r" b="b"/>
              <a:pathLst>
                <a:path w="8196928" h="923550">
                  <a:moveTo>
                    <a:pt x="0" y="923551"/>
                  </a:moveTo>
                  <a:cubicBezTo>
                    <a:pt x="2648903" y="-1599146"/>
                    <a:pt x="5149882" y="2023688"/>
                    <a:pt x="8196929" y="415773"/>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8" name="Freeform: Shape 27">
              <a:extLst>
                <a:ext uri="{FF2B5EF4-FFF2-40B4-BE49-F238E27FC236}">
                  <a16:creationId xmlns:a16="http://schemas.microsoft.com/office/drawing/2014/main" id="{1ADFACB8-498D-4D01-8A39-C8C63E44D43B}"/>
                </a:ext>
              </a:extLst>
            </p:cNvPr>
            <p:cNvSpPr/>
            <p:nvPr/>
          </p:nvSpPr>
          <p:spPr>
            <a:xfrm>
              <a:off x="2927889" y="3344244"/>
              <a:ext cx="8192547" cy="962107"/>
            </a:xfrm>
            <a:custGeom>
              <a:avLst/>
              <a:gdLst>
                <a:gd name="connsiteX0" fmla="*/ 0 w 8192547"/>
                <a:gd name="connsiteY0" fmla="*/ 962107 h 962107"/>
                <a:gd name="connsiteX1" fmla="*/ 8192548 w 8192547"/>
                <a:gd name="connsiteY1" fmla="*/ 373176 h 962107"/>
              </a:gdLst>
              <a:ahLst/>
              <a:cxnLst>
                <a:cxn ang="0">
                  <a:pos x="connsiteX0" y="connsiteY0"/>
                </a:cxn>
                <a:cxn ang="0">
                  <a:pos x="connsiteX1" y="connsiteY1"/>
                </a:cxn>
              </a:cxnLst>
              <a:rect l="l" t="t" r="r" b="b"/>
              <a:pathLst>
                <a:path w="8192547" h="962107">
                  <a:moveTo>
                    <a:pt x="0" y="962107"/>
                  </a:moveTo>
                  <a:cubicBezTo>
                    <a:pt x="2521839" y="-1623740"/>
                    <a:pt x="5204460" y="2006428"/>
                    <a:pt x="8192548" y="373176"/>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9" name="Freeform: Shape 28">
              <a:extLst>
                <a:ext uri="{FF2B5EF4-FFF2-40B4-BE49-F238E27FC236}">
                  <a16:creationId xmlns:a16="http://schemas.microsoft.com/office/drawing/2014/main" id="{62480F21-316B-4CF1-9E18-20C988E22147}"/>
                </a:ext>
              </a:extLst>
            </p:cNvPr>
            <p:cNvSpPr/>
            <p:nvPr/>
          </p:nvSpPr>
          <p:spPr>
            <a:xfrm>
              <a:off x="2935414" y="3268894"/>
              <a:ext cx="8188166" cy="1001167"/>
            </a:xfrm>
            <a:custGeom>
              <a:avLst/>
              <a:gdLst>
                <a:gd name="connsiteX0" fmla="*/ 0 w 8188166"/>
                <a:gd name="connsiteY0" fmla="*/ 1001168 h 1001167"/>
                <a:gd name="connsiteX1" fmla="*/ 8188167 w 8188166"/>
                <a:gd name="connsiteY1" fmla="*/ 331084 h 1001167"/>
              </a:gdLst>
              <a:ahLst/>
              <a:cxnLst>
                <a:cxn ang="0">
                  <a:pos x="connsiteX0" y="connsiteY0"/>
                </a:cxn>
                <a:cxn ang="0">
                  <a:pos x="connsiteX1" y="connsiteY1"/>
                </a:cxn>
              </a:cxnLst>
              <a:rect l="l" t="t" r="r" b="b"/>
              <a:pathLst>
                <a:path w="8188166" h="1001167">
                  <a:moveTo>
                    <a:pt x="0" y="1001168"/>
                  </a:moveTo>
                  <a:cubicBezTo>
                    <a:pt x="2394680" y="-1647830"/>
                    <a:pt x="5259038" y="1989672"/>
                    <a:pt x="8188167" y="33108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30" name="Freeform: Shape 29">
              <a:extLst>
                <a:ext uri="{FF2B5EF4-FFF2-40B4-BE49-F238E27FC236}">
                  <a16:creationId xmlns:a16="http://schemas.microsoft.com/office/drawing/2014/main" id="{4EE80351-D2CC-4D99-9269-5664950A2720}"/>
                </a:ext>
              </a:extLst>
            </p:cNvPr>
            <p:cNvSpPr/>
            <p:nvPr/>
          </p:nvSpPr>
          <p:spPr>
            <a:xfrm>
              <a:off x="2942939" y="3193050"/>
              <a:ext cx="8183689" cy="1040721"/>
            </a:xfrm>
            <a:custGeom>
              <a:avLst/>
              <a:gdLst>
                <a:gd name="connsiteX0" fmla="*/ 0 w 8183689"/>
                <a:gd name="connsiteY0" fmla="*/ 1040721 h 1040721"/>
                <a:gd name="connsiteX1" fmla="*/ 8183690 w 8183689"/>
                <a:gd name="connsiteY1" fmla="*/ 289484 h 1040721"/>
              </a:gdLst>
              <a:ahLst/>
              <a:cxnLst>
                <a:cxn ang="0">
                  <a:pos x="connsiteX0" y="connsiteY0"/>
                </a:cxn>
                <a:cxn ang="0">
                  <a:pos x="connsiteX1" y="connsiteY1"/>
                </a:cxn>
              </a:cxnLst>
              <a:rect l="l" t="t" r="r" b="b"/>
              <a:pathLst>
                <a:path w="8183689" h="1040721">
                  <a:moveTo>
                    <a:pt x="0" y="1040721"/>
                  </a:moveTo>
                  <a:cubicBezTo>
                    <a:pt x="2267522" y="-1671427"/>
                    <a:pt x="5313617" y="1973409"/>
                    <a:pt x="8183690" y="28948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31" name="Freeform: Shape 30">
              <a:extLst>
                <a:ext uri="{FF2B5EF4-FFF2-40B4-BE49-F238E27FC236}">
                  <a16:creationId xmlns:a16="http://schemas.microsoft.com/office/drawing/2014/main" id="{F0312F85-8A12-4927-984D-53FBE6C9BA93}"/>
                </a:ext>
              </a:extLst>
            </p:cNvPr>
            <p:cNvSpPr/>
            <p:nvPr/>
          </p:nvSpPr>
          <p:spPr>
            <a:xfrm>
              <a:off x="2950559" y="3116723"/>
              <a:ext cx="8179307" cy="1080757"/>
            </a:xfrm>
            <a:custGeom>
              <a:avLst/>
              <a:gdLst>
                <a:gd name="connsiteX0" fmla="*/ 0 w 8179307"/>
                <a:gd name="connsiteY0" fmla="*/ 1080758 h 1080757"/>
                <a:gd name="connsiteX1" fmla="*/ 8179308 w 8179307"/>
                <a:gd name="connsiteY1" fmla="*/ 248368 h 1080757"/>
              </a:gdLst>
              <a:ahLst/>
              <a:cxnLst>
                <a:cxn ang="0">
                  <a:pos x="connsiteX0" y="connsiteY0"/>
                </a:cxn>
                <a:cxn ang="0">
                  <a:pos x="connsiteX1" y="connsiteY1"/>
                </a:cxn>
              </a:cxnLst>
              <a:rect l="l" t="t" r="r" b="b"/>
              <a:pathLst>
                <a:path w="8179307" h="1080757">
                  <a:moveTo>
                    <a:pt x="0" y="1080758"/>
                  </a:moveTo>
                  <a:cubicBezTo>
                    <a:pt x="2140458" y="-1694541"/>
                    <a:pt x="5368195" y="1957629"/>
                    <a:pt x="8179308" y="248368"/>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32" name="Freeform: Shape 31">
              <a:extLst>
                <a:ext uri="{FF2B5EF4-FFF2-40B4-BE49-F238E27FC236}">
                  <a16:creationId xmlns:a16="http://schemas.microsoft.com/office/drawing/2014/main" id="{3E4580D6-DBF5-4C80-9463-C5A0A24AE38E}"/>
                </a:ext>
              </a:extLst>
            </p:cNvPr>
            <p:cNvSpPr/>
            <p:nvPr/>
          </p:nvSpPr>
          <p:spPr>
            <a:xfrm>
              <a:off x="2958084" y="3039827"/>
              <a:ext cx="8174926" cy="1121268"/>
            </a:xfrm>
            <a:custGeom>
              <a:avLst/>
              <a:gdLst>
                <a:gd name="connsiteX0" fmla="*/ 0 w 8174926"/>
                <a:gd name="connsiteY0" fmla="*/ 1121268 h 1121268"/>
                <a:gd name="connsiteX1" fmla="*/ 8174927 w 8174926"/>
                <a:gd name="connsiteY1" fmla="*/ 207725 h 1121268"/>
              </a:gdLst>
              <a:ahLst/>
              <a:cxnLst>
                <a:cxn ang="0">
                  <a:pos x="connsiteX0" y="connsiteY0"/>
                </a:cxn>
                <a:cxn ang="0">
                  <a:pos x="connsiteX1" y="connsiteY1"/>
                </a:cxn>
              </a:cxnLst>
              <a:rect l="l" t="t" r="r" b="b"/>
              <a:pathLst>
                <a:path w="8174926" h="1121268">
                  <a:moveTo>
                    <a:pt x="0" y="1121268"/>
                  </a:moveTo>
                  <a:cubicBezTo>
                    <a:pt x="2013299" y="-1717182"/>
                    <a:pt x="5422773" y="1942323"/>
                    <a:pt x="8174927" y="207725"/>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33" name="Freeform: Shape 32">
              <a:extLst>
                <a:ext uri="{FF2B5EF4-FFF2-40B4-BE49-F238E27FC236}">
                  <a16:creationId xmlns:a16="http://schemas.microsoft.com/office/drawing/2014/main" id="{AC43FC51-257C-4112-902E-BB5A87E614C9}"/>
                </a:ext>
              </a:extLst>
            </p:cNvPr>
            <p:cNvSpPr/>
            <p:nvPr/>
          </p:nvSpPr>
          <p:spPr>
            <a:xfrm>
              <a:off x="2965703" y="2962562"/>
              <a:ext cx="8170449" cy="1162242"/>
            </a:xfrm>
            <a:custGeom>
              <a:avLst/>
              <a:gdLst>
                <a:gd name="connsiteX0" fmla="*/ 0 w 8170449"/>
                <a:gd name="connsiteY0" fmla="*/ 1162243 h 1162242"/>
                <a:gd name="connsiteX1" fmla="*/ 8170450 w 8170449"/>
                <a:gd name="connsiteY1" fmla="*/ 167547 h 1162242"/>
              </a:gdLst>
              <a:ahLst/>
              <a:cxnLst>
                <a:cxn ang="0">
                  <a:pos x="connsiteX0" y="connsiteY0"/>
                </a:cxn>
                <a:cxn ang="0">
                  <a:pos x="connsiteX1" y="connsiteY1"/>
                </a:cxn>
              </a:cxnLst>
              <a:rect l="l" t="t" r="r" b="b"/>
              <a:pathLst>
                <a:path w="8170449" h="1162242">
                  <a:moveTo>
                    <a:pt x="0" y="1162243"/>
                  </a:moveTo>
                  <a:cubicBezTo>
                    <a:pt x="1886141" y="-1739358"/>
                    <a:pt x="5477351" y="1927481"/>
                    <a:pt x="8170450" y="167547"/>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1" name="Freeform: Shape 40">
              <a:extLst>
                <a:ext uri="{FF2B5EF4-FFF2-40B4-BE49-F238E27FC236}">
                  <a16:creationId xmlns:a16="http://schemas.microsoft.com/office/drawing/2014/main" id="{5E6CE00D-0270-41BE-A590-D4640867A0D0}"/>
                </a:ext>
              </a:extLst>
            </p:cNvPr>
            <p:cNvSpPr/>
            <p:nvPr/>
          </p:nvSpPr>
          <p:spPr>
            <a:xfrm>
              <a:off x="2973228" y="2884842"/>
              <a:ext cx="8166068" cy="1203672"/>
            </a:xfrm>
            <a:custGeom>
              <a:avLst/>
              <a:gdLst>
                <a:gd name="connsiteX0" fmla="*/ 0 w 8166068"/>
                <a:gd name="connsiteY0" fmla="*/ 1203672 h 1203672"/>
                <a:gd name="connsiteX1" fmla="*/ 8166068 w 8166068"/>
                <a:gd name="connsiteY1" fmla="*/ 127824 h 1203672"/>
              </a:gdLst>
              <a:ahLst/>
              <a:cxnLst>
                <a:cxn ang="0">
                  <a:pos x="connsiteX0" y="connsiteY0"/>
                </a:cxn>
                <a:cxn ang="0">
                  <a:pos x="connsiteX1" y="connsiteY1"/>
                </a:cxn>
              </a:cxnLst>
              <a:rect l="l" t="t" r="r" b="b"/>
              <a:pathLst>
                <a:path w="8166068" h="1203672">
                  <a:moveTo>
                    <a:pt x="0" y="1203672"/>
                  </a:moveTo>
                  <a:cubicBezTo>
                    <a:pt x="1759077" y="-1761079"/>
                    <a:pt x="5531930" y="1913094"/>
                    <a:pt x="8166068" y="12782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2" name="Freeform: Shape 41">
              <a:extLst>
                <a:ext uri="{FF2B5EF4-FFF2-40B4-BE49-F238E27FC236}">
                  <a16:creationId xmlns:a16="http://schemas.microsoft.com/office/drawing/2014/main" id="{1D0F0CCC-8CCC-48EF-A08D-EC06A8469DB0}"/>
                </a:ext>
              </a:extLst>
            </p:cNvPr>
            <p:cNvSpPr/>
            <p:nvPr/>
          </p:nvSpPr>
          <p:spPr>
            <a:xfrm>
              <a:off x="2980753" y="2806653"/>
              <a:ext cx="8161591" cy="1245571"/>
            </a:xfrm>
            <a:custGeom>
              <a:avLst/>
              <a:gdLst>
                <a:gd name="connsiteX0" fmla="*/ 0 w 8161591"/>
                <a:gd name="connsiteY0" fmla="*/ 1245572 h 1245571"/>
                <a:gd name="connsiteX1" fmla="*/ 8161592 w 8161591"/>
                <a:gd name="connsiteY1" fmla="*/ 88570 h 1245571"/>
              </a:gdLst>
              <a:ahLst/>
              <a:cxnLst>
                <a:cxn ang="0">
                  <a:pos x="connsiteX0" y="connsiteY0"/>
                </a:cxn>
                <a:cxn ang="0">
                  <a:pos x="connsiteX1" y="connsiteY1"/>
                </a:cxn>
              </a:cxnLst>
              <a:rect l="l" t="t" r="r" b="b"/>
              <a:pathLst>
                <a:path w="8161591" h="1245571">
                  <a:moveTo>
                    <a:pt x="0" y="1245572"/>
                  </a:moveTo>
                  <a:cubicBezTo>
                    <a:pt x="1631918" y="-1782426"/>
                    <a:pt x="5586603" y="1899273"/>
                    <a:pt x="8161592" y="8857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3" name="Freeform: Shape 42">
              <a:extLst>
                <a:ext uri="{FF2B5EF4-FFF2-40B4-BE49-F238E27FC236}">
                  <a16:creationId xmlns:a16="http://schemas.microsoft.com/office/drawing/2014/main" id="{7EFB2CF5-27B4-40D6-8561-DAE1A5E4ED99}"/>
                </a:ext>
              </a:extLst>
            </p:cNvPr>
            <p:cNvSpPr/>
            <p:nvPr/>
          </p:nvSpPr>
          <p:spPr>
            <a:xfrm>
              <a:off x="2988373" y="2727952"/>
              <a:ext cx="8157210" cy="1287886"/>
            </a:xfrm>
            <a:custGeom>
              <a:avLst/>
              <a:gdLst>
                <a:gd name="connsiteX0" fmla="*/ 0 w 8157210"/>
                <a:gd name="connsiteY0" fmla="*/ 1287887 h 1287886"/>
                <a:gd name="connsiteX1" fmla="*/ 8157210 w 8157210"/>
                <a:gd name="connsiteY1" fmla="*/ 49732 h 1287886"/>
              </a:gdLst>
              <a:ahLst/>
              <a:cxnLst>
                <a:cxn ang="0">
                  <a:pos x="connsiteX0" y="connsiteY0"/>
                </a:cxn>
                <a:cxn ang="0">
                  <a:pos x="connsiteX1" y="connsiteY1"/>
                </a:cxn>
              </a:cxnLst>
              <a:rect l="l" t="t" r="r" b="b"/>
              <a:pathLst>
                <a:path w="8157210" h="1287886">
                  <a:moveTo>
                    <a:pt x="0" y="1287887"/>
                  </a:moveTo>
                  <a:cubicBezTo>
                    <a:pt x="1504760" y="-1803262"/>
                    <a:pt x="5641181" y="1885771"/>
                    <a:pt x="8157210" y="49732"/>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4" name="Freeform: Shape 43">
              <a:extLst>
                <a:ext uri="{FF2B5EF4-FFF2-40B4-BE49-F238E27FC236}">
                  <a16:creationId xmlns:a16="http://schemas.microsoft.com/office/drawing/2014/main" id="{8CB8F6BB-9C37-4C92-A3BE-35641C9D3E15}"/>
                </a:ext>
              </a:extLst>
            </p:cNvPr>
            <p:cNvSpPr/>
            <p:nvPr/>
          </p:nvSpPr>
          <p:spPr>
            <a:xfrm>
              <a:off x="2995898" y="2648958"/>
              <a:ext cx="8152828" cy="1330590"/>
            </a:xfrm>
            <a:custGeom>
              <a:avLst/>
              <a:gdLst>
                <a:gd name="connsiteX0" fmla="*/ 0 w 8152828"/>
                <a:gd name="connsiteY0" fmla="*/ 1330590 h 1330590"/>
                <a:gd name="connsiteX1" fmla="*/ 8152828 w 8152828"/>
                <a:gd name="connsiteY1" fmla="*/ 11283 h 1330590"/>
              </a:gdLst>
              <a:ahLst/>
              <a:cxnLst>
                <a:cxn ang="0">
                  <a:pos x="connsiteX0" y="connsiteY0"/>
                </a:cxn>
                <a:cxn ang="0">
                  <a:pos x="connsiteX1" y="connsiteY1"/>
                </a:cxn>
              </a:cxnLst>
              <a:rect l="l" t="t" r="r" b="b"/>
              <a:pathLst>
                <a:path w="8152828" h="1330590">
                  <a:moveTo>
                    <a:pt x="0" y="1330590"/>
                  </a:moveTo>
                  <a:cubicBezTo>
                    <a:pt x="1377696" y="-1823613"/>
                    <a:pt x="5695760" y="1872658"/>
                    <a:pt x="8152828" y="11283"/>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5" name="Freeform: Shape 44">
              <a:extLst>
                <a:ext uri="{FF2B5EF4-FFF2-40B4-BE49-F238E27FC236}">
                  <a16:creationId xmlns:a16="http://schemas.microsoft.com/office/drawing/2014/main" id="{9FECA2D3-0FFE-4837-B090-7B7840821947}"/>
                </a:ext>
              </a:extLst>
            </p:cNvPr>
            <p:cNvSpPr/>
            <p:nvPr/>
          </p:nvSpPr>
          <p:spPr>
            <a:xfrm>
              <a:off x="3003518" y="2542798"/>
              <a:ext cx="8148351" cy="1400460"/>
            </a:xfrm>
            <a:custGeom>
              <a:avLst/>
              <a:gdLst>
                <a:gd name="connsiteX0" fmla="*/ 0 w 8148351"/>
                <a:gd name="connsiteY0" fmla="*/ 1400461 h 1400460"/>
                <a:gd name="connsiteX1" fmla="*/ 8148352 w 8148351"/>
                <a:gd name="connsiteY1" fmla="*/ 0 h 1400460"/>
              </a:gdLst>
              <a:ahLst/>
              <a:cxnLst>
                <a:cxn ang="0">
                  <a:pos x="connsiteX0" y="connsiteY0"/>
                </a:cxn>
                <a:cxn ang="0">
                  <a:pos x="connsiteX1" y="connsiteY1"/>
                </a:cxn>
              </a:cxnLst>
              <a:rect l="l" t="t" r="r" b="b"/>
              <a:pathLst>
                <a:path w="8148351" h="1400460">
                  <a:moveTo>
                    <a:pt x="0" y="1400461"/>
                  </a:moveTo>
                  <a:cubicBezTo>
                    <a:pt x="1250537" y="-1816989"/>
                    <a:pt x="5750243" y="1886712"/>
                    <a:pt x="8148352" y="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6" name="Freeform: Shape 45">
              <a:extLst>
                <a:ext uri="{FF2B5EF4-FFF2-40B4-BE49-F238E27FC236}">
                  <a16:creationId xmlns:a16="http://schemas.microsoft.com/office/drawing/2014/main" id="{00D88F89-A7A5-4EFD-9C23-3824DFCB32BC}"/>
                </a:ext>
              </a:extLst>
            </p:cNvPr>
            <p:cNvSpPr/>
            <p:nvPr/>
          </p:nvSpPr>
          <p:spPr>
            <a:xfrm>
              <a:off x="3011043" y="2425355"/>
              <a:ext cx="8143970" cy="1481613"/>
            </a:xfrm>
            <a:custGeom>
              <a:avLst/>
              <a:gdLst>
                <a:gd name="connsiteX0" fmla="*/ 0 w 8143970"/>
                <a:gd name="connsiteY0" fmla="*/ 1481614 h 1481613"/>
                <a:gd name="connsiteX1" fmla="*/ 8143971 w 8143970"/>
                <a:gd name="connsiteY1" fmla="*/ 0 h 1481613"/>
              </a:gdLst>
              <a:ahLst/>
              <a:cxnLst>
                <a:cxn ang="0">
                  <a:pos x="connsiteX0" y="connsiteY0"/>
                </a:cxn>
                <a:cxn ang="0">
                  <a:pos x="connsiteX1" y="connsiteY1"/>
                </a:cxn>
              </a:cxnLst>
              <a:rect l="l" t="t" r="r" b="b"/>
              <a:pathLst>
                <a:path w="8143970" h="1481613">
                  <a:moveTo>
                    <a:pt x="0" y="1481614"/>
                  </a:moveTo>
                  <a:cubicBezTo>
                    <a:pt x="1123379" y="-1798987"/>
                    <a:pt x="5804916" y="1912049"/>
                    <a:pt x="8143971" y="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7" name="Freeform: Shape 46">
              <a:extLst>
                <a:ext uri="{FF2B5EF4-FFF2-40B4-BE49-F238E27FC236}">
                  <a16:creationId xmlns:a16="http://schemas.microsoft.com/office/drawing/2014/main" id="{27E52FC0-EC5C-4C2D-B88B-4E555EF86DC1}"/>
                </a:ext>
              </a:extLst>
            </p:cNvPr>
            <p:cNvSpPr/>
            <p:nvPr/>
          </p:nvSpPr>
          <p:spPr>
            <a:xfrm>
              <a:off x="3018567" y="2307816"/>
              <a:ext cx="8139588" cy="1562766"/>
            </a:xfrm>
            <a:custGeom>
              <a:avLst/>
              <a:gdLst>
                <a:gd name="connsiteX0" fmla="*/ 0 w 8139588"/>
                <a:gd name="connsiteY0" fmla="*/ 1562767 h 1562766"/>
                <a:gd name="connsiteX1" fmla="*/ 8139589 w 8139588"/>
                <a:gd name="connsiteY1" fmla="*/ 0 h 1562766"/>
              </a:gdLst>
              <a:ahLst/>
              <a:cxnLst>
                <a:cxn ang="0">
                  <a:pos x="connsiteX0" y="connsiteY0"/>
                </a:cxn>
                <a:cxn ang="0">
                  <a:pos x="connsiteX1" y="connsiteY1"/>
                </a:cxn>
              </a:cxnLst>
              <a:rect l="l" t="t" r="r" b="b"/>
              <a:pathLst>
                <a:path w="8139588" h="1562766">
                  <a:moveTo>
                    <a:pt x="0" y="1562767"/>
                  </a:moveTo>
                  <a:cubicBezTo>
                    <a:pt x="996315" y="-1780985"/>
                    <a:pt x="5859495" y="1937385"/>
                    <a:pt x="8139589" y="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grpSp>
      <p:sp>
        <p:nvSpPr>
          <p:cNvPr id="40" name="Oval 39">
            <a:extLst>
              <a:ext uri="{FF2B5EF4-FFF2-40B4-BE49-F238E27FC236}">
                <a16:creationId xmlns:a16="http://schemas.microsoft.com/office/drawing/2014/main" id="{A84512CE-CB7F-4A74-A1C4-39217D8D5666}"/>
              </a:ext>
            </a:extLst>
          </p:cNvPr>
          <p:cNvSpPr/>
          <p:nvPr/>
        </p:nvSpPr>
        <p:spPr>
          <a:xfrm>
            <a:off x="11714950" y="4535227"/>
            <a:ext cx="1537767" cy="1537767"/>
          </a:xfrm>
          <a:prstGeom prst="ellipse">
            <a:avLst/>
          </a:prstGeom>
          <a:gradFill>
            <a:gsLst>
              <a:gs pos="35000">
                <a:schemeClr val="accent1">
                  <a:lumMod val="60000"/>
                  <a:lumOff val="40000"/>
                </a:schemeClr>
              </a:gs>
              <a:gs pos="0">
                <a:schemeClr val="accent1"/>
              </a:gs>
              <a:gs pos="100000">
                <a:schemeClr val="accent4"/>
              </a:gs>
            </a:gsLst>
            <a:lin ang="2700000" scaled="1"/>
          </a:gra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4" name="Oval 3">
            <a:extLst>
              <a:ext uri="{FF2B5EF4-FFF2-40B4-BE49-F238E27FC236}">
                <a16:creationId xmlns:a16="http://schemas.microsoft.com/office/drawing/2014/main" id="{33A93180-73B4-4F74-A110-7453CB94AFD1}"/>
              </a:ext>
            </a:extLst>
          </p:cNvPr>
          <p:cNvSpPr/>
          <p:nvPr/>
        </p:nvSpPr>
        <p:spPr>
          <a:xfrm>
            <a:off x="9773417" y="1623066"/>
            <a:ext cx="2728704" cy="2728702"/>
          </a:xfrm>
          <a:prstGeom prst="ellipse">
            <a:avLst/>
          </a:prstGeom>
          <a:gradFill>
            <a:gsLst>
              <a:gs pos="35000">
                <a:schemeClr val="accent1">
                  <a:lumMod val="60000"/>
                  <a:lumOff val="40000"/>
                </a:schemeClr>
              </a:gs>
              <a:gs pos="0">
                <a:schemeClr val="accent1"/>
              </a:gs>
              <a:gs pos="100000">
                <a:schemeClr val="accent4"/>
              </a:gs>
            </a:gsLst>
            <a:lin ang="2700000" scaled="1"/>
          </a:gradFill>
          <a:ln>
            <a:noFill/>
          </a:ln>
          <a:effectLst>
            <a:softEdge rad="825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3" name="TextBox 2">
            <a:extLst>
              <a:ext uri="{FF2B5EF4-FFF2-40B4-BE49-F238E27FC236}">
                <a16:creationId xmlns:a16="http://schemas.microsoft.com/office/drawing/2014/main" id="{7D3EB3BC-5656-432C-A9DC-2576F50521B2}"/>
              </a:ext>
            </a:extLst>
          </p:cNvPr>
          <p:cNvSpPr txBox="1"/>
          <p:nvPr/>
        </p:nvSpPr>
        <p:spPr>
          <a:xfrm>
            <a:off x="975521" y="972368"/>
            <a:ext cx="5820636" cy="769441"/>
          </a:xfrm>
          <a:prstGeom prst="rect">
            <a:avLst/>
          </a:prstGeom>
          <a:noFill/>
        </p:spPr>
        <p:txBody>
          <a:bodyPr wrap="square" rtlCol="0">
            <a:spAutoFit/>
          </a:bodyPr>
          <a:lstStyle/>
          <a:p>
            <a:r>
              <a:rPr lang="en-US" sz="4400" b="1" dirty="0">
                <a:solidFill>
                  <a:schemeClr val="bg1"/>
                </a:solidFill>
                <a:latin typeface="Karla ExtraBold" panose="020B0004030503030003" pitchFamily="34" charset="77"/>
                <a:cs typeface="Space Grotesk" pitchFamily="2" charset="0"/>
              </a:rPr>
              <a:t>Features</a:t>
            </a:r>
            <a:endParaRPr lang="en-US" sz="44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endParaRPr>
          </a:p>
        </p:txBody>
      </p:sp>
      <p:grpSp>
        <p:nvGrpSpPr>
          <p:cNvPr id="2" name="Group 1">
            <a:extLst>
              <a:ext uri="{FF2B5EF4-FFF2-40B4-BE49-F238E27FC236}">
                <a16:creationId xmlns:a16="http://schemas.microsoft.com/office/drawing/2014/main" id="{91EED44F-F1F0-40AA-8385-C75D8500C156}"/>
              </a:ext>
            </a:extLst>
          </p:cNvPr>
          <p:cNvGrpSpPr/>
          <p:nvPr/>
        </p:nvGrpSpPr>
        <p:grpSpPr>
          <a:xfrm>
            <a:off x="7518608" y="453072"/>
            <a:ext cx="3853127" cy="2826524"/>
            <a:chOff x="6864383" y="2740755"/>
            <a:chExt cx="4170568" cy="2476983"/>
          </a:xfrm>
        </p:grpSpPr>
        <p:sp>
          <p:nvSpPr>
            <p:cNvPr id="36" name="Rectangle: Rounded Corners 35">
              <a:extLst>
                <a:ext uri="{FF2B5EF4-FFF2-40B4-BE49-F238E27FC236}">
                  <a16:creationId xmlns:a16="http://schemas.microsoft.com/office/drawing/2014/main" id="{E790B21B-5355-49FB-B5A7-D4C5A9AACC30}"/>
                </a:ext>
              </a:extLst>
            </p:cNvPr>
            <p:cNvSpPr/>
            <p:nvPr/>
          </p:nvSpPr>
          <p:spPr>
            <a:xfrm>
              <a:off x="7300451" y="2740755"/>
              <a:ext cx="3734500" cy="2476983"/>
            </a:xfrm>
            <a:prstGeom prst="roundRect">
              <a:avLst>
                <a:gd name="adj" fmla="val 8458"/>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sp>
          <p:nvSpPr>
            <p:cNvPr id="37" name="TextBox 36">
              <a:extLst>
                <a:ext uri="{FF2B5EF4-FFF2-40B4-BE49-F238E27FC236}">
                  <a16:creationId xmlns:a16="http://schemas.microsoft.com/office/drawing/2014/main" id="{B05A3F65-76E1-4570-B658-F7CCE6CA4BB7}"/>
                </a:ext>
              </a:extLst>
            </p:cNvPr>
            <p:cNvSpPr txBox="1"/>
            <p:nvPr/>
          </p:nvSpPr>
          <p:spPr>
            <a:xfrm>
              <a:off x="6864383" y="2931813"/>
              <a:ext cx="755618" cy="369904"/>
            </a:xfrm>
            <a:prstGeom prst="rect">
              <a:avLst/>
            </a:prstGeom>
            <a:noFill/>
          </p:spPr>
          <p:txBody>
            <a:bodyPr wrap="square" rtlCol="0">
              <a:spAutoFit/>
            </a:bodyPr>
            <a:lstStyle/>
            <a:p>
              <a:pPr>
                <a:lnSpc>
                  <a:spcPct val="130000"/>
                </a:lnSpc>
              </a:pPr>
              <a:endParaRPr lang="en-US" dirty="0">
                <a:gradFill>
                  <a:gsLst>
                    <a:gs pos="55000">
                      <a:schemeClr val="accent1">
                        <a:lumMod val="60000"/>
                        <a:lumOff val="40000"/>
                      </a:schemeClr>
                    </a:gs>
                    <a:gs pos="0">
                      <a:schemeClr val="accent1"/>
                    </a:gs>
                    <a:gs pos="100000">
                      <a:schemeClr val="accent4"/>
                    </a:gs>
                  </a:gsLst>
                  <a:lin ang="2700000" scaled="1"/>
                </a:gradFill>
                <a:latin typeface="Karla Light" panose="020B0004030503030003" pitchFamily="34" charset="77"/>
                <a:ea typeface="Roboto" panose="02000000000000000000" pitchFamily="2" charset="0"/>
                <a:cs typeface="Space Grotesk" pitchFamily="2" charset="0"/>
              </a:endParaRPr>
            </a:p>
          </p:txBody>
        </p:sp>
        <p:sp>
          <p:nvSpPr>
            <p:cNvPr id="38" name="TextBox 37">
              <a:extLst>
                <a:ext uri="{FF2B5EF4-FFF2-40B4-BE49-F238E27FC236}">
                  <a16:creationId xmlns:a16="http://schemas.microsoft.com/office/drawing/2014/main" id="{DDA1F2FE-07A0-471A-B23B-5E7B8B4ABE62}"/>
                </a:ext>
              </a:extLst>
            </p:cNvPr>
            <p:cNvSpPr txBox="1"/>
            <p:nvPr/>
          </p:nvSpPr>
          <p:spPr>
            <a:xfrm>
              <a:off x="7517481" y="2934628"/>
              <a:ext cx="3517468" cy="1993142"/>
            </a:xfrm>
            <a:prstGeom prst="rect">
              <a:avLst/>
            </a:prstGeom>
            <a:noFill/>
          </p:spPr>
          <p:txBody>
            <a:bodyPr wrap="square" rtlCol="0">
              <a:spAutoFit/>
            </a:bodyPr>
            <a:lstStyle/>
            <a:p>
              <a:pPr>
                <a:lnSpc>
                  <a:spcPct val="130000"/>
                </a:lnSpc>
              </a:pPr>
              <a:r>
                <a:rPr lang="en-US" sz="1400" b="1" dirty="0">
                  <a:solidFill>
                    <a:schemeClr val="bg1"/>
                  </a:solidFill>
                  <a:latin typeface="Karla" panose="020B0004030503030003" pitchFamily="34" charset="77"/>
                  <a:ea typeface="Roboto" panose="02000000000000000000" pitchFamily="2" charset="0"/>
                  <a:cs typeface="Space Grotesk" pitchFamily="2" charset="0"/>
                </a:rPr>
                <a:t>For the Open Metaverse Community</a:t>
              </a:r>
            </a:p>
            <a:p>
              <a:pPr>
                <a:lnSpc>
                  <a:spcPct val="130000"/>
                </a:lnSpc>
              </a:pPr>
              <a:endParaRPr lang="en-US" sz="800" dirty="0">
                <a:solidFill>
                  <a:schemeClr val="bg1"/>
                </a:solidFill>
                <a:latin typeface="Karla Light" panose="020B0004030503030003" pitchFamily="34" charset="77"/>
                <a:ea typeface="Roboto" panose="02000000000000000000" pitchFamily="2" charset="0"/>
                <a:cs typeface="Space Grotesk" pitchFamily="2" charset="0"/>
              </a:endParaRPr>
            </a:p>
            <a:p>
              <a:pPr marL="171450" indent="-171450">
                <a:lnSpc>
                  <a:spcPct val="130000"/>
                </a:lnSpc>
                <a:buFont typeface="Arial" panose="020B0604020202020204" pitchFamily="34" charset="0"/>
                <a:buChar char="•"/>
              </a:pPr>
              <a:r>
                <a:rPr lang="en-US" sz="1100" dirty="0" err="1">
                  <a:solidFill>
                    <a:schemeClr val="bg1"/>
                  </a:solidFill>
                  <a:latin typeface="Karla Light" panose="020B0004030503030003" pitchFamily="34" charset="77"/>
                  <a:ea typeface="Roboto" panose="02000000000000000000" pitchFamily="2" charset="0"/>
                  <a:cs typeface="Space Grotesk" pitchFamily="2" charset="0"/>
                </a:rPr>
                <a:t>Daos</a:t>
              </a:r>
              <a:r>
                <a:rPr lang="en-US" sz="1100" dirty="0">
                  <a:solidFill>
                    <a:schemeClr val="bg1"/>
                  </a:solidFill>
                  <a:latin typeface="Karla Light" panose="020B0004030503030003" pitchFamily="34" charset="77"/>
                  <a:ea typeface="Roboto" panose="02000000000000000000" pitchFamily="2" charset="0"/>
                  <a:cs typeface="Space Grotesk" pitchFamily="2" charset="0"/>
                </a:rPr>
                <a:t> as a service, providing 2 Symmetrical DAO structures  </a:t>
              </a:r>
            </a:p>
            <a:p>
              <a:pPr marL="171450" indent="-171450">
                <a:lnSpc>
                  <a:spcPct val="130000"/>
                </a:lnSpc>
                <a:buFont typeface="Arial" panose="020B0604020202020204" pitchFamily="34" charset="0"/>
                <a:buChar char="•"/>
              </a:pPr>
              <a:endParaRPr lang="en-US" sz="1100" dirty="0">
                <a:solidFill>
                  <a:schemeClr val="bg1"/>
                </a:solidFill>
                <a:latin typeface="Karla Light" panose="020B0004030503030003" pitchFamily="34" charset="77"/>
                <a:ea typeface="Roboto" panose="02000000000000000000" pitchFamily="2" charset="0"/>
                <a:cs typeface="Space Grotesk" pitchFamily="2" charset="0"/>
              </a:endParaRPr>
            </a:p>
            <a:p>
              <a:pPr marL="171450" indent="-171450">
                <a:lnSpc>
                  <a:spcPct val="130000"/>
                </a:lnSpc>
                <a:buFont typeface="Arial" panose="020B0604020202020204" pitchFamily="34" charset="0"/>
                <a:buChar char="•"/>
              </a:pPr>
              <a:r>
                <a:rPr lang="en-US" sz="1100" dirty="0">
                  <a:solidFill>
                    <a:schemeClr val="bg1"/>
                  </a:solidFill>
                  <a:latin typeface="Karla Light" panose="020B0004030503030003" pitchFamily="34" charset="77"/>
                  <a:ea typeface="Roboto" panose="02000000000000000000" pitchFamily="2" charset="0"/>
                  <a:cs typeface="Space Grotesk" pitchFamily="2" charset="0"/>
                </a:rPr>
                <a:t>Hyper-scalable and replicable </a:t>
              </a:r>
            </a:p>
            <a:p>
              <a:pPr marL="171450" indent="-171450">
                <a:lnSpc>
                  <a:spcPct val="130000"/>
                </a:lnSpc>
                <a:buFont typeface="Arial" panose="020B0604020202020204" pitchFamily="34" charset="0"/>
                <a:buChar char="•"/>
              </a:pPr>
              <a:endParaRPr lang="en-US" sz="1100" dirty="0">
                <a:solidFill>
                  <a:schemeClr val="bg1"/>
                </a:solidFill>
                <a:latin typeface="Karla Light" panose="020B0004030503030003" pitchFamily="34" charset="77"/>
                <a:ea typeface="Roboto" panose="02000000000000000000" pitchFamily="2" charset="0"/>
                <a:cs typeface="Space Grotesk" pitchFamily="2" charset="0"/>
              </a:endParaRPr>
            </a:p>
            <a:p>
              <a:pPr marL="171450" indent="-171450">
                <a:lnSpc>
                  <a:spcPct val="130000"/>
                </a:lnSpc>
                <a:buFont typeface="Arial" panose="020B0604020202020204" pitchFamily="34" charset="0"/>
                <a:buChar char="•"/>
              </a:pPr>
              <a:r>
                <a:rPr lang="en-US" sz="1100" dirty="0">
                  <a:solidFill>
                    <a:schemeClr val="bg1"/>
                  </a:solidFill>
                  <a:latin typeface="Karla Light" panose="020B0004030503030003" pitchFamily="34" charset="77"/>
                  <a:ea typeface="Roboto" panose="02000000000000000000" pitchFamily="2" charset="0"/>
                  <a:cs typeface="Space Grotesk" pitchFamily="2" charset="0"/>
                </a:rPr>
                <a:t>Each Metaverse with its own Metaverse Currency / Community Token &amp; its own Economic &amp; Fiscal policies</a:t>
              </a:r>
            </a:p>
          </p:txBody>
        </p:sp>
      </p:grpSp>
      <p:sp>
        <p:nvSpPr>
          <p:cNvPr id="39" name="Oval 38">
            <a:extLst>
              <a:ext uri="{FF2B5EF4-FFF2-40B4-BE49-F238E27FC236}">
                <a16:creationId xmlns:a16="http://schemas.microsoft.com/office/drawing/2014/main" id="{093AB7EC-6E66-4FDE-AE7F-FBDE4869730C}"/>
              </a:ext>
            </a:extLst>
          </p:cNvPr>
          <p:cNvSpPr/>
          <p:nvPr/>
        </p:nvSpPr>
        <p:spPr>
          <a:xfrm>
            <a:off x="-835699" y="3715864"/>
            <a:ext cx="1671398" cy="1671398"/>
          </a:xfrm>
          <a:prstGeom prst="ellipse">
            <a:avLst/>
          </a:prstGeom>
          <a:gradFill>
            <a:gsLst>
              <a:gs pos="35000">
                <a:schemeClr val="accent1">
                  <a:lumMod val="60000"/>
                  <a:lumOff val="40000"/>
                </a:schemeClr>
              </a:gs>
              <a:gs pos="0">
                <a:schemeClr val="accent1"/>
              </a:gs>
              <a:gs pos="100000">
                <a:schemeClr val="accent4"/>
              </a:gs>
            </a:gsLst>
            <a:lin ang="2700000" scaled="1"/>
          </a:gradFill>
          <a:ln>
            <a:noFill/>
          </a:ln>
          <a:effectLst>
            <a:softEdge rad="571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15" name="Cube 14">
            <a:extLst>
              <a:ext uri="{FF2B5EF4-FFF2-40B4-BE49-F238E27FC236}">
                <a16:creationId xmlns:a16="http://schemas.microsoft.com/office/drawing/2014/main" id="{FCA4AC98-1E17-41F3-8636-94173837426F}"/>
              </a:ext>
            </a:extLst>
          </p:cNvPr>
          <p:cNvSpPr/>
          <p:nvPr/>
        </p:nvSpPr>
        <p:spPr>
          <a:xfrm rot="1339157">
            <a:off x="11995588" y="249866"/>
            <a:ext cx="726203" cy="726203"/>
          </a:xfrm>
          <a:prstGeom prst="cube">
            <a:avLst/>
          </a:prstGeom>
          <a:gradFill>
            <a:gsLst>
              <a:gs pos="550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grpSp>
        <p:nvGrpSpPr>
          <p:cNvPr id="49" name="Group 48">
            <a:extLst>
              <a:ext uri="{FF2B5EF4-FFF2-40B4-BE49-F238E27FC236}">
                <a16:creationId xmlns:a16="http://schemas.microsoft.com/office/drawing/2014/main" id="{FB3ABA13-7970-9146-8678-F3E8D99A25BB}"/>
              </a:ext>
            </a:extLst>
          </p:cNvPr>
          <p:cNvGrpSpPr/>
          <p:nvPr/>
        </p:nvGrpSpPr>
        <p:grpSpPr>
          <a:xfrm>
            <a:off x="7521391" y="3570129"/>
            <a:ext cx="3853127" cy="2821087"/>
            <a:chOff x="6864383" y="2740754"/>
            <a:chExt cx="4170568" cy="2472218"/>
          </a:xfrm>
        </p:grpSpPr>
        <p:sp>
          <p:nvSpPr>
            <p:cNvPr id="50" name="Rectangle: Rounded Corners 35">
              <a:extLst>
                <a:ext uri="{FF2B5EF4-FFF2-40B4-BE49-F238E27FC236}">
                  <a16:creationId xmlns:a16="http://schemas.microsoft.com/office/drawing/2014/main" id="{07B5F9D2-0334-B44B-B736-18DC50ADD3AA}"/>
                </a:ext>
              </a:extLst>
            </p:cNvPr>
            <p:cNvSpPr/>
            <p:nvPr/>
          </p:nvSpPr>
          <p:spPr>
            <a:xfrm>
              <a:off x="7300451" y="2740754"/>
              <a:ext cx="3734500" cy="2472218"/>
            </a:xfrm>
            <a:prstGeom prst="roundRect">
              <a:avLst>
                <a:gd name="adj" fmla="val 8458"/>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sp>
          <p:nvSpPr>
            <p:cNvPr id="51" name="TextBox 50">
              <a:extLst>
                <a:ext uri="{FF2B5EF4-FFF2-40B4-BE49-F238E27FC236}">
                  <a16:creationId xmlns:a16="http://schemas.microsoft.com/office/drawing/2014/main" id="{FBD3D989-E338-D745-904A-D3204709DF45}"/>
                </a:ext>
              </a:extLst>
            </p:cNvPr>
            <p:cNvSpPr txBox="1"/>
            <p:nvPr/>
          </p:nvSpPr>
          <p:spPr>
            <a:xfrm>
              <a:off x="6864383" y="2931813"/>
              <a:ext cx="755618" cy="369904"/>
            </a:xfrm>
            <a:prstGeom prst="rect">
              <a:avLst/>
            </a:prstGeom>
            <a:noFill/>
          </p:spPr>
          <p:txBody>
            <a:bodyPr wrap="square" rtlCol="0">
              <a:spAutoFit/>
            </a:bodyPr>
            <a:lstStyle/>
            <a:p>
              <a:pPr>
                <a:lnSpc>
                  <a:spcPct val="130000"/>
                </a:lnSpc>
              </a:pPr>
              <a:endParaRPr lang="en-US" dirty="0">
                <a:gradFill>
                  <a:gsLst>
                    <a:gs pos="55000">
                      <a:schemeClr val="accent1">
                        <a:lumMod val="60000"/>
                        <a:lumOff val="40000"/>
                      </a:schemeClr>
                    </a:gs>
                    <a:gs pos="0">
                      <a:schemeClr val="accent1"/>
                    </a:gs>
                    <a:gs pos="100000">
                      <a:schemeClr val="accent4"/>
                    </a:gs>
                  </a:gsLst>
                  <a:lin ang="2700000" scaled="1"/>
                </a:gradFill>
                <a:latin typeface="Karla Light" panose="020B0004030503030003" pitchFamily="34" charset="77"/>
                <a:ea typeface="Roboto" panose="02000000000000000000" pitchFamily="2" charset="0"/>
                <a:cs typeface="Space Grotesk" pitchFamily="2" charset="0"/>
              </a:endParaRPr>
            </a:p>
          </p:txBody>
        </p:sp>
        <p:sp>
          <p:nvSpPr>
            <p:cNvPr id="52" name="TextBox 51">
              <a:extLst>
                <a:ext uri="{FF2B5EF4-FFF2-40B4-BE49-F238E27FC236}">
                  <a16:creationId xmlns:a16="http://schemas.microsoft.com/office/drawing/2014/main" id="{24BA7B25-8A0B-8241-9807-86605407B618}"/>
                </a:ext>
              </a:extLst>
            </p:cNvPr>
            <p:cNvSpPr txBox="1"/>
            <p:nvPr/>
          </p:nvSpPr>
          <p:spPr>
            <a:xfrm>
              <a:off x="7517482" y="2934628"/>
              <a:ext cx="3373645" cy="1835358"/>
            </a:xfrm>
            <a:prstGeom prst="rect">
              <a:avLst/>
            </a:prstGeom>
            <a:noFill/>
          </p:spPr>
          <p:txBody>
            <a:bodyPr wrap="square" rtlCol="0">
              <a:spAutoFit/>
            </a:bodyPr>
            <a:lstStyle/>
            <a:p>
              <a:pPr>
                <a:lnSpc>
                  <a:spcPct val="130000"/>
                </a:lnSpc>
              </a:pPr>
              <a:r>
                <a:rPr lang="en-US" sz="1400" b="1" dirty="0">
                  <a:solidFill>
                    <a:schemeClr val="bg1"/>
                  </a:solidFill>
                  <a:latin typeface="Karla" panose="020B0004030503030003" pitchFamily="34" charset="77"/>
                  <a:ea typeface="Roboto" panose="02000000000000000000" pitchFamily="2" charset="0"/>
                  <a:cs typeface="Space Grotesk" pitchFamily="2" charset="0"/>
                </a:rPr>
                <a:t>For </a:t>
              </a:r>
              <a:r>
                <a:rPr lang="en-US" sz="1400" b="1" dirty="0" err="1">
                  <a:solidFill>
                    <a:schemeClr val="bg1"/>
                  </a:solidFill>
                  <a:latin typeface="Karla" panose="020B0004030503030003" pitchFamily="34" charset="77"/>
                  <a:ea typeface="Roboto" panose="02000000000000000000" pitchFamily="2" charset="0"/>
                  <a:cs typeface="Space Grotesk" pitchFamily="2" charset="0"/>
                </a:rPr>
                <a:t>Solarity’s</a:t>
              </a:r>
              <a:r>
                <a:rPr lang="en-US" sz="1400" b="1" dirty="0">
                  <a:solidFill>
                    <a:schemeClr val="bg1"/>
                  </a:solidFill>
                  <a:latin typeface="Karla" panose="020B0004030503030003" pitchFamily="34" charset="77"/>
                  <a:ea typeface="Roboto" panose="02000000000000000000" pitchFamily="2" charset="0"/>
                  <a:cs typeface="Space Grotesk" pitchFamily="2" charset="0"/>
                </a:rPr>
                <a:t> Land Owners</a:t>
              </a:r>
            </a:p>
            <a:p>
              <a:pPr>
                <a:lnSpc>
                  <a:spcPct val="130000"/>
                </a:lnSpc>
              </a:pPr>
              <a:endParaRPr lang="en-US" sz="1000" b="1" dirty="0">
                <a:solidFill>
                  <a:schemeClr val="bg1"/>
                </a:solidFill>
                <a:latin typeface="Karla" panose="020B0004030503030003" pitchFamily="34" charset="77"/>
                <a:ea typeface="Roboto" panose="02000000000000000000" pitchFamily="2" charset="0"/>
                <a:cs typeface="Space Grotesk" pitchFamily="2" charset="0"/>
              </a:endParaRPr>
            </a:p>
            <a:p>
              <a:pPr marL="171450" indent="-171450">
                <a:lnSpc>
                  <a:spcPct val="130000"/>
                </a:lnSpc>
                <a:buFont typeface="Arial" panose="020B0604020202020204" pitchFamily="34" charset="0"/>
                <a:buChar char="•"/>
              </a:pPr>
              <a:r>
                <a:rPr lang="en-US" sz="1100" dirty="0">
                  <a:solidFill>
                    <a:schemeClr val="bg1"/>
                  </a:solidFill>
                  <a:latin typeface="Karla Light" panose="020B0004030503030003" pitchFamily="34" charset="77"/>
                  <a:ea typeface="Roboto" panose="02000000000000000000" pitchFamily="2" charset="0"/>
                  <a:cs typeface="Space Grotesk" pitchFamily="2" charset="0"/>
                </a:rPr>
                <a:t>Self-sustainable through an innovative Crypto-economic system </a:t>
              </a:r>
            </a:p>
            <a:p>
              <a:pPr marL="171450" indent="-171450">
                <a:lnSpc>
                  <a:spcPct val="130000"/>
                </a:lnSpc>
                <a:buFont typeface="Arial" panose="020B0604020202020204" pitchFamily="34" charset="0"/>
                <a:buChar char="•"/>
              </a:pPr>
              <a:endParaRPr lang="en-US" sz="1100" dirty="0">
                <a:solidFill>
                  <a:schemeClr val="bg1"/>
                </a:solidFill>
                <a:latin typeface="Karla Light" panose="020B0004030503030003" pitchFamily="34" charset="77"/>
                <a:ea typeface="Roboto" panose="02000000000000000000" pitchFamily="2" charset="0"/>
                <a:cs typeface="Space Grotesk" pitchFamily="2" charset="0"/>
              </a:endParaRPr>
            </a:p>
            <a:p>
              <a:pPr marL="171450" indent="-171450">
                <a:lnSpc>
                  <a:spcPct val="130000"/>
                </a:lnSpc>
                <a:buFont typeface="Arial" panose="020B0604020202020204" pitchFamily="34" charset="0"/>
                <a:buChar char="•"/>
              </a:pPr>
              <a:r>
                <a:rPr lang="en-US" sz="1100" dirty="0" err="1">
                  <a:solidFill>
                    <a:schemeClr val="bg1"/>
                  </a:solidFill>
                  <a:latin typeface="Karla Light" panose="020B0004030503030003" pitchFamily="34" charset="77"/>
                  <a:ea typeface="Roboto" panose="02000000000000000000" pitchFamily="2" charset="0"/>
                  <a:cs typeface="Space Grotesk" pitchFamily="2" charset="0"/>
                </a:rPr>
                <a:t>DeFi</a:t>
              </a:r>
              <a:r>
                <a:rPr lang="en-US" sz="1100" dirty="0">
                  <a:solidFill>
                    <a:schemeClr val="bg1"/>
                  </a:solidFill>
                  <a:latin typeface="Karla Light" panose="020B0004030503030003" pitchFamily="34" charset="77"/>
                  <a:ea typeface="Roboto" panose="02000000000000000000" pitchFamily="2" charset="0"/>
                  <a:cs typeface="Space Grotesk" pitchFamily="2" charset="0"/>
                </a:rPr>
                <a:t> treasuries to scale VR Worlds </a:t>
              </a:r>
            </a:p>
            <a:p>
              <a:pPr marL="171450" indent="-171450">
                <a:lnSpc>
                  <a:spcPct val="130000"/>
                </a:lnSpc>
                <a:buFont typeface="Arial" panose="020B0604020202020204" pitchFamily="34" charset="0"/>
                <a:buChar char="•"/>
              </a:pPr>
              <a:endParaRPr lang="en-US" sz="1100" dirty="0">
                <a:solidFill>
                  <a:schemeClr val="bg1"/>
                </a:solidFill>
                <a:latin typeface="Karla Light" panose="020B0004030503030003" pitchFamily="34" charset="77"/>
                <a:ea typeface="Roboto" panose="02000000000000000000" pitchFamily="2" charset="0"/>
                <a:cs typeface="Space Grotesk" pitchFamily="2" charset="0"/>
              </a:endParaRPr>
            </a:p>
            <a:p>
              <a:pPr marL="171450" indent="-171450">
                <a:lnSpc>
                  <a:spcPct val="130000"/>
                </a:lnSpc>
                <a:buFont typeface="Arial" panose="020B0604020202020204" pitchFamily="34" charset="0"/>
                <a:buChar char="•"/>
              </a:pPr>
              <a:r>
                <a:rPr lang="en-US" sz="1100" dirty="0">
                  <a:solidFill>
                    <a:schemeClr val="bg1"/>
                  </a:solidFill>
                  <a:latin typeface="Karla Light" panose="020B0004030503030003" pitchFamily="34" charset="77"/>
                  <a:ea typeface="Roboto" panose="02000000000000000000" pitchFamily="2" charset="0"/>
                  <a:cs typeface="Space Grotesk" pitchFamily="2" charset="0"/>
                </a:rPr>
                <a:t>Solana for cheap and fast transactions and for a truly scalable metaverse</a:t>
              </a:r>
            </a:p>
          </p:txBody>
        </p:sp>
      </p:grpSp>
      <p:sp>
        <p:nvSpPr>
          <p:cNvPr id="61" name="TextBox 60">
            <a:extLst>
              <a:ext uri="{FF2B5EF4-FFF2-40B4-BE49-F238E27FC236}">
                <a16:creationId xmlns:a16="http://schemas.microsoft.com/office/drawing/2014/main" id="{E66B1579-BFAC-9E4E-B99D-AC227F5CC42F}"/>
              </a:ext>
            </a:extLst>
          </p:cNvPr>
          <p:cNvSpPr txBox="1"/>
          <p:nvPr/>
        </p:nvSpPr>
        <p:spPr>
          <a:xfrm>
            <a:off x="3330684" y="3288613"/>
            <a:ext cx="1219509" cy="1015663"/>
          </a:xfrm>
          <a:prstGeom prst="rect">
            <a:avLst/>
          </a:prstGeom>
          <a:noFill/>
        </p:spPr>
        <p:txBody>
          <a:bodyPr wrap="square" rtlCol="0">
            <a:spAutoFit/>
          </a:bodyPr>
          <a:lstStyle/>
          <a:p>
            <a:pPr algn="ctr"/>
            <a:r>
              <a:rPr lang="en-US" sz="1200" dirty="0">
                <a:solidFill>
                  <a:schemeClr val="bg1">
                    <a:lumMod val="95000"/>
                  </a:schemeClr>
                </a:solidFill>
                <a:latin typeface="Karla" panose="020B0004030503030003" pitchFamily="34" charset="77"/>
              </a:rPr>
              <a:t>The two atomical </a:t>
            </a:r>
            <a:r>
              <a:rPr lang="en-US" sz="1200" dirty="0" err="1">
                <a:solidFill>
                  <a:schemeClr val="bg1">
                    <a:lumMod val="95000"/>
                  </a:schemeClr>
                </a:solidFill>
                <a:latin typeface="Karla" panose="020B0004030503030003" pitchFamily="34" charset="77"/>
              </a:rPr>
              <a:t>DAOverses</a:t>
            </a:r>
            <a:r>
              <a:rPr lang="en-US" sz="1200" dirty="0">
                <a:solidFill>
                  <a:schemeClr val="bg1">
                    <a:lumMod val="95000"/>
                  </a:schemeClr>
                </a:solidFill>
                <a:latin typeface="Karla" panose="020B0004030503030003" pitchFamily="34" charset="77"/>
              </a:rPr>
              <a:t> based on Game Theory</a:t>
            </a:r>
          </a:p>
        </p:txBody>
      </p:sp>
      <p:grpSp>
        <p:nvGrpSpPr>
          <p:cNvPr id="7" name="Group 6">
            <a:extLst>
              <a:ext uri="{FF2B5EF4-FFF2-40B4-BE49-F238E27FC236}">
                <a16:creationId xmlns:a16="http://schemas.microsoft.com/office/drawing/2014/main" id="{8455BB96-DDC6-CF4A-98CE-822509FDDB84}"/>
              </a:ext>
            </a:extLst>
          </p:cNvPr>
          <p:cNvGrpSpPr/>
          <p:nvPr/>
        </p:nvGrpSpPr>
        <p:grpSpPr>
          <a:xfrm>
            <a:off x="536525" y="2372756"/>
            <a:ext cx="2841394" cy="2879807"/>
            <a:chOff x="767172" y="2390902"/>
            <a:chExt cx="2308929" cy="2340144"/>
          </a:xfrm>
        </p:grpSpPr>
        <p:sp>
          <p:nvSpPr>
            <p:cNvPr id="62" name="Right Arrow 61">
              <a:extLst>
                <a:ext uri="{FF2B5EF4-FFF2-40B4-BE49-F238E27FC236}">
                  <a16:creationId xmlns:a16="http://schemas.microsoft.com/office/drawing/2014/main" id="{85A1F7B6-4E89-5440-8C5B-DD1AB97FE000}"/>
                </a:ext>
              </a:extLst>
            </p:cNvPr>
            <p:cNvSpPr/>
            <p:nvPr/>
          </p:nvSpPr>
          <p:spPr>
            <a:xfrm>
              <a:off x="2704446" y="3316740"/>
              <a:ext cx="371655" cy="381104"/>
            </a:xfrm>
            <a:prstGeom prst="rightArrow">
              <a:avLst/>
            </a:prstGeom>
            <a:gradFill>
              <a:gsLst>
                <a:gs pos="100000">
                  <a:srgbClr val="222FB5"/>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121FC2B7-CE17-FD40-BF78-9E9E17CC04C3}"/>
                </a:ext>
              </a:extLst>
            </p:cNvPr>
            <p:cNvSpPr/>
            <p:nvPr/>
          </p:nvSpPr>
          <p:spPr>
            <a:xfrm rot="16200000">
              <a:off x="1754749" y="2386178"/>
              <a:ext cx="371655" cy="381104"/>
            </a:xfrm>
            <a:prstGeom prst="rightArrow">
              <a:avLst/>
            </a:prstGeom>
            <a:gradFill>
              <a:gsLst>
                <a:gs pos="100000">
                  <a:srgbClr val="222FB5"/>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a:extLst>
                <a:ext uri="{FF2B5EF4-FFF2-40B4-BE49-F238E27FC236}">
                  <a16:creationId xmlns:a16="http://schemas.microsoft.com/office/drawing/2014/main" id="{4E048136-ACF4-0447-83D6-2096414BF2D0}"/>
                </a:ext>
              </a:extLst>
            </p:cNvPr>
            <p:cNvSpPr/>
            <p:nvPr/>
          </p:nvSpPr>
          <p:spPr>
            <a:xfrm flipH="1">
              <a:off x="767172" y="3316740"/>
              <a:ext cx="371655" cy="381104"/>
            </a:xfrm>
            <a:prstGeom prst="rightArrow">
              <a:avLst/>
            </a:prstGeom>
            <a:gradFill>
              <a:gsLst>
                <a:gs pos="100000">
                  <a:srgbClr val="222FB5"/>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a:extLst>
                <a:ext uri="{FF2B5EF4-FFF2-40B4-BE49-F238E27FC236}">
                  <a16:creationId xmlns:a16="http://schemas.microsoft.com/office/drawing/2014/main" id="{D42FC23E-8BC7-384D-836A-97EE4CD8A50C}"/>
                </a:ext>
              </a:extLst>
            </p:cNvPr>
            <p:cNvSpPr/>
            <p:nvPr/>
          </p:nvSpPr>
          <p:spPr>
            <a:xfrm rot="16200000" flipH="1">
              <a:off x="1754749" y="4354667"/>
              <a:ext cx="371655" cy="381104"/>
            </a:xfrm>
            <a:prstGeom prst="rightArrow">
              <a:avLst/>
            </a:prstGeom>
            <a:gradFill>
              <a:gsLst>
                <a:gs pos="100000">
                  <a:srgbClr val="222FB5"/>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9CF4DD0-7C3C-7C4C-837C-327E23BC7A29}"/>
                </a:ext>
              </a:extLst>
            </p:cNvPr>
            <p:cNvSpPr>
              <a:spLocks noChangeAspect="1"/>
            </p:cNvSpPr>
            <p:nvPr/>
          </p:nvSpPr>
          <p:spPr>
            <a:xfrm>
              <a:off x="1132681" y="2763006"/>
              <a:ext cx="1577349" cy="1577350"/>
            </a:xfrm>
            <a:prstGeom prst="ellipse">
              <a:avLst/>
            </a:prstGeom>
            <a:gradFill>
              <a:gsLst>
                <a:gs pos="50000">
                  <a:srgbClr val="D8E9EC">
                    <a:alpha val="0"/>
                  </a:srgbClr>
                </a:gs>
                <a:gs pos="0">
                  <a:schemeClr val="bg1">
                    <a:alpha val="15000"/>
                  </a:schemeClr>
                </a:gs>
                <a:gs pos="100000">
                  <a:schemeClr val="bg1">
                    <a:alpha val="15000"/>
                  </a:schemeClr>
                </a:gs>
              </a:gsLst>
              <a:lin ang="2700000" scaled="0"/>
            </a:gradFill>
            <a:ln w="38100">
              <a:gradFill>
                <a:gsLst>
                  <a:gs pos="20000">
                    <a:srgbClr val="2235D6">
                      <a:alpha val="85000"/>
                    </a:srgbClr>
                  </a:gs>
                  <a:gs pos="80000">
                    <a:srgbClr val="8F87C2">
                      <a:alpha val="65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DE867A9-BEEA-1B4D-B437-C53912C6F072}"/>
                </a:ext>
              </a:extLst>
            </p:cNvPr>
            <p:cNvSpPr txBox="1"/>
            <p:nvPr/>
          </p:nvSpPr>
          <p:spPr>
            <a:xfrm>
              <a:off x="1174383" y="3164283"/>
              <a:ext cx="1475478" cy="754634"/>
            </a:xfrm>
            <a:prstGeom prst="rect">
              <a:avLst/>
            </a:prstGeom>
            <a:noFill/>
          </p:spPr>
          <p:txBody>
            <a:bodyPr wrap="square" rtlCol="0">
              <a:spAutoFit/>
            </a:bodyPr>
            <a:lstStyle/>
            <a:p>
              <a:pPr algn="ctr"/>
              <a:r>
                <a:rPr lang="en-US" sz="1600" b="1" dirty="0" err="1">
                  <a:solidFill>
                    <a:schemeClr val="bg1">
                      <a:lumMod val="95000"/>
                    </a:schemeClr>
                  </a:solidFill>
                  <a:latin typeface="Karla" panose="020B0004030503030003" pitchFamily="34" charset="77"/>
                </a:rPr>
                <a:t>NeghiVERSE</a:t>
              </a:r>
              <a:endParaRPr lang="en-US" sz="1600" b="1" dirty="0">
                <a:solidFill>
                  <a:schemeClr val="bg1">
                    <a:lumMod val="95000"/>
                  </a:schemeClr>
                </a:solidFill>
                <a:latin typeface="Karla" panose="020B0004030503030003" pitchFamily="34" charset="77"/>
              </a:endParaRPr>
            </a:p>
            <a:p>
              <a:pPr algn="ctr"/>
              <a:endParaRPr lang="en-US" sz="500" b="1" dirty="0">
                <a:solidFill>
                  <a:schemeClr val="bg1">
                    <a:lumMod val="95000"/>
                  </a:schemeClr>
                </a:solidFill>
                <a:latin typeface="Karla" panose="020B0004030503030003" pitchFamily="34" charset="77"/>
              </a:endParaRPr>
            </a:p>
            <a:p>
              <a:pPr algn="ctr"/>
              <a:r>
                <a:rPr lang="en-US" sz="1000" dirty="0">
                  <a:solidFill>
                    <a:schemeClr val="bg1">
                      <a:lumMod val="95000"/>
                    </a:schemeClr>
                  </a:solidFill>
                  <a:latin typeface="Karla" panose="020B0004030503030003" pitchFamily="34" charset="77"/>
                </a:rPr>
                <a:t>Land as services</a:t>
              </a:r>
            </a:p>
            <a:p>
              <a:pPr algn="ctr"/>
              <a:r>
                <a:rPr lang="en-US" sz="1000" dirty="0">
                  <a:solidFill>
                    <a:schemeClr val="bg1">
                      <a:lumMod val="95000"/>
                    </a:schemeClr>
                  </a:solidFill>
                  <a:latin typeface="Karla" panose="020B0004030503030003" pitchFamily="34" charset="77"/>
                </a:rPr>
                <a:t>Expansion allow to host more DAO customers</a:t>
              </a:r>
            </a:p>
          </p:txBody>
        </p:sp>
      </p:grpSp>
      <p:sp>
        <p:nvSpPr>
          <p:cNvPr id="16" name="Cube 15">
            <a:extLst>
              <a:ext uri="{FF2B5EF4-FFF2-40B4-BE49-F238E27FC236}">
                <a16:creationId xmlns:a16="http://schemas.microsoft.com/office/drawing/2014/main" id="{AE28AEEF-038E-4888-A8FB-9E5AF9DA0C58}"/>
              </a:ext>
            </a:extLst>
          </p:cNvPr>
          <p:cNvSpPr/>
          <p:nvPr/>
        </p:nvSpPr>
        <p:spPr>
          <a:xfrm rot="20700000" flipH="1">
            <a:off x="5540811" y="7166462"/>
            <a:ext cx="496590" cy="496590"/>
          </a:xfrm>
          <a:prstGeom prst="cube">
            <a:avLst/>
          </a:prstGeom>
          <a:gradFill>
            <a:gsLst>
              <a:gs pos="550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grpSp>
        <p:nvGrpSpPr>
          <p:cNvPr id="6" name="Group 5">
            <a:extLst>
              <a:ext uri="{FF2B5EF4-FFF2-40B4-BE49-F238E27FC236}">
                <a16:creationId xmlns:a16="http://schemas.microsoft.com/office/drawing/2014/main" id="{5D999C15-29E9-3047-84AA-E5B1CAE17347}"/>
              </a:ext>
            </a:extLst>
          </p:cNvPr>
          <p:cNvGrpSpPr/>
          <p:nvPr/>
        </p:nvGrpSpPr>
        <p:grpSpPr>
          <a:xfrm>
            <a:off x="4464902" y="2392195"/>
            <a:ext cx="2841845" cy="2840929"/>
            <a:chOff x="5190553" y="2398239"/>
            <a:chExt cx="2309295" cy="2308551"/>
          </a:xfrm>
        </p:grpSpPr>
        <p:sp>
          <p:nvSpPr>
            <p:cNvPr id="68" name="Right Arrow 67">
              <a:extLst>
                <a:ext uri="{FF2B5EF4-FFF2-40B4-BE49-F238E27FC236}">
                  <a16:creationId xmlns:a16="http://schemas.microsoft.com/office/drawing/2014/main" id="{A8B2A48E-9A30-C243-84E7-D2C6C863EF7D}"/>
                </a:ext>
              </a:extLst>
            </p:cNvPr>
            <p:cNvSpPr/>
            <p:nvPr/>
          </p:nvSpPr>
          <p:spPr>
            <a:xfrm rot="16200000" flipH="1">
              <a:off x="6160619" y="4330411"/>
              <a:ext cx="371655" cy="381103"/>
            </a:xfrm>
            <a:prstGeom prst="rightArrow">
              <a:avLst/>
            </a:prstGeom>
            <a:gradFill>
              <a:gsLst>
                <a:gs pos="100000">
                  <a:srgbClr val="AC4DAE"/>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282B936-0450-B240-97F5-072D3B3068A6}"/>
                </a:ext>
              </a:extLst>
            </p:cNvPr>
            <p:cNvSpPr>
              <a:spLocks noChangeAspect="1"/>
            </p:cNvSpPr>
            <p:nvPr/>
          </p:nvSpPr>
          <p:spPr>
            <a:xfrm>
              <a:off x="5567374" y="2757437"/>
              <a:ext cx="1577349" cy="1577350"/>
            </a:xfrm>
            <a:prstGeom prst="ellipse">
              <a:avLst/>
            </a:prstGeom>
            <a:gradFill>
              <a:gsLst>
                <a:gs pos="50000">
                  <a:srgbClr val="D8E9EC">
                    <a:alpha val="0"/>
                  </a:srgbClr>
                </a:gs>
                <a:gs pos="0">
                  <a:schemeClr val="bg1">
                    <a:alpha val="15000"/>
                  </a:schemeClr>
                </a:gs>
                <a:gs pos="100000">
                  <a:schemeClr val="bg1">
                    <a:alpha val="15000"/>
                  </a:schemeClr>
                </a:gs>
              </a:gsLst>
              <a:lin ang="2700000" scaled="0"/>
            </a:gradFill>
            <a:ln w="38100">
              <a:gradFill>
                <a:gsLst>
                  <a:gs pos="20000">
                    <a:srgbClr val="F973F8">
                      <a:alpha val="68000"/>
                    </a:srgbClr>
                  </a:gs>
                  <a:gs pos="80000">
                    <a:srgbClr val="8F87C2">
                      <a:alpha val="65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C423A7CE-8FC6-DF44-B711-9BE602F965F9}"/>
                </a:ext>
              </a:extLst>
            </p:cNvPr>
            <p:cNvSpPr txBox="1"/>
            <p:nvPr/>
          </p:nvSpPr>
          <p:spPr>
            <a:xfrm>
              <a:off x="5618309" y="3159059"/>
              <a:ext cx="1475478" cy="754634"/>
            </a:xfrm>
            <a:prstGeom prst="rect">
              <a:avLst/>
            </a:prstGeom>
            <a:noFill/>
          </p:spPr>
          <p:txBody>
            <a:bodyPr wrap="square" rtlCol="0">
              <a:spAutoFit/>
            </a:bodyPr>
            <a:lstStyle/>
            <a:p>
              <a:pPr algn="ctr"/>
              <a:r>
                <a:rPr lang="en-US" sz="1600" b="1" dirty="0" err="1">
                  <a:solidFill>
                    <a:schemeClr val="bg1">
                      <a:lumMod val="95000"/>
                    </a:schemeClr>
                  </a:solidFill>
                  <a:latin typeface="Karla" panose="020B0004030503030003" pitchFamily="34" charset="77"/>
                </a:rPr>
                <a:t>PosiVERSE</a:t>
              </a:r>
              <a:endParaRPr lang="en-US" sz="1600" b="1" dirty="0">
                <a:solidFill>
                  <a:schemeClr val="bg1">
                    <a:lumMod val="95000"/>
                  </a:schemeClr>
                </a:solidFill>
                <a:latin typeface="Karla" panose="020B0004030503030003" pitchFamily="34" charset="77"/>
              </a:endParaRPr>
            </a:p>
            <a:p>
              <a:pPr algn="ctr"/>
              <a:endParaRPr lang="en-US" sz="500" b="1" dirty="0">
                <a:solidFill>
                  <a:schemeClr val="bg1">
                    <a:lumMod val="95000"/>
                  </a:schemeClr>
                </a:solidFill>
                <a:latin typeface="Karla" panose="020B0004030503030003" pitchFamily="34" charset="77"/>
              </a:endParaRPr>
            </a:p>
            <a:p>
              <a:pPr algn="ctr"/>
              <a:r>
                <a:rPr lang="en-US" sz="1000" dirty="0">
                  <a:solidFill>
                    <a:schemeClr val="bg1">
                      <a:lumMod val="95000"/>
                    </a:schemeClr>
                  </a:solidFill>
                  <a:latin typeface="Karla" panose="020B0004030503030003" pitchFamily="34" charset="77"/>
                </a:rPr>
                <a:t>Land as reward</a:t>
              </a:r>
            </a:p>
            <a:p>
              <a:pPr algn="ctr"/>
              <a:r>
                <a:rPr lang="en-US" sz="1000" dirty="0">
                  <a:solidFill>
                    <a:schemeClr val="bg1">
                      <a:lumMod val="95000"/>
                    </a:schemeClr>
                  </a:solidFill>
                  <a:latin typeface="Karla" panose="020B0004030503030003" pitchFamily="34" charset="77"/>
                </a:rPr>
                <a:t>Expansion allow to host more DAO members</a:t>
              </a:r>
            </a:p>
          </p:txBody>
        </p:sp>
        <p:sp>
          <p:nvSpPr>
            <p:cNvPr id="65" name="Right Arrow 64">
              <a:extLst>
                <a:ext uri="{FF2B5EF4-FFF2-40B4-BE49-F238E27FC236}">
                  <a16:creationId xmlns:a16="http://schemas.microsoft.com/office/drawing/2014/main" id="{3ABD7DE4-58FB-CA42-B939-C69BC5E79949}"/>
                </a:ext>
              </a:extLst>
            </p:cNvPr>
            <p:cNvSpPr/>
            <p:nvPr/>
          </p:nvSpPr>
          <p:spPr>
            <a:xfrm rot="16200000">
              <a:off x="6160619" y="2393515"/>
              <a:ext cx="371655" cy="381104"/>
            </a:xfrm>
            <a:prstGeom prst="rightArrow">
              <a:avLst/>
            </a:prstGeom>
            <a:gradFill>
              <a:gsLst>
                <a:gs pos="100000">
                  <a:srgbClr val="AC4DAE"/>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6206C621-301A-A844-A7E5-E4792E861BB8}"/>
                </a:ext>
              </a:extLst>
            </p:cNvPr>
            <p:cNvSpPr/>
            <p:nvPr/>
          </p:nvSpPr>
          <p:spPr>
            <a:xfrm>
              <a:off x="7128193" y="3319426"/>
              <a:ext cx="371655" cy="381104"/>
            </a:xfrm>
            <a:prstGeom prst="rightArrow">
              <a:avLst/>
            </a:prstGeom>
            <a:gradFill>
              <a:gsLst>
                <a:gs pos="100000">
                  <a:srgbClr val="AC4DAE"/>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a:extLst>
                <a:ext uri="{FF2B5EF4-FFF2-40B4-BE49-F238E27FC236}">
                  <a16:creationId xmlns:a16="http://schemas.microsoft.com/office/drawing/2014/main" id="{3DBBE63A-7588-9A4C-BB40-C9AFF07C736F}"/>
                </a:ext>
              </a:extLst>
            </p:cNvPr>
            <p:cNvSpPr/>
            <p:nvPr/>
          </p:nvSpPr>
          <p:spPr>
            <a:xfrm flipH="1">
              <a:off x="5190553" y="3338737"/>
              <a:ext cx="371655" cy="381104"/>
            </a:xfrm>
            <a:prstGeom prst="rightArrow">
              <a:avLst/>
            </a:prstGeom>
            <a:gradFill>
              <a:gsLst>
                <a:gs pos="100000">
                  <a:srgbClr val="AC4DAE"/>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0849055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par>
                                    <p:cTn id="8" presetID="2" presetClass="entr" presetSubtype="4" decel="10000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decel="100000" fill="hold" nodeType="withEffect">
                                      <p:stCondLst>
                                        <p:cond delay="10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1+#ppt_h/2"/>
                                              </p:val>
                                            </p:tav>
                                            <p:tav tm="100000">
                                              <p:val>
                                                <p:strVal val="#ppt_y"/>
                                              </p:val>
                                            </p:tav>
                                          </p:tavLst>
                                        </p:anim>
                                      </p:childTnLst>
                                    </p:cTn>
                                  </p:par>
                                  <p:par>
                                    <p:cTn id="16" presetID="2" presetClass="entr" presetSubtype="1" fill="hold" grpId="0" nodeType="withEffect" p14:presetBounceEnd="80000">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14:bounceEnd="80000">
                                          <p:cBhvr additive="base">
                                            <p:cTn id="18" dur="1250" fill="hold"/>
                                            <p:tgtEl>
                                              <p:spTgt spid="39"/>
                                            </p:tgtEl>
                                            <p:attrNameLst>
                                              <p:attrName>ppt_x</p:attrName>
                                            </p:attrNameLst>
                                          </p:cBhvr>
                                          <p:tavLst>
                                            <p:tav tm="0">
                                              <p:val>
                                                <p:strVal val="#ppt_x"/>
                                              </p:val>
                                            </p:tav>
                                            <p:tav tm="100000">
                                              <p:val>
                                                <p:strVal val="#ppt_x"/>
                                              </p:val>
                                            </p:tav>
                                          </p:tavLst>
                                        </p:anim>
                                        <p:anim calcmode="lin" valueType="num" p14:bounceEnd="80000">
                                          <p:cBhvr additive="base">
                                            <p:cTn id="19" dur="1250" fill="hold"/>
                                            <p:tgtEl>
                                              <p:spTgt spid="39"/>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14:presetBounceEnd="80000">
                                      <p:stCondLst>
                                        <p:cond delay="750"/>
                                      </p:stCondLst>
                                      <p:childTnLst>
                                        <p:set>
                                          <p:cBhvr>
                                            <p:cTn id="21" dur="1" fill="hold">
                                              <p:stCondLst>
                                                <p:cond delay="0"/>
                                              </p:stCondLst>
                                            </p:cTn>
                                            <p:tgtEl>
                                              <p:spTgt spid="15"/>
                                            </p:tgtEl>
                                            <p:attrNameLst>
                                              <p:attrName>style.visibility</p:attrName>
                                            </p:attrNameLst>
                                          </p:cBhvr>
                                          <p:to>
                                            <p:strVal val="visible"/>
                                          </p:to>
                                        </p:set>
                                        <p:anim calcmode="lin" valueType="num" p14:bounceEnd="80000">
                                          <p:cBhvr additive="base">
                                            <p:cTn id="22" dur="1250" fill="hold"/>
                                            <p:tgtEl>
                                              <p:spTgt spid="15"/>
                                            </p:tgtEl>
                                            <p:attrNameLst>
                                              <p:attrName>ppt_x</p:attrName>
                                            </p:attrNameLst>
                                          </p:cBhvr>
                                          <p:tavLst>
                                            <p:tav tm="0">
                                              <p:val>
                                                <p:strVal val="#ppt_x"/>
                                              </p:val>
                                            </p:tav>
                                            <p:tav tm="100000">
                                              <p:val>
                                                <p:strVal val="#ppt_x"/>
                                              </p:val>
                                            </p:tav>
                                          </p:tavLst>
                                        </p:anim>
                                        <p:anim calcmode="lin" valueType="num" p14:bounceEnd="80000">
                                          <p:cBhvr additive="base">
                                            <p:cTn id="23" dur="1250" fill="hold"/>
                                            <p:tgtEl>
                                              <p:spTgt spid="15"/>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14:presetBounceEnd="80000">
                                      <p:stCondLst>
                                        <p:cond delay="1000"/>
                                      </p:stCondLst>
                                      <p:childTnLst>
                                        <p:set>
                                          <p:cBhvr>
                                            <p:cTn id="25" dur="1" fill="hold">
                                              <p:stCondLst>
                                                <p:cond delay="0"/>
                                              </p:stCondLst>
                                            </p:cTn>
                                            <p:tgtEl>
                                              <p:spTgt spid="4"/>
                                            </p:tgtEl>
                                            <p:attrNameLst>
                                              <p:attrName>style.visibility</p:attrName>
                                            </p:attrNameLst>
                                          </p:cBhvr>
                                          <p:to>
                                            <p:strVal val="visible"/>
                                          </p:to>
                                        </p:set>
                                        <p:anim calcmode="lin" valueType="num" p14:bounceEnd="80000">
                                          <p:cBhvr additive="base">
                                            <p:cTn id="26" dur="1250" fill="hold"/>
                                            <p:tgtEl>
                                              <p:spTgt spid="4"/>
                                            </p:tgtEl>
                                            <p:attrNameLst>
                                              <p:attrName>ppt_x</p:attrName>
                                            </p:attrNameLst>
                                          </p:cBhvr>
                                          <p:tavLst>
                                            <p:tav tm="0">
                                              <p:val>
                                                <p:strVal val="#ppt_x"/>
                                              </p:val>
                                            </p:tav>
                                            <p:tav tm="100000">
                                              <p:val>
                                                <p:strVal val="#ppt_x"/>
                                              </p:val>
                                            </p:tav>
                                          </p:tavLst>
                                        </p:anim>
                                        <p:anim calcmode="lin" valueType="num" p14:bounceEnd="80000">
                                          <p:cBhvr additive="base">
                                            <p:cTn id="27" dur="1250" fill="hold"/>
                                            <p:tgtEl>
                                              <p:spTgt spid="4"/>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14:presetBounceEnd="80000">
                                      <p:stCondLst>
                                        <p:cond delay="1250"/>
                                      </p:stCondLst>
                                      <p:childTnLst>
                                        <p:set>
                                          <p:cBhvr>
                                            <p:cTn id="29" dur="1" fill="hold">
                                              <p:stCondLst>
                                                <p:cond delay="0"/>
                                              </p:stCondLst>
                                            </p:cTn>
                                            <p:tgtEl>
                                              <p:spTgt spid="40"/>
                                            </p:tgtEl>
                                            <p:attrNameLst>
                                              <p:attrName>style.visibility</p:attrName>
                                            </p:attrNameLst>
                                          </p:cBhvr>
                                          <p:to>
                                            <p:strVal val="visible"/>
                                          </p:to>
                                        </p:set>
                                        <p:anim calcmode="lin" valueType="num" p14:bounceEnd="80000">
                                          <p:cBhvr additive="base">
                                            <p:cTn id="30" dur="1250" fill="hold"/>
                                            <p:tgtEl>
                                              <p:spTgt spid="40"/>
                                            </p:tgtEl>
                                            <p:attrNameLst>
                                              <p:attrName>ppt_x</p:attrName>
                                            </p:attrNameLst>
                                          </p:cBhvr>
                                          <p:tavLst>
                                            <p:tav tm="0">
                                              <p:val>
                                                <p:strVal val="#ppt_x"/>
                                              </p:val>
                                            </p:tav>
                                            <p:tav tm="100000">
                                              <p:val>
                                                <p:strVal val="#ppt_x"/>
                                              </p:val>
                                            </p:tav>
                                          </p:tavLst>
                                        </p:anim>
                                        <p:anim calcmode="lin" valueType="num" p14:bounceEnd="80000">
                                          <p:cBhvr additive="base">
                                            <p:cTn id="31" dur="1250" fill="hold"/>
                                            <p:tgtEl>
                                              <p:spTgt spid="40"/>
                                            </p:tgtEl>
                                            <p:attrNameLst>
                                              <p:attrName>ppt_y</p:attrName>
                                            </p:attrNameLst>
                                          </p:cBhvr>
                                          <p:tavLst>
                                            <p:tav tm="0">
                                              <p:val>
                                                <p:strVal val="0-#ppt_h/2"/>
                                              </p:val>
                                            </p:tav>
                                            <p:tav tm="100000">
                                              <p:val>
                                                <p:strVal val="#ppt_y"/>
                                              </p:val>
                                            </p:tav>
                                          </p:tavLst>
                                        </p:anim>
                                      </p:childTnLst>
                                    </p:cTn>
                                  </p:par>
                                  <p:par>
                                    <p:cTn id="32" presetID="2" presetClass="entr" presetSubtype="4" decel="100000" fill="hold" nodeType="withEffect">
                                      <p:stCondLst>
                                        <p:cond delay="100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1000" fill="hold"/>
                                            <p:tgtEl>
                                              <p:spTgt spid="49"/>
                                            </p:tgtEl>
                                            <p:attrNameLst>
                                              <p:attrName>ppt_x</p:attrName>
                                            </p:attrNameLst>
                                          </p:cBhvr>
                                          <p:tavLst>
                                            <p:tav tm="0">
                                              <p:val>
                                                <p:strVal val="#ppt_x"/>
                                              </p:val>
                                            </p:tav>
                                            <p:tav tm="100000">
                                              <p:val>
                                                <p:strVal val="#ppt_x"/>
                                              </p:val>
                                            </p:tav>
                                          </p:tavLst>
                                        </p:anim>
                                        <p:anim calcmode="lin" valueType="num">
                                          <p:cBhvr additive="base">
                                            <p:cTn id="35" dur="10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 grpId="0" animBg="1"/>
          <p:bldP spid="3" grpId="0"/>
          <p:bldP spid="39"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par>
                                    <p:cTn id="8" presetID="2" presetClass="entr" presetSubtype="4" decel="10000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decel="100000" fill="hold" nodeType="withEffect">
                                      <p:stCondLst>
                                        <p:cond delay="10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1+#ppt_h/2"/>
                                              </p:val>
                                            </p:tav>
                                            <p:tav tm="100000">
                                              <p:val>
                                                <p:strVal val="#ppt_y"/>
                                              </p:val>
                                            </p:tav>
                                          </p:tavLst>
                                        </p:anim>
                                      </p:childTnLst>
                                    </p:cTn>
                                  </p:par>
                                  <p:par>
                                    <p:cTn id="16" presetID="2" presetClass="entr" presetSubtype="1"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1250" fill="hold"/>
                                            <p:tgtEl>
                                              <p:spTgt spid="39"/>
                                            </p:tgtEl>
                                            <p:attrNameLst>
                                              <p:attrName>ppt_x</p:attrName>
                                            </p:attrNameLst>
                                          </p:cBhvr>
                                          <p:tavLst>
                                            <p:tav tm="0">
                                              <p:val>
                                                <p:strVal val="#ppt_x"/>
                                              </p:val>
                                            </p:tav>
                                            <p:tav tm="100000">
                                              <p:val>
                                                <p:strVal val="#ppt_x"/>
                                              </p:val>
                                            </p:tav>
                                          </p:tavLst>
                                        </p:anim>
                                        <p:anim calcmode="lin" valueType="num">
                                          <p:cBhvr additive="base">
                                            <p:cTn id="19" dur="1250" fill="hold"/>
                                            <p:tgtEl>
                                              <p:spTgt spid="39"/>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stCondLst>
                                        <p:cond delay="75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250" fill="hold"/>
                                            <p:tgtEl>
                                              <p:spTgt spid="15"/>
                                            </p:tgtEl>
                                            <p:attrNameLst>
                                              <p:attrName>ppt_x</p:attrName>
                                            </p:attrNameLst>
                                          </p:cBhvr>
                                          <p:tavLst>
                                            <p:tav tm="0">
                                              <p:val>
                                                <p:strVal val="#ppt_x"/>
                                              </p:val>
                                            </p:tav>
                                            <p:tav tm="100000">
                                              <p:val>
                                                <p:strVal val="#ppt_x"/>
                                              </p:val>
                                            </p:tav>
                                          </p:tavLst>
                                        </p:anim>
                                        <p:anim calcmode="lin" valueType="num">
                                          <p:cBhvr additive="base">
                                            <p:cTn id="23" dur="1250" fill="hold"/>
                                            <p:tgtEl>
                                              <p:spTgt spid="15"/>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100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1250" fill="hold"/>
                                            <p:tgtEl>
                                              <p:spTgt spid="4"/>
                                            </p:tgtEl>
                                            <p:attrNameLst>
                                              <p:attrName>ppt_x</p:attrName>
                                            </p:attrNameLst>
                                          </p:cBhvr>
                                          <p:tavLst>
                                            <p:tav tm="0">
                                              <p:val>
                                                <p:strVal val="#ppt_x"/>
                                              </p:val>
                                            </p:tav>
                                            <p:tav tm="100000">
                                              <p:val>
                                                <p:strVal val="#ppt_x"/>
                                              </p:val>
                                            </p:tav>
                                          </p:tavLst>
                                        </p:anim>
                                        <p:anim calcmode="lin" valueType="num">
                                          <p:cBhvr additive="base">
                                            <p:cTn id="27" dur="1250" fill="hold"/>
                                            <p:tgtEl>
                                              <p:spTgt spid="4"/>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125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1250" fill="hold"/>
                                            <p:tgtEl>
                                              <p:spTgt spid="40"/>
                                            </p:tgtEl>
                                            <p:attrNameLst>
                                              <p:attrName>ppt_x</p:attrName>
                                            </p:attrNameLst>
                                          </p:cBhvr>
                                          <p:tavLst>
                                            <p:tav tm="0">
                                              <p:val>
                                                <p:strVal val="#ppt_x"/>
                                              </p:val>
                                            </p:tav>
                                            <p:tav tm="100000">
                                              <p:val>
                                                <p:strVal val="#ppt_x"/>
                                              </p:val>
                                            </p:tav>
                                          </p:tavLst>
                                        </p:anim>
                                        <p:anim calcmode="lin" valueType="num">
                                          <p:cBhvr additive="base">
                                            <p:cTn id="31" dur="1250" fill="hold"/>
                                            <p:tgtEl>
                                              <p:spTgt spid="40"/>
                                            </p:tgtEl>
                                            <p:attrNameLst>
                                              <p:attrName>ppt_y</p:attrName>
                                            </p:attrNameLst>
                                          </p:cBhvr>
                                          <p:tavLst>
                                            <p:tav tm="0">
                                              <p:val>
                                                <p:strVal val="0-#ppt_h/2"/>
                                              </p:val>
                                            </p:tav>
                                            <p:tav tm="100000">
                                              <p:val>
                                                <p:strVal val="#ppt_y"/>
                                              </p:val>
                                            </p:tav>
                                          </p:tavLst>
                                        </p:anim>
                                      </p:childTnLst>
                                    </p:cTn>
                                  </p:par>
                                  <p:par>
                                    <p:cTn id="32" presetID="2" presetClass="entr" presetSubtype="4" decel="100000" fill="hold" nodeType="withEffect">
                                      <p:stCondLst>
                                        <p:cond delay="100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1000" fill="hold"/>
                                            <p:tgtEl>
                                              <p:spTgt spid="49"/>
                                            </p:tgtEl>
                                            <p:attrNameLst>
                                              <p:attrName>ppt_x</p:attrName>
                                            </p:attrNameLst>
                                          </p:cBhvr>
                                          <p:tavLst>
                                            <p:tav tm="0">
                                              <p:val>
                                                <p:strVal val="#ppt_x"/>
                                              </p:val>
                                            </p:tav>
                                            <p:tav tm="100000">
                                              <p:val>
                                                <p:strVal val="#ppt_x"/>
                                              </p:val>
                                            </p:tav>
                                          </p:tavLst>
                                        </p:anim>
                                        <p:anim calcmode="lin" valueType="num">
                                          <p:cBhvr additive="base">
                                            <p:cTn id="35" dur="10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 grpId="0" animBg="1"/>
          <p:bldP spid="3" grpId="0"/>
          <p:bldP spid="39" grpId="0" animBg="1"/>
          <p:bldP spid="15"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ight Arrow 130">
            <a:extLst>
              <a:ext uri="{FF2B5EF4-FFF2-40B4-BE49-F238E27FC236}">
                <a16:creationId xmlns:a16="http://schemas.microsoft.com/office/drawing/2014/main" id="{2C7909A0-2670-DE4F-8628-4F23B79C9BB8}"/>
              </a:ext>
            </a:extLst>
          </p:cNvPr>
          <p:cNvSpPr/>
          <p:nvPr/>
        </p:nvSpPr>
        <p:spPr>
          <a:xfrm rot="19487124" flipH="1">
            <a:off x="6423621" y="3127449"/>
            <a:ext cx="714401" cy="188187"/>
          </a:xfrm>
          <a:prstGeom prst="rightArrow">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49">
            <a:extLst>
              <a:ext uri="{FF2B5EF4-FFF2-40B4-BE49-F238E27FC236}">
                <a16:creationId xmlns:a16="http://schemas.microsoft.com/office/drawing/2014/main" id="{D84CC757-DE60-4C97-89E2-8108BEDC0A01}"/>
              </a:ext>
            </a:extLst>
          </p:cNvPr>
          <p:cNvGrpSpPr/>
          <p:nvPr/>
        </p:nvGrpSpPr>
        <p:grpSpPr>
          <a:xfrm rot="1412223">
            <a:off x="4758564" y="-1320323"/>
            <a:ext cx="12093136" cy="4087069"/>
            <a:chOff x="2859785" y="2307816"/>
            <a:chExt cx="8298370" cy="2804567"/>
          </a:xfrm>
          <a:noFill/>
        </p:grpSpPr>
        <p:sp>
          <p:nvSpPr>
            <p:cNvPr id="18" name="Freeform: Shape 17">
              <a:extLst>
                <a:ext uri="{FF2B5EF4-FFF2-40B4-BE49-F238E27FC236}">
                  <a16:creationId xmlns:a16="http://schemas.microsoft.com/office/drawing/2014/main" id="{447EC0DF-4570-469A-ADDF-B90E485CBBBF}"/>
                </a:ext>
              </a:extLst>
            </p:cNvPr>
            <p:cNvSpPr/>
            <p:nvPr/>
          </p:nvSpPr>
          <p:spPr>
            <a:xfrm>
              <a:off x="2859785" y="3998576"/>
              <a:ext cx="8232267" cy="1113808"/>
            </a:xfrm>
            <a:custGeom>
              <a:avLst/>
              <a:gdLst>
                <a:gd name="connsiteX0" fmla="*/ 0 w 8232267"/>
                <a:gd name="connsiteY0" fmla="*/ 634674 h 1113808"/>
                <a:gd name="connsiteX1" fmla="*/ 8232267 w 8232267"/>
                <a:gd name="connsiteY1" fmla="*/ 776120 h 1113808"/>
              </a:gdLst>
              <a:ahLst/>
              <a:cxnLst>
                <a:cxn ang="0">
                  <a:pos x="connsiteX0" y="connsiteY0"/>
                </a:cxn>
                <a:cxn ang="0">
                  <a:pos x="connsiteX1" y="connsiteY1"/>
                </a:cxn>
              </a:cxnLst>
              <a:rect l="l" t="t" r="r" b="b"/>
              <a:pathLst>
                <a:path w="8232267" h="1113808">
                  <a:moveTo>
                    <a:pt x="0" y="634674"/>
                  </a:moveTo>
                  <a:cubicBezTo>
                    <a:pt x="3665982" y="-1382816"/>
                    <a:pt x="4713256" y="2181153"/>
                    <a:pt x="8232267" y="77612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19" name="Freeform: Shape 18">
              <a:extLst>
                <a:ext uri="{FF2B5EF4-FFF2-40B4-BE49-F238E27FC236}">
                  <a16:creationId xmlns:a16="http://schemas.microsoft.com/office/drawing/2014/main" id="{AB8FAA9F-A3C9-477E-9310-BA61B1B7C59B}"/>
                </a:ext>
              </a:extLst>
            </p:cNvPr>
            <p:cNvSpPr/>
            <p:nvPr/>
          </p:nvSpPr>
          <p:spPr>
            <a:xfrm>
              <a:off x="2867405" y="3928111"/>
              <a:ext cx="8227885" cy="1077600"/>
            </a:xfrm>
            <a:custGeom>
              <a:avLst/>
              <a:gdLst>
                <a:gd name="connsiteX0" fmla="*/ 0 w 8227885"/>
                <a:gd name="connsiteY0" fmla="*/ 668753 h 1077600"/>
                <a:gd name="connsiteX1" fmla="*/ 8227886 w 8227885"/>
                <a:gd name="connsiteY1" fmla="*/ 729046 h 1077600"/>
              </a:gdLst>
              <a:ahLst/>
              <a:cxnLst>
                <a:cxn ang="0">
                  <a:pos x="connsiteX0" y="connsiteY0"/>
                </a:cxn>
                <a:cxn ang="0">
                  <a:pos x="connsiteX1" y="connsiteY1"/>
                </a:cxn>
              </a:cxnLst>
              <a:rect l="l" t="t" r="r" b="b"/>
              <a:pathLst>
                <a:path w="8227885" h="1077600">
                  <a:moveTo>
                    <a:pt x="0" y="668753"/>
                  </a:moveTo>
                  <a:cubicBezTo>
                    <a:pt x="3538823" y="-1411888"/>
                    <a:pt x="4767834" y="2159511"/>
                    <a:pt x="8227886" y="729046"/>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0" name="Freeform: Shape 19">
              <a:extLst>
                <a:ext uri="{FF2B5EF4-FFF2-40B4-BE49-F238E27FC236}">
                  <a16:creationId xmlns:a16="http://schemas.microsoft.com/office/drawing/2014/main" id="{C2F63DBE-87E0-4006-AD18-ED8400D07F47}"/>
                </a:ext>
              </a:extLst>
            </p:cNvPr>
            <p:cNvSpPr/>
            <p:nvPr/>
          </p:nvSpPr>
          <p:spPr>
            <a:xfrm>
              <a:off x="2874930" y="3857125"/>
              <a:ext cx="8223504" cy="1042116"/>
            </a:xfrm>
            <a:custGeom>
              <a:avLst/>
              <a:gdLst>
                <a:gd name="connsiteX0" fmla="*/ 0 w 8223504"/>
                <a:gd name="connsiteY0" fmla="*/ 703449 h 1042116"/>
                <a:gd name="connsiteX1" fmla="*/ 8223504 w 8223504"/>
                <a:gd name="connsiteY1" fmla="*/ 682590 h 1042116"/>
              </a:gdLst>
              <a:ahLst/>
              <a:cxnLst>
                <a:cxn ang="0">
                  <a:pos x="connsiteX0" y="connsiteY0"/>
                </a:cxn>
                <a:cxn ang="0">
                  <a:pos x="connsiteX1" y="connsiteY1"/>
                </a:cxn>
              </a:cxnLst>
              <a:rect l="l" t="t" r="r" b="b"/>
              <a:pathLst>
                <a:path w="8223504" h="1042116">
                  <a:moveTo>
                    <a:pt x="0" y="703449"/>
                  </a:moveTo>
                  <a:cubicBezTo>
                    <a:pt x="3411665" y="-1440343"/>
                    <a:pt x="4822412" y="2138391"/>
                    <a:pt x="8223504" y="68259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1" name="Freeform: Shape 20">
              <a:extLst>
                <a:ext uri="{FF2B5EF4-FFF2-40B4-BE49-F238E27FC236}">
                  <a16:creationId xmlns:a16="http://schemas.microsoft.com/office/drawing/2014/main" id="{F2D886FA-4C97-426F-A167-5646E31BCDCD}"/>
                </a:ext>
              </a:extLst>
            </p:cNvPr>
            <p:cNvSpPr/>
            <p:nvPr/>
          </p:nvSpPr>
          <p:spPr>
            <a:xfrm>
              <a:off x="2882455" y="3785547"/>
              <a:ext cx="8219027" cy="1007361"/>
            </a:xfrm>
            <a:custGeom>
              <a:avLst/>
              <a:gdLst>
                <a:gd name="connsiteX0" fmla="*/ 0 w 8219027"/>
                <a:gd name="connsiteY0" fmla="*/ 738737 h 1007361"/>
                <a:gd name="connsiteX1" fmla="*/ 8219028 w 8219027"/>
                <a:gd name="connsiteY1" fmla="*/ 636724 h 1007361"/>
              </a:gdLst>
              <a:ahLst/>
              <a:cxnLst>
                <a:cxn ang="0">
                  <a:pos x="connsiteX0" y="connsiteY0"/>
                </a:cxn>
                <a:cxn ang="0">
                  <a:pos x="connsiteX1" y="connsiteY1"/>
                </a:cxn>
              </a:cxnLst>
              <a:rect l="l" t="t" r="r" b="b"/>
              <a:pathLst>
                <a:path w="8219027" h="1007361">
                  <a:moveTo>
                    <a:pt x="0" y="738737"/>
                  </a:moveTo>
                  <a:cubicBezTo>
                    <a:pt x="3284601" y="-1468206"/>
                    <a:pt x="4876991" y="2117862"/>
                    <a:pt x="8219028" y="63672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2" name="Freeform: Shape 21">
              <a:extLst>
                <a:ext uri="{FF2B5EF4-FFF2-40B4-BE49-F238E27FC236}">
                  <a16:creationId xmlns:a16="http://schemas.microsoft.com/office/drawing/2014/main" id="{EB470419-42FC-47C2-9D03-62002FF8E50A}"/>
                </a:ext>
              </a:extLst>
            </p:cNvPr>
            <p:cNvSpPr/>
            <p:nvPr/>
          </p:nvSpPr>
          <p:spPr>
            <a:xfrm>
              <a:off x="2890075" y="3713391"/>
              <a:ext cx="8214645" cy="973271"/>
            </a:xfrm>
            <a:custGeom>
              <a:avLst/>
              <a:gdLst>
                <a:gd name="connsiteX0" fmla="*/ 0 w 8214645"/>
                <a:gd name="connsiteY0" fmla="*/ 774603 h 973271"/>
                <a:gd name="connsiteX1" fmla="*/ 8214646 w 8214645"/>
                <a:gd name="connsiteY1" fmla="*/ 591342 h 973271"/>
              </a:gdLst>
              <a:ahLst/>
              <a:cxnLst>
                <a:cxn ang="0">
                  <a:pos x="connsiteX0" y="connsiteY0"/>
                </a:cxn>
                <a:cxn ang="0">
                  <a:pos x="connsiteX1" y="connsiteY1"/>
                </a:cxn>
              </a:cxnLst>
              <a:rect l="l" t="t" r="r" b="b"/>
              <a:pathLst>
                <a:path w="8214645" h="973271">
                  <a:moveTo>
                    <a:pt x="0" y="774603"/>
                  </a:moveTo>
                  <a:cubicBezTo>
                    <a:pt x="3157442" y="-1495491"/>
                    <a:pt x="4931569" y="2097911"/>
                    <a:pt x="8214646" y="591342"/>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3" name="Freeform: Shape 22">
              <a:extLst>
                <a:ext uri="{FF2B5EF4-FFF2-40B4-BE49-F238E27FC236}">
                  <a16:creationId xmlns:a16="http://schemas.microsoft.com/office/drawing/2014/main" id="{029BAEAC-8CE4-4F41-AF91-086B7C2390E2}"/>
                </a:ext>
              </a:extLst>
            </p:cNvPr>
            <p:cNvSpPr/>
            <p:nvPr/>
          </p:nvSpPr>
          <p:spPr>
            <a:xfrm>
              <a:off x="2897600" y="3640579"/>
              <a:ext cx="8210264" cy="939982"/>
            </a:xfrm>
            <a:custGeom>
              <a:avLst/>
              <a:gdLst>
                <a:gd name="connsiteX0" fmla="*/ 0 w 8210264"/>
                <a:gd name="connsiteY0" fmla="*/ 811029 h 939982"/>
                <a:gd name="connsiteX1" fmla="*/ 8210264 w 8210264"/>
                <a:gd name="connsiteY1" fmla="*/ 546710 h 939982"/>
              </a:gdLst>
              <a:ahLst/>
              <a:cxnLst>
                <a:cxn ang="0">
                  <a:pos x="connsiteX0" y="connsiteY0"/>
                </a:cxn>
                <a:cxn ang="0">
                  <a:pos x="connsiteX1" y="connsiteY1"/>
                </a:cxn>
              </a:cxnLst>
              <a:rect l="l" t="t" r="r" b="b"/>
              <a:pathLst>
                <a:path w="8210264" h="939982">
                  <a:moveTo>
                    <a:pt x="0" y="811029"/>
                  </a:moveTo>
                  <a:cubicBezTo>
                    <a:pt x="3030284" y="-1522215"/>
                    <a:pt x="4986147" y="2078521"/>
                    <a:pt x="8210264" y="54671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4" name="Freeform: Shape 23">
              <a:extLst>
                <a:ext uri="{FF2B5EF4-FFF2-40B4-BE49-F238E27FC236}">
                  <a16:creationId xmlns:a16="http://schemas.microsoft.com/office/drawing/2014/main" id="{E667C2B9-D8B7-4E18-A488-B0D5CC2ECEAA}"/>
                </a:ext>
              </a:extLst>
            </p:cNvPr>
            <p:cNvSpPr/>
            <p:nvPr/>
          </p:nvSpPr>
          <p:spPr>
            <a:xfrm>
              <a:off x="2905125" y="3567310"/>
              <a:ext cx="8205787" cy="907330"/>
            </a:xfrm>
            <a:custGeom>
              <a:avLst/>
              <a:gdLst>
                <a:gd name="connsiteX0" fmla="*/ 0 w 8205787"/>
                <a:gd name="connsiteY0" fmla="*/ 848007 h 907330"/>
                <a:gd name="connsiteX1" fmla="*/ 8205788 w 8205787"/>
                <a:gd name="connsiteY1" fmla="*/ 502536 h 907330"/>
              </a:gdLst>
              <a:ahLst/>
              <a:cxnLst>
                <a:cxn ang="0">
                  <a:pos x="connsiteX0" y="connsiteY0"/>
                </a:cxn>
                <a:cxn ang="0">
                  <a:pos x="connsiteX1" y="connsiteY1"/>
                </a:cxn>
              </a:cxnLst>
              <a:rect l="l" t="t" r="r" b="b"/>
              <a:pathLst>
                <a:path w="8205787" h="907330">
                  <a:moveTo>
                    <a:pt x="0" y="848007"/>
                  </a:moveTo>
                  <a:cubicBezTo>
                    <a:pt x="2903220" y="-1548387"/>
                    <a:pt x="5040726" y="2059683"/>
                    <a:pt x="8205788" y="502536"/>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6" name="Freeform: Shape 25">
              <a:extLst>
                <a:ext uri="{FF2B5EF4-FFF2-40B4-BE49-F238E27FC236}">
                  <a16:creationId xmlns:a16="http://schemas.microsoft.com/office/drawing/2014/main" id="{DD7007A2-B33A-45E9-BD3C-84D33053ADAD}"/>
                </a:ext>
              </a:extLst>
            </p:cNvPr>
            <p:cNvSpPr/>
            <p:nvPr/>
          </p:nvSpPr>
          <p:spPr>
            <a:xfrm>
              <a:off x="2912745" y="3493503"/>
              <a:ext cx="8201406" cy="885523"/>
            </a:xfrm>
            <a:custGeom>
              <a:avLst/>
              <a:gdLst>
                <a:gd name="connsiteX0" fmla="*/ 0 w 8201406"/>
                <a:gd name="connsiteY0" fmla="*/ 885524 h 885523"/>
                <a:gd name="connsiteX1" fmla="*/ 8201407 w 8201406"/>
                <a:gd name="connsiteY1" fmla="*/ 458899 h 885523"/>
              </a:gdLst>
              <a:ahLst/>
              <a:cxnLst>
                <a:cxn ang="0">
                  <a:pos x="connsiteX0" y="connsiteY0"/>
                </a:cxn>
                <a:cxn ang="0">
                  <a:pos x="connsiteX1" y="connsiteY1"/>
                </a:cxn>
              </a:cxnLst>
              <a:rect l="l" t="t" r="r" b="b"/>
              <a:pathLst>
                <a:path w="8201406" h="885523">
                  <a:moveTo>
                    <a:pt x="0" y="885524"/>
                  </a:moveTo>
                  <a:cubicBezTo>
                    <a:pt x="2776061" y="-1574022"/>
                    <a:pt x="5095304" y="2041383"/>
                    <a:pt x="8201407" y="458899"/>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7" name="Freeform: Shape 26">
              <a:extLst>
                <a:ext uri="{FF2B5EF4-FFF2-40B4-BE49-F238E27FC236}">
                  <a16:creationId xmlns:a16="http://schemas.microsoft.com/office/drawing/2014/main" id="{90A1A3C3-F5F0-447A-9E13-18563094D104}"/>
                </a:ext>
              </a:extLst>
            </p:cNvPr>
            <p:cNvSpPr/>
            <p:nvPr/>
          </p:nvSpPr>
          <p:spPr>
            <a:xfrm>
              <a:off x="2920269" y="3419186"/>
              <a:ext cx="8196928" cy="923550"/>
            </a:xfrm>
            <a:custGeom>
              <a:avLst/>
              <a:gdLst>
                <a:gd name="connsiteX0" fmla="*/ 0 w 8196928"/>
                <a:gd name="connsiteY0" fmla="*/ 923551 h 923550"/>
                <a:gd name="connsiteX1" fmla="*/ 8196929 w 8196928"/>
                <a:gd name="connsiteY1" fmla="*/ 415773 h 923550"/>
              </a:gdLst>
              <a:ahLst/>
              <a:cxnLst>
                <a:cxn ang="0">
                  <a:pos x="connsiteX0" y="connsiteY0"/>
                </a:cxn>
                <a:cxn ang="0">
                  <a:pos x="connsiteX1" y="connsiteY1"/>
                </a:cxn>
              </a:cxnLst>
              <a:rect l="l" t="t" r="r" b="b"/>
              <a:pathLst>
                <a:path w="8196928" h="923550">
                  <a:moveTo>
                    <a:pt x="0" y="923551"/>
                  </a:moveTo>
                  <a:cubicBezTo>
                    <a:pt x="2648903" y="-1599146"/>
                    <a:pt x="5149882" y="2023688"/>
                    <a:pt x="8196929" y="415773"/>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8" name="Freeform: Shape 27">
              <a:extLst>
                <a:ext uri="{FF2B5EF4-FFF2-40B4-BE49-F238E27FC236}">
                  <a16:creationId xmlns:a16="http://schemas.microsoft.com/office/drawing/2014/main" id="{1ADFACB8-498D-4D01-8A39-C8C63E44D43B}"/>
                </a:ext>
              </a:extLst>
            </p:cNvPr>
            <p:cNvSpPr/>
            <p:nvPr/>
          </p:nvSpPr>
          <p:spPr>
            <a:xfrm>
              <a:off x="2927889" y="3344244"/>
              <a:ext cx="8192547" cy="962107"/>
            </a:xfrm>
            <a:custGeom>
              <a:avLst/>
              <a:gdLst>
                <a:gd name="connsiteX0" fmla="*/ 0 w 8192547"/>
                <a:gd name="connsiteY0" fmla="*/ 962107 h 962107"/>
                <a:gd name="connsiteX1" fmla="*/ 8192548 w 8192547"/>
                <a:gd name="connsiteY1" fmla="*/ 373176 h 962107"/>
              </a:gdLst>
              <a:ahLst/>
              <a:cxnLst>
                <a:cxn ang="0">
                  <a:pos x="connsiteX0" y="connsiteY0"/>
                </a:cxn>
                <a:cxn ang="0">
                  <a:pos x="connsiteX1" y="connsiteY1"/>
                </a:cxn>
              </a:cxnLst>
              <a:rect l="l" t="t" r="r" b="b"/>
              <a:pathLst>
                <a:path w="8192547" h="962107">
                  <a:moveTo>
                    <a:pt x="0" y="962107"/>
                  </a:moveTo>
                  <a:cubicBezTo>
                    <a:pt x="2521839" y="-1623740"/>
                    <a:pt x="5204460" y="2006428"/>
                    <a:pt x="8192548" y="373176"/>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29" name="Freeform: Shape 28">
              <a:extLst>
                <a:ext uri="{FF2B5EF4-FFF2-40B4-BE49-F238E27FC236}">
                  <a16:creationId xmlns:a16="http://schemas.microsoft.com/office/drawing/2014/main" id="{62480F21-316B-4CF1-9E18-20C988E22147}"/>
                </a:ext>
              </a:extLst>
            </p:cNvPr>
            <p:cNvSpPr/>
            <p:nvPr/>
          </p:nvSpPr>
          <p:spPr>
            <a:xfrm>
              <a:off x="2935414" y="3268894"/>
              <a:ext cx="8188166" cy="1001167"/>
            </a:xfrm>
            <a:custGeom>
              <a:avLst/>
              <a:gdLst>
                <a:gd name="connsiteX0" fmla="*/ 0 w 8188166"/>
                <a:gd name="connsiteY0" fmla="*/ 1001168 h 1001167"/>
                <a:gd name="connsiteX1" fmla="*/ 8188167 w 8188166"/>
                <a:gd name="connsiteY1" fmla="*/ 331084 h 1001167"/>
              </a:gdLst>
              <a:ahLst/>
              <a:cxnLst>
                <a:cxn ang="0">
                  <a:pos x="connsiteX0" y="connsiteY0"/>
                </a:cxn>
                <a:cxn ang="0">
                  <a:pos x="connsiteX1" y="connsiteY1"/>
                </a:cxn>
              </a:cxnLst>
              <a:rect l="l" t="t" r="r" b="b"/>
              <a:pathLst>
                <a:path w="8188166" h="1001167">
                  <a:moveTo>
                    <a:pt x="0" y="1001168"/>
                  </a:moveTo>
                  <a:cubicBezTo>
                    <a:pt x="2394680" y="-1647830"/>
                    <a:pt x="5259038" y="1989672"/>
                    <a:pt x="8188167" y="33108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30" name="Freeform: Shape 29">
              <a:extLst>
                <a:ext uri="{FF2B5EF4-FFF2-40B4-BE49-F238E27FC236}">
                  <a16:creationId xmlns:a16="http://schemas.microsoft.com/office/drawing/2014/main" id="{4EE80351-D2CC-4D99-9269-5664950A2720}"/>
                </a:ext>
              </a:extLst>
            </p:cNvPr>
            <p:cNvSpPr/>
            <p:nvPr/>
          </p:nvSpPr>
          <p:spPr>
            <a:xfrm>
              <a:off x="2942939" y="3193050"/>
              <a:ext cx="8183689" cy="1040721"/>
            </a:xfrm>
            <a:custGeom>
              <a:avLst/>
              <a:gdLst>
                <a:gd name="connsiteX0" fmla="*/ 0 w 8183689"/>
                <a:gd name="connsiteY0" fmla="*/ 1040721 h 1040721"/>
                <a:gd name="connsiteX1" fmla="*/ 8183690 w 8183689"/>
                <a:gd name="connsiteY1" fmla="*/ 289484 h 1040721"/>
              </a:gdLst>
              <a:ahLst/>
              <a:cxnLst>
                <a:cxn ang="0">
                  <a:pos x="connsiteX0" y="connsiteY0"/>
                </a:cxn>
                <a:cxn ang="0">
                  <a:pos x="connsiteX1" y="connsiteY1"/>
                </a:cxn>
              </a:cxnLst>
              <a:rect l="l" t="t" r="r" b="b"/>
              <a:pathLst>
                <a:path w="8183689" h="1040721">
                  <a:moveTo>
                    <a:pt x="0" y="1040721"/>
                  </a:moveTo>
                  <a:cubicBezTo>
                    <a:pt x="2267522" y="-1671427"/>
                    <a:pt x="5313617" y="1973409"/>
                    <a:pt x="8183690" y="28948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31" name="Freeform: Shape 30">
              <a:extLst>
                <a:ext uri="{FF2B5EF4-FFF2-40B4-BE49-F238E27FC236}">
                  <a16:creationId xmlns:a16="http://schemas.microsoft.com/office/drawing/2014/main" id="{F0312F85-8A12-4927-984D-53FBE6C9BA93}"/>
                </a:ext>
              </a:extLst>
            </p:cNvPr>
            <p:cNvSpPr/>
            <p:nvPr/>
          </p:nvSpPr>
          <p:spPr>
            <a:xfrm>
              <a:off x="2950559" y="3116723"/>
              <a:ext cx="8179307" cy="1080757"/>
            </a:xfrm>
            <a:custGeom>
              <a:avLst/>
              <a:gdLst>
                <a:gd name="connsiteX0" fmla="*/ 0 w 8179307"/>
                <a:gd name="connsiteY0" fmla="*/ 1080758 h 1080757"/>
                <a:gd name="connsiteX1" fmla="*/ 8179308 w 8179307"/>
                <a:gd name="connsiteY1" fmla="*/ 248368 h 1080757"/>
              </a:gdLst>
              <a:ahLst/>
              <a:cxnLst>
                <a:cxn ang="0">
                  <a:pos x="connsiteX0" y="connsiteY0"/>
                </a:cxn>
                <a:cxn ang="0">
                  <a:pos x="connsiteX1" y="connsiteY1"/>
                </a:cxn>
              </a:cxnLst>
              <a:rect l="l" t="t" r="r" b="b"/>
              <a:pathLst>
                <a:path w="8179307" h="1080757">
                  <a:moveTo>
                    <a:pt x="0" y="1080758"/>
                  </a:moveTo>
                  <a:cubicBezTo>
                    <a:pt x="2140458" y="-1694541"/>
                    <a:pt x="5368195" y="1957629"/>
                    <a:pt x="8179308" y="248368"/>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32" name="Freeform: Shape 31">
              <a:extLst>
                <a:ext uri="{FF2B5EF4-FFF2-40B4-BE49-F238E27FC236}">
                  <a16:creationId xmlns:a16="http://schemas.microsoft.com/office/drawing/2014/main" id="{3E4580D6-DBF5-4C80-9463-C5A0A24AE38E}"/>
                </a:ext>
              </a:extLst>
            </p:cNvPr>
            <p:cNvSpPr/>
            <p:nvPr/>
          </p:nvSpPr>
          <p:spPr>
            <a:xfrm>
              <a:off x="2958084" y="3039827"/>
              <a:ext cx="8174926" cy="1121268"/>
            </a:xfrm>
            <a:custGeom>
              <a:avLst/>
              <a:gdLst>
                <a:gd name="connsiteX0" fmla="*/ 0 w 8174926"/>
                <a:gd name="connsiteY0" fmla="*/ 1121268 h 1121268"/>
                <a:gd name="connsiteX1" fmla="*/ 8174927 w 8174926"/>
                <a:gd name="connsiteY1" fmla="*/ 207725 h 1121268"/>
              </a:gdLst>
              <a:ahLst/>
              <a:cxnLst>
                <a:cxn ang="0">
                  <a:pos x="connsiteX0" y="connsiteY0"/>
                </a:cxn>
                <a:cxn ang="0">
                  <a:pos x="connsiteX1" y="connsiteY1"/>
                </a:cxn>
              </a:cxnLst>
              <a:rect l="l" t="t" r="r" b="b"/>
              <a:pathLst>
                <a:path w="8174926" h="1121268">
                  <a:moveTo>
                    <a:pt x="0" y="1121268"/>
                  </a:moveTo>
                  <a:cubicBezTo>
                    <a:pt x="2013299" y="-1717182"/>
                    <a:pt x="5422773" y="1942323"/>
                    <a:pt x="8174927" y="207725"/>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33" name="Freeform: Shape 32">
              <a:extLst>
                <a:ext uri="{FF2B5EF4-FFF2-40B4-BE49-F238E27FC236}">
                  <a16:creationId xmlns:a16="http://schemas.microsoft.com/office/drawing/2014/main" id="{AC43FC51-257C-4112-902E-BB5A87E614C9}"/>
                </a:ext>
              </a:extLst>
            </p:cNvPr>
            <p:cNvSpPr/>
            <p:nvPr/>
          </p:nvSpPr>
          <p:spPr>
            <a:xfrm>
              <a:off x="2965703" y="2962562"/>
              <a:ext cx="8170449" cy="1162242"/>
            </a:xfrm>
            <a:custGeom>
              <a:avLst/>
              <a:gdLst>
                <a:gd name="connsiteX0" fmla="*/ 0 w 8170449"/>
                <a:gd name="connsiteY0" fmla="*/ 1162243 h 1162242"/>
                <a:gd name="connsiteX1" fmla="*/ 8170450 w 8170449"/>
                <a:gd name="connsiteY1" fmla="*/ 167547 h 1162242"/>
              </a:gdLst>
              <a:ahLst/>
              <a:cxnLst>
                <a:cxn ang="0">
                  <a:pos x="connsiteX0" y="connsiteY0"/>
                </a:cxn>
                <a:cxn ang="0">
                  <a:pos x="connsiteX1" y="connsiteY1"/>
                </a:cxn>
              </a:cxnLst>
              <a:rect l="l" t="t" r="r" b="b"/>
              <a:pathLst>
                <a:path w="8170449" h="1162242">
                  <a:moveTo>
                    <a:pt x="0" y="1162243"/>
                  </a:moveTo>
                  <a:cubicBezTo>
                    <a:pt x="1886141" y="-1739358"/>
                    <a:pt x="5477351" y="1927481"/>
                    <a:pt x="8170450" y="167547"/>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1" name="Freeform: Shape 40">
              <a:extLst>
                <a:ext uri="{FF2B5EF4-FFF2-40B4-BE49-F238E27FC236}">
                  <a16:creationId xmlns:a16="http://schemas.microsoft.com/office/drawing/2014/main" id="{5E6CE00D-0270-41BE-A590-D4640867A0D0}"/>
                </a:ext>
              </a:extLst>
            </p:cNvPr>
            <p:cNvSpPr/>
            <p:nvPr/>
          </p:nvSpPr>
          <p:spPr>
            <a:xfrm>
              <a:off x="2973228" y="2884842"/>
              <a:ext cx="8166068" cy="1203672"/>
            </a:xfrm>
            <a:custGeom>
              <a:avLst/>
              <a:gdLst>
                <a:gd name="connsiteX0" fmla="*/ 0 w 8166068"/>
                <a:gd name="connsiteY0" fmla="*/ 1203672 h 1203672"/>
                <a:gd name="connsiteX1" fmla="*/ 8166068 w 8166068"/>
                <a:gd name="connsiteY1" fmla="*/ 127824 h 1203672"/>
              </a:gdLst>
              <a:ahLst/>
              <a:cxnLst>
                <a:cxn ang="0">
                  <a:pos x="connsiteX0" y="connsiteY0"/>
                </a:cxn>
                <a:cxn ang="0">
                  <a:pos x="connsiteX1" y="connsiteY1"/>
                </a:cxn>
              </a:cxnLst>
              <a:rect l="l" t="t" r="r" b="b"/>
              <a:pathLst>
                <a:path w="8166068" h="1203672">
                  <a:moveTo>
                    <a:pt x="0" y="1203672"/>
                  </a:moveTo>
                  <a:cubicBezTo>
                    <a:pt x="1759077" y="-1761079"/>
                    <a:pt x="5531930" y="1913094"/>
                    <a:pt x="8166068" y="127824"/>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2" name="Freeform: Shape 41">
              <a:extLst>
                <a:ext uri="{FF2B5EF4-FFF2-40B4-BE49-F238E27FC236}">
                  <a16:creationId xmlns:a16="http://schemas.microsoft.com/office/drawing/2014/main" id="{1D0F0CCC-8CCC-48EF-A08D-EC06A8469DB0}"/>
                </a:ext>
              </a:extLst>
            </p:cNvPr>
            <p:cNvSpPr/>
            <p:nvPr/>
          </p:nvSpPr>
          <p:spPr>
            <a:xfrm>
              <a:off x="2980753" y="2806653"/>
              <a:ext cx="8161591" cy="1245571"/>
            </a:xfrm>
            <a:custGeom>
              <a:avLst/>
              <a:gdLst>
                <a:gd name="connsiteX0" fmla="*/ 0 w 8161591"/>
                <a:gd name="connsiteY0" fmla="*/ 1245572 h 1245571"/>
                <a:gd name="connsiteX1" fmla="*/ 8161592 w 8161591"/>
                <a:gd name="connsiteY1" fmla="*/ 88570 h 1245571"/>
              </a:gdLst>
              <a:ahLst/>
              <a:cxnLst>
                <a:cxn ang="0">
                  <a:pos x="connsiteX0" y="connsiteY0"/>
                </a:cxn>
                <a:cxn ang="0">
                  <a:pos x="connsiteX1" y="connsiteY1"/>
                </a:cxn>
              </a:cxnLst>
              <a:rect l="l" t="t" r="r" b="b"/>
              <a:pathLst>
                <a:path w="8161591" h="1245571">
                  <a:moveTo>
                    <a:pt x="0" y="1245572"/>
                  </a:moveTo>
                  <a:cubicBezTo>
                    <a:pt x="1631918" y="-1782426"/>
                    <a:pt x="5586603" y="1899273"/>
                    <a:pt x="8161592" y="8857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3" name="Freeform: Shape 42">
              <a:extLst>
                <a:ext uri="{FF2B5EF4-FFF2-40B4-BE49-F238E27FC236}">
                  <a16:creationId xmlns:a16="http://schemas.microsoft.com/office/drawing/2014/main" id="{7EFB2CF5-27B4-40D6-8561-DAE1A5E4ED99}"/>
                </a:ext>
              </a:extLst>
            </p:cNvPr>
            <p:cNvSpPr/>
            <p:nvPr/>
          </p:nvSpPr>
          <p:spPr>
            <a:xfrm>
              <a:off x="2988373" y="2727952"/>
              <a:ext cx="8157210" cy="1287886"/>
            </a:xfrm>
            <a:custGeom>
              <a:avLst/>
              <a:gdLst>
                <a:gd name="connsiteX0" fmla="*/ 0 w 8157210"/>
                <a:gd name="connsiteY0" fmla="*/ 1287887 h 1287886"/>
                <a:gd name="connsiteX1" fmla="*/ 8157210 w 8157210"/>
                <a:gd name="connsiteY1" fmla="*/ 49732 h 1287886"/>
              </a:gdLst>
              <a:ahLst/>
              <a:cxnLst>
                <a:cxn ang="0">
                  <a:pos x="connsiteX0" y="connsiteY0"/>
                </a:cxn>
                <a:cxn ang="0">
                  <a:pos x="connsiteX1" y="connsiteY1"/>
                </a:cxn>
              </a:cxnLst>
              <a:rect l="l" t="t" r="r" b="b"/>
              <a:pathLst>
                <a:path w="8157210" h="1287886">
                  <a:moveTo>
                    <a:pt x="0" y="1287887"/>
                  </a:moveTo>
                  <a:cubicBezTo>
                    <a:pt x="1504760" y="-1803262"/>
                    <a:pt x="5641181" y="1885771"/>
                    <a:pt x="8157210" y="49732"/>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4" name="Freeform: Shape 43">
              <a:extLst>
                <a:ext uri="{FF2B5EF4-FFF2-40B4-BE49-F238E27FC236}">
                  <a16:creationId xmlns:a16="http://schemas.microsoft.com/office/drawing/2014/main" id="{8CB8F6BB-9C37-4C92-A3BE-35641C9D3E15}"/>
                </a:ext>
              </a:extLst>
            </p:cNvPr>
            <p:cNvSpPr/>
            <p:nvPr/>
          </p:nvSpPr>
          <p:spPr>
            <a:xfrm>
              <a:off x="2995898" y="2648958"/>
              <a:ext cx="8152828" cy="1330590"/>
            </a:xfrm>
            <a:custGeom>
              <a:avLst/>
              <a:gdLst>
                <a:gd name="connsiteX0" fmla="*/ 0 w 8152828"/>
                <a:gd name="connsiteY0" fmla="*/ 1330590 h 1330590"/>
                <a:gd name="connsiteX1" fmla="*/ 8152828 w 8152828"/>
                <a:gd name="connsiteY1" fmla="*/ 11283 h 1330590"/>
              </a:gdLst>
              <a:ahLst/>
              <a:cxnLst>
                <a:cxn ang="0">
                  <a:pos x="connsiteX0" y="connsiteY0"/>
                </a:cxn>
                <a:cxn ang="0">
                  <a:pos x="connsiteX1" y="connsiteY1"/>
                </a:cxn>
              </a:cxnLst>
              <a:rect l="l" t="t" r="r" b="b"/>
              <a:pathLst>
                <a:path w="8152828" h="1330590">
                  <a:moveTo>
                    <a:pt x="0" y="1330590"/>
                  </a:moveTo>
                  <a:cubicBezTo>
                    <a:pt x="1377696" y="-1823613"/>
                    <a:pt x="5695760" y="1872658"/>
                    <a:pt x="8152828" y="11283"/>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5" name="Freeform: Shape 44">
              <a:extLst>
                <a:ext uri="{FF2B5EF4-FFF2-40B4-BE49-F238E27FC236}">
                  <a16:creationId xmlns:a16="http://schemas.microsoft.com/office/drawing/2014/main" id="{9FECA2D3-0FFE-4837-B090-7B7840821947}"/>
                </a:ext>
              </a:extLst>
            </p:cNvPr>
            <p:cNvSpPr/>
            <p:nvPr/>
          </p:nvSpPr>
          <p:spPr>
            <a:xfrm>
              <a:off x="3003518" y="2542798"/>
              <a:ext cx="8148351" cy="1400460"/>
            </a:xfrm>
            <a:custGeom>
              <a:avLst/>
              <a:gdLst>
                <a:gd name="connsiteX0" fmla="*/ 0 w 8148351"/>
                <a:gd name="connsiteY0" fmla="*/ 1400461 h 1400460"/>
                <a:gd name="connsiteX1" fmla="*/ 8148352 w 8148351"/>
                <a:gd name="connsiteY1" fmla="*/ 0 h 1400460"/>
              </a:gdLst>
              <a:ahLst/>
              <a:cxnLst>
                <a:cxn ang="0">
                  <a:pos x="connsiteX0" y="connsiteY0"/>
                </a:cxn>
                <a:cxn ang="0">
                  <a:pos x="connsiteX1" y="connsiteY1"/>
                </a:cxn>
              </a:cxnLst>
              <a:rect l="l" t="t" r="r" b="b"/>
              <a:pathLst>
                <a:path w="8148351" h="1400460">
                  <a:moveTo>
                    <a:pt x="0" y="1400461"/>
                  </a:moveTo>
                  <a:cubicBezTo>
                    <a:pt x="1250537" y="-1816989"/>
                    <a:pt x="5750243" y="1886712"/>
                    <a:pt x="8148352" y="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6" name="Freeform: Shape 45">
              <a:extLst>
                <a:ext uri="{FF2B5EF4-FFF2-40B4-BE49-F238E27FC236}">
                  <a16:creationId xmlns:a16="http://schemas.microsoft.com/office/drawing/2014/main" id="{00D88F89-A7A5-4EFD-9C23-3824DFCB32BC}"/>
                </a:ext>
              </a:extLst>
            </p:cNvPr>
            <p:cNvSpPr/>
            <p:nvPr/>
          </p:nvSpPr>
          <p:spPr>
            <a:xfrm>
              <a:off x="3011043" y="2425355"/>
              <a:ext cx="8143970" cy="1481613"/>
            </a:xfrm>
            <a:custGeom>
              <a:avLst/>
              <a:gdLst>
                <a:gd name="connsiteX0" fmla="*/ 0 w 8143970"/>
                <a:gd name="connsiteY0" fmla="*/ 1481614 h 1481613"/>
                <a:gd name="connsiteX1" fmla="*/ 8143971 w 8143970"/>
                <a:gd name="connsiteY1" fmla="*/ 0 h 1481613"/>
              </a:gdLst>
              <a:ahLst/>
              <a:cxnLst>
                <a:cxn ang="0">
                  <a:pos x="connsiteX0" y="connsiteY0"/>
                </a:cxn>
                <a:cxn ang="0">
                  <a:pos x="connsiteX1" y="connsiteY1"/>
                </a:cxn>
              </a:cxnLst>
              <a:rect l="l" t="t" r="r" b="b"/>
              <a:pathLst>
                <a:path w="8143970" h="1481613">
                  <a:moveTo>
                    <a:pt x="0" y="1481614"/>
                  </a:moveTo>
                  <a:cubicBezTo>
                    <a:pt x="1123379" y="-1798987"/>
                    <a:pt x="5804916" y="1912049"/>
                    <a:pt x="8143971" y="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sp>
          <p:nvSpPr>
            <p:cNvPr id="47" name="Freeform: Shape 46">
              <a:extLst>
                <a:ext uri="{FF2B5EF4-FFF2-40B4-BE49-F238E27FC236}">
                  <a16:creationId xmlns:a16="http://schemas.microsoft.com/office/drawing/2014/main" id="{27E52FC0-EC5C-4C2D-B88B-4E555EF86DC1}"/>
                </a:ext>
              </a:extLst>
            </p:cNvPr>
            <p:cNvSpPr/>
            <p:nvPr/>
          </p:nvSpPr>
          <p:spPr>
            <a:xfrm>
              <a:off x="3018567" y="2307816"/>
              <a:ext cx="8139588" cy="1562766"/>
            </a:xfrm>
            <a:custGeom>
              <a:avLst/>
              <a:gdLst>
                <a:gd name="connsiteX0" fmla="*/ 0 w 8139588"/>
                <a:gd name="connsiteY0" fmla="*/ 1562767 h 1562766"/>
                <a:gd name="connsiteX1" fmla="*/ 8139589 w 8139588"/>
                <a:gd name="connsiteY1" fmla="*/ 0 h 1562766"/>
              </a:gdLst>
              <a:ahLst/>
              <a:cxnLst>
                <a:cxn ang="0">
                  <a:pos x="connsiteX0" y="connsiteY0"/>
                </a:cxn>
                <a:cxn ang="0">
                  <a:pos x="connsiteX1" y="connsiteY1"/>
                </a:cxn>
              </a:cxnLst>
              <a:rect l="l" t="t" r="r" b="b"/>
              <a:pathLst>
                <a:path w="8139588" h="1562766">
                  <a:moveTo>
                    <a:pt x="0" y="1562767"/>
                  </a:moveTo>
                  <a:cubicBezTo>
                    <a:pt x="996315" y="-1780985"/>
                    <a:pt x="5859495" y="1937385"/>
                    <a:pt x="8139589" y="0"/>
                  </a:cubicBezTo>
                </a:path>
              </a:pathLst>
            </a:custGeom>
            <a:noFill/>
            <a:ln w="9525" cap="flat">
              <a:gradFill flip="none" rotWithShape="1">
                <a:gsLst>
                  <a:gs pos="0">
                    <a:schemeClr val="bg1">
                      <a:lumMod val="75000"/>
                      <a:alpha val="25000"/>
                    </a:schemeClr>
                  </a:gs>
                  <a:gs pos="100000">
                    <a:schemeClr val="bg1">
                      <a:lumMod val="75000"/>
                      <a:alpha val="4000"/>
                    </a:schemeClr>
                  </a:gs>
                </a:gsLst>
                <a:lin ang="2700000" scaled="1"/>
                <a:tileRect/>
              </a:gradFill>
              <a:prstDash val="solid"/>
              <a:miter/>
            </a:ln>
          </p:spPr>
          <p:txBody>
            <a:bodyPr rtlCol="0" anchor="ctr"/>
            <a:lstStyle/>
            <a:p>
              <a:endParaRPr lang="en-ID" dirty="0">
                <a:latin typeface="Karla Light" panose="020B0004030503030003" pitchFamily="34" charset="77"/>
              </a:endParaRPr>
            </a:p>
          </p:txBody>
        </p:sp>
      </p:grpSp>
      <p:sp>
        <p:nvSpPr>
          <p:cNvPr id="40" name="Oval 39">
            <a:extLst>
              <a:ext uri="{FF2B5EF4-FFF2-40B4-BE49-F238E27FC236}">
                <a16:creationId xmlns:a16="http://schemas.microsoft.com/office/drawing/2014/main" id="{A84512CE-CB7F-4A74-A1C4-39217D8D5666}"/>
              </a:ext>
            </a:extLst>
          </p:cNvPr>
          <p:cNvSpPr/>
          <p:nvPr/>
        </p:nvSpPr>
        <p:spPr>
          <a:xfrm>
            <a:off x="11714950" y="4535227"/>
            <a:ext cx="1537767" cy="1537767"/>
          </a:xfrm>
          <a:prstGeom prst="ellipse">
            <a:avLst/>
          </a:prstGeom>
          <a:gradFill>
            <a:gsLst>
              <a:gs pos="35000">
                <a:schemeClr val="accent1">
                  <a:lumMod val="60000"/>
                  <a:lumOff val="40000"/>
                </a:schemeClr>
              </a:gs>
              <a:gs pos="0">
                <a:schemeClr val="accent1"/>
              </a:gs>
              <a:gs pos="100000">
                <a:schemeClr val="accent4"/>
              </a:gs>
            </a:gsLst>
            <a:lin ang="2700000" scaled="1"/>
          </a:gra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4" name="Oval 3">
            <a:extLst>
              <a:ext uri="{FF2B5EF4-FFF2-40B4-BE49-F238E27FC236}">
                <a16:creationId xmlns:a16="http://schemas.microsoft.com/office/drawing/2014/main" id="{33A93180-73B4-4F74-A110-7453CB94AFD1}"/>
              </a:ext>
            </a:extLst>
          </p:cNvPr>
          <p:cNvSpPr/>
          <p:nvPr/>
        </p:nvSpPr>
        <p:spPr>
          <a:xfrm>
            <a:off x="9755773" y="5919592"/>
            <a:ext cx="2728704" cy="2728702"/>
          </a:xfrm>
          <a:prstGeom prst="ellipse">
            <a:avLst/>
          </a:prstGeom>
          <a:gradFill>
            <a:gsLst>
              <a:gs pos="35000">
                <a:schemeClr val="accent1">
                  <a:lumMod val="60000"/>
                  <a:lumOff val="40000"/>
                </a:schemeClr>
              </a:gs>
              <a:gs pos="0">
                <a:schemeClr val="accent1"/>
              </a:gs>
              <a:gs pos="100000">
                <a:schemeClr val="accent4"/>
              </a:gs>
            </a:gsLst>
            <a:lin ang="2700000" scaled="1"/>
          </a:gradFill>
          <a:ln>
            <a:noFill/>
          </a:ln>
          <a:effectLst>
            <a:softEdge rad="825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3" name="TextBox 2">
            <a:extLst>
              <a:ext uri="{FF2B5EF4-FFF2-40B4-BE49-F238E27FC236}">
                <a16:creationId xmlns:a16="http://schemas.microsoft.com/office/drawing/2014/main" id="{7D3EB3BC-5656-432C-A9DC-2576F50521B2}"/>
              </a:ext>
            </a:extLst>
          </p:cNvPr>
          <p:cNvSpPr txBox="1"/>
          <p:nvPr/>
        </p:nvSpPr>
        <p:spPr>
          <a:xfrm>
            <a:off x="975521" y="972368"/>
            <a:ext cx="5820636" cy="769441"/>
          </a:xfrm>
          <a:prstGeom prst="rect">
            <a:avLst/>
          </a:prstGeom>
          <a:noFill/>
        </p:spPr>
        <p:txBody>
          <a:bodyPr wrap="square" rtlCol="0">
            <a:spAutoFit/>
          </a:bodyPr>
          <a:lstStyle/>
          <a:p>
            <a:r>
              <a:rPr lang="en-US" sz="4400" b="1" dirty="0">
                <a:solidFill>
                  <a:schemeClr val="bg1"/>
                </a:solidFill>
                <a:latin typeface="Karla ExtraBold" panose="020B0004030503030003" pitchFamily="34" charset="77"/>
                <a:cs typeface="Space Grotesk" pitchFamily="2" charset="0"/>
              </a:rPr>
              <a:t>Features</a:t>
            </a:r>
            <a:endParaRPr lang="en-US" sz="44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endParaRPr>
          </a:p>
        </p:txBody>
      </p:sp>
      <p:sp>
        <p:nvSpPr>
          <p:cNvPr id="39" name="Oval 38">
            <a:extLst>
              <a:ext uri="{FF2B5EF4-FFF2-40B4-BE49-F238E27FC236}">
                <a16:creationId xmlns:a16="http://schemas.microsoft.com/office/drawing/2014/main" id="{093AB7EC-6E66-4FDE-AE7F-FBDE4869730C}"/>
              </a:ext>
            </a:extLst>
          </p:cNvPr>
          <p:cNvSpPr/>
          <p:nvPr/>
        </p:nvSpPr>
        <p:spPr>
          <a:xfrm>
            <a:off x="-835699" y="3715864"/>
            <a:ext cx="1671398" cy="1671398"/>
          </a:xfrm>
          <a:prstGeom prst="ellipse">
            <a:avLst/>
          </a:prstGeom>
          <a:gradFill>
            <a:gsLst>
              <a:gs pos="35000">
                <a:schemeClr val="accent1">
                  <a:lumMod val="60000"/>
                  <a:lumOff val="40000"/>
                </a:schemeClr>
              </a:gs>
              <a:gs pos="0">
                <a:schemeClr val="accent1"/>
              </a:gs>
              <a:gs pos="100000">
                <a:schemeClr val="accent4"/>
              </a:gs>
            </a:gsLst>
            <a:lin ang="2700000" scaled="1"/>
          </a:gradFill>
          <a:ln>
            <a:noFill/>
          </a:ln>
          <a:effectLst>
            <a:softEdge rad="571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15" name="Cube 14">
            <a:extLst>
              <a:ext uri="{FF2B5EF4-FFF2-40B4-BE49-F238E27FC236}">
                <a16:creationId xmlns:a16="http://schemas.microsoft.com/office/drawing/2014/main" id="{FCA4AC98-1E17-41F3-8636-94173837426F}"/>
              </a:ext>
            </a:extLst>
          </p:cNvPr>
          <p:cNvSpPr/>
          <p:nvPr/>
        </p:nvSpPr>
        <p:spPr>
          <a:xfrm rot="1339157">
            <a:off x="11995588" y="249866"/>
            <a:ext cx="726203" cy="726203"/>
          </a:xfrm>
          <a:prstGeom prst="cube">
            <a:avLst/>
          </a:prstGeom>
          <a:gradFill>
            <a:gsLst>
              <a:gs pos="550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
        <p:nvSpPr>
          <p:cNvPr id="61" name="TextBox 60">
            <a:extLst>
              <a:ext uri="{FF2B5EF4-FFF2-40B4-BE49-F238E27FC236}">
                <a16:creationId xmlns:a16="http://schemas.microsoft.com/office/drawing/2014/main" id="{E66B1579-BFAC-9E4E-B99D-AC227F5CC42F}"/>
              </a:ext>
            </a:extLst>
          </p:cNvPr>
          <p:cNvSpPr txBox="1"/>
          <p:nvPr/>
        </p:nvSpPr>
        <p:spPr>
          <a:xfrm>
            <a:off x="5133743" y="5962424"/>
            <a:ext cx="4849335" cy="276999"/>
          </a:xfrm>
          <a:prstGeom prst="rect">
            <a:avLst/>
          </a:prstGeom>
          <a:noFill/>
        </p:spPr>
        <p:txBody>
          <a:bodyPr wrap="square" rtlCol="0">
            <a:spAutoFit/>
          </a:bodyPr>
          <a:lstStyle/>
          <a:p>
            <a:pPr algn="ctr"/>
            <a:r>
              <a:rPr lang="en-US" sz="1200" dirty="0">
                <a:solidFill>
                  <a:schemeClr val="bg1">
                    <a:lumMod val="95000"/>
                  </a:schemeClr>
                </a:solidFill>
                <a:latin typeface="Karla" panose="020B0004030503030003" pitchFamily="34" charset="77"/>
              </a:rPr>
              <a:t>Users and advertisers bring money to </a:t>
            </a:r>
            <a:r>
              <a:rPr lang="en-US" sz="1200" dirty="0" err="1">
                <a:solidFill>
                  <a:schemeClr val="bg1">
                    <a:lumMod val="95000"/>
                  </a:schemeClr>
                </a:solidFill>
                <a:latin typeface="Karla" panose="020B0004030503030003" pitchFamily="34" charset="77"/>
              </a:rPr>
              <a:t>SolVegas</a:t>
            </a:r>
            <a:r>
              <a:rPr lang="en-US" sz="1200" dirty="0">
                <a:solidFill>
                  <a:schemeClr val="bg1">
                    <a:lumMod val="95000"/>
                  </a:schemeClr>
                </a:solidFill>
                <a:latin typeface="Karla" panose="020B0004030503030003" pitchFamily="34" charset="77"/>
              </a:rPr>
              <a:t> treasury</a:t>
            </a:r>
          </a:p>
        </p:txBody>
      </p:sp>
      <p:sp>
        <p:nvSpPr>
          <p:cNvPr id="16" name="Cube 15">
            <a:extLst>
              <a:ext uri="{FF2B5EF4-FFF2-40B4-BE49-F238E27FC236}">
                <a16:creationId xmlns:a16="http://schemas.microsoft.com/office/drawing/2014/main" id="{AE28AEEF-038E-4888-A8FB-9E5AF9DA0C58}"/>
              </a:ext>
            </a:extLst>
          </p:cNvPr>
          <p:cNvSpPr/>
          <p:nvPr/>
        </p:nvSpPr>
        <p:spPr>
          <a:xfrm rot="20700000" flipH="1">
            <a:off x="11249625" y="4144102"/>
            <a:ext cx="496590" cy="496590"/>
          </a:xfrm>
          <a:prstGeom prst="cube">
            <a:avLst/>
          </a:prstGeom>
          <a:gradFill>
            <a:gsLst>
              <a:gs pos="550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
        <p:nvSpPr>
          <p:cNvPr id="68" name="Right Arrow 67">
            <a:extLst>
              <a:ext uri="{FF2B5EF4-FFF2-40B4-BE49-F238E27FC236}">
                <a16:creationId xmlns:a16="http://schemas.microsoft.com/office/drawing/2014/main" id="{A8B2A48E-9A30-C243-84E7-D2C6C863EF7D}"/>
              </a:ext>
            </a:extLst>
          </p:cNvPr>
          <p:cNvSpPr/>
          <p:nvPr/>
        </p:nvSpPr>
        <p:spPr>
          <a:xfrm rot="16200000" flipH="1">
            <a:off x="14993541" y="4673152"/>
            <a:ext cx="457363" cy="468990"/>
          </a:xfrm>
          <a:prstGeom prst="rightArrow">
            <a:avLst/>
          </a:prstGeom>
          <a:gradFill>
            <a:gsLst>
              <a:gs pos="100000">
                <a:srgbClr val="AC4DAE"/>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282B936-0450-B240-97F5-072D3B3068A6}"/>
              </a:ext>
            </a:extLst>
          </p:cNvPr>
          <p:cNvSpPr>
            <a:spLocks noChangeAspect="1"/>
          </p:cNvSpPr>
          <p:nvPr/>
        </p:nvSpPr>
        <p:spPr>
          <a:xfrm>
            <a:off x="5587160" y="850347"/>
            <a:ext cx="4077674" cy="4077676"/>
          </a:xfrm>
          <a:prstGeom prst="ellipse">
            <a:avLst/>
          </a:prstGeom>
          <a:gradFill>
            <a:gsLst>
              <a:gs pos="50000">
                <a:srgbClr val="D8E9EC">
                  <a:alpha val="0"/>
                </a:srgbClr>
              </a:gs>
              <a:gs pos="0">
                <a:schemeClr val="bg1">
                  <a:alpha val="15000"/>
                </a:schemeClr>
              </a:gs>
              <a:gs pos="100000">
                <a:schemeClr val="bg1">
                  <a:alpha val="15000"/>
                </a:schemeClr>
              </a:gs>
            </a:gsLst>
            <a:lin ang="2700000" scaled="0"/>
          </a:gradFill>
          <a:ln w="38100">
            <a:gradFill>
              <a:gsLst>
                <a:gs pos="20000">
                  <a:srgbClr val="F973F8">
                    <a:alpha val="68000"/>
                  </a:srgbClr>
                </a:gs>
                <a:gs pos="80000">
                  <a:srgbClr val="8F87C2">
                    <a:alpha val="65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a:extLst>
              <a:ext uri="{FF2B5EF4-FFF2-40B4-BE49-F238E27FC236}">
                <a16:creationId xmlns:a16="http://schemas.microsoft.com/office/drawing/2014/main" id="{3ABD7DE4-58FB-CA42-B939-C69BC5E79949}"/>
              </a:ext>
            </a:extLst>
          </p:cNvPr>
          <p:cNvSpPr/>
          <p:nvPr/>
        </p:nvSpPr>
        <p:spPr>
          <a:xfrm rot="16200000">
            <a:off x="14332025" y="1628069"/>
            <a:ext cx="1780395" cy="468991"/>
          </a:xfrm>
          <a:prstGeom prst="rightArrow">
            <a:avLst/>
          </a:prstGeom>
          <a:gradFill>
            <a:gsLst>
              <a:gs pos="100000">
                <a:srgbClr val="AC4DAE"/>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6206C621-301A-A844-A7E5-E4792E861BB8}"/>
              </a:ext>
            </a:extLst>
          </p:cNvPr>
          <p:cNvSpPr/>
          <p:nvPr/>
        </p:nvSpPr>
        <p:spPr>
          <a:xfrm>
            <a:off x="16184249" y="3429022"/>
            <a:ext cx="457363" cy="468991"/>
          </a:xfrm>
          <a:prstGeom prst="rightArrow">
            <a:avLst/>
          </a:prstGeom>
          <a:gradFill>
            <a:gsLst>
              <a:gs pos="100000">
                <a:srgbClr val="AC4DAE"/>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a:extLst>
              <a:ext uri="{FF2B5EF4-FFF2-40B4-BE49-F238E27FC236}">
                <a16:creationId xmlns:a16="http://schemas.microsoft.com/office/drawing/2014/main" id="{3DBBE63A-7588-9A4C-BB40-C9AFF07C736F}"/>
              </a:ext>
            </a:extLst>
          </p:cNvPr>
          <p:cNvSpPr/>
          <p:nvPr/>
        </p:nvSpPr>
        <p:spPr>
          <a:xfrm flipH="1">
            <a:off x="13799767" y="3452786"/>
            <a:ext cx="457363" cy="468991"/>
          </a:xfrm>
          <a:prstGeom prst="rightArrow">
            <a:avLst/>
          </a:prstGeom>
          <a:gradFill>
            <a:gsLst>
              <a:gs pos="100000">
                <a:srgbClr val="AC4DAE"/>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2E0033D-5F02-744A-803D-CDC1C938C4B9}"/>
              </a:ext>
            </a:extLst>
          </p:cNvPr>
          <p:cNvGrpSpPr/>
          <p:nvPr/>
        </p:nvGrpSpPr>
        <p:grpSpPr>
          <a:xfrm>
            <a:off x="747058" y="2509069"/>
            <a:ext cx="3712317" cy="3494555"/>
            <a:chOff x="880713" y="2567133"/>
            <a:chExt cx="3078147" cy="2897585"/>
          </a:xfrm>
        </p:grpSpPr>
        <p:sp>
          <p:nvSpPr>
            <p:cNvPr id="56" name="Oval 55">
              <a:extLst>
                <a:ext uri="{FF2B5EF4-FFF2-40B4-BE49-F238E27FC236}">
                  <a16:creationId xmlns:a16="http://schemas.microsoft.com/office/drawing/2014/main" id="{19CF4DD0-7C3C-7C4C-837C-327E23BC7A29}"/>
                </a:ext>
              </a:extLst>
            </p:cNvPr>
            <p:cNvSpPr>
              <a:spLocks noChangeAspect="1"/>
            </p:cNvSpPr>
            <p:nvPr/>
          </p:nvSpPr>
          <p:spPr>
            <a:xfrm>
              <a:off x="1266129" y="2882369"/>
              <a:ext cx="2285463" cy="2285466"/>
            </a:xfrm>
            <a:prstGeom prst="ellipse">
              <a:avLst/>
            </a:prstGeom>
            <a:gradFill>
              <a:gsLst>
                <a:gs pos="50000">
                  <a:srgbClr val="D8E9EC">
                    <a:alpha val="0"/>
                  </a:srgbClr>
                </a:gs>
                <a:gs pos="0">
                  <a:schemeClr val="bg1">
                    <a:alpha val="15000"/>
                  </a:schemeClr>
                </a:gs>
                <a:gs pos="100000">
                  <a:schemeClr val="bg1">
                    <a:alpha val="15000"/>
                  </a:schemeClr>
                </a:gs>
              </a:gsLst>
              <a:lin ang="2700000" scaled="0"/>
            </a:gradFill>
            <a:ln w="38100">
              <a:gradFill>
                <a:gsLst>
                  <a:gs pos="20000">
                    <a:srgbClr val="2235D6">
                      <a:alpha val="85000"/>
                    </a:srgbClr>
                  </a:gs>
                  <a:gs pos="80000">
                    <a:srgbClr val="8F87C2">
                      <a:alpha val="65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1" name="Group 10">
              <a:extLst>
                <a:ext uri="{FF2B5EF4-FFF2-40B4-BE49-F238E27FC236}">
                  <a16:creationId xmlns:a16="http://schemas.microsoft.com/office/drawing/2014/main" id="{77767C04-58C3-0042-A47D-882E480CFE2D}"/>
                </a:ext>
              </a:extLst>
            </p:cNvPr>
            <p:cNvGrpSpPr/>
            <p:nvPr/>
          </p:nvGrpSpPr>
          <p:grpSpPr>
            <a:xfrm>
              <a:off x="1433896" y="3038327"/>
              <a:ext cx="1956586" cy="1972148"/>
              <a:chOff x="737683" y="2538962"/>
              <a:chExt cx="2493251" cy="2513081"/>
            </a:xfrm>
          </p:grpSpPr>
          <p:sp>
            <p:nvSpPr>
              <p:cNvPr id="62" name="Right Arrow 61">
                <a:extLst>
                  <a:ext uri="{FF2B5EF4-FFF2-40B4-BE49-F238E27FC236}">
                    <a16:creationId xmlns:a16="http://schemas.microsoft.com/office/drawing/2014/main" id="{85A1F7B6-4E89-5440-8C5B-DD1AB97FE000}"/>
                  </a:ext>
                </a:extLst>
              </p:cNvPr>
              <p:cNvSpPr/>
              <p:nvPr/>
            </p:nvSpPr>
            <p:spPr>
              <a:xfrm>
                <a:off x="2773571" y="3526860"/>
                <a:ext cx="457363" cy="468991"/>
              </a:xfrm>
              <a:prstGeom prst="rightArrow">
                <a:avLst/>
              </a:prstGeom>
              <a:gradFill flip="none" rotWithShape="1">
                <a:gsLst>
                  <a:gs pos="100000">
                    <a:srgbClr val="222FB5"/>
                  </a:gs>
                  <a:gs pos="0">
                    <a:srgbClr val="69618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Right Arrow 9">
                <a:extLst>
                  <a:ext uri="{FF2B5EF4-FFF2-40B4-BE49-F238E27FC236}">
                    <a16:creationId xmlns:a16="http://schemas.microsoft.com/office/drawing/2014/main" id="{121FC2B7-CE17-FD40-BF78-9E9E17CC04C3}"/>
                  </a:ext>
                </a:extLst>
              </p:cNvPr>
              <p:cNvSpPr/>
              <p:nvPr/>
            </p:nvSpPr>
            <p:spPr>
              <a:xfrm rot="16200000">
                <a:off x="1751848" y="2533148"/>
                <a:ext cx="457363" cy="468991"/>
              </a:xfrm>
              <a:prstGeom prst="rightArrow">
                <a:avLst/>
              </a:prstGeom>
              <a:gradFill flip="none" rotWithShape="1">
                <a:gsLst>
                  <a:gs pos="0">
                    <a:srgbClr val="222FB5"/>
                  </a:gs>
                  <a:gs pos="100000">
                    <a:srgbClr val="69618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3" name="Right Arrow 62">
                <a:extLst>
                  <a:ext uri="{FF2B5EF4-FFF2-40B4-BE49-F238E27FC236}">
                    <a16:creationId xmlns:a16="http://schemas.microsoft.com/office/drawing/2014/main" id="{4E048136-ACF4-0447-83D6-2096414BF2D0}"/>
                  </a:ext>
                </a:extLst>
              </p:cNvPr>
              <p:cNvSpPr/>
              <p:nvPr/>
            </p:nvSpPr>
            <p:spPr>
              <a:xfrm flipH="1">
                <a:off x="737683" y="3518693"/>
                <a:ext cx="457363" cy="468991"/>
              </a:xfrm>
              <a:prstGeom prst="rightArrow">
                <a:avLst/>
              </a:prstGeom>
              <a:gradFill flip="none" rotWithShape="1">
                <a:gsLst>
                  <a:gs pos="0">
                    <a:srgbClr val="222FB5"/>
                  </a:gs>
                  <a:gs pos="100000">
                    <a:srgbClr val="69618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Right Arrow 63">
                <a:extLst>
                  <a:ext uri="{FF2B5EF4-FFF2-40B4-BE49-F238E27FC236}">
                    <a16:creationId xmlns:a16="http://schemas.microsoft.com/office/drawing/2014/main" id="{D42FC23E-8BC7-384D-836A-97EE4CD8A50C}"/>
                  </a:ext>
                </a:extLst>
              </p:cNvPr>
              <p:cNvSpPr/>
              <p:nvPr/>
            </p:nvSpPr>
            <p:spPr>
              <a:xfrm rot="16200000" flipH="1">
                <a:off x="1751848" y="4588866"/>
                <a:ext cx="457363" cy="468991"/>
              </a:xfrm>
              <a:prstGeom prst="rightArrow">
                <a:avLst/>
              </a:prstGeom>
              <a:gradFill>
                <a:gsLst>
                  <a:gs pos="100000">
                    <a:srgbClr val="222FB5"/>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59" name="Group 58">
              <a:extLst>
                <a:ext uri="{FF2B5EF4-FFF2-40B4-BE49-F238E27FC236}">
                  <a16:creationId xmlns:a16="http://schemas.microsoft.com/office/drawing/2014/main" id="{E7242C2A-2E3C-0B4B-BD95-14C0C174DD45}"/>
                </a:ext>
              </a:extLst>
            </p:cNvPr>
            <p:cNvGrpSpPr/>
            <p:nvPr/>
          </p:nvGrpSpPr>
          <p:grpSpPr>
            <a:xfrm rot="2606090">
              <a:off x="1422554" y="3039028"/>
              <a:ext cx="1956586" cy="1972148"/>
              <a:chOff x="737683" y="2538962"/>
              <a:chExt cx="2493251" cy="2513081"/>
            </a:xfrm>
          </p:grpSpPr>
          <p:sp>
            <p:nvSpPr>
              <p:cNvPr id="69" name="Right Arrow 68">
                <a:extLst>
                  <a:ext uri="{FF2B5EF4-FFF2-40B4-BE49-F238E27FC236}">
                    <a16:creationId xmlns:a16="http://schemas.microsoft.com/office/drawing/2014/main" id="{C3EE16AF-D270-E843-B7D9-7CB746A1C2A1}"/>
                  </a:ext>
                </a:extLst>
              </p:cNvPr>
              <p:cNvSpPr/>
              <p:nvPr/>
            </p:nvSpPr>
            <p:spPr>
              <a:xfrm>
                <a:off x="2773571" y="3526860"/>
                <a:ext cx="457363" cy="468991"/>
              </a:xfrm>
              <a:prstGeom prst="rightArrow">
                <a:avLst/>
              </a:prstGeom>
              <a:gradFill flip="none" rotWithShape="1">
                <a:gsLst>
                  <a:gs pos="100000">
                    <a:srgbClr val="222FB5"/>
                  </a:gs>
                  <a:gs pos="0">
                    <a:srgbClr val="69618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Right Arrow 69">
                <a:extLst>
                  <a:ext uri="{FF2B5EF4-FFF2-40B4-BE49-F238E27FC236}">
                    <a16:creationId xmlns:a16="http://schemas.microsoft.com/office/drawing/2014/main" id="{4D0C5065-CB96-0443-8CD2-9FADDCE97E2E}"/>
                  </a:ext>
                </a:extLst>
              </p:cNvPr>
              <p:cNvSpPr/>
              <p:nvPr/>
            </p:nvSpPr>
            <p:spPr>
              <a:xfrm rot="16200000">
                <a:off x="1751848" y="2533148"/>
                <a:ext cx="457363" cy="468991"/>
              </a:xfrm>
              <a:prstGeom prst="rightArrow">
                <a:avLst/>
              </a:prstGeom>
              <a:gradFill flip="none" rotWithShape="1">
                <a:gsLst>
                  <a:gs pos="0">
                    <a:srgbClr val="222FB5"/>
                  </a:gs>
                  <a:gs pos="100000">
                    <a:srgbClr val="69618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Right Arrow 70">
                <a:extLst>
                  <a:ext uri="{FF2B5EF4-FFF2-40B4-BE49-F238E27FC236}">
                    <a16:creationId xmlns:a16="http://schemas.microsoft.com/office/drawing/2014/main" id="{B1227E8F-7ECD-7E4C-ABA4-7FE4F52BDEFD}"/>
                  </a:ext>
                </a:extLst>
              </p:cNvPr>
              <p:cNvSpPr/>
              <p:nvPr/>
            </p:nvSpPr>
            <p:spPr>
              <a:xfrm flipH="1">
                <a:off x="737683" y="3518693"/>
                <a:ext cx="457363" cy="468991"/>
              </a:xfrm>
              <a:prstGeom prst="rightArrow">
                <a:avLst/>
              </a:prstGeom>
              <a:gradFill flip="none" rotWithShape="1">
                <a:gsLst>
                  <a:gs pos="0">
                    <a:srgbClr val="222FB5"/>
                  </a:gs>
                  <a:gs pos="100000">
                    <a:srgbClr val="69618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Right Arrow 71">
                <a:extLst>
                  <a:ext uri="{FF2B5EF4-FFF2-40B4-BE49-F238E27FC236}">
                    <a16:creationId xmlns:a16="http://schemas.microsoft.com/office/drawing/2014/main" id="{B9A06C0C-361F-4F44-9D1A-943EDAF6EF7B}"/>
                  </a:ext>
                </a:extLst>
              </p:cNvPr>
              <p:cNvSpPr/>
              <p:nvPr/>
            </p:nvSpPr>
            <p:spPr>
              <a:xfrm rot="16200000" flipH="1">
                <a:off x="1751848" y="4588866"/>
                <a:ext cx="457363" cy="468991"/>
              </a:xfrm>
              <a:prstGeom prst="rightArrow">
                <a:avLst/>
              </a:prstGeom>
              <a:gradFill>
                <a:gsLst>
                  <a:gs pos="100000">
                    <a:srgbClr val="222FB5"/>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57" name="Oval 56">
              <a:extLst>
                <a:ext uri="{FF2B5EF4-FFF2-40B4-BE49-F238E27FC236}">
                  <a16:creationId xmlns:a16="http://schemas.microsoft.com/office/drawing/2014/main" id="{5FC66F08-ED64-CB48-B9A3-9A0E8C09299C}"/>
                </a:ext>
              </a:extLst>
            </p:cNvPr>
            <p:cNvSpPr>
              <a:spLocks noChangeAspect="1"/>
            </p:cNvSpPr>
            <p:nvPr/>
          </p:nvSpPr>
          <p:spPr>
            <a:xfrm>
              <a:off x="1775421" y="3391661"/>
              <a:ext cx="1266882" cy="1266882"/>
            </a:xfrm>
            <a:prstGeom prst="ellipse">
              <a:avLst/>
            </a:prstGeom>
            <a:gradFill>
              <a:gsLst>
                <a:gs pos="20000">
                  <a:srgbClr val="2235D6"/>
                </a:gs>
                <a:gs pos="80000">
                  <a:srgbClr val="8F87C2"/>
                </a:gs>
              </a:gsLst>
              <a:lin ang="2700000" scaled="0"/>
            </a:gradFill>
            <a:ln w="38100">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7DE867A9-BEEA-1B4D-B437-C53912C6F072}"/>
                </a:ext>
              </a:extLst>
            </p:cNvPr>
            <p:cNvSpPr txBox="1"/>
            <p:nvPr/>
          </p:nvSpPr>
          <p:spPr>
            <a:xfrm>
              <a:off x="1670227" y="3761743"/>
              <a:ext cx="1424907" cy="535919"/>
            </a:xfrm>
            <a:prstGeom prst="rect">
              <a:avLst/>
            </a:prstGeom>
            <a:noFill/>
          </p:spPr>
          <p:txBody>
            <a:bodyPr wrap="square" rtlCol="0">
              <a:spAutoFit/>
            </a:bodyPr>
            <a:lstStyle/>
            <a:p>
              <a:pPr algn="ctr"/>
              <a:r>
                <a:rPr lang="en-US" b="1" dirty="0">
                  <a:solidFill>
                    <a:schemeClr val="bg1">
                      <a:lumMod val="95000"/>
                    </a:schemeClr>
                  </a:solidFill>
                  <a:latin typeface="Karla" panose="020B0004030503030003" pitchFamily="34" charset="77"/>
                </a:rPr>
                <a:t>Non profit Treasury</a:t>
              </a:r>
              <a:endParaRPr lang="en-US" sz="1050" dirty="0">
                <a:solidFill>
                  <a:schemeClr val="bg1">
                    <a:lumMod val="95000"/>
                  </a:schemeClr>
                </a:solidFill>
                <a:latin typeface="Karla" panose="020B0004030503030003" pitchFamily="34" charset="77"/>
              </a:endParaRPr>
            </a:p>
          </p:txBody>
        </p:sp>
        <p:grpSp>
          <p:nvGrpSpPr>
            <p:cNvPr id="14" name="Group 13">
              <a:extLst>
                <a:ext uri="{FF2B5EF4-FFF2-40B4-BE49-F238E27FC236}">
                  <a16:creationId xmlns:a16="http://schemas.microsoft.com/office/drawing/2014/main" id="{546A681D-543C-3C42-A369-7C8B16A43997}"/>
                </a:ext>
              </a:extLst>
            </p:cNvPr>
            <p:cNvGrpSpPr/>
            <p:nvPr/>
          </p:nvGrpSpPr>
          <p:grpSpPr>
            <a:xfrm>
              <a:off x="2103756" y="2968150"/>
              <a:ext cx="1855104" cy="2496568"/>
              <a:chOff x="1591276" y="2449537"/>
              <a:chExt cx="2363934" cy="3181342"/>
            </a:xfrm>
          </p:grpSpPr>
          <p:grpSp>
            <p:nvGrpSpPr>
              <p:cNvPr id="13" name="Group 12">
                <a:extLst>
                  <a:ext uri="{FF2B5EF4-FFF2-40B4-BE49-F238E27FC236}">
                    <a16:creationId xmlns:a16="http://schemas.microsoft.com/office/drawing/2014/main" id="{27880178-F843-F04B-8F85-B7191904D124}"/>
                  </a:ext>
                </a:extLst>
              </p:cNvPr>
              <p:cNvGrpSpPr/>
              <p:nvPr/>
            </p:nvGrpSpPr>
            <p:grpSpPr>
              <a:xfrm>
                <a:off x="2722607" y="2449537"/>
                <a:ext cx="807077" cy="527309"/>
                <a:chOff x="2614192" y="2361585"/>
                <a:chExt cx="807077" cy="527309"/>
              </a:xfrm>
            </p:grpSpPr>
            <p:sp>
              <p:nvSpPr>
                <p:cNvPr id="73" name="Oval 72">
                  <a:extLst>
                    <a:ext uri="{FF2B5EF4-FFF2-40B4-BE49-F238E27FC236}">
                      <a16:creationId xmlns:a16="http://schemas.microsoft.com/office/drawing/2014/main" id="{5C575ACA-387F-2B46-9C69-DC3A871C5ED3}"/>
                    </a:ext>
                  </a:extLst>
                </p:cNvPr>
                <p:cNvSpPr>
                  <a:spLocks noChangeAspect="1"/>
                </p:cNvSpPr>
                <p:nvPr/>
              </p:nvSpPr>
              <p:spPr>
                <a:xfrm>
                  <a:off x="2754076" y="2361585"/>
                  <a:ext cx="527308" cy="527309"/>
                </a:xfrm>
                <a:prstGeom prst="ellipse">
                  <a:avLst/>
                </a:prstGeom>
                <a:solidFill>
                  <a:schemeClr val="accent1"/>
                </a:solidFill>
                <a:ln w="38100">
                  <a:noFill/>
                </a:ln>
                <a:effectLst>
                  <a:glow rad="218936">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Karla" panose="020B0004030503030003" pitchFamily="34" charset="77"/>
                  </a:endParaRPr>
                </a:p>
              </p:txBody>
            </p:sp>
            <p:sp>
              <p:nvSpPr>
                <p:cNvPr id="74" name="TextBox 73">
                  <a:extLst>
                    <a:ext uri="{FF2B5EF4-FFF2-40B4-BE49-F238E27FC236}">
                      <a16:creationId xmlns:a16="http://schemas.microsoft.com/office/drawing/2014/main" id="{D72ADC05-7186-FA41-A3B5-00D38DC8B278}"/>
                    </a:ext>
                  </a:extLst>
                </p:cNvPr>
                <p:cNvSpPr txBox="1"/>
                <p:nvPr/>
              </p:nvSpPr>
              <p:spPr>
                <a:xfrm>
                  <a:off x="2614192" y="2517517"/>
                  <a:ext cx="807077" cy="243898"/>
                </a:xfrm>
                <a:prstGeom prst="rect">
                  <a:avLst/>
                </a:prstGeom>
                <a:noFill/>
              </p:spPr>
              <p:txBody>
                <a:bodyPr wrap="square">
                  <a:spAutoFit/>
                </a:bodyPr>
                <a:lstStyle/>
                <a:p>
                  <a:pPr algn="ctr"/>
                  <a:r>
                    <a:rPr lang="en-US" sz="900" dirty="0">
                      <a:solidFill>
                        <a:schemeClr val="bg1"/>
                      </a:solidFill>
                      <a:latin typeface="Karla" panose="020B0004030503030003" pitchFamily="34" charset="77"/>
                    </a:rPr>
                    <a:t>member</a:t>
                  </a:r>
                </a:p>
              </p:txBody>
            </p:sp>
          </p:grpSp>
          <p:grpSp>
            <p:nvGrpSpPr>
              <p:cNvPr id="75" name="Group 74">
                <a:extLst>
                  <a:ext uri="{FF2B5EF4-FFF2-40B4-BE49-F238E27FC236}">
                    <a16:creationId xmlns:a16="http://schemas.microsoft.com/office/drawing/2014/main" id="{D3FE5647-394F-DE44-8C09-B581CC1F3A07}"/>
                  </a:ext>
                </a:extLst>
              </p:cNvPr>
              <p:cNvGrpSpPr/>
              <p:nvPr/>
            </p:nvGrpSpPr>
            <p:grpSpPr>
              <a:xfrm>
                <a:off x="3148133" y="3487312"/>
                <a:ext cx="807077" cy="527309"/>
                <a:chOff x="2614192" y="2361585"/>
                <a:chExt cx="807077" cy="527309"/>
              </a:xfrm>
            </p:grpSpPr>
            <p:sp>
              <p:nvSpPr>
                <p:cNvPr id="76" name="Oval 75">
                  <a:extLst>
                    <a:ext uri="{FF2B5EF4-FFF2-40B4-BE49-F238E27FC236}">
                      <a16:creationId xmlns:a16="http://schemas.microsoft.com/office/drawing/2014/main" id="{5E31228C-F99F-0D49-AD13-87DCA770C072}"/>
                    </a:ext>
                  </a:extLst>
                </p:cNvPr>
                <p:cNvSpPr>
                  <a:spLocks noChangeAspect="1"/>
                </p:cNvSpPr>
                <p:nvPr/>
              </p:nvSpPr>
              <p:spPr>
                <a:xfrm>
                  <a:off x="2754076" y="2361585"/>
                  <a:ext cx="527308" cy="527309"/>
                </a:xfrm>
                <a:prstGeom prst="ellipse">
                  <a:avLst/>
                </a:prstGeom>
                <a:solidFill>
                  <a:schemeClr val="accent1"/>
                </a:solidFill>
                <a:ln w="38100">
                  <a:noFill/>
                </a:ln>
                <a:effectLst>
                  <a:glow rad="218936">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Karla" panose="020B0004030503030003" pitchFamily="34" charset="77"/>
                  </a:endParaRPr>
                </a:p>
              </p:txBody>
            </p:sp>
            <p:sp>
              <p:nvSpPr>
                <p:cNvPr id="77" name="TextBox 76">
                  <a:extLst>
                    <a:ext uri="{FF2B5EF4-FFF2-40B4-BE49-F238E27FC236}">
                      <a16:creationId xmlns:a16="http://schemas.microsoft.com/office/drawing/2014/main" id="{B23038FA-CA62-3149-917E-3B930A16B1BD}"/>
                    </a:ext>
                  </a:extLst>
                </p:cNvPr>
                <p:cNvSpPr txBox="1"/>
                <p:nvPr/>
              </p:nvSpPr>
              <p:spPr>
                <a:xfrm>
                  <a:off x="2614192" y="2517517"/>
                  <a:ext cx="807077" cy="243898"/>
                </a:xfrm>
                <a:prstGeom prst="rect">
                  <a:avLst/>
                </a:prstGeom>
                <a:noFill/>
              </p:spPr>
              <p:txBody>
                <a:bodyPr wrap="square">
                  <a:spAutoFit/>
                </a:bodyPr>
                <a:lstStyle/>
                <a:p>
                  <a:pPr algn="ctr"/>
                  <a:r>
                    <a:rPr lang="en-US" sz="900" dirty="0">
                      <a:solidFill>
                        <a:schemeClr val="bg1"/>
                      </a:solidFill>
                      <a:latin typeface="Karla" panose="020B0004030503030003" pitchFamily="34" charset="77"/>
                    </a:rPr>
                    <a:t>member</a:t>
                  </a:r>
                </a:p>
              </p:txBody>
            </p:sp>
          </p:grpSp>
          <p:grpSp>
            <p:nvGrpSpPr>
              <p:cNvPr id="78" name="Group 77">
                <a:extLst>
                  <a:ext uri="{FF2B5EF4-FFF2-40B4-BE49-F238E27FC236}">
                    <a16:creationId xmlns:a16="http://schemas.microsoft.com/office/drawing/2014/main" id="{4CAF7E4B-695E-4F49-A086-FC6EAE417864}"/>
                  </a:ext>
                </a:extLst>
              </p:cNvPr>
              <p:cNvGrpSpPr/>
              <p:nvPr/>
            </p:nvGrpSpPr>
            <p:grpSpPr>
              <a:xfrm>
                <a:off x="2722607" y="4640541"/>
                <a:ext cx="807077" cy="527309"/>
                <a:chOff x="2614192" y="2361585"/>
                <a:chExt cx="807077" cy="527309"/>
              </a:xfrm>
            </p:grpSpPr>
            <p:sp>
              <p:nvSpPr>
                <p:cNvPr id="79" name="Oval 78">
                  <a:extLst>
                    <a:ext uri="{FF2B5EF4-FFF2-40B4-BE49-F238E27FC236}">
                      <a16:creationId xmlns:a16="http://schemas.microsoft.com/office/drawing/2014/main" id="{4DAE77DC-AB7E-D340-9FC6-0250110A4184}"/>
                    </a:ext>
                  </a:extLst>
                </p:cNvPr>
                <p:cNvSpPr>
                  <a:spLocks noChangeAspect="1"/>
                </p:cNvSpPr>
                <p:nvPr/>
              </p:nvSpPr>
              <p:spPr>
                <a:xfrm>
                  <a:off x="2754076" y="2361585"/>
                  <a:ext cx="527308" cy="527309"/>
                </a:xfrm>
                <a:prstGeom prst="ellipse">
                  <a:avLst/>
                </a:prstGeom>
                <a:solidFill>
                  <a:schemeClr val="accent1"/>
                </a:solidFill>
                <a:ln w="38100">
                  <a:noFill/>
                </a:ln>
                <a:effectLst>
                  <a:glow rad="218936">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Karla" panose="020B0004030503030003" pitchFamily="34" charset="77"/>
                  </a:endParaRPr>
                </a:p>
              </p:txBody>
            </p:sp>
            <p:sp>
              <p:nvSpPr>
                <p:cNvPr id="80" name="TextBox 79">
                  <a:extLst>
                    <a:ext uri="{FF2B5EF4-FFF2-40B4-BE49-F238E27FC236}">
                      <a16:creationId xmlns:a16="http://schemas.microsoft.com/office/drawing/2014/main" id="{BC911A21-4880-E845-AAB0-4E269DA02AB7}"/>
                    </a:ext>
                  </a:extLst>
                </p:cNvPr>
                <p:cNvSpPr txBox="1"/>
                <p:nvPr/>
              </p:nvSpPr>
              <p:spPr>
                <a:xfrm>
                  <a:off x="2614192" y="2517517"/>
                  <a:ext cx="807077" cy="243898"/>
                </a:xfrm>
                <a:prstGeom prst="rect">
                  <a:avLst/>
                </a:prstGeom>
                <a:noFill/>
              </p:spPr>
              <p:txBody>
                <a:bodyPr wrap="square">
                  <a:spAutoFit/>
                </a:bodyPr>
                <a:lstStyle/>
                <a:p>
                  <a:pPr algn="ctr"/>
                  <a:r>
                    <a:rPr lang="en-US" sz="900" dirty="0">
                      <a:solidFill>
                        <a:schemeClr val="bg1"/>
                      </a:solidFill>
                      <a:latin typeface="Karla" panose="020B0004030503030003" pitchFamily="34" charset="77"/>
                    </a:rPr>
                    <a:t>member</a:t>
                  </a:r>
                </a:p>
              </p:txBody>
            </p:sp>
          </p:grpSp>
          <p:grpSp>
            <p:nvGrpSpPr>
              <p:cNvPr id="81" name="Group 80">
                <a:extLst>
                  <a:ext uri="{FF2B5EF4-FFF2-40B4-BE49-F238E27FC236}">
                    <a16:creationId xmlns:a16="http://schemas.microsoft.com/office/drawing/2014/main" id="{13D7ED0F-3697-634F-ADA5-453FD995184B}"/>
                  </a:ext>
                </a:extLst>
              </p:cNvPr>
              <p:cNvGrpSpPr/>
              <p:nvPr/>
            </p:nvGrpSpPr>
            <p:grpSpPr>
              <a:xfrm>
                <a:off x="1591276" y="5103570"/>
                <a:ext cx="807077" cy="527309"/>
                <a:chOff x="2628940" y="2361585"/>
                <a:chExt cx="807077" cy="527309"/>
              </a:xfrm>
            </p:grpSpPr>
            <p:sp>
              <p:nvSpPr>
                <p:cNvPr id="82" name="Oval 81">
                  <a:extLst>
                    <a:ext uri="{FF2B5EF4-FFF2-40B4-BE49-F238E27FC236}">
                      <a16:creationId xmlns:a16="http://schemas.microsoft.com/office/drawing/2014/main" id="{5DCB7E82-A571-8F46-80EE-0D35AFA135C4}"/>
                    </a:ext>
                  </a:extLst>
                </p:cNvPr>
                <p:cNvSpPr>
                  <a:spLocks noChangeAspect="1"/>
                </p:cNvSpPr>
                <p:nvPr/>
              </p:nvSpPr>
              <p:spPr>
                <a:xfrm>
                  <a:off x="2768824" y="2361585"/>
                  <a:ext cx="527308" cy="527309"/>
                </a:xfrm>
                <a:prstGeom prst="ellipse">
                  <a:avLst/>
                </a:prstGeom>
                <a:solidFill>
                  <a:schemeClr val="accent1"/>
                </a:solidFill>
                <a:ln w="38100">
                  <a:noFill/>
                </a:ln>
                <a:effectLst>
                  <a:glow rad="218936">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Karla" panose="020B0004030503030003" pitchFamily="34" charset="77"/>
                  </a:endParaRPr>
                </a:p>
              </p:txBody>
            </p:sp>
            <p:sp>
              <p:nvSpPr>
                <p:cNvPr id="83" name="TextBox 82">
                  <a:extLst>
                    <a:ext uri="{FF2B5EF4-FFF2-40B4-BE49-F238E27FC236}">
                      <a16:creationId xmlns:a16="http://schemas.microsoft.com/office/drawing/2014/main" id="{02C7E003-48EB-BA4F-83BA-F53FB97676FE}"/>
                    </a:ext>
                  </a:extLst>
                </p:cNvPr>
                <p:cNvSpPr txBox="1"/>
                <p:nvPr/>
              </p:nvSpPr>
              <p:spPr>
                <a:xfrm>
                  <a:off x="2628940" y="2517517"/>
                  <a:ext cx="807077" cy="243898"/>
                </a:xfrm>
                <a:prstGeom prst="rect">
                  <a:avLst/>
                </a:prstGeom>
                <a:noFill/>
              </p:spPr>
              <p:txBody>
                <a:bodyPr wrap="square">
                  <a:spAutoFit/>
                </a:bodyPr>
                <a:lstStyle/>
                <a:p>
                  <a:pPr algn="ctr"/>
                  <a:r>
                    <a:rPr lang="en-US" sz="900" dirty="0">
                      <a:solidFill>
                        <a:schemeClr val="bg1"/>
                      </a:solidFill>
                      <a:latin typeface="Karla" panose="020B0004030503030003" pitchFamily="34" charset="77"/>
                    </a:rPr>
                    <a:t>member</a:t>
                  </a:r>
                </a:p>
              </p:txBody>
            </p:sp>
          </p:grpSp>
        </p:grpSp>
        <p:grpSp>
          <p:nvGrpSpPr>
            <p:cNvPr id="84" name="Group 83">
              <a:extLst>
                <a:ext uri="{FF2B5EF4-FFF2-40B4-BE49-F238E27FC236}">
                  <a16:creationId xmlns:a16="http://schemas.microsoft.com/office/drawing/2014/main" id="{1AE31E03-8F1D-3144-A1C0-7D53C3B00F16}"/>
                </a:ext>
              </a:extLst>
            </p:cNvPr>
            <p:cNvGrpSpPr/>
            <p:nvPr/>
          </p:nvGrpSpPr>
          <p:grpSpPr>
            <a:xfrm flipH="1">
              <a:off x="880713" y="2567133"/>
              <a:ext cx="1855057" cy="2538434"/>
              <a:chOff x="1591336" y="1933158"/>
              <a:chExt cx="2363874" cy="3234692"/>
            </a:xfrm>
          </p:grpSpPr>
          <p:grpSp>
            <p:nvGrpSpPr>
              <p:cNvPr id="85" name="Group 84">
                <a:extLst>
                  <a:ext uri="{FF2B5EF4-FFF2-40B4-BE49-F238E27FC236}">
                    <a16:creationId xmlns:a16="http://schemas.microsoft.com/office/drawing/2014/main" id="{95FCA12D-87A6-4043-B9D0-40A64274EF41}"/>
                  </a:ext>
                </a:extLst>
              </p:cNvPr>
              <p:cNvGrpSpPr/>
              <p:nvPr/>
            </p:nvGrpSpPr>
            <p:grpSpPr>
              <a:xfrm>
                <a:off x="2722607" y="2449537"/>
                <a:ext cx="807077" cy="527309"/>
                <a:chOff x="2614192" y="2361585"/>
                <a:chExt cx="807077" cy="527309"/>
              </a:xfrm>
            </p:grpSpPr>
            <p:sp>
              <p:nvSpPr>
                <p:cNvPr id="95" name="Oval 94">
                  <a:extLst>
                    <a:ext uri="{FF2B5EF4-FFF2-40B4-BE49-F238E27FC236}">
                      <a16:creationId xmlns:a16="http://schemas.microsoft.com/office/drawing/2014/main" id="{906D0BAD-97CA-D04E-8A35-5D6E3FCD3F9E}"/>
                    </a:ext>
                  </a:extLst>
                </p:cNvPr>
                <p:cNvSpPr>
                  <a:spLocks noChangeAspect="1"/>
                </p:cNvSpPr>
                <p:nvPr/>
              </p:nvSpPr>
              <p:spPr>
                <a:xfrm>
                  <a:off x="2754076" y="2361585"/>
                  <a:ext cx="527308" cy="527309"/>
                </a:xfrm>
                <a:prstGeom prst="ellipse">
                  <a:avLst/>
                </a:prstGeom>
                <a:solidFill>
                  <a:schemeClr val="accent1"/>
                </a:solidFill>
                <a:ln w="38100">
                  <a:noFill/>
                </a:ln>
                <a:effectLst>
                  <a:glow rad="218936">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Karla" panose="020B0004030503030003" pitchFamily="34" charset="77"/>
                  </a:endParaRPr>
                </a:p>
              </p:txBody>
            </p:sp>
            <p:sp>
              <p:nvSpPr>
                <p:cNvPr id="96" name="TextBox 95">
                  <a:extLst>
                    <a:ext uri="{FF2B5EF4-FFF2-40B4-BE49-F238E27FC236}">
                      <a16:creationId xmlns:a16="http://schemas.microsoft.com/office/drawing/2014/main" id="{A5047F86-9A77-3D43-A507-D2710079F22D}"/>
                    </a:ext>
                  </a:extLst>
                </p:cNvPr>
                <p:cNvSpPr txBox="1"/>
                <p:nvPr/>
              </p:nvSpPr>
              <p:spPr>
                <a:xfrm>
                  <a:off x="2614192" y="2517517"/>
                  <a:ext cx="807077" cy="243898"/>
                </a:xfrm>
                <a:prstGeom prst="rect">
                  <a:avLst/>
                </a:prstGeom>
                <a:noFill/>
              </p:spPr>
              <p:txBody>
                <a:bodyPr wrap="square">
                  <a:spAutoFit/>
                </a:bodyPr>
                <a:lstStyle/>
                <a:p>
                  <a:pPr algn="ctr"/>
                  <a:r>
                    <a:rPr lang="en-US" sz="900" dirty="0">
                      <a:solidFill>
                        <a:schemeClr val="bg1"/>
                      </a:solidFill>
                      <a:latin typeface="Karla" panose="020B0004030503030003" pitchFamily="34" charset="77"/>
                    </a:rPr>
                    <a:t>member</a:t>
                  </a:r>
                </a:p>
              </p:txBody>
            </p:sp>
          </p:grpSp>
          <p:grpSp>
            <p:nvGrpSpPr>
              <p:cNvPr id="86" name="Group 85">
                <a:extLst>
                  <a:ext uri="{FF2B5EF4-FFF2-40B4-BE49-F238E27FC236}">
                    <a16:creationId xmlns:a16="http://schemas.microsoft.com/office/drawing/2014/main" id="{48F2CC0C-7A41-164B-8939-3B175227522D}"/>
                  </a:ext>
                </a:extLst>
              </p:cNvPr>
              <p:cNvGrpSpPr/>
              <p:nvPr/>
            </p:nvGrpSpPr>
            <p:grpSpPr>
              <a:xfrm>
                <a:off x="3148133" y="3487312"/>
                <a:ext cx="807077" cy="527309"/>
                <a:chOff x="2614192" y="2361585"/>
                <a:chExt cx="807077" cy="527309"/>
              </a:xfrm>
            </p:grpSpPr>
            <p:sp>
              <p:nvSpPr>
                <p:cNvPr id="93" name="Oval 92">
                  <a:extLst>
                    <a:ext uri="{FF2B5EF4-FFF2-40B4-BE49-F238E27FC236}">
                      <a16:creationId xmlns:a16="http://schemas.microsoft.com/office/drawing/2014/main" id="{C901F1F1-11EB-E84A-8D35-875B776D5F03}"/>
                    </a:ext>
                  </a:extLst>
                </p:cNvPr>
                <p:cNvSpPr>
                  <a:spLocks noChangeAspect="1"/>
                </p:cNvSpPr>
                <p:nvPr/>
              </p:nvSpPr>
              <p:spPr>
                <a:xfrm>
                  <a:off x="2754076" y="2361585"/>
                  <a:ext cx="527308" cy="527309"/>
                </a:xfrm>
                <a:prstGeom prst="ellipse">
                  <a:avLst/>
                </a:prstGeom>
                <a:solidFill>
                  <a:schemeClr val="accent1"/>
                </a:solidFill>
                <a:ln w="38100">
                  <a:noFill/>
                </a:ln>
                <a:effectLst>
                  <a:glow rad="218936">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Karla" panose="020B0004030503030003" pitchFamily="34" charset="77"/>
                  </a:endParaRPr>
                </a:p>
              </p:txBody>
            </p:sp>
            <p:sp>
              <p:nvSpPr>
                <p:cNvPr id="94" name="TextBox 93">
                  <a:extLst>
                    <a:ext uri="{FF2B5EF4-FFF2-40B4-BE49-F238E27FC236}">
                      <a16:creationId xmlns:a16="http://schemas.microsoft.com/office/drawing/2014/main" id="{273A219A-FC25-794F-AFB9-8321C730D79D}"/>
                    </a:ext>
                  </a:extLst>
                </p:cNvPr>
                <p:cNvSpPr txBox="1"/>
                <p:nvPr/>
              </p:nvSpPr>
              <p:spPr>
                <a:xfrm>
                  <a:off x="2614192" y="2517517"/>
                  <a:ext cx="807077" cy="243898"/>
                </a:xfrm>
                <a:prstGeom prst="rect">
                  <a:avLst/>
                </a:prstGeom>
                <a:noFill/>
              </p:spPr>
              <p:txBody>
                <a:bodyPr wrap="square">
                  <a:spAutoFit/>
                </a:bodyPr>
                <a:lstStyle/>
                <a:p>
                  <a:pPr algn="ctr"/>
                  <a:r>
                    <a:rPr lang="en-US" sz="900" dirty="0">
                      <a:solidFill>
                        <a:schemeClr val="bg1"/>
                      </a:solidFill>
                      <a:latin typeface="Karla" panose="020B0004030503030003" pitchFamily="34" charset="77"/>
                    </a:rPr>
                    <a:t>member</a:t>
                  </a:r>
                </a:p>
              </p:txBody>
            </p:sp>
          </p:grpSp>
          <p:grpSp>
            <p:nvGrpSpPr>
              <p:cNvPr id="87" name="Group 86">
                <a:extLst>
                  <a:ext uri="{FF2B5EF4-FFF2-40B4-BE49-F238E27FC236}">
                    <a16:creationId xmlns:a16="http://schemas.microsoft.com/office/drawing/2014/main" id="{3763C885-04D9-DD47-B614-2BB377616EE1}"/>
                  </a:ext>
                </a:extLst>
              </p:cNvPr>
              <p:cNvGrpSpPr/>
              <p:nvPr/>
            </p:nvGrpSpPr>
            <p:grpSpPr>
              <a:xfrm>
                <a:off x="2722607" y="4640541"/>
                <a:ext cx="807077" cy="527309"/>
                <a:chOff x="2614192" y="2361585"/>
                <a:chExt cx="807077" cy="527309"/>
              </a:xfrm>
            </p:grpSpPr>
            <p:sp>
              <p:nvSpPr>
                <p:cNvPr id="91" name="Oval 90">
                  <a:extLst>
                    <a:ext uri="{FF2B5EF4-FFF2-40B4-BE49-F238E27FC236}">
                      <a16:creationId xmlns:a16="http://schemas.microsoft.com/office/drawing/2014/main" id="{EF766897-E03D-1442-9CC0-BD701D51663B}"/>
                    </a:ext>
                  </a:extLst>
                </p:cNvPr>
                <p:cNvSpPr>
                  <a:spLocks noChangeAspect="1"/>
                </p:cNvSpPr>
                <p:nvPr/>
              </p:nvSpPr>
              <p:spPr>
                <a:xfrm>
                  <a:off x="2754076" y="2361585"/>
                  <a:ext cx="527308" cy="527309"/>
                </a:xfrm>
                <a:prstGeom prst="ellipse">
                  <a:avLst/>
                </a:prstGeom>
                <a:solidFill>
                  <a:schemeClr val="accent1"/>
                </a:solidFill>
                <a:ln w="38100">
                  <a:noFill/>
                </a:ln>
                <a:effectLst>
                  <a:glow rad="218936">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Karla" panose="020B0004030503030003" pitchFamily="34" charset="77"/>
                  </a:endParaRPr>
                </a:p>
              </p:txBody>
            </p:sp>
            <p:sp>
              <p:nvSpPr>
                <p:cNvPr id="92" name="TextBox 91">
                  <a:extLst>
                    <a:ext uri="{FF2B5EF4-FFF2-40B4-BE49-F238E27FC236}">
                      <a16:creationId xmlns:a16="http://schemas.microsoft.com/office/drawing/2014/main" id="{14904D6F-B2E5-B841-AEB9-5F4747FA19AE}"/>
                    </a:ext>
                  </a:extLst>
                </p:cNvPr>
                <p:cNvSpPr txBox="1"/>
                <p:nvPr/>
              </p:nvSpPr>
              <p:spPr>
                <a:xfrm>
                  <a:off x="2614192" y="2517517"/>
                  <a:ext cx="807077" cy="243898"/>
                </a:xfrm>
                <a:prstGeom prst="rect">
                  <a:avLst/>
                </a:prstGeom>
                <a:noFill/>
              </p:spPr>
              <p:txBody>
                <a:bodyPr wrap="square">
                  <a:spAutoFit/>
                </a:bodyPr>
                <a:lstStyle/>
                <a:p>
                  <a:pPr algn="ctr"/>
                  <a:r>
                    <a:rPr lang="en-US" sz="900" dirty="0">
                      <a:solidFill>
                        <a:schemeClr val="bg1"/>
                      </a:solidFill>
                      <a:latin typeface="Karla" panose="020B0004030503030003" pitchFamily="34" charset="77"/>
                    </a:rPr>
                    <a:t>member</a:t>
                  </a:r>
                </a:p>
              </p:txBody>
            </p:sp>
          </p:grpSp>
          <p:grpSp>
            <p:nvGrpSpPr>
              <p:cNvPr id="88" name="Group 87">
                <a:extLst>
                  <a:ext uri="{FF2B5EF4-FFF2-40B4-BE49-F238E27FC236}">
                    <a16:creationId xmlns:a16="http://schemas.microsoft.com/office/drawing/2014/main" id="{9E42C2AB-8D61-1944-995D-73640D77CAB7}"/>
                  </a:ext>
                </a:extLst>
              </p:cNvPr>
              <p:cNvGrpSpPr/>
              <p:nvPr/>
            </p:nvGrpSpPr>
            <p:grpSpPr>
              <a:xfrm>
                <a:off x="1591336" y="1933158"/>
                <a:ext cx="807077" cy="527309"/>
                <a:chOff x="2629000" y="-808827"/>
                <a:chExt cx="807077" cy="527309"/>
              </a:xfrm>
            </p:grpSpPr>
            <p:sp>
              <p:nvSpPr>
                <p:cNvPr id="89" name="Oval 88">
                  <a:extLst>
                    <a:ext uri="{FF2B5EF4-FFF2-40B4-BE49-F238E27FC236}">
                      <a16:creationId xmlns:a16="http://schemas.microsoft.com/office/drawing/2014/main" id="{3BCC7EC2-BEEC-0C49-A993-E37DA201395A}"/>
                    </a:ext>
                  </a:extLst>
                </p:cNvPr>
                <p:cNvSpPr>
                  <a:spLocks noChangeAspect="1"/>
                </p:cNvSpPr>
                <p:nvPr/>
              </p:nvSpPr>
              <p:spPr>
                <a:xfrm>
                  <a:off x="2768885" y="-808827"/>
                  <a:ext cx="527308" cy="527309"/>
                </a:xfrm>
                <a:prstGeom prst="ellipse">
                  <a:avLst/>
                </a:prstGeom>
                <a:solidFill>
                  <a:schemeClr val="accent1"/>
                </a:solidFill>
                <a:ln w="38100">
                  <a:noFill/>
                </a:ln>
                <a:effectLst>
                  <a:glow rad="218936">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Karla" panose="020B0004030503030003" pitchFamily="34" charset="77"/>
                  </a:endParaRPr>
                </a:p>
              </p:txBody>
            </p:sp>
            <p:sp>
              <p:nvSpPr>
                <p:cNvPr id="90" name="TextBox 89">
                  <a:extLst>
                    <a:ext uri="{FF2B5EF4-FFF2-40B4-BE49-F238E27FC236}">
                      <a16:creationId xmlns:a16="http://schemas.microsoft.com/office/drawing/2014/main" id="{6B8158B5-3627-7448-9131-B0A6F478E9E1}"/>
                    </a:ext>
                  </a:extLst>
                </p:cNvPr>
                <p:cNvSpPr txBox="1"/>
                <p:nvPr/>
              </p:nvSpPr>
              <p:spPr>
                <a:xfrm>
                  <a:off x="2629000" y="-652895"/>
                  <a:ext cx="807077" cy="243898"/>
                </a:xfrm>
                <a:prstGeom prst="rect">
                  <a:avLst/>
                </a:prstGeom>
                <a:noFill/>
              </p:spPr>
              <p:txBody>
                <a:bodyPr wrap="square">
                  <a:spAutoFit/>
                </a:bodyPr>
                <a:lstStyle/>
                <a:p>
                  <a:pPr algn="ctr"/>
                  <a:r>
                    <a:rPr lang="en-US" sz="900" dirty="0">
                      <a:solidFill>
                        <a:schemeClr val="bg1"/>
                      </a:solidFill>
                      <a:latin typeface="Karla" panose="020B0004030503030003" pitchFamily="34" charset="77"/>
                    </a:rPr>
                    <a:t>member</a:t>
                  </a:r>
                </a:p>
              </p:txBody>
            </p:sp>
          </p:grpSp>
        </p:grpSp>
      </p:grpSp>
      <p:sp>
        <p:nvSpPr>
          <p:cNvPr id="101" name="Right Arrow 100">
            <a:extLst>
              <a:ext uri="{FF2B5EF4-FFF2-40B4-BE49-F238E27FC236}">
                <a16:creationId xmlns:a16="http://schemas.microsoft.com/office/drawing/2014/main" id="{D993EE23-F4DC-1C4E-ABFE-6096559C125A}"/>
              </a:ext>
            </a:extLst>
          </p:cNvPr>
          <p:cNvSpPr/>
          <p:nvPr/>
        </p:nvSpPr>
        <p:spPr>
          <a:xfrm rot="16200000">
            <a:off x="6743683" y="4776275"/>
            <a:ext cx="1780395" cy="214926"/>
          </a:xfrm>
          <a:prstGeom prst="rightArrow">
            <a:avLst/>
          </a:prstGeom>
          <a:gradFill>
            <a:gsLst>
              <a:gs pos="100000">
                <a:srgbClr val="AC4DAE"/>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5E598B45-AAC8-EA4A-B4A9-5A66F95A465D}"/>
              </a:ext>
            </a:extLst>
          </p:cNvPr>
          <p:cNvSpPr txBox="1"/>
          <p:nvPr/>
        </p:nvSpPr>
        <p:spPr>
          <a:xfrm>
            <a:off x="5172413" y="493876"/>
            <a:ext cx="4849335" cy="276999"/>
          </a:xfrm>
          <a:prstGeom prst="rect">
            <a:avLst/>
          </a:prstGeom>
          <a:noFill/>
        </p:spPr>
        <p:txBody>
          <a:bodyPr wrap="square" rtlCol="0">
            <a:spAutoFit/>
          </a:bodyPr>
          <a:lstStyle/>
          <a:p>
            <a:pPr algn="ctr"/>
            <a:r>
              <a:rPr lang="en-US" sz="1200" dirty="0" err="1">
                <a:solidFill>
                  <a:schemeClr val="bg1">
                    <a:lumMod val="95000"/>
                  </a:schemeClr>
                </a:solidFill>
                <a:latin typeface="Karla" panose="020B0004030503030003" pitchFamily="34" charset="77"/>
              </a:rPr>
              <a:t>SolVegas</a:t>
            </a:r>
            <a:r>
              <a:rPr lang="en-US" sz="1200" dirty="0">
                <a:solidFill>
                  <a:schemeClr val="bg1">
                    <a:lumMod val="95000"/>
                  </a:schemeClr>
                </a:solidFill>
                <a:latin typeface="Karla" panose="020B0004030503030003" pitchFamily="34" charset="77"/>
              </a:rPr>
              <a:t> for profit DAO</a:t>
            </a:r>
          </a:p>
        </p:txBody>
      </p:sp>
      <p:sp>
        <p:nvSpPr>
          <p:cNvPr id="104" name="Oval 103">
            <a:extLst>
              <a:ext uri="{FF2B5EF4-FFF2-40B4-BE49-F238E27FC236}">
                <a16:creationId xmlns:a16="http://schemas.microsoft.com/office/drawing/2014/main" id="{A716E7CF-BC1F-FE4C-A92A-1E6A19F55C34}"/>
              </a:ext>
            </a:extLst>
          </p:cNvPr>
          <p:cNvSpPr>
            <a:spLocks noChangeAspect="1"/>
          </p:cNvSpPr>
          <p:nvPr/>
        </p:nvSpPr>
        <p:spPr>
          <a:xfrm>
            <a:off x="8157457" y="707081"/>
            <a:ext cx="1133030" cy="1133031"/>
          </a:xfrm>
          <a:prstGeom prst="ellipse">
            <a:avLst/>
          </a:prstGeom>
          <a:solidFill>
            <a:srgbClr val="AC4DAE"/>
          </a:solidFill>
          <a:ln w="38100">
            <a:noFill/>
          </a:ln>
          <a:effectLst>
            <a:glow rad="347865">
              <a:srgbClr val="AC4DAE">
                <a:alpha val="40000"/>
              </a:srgb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2F745904-E599-4D4C-9CBA-59DD9437AAAD}"/>
              </a:ext>
            </a:extLst>
          </p:cNvPr>
          <p:cNvSpPr>
            <a:spLocks noChangeAspect="1"/>
          </p:cNvSpPr>
          <p:nvPr/>
        </p:nvSpPr>
        <p:spPr>
          <a:xfrm>
            <a:off x="8921592" y="2139985"/>
            <a:ext cx="1133030" cy="1133031"/>
          </a:xfrm>
          <a:prstGeom prst="ellipse">
            <a:avLst/>
          </a:prstGeom>
          <a:solidFill>
            <a:srgbClr val="AC4DAE"/>
          </a:solidFill>
          <a:ln w="38100">
            <a:noFill/>
          </a:ln>
          <a:effectLst>
            <a:glow rad="347865">
              <a:srgbClr val="AC4DAE">
                <a:alpha val="40000"/>
              </a:srgb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25FFF4B-DE96-E04B-ACFD-6D26F6DB56D3}"/>
              </a:ext>
            </a:extLst>
          </p:cNvPr>
          <p:cNvSpPr>
            <a:spLocks noChangeAspect="1"/>
          </p:cNvSpPr>
          <p:nvPr/>
        </p:nvSpPr>
        <p:spPr>
          <a:xfrm>
            <a:off x="8326168" y="3786612"/>
            <a:ext cx="1133030" cy="1133031"/>
          </a:xfrm>
          <a:prstGeom prst="ellipse">
            <a:avLst/>
          </a:prstGeom>
          <a:solidFill>
            <a:srgbClr val="AC4DAE"/>
          </a:solidFill>
          <a:ln w="38100">
            <a:noFill/>
          </a:ln>
          <a:effectLst>
            <a:glow rad="347865">
              <a:srgbClr val="AC4DAE">
                <a:alpha val="40000"/>
              </a:srgb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ight Arrow 106">
            <a:extLst>
              <a:ext uri="{FF2B5EF4-FFF2-40B4-BE49-F238E27FC236}">
                <a16:creationId xmlns:a16="http://schemas.microsoft.com/office/drawing/2014/main" id="{52C485A2-1B0C-3940-BE09-B92D8A3D7128}"/>
              </a:ext>
            </a:extLst>
          </p:cNvPr>
          <p:cNvSpPr/>
          <p:nvPr/>
        </p:nvSpPr>
        <p:spPr>
          <a:xfrm rot="18516006">
            <a:off x="7799292" y="2074721"/>
            <a:ext cx="714401" cy="188187"/>
          </a:xfrm>
          <a:prstGeom prst="rightArrow">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ight Arrow 107">
            <a:extLst>
              <a:ext uri="{FF2B5EF4-FFF2-40B4-BE49-F238E27FC236}">
                <a16:creationId xmlns:a16="http://schemas.microsoft.com/office/drawing/2014/main" id="{BB37F63B-68FB-2442-A8F0-F60DBAC6E653}"/>
              </a:ext>
            </a:extLst>
          </p:cNvPr>
          <p:cNvSpPr/>
          <p:nvPr/>
        </p:nvSpPr>
        <p:spPr>
          <a:xfrm>
            <a:off x="8058569" y="2688685"/>
            <a:ext cx="714401" cy="188187"/>
          </a:xfrm>
          <a:prstGeom prst="rightArrow">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ight Arrow 108">
            <a:extLst>
              <a:ext uri="{FF2B5EF4-FFF2-40B4-BE49-F238E27FC236}">
                <a16:creationId xmlns:a16="http://schemas.microsoft.com/office/drawing/2014/main" id="{F07642FA-E52E-234F-88B7-CACB3352962F}"/>
              </a:ext>
            </a:extLst>
          </p:cNvPr>
          <p:cNvSpPr/>
          <p:nvPr/>
        </p:nvSpPr>
        <p:spPr>
          <a:xfrm rot="13416442" flipH="1">
            <a:off x="7799623" y="3432620"/>
            <a:ext cx="714401" cy="188187"/>
          </a:xfrm>
          <a:prstGeom prst="rightArrow">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08366EF8-907D-3D4A-9C63-A07931D2E265}"/>
              </a:ext>
            </a:extLst>
          </p:cNvPr>
          <p:cNvSpPr txBox="1"/>
          <p:nvPr/>
        </p:nvSpPr>
        <p:spPr>
          <a:xfrm>
            <a:off x="8168852" y="1004292"/>
            <a:ext cx="1110240" cy="538609"/>
          </a:xfrm>
          <a:prstGeom prst="rect">
            <a:avLst/>
          </a:prstGeom>
          <a:noFill/>
        </p:spPr>
        <p:txBody>
          <a:bodyPr wrap="square" rtlCol="0">
            <a:spAutoFit/>
          </a:bodyPr>
          <a:lstStyle/>
          <a:p>
            <a:pPr algn="ctr"/>
            <a:r>
              <a:rPr lang="en-US" sz="1000" b="1" dirty="0">
                <a:solidFill>
                  <a:schemeClr val="bg1">
                    <a:lumMod val="95000"/>
                  </a:schemeClr>
                </a:solidFill>
                <a:latin typeface="Karla" panose="020B0004030503030003" pitchFamily="34" charset="77"/>
              </a:rPr>
              <a:t>World Engineers </a:t>
            </a:r>
          </a:p>
          <a:p>
            <a:pPr algn="ctr"/>
            <a:r>
              <a:rPr lang="en-US" sz="900" dirty="0">
                <a:solidFill>
                  <a:schemeClr val="bg1">
                    <a:lumMod val="95000"/>
                  </a:schemeClr>
                </a:solidFill>
                <a:latin typeface="Karla" panose="020B0004030503030003" pitchFamily="34" charset="77"/>
              </a:rPr>
              <a:t>a non profit DAO</a:t>
            </a:r>
          </a:p>
        </p:txBody>
      </p:sp>
      <p:sp>
        <p:nvSpPr>
          <p:cNvPr id="113" name="TextBox 112">
            <a:extLst>
              <a:ext uri="{FF2B5EF4-FFF2-40B4-BE49-F238E27FC236}">
                <a16:creationId xmlns:a16="http://schemas.microsoft.com/office/drawing/2014/main" id="{2EB4E29F-BC60-6545-B07C-AC21519D8733}"/>
              </a:ext>
            </a:extLst>
          </p:cNvPr>
          <p:cNvSpPr txBox="1"/>
          <p:nvPr/>
        </p:nvSpPr>
        <p:spPr>
          <a:xfrm>
            <a:off x="8970772" y="2380908"/>
            <a:ext cx="1110240" cy="538609"/>
          </a:xfrm>
          <a:prstGeom prst="rect">
            <a:avLst/>
          </a:prstGeom>
          <a:noFill/>
        </p:spPr>
        <p:txBody>
          <a:bodyPr wrap="square" rtlCol="0">
            <a:spAutoFit/>
          </a:bodyPr>
          <a:lstStyle/>
          <a:p>
            <a:pPr algn="ctr"/>
            <a:r>
              <a:rPr lang="en-US" sz="1000" b="1" dirty="0">
                <a:solidFill>
                  <a:schemeClr val="bg1">
                    <a:lumMod val="95000"/>
                  </a:schemeClr>
                </a:solidFill>
                <a:latin typeface="Karla" panose="020B0004030503030003" pitchFamily="34" charset="77"/>
              </a:rPr>
              <a:t>Casino Employees </a:t>
            </a:r>
          </a:p>
          <a:p>
            <a:pPr algn="ctr"/>
            <a:r>
              <a:rPr lang="en-US" sz="900" dirty="0">
                <a:solidFill>
                  <a:schemeClr val="bg1">
                    <a:lumMod val="95000"/>
                  </a:schemeClr>
                </a:solidFill>
                <a:latin typeface="Karla" panose="020B0004030503030003" pitchFamily="34" charset="77"/>
              </a:rPr>
              <a:t>a non profit Dao</a:t>
            </a:r>
            <a:endParaRPr lang="en-US" sz="1050" dirty="0">
              <a:solidFill>
                <a:schemeClr val="bg1">
                  <a:lumMod val="95000"/>
                </a:schemeClr>
              </a:solidFill>
              <a:latin typeface="Karla" panose="020B0004030503030003" pitchFamily="34" charset="77"/>
            </a:endParaRPr>
          </a:p>
        </p:txBody>
      </p:sp>
      <p:sp>
        <p:nvSpPr>
          <p:cNvPr id="116" name="Oval 115">
            <a:extLst>
              <a:ext uri="{FF2B5EF4-FFF2-40B4-BE49-F238E27FC236}">
                <a16:creationId xmlns:a16="http://schemas.microsoft.com/office/drawing/2014/main" id="{5CCB3995-5837-D04B-A06C-16585E604378}"/>
              </a:ext>
            </a:extLst>
          </p:cNvPr>
          <p:cNvSpPr>
            <a:spLocks noChangeAspect="1"/>
          </p:cNvSpPr>
          <p:nvPr/>
        </p:nvSpPr>
        <p:spPr>
          <a:xfrm flipH="1">
            <a:off x="5613904" y="994759"/>
            <a:ext cx="1133030" cy="1133031"/>
          </a:xfrm>
          <a:prstGeom prst="ellipse">
            <a:avLst/>
          </a:prstGeom>
          <a:solidFill>
            <a:srgbClr val="AC4DAE"/>
          </a:solidFill>
          <a:ln w="38100">
            <a:noFill/>
          </a:ln>
          <a:effectLst>
            <a:glow rad="347865">
              <a:srgbClr val="AC4DAE">
                <a:alpha val="40000"/>
              </a:srgb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F55F9DD9-B401-F74D-B7BC-F65DD2E626D0}"/>
              </a:ext>
            </a:extLst>
          </p:cNvPr>
          <p:cNvSpPr txBox="1"/>
          <p:nvPr/>
        </p:nvSpPr>
        <p:spPr>
          <a:xfrm flipH="1">
            <a:off x="5625299" y="1368914"/>
            <a:ext cx="1110240" cy="384721"/>
          </a:xfrm>
          <a:prstGeom prst="rect">
            <a:avLst/>
          </a:prstGeom>
          <a:noFill/>
        </p:spPr>
        <p:txBody>
          <a:bodyPr wrap="square" rtlCol="0">
            <a:spAutoFit/>
          </a:bodyPr>
          <a:lstStyle/>
          <a:p>
            <a:pPr algn="ctr"/>
            <a:r>
              <a:rPr lang="en-US" sz="1000" b="1" dirty="0">
                <a:solidFill>
                  <a:schemeClr val="bg1">
                    <a:lumMod val="95000"/>
                  </a:schemeClr>
                </a:solidFill>
                <a:latin typeface="Karla" panose="020B0004030503030003" pitchFamily="34" charset="77"/>
              </a:rPr>
              <a:t>VR Devs</a:t>
            </a:r>
          </a:p>
          <a:p>
            <a:pPr algn="ctr"/>
            <a:r>
              <a:rPr lang="en-US" sz="900" dirty="0">
                <a:solidFill>
                  <a:schemeClr val="bg1">
                    <a:lumMod val="95000"/>
                  </a:schemeClr>
                </a:solidFill>
                <a:latin typeface="Karla" panose="020B0004030503030003" pitchFamily="34" charset="77"/>
              </a:rPr>
              <a:t>a non profit DAO</a:t>
            </a:r>
          </a:p>
        </p:txBody>
      </p:sp>
      <p:sp>
        <p:nvSpPr>
          <p:cNvPr id="123" name="Right Arrow 122">
            <a:extLst>
              <a:ext uri="{FF2B5EF4-FFF2-40B4-BE49-F238E27FC236}">
                <a16:creationId xmlns:a16="http://schemas.microsoft.com/office/drawing/2014/main" id="{ABD39E50-705D-A646-B91B-D16B318B65FC}"/>
              </a:ext>
            </a:extLst>
          </p:cNvPr>
          <p:cNvSpPr/>
          <p:nvPr/>
        </p:nvSpPr>
        <p:spPr>
          <a:xfrm rot="2555255" flipH="1">
            <a:off x="6629491" y="2142097"/>
            <a:ext cx="714401" cy="188187"/>
          </a:xfrm>
          <a:prstGeom prst="rightArrow">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30B86D0-8572-2042-A6F4-4CF137591A23}"/>
              </a:ext>
            </a:extLst>
          </p:cNvPr>
          <p:cNvSpPr>
            <a:spLocks noChangeAspect="1"/>
          </p:cNvSpPr>
          <p:nvPr/>
        </p:nvSpPr>
        <p:spPr>
          <a:xfrm>
            <a:off x="6767921" y="2031108"/>
            <a:ext cx="1716155" cy="1716155"/>
          </a:xfrm>
          <a:prstGeom prst="ellipse">
            <a:avLst/>
          </a:prstGeom>
          <a:gradFill>
            <a:gsLst>
              <a:gs pos="19000">
                <a:srgbClr val="AC4DAE"/>
              </a:gs>
              <a:gs pos="80000">
                <a:srgbClr val="8F87C2"/>
              </a:gs>
            </a:gsLst>
            <a:lin ang="2700000" scaled="0"/>
          </a:gradFill>
          <a:ln w="38100">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B27261CA-85B0-5648-AA2D-9F9418719921}"/>
              </a:ext>
            </a:extLst>
          </p:cNvPr>
          <p:cNvSpPr txBox="1"/>
          <p:nvPr/>
        </p:nvSpPr>
        <p:spPr>
          <a:xfrm>
            <a:off x="6591615" y="2536895"/>
            <a:ext cx="2068764" cy="707887"/>
          </a:xfrm>
          <a:prstGeom prst="rect">
            <a:avLst/>
          </a:prstGeom>
          <a:noFill/>
        </p:spPr>
        <p:txBody>
          <a:bodyPr wrap="square" rtlCol="0">
            <a:spAutoFit/>
          </a:bodyPr>
          <a:lstStyle/>
          <a:p>
            <a:pPr algn="ctr"/>
            <a:r>
              <a:rPr lang="en-US" sz="2000" b="1" dirty="0">
                <a:solidFill>
                  <a:schemeClr val="bg1">
                    <a:lumMod val="95000"/>
                  </a:schemeClr>
                </a:solidFill>
                <a:latin typeface="Karla" panose="020B0004030503030003" pitchFamily="34" charset="77"/>
              </a:rPr>
              <a:t>For profit Treasury </a:t>
            </a:r>
            <a:endParaRPr lang="en-US" sz="1100" dirty="0">
              <a:solidFill>
                <a:schemeClr val="bg1">
                  <a:lumMod val="95000"/>
                </a:schemeClr>
              </a:solidFill>
              <a:latin typeface="Karla" panose="020B0004030503030003" pitchFamily="34" charset="77"/>
            </a:endParaRPr>
          </a:p>
        </p:txBody>
      </p:sp>
      <p:sp>
        <p:nvSpPr>
          <p:cNvPr id="124" name="TextBox 123">
            <a:extLst>
              <a:ext uri="{FF2B5EF4-FFF2-40B4-BE49-F238E27FC236}">
                <a16:creationId xmlns:a16="http://schemas.microsoft.com/office/drawing/2014/main" id="{59656672-965B-F54D-B12B-3E428B94E96E}"/>
              </a:ext>
            </a:extLst>
          </p:cNvPr>
          <p:cNvSpPr txBox="1"/>
          <p:nvPr/>
        </p:nvSpPr>
        <p:spPr>
          <a:xfrm>
            <a:off x="8337563" y="4024410"/>
            <a:ext cx="1110240" cy="538609"/>
          </a:xfrm>
          <a:prstGeom prst="rect">
            <a:avLst/>
          </a:prstGeom>
          <a:noFill/>
        </p:spPr>
        <p:txBody>
          <a:bodyPr wrap="square" rtlCol="0">
            <a:spAutoFit/>
          </a:bodyPr>
          <a:lstStyle/>
          <a:p>
            <a:pPr algn="ctr"/>
            <a:r>
              <a:rPr lang="en-US" sz="1000" b="1" dirty="0">
                <a:solidFill>
                  <a:schemeClr val="bg1">
                    <a:lumMod val="95000"/>
                  </a:schemeClr>
                </a:solidFill>
                <a:latin typeface="Karla" panose="020B0004030503030003" pitchFamily="34" charset="77"/>
              </a:rPr>
              <a:t>Casino Employees </a:t>
            </a:r>
          </a:p>
          <a:p>
            <a:pPr algn="ctr"/>
            <a:r>
              <a:rPr lang="en-US" sz="900" dirty="0">
                <a:solidFill>
                  <a:schemeClr val="bg1">
                    <a:lumMod val="95000"/>
                  </a:schemeClr>
                </a:solidFill>
                <a:latin typeface="Karla" panose="020B0004030503030003" pitchFamily="34" charset="77"/>
              </a:rPr>
              <a:t>a non profit Dao</a:t>
            </a:r>
            <a:endParaRPr lang="en-US" sz="1050" dirty="0">
              <a:solidFill>
                <a:schemeClr val="bg1">
                  <a:lumMod val="95000"/>
                </a:schemeClr>
              </a:solidFill>
              <a:latin typeface="Karla" panose="020B0004030503030003" pitchFamily="34" charset="77"/>
            </a:endParaRPr>
          </a:p>
        </p:txBody>
      </p:sp>
      <p:grpSp>
        <p:nvGrpSpPr>
          <p:cNvPr id="126" name="Group 125">
            <a:extLst>
              <a:ext uri="{FF2B5EF4-FFF2-40B4-BE49-F238E27FC236}">
                <a16:creationId xmlns:a16="http://schemas.microsoft.com/office/drawing/2014/main" id="{67DC80DD-585A-4642-8EEE-90FF9BB6BBAB}"/>
              </a:ext>
            </a:extLst>
          </p:cNvPr>
          <p:cNvGrpSpPr/>
          <p:nvPr/>
        </p:nvGrpSpPr>
        <p:grpSpPr>
          <a:xfrm flipH="1">
            <a:off x="4971521" y="3218109"/>
            <a:ext cx="1485667" cy="1485668"/>
            <a:chOff x="8180148" y="575593"/>
            <a:chExt cx="1485667" cy="1485668"/>
          </a:xfrm>
        </p:grpSpPr>
        <p:sp>
          <p:nvSpPr>
            <p:cNvPr id="130" name="Oval 129">
              <a:extLst>
                <a:ext uri="{FF2B5EF4-FFF2-40B4-BE49-F238E27FC236}">
                  <a16:creationId xmlns:a16="http://schemas.microsoft.com/office/drawing/2014/main" id="{E84D788D-643C-E648-B0DD-4D63CCD962F5}"/>
                </a:ext>
              </a:extLst>
            </p:cNvPr>
            <p:cNvSpPr>
              <a:spLocks noChangeAspect="1"/>
            </p:cNvSpPr>
            <p:nvPr/>
          </p:nvSpPr>
          <p:spPr>
            <a:xfrm>
              <a:off x="8180148" y="575593"/>
              <a:ext cx="1485667" cy="1485668"/>
            </a:xfrm>
            <a:prstGeom prst="ellipse">
              <a:avLst/>
            </a:prstGeom>
            <a:solidFill>
              <a:srgbClr val="AC4DAE">
                <a:alpha val="46000"/>
              </a:srgbClr>
            </a:solidFill>
            <a:ln w="76200">
              <a:solidFill>
                <a:srgbClr val="AC4DAE">
                  <a:alpha val="73000"/>
                </a:srgbClr>
              </a:solidFill>
            </a:ln>
            <a:effectLst>
              <a:glow rad="347865">
                <a:srgbClr val="AC4DAE">
                  <a:alpha val="40000"/>
                </a:srgb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70CC6C2-0EA6-1A4B-986D-52A27523FD32}"/>
                </a:ext>
              </a:extLst>
            </p:cNvPr>
            <p:cNvSpPr>
              <a:spLocks noChangeAspect="1"/>
            </p:cNvSpPr>
            <p:nvPr/>
          </p:nvSpPr>
          <p:spPr>
            <a:xfrm>
              <a:off x="8361277" y="748038"/>
              <a:ext cx="1133030" cy="1133031"/>
            </a:xfrm>
            <a:prstGeom prst="ellipse">
              <a:avLst/>
            </a:prstGeom>
            <a:solidFill>
              <a:srgbClr val="AC4DAE"/>
            </a:solidFill>
            <a:ln w="76200">
              <a:solidFill>
                <a:srgbClr val="AC4DAE">
                  <a:alpha val="73000"/>
                </a:srgbClr>
              </a:solidFill>
            </a:ln>
            <a:effectLst>
              <a:glow rad="347865">
                <a:srgbClr val="AC4DAE">
                  <a:alpha val="40000"/>
                </a:srgb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AA78239-6CBF-2F46-9621-835998259FDE}"/>
                </a:ext>
              </a:extLst>
            </p:cNvPr>
            <p:cNvSpPr txBox="1"/>
            <p:nvPr/>
          </p:nvSpPr>
          <p:spPr>
            <a:xfrm>
              <a:off x="8371435" y="1009940"/>
              <a:ext cx="1110240" cy="538609"/>
            </a:xfrm>
            <a:prstGeom prst="rect">
              <a:avLst/>
            </a:prstGeom>
            <a:noFill/>
          </p:spPr>
          <p:txBody>
            <a:bodyPr wrap="square" rtlCol="0">
              <a:spAutoFit/>
            </a:bodyPr>
            <a:lstStyle/>
            <a:p>
              <a:pPr algn="ctr"/>
              <a:r>
                <a:rPr lang="en-US" sz="1000" b="1" dirty="0">
                  <a:solidFill>
                    <a:schemeClr val="bg1">
                      <a:lumMod val="95000"/>
                    </a:schemeClr>
                  </a:solidFill>
                  <a:latin typeface="Karla" panose="020B0004030503030003" pitchFamily="34" charset="77"/>
                </a:rPr>
                <a:t>World Designers</a:t>
              </a:r>
            </a:p>
            <a:p>
              <a:pPr algn="ctr"/>
              <a:r>
                <a:rPr lang="en-US" sz="900" dirty="0">
                  <a:solidFill>
                    <a:schemeClr val="bg1">
                      <a:lumMod val="95000"/>
                    </a:schemeClr>
                  </a:solidFill>
                  <a:latin typeface="Karla" panose="020B0004030503030003" pitchFamily="34" charset="77"/>
                </a:rPr>
                <a:t>a non profit DAO</a:t>
              </a:r>
            </a:p>
          </p:txBody>
        </p:sp>
      </p:grpSp>
      <p:cxnSp>
        <p:nvCxnSpPr>
          <p:cNvPr id="54" name="Straight Connector 53">
            <a:extLst>
              <a:ext uri="{FF2B5EF4-FFF2-40B4-BE49-F238E27FC236}">
                <a16:creationId xmlns:a16="http://schemas.microsoft.com/office/drawing/2014/main" id="{46AC0A4E-28B3-E147-A77D-0768D63F3191}"/>
              </a:ext>
            </a:extLst>
          </p:cNvPr>
          <p:cNvCxnSpPr>
            <a:cxnSpLocks/>
            <a:endCxn id="130" idx="6"/>
          </p:cNvCxnSpPr>
          <p:nvPr/>
        </p:nvCxnSpPr>
        <p:spPr>
          <a:xfrm>
            <a:off x="3885082" y="3685584"/>
            <a:ext cx="1086439" cy="275359"/>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59309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par>
                                    <p:cTn id="8" presetID="2" presetClass="entr" presetSubtype="4" decel="10000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1" fill="hold" grpId="0" nodeType="withEffect" p14:presetBounceEnd="80000">
                                      <p:stCondLst>
                                        <p:cond delay="250"/>
                                      </p:stCondLst>
                                      <p:childTnLst>
                                        <p:set>
                                          <p:cBhvr>
                                            <p:cTn id="13" dur="1" fill="hold">
                                              <p:stCondLst>
                                                <p:cond delay="0"/>
                                              </p:stCondLst>
                                            </p:cTn>
                                            <p:tgtEl>
                                              <p:spTgt spid="39"/>
                                            </p:tgtEl>
                                            <p:attrNameLst>
                                              <p:attrName>style.visibility</p:attrName>
                                            </p:attrNameLst>
                                          </p:cBhvr>
                                          <p:to>
                                            <p:strVal val="visible"/>
                                          </p:to>
                                        </p:set>
                                        <p:anim calcmode="lin" valueType="num" p14:bounceEnd="80000">
                                          <p:cBhvr additive="base">
                                            <p:cTn id="14" dur="1250" fill="hold"/>
                                            <p:tgtEl>
                                              <p:spTgt spid="39"/>
                                            </p:tgtEl>
                                            <p:attrNameLst>
                                              <p:attrName>ppt_x</p:attrName>
                                            </p:attrNameLst>
                                          </p:cBhvr>
                                          <p:tavLst>
                                            <p:tav tm="0">
                                              <p:val>
                                                <p:strVal val="#ppt_x"/>
                                              </p:val>
                                            </p:tav>
                                            <p:tav tm="100000">
                                              <p:val>
                                                <p:strVal val="#ppt_x"/>
                                              </p:val>
                                            </p:tav>
                                          </p:tavLst>
                                        </p:anim>
                                        <p:anim calcmode="lin" valueType="num" p14:bounceEnd="80000">
                                          <p:cBhvr additive="base">
                                            <p:cTn id="15" dur="1250" fill="hold"/>
                                            <p:tgtEl>
                                              <p:spTgt spid="39"/>
                                            </p:tgtEl>
                                            <p:attrNameLst>
                                              <p:attrName>ppt_y</p:attrName>
                                            </p:attrNameLst>
                                          </p:cBhvr>
                                          <p:tavLst>
                                            <p:tav tm="0">
                                              <p:val>
                                                <p:strVal val="0-#ppt_h/2"/>
                                              </p:val>
                                            </p:tav>
                                            <p:tav tm="100000">
                                              <p:val>
                                                <p:strVal val="#ppt_y"/>
                                              </p:val>
                                            </p:tav>
                                          </p:tavLst>
                                        </p:anim>
                                      </p:childTnLst>
                                    </p:cTn>
                                  </p:par>
                                  <p:par>
                                    <p:cTn id="16" presetID="2" presetClass="entr" presetSubtype="1" fill="hold" grpId="0" nodeType="withEffect" p14:presetBounceEnd="80000">
                                      <p:stCondLst>
                                        <p:cond delay="750"/>
                                      </p:stCondLst>
                                      <p:childTnLst>
                                        <p:set>
                                          <p:cBhvr>
                                            <p:cTn id="17" dur="1" fill="hold">
                                              <p:stCondLst>
                                                <p:cond delay="0"/>
                                              </p:stCondLst>
                                            </p:cTn>
                                            <p:tgtEl>
                                              <p:spTgt spid="15"/>
                                            </p:tgtEl>
                                            <p:attrNameLst>
                                              <p:attrName>style.visibility</p:attrName>
                                            </p:attrNameLst>
                                          </p:cBhvr>
                                          <p:to>
                                            <p:strVal val="visible"/>
                                          </p:to>
                                        </p:set>
                                        <p:anim calcmode="lin" valueType="num" p14:bounceEnd="80000">
                                          <p:cBhvr additive="base">
                                            <p:cTn id="18" dur="1250" fill="hold"/>
                                            <p:tgtEl>
                                              <p:spTgt spid="15"/>
                                            </p:tgtEl>
                                            <p:attrNameLst>
                                              <p:attrName>ppt_x</p:attrName>
                                            </p:attrNameLst>
                                          </p:cBhvr>
                                          <p:tavLst>
                                            <p:tav tm="0">
                                              <p:val>
                                                <p:strVal val="#ppt_x"/>
                                              </p:val>
                                            </p:tav>
                                            <p:tav tm="100000">
                                              <p:val>
                                                <p:strVal val="#ppt_x"/>
                                              </p:val>
                                            </p:tav>
                                          </p:tavLst>
                                        </p:anim>
                                        <p:anim calcmode="lin" valueType="num" p14:bounceEnd="80000">
                                          <p:cBhvr additive="base">
                                            <p:cTn id="19" dur="1250" fill="hold"/>
                                            <p:tgtEl>
                                              <p:spTgt spid="15"/>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14:presetBounceEnd="80000">
                                      <p:stCondLst>
                                        <p:cond delay="1000"/>
                                      </p:stCondLst>
                                      <p:childTnLst>
                                        <p:set>
                                          <p:cBhvr>
                                            <p:cTn id="21" dur="1" fill="hold">
                                              <p:stCondLst>
                                                <p:cond delay="0"/>
                                              </p:stCondLst>
                                            </p:cTn>
                                            <p:tgtEl>
                                              <p:spTgt spid="4"/>
                                            </p:tgtEl>
                                            <p:attrNameLst>
                                              <p:attrName>style.visibility</p:attrName>
                                            </p:attrNameLst>
                                          </p:cBhvr>
                                          <p:to>
                                            <p:strVal val="visible"/>
                                          </p:to>
                                        </p:set>
                                        <p:anim calcmode="lin" valueType="num" p14:bounceEnd="80000">
                                          <p:cBhvr additive="base">
                                            <p:cTn id="22" dur="1250" fill="hold"/>
                                            <p:tgtEl>
                                              <p:spTgt spid="4"/>
                                            </p:tgtEl>
                                            <p:attrNameLst>
                                              <p:attrName>ppt_x</p:attrName>
                                            </p:attrNameLst>
                                          </p:cBhvr>
                                          <p:tavLst>
                                            <p:tav tm="0">
                                              <p:val>
                                                <p:strVal val="#ppt_x"/>
                                              </p:val>
                                            </p:tav>
                                            <p:tav tm="100000">
                                              <p:val>
                                                <p:strVal val="#ppt_x"/>
                                              </p:val>
                                            </p:tav>
                                          </p:tavLst>
                                        </p:anim>
                                        <p:anim calcmode="lin" valueType="num" p14:bounceEnd="80000">
                                          <p:cBhvr additive="base">
                                            <p:cTn id="23" dur="1250" fill="hold"/>
                                            <p:tgtEl>
                                              <p:spTgt spid="4"/>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14:presetBounceEnd="80000">
                                      <p:stCondLst>
                                        <p:cond delay="1250"/>
                                      </p:stCondLst>
                                      <p:childTnLst>
                                        <p:set>
                                          <p:cBhvr>
                                            <p:cTn id="25" dur="1" fill="hold">
                                              <p:stCondLst>
                                                <p:cond delay="0"/>
                                              </p:stCondLst>
                                            </p:cTn>
                                            <p:tgtEl>
                                              <p:spTgt spid="40"/>
                                            </p:tgtEl>
                                            <p:attrNameLst>
                                              <p:attrName>style.visibility</p:attrName>
                                            </p:attrNameLst>
                                          </p:cBhvr>
                                          <p:to>
                                            <p:strVal val="visible"/>
                                          </p:to>
                                        </p:set>
                                        <p:anim calcmode="lin" valueType="num" p14:bounceEnd="80000">
                                          <p:cBhvr additive="base">
                                            <p:cTn id="26" dur="1250" fill="hold"/>
                                            <p:tgtEl>
                                              <p:spTgt spid="40"/>
                                            </p:tgtEl>
                                            <p:attrNameLst>
                                              <p:attrName>ppt_x</p:attrName>
                                            </p:attrNameLst>
                                          </p:cBhvr>
                                          <p:tavLst>
                                            <p:tav tm="0">
                                              <p:val>
                                                <p:strVal val="#ppt_x"/>
                                              </p:val>
                                            </p:tav>
                                            <p:tav tm="100000">
                                              <p:val>
                                                <p:strVal val="#ppt_x"/>
                                              </p:val>
                                            </p:tav>
                                          </p:tavLst>
                                        </p:anim>
                                        <p:anim calcmode="lin" valueType="num" p14:bounceEnd="80000">
                                          <p:cBhvr additive="base">
                                            <p:cTn id="27" dur="125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 grpId="0" animBg="1"/>
          <p:bldP spid="3" grpId="0"/>
          <p:bldP spid="39"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par>
                                    <p:cTn id="8" presetID="2" presetClass="entr" presetSubtype="4" decel="10000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1" fill="hold" grpId="0" nodeType="withEffect">
                                      <p:stCondLst>
                                        <p:cond delay="25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1250" fill="hold"/>
                                            <p:tgtEl>
                                              <p:spTgt spid="39"/>
                                            </p:tgtEl>
                                            <p:attrNameLst>
                                              <p:attrName>ppt_x</p:attrName>
                                            </p:attrNameLst>
                                          </p:cBhvr>
                                          <p:tavLst>
                                            <p:tav tm="0">
                                              <p:val>
                                                <p:strVal val="#ppt_x"/>
                                              </p:val>
                                            </p:tav>
                                            <p:tav tm="100000">
                                              <p:val>
                                                <p:strVal val="#ppt_x"/>
                                              </p:val>
                                            </p:tav>
                                          </p:tavLst>
                                        </p:anim>
                                        <p:anim calcmode="lin" valueType="num">
                                          <p:cBhvr additive="base">
                                            <p:cTn id="15" dur="1250" fill="hold"/>
                                            <p:tgtEl>
                                              <p:spTgt spid="39"/>
                                            </p:tgtEl>
                                            <p:attrNameLst>
                                              <p:attrName>ppt_y</p:attrName>
                                            </p:attrNameLst>
                                          </p:cBhvr>
                                          <p:tavLst>
                                            <p:tav tm="0">
                                              <p:val>
                                                <p:strVal val="0-#ppt_h/2"/>
                                              </p:val>
                                            </p:tav>
                                            <p:tav tm="100000">
                                              <p:val>
                                                <p:strVal val="#ppt_y"/>
                                              </p:val>
                                            </p:tav>
                                          </p:tavLst>
                                        </p:anim>
                                      </p:childTnLst>
                                    </p:cTn>
                                  </p:par>
                                  <p:par>
                                    <p:cTn id="16" presetID="2" presetClass="entr" presetSubtype="1" fill="hold" grpId="0" nodeType="withEffect">
                                      <p:stCondLst>
                                        <p:cond delay="75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1250" fill="hold"/>
                                            <p:tgtEl>
                                              <p:spTgt spid="15"/>
                                            </p:tgtEl>
                                            <p:attrNameLst>
                                              <p:attrName>ppt_x</p:attrName>
                                            </p:attrNameLst>
                                          </p:cBhvr>
                                          <p:tavLst>
                                            <p:tav tm="0">
                                              <p:val>
                                                <p:strVal val="#ppt_x"/>
                                              </p:val>
                                            </p:tav>
                                            <p:tav tm="100000">
                                              <p:val>
                                                <p:strVal val="#ppt_x"/>
                                              </p:val>
                                            </p:tav>
                                          </p:tavLst>
                                        </p:anim>
                                        <p:anim calcmode="lin" valueType="num">
                                          <p:cBhvr additive="base">
                                            <p:cTn id="19" dur="1250" fill="hold"/>
                                            <p:tgtEl>
                                              <p:spTgt spid="15"/>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stCondLst>
                                        <p:cond delay="100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250" fill="hold"/>
                                            <p:tgtEl>
                                              <p:spTgt spid="4"/>
                                            </p:tgtEl>
                                            <p:attrNameLst>
                                              <p:attrName>ppt_x</p:attrName>
                                            </p:attrNameLst>
                                          </p:cBhvr>
                                          <p:tavLst>
                                            <p:tav tm="0">
                                              <p:val>
                                                <p:strVal val="#ppt_x"/>
                                              </p:val>
                                            </p:tav>
                                            <p:tav tm="100000">
                                              <p:val>
                                                <p:strVal val="#ppt_x"/>
                                              </p:val>
                                            </p:tav>
                                          </p:tavLst>
                                        </p:anim>
                                        <p:anim calcmode="lin" valueType="num">
                                          <p:cBhvr additive="base">
                                            <p:cTn id="23" dur="1250" fill="hold"/>
                                            <p:tgtEl>
                                              <p:spTgt spid="4"/>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125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250" fill="hold"/>
                                            <p:tgtEl>
                                              <p:spTgt spid="40"/>
                                            </p:tgtEl>
                                            <p:attrNameLst>
                                              <p:attrName>ppt_x</p:attrName>
                                            </p:attrNameLst>
                                          </p:cBhvr>
                                          <p:tavLst>
                                            <p:tav tm="0">
                                              <p:val>
                                                <p:strVal val="#ppt_x"/>
                                              </p:val>
                                            </p:tav>
                                            <p:tav tm="100000">
                                              <p:val>
                                                <p:strVal val="#ppt_x"/>
                                              </p:val>
                                            </p:tav>
                                          </p:tavLst>
                                        </p:anim>
                                        <p:anim calcmode="lin" valueType="num">
                                          <p:cBhvr additive="base">
                                            <p:cTn id="27" dur="125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 grpId="0" animBg="1"/>
          <p:bldP spid="3" grpId="0"/>
          <p:bldP spid="39" grpId="0" animBg="1"/>
          <p:bldP spid="15"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42197EF-6C9A-EB4C-8D83-C2D87CB1FC3E}"/>
              </a:ext>
            </a:extLst>
          </p:cNvPr>
          <p:cNvGrpSpPr/>
          <p:nvPr/>
        </p:nvGrpSpPr>
        <p:grpSpPr>
          <a:xfrm>
            <a:off x="1736834" y="135550"/>
            <a:ext cx="9439118" cy="6920193"/>
            <a:chOff x="3473669" y="61103"/>
            <a:chExt cx="9439118" cy="6920193"/>
          </a:xfrm>
        </p:grpSpPr>
        <p:sp>
          <p:nvSpPr>
            <p:cNvPr id="2" name="Circle: Hollow 1">
              <a:extLst>
                <a:ext uri="{FF2B5EF4-FFF2-40B4-BE49-F238E27FC236}">
                  <a16:creationId xmlns:a16="http://schemas.microsoft.com/office/drawing/2014/main" id="{F2F00F29-C737-4BD1-BA64-C8645A68469E}"/>
                </a:ext>
              </a:extLst>
            </p:cNvPr>
            <p:cNvSpPr/>
            <p:nvPr/>
          </p:nvSpPr>
          <p:spPr>
            <a:xfrm>
              <a:off x="3473669" y="1155972"/>
              <a:ext cx="4487694" cy="4331956"/>
            </a:xfrm>
            <a:prstGeom prst="donut">
              <a:avLst>
                <a:gd name="adj" fmla="val 1857"/>
              </a:avLst>
            </a:prstGeom>
            <a:solidFill>
              <a:srgbClr val="0F0023"/>
            </a:solidFill>
            <a:ln w="9525" cap="flat">
              <a:noFill/>
              <a:prstDash val="solid"/>
              <a:miter/>
            </a:ln>
          </p:spPr>
          <p:txBody>
            <a:bodyPr wrap="square" rtlCol="0" anchor="ctr">
              <a:noAutofit/>
            </a:bodyPr>
            <a:lstStyle/>
            <a:p>
              <a:endParaRPr lang="en-ID" sz="2400" dirty="0">
                <a:latin typeface="Karla Light" panose="020B0004030503030003" pitchFamily="34" charset="77"/>
              </a:endParaRPr>
            </a:p>
          </p:txBody>
        </p:sp>
        <p:sp>
          <p:nvSpPr>
            <p:cNvPr id="4" name="Freeform: Shape 3">
              <a:extLst>
                <a:ext uri="{FF2B5EF4-FFF2-40B4-BE49-F238E27FC236}">
                  <a16:creationId xmlns:a16="http://schemas.microsoft.com/office/drawing/2014/main" id="{100ADAE4-48F5-4B8C-B690-7A6358F868AB}"/>
                </a:ext>
              </a:extLst>
            </p:cNvPr>
            <p:cNvSpPr/>
            <p:nvPr/>
          </p:nvSpPr>
          <p:spPr>
            <a:xfrm>
              <a:off x="4068791" y="1673231"/>
              <a:ext cx="3297440" cy="3297438"/>
            </a:xfrm>
            <a:custGeom>
              <a:avLst/>
              <a:gdLst>
                <a:gd name="connsiteX0" fmla="*/ 2617089 w 2617089"/>
                <a:gd name="connsiteY0" fmla="*/ 1308545 h 2617089"/>
                <a:gd name="connsiteX1" fmla="*/ 1308545 w 2617089"/>
                <a:gd name="connsiteY1" fmla="*/ 2617089 h 2617089"/>
                <a:gd name="connsiteX2" fmla="*/ 0 w 2617089"/>
                <a:gd name="connsiteY2" fmla="*/ 1308545 h 2617089"/>
                <a:gd name="connsiteX3" fmla="*/ 1308545 w 2617089"/>
                <a:gd name="connsiteY3" fmla="*/ 0 h 2617089"/>
                <a:gd name="connsiteX4" fmla="*/ 2617089 w 2617089"/>
                <a:gd name="connsiteY4" fmla="*/ 1308545 h 2617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89" h="2617089">
                  <a:moveTo>
                    <a:pt x="2617089" y="1308545"/>
                  </a:moveTo>
                  <a:cubicBezTo>
                    <a:pt x="2617089" y="2031234"/>
                    <a:pt x="2031234" y="2617089"/>
                    <a:pt x="1308545" y="2617089"/>
                  </a:cubicBezTo>
                  <a:cubicBezTo>
                    <a:pt x="585855" y="2617089"/>
                    <a:pt x="0" y="2031234"/>
                    <a:pt x="0" y="1308545"/>
                  </a:cubicBezTo>
                  <a:cubicBezTo>
                    <a:pt x="0" y="585855"/>
                    <a:pt x="585855" y="0"/>
                    <a:pt x="1308545" y="0"/>
                  </a:cubicBezTo>
                  <a:cubicBezTo>
                    <a:pt x="2031234" y="0"/>
                    <a:pt x="2617089" y="585855"/>
                    <a:pt x="2617089" y="1308545"/>
                  </a:cubicBezTo>
                  <a:close/>
                </a:path>
              </a:pathLst>
            </a:custGeom>
            <a:noFill/>
            <a:ln w="12700" cap="flat">
              <a:solidFill>
                <a:schemeClr val="tx1">
                  <a:lumMod val="65000"/>
                  <a:lumOff val="35000"/>
                  <a:alpha val="80000"/>
                </a:schemeClr>
              </a:solidFill>
              <a:prstDash val="dash"/>
              <a:miter/>
            </a:ln>
          </p:spPr>
          <p:txBody>
            <a:bodyPr rtlCol="0" anchor="ctr"/>
            <a:lstStyle/>
            <a:p>
              <a:endParaRPr lang="en-ID" sz="2400" dirty="0">
                <a:solidFill>
                  <a:schemeClr val="tx1"/>
                </a:solidFill>
                <a:latin typeface="Karla Light" panose="020B0004030503030003" pitchFamily="34" charset="77"/>
              </a:endParaRPr>
            </a:p>
          </p:txBody>
        </p:sp>
        <p:grpSp>
          <p:nvGrpSpPr>
            <p:cNvPr id="41" name="Group 40">
              <a:extLst>
                <a:ext uri="{FF2B5EF4-FFF2-40B4-BE49-F238E27FC236}">
                  <a16:creationId xmlns:a16="http://schemas.microsoft.com/office/drawing/2014/main" id="{EF870ED5-4394-4015-A3B3-51D130EA414C}"/>
                </a:ext>
              </a:extLst>
            </p:cNvPr>
            <p:cNvGrpSpPr/>
            <p:nvPr/>
          </p:nvGrpSpPr>
          <p:grpSpPr>
            <a:xfrm>
              <a:off x="9179477" y="2518089"/>
              <a:ext cx="3012524" cy="1854900"/>
              <a:chOff x="9049588" y="499606"/>
              <a:chExt cx="3012524" cy="1854900"/>
            </a:xfrm>
          </p:grpSpPr>
          <p:sp>
            <p:nvSpPr>
              <p:cNvPr id="43" name="TextBox 42">
                <a:extLst>
                  <a:ext uri="{FF2B5EF4-FFF2-40B4-BE49-F238E27FC236}">
                    <a16:creationId xmlns:a16="http://schemas.microsoft.com/office/drawing/2014/main" id="{2BDA22C7-29C7-490A-85A6-D9FD41314184}"/>
                  </a:ext>
                </a:extLst>
              </p:cNvPr>
              <p:cNvSpPr txBox="1"/>
              <p:nvPr/>
            </p:nvSpPr>
            <p:spPr>
              <a:xfrm>
                <a:off x="9049588" y="1008753"/>
                <a:ext cx="3012524" cy="1345753"/>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lang="en-US" sz="1600" dirty="0">
                    <a:solidFill>
                      <a:schemeClr val="bg1"/>
                    </a:solidFill>
                    <a:latin typeface="Karla Light" panose="020B0004030503030003" pitchFamily="34" charset="77"/>
                  </a:rPr>
                  <a:t>Community meeting point</a:t>
                </a:r>
              </a:p>
              <a:p>
                <a:pPr marL="171450" indent="-171450">
                  <a:lnSpc>
                    <a:spcPct val="130000"/>
                  </a:lnSpc>
                  <a:buFont typeface="Arial" panose="020B0604020202020204" pitchFamily="34" charset="0"/>
                  <a:buChar char="•"/>
                </a:pPr>
                <a:r>
                  <a:rPr lang="en-US" sz="1600" dirty="0">
                    <a:solidFill>
                      <a:schemeClr val="bg1"/>
                    </a:solidFill>
                    <a:latin typeface="Karla Light" panose="020B0004030503030003" pitchFamily="34" charset="77"/>
                  </a:rPr>
                  <a:t>Interactive NFT marketplace</a:t>
                </a:r>
              </a:p>
              <a:p>
                <a:pPr marL="171450" indent="-171450">
                  <a:lnSpc>
                    <a:spcPct val="130000"/>
                  </a:lnSpc>
                  <a:buFont typeface="Arial" panose="020B0604020202020204" pitchFamily="34" charset="0"/>
                  <a:buChar char="•"/>
                </a:pPr>
                <a:r>
                  <a:rPr lang="en-US" sz="1600" dirty="0">
                    <a:solidFill>
                      <a:schemeClr val="bg1"/>
                    </a:solidFill>
                    <a:latin typeface="Karla Light" panose="020B0004030503030003" pitchFamily="34" charset="77"/>
                  </a:rPr>
                  <a:t>Concerts and events</a:t>
                </a:r>
              </a:p>
              <a:p>
                <a:pPr marL="171450" indent="-171450">
                  <a:lnSpc>
                    <a:spcPct val="130000"/>
                  </a:lnSpc>
                  <a:buFont typeface="Arial" panose="020B0604020202020204" pitchFamily="34" charset="0"/>
                  <a:buChar char="•"/>
                </a:pPr>
                <a:r>
                  <a:rPr lang="en-US" sz="1600" dirty="0">
                    <a:solidFill>
                      <a:schemeClr val="bg1"/>
                    </a:solidFill>
                    <a:latin typeface="Karla Light" panose="020B0004030503030003" pitchFamily="34" charset="77"/>
                  </a:rPr>
                  <a:t>Next level interactions</a:t>
                </a:r>
              </a:p>
            </p:txBody>
          </p:sp>
          <p:sp>
            <p:nvSpPr>
              <p:cNvPr id="44" name="TextBox 43">
                <a:extLst>
                  <a:ext uri="{FF2B5EF4-FFF2-40B4-BE49-F238E27FC236}">
                    <a16:creationId xmlns:a16="http://schemas.microsoft.com/office/drawing/2014/main" id="{4941E9A0-A100-420A-ACD0-8C2227B80E5F}"/>
                  </a:ext>
                </a:extLst>
              </p:cNvPr>
              <p:cNvSpPr txBox="1"/>
              <p:nvPr/>
            </p:nvSpPr>
            <p:spPr>
              <a:xfrm>
                <a:off x="9049588" y="499606"/>
                <a:ext cx="2734426" cy="605359"/>
              </a:xfrm>
              <a:prstGeom prst="rect">
                <a:avLst/>
              </a:prstGeom>
              <a:noFill/>
            </p:spPr>
            <p:txBody>
              <a:bodyPr wrap="square" rtlCol="0">
                <a:spAutoFit/>
              </a:bodyPr>
              <a:lstStyle/>
              <a:p>
                <a:pPr>
                  <a:lnSpc>
                    <a:spcPct val="130000"/>
                  </a:lnSpc>
                </a:pPr>
                <a:r>
                  <a:rPr lang="en-US" sz="2800" b="1" spc="-150"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Creators</a:t>
                </a:r>
              </a:p>
            </p:txBody>
          </p:sp>
        </p:grpSp>
        <p:grpSp>
          <p:nvGrpSpPr>
            <p:cNvPr id="29" name="Group 28">
              <a:extLst>
                <a:ext uri="{FF2B5EF4-FFF2-40B4-BE49-F238E27FC236}">
                  <a16:creationId xmlns:a16="http://schemas.microsoft.com/office/drawing/2014/main" id="{3231DD42-3AE1-491B-BDB4-C2A034F8612A}"/>
                </a:ext>
              </a:extLst>
            </p:cNvPr>
            <p:cNvGrpSpPr/>
            <p:nvPr/>
          </p:nvGrpSpPr>
          <p:grpSpPr>
            <a:xfrm>
              <a:off x="8263824" y="4806308"/>
              <a:ext cx="4182339" cy="2174988"/>
              <a:chOff x="9049586" y="814282"/>
              <a:chExt cx="4182339" cy="2174988"/>
            </a:xfrm>
          </p:grpSpPr>
          <p:sp>
            <p:nvSpPr>
              <p:cNvPr id="31" name="TextBox 30">
                <a:extLst>
                  <a:ext uri="{FF2B5EF4-FFF2-40B4-BE49-F238E27FC236}">
                    <a16:creationId xmlns:a16="http://schemas.microsoft.com/office/drawing/2014/main" id="{1098DA67-833E-4924-A78C-633B871CA5F8}"/>
                  </a:ext>
                </a:extLst>
              </p:cNvPr>
              <p:cNvSpPr txBox="1"/>
              <p:nvPr/>
            </p:nvSpPr>
            <p:spPr>
              <a:xfrm>
                <a:off x="9049586" y="1323429"/>
                <a:ext cx="4182339" cy="1665841"/>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lang="en-US" sz="1600" dirty="0">
                    <a:solidFill>
                      <a:schemeClr val="bg1"/>
                    </a:solidFill>
                    <a:latin typeface="Karla Light" panose="020B0004030503030003" pitchFamily="34" charset="77"/>
                  </a:rPr>
                  <a:t>Subscription model (Tinder, Netflix)</a:t>
                </a:r>
              </a:p>
              <a:p>
                <a:pPr marL="171450" indent="-171450">
                  <a:lnSpc>
                    <a:spcPct val="130000"/>
                  </a:lnSpc>
                  <a:buFont typeface="Arial" panose="020B0604020202020204" pitchFamily="34" charset="0"/>
                  <a:buChar char="•"/>
                </a:pPr>
                <a:r>
                  <a:rPr lang="en-US" sz="1600" dirty="0">
                    <a:solidFill>
                      <a:schemeClr val="bg1"/>
                    </a:solidFill>
                    <a:latin typeface="Karla Light" panose="020B0004030503030003" pitchFamily="34" charset="77"/>
                  </a:rPr>
                  <a:t>Membership model (Any DAOs, Clubs)</a:t>
                </a:r>
              </a:p>
              <a:p>
                <a:pPr marL="171450" indent="-171450">
                  <a:lnSpc>
                    <a:spcPct val="130000"/>
                  </a:lnSpc>
                  <a:buFont typeface="Arial" panose="020B0604020202020204" pitchFamily="34" charset="0"/>
                  <a:buChar char="•"/>
                </a:pPr>
                <a:endParaRPr lang="en-US" sz="1600" dirty="0">
                  <a:solidFill>
                    <a:schemeClr val="bg1"/>
                  </a:solidFill>
                  <a:latin typeface="Karla Light" panose="020B0004030503030003" pitchFamily="34" charset="77"/>
                </a:endParaRPr>
              </a:p>
              <a:p>
                <a:pPr marL="171450" indent="-171450">
                  <a:lnSpc>
                    <a:spcPct val="130000"/>
                  </a:lnSpc>
                  <a:buFont typeface="Arial" panose="020B0604020202020204" pitchFamily="34" charset="0"/>
                  <a:buChar char="•"/>
                </a:pPr>
                <a:endParaRPr lang="en-US" sz="1600" dirty="0">
                  <a:solidFill>
                    <a:schemeClr val="bg1"/>
                  </a:solidFill>
                  <a:latin typeface="Karla Light" panose="020B0004030503030003" pitchFamily="34" charset="77"/>
                </a:endParaRPr>
              </a:p>
              <a:p>
                <a:pPr marL="171450" indent="-171450">
                  <a:lnSpc>
                    <a:spcPct val="130000"/>
                  </a:lnSpc>
                  <a:buFont typeface="Arial" panose="020B0604020202020204" pitchFamily="34" charset="0"/>
                  <a:buChar char="•"/>
                </a:pPr>
                <a:endParaRPr lang="en-US" sz="1600" dirty="0">
                  <a:solidFill>
                    <a:schemeClr val="bg1"/>
                  </a:solidFill>
                  <a:latin typeface="Karla Light" panose="020B0004030503030003" pitchFamily="34" charset="77"/>
                </a:endParaRPr>
              </a:p>
            </p:txBody>
          </p:sp>
          <p:sp>
            <p:nvSpPr>
              <p:cNvPr id="32" name="TextBox 31">
                <a:extLst>
                  <a:ext uri="{FF2B5EF4-FFF2-40B4-BE49-F238E27FC236}">
                    <a16:creationId xmlns:a16="http://schemas.microsoft.com/office/drawing/2014/main" id="{67A8BDAF-AC66-4D4F-A4B4-204A28C10DAC}"/>
                  </a:ext>
                </a:extLst>
              </p:cNvPr>
              <p:cNvSpPr txBox="1"/>
              <p:nvPr/>
            </p:nvSpPr>
            <p:spPr>
              <a:xfrm>
                <a:off x="9049587" y="814282"/>
                <a:ext cx="2734426" cy="605359"/>
              </a:xfrm>
              <a:prstGeom prst="rect">
                <a:avLst/>
              </a:prstGeom>
              <a:noFill/>
            </p:spPr>
            <p:txBody>
              <a:bodyPr wrap="square" rtlCol="0">
                <a:spAutoFit/>
              </a:bodyPr>
              <a:lstStyle/>
              <a:p>
                <a:pPr>
                  <a:lnSpc>
                    <a:spcPct val="130000"/>
                  </a:lnSpc>
                </a:pPr>
                <a:r>
                  <a:rPr lang="en-US" sz="2800" b="1" spc="-150"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Businesses</a:t>
                </a:r>
              </a:p>
            </p:txBody>
          </p:sp>
        </p:grpSp>
        <p:grpSp>
          <p:nvGrpSpPr>
            <p:cNvPr id="17" name="Group 16">
              <a:extLst>
                <a:ext uri="{FF2B5EF4-FFF2-40B4-BE49-F238E27FC236}">
                  <a16:creationId xmlns:a16="http://schemas.microsoft.com/office/drawing/2014/main" id="{16186065-E614-449C-A587-220CDCB51026}"/>
                </a:ext>
              </a:extLst>
            </p:cNvPr>
            <p:cNvGrpSpPr/>
            <p:nvPr/>
          </p:nvGrpSpPr>
          <p:grpSpPr>
            <a:xfrm>
              <a:off x="8383042" y="581241"/>
              <a:ext cx="4529745" cy="1854900"/>
              <a:chOff x="9049587" y="612259"/>
              <a:chExt cx="4529745" cy="1854900"/>
            </a:xfrm>
          </p:grpSpPr>
          <p:sp>
            <p:nvSpPr>
              <p:cNvPr id="19" name="TextBox 18">
                <a:extLst>
                  <a:ext uri="{FF2B5EF4-FFF2-40B4-BE49-F238E27FC236}">
                    <a16:creationId xmlns:a16="http://schemas.microsoft.com/office/drawing/2014/main" id="{21473C25-121F-4122-A16E-C3F34D03EE9F}"/>
                  </a:ext>
                </a:extLst>
              </p:cNvPr>
              <p:cNvSpPr txBox="1"/>
              <p:nvPr/>
            </p:nvSpPr>
            <p:spPr>
              <a:xfrm>
                <a:off x="9049587" y="1121406"/>
                <a:ext cx="4529745" cy="1345753"/>
              </a:xfrm>
              <a:prstGeom prst="rect">
                <a:avLst/>
              </a:prstGeom>
              <a:noFill/>
            </p:spPr>
            <p:txBody>
              <a:bodyPr wrap="square" rtlCol="0">
                <a:spAutoFit/>
              </a:bodyPr>
              <a:lstStyle/>
              <a:p>
                <a:pPr marL="171450" indent="-171450">
                  <a:lnSpc>
                    <a:spcPct val="130000"/>
                  </a:lnSpc>
                  <a:buFont typeface="Arial" panose="020B0604020202020204" pitchFamily="34" charset="0"/>
                  <a:buChar char="•"/>
                </a:pPr>
                <a:r>
                  <a:rPr lang="en-US" sz="1600" dirty="0">
                    <a:solidFill>
                      <a:schemeClr val="bg1"/>
                    </a:solidFill>
                    <a:latin typeface="Karla Light" panose="020B0004030503030003" pitchFamily="34" charset="77"/>
                  </a:rPr>
                  <a:t>Virtual World (</a:t>
                </a:r>
                <a:r>
                  <a:rPr lang="en-US" sz="1600" dirty="0" err="1">
                    <a:solidFill>
                      <a:schemeClr val="bg1"/>
                    </a:solidFill>
                    <a:latin typeface="Karla Light" panose="020B0004030503030003" pitchFamily="34" charset="77"/>
                  </a:rPr>
                  <a:t>decentraland</a:t>
                </a:r>
                <a:r>
                  <a:rPr lang="en-US" sz="1600" dirty="0">
                    <a:solidFill>
                      <a:schemeClr val="bg1"/>
                    </a:solidFill>
                    <a:latin typeface="Karla Light" panose="020B0004030503030003" pitchFamily="34" charset="77"/>
                  </a:rPr>
                  <a:t>)</a:t>
                </a:r>
              </a:p>
              <a:p>
                <a:pPr marL="171450" indent="-171450">
                  <a:lnSpc>
                    <a:spcPct val="130000"/>
                  </a:lnSpc>
                  <a:buFont typeface="Arial" panose="020B0604020202020204" pitchFamily="34" charset="0"/>
                  <a:buChar char="•"/>
                </a:pPr>
                <a:r>
                  <a:rPr lang="en-US" sz="1600" dirty="0">
                    <a:solidFill>
                      <a:schemeClr val="bg1"/>
                    </a:solidFill>
                    <a:latin typeface="Karla Light" panose="020B0004030503030003" pitchFamily="34" charset="77"/>
                  </a:rPr>
                  <a:t>MMORPG (GTA)</a:t>
                </a:r>
              </a:p>
              <a:p>
                <a:pPr marL="171450" indent="-171450">
                  <a:lnSpc>
                    <a:spcPct val="130000"/>
                  </a:lnSpc>
                  <a:buFont typeface="Arial" panose="020B0604020202020204" pitchFamily="34" charset="0"/>
                  <a:buChar char="•"/>
                </a:pPr>
                <a:r>
                  <a:rPr lang="en-US" sz="1600" dirty="0">
                    <a:solidFill>
                      <a:schemeClr val="bg1"/>
                    </a:solidFill>
                    <a:latin typeface="Karla Light" panose="020B0004030503030003" pitchFamily="34" charset="77"/>
                  </a:rPr>
                  <a:t>P2E games / Launchpad for Indie Game Devs</a:t>
                </a:r>
              </a:p>
              <a:p>
                <a:pPr marL="171450" indent="-171450">
                  <a:lnSpc>
                    <a:spcPct val="130000"/>
                  </a:lnSpc>
                  <a:buFont typeface="Arial" panose="020B0604020202020204" pitchFamily="34" charset="0"/>
                  <a:buChar char="•"/>
                </a:pPr>
                <a:endParaRPr lang="en-US" sz="1600" dirty="0">
                  <a:solidFill>
                    <a:schemeClr val="bg1"/>
                  </a:solidFill>
                  <a:latin typeface="Karla Light" panose="020B0004030503030003" pitchFamily="34" charset="77"/>
                </a:endParaRPr>
              </a:p>
            </p:txBody>
          </p:sp>
          <p:sp>
            <p:nvSpPr>
              <p:cNvPr id="20" name="TextBox 19">
                <a:extLst>
                  <a:ext uri="{FF2B5EF4-FFF2-40B4-BE49-F238E27FC236}">
                    <a16:creationId xmlns:a16="http://schemas.microsoft.com/office/drawing/2014/main" id="{276AC549-9A69-4960-BDB5-0FD63AF2AA36}"/>
                  </a:ext>
                </a:extLst>
              </p:cNvPr>
              <p:cNvSpPr txBox="1"/>
              <p:nvPr/>
            </p:nvSpPr>
            <p:spPr>
              <a:xfrm>
                <a:off x="9049588" y="612259"/>
                <a:ext cx="2734426" cy="605359"/>
              </a:xfrm>
              <a:prstGeom prst="rect">
                <a:avLst/>
              </a:prstGeom>
              <a:noFill/>
            </p:spPr>
            <p:txBody>
              <a:bodyPr wrap="square" rtlCol="0">
                <a:spAutoFit/>
              </a:bodyPr>
              <a:lstStyle/>
              <a:p>
                <a:pPr>
                  <a:lnSpc>
                    <a:spcPct val="130000"/>
                  </a:lnSpc>
                </a:pPr>
                <a:r>
                  <a:rPr lang="en-US" sz="2800" b="1" spc="-150"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Gaming</a:t>
                </a:r>
              </a:p>
            </p:txBody>
          </p:sp>
        </p:grpSp>
        <p:grpSp>
          <p:nvGrpSpPr>
            <p:cNvPr id="11" name="Group 10">
              <a:extLst>
                <a:ext uri="{FF2B5EF4-FFF2-40B4-BE49-F238E27FC236}">
                  <a16:creationId xmlns:a16="http://schemas.microsoft.com/office/drawing/2014/main" id="{FB3107E7-F47B-4D5A-BCC6-91344ADEFE1E}"/>
                </a:ext>
              </a:extLst>
            </p:cNvPr>
            <p:cNvGrpSpPr/>
            <p:nvPr/>
          </p:nvGrpSpPr>
          <p:grpSpPr>
            <a:xfrm>
              <a:off x="7132241" y="4736497"/>
              <a:ext cx="973595" cy="979743"/>
              <a:chOff x="7486203" y="4843547"/>
              <a:chExt cx="973595" cy="979743"/>
            </a:xfrm>
          </p:grpSpPr>
          <p:sp>
            <p:nvSpPr>
              <p:cNvPr id="24" name="Freeform: Shape 23">
                <a:extLst>
                  <a:ext uri="{FF2B5EF4-FFF2-40B4-BE49-F238E27FC236}">
                    <a16:creationId xmlns:a16="http://schemas.microsoft.com/office/drawing/2014/main" id="{502A9E13-1710-400F-87BD-31E0D101D195}"/>
                  </a:ext>
                </a:extLst>
              </p:cNvPr>
              <p:cNvSpPr/>
              <p:nvPr/>
            </p:nvSpPr>
            <p:spPr>
              <a:xfrm>
                <a:off x="7627359" y="4990848"/>
                <a:ext cx="294932" cy="294932"/>
              </a:xfrm>
              <a:custGeom>
                <a:avLst/>
                <a:gdLst>
                  <a:gd name="connsiteX0" fmla="*/ 255937 w 255936"/>
                  <a:gd name="connsiteY0" fmla="*/ 228981 h 255936"/>
                  <a:gd name="connsiteX1" fmla="*/ 228981 w 255936"/>
                  <a:gd name="connsiteY1" fmla="*/ 255937 h 255936"/>
                  <a:gd name="connsiteX2" fmla="*/ 0 w 255936"/>
                  <a:gd name="connsiteY2" fmla="*/ 26956 h 255936"/>
                  <a:gd name="connsiteX3" fmla="*/ 26956 w 255936"/>
                  <a:gd name="connsiteY3" fmla="*/ 0 h 255936"/>
                </a:gdLst>
                <a:ahLst/>
                <a:cxnLst>
                  <a:cxn ang="0">
                    <a:pos x="connsiteX0" y="connsiteY0"/>
                  </a:cxn>
                  <a:cxn ang="0">
                    <a:pos x="connsiteX1" y="connsiteY1"/>
                  </a:cxn>
                  <a:cxn ang="0">
                    <a:pos x="connsiteX2" y="connsiteY2"/>
                  </a:cxn>
                  <a:cxn ang="0">
                    <a:pos x="connsiteX3" y="connsiteY3"/>
                  </a:cxn>
                </a:cxnLst>
                <a:rect l="l" t="t" r="r" b="b"/>
                <a:pathLst>
                  <a:path w="255936" h="255936">
                    <a:moveTo>
                      <a:pt x="255937" y="228981"/>
                    </a:moveTo>
                    <a:lnTo>
                      <a:pt x="228981" y="255937"/>
                    </a:lnTo>
                    <a:lnTo>
                      <a:pt x="0" y="26956"/>
                    </a:lnTo>
                    <a:lnTo>
                      <a:pt x="26956" y="0"/>
                    </a:lnTo>
                    <a:close/>
                  </a:path>
                </a:pathLst>
              </a:custGeom>
              <a:solidFill>
                <a:schemeClr val="accent1"/>
              </a:solidFill>
              <a:ln w="9525" cap="flat">
                <a:noFill/>
                <a:prstDash val="solid"/>
                <a:miter/>
              </a:ln>
            </p:spPr>
            <p:txBody>
              <a:bodyPr rtlCol="0" anchor="ctr"/>
              <a:lstStyle/>
              <a:p>
                <a:endParaRPr lang="en-ID" sz="2400" dirty="0">
                  <a:latin typeface="Karla Light" panose="020B0004030503030003" pitchFamily="34" charset="77"/>
                </a:endParaRPr>
              </a:p>
            </p:txBody>
          </p:sp>
          <p:grpSp>
            <p:nvGrpSpPr>
              <p:cNvPr id="25" name="Graphic 1">
                <a:extLst>
                  <a:ext uri="{FF2B5EF4-FFF2-40B4-BE49-F238E27FC236}">
                    <a16:creationId xmlns:a16="http://schemas.microsoft.com/office/drawing/2014/main" id="{2DA4CF1A-376B-4BEF-93E4-893A4DA4A800}"/>
                  </a:ext>
                </a:extLst>
              </p:cNvPr>
              <p:cNvGrpSpPr/>
              <p:nvPr/>
            </p:nvGrpSpPr>
            <p:grpSpPr>
              <a:xfrm>
                <a:off x="7757318" y="5120809"/>
                <a:ext cx="702480" cy="702481"/>
                <a:chOff x="7558944" y="4906518"/>
                <a:chExt cx="609599" cy="609600"/>
              </a:xfrm>
            </p:grpSpPr>
            <p:sp>
              <p:nvSpPr>
                <p:cNvPr id="33" name="Freeform: Shape 32">
                  <a:extLst>
                    <a:ext uri="{FF2B5EF4-FFF2-40B4-BE49-F238E27FC236}">
                      <a16:creationId xmlns:a16="http://schemas.microsoft.com/office/drawing/2014/main" id="{E7626336-E209-4EAE-BDAF-9E9E055238A2}"/>
                    </a:ext>
                  </a:extLst>
                </p:cNvPr>
                <p:cNvSpPr/>
                <p:nvPr/>
              </p:nvSpPr>
              <p:spPr>
                <a:xfrm>
                  <a:off x="7558944" y="4906518"/>
                  <a:ext cx="609599" cy="609600"/>
                </a:xfrm>
                <a:custGeom>
                  <a:avLst/>
                  <a:gdLst>
                    <a:gd name="connsiteX0" fmla="*/ 609600 w 609599"/>
                    <a:gd name="connsiteY0" fmla="*/ 304800 h 609600"/>
                    <a:gd name="connsiteX1" fmla="*/ 304800 w 609599"/>
                    <a:gd name="connsiteY1" fmla="*/ 609600 h 609600"/>
                    <a:gd name="connsiteX2" fmla="*/ 0 w 609599"/>
                    <a:gd name="connsiteY2" fmla="*/ 304800 h 609600"/>
                    <a:gd name="connsiteX3" fmla="*/ 304800 w 609599"/>
                    <a:gd name="connsiteY3" fmla="*/ 0 h 609600"/>
                    <a:gd name="connsiteX4" fmla="*/ 609600 w 609599"/>
                    <a:gd name="connsiteY4" fmla="*/ 30480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 h="609600">
                      <a:moveTo>
                        <a:pt x="609600" y="304800"/>
                      </a:moveTo>
                      <a:cubicBezTo>
                        <a:pt x="609600" y="473136"/>
                        <a:pt x="473137" y="609600"/>
                        <a:pt x="304800" y="609600"/>
                      </a:cubicBezTo>
                      <a:cubicBezTo>
                        <a:pt x="136464" y="609600"/>
                        <a:pt x="0" y="473136"/>
                        <a:pt x="0" y="304800"/>
                      </a:cubicBezTo>
                      <a:cubicBezTo>
                        <a:pt x="0" y="136463"/>
                        <a:pt x="136464" y="0"/>
                        <a:pt x="304800" y="0"/>
                      </a:cubicBezTo>
                      <a:cubicBezTo>
                        <a:pt x="473137" y="0"/>
                        <a:pt x="609600" y="136463"/>
                        <a:pt x="609600" y="304800"/>
                      </a:cubicBezTo>
                      <a:close/>
                    </a:path>
                  </a:pathLst>
                </a:custGeom>
                <a:solidFill>
                  <a:schemeClr val="accent1"/>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sp>
              <p:nvSpPr>
                <p:cNvPr id="34" name="Freeform: Shape 33">
                  <a:extLst>
                    <a:ext uri="{FF2B5EF4-FFF2-40B4-BE49-F238E27FC236}">
                      <a16:creationId xmlns:a16="http://schemas.microsoft.com/office/drawing/2014/main" id="{324AC537-DB4E-46A0-810E-DF81748A547C}"/>
                    </a:ext>
                  </a:extLst>
                </p:cNvPr>
                <p:cNvSpPr/>
                <p:nvPr/>
              </p:nvSpPr>
              <p:spPr>
                <a:xfrm>
                  <a:off x="7616098" y="4963669"/>
                  <a:ext cx="495300" cy="495300"/>
                </a:xfrm>
                <a:custGeom>
                  <a:avLst/>
                  <a:gdLst>
                    <a:gd name="connsiteX0" fmla="*/ 495300 w 495300"/>
                    <a:gd name="connsiteY0" fmla="*/ 247650 h 495300"/>
                    <a:gd name="connsiteX1" fmla="*/ 247650 w 495300"/>
                    <a:gd name="connsiteY1" fmla="*/ 495300 h 495300"/>
                    <a:gd name="connsiteX2" fmla="*/ 0 w 495300"/>
                    <a:gd name="connsiteY2" fmla="*/ 247650 h 495300"/>
                    <a:gd name="connsiteX3" fmla="*/ 247650 w 495300"/>
                    <a:gd name="connsiteY3" fmla="*/ 0 h 495300"/>
                    <a:gd name="connsiteX4" fmla="*/ 495300 w 495300"/>
                    <a:gd name="connsiteY4" fmla="*/ 247650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300" h="495300">
                      <a:moveTo>
                        <a:pt x="495300" y="247650"/>
                      </a:moveTo>
                      <a:cubicBezTo>
                        <a:pt x="495300" y="384423"/>
                        <a:pt x="384423" y="495300"/>
                        <a:pt x="247650" y="495300"/>
                      </a:cubicBezTo>
                      <a:cubicBezTo>
                        <a:pt x="110877" y="495300"/>
                        <a:pt x="0" y="384423"/>
                        <a:pt x="0" y="247650"/>
                      </a:cubicBezTo>
                      <a:cubicBezTo>
                        <a:pt x="0" y="110877"/>
                        <a:pt x="110877" y="0"/>
                        <a:pt x="247650" y="0"/>
                      </a:cubicBezTo>
                      <a:cubicBezTo>
                        <a:pt x="384423" y="0"/>
                        <a:pt x="495300" y="110877"/>
                        <a:pt x="495300" y="247650"/>
                      </a:cubicBezTo>
                      <a:close/>
                    </a:path>
                  </a:pathLst>
                </a:custGeom>
                <a:solidFill>
                  <a:srgbClr val="0F0023"/>
                </a:solidFill>
                <a:ln w="9525" cap="flat">
                  <a:noFill/>
                  <a:prstDash val="solid"/>
                  <a:miter/>
                </a:ln>
              </p:spPr>
              <p:txBody>
                <a:bodyPr rtlCol="0" anchor="ctr"/>
                <a:lstStyle/>
                <a:p>
                  <a:endParaRPr lang="en-ID" sz="2400" dirty="0">
                    <a:latin typeface="Karla Light" panose="020B0004030503030003" pitchFamily="34" charset="77"/>
                  </a:endParaRPr>
                </a:p>
              </p:txBody>
            </p:sp>
          </p:grpSp>
          <p:sp>
            <p:nvSpPr>
              <p:cNvPr id="26" name="Freeform: Shape 25">
                <a:extLst>
                  <a:ext uri="{FF2B5EF4-FFF2-40B4-BE49-F238E27FC236}">
                    <a16:creationId xmlns:a16="http://schemas.microsoft.com/office/drawing/2014/main" id="{D2043403-7C23-4977-A5B6-C57D9D9E24FC}"/>
                  </a:ext>
                </a:extLst>
              </p:cNvPr>
              <p:cNvSpPr/>
              <p:nvPr/>
            </p:nvSpPr>
            <p:spPr>
              <a:xfrm>
                <a:off x="7486203" y="4843547"/>
                <a:ext cx="351241" cy="351241"/>
              </a:xfrm>
              <a:custGeom>
                <a:avLst/>
                <a:gdLst>
                  <a:gd name="connsiteX0" fmla="*/ 304800 w 304800"/>
                  <a:gd name="connsiteY0" fmla="*/ 152400 h 304800"/>
                  <a:gd name="connsiteX1" fmla="*/ 152400 w 304800"/>
                  <a:gd name="connsiteY1" fmla="*/ 304800 h 304800"/>
                  <a:gd name="connsiteX2" fmla="*/ 0 w 304800"/>
                  <a:gd name="connsiteY2" fmla="*/ 152400 h 304800"/>
                  <a:gd name="connsiteX3" fmla="*/ 152400 w 304800"/>
                  <a:gd name="connsiteY3" fmla="*/ 0 h 304800"/>
                  <a:gd name="connsiteX4" fmla="*/ 30480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sp>
            <p:nvSpPr>
              <p:cNvPr id="27" name="Freeform: Shape 26">
                <a:extLst>
                  <a:ext uri="{FF2B5EF4-FFF2-40B4-BE49-F238E27FC236}">
                    <a16:creationId xmlns:a16="http://schemas.microsoft.com/office/drawing/2014/main" id="{673FEE68-F88B-4321-89F3-0B06CED73BF1}"/>
                  </a:ext>
                </a:extLst>
              </p:cNvPr>
              <p:cNvSpPr/>
              <p:nvPr/>
            </p:nvSpPr>
            <p:spPr>
              <a:xfrm>
                <a:off x="7523194" y="4880537"/>
                <a:ext cx="277260" cy="277260"/>
              </a:xfrm>
              <a:custGeom>
                <a:avLst/>
                <a:gdLst>
                  <a:gd name="connsiteX0" fmla="*/ 240601 w 240601"/>
                  <a:gd name="connsiteY0" fmla="*/ 120301 h 240601"/>
                  <a:gd name="connsiteX1" fmla="*/ 120301 w 240601"/>
                  <a:gd name="connsiteY1" fmla="*/ 240601 h 240601"/>
                  <a:gd name="connsiteX2" fmla="*/ 0 w 240601"/>
                  <a:gd name="connsiteY2" fmla="*/ 120301 h 240601"/>
                  <a:gd name="connsiteX3" fmla="*/ 120301 w 240601"/>
                  <a:gd name="connsiteY3" fmla="*/ 0 h 240601"/>
                  <a:gd name="connsiteX4" fmla="*/ 240601 w 240601"/>
                  <a:gd name="connsiteY4" fmla="*/ 120301 h 240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01" h="240601">
                    <a:moveTo>
                      <a:pt x="240601" y="120301"/>
                    </a:moveTo>
                    <a:cubicBezTo>
                      <a:pt x="240601" y="186741"/>
                      <a:pt x="186741" y="240601"/>
                      <a:pt x="120301" y="240601"/>
                    </a:cubicBezTo>
                    <a:cubicBezTo>
                      <a:pt x="53860" y="240601"/>
                      <a:pt x="0" y="186741"/>
                      <a:pt x="0" y="120301"/>
                    </a:cubicBezTo>
                    <a:cubicBezTo>
                      <a:pt x="0" y="53860"/>
                      <a:pt x="53860" y="0"/>
                      <a:pt x="120301" y="0"/>
                    </a:cubicBezTo>
                    <a:cubicBezTo>
                      <a:pt x="186741" y="0"/>
                      <a:pt x="240601" y="53860"/>
                      <a:pt x="240601" y="120301"/>
                    </a:cubicBezTo>
                    <a:close/>
                  </a:path>
                </a:pathLst>
              </a:custGeom>
              <a:solidFill>
                <a:schemeClr val="accent1"/>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sp>
            <p:nvSpPr>
              <p:cNvPr id="28" name="Freeform: Shape 27">
                <a:extLst>
                  <a:ext uri="{FF2B5EF4-FFF2-40B4-BE49-F238E27FC236}">
                    <a16:creationId xmlns:a16="http://schemas.microsoft.com/office/drawing/2014/main" id="{55B7B967-BFB2-4D21-8733-1976B1E2F070}"/>
                  </a:ext>
                </a:extLst>
              </p:cNvPr>
              <p:cNvSpPr/>
              <p:nvPr/>
            </p:nvSpPr>
            <p:spPr>
              <a:xfrm>
                <a:off x="7569321" y="4926775"/>
                <a:ext cx="184895" cy="184895"/>
              </a:xfrm>
              <a:custGeom>
                <a:avLst/>
                <a:gdLst>
                  <a:gd name="connsiteX0" fmla="*/ 23503 w 160448"/>
                  <a:gd name="connsiteY0" fmla="*/ 23503 h 160448"/>
                  <a:gd name="connsiteX1" fmla="*/ 136946 w 160448"/>
                  <a:gd name="connsiteY1" fmla="*/ 23503 h 160448"/>
                  <a:gd name="connsiteX2" fmla="*/ 136946 w 160448"/>
                  <a:gd name="connsiteY2" fmla="*/ 136946 h 160448"/>
                  <a:gd name="connsiteX3" fmla="*/ 23503 w 160448"/>
                  <a:gd name="connsiteY3" fmla="*/ 136946 h 160448"/>
                  <a:gd name="connsiteX4" fmla="*/ 23503 w 160448"/>
                  <a:gd name="connsiteY4" fmla="*/ 23503 h 160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48" h="160448">
                    <a:moveTo>
                      <a:pt x="23503" y="23503"/>
                    </a:moveTo>
                    <a:cubicBezTo>
                      <a:pt x="54840" y="-7834"/>
                      <a:pt x="105608" y="-7834"/>
                      <a:pt x="136946" y="23503"/>
                    </a:cubicBezTo>
                    <a:cubicBezTo>
                      <a:pt x="168283" y="54840"/>
                      <a:pt x="168283" y="105608"/>
                      <a:pt x="136946" y="136946"/>
                    </a:cubicBezTo>
                    <a:cubicBezTo>
                      <a:pt x="105608" y="168283"/>
                      <a:pt x="54840" y="168283"/>
                      <a:pt x="23503" y="136946"/>
                    </a:cubicBezTo>
                    <a:cubicBezTo>
                      <a:pt x="-7834" y="105608"/>
                      <a:pt x="-7834" y="54745"/>
                      <a:pt x="23503" y="23503"/>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grpSp>
        <p:grpSp>
          <p:nvGrpSpPr>
            <p:cNvPr id="9" name="Group 8">
              <a:extLst>
                <a:ext uri="{FF2B5EF4-FFF2-40B4-BE49-F238E27FC236}">
                  <a16:creationId xmlns:a16="http://schemas.microsoft.com/office/drawing/2014/main" id="{2F28A07D-5368-499E-9C67-CA0C377718C2}"/>
                </a:ext>
              </a:extLst>
            </p:cNvPr>
            <p:cNvGrpSpPr/>
            <p:nvPr/>
          </p:nvGrpSpPr>
          <p:grpSpPr>
            <a:xfrm>
              <a:off x="7142230" y="1009654"/>
              <a:ext cx="979743" cy="973706"/>
              <a:chOff x="7496192" y="1116704"/>
              <a:chExt cx="979743" cy="973706"/>
            </a:xfrm>
          </p:grpSpPr>
          <p:sp>
            <p:nvSpPr>
              <p:cNvPr id="12" name="Freeform: Shape 11">
                <a:extLst>
                  <a:ext uri="{FF2B5EF4-FFF2-40B4-BE49-F238E27FC236}">
                    <a16:creationId xmlns:a16="http://schemas.microsoft.com/office/drawing/2014/main" id="{780054EE-9868-431B-8AC5-49DCD17A2B06}"/>
                  </a:ext>
                </a:extLst>
              </p:cNvPr>
              <p:cNvSpPr/>
              <p:nvPr/>
            </p:nvSpPr>
            <p:spPr>
              <a:xfrm>
                <a:off x="7643494" y="1654212"/>
                <a:ext cx="294932" cy="294932"/>
              </a:xfrm>
              <a:custGeom>
                <a:avLst/>
                <a:gdLst>
                  <a:gd name="connsiteX0" fmla="*/ 229076 w 255936"/>
                  <a:gd name="connsiteY0" fmla="*/ 0 h 255936"/>
                  <a:gd name="connsiteX1" fmla="*/ 255937 w 255936"/>
                  <a:gd name="connsiteY1" fmla="*/ 26956 h 255936"/>
                  <a:gd name="connsiteX2" fmla="*/ 26956 w 255936"/>
                  <a:gd name="connsiteY2" fmla="*/ 255937 h 255936"/>
                  <a:gd name="connsiteX3" fmla="*/ 0 w 255936"/>
                  <a:gd name="connsiteY3" fmla="*/ 229076 h 255936"/>
                </a:gdLst>
                <a:ahLst/>
                <a:cxnLst>
                  <a:cxn ang="0">
                    <a:pos x="connsiteX0" y="connsiteY0"/>
                  </a:cxn>
                  <a:cxn ang="0">
                    <a:pos x="connsiteX1" y="connsiteY1"/>
                  </a:cxn>
                  <a:cxn ang="0">
                    <a:pos x="connsiteX2" y="connsiteY2"/>
                  </a:cxn>
                  <a:cxn ang="0">
                    <a:pos x="connsiteX3" y="connsiteY3"/>
                  </a:cxn>
                </a:cxnLst>
                <a:rect l="l" t="t" r="r" b="b"/>
                <a:pathLst>
                  <a:path w="255936" h="255936">
                    <a:moveTo>
                      <a:pt x="229076" y="0"/>
                    </a:moveTo>
                    <a:lnTo>
                      <a:pt x="255937" y="26956"/>
                    </a:lnTo>
                    <a:lnTo>
                      <a:pt x="26956" y="255937"/>
                    </a:lnTo>
                    <a:lnTo>
                      <a:pt x="0" y="229076"/>
                    </a:lnTo>
                    <a:close/>
                  </a:path>
                </a:pathLst>
              </a:custGeom>
              <a:solidFill>
                <a:schemeClr val="accent1"/>
              </a:solidFill>
              <a:ln w="9525" cap="flat">
                <a:noFill/>
                <a:prstDash val="solid"/>
                <a:miter/>
              </a:ln>
            </p:spPr>
            <p:txBody>
              <a:bodyPr rtlCol="0" anchor="ctr"/>
              <a:lstStyle/>
              <a:p>
                <a:endParaRPr lang="en-ID" sz="2400" dirty="0">
                  <a:latin typeface="Karla Light" panose="020B0004030503030003" pitchFamily="34" charset="77"/>
                </a:endParaRPr>
              </a:p>
            </p:txBody>
          </p:sp>
          <p:grpSp>
            <p:nvGrpSpPr>
              <p:cNvPr id="13" name="Graphic 1">
                <a:extLst>
                  <a:ext uri="{FF2B5EF4-FFF2-40B4-BE49-F238E27FC236}">
                    <a16:creationId xmlns:a16="http://schemas.microsoft.com/office/drawing/2014/main" id="{06C10954-5F5B-4C80-8EE9-536C413A0DAB}"/>
                  </a:ext>
                </a:extLst>
              </p:cNvPr>
              <p:cNvGrpSpPr/>
              <p:nvPr/>
            </p:nvGrpSpPr>
            <p:grpSpPr>
              <a:xfrm>
                <a:off x="7773455" y="1116704"/>
                <a:ext cx="702480" cy="702481"/>
                <a:chOff x="7572947" y="1357026"/>
                <a:chExt cx="609599" cy="609600"/>
              </a:xfrm>
              <a:solidFill>
                <a:schemeClr val="accent1"/>
              </a:solidFill>
            </p:grpSpPr>
            <p:sp>
              <p:nvSpPr>
                <p:cNvPr id="21" name="Freeform: Shape 20">
                  <a:extLst>
                    <a:ext uri="{FF2B5EF4-FFF2-40B4-BE49-F238E27FC236}">
                      <a16:creationId xmlns:a16="http://schemas.microsoft.com/office/drawing/2014/main" id="{F7C226AD-7FF7-4066-8C31-21F436B4ED39}"/>
                    </a:ext>
                  </a:extLst>
                </p:cNvPr>
                <p:cNvSpPr/>
                <p:nvPr/>
              </p:nvSpPr>
              <p:spPr>
                <a:xfrm>
                  <a:off x="7572947" y="1357026"/>
                  <a:ext cx="609599" cy="609600"/>
                </a:xfrm>
                <a:custGeom>
                  <a:avLst/>
                  <a:gdLst>
                    <a:gd name="connsiteX0" fmla="*/ 609600 w 609599"/>
                    <a:gd name="connsiteY0" fmla="*/ 304800 h 609600"/>
                    <a:gd name="connsiteX1" fmla="*/ 304800 w 609599"/>
                    <a:gd name="connsiteY1" fmla="*/ 609600 h 609600"/>
                    <a:gd name="connsiteX2" fmla="*/ 0 w 609599"/>
                    <a:gd name="connsiteY2" fmla="*/ 304800 h 609600"/>
                    <a:gd name="connsiteX3" fmla="*/ 304800 w 609599"/>
                    <a:gd name="connsiteY3" fmla="*/ 0 h 609600"/>
                    <a:gd name="connsiteX4" fmla="*/ 609600 w 609599"/>
                    <a:gd name="connsiteY4" fmla="*/ 30480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 h="609600">
                      <a:moveTo>
                        <a:pt x="609600" y="304800"/>
                      </a:moveTo>
                      <a:cubicBezTo>
                        <a:pt x="609600" y="473136"/>
                        <a:pt x="473137" y="609600"/>
                        <a:pt x="304800" y="609600"/>
                      </a:cubicBezTo>
                      <a:cubicBezTo>
                        <a:pt x="136463" y="609600"/>
                        <a:pt x="0" y="473136"/>
                        <a:pt x="0" y="304800"/>
                      </a:cubicBezTo>
                      <a:cubicBezTo>
                        <a:pt x="0" y="136464"/>
                        <a:pt x="136463" y="0"/>
                        <a:pt x="304800" y="0"/>
                      </a:cubicBezTo>
                      <a:cubicBezTo>
                        <a:pt x="473137" y="0"/>
                        <a:pt x="609600" y="136464"/>
                        <a:pt x="609600" y="304800"/>
                      </a:cubicBezTo>
                      <a:close/>
                    </a:path>
                  </a:pathLst>
                </a:custGeom>
                <a:grpFill/>
                <a:ln w="9525" cap="flat">
                  <a:noFill/>
                  <a:prstDash val="solid"/>
                  <a:miter/>
                </a:ln>
              </p:spPr>
              <p:txBody>
                <a:bodyPr rtlCol="0" anchor="ctr"/>
                <a:lstStyle/>
                <a:p>
                  <a:endParaRPr lang="en-ID" sz="2400" dirty="0">
                    <a:latin typeface="Karla Light" panose="020B0004030503030003" pitchFamily="34" charset="77"/>
                  </a:endParaRPr>
                </a:p>
              </p:txBody>
            </p:sp>
            <p:sp>
              <p:nvSpPr>
                <p:cNvPr id="23" name="Freeform: Shape 22">
                  <a:extLst>
                    <a:ext uri="{FF2B5EF4-FFF2-40B4-BE49-F238E27FC236}">
                      <a16:creationId xmlns:a16="http://schemas.microsoft.com/office/drawing/2014/main" id="{0578AD6C-1BD9-4D77-8162-89214CE4B114}"/>
                    </a:ext>
                  </a:extLst>
                </p:cNvPr>
                <p:cNvSpPr>
                  <a:spLocks noChangeAspect="1"/>
                </p:cNvSpPr>
                <p:nvPr/>
              </p:nvSpPr>
              <p:spPr>
                <a:xfrm>
                  <a:off x="7625815" y="1410408"/>
                  <a:ext cx="499842" cy="499842"/>
                </a:xfrm>
                <a:custGeom>
                  <a:avLst/>
                  <a:gdLst>
                    <a:gd name="connsiteX0" fmla="*/ 451295 w 451294"/>
                    <a:gd name="connsiteY0" fmla="*/ 225647 h 451294"/>
                    <a:gd name="connsiteX1" fmla="*/ 225647 w 451294"/>
                    <a:gd name="connsiteY1" fmla="*/ 451295 h 451294"/>
                    <a:gd name="connsiteX2" fmla="*/ 0 w 451294"/>
                    <a:gd name="connsiteY2" fmla="*/ 225647 h 451294"/>
                    <a:gd name="connsiteX3" fmla="*/ 225647 w 451294"/>
                    <a:gd name="connsiteY3" fmla="*/ 0 h 451294"/>
                    <a:gd name="connsiteX4" fmla="*/ 451295 w 451294"/>
                    <a:gd name="connsiteY4" fmla="*/ 225647 h 45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94" h="451294">
                      <a:moveTo>
                        <a:pt x="451295" y="225647"/>
                      </a:moveTo>
                      <a:cubicBezTo>
                        <a:pt x="451295" y="350269"/>
                        <a:pt x="350269" y="451295"/>
                        <a:pt x="225647" y="451295"/>
                      </a:cubicBezTo>
                      <a:cubicBezTo>
                        <a:pt x="101026" y="451295"/>
                        <a:pt x="0" y="350269"/>
                        <a:pt x="0" y="225647"/>
                      </a:cubicBezTo>
                      <a:cubicBezTo>
                        <a:pt x="0" y="101026"/>
                        <a:pt x="101026" y="0"/>
                        <a:pt x="225647" y="0"/>
                      </a:cubicBezTo>
                      <a:cubicBezTo>
                        <a:pt x="350269" y="0"/>
                        <a:pt x="451295" y="101026"/>
                        <a:pt x="451295" y="225647"/>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grpSp>
          <p:sp>
            <p:nvSpPr>
              <p:cNvPr id="14" name="Freeform: Shape 13">
                <a:extLst>
                  <a:ext uri="{FF2B5EF4-FFF2-40B4-BE49-F238E27FC236}">
                    <a16:creationId xmlns:a16="http://schemas.microsoft.com/office/drawing/2014/main" id="{F291E62E-168D-4AE5-817D-E60E2039C7AE}"/>
                  </a:ext>
                </a:extLst>
              </p:cNvPr>
              <p:cNvSpPr/>
              <p:nvPr/>
            </p:nvSpPr>
            <p:spPr>
              <a:xfrm>
                <a:off x="7496192" y="1739169"/>
                <a:ext cx="351241" cy="351241"/>
              </a:xfrm>
              <a:custGeom>
                <a:avLst/>
                <a:gdLst>
                  <a:gd name="connsiteX0" fmla="*/ 304800 w 304800"/>
                  <a:gd name="connsiteY0" fmla="*/ 152400 h 304800"/>
                  <a:gd name="connsiteX1" fmla="*/ 152400 w 304800"/>
                  <a:gd name="connsiteY1" fmla="*/ 304800 h 304800"/>
                  <a:gd name="connsiteX2" fmla="*/ 0 w 304800"/>
                  <a:gd name="connsiteY2" fmla="*/ 152400 h 304800"/>
                  <a:gd name="connsiteX3" fmla="*/ 152400 w 304800"/>
                  <a:gd name="connsiteY3" fmla="*/ 0 h 304800"/>
                  <a:gd name="connsiteX4" fmla="*/ 30480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sp>
            <p:nvSpPr>
              <p:cNvPr id="15" name="Freeform: Shape 14">
                <a:extLst>
                  <a:ext uri="{FF2B5EF4-FFF2-40B4-BE49-F238E27FC236}">
                    <a16:creationId xmlns:a16="http://schemas.microsoft.com/office/drawing/2014/main" id="{66895875-18EB-4DB4-A53A-132E4BA51D98}"/>
                  </a:ext>
                </a:extLst>
              </p:cNvPr>
              <p:cNvSpPr/>
              <p:nvPr/>
            </p:nvSpPr>
            <p:spPr>
              <a:xfrm>
                <a:off x="7533182" y="1776159"/>
                <a:ext cx="277260" cy="277260"/>
              </a:xfrm>
              <a:custGeom>
                <a:avLst/>
                <a:gdLst>
                  <a:gd name="connsiteX0" fmla="*/ 240601 w 240601"/>
                  <a:gd name="connsiteY0" fmla="*/ 120301 h 240601"/>
                  <a:gd name="connsiteX1" fmla="*/ 120301 w 240601"/>
                  <a:gd name="connsiteY1" fmla="*/ 240601 h 240601"/>
                  <a:gd name="connsiteX2" fmla="*/ 0 w 240601"/>
                  <a:gd name="connsiteY2" fmla="*/ 120301 h 240601"/>
                  <a:gd name="connsiteX3" fmla="*/ 120301 w 240601"/>
                  <a:gd name="connsiteY3" fmla="*/ 0 h 240601"/>
                  <a:gd name="connsiteX4" fmla="*/ 240601 w 240601"/>
                  <a:gd name="connsiteY4" fmla="*/ 120301 h 240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01" h="240601">
                    <a:moveTo>
                      <a:pt x="240601" y="120301"/>
                    </a:moveTo>
                    <a:cubicBezTo>
                      <a:pt x="240601" y="186741"/>
                      <a:pt x="186741" y="240601"/>
                      <a:pt x="120301" y="240601"/>
                    </a:cubicBezTo>
                    <a:cubicBezTo>
                      <a:pt x="53861" y="240601"/>
                      <a:pt x="0" y="186741"/>
                      <a:pt x="0" y="120301"/>
                    </a:cubicBezTo>
                    <a:cubicBezTo>
                      <a:pt x="0" y="53860"/>
                      <a:pt x="53860" y="0"/>
                      <a:pt x="120301" y="0"/>
                    </a:cubicBezTo>
                    <a:cubicBezTo>
                      <a:pt x="186741" y="0"/>
                      <a:pt x="240601" y="53860"/>
                      <a:pt x="240601" y="120301"/>
                    </a:cubicBezTo>
                    <a:close/>
                  </a:path>
                </a:pathLst>
              </a:custGeom>
              <a:solidFill>
                <a:schemeClr val="accent1"/>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sp>
            <p:nvSpPr>
              <p:cNvPr id="16" name="Freeform: Shape 15">
                <a:extLst>
                  <a:ext uri="{FF2B5EF4-FFF2-40B4-BE49-F238E27FC236}">
                    <a16:creationId xmlns:a16="http://schemas.microsoft.com/office/drawing/2014/main" id="{C67DB4C4-9A45-4B57-B191-9BBDBC093A82}"/>
                  </a:ext>
                </a:extLst>
              </p:cNvPr>
              <p:cNvSpPr/>
              <p:nvPr/>
            </p:nvSpPr>
            <p:spPr>
              <a:xfrm>
                <a:off x="7579419" y="1822287"/>
                <a:ext cx="184895" cy="184895"/>
              </a:xfrm>
              <a:custGeom>
                <a:avLst/>
                <a:gdLst>
                  <a:gd name="connsiteX0" fmla="*/ 23503 w 160448"/>
                  <a:gd name="connsiteY0" fmla="*/ 136946 h 160448"/>
                  <a:gd name="connsiteX1" fmla="*/ 23503 w 160448"/>
                  <a:gd name="connsiteY1" fmla="*/ 23503 h 160448"/>
                  <a:gd name="connsiteX2" fmla="*/ 136946 w 160448"/>
                  <a:gd name="connsiteY2" fmla="*/ 23503 h 160448"/>
                  <a:gd name="connsiteX3" fmla="*/ 136946 w 160448"/>
                  <a:gd name="connsiteY3" fmla="*/ 136946 h 160448"/>
                  <a:gd name="connsiteX4" fmla="*/ 23503 w 160448"/>
                  <a:gd name="connsiteY4" fmla="*/ 136946 h 160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48" h="160448">
                    <a:moveTo>
                      <a:pt x="23503" y="136946"/>
                    </a:moveTo>
                    <a:cubicBezTo>
                      <a:pt x="-7834" y="105608"/>
                      <a:pt x="-7834" y="54840"/>
                      <a:pt x="23503" y="23503"/>
                    </a:cubicBezTo>
                    <a:cubicBezTo>
                      <a:pt x="54840" y="-7834"/>
                      <a:pt x="105608" y="-7834"/>
                      <a:pt x="136946" y="23503"/>
                    </a:cubicBezTo>
                    <a:cubicBezTo>
                      <a:pt x="168283" y="54840"/>
                      <a:pt x="168283" y="105608"/>
                      <a:pt x="136946" y="136946"/>
                    </a:cubicBezTo>
                    <a:cubicBezTo>
                      <a:pt x="105608" y="168283"/>
                      <a:pt x="54840" y="168283"/>
                      <a:pt x="23503" y="136946"/>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grpSp>
        <p:grpSp>
          <p:nvGrpSpPr>
            <p:cNvPr id="10" name="Group 9">
              <a:extLst>
                <a:ext uri="{FF2B5EF4-FFF2-40B4-BE49-F238E27FC236}">
                  <a16:creationId xmlns:a16="http://schemas.microsoft.com/office/drawing/2014/main" id="{E4883F02-9015-4594-A615-47A4B0446C6D}"/>
                </a:ext>
              </a:extLst>
            </p:cNvPr>
            <p:cNvGrpSpPr/>
            <p:nvPr/>
          </p:nvGrpSpPr>
          <p:grpSpPr>
            <a:xfrm>
              <a:off x="7798063" y="3027236"/>
              <a:ext cx="1163050" cy="702481"/>
              <a:chOff x="8152025" y="3134286"/>
              <a:chExt cx="1163050" cy="702481"/>
            </a:xfrm>
          </p:grpSpPr>
          <p:sp>
            <p:nvSpPr>
              <p:cNvPr id="36" name="Freeform: Shape 35">
                <a:extLst>
                  <a:ext uri="{FF2B5EF4-FFF2-40B4-BE49-F238E27FC236}">
                    <a16:creationId xmlns:a16="http://schemas.microsoft.com/office/drawing/2014/main" id="{716AF427-7319-4E0C-839B-1F85EAE68841}"/>
                  </a:ext>
                </a:extLst>
              </p:cNvPr>
              <p:cNvSpPr/>
              <p:nvPr/>
            </p:nvSpPr>
            <p:spPr>
              <a:xfrm>
                <a:off x="8305253" y="3463578"/>
                <a:ext cx="373193" cy="43905"/>
              </a:xfrm>
              <a:custGeom>
                <a:avLst/>
                <a:gdLst>
                  <a:gd name="connsiteX0" fmla="*/ 323850 w 323850"/>
                  <a:gd name="connsiteY0" fmla="*/ 0 h 38100"/>
                  <a:gd name="connsiteX1" fmla="*/ 323850 w 323850"/>
                  <a:gd name="connsiteY1" fmla="*/ 38100 h 38100"/>
                  <a:gd name="connsiteX2" fmla="*/ 0 w 323850"/>
                  <a:gd name="connsiteY2" fmla="*/ 38100 h 38100"/>
                  <a:gd name="connsiteX3" fmla="*/ 0 w 323850"/>
                  <a:gd name="connsiteY3" fmla="*/ 0 h 38100"/>
                </a:gdLst>
                <a:ahLst/>
                <a:cxnLst>
                  <a:cxn ang="0">
                    <a:pos x="connsiteX0" y="connsiteY0"/>
                  </a:cxn>
                  <a:cxn ang="0">
                    <a:pos x="connsiteX1" y="connsiteY1"/>
                  </a:cxn>
                  <a:cxn ang="0">
                    <a:pos x="connsiteX2" y="connsiteY2"/>
                  </a:cxn>
                  <a:cxn ang="0">
                    <a:pos x="connsiteX3" y="connsiteY3"/>
                  </a:cxn>
                </a:cxnLst>
                <a:rect l="l" t="t" r="r" b="b"/>
                <a:pathLst>
                  <a:path w="323850" h="38100">
                    <a:moveTo>
                      <a:pt x="323850" y="0"/>
                    </a:moveTo>
                    <a:lnTo>
                      <a:pt x="323850" y="38100"/>
                    </a:lnTo>
                    <a:lnTo>
                      <a:pt x="0" y="38100"/>
                    </a:lnTo>
                    <a:lnTo>
                      <a:pt x="0" y="0"/>
                    </a:lnTo>
                    <a:close/>
                  </a:path>
                </a:pathLst>
              </a:custGeom>
              <a:solidFill>
                <a:schemeClr val="accent4"/>
              </a:solidFill>
              <a:ln w="9525" cap="flat">
                <a:noFill/>
                <a:prstDash val="solid"/>
                <a:miter/>
              </a:ln>
            </p:spPr>
            <p:txBody>
              <a:bodyPr rtlCol="0" anchor="ctr"/>
              <a:lstStyle/>
              <a:p>
                <a:endParaRPr lang="en-ID" sz="2400" dirty="0">
                  <a:latin typeface="Karla Light" panose="020B0004030503030003" pitchFamily="34" charset="77"/>
                </a:endParaRPr>
              </a:p>
            </p:txBody>
          </p:sp>
          <p:grpSp>
            <p:nvGrpSpPr>
              <p:cNvPr id="37" name="Graphic 1">
                <a:extLst>
                  <a:ext uri="{FF2B5EF4-FFF2-40B4-BE49-F238E27FC236}">
                    <a16:creationId xmlns:a16="http://schemas.microsoft.com/office/drawing/2014/main" id="{7335F63B-3AA1-40DA-BE40-FF86E5BF4B9B}"/>
                  </a:ext>
                </a:extLst>
              </p:cNvPr>
              <p:cNvGrpSpPr/>
              <p:nvPr/>
            </p:nvGrpSpPr>
            <p:grpSpPr>
              <a:xfrm>
                <a:off x="8612593" y="3134286"/>
                <a:ext cx="702482" cy="702481"/>
                <a:chOff x="8301132" y="3134677"/>
                <a:chExt cx="609600" cy="609600"/>
              </a:xfrm>
            </p:grpSpPr>
            <p:sp>
              <p:nvSpPr>
                <p:cNvPr id="45" name="Freeform: Shape 44">
                  <a:extLst>
                    <a:ext uri="{FF2B5EF4-FFF2-40B4-BE49-F238E27FC236}">
                      <a16:creationId xmlns:a16="http://schemas.microsoft.com/office/drawing/2014/main" id="{101B6E2E-6D7B-4B46-8504-CE626941E6B4}"/>
                    </a:ext>
                  </a:extLst>
                </p:cNvPr>
                <p:cNvSpPr/>
                <p:nvPr/>
              </p:nvSpPr>
              <p:spPr>
                <a:xfrm>
                  <a:off x="8301132" y="3134677"/>
                  <a:ext cx="609600" cy="609600"/>
                </a:xfrm>
                <a:custGeom>
                  <a:avLst/>
                  <a:gdLst>
                    <a:gd name="connsiteX0" fmla="*/ 609600 w 609600"/>
                    <a:gd name="connsiteY0" fmla="*/ 304800 h 609600"/>
                    <a:gd name="connsiteX1" fmla="*/ 304800 w 609600"/>
                    <a:gd name="connsiteY1" fmla="*/ 609600 h 609600"/>
                    <a:gd name="connsiteX2" fmla="*/ 0 w 609600"/>
                    <a:gd name="connsiteY2" fmla="*/ 304800 h 609600"/>
                    <a:gd name="connsiteX3" fmla="*/ 304800 w 609600"/>
                    <a:gd name="connsiteY3" fmla="*/ 0 h 609600"/>
                    <a:gd name="connsiteX4" fmla="*/ 609600 w 609600"/>
                    <a:gd name="connsiteY4" fmla="*/ 30480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609600">
                      <a:moveTo>
                        <a:pt x="609600" y="304800"/>
                      </a:moveTo>
                      <a:cubicBezTo>
                        <a:pt x="609600" y="473136"/>
                        <a:pt x="473136" y="609600"/>
                        <a:pt x="304800" y="609600"/>
                      </a:cubicBezTo>
                      <a:cubicBezTo>
                        <a:pt x="136464" y="609600"/>
                        <a:pt x="0" y="473136"/>
                        <a:pt x="0" y="304800"/>
                      </a:cubicBezTo>
                      <a:cubicBezTo>
                        <a:pt x="0" y="136464"/>
                        <a:pt x="136464" y="0"/>
                        <a:pt x="304800" y="0"/>
                      </a:cubicBezTo>
                      <a:cubicBezTo>
                        <a:pt x="473136" y="0"/>
                        <a:pt x="609600" y="136464"/>
                        <a:pt x="609600" y="304800"/>
                      </a:cubicBezTo>
                      <a:close/>
                    </a:path>
                  </a:pathLst>
                </a:custGeom>
                <a:solidFill>
                  <a:schemeClr val="accent4"/>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sp>
              <p:nvSpPr>
                <p:cNvPr id="46" name="Freeform: Shape 45">
                  <a:extLst>
                    <a:ext uri="{FF2B5EF4-FFF2-40B4-BE49-F238E27FC236}">
                      <a16:creationId xmlns:a16="http://schemas.microsoft.com/office/drawing/2014/main" id="{A1BCBF27-3EC7-443A-96D4-833CCCFF0A79}"/>
                    </a:ext>
                  </a:extLst>
                </p:cNvPr>
                <p:cNvSpPr/>
                <p:nvPr/>
              </p:nvSpPr>
              <p:spPr>
                <a:xfrm rot="18459293">
                  <a:off x="8358204" y="3191808"/>
                  <a:ext cx="495296" cy="495296"/>
                </a:xfrm>
                <a:custGeom>
                  <a:avLst/>
                  <a:gdLst>
                    <a:gd name="connsiteX0" fmla="*/ 495297 w 495296"/>
                    <a:gd name="connsiteY0" fmla="*/ 247649 h 495296"/>
                    <a:gd name="connsiteX1" fmla="*/ 247649 w 495296"/>
                    <a:gd name="connsiteY1" fmla="*/ 495297 h 495296"/>
                    <a:gd name="connsiteX2" fmla="*/ 0 w 495296"/>
                    <a:gd name="connsiteY2" fmla="*/ 247649 h 495296"/>
                    <a:gd name="connsiteX3" fmla="*/ 247649 w 495296"/>
                    <a:gd name="connsiteY3" fmla="*/ 0 h 495296"/>
                    <a:gd name="connsiteX4" fmla="*/ 495297 w 495296"/>
                    <a:gd name="connsiteY4" fmla="*/ 247649 h 495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296" h="495296">
                      <a:moveTo>
                        <a:pt x="495297" y="247649"/>
                      </a:moveTo>
                      <a:cubicBezTo>
                        <a:pt x="495297" y="384421"/>
                        <a:pt x="384421" y="495297"/>
                        <a:pt x="247649" y="495297"/>
                      </a:cubicBezTo>
                      <a:cubicBezTo>
                        <a:pt x="110876" y="495297"/>
                        <a:pt x="0" y="384421"/>
                        <a:pt x="0" y="247649"/>
                      </a:cubicBezTo>
                      <a:cubicBezTo>
                        <a:pt x="0" y="110876"/>
                        <a:pt x="110876" y="0"/>
                        <a:pt x="247649" y="0"/>
                      </a:cubicBezTo>
                      <a:cubicBezTo>
                        <a:pt x="384421" y="0"/>
                        <a:pt x="495297" y="110876"/>
                        <a:pt x="495297" y="247649"/>
                      </a:cubicBezTo>
                      <a:close/>
                    </a:path>
                  </a:pathLst>
                </a:custGeom>
                <a:solidFill>
                  <a:srgbClr val="0F0023"/>
                </a:solidFill>
                <a:ln w="9525" cap="flat">
                  <a:noFill/>
                  <a:prstDash val="solid"/>
                  <a:miter/>
                </a:ln>
              </p:spPr>
              <p:txBody>
                <a:bodyPr rtlCol="0" anchor="ctr"/>
                <a:lstStyle/>
                <a:p>
                  <a:endParaRPr lang="en-ID" sz="2400" dirty="0">
                    <a:latin typeface="Karla Light" panose="020B0004030503030003" pitchFamily="34" charset="77"/>
                  </a:endParaRPr>
                </a:p>
              </p:txBody>
            </p:sp>
          </p:grpSp>
          <p:sp>
            <p:nvSpPr>
              <p:cNvPr id="38" name="Freeform: Shape 37">
                <a:extLst>
                  <a:ext uri="{FF2B5EF4-FFF2-40B4-BE49-F238E27FC236}">
                    <a16:creationId xmlns:a16="http://schemas.microsoft.com/office/drawing/2014/main" id="{1EA40447-7F6B-4756-A2DB-2107787DF3B5}"/>
                  </a:ext>
                </a:extLst>
              </p:cNvPr>
              <p:cNvSpPr/>
              <p:nvPr/>
            </p:nvSpPr>
            <p:spPr>
              <a:xfrm>
                <a:off x="8152025" y="3305629"/>
                <a:ext cx="351240" cy="351241"/>
              </a:xfrm>
              <a:custGeom>
                <a:avLst/>
                <a:gdLst>
                  <a:gd name="connsiteX0" fmla="*/ 304800 w 304799"/>
                  <a:gd name="connsiteY0" fmla="*/ 152400 h 304800"/>
                  <a:gd name="connsiteX1" fmla="*/ 152400 w 304799"/>
                  <a:gd name="connsiteY1" fmla="*/ 304800 h 304800"/>
                  <a:gd name="connsiteX2" fmla="*/ 0 w 304799"/>
                  <a:gd name="connsiteY2" fmla="*/ 152400 h 304800"/>
                  <a:gd name="connsiteX3" fmla="*/ 152400 w 304799"/>
                  <a:gd name="connsiteY3" fmla="*/ 0 h 304800"/>
                  <a:gd name="connsiteX4" fmla="*/ 304800 w 304799"/>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9"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sp>
            <p:nvSpPr>
              <p:cNvPr id="39" name="Freeform: Shape 38">
                <a:extLst>
                  <a:ext uri="{FF2B5EF4-FFF2-40B4-BE49-F238E27FC236}">
                    <a16:creationId xmlns:a16="http://schemas.microsoft.com/office/drawing/2014/main" id="{61C537E7-6CF9-4C3C-94E9-926EAD0B0991}"/>
                  </a:ext>
                </a:extLst>
              </p:cNvPr>
              <p:cNvSpPr/>
              <p:nvPr/>
            </p:nvSpPr>
            <p:spPr>
              <a:xfrm>
                <a:off x="8189014" y="3342620"/>
                <a:ext cx="277260" cy="277260"/>
              </a:xfrm>
              <a:custGeom>
                <a:avLst/>
                <a:gdLst>
                  <a:gd name="connsiteX0" fmla="*/ 240601 w 240601"/>
                  <a:gd name="connsiteY0" fmla="*/ 120301 h 240601"/>
                  <a:gd name="connsiteX1" fmla="*/ 120301 w 240601"/>
                  <a:gd name="connsiteY1" fmla="*/ 240602 h 240601"/>
                  <a:gd name="connsiteX2" fmla="*/ 0 w 240601"/>
                  <a:gd name="connsiteY2" fmla="*/ 120301 h 240601"/>
                  <a:gd name="connsiteX3" fmla="*/ 120301 w 240601"/>
                  <a:gd name="connsiteY3" fmla="*/ 0 h 240601"/>
                  <a:gd name="connsiteX4" fmla="*/ 240601 w 240601"/>
                  <a:gd name="connsiteY4" fmla="*/ 120301 h 240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601" h="240601">
                    <a:moveTo>
                      <a:pt x="240601" y="120301"/>
                    </a:moveTo>
                    <a:cubicBezTo>
                      <a:pt x="240601" y="186741"/>
                      <a:pt x="186741" y="240602"/>
                      <a:pt x="120301" y="240602"/>
                    </a:cubicBezTo>
                    <a:cubicBezTo>
                      <a:pt x="53861" y="240602"/>
                      <a:pt x="0" y="186741"/>
                      <a:pt x="0" y="120301"/>
                    </a:cubicBezTo>
                    <a:cubicBezTo>
                      <a:pt x="0" y="53861"/>
                      <a:pt x="53860" y="0"/>
                      <a:pt x="120301" y="0"/>
                    </a:cubicBezTo>
                    <a:cubicBezTo>
                      <a:pt x="186741" y="0"/>
                      <a:pt x="240601" y="53861"/>
                      <a:pt x="240601" y="120301"/>
                    </a:cubicBezTo>
                    <a:close/>
                  </a:path>
                </a:pathLst>
              </a:custGeom>
              <a:solidFill>
                <a:schemeClr val="accent4"/>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sp>
            <p:nvSpPr>
              <p:cNvPr id="40" name="Freeform: Shape 39">
                <a:extLst>
                  <a:ext uri="{FF2B5EF4-FFF2-40B4-BE49-F238E27FC236}">
                    <a16:creationId xmlns:a16="http://schemas.microsoft.com/office/drawing/2014/main" id="{D7E9CFD8-3F21-4527-AF7F-0C60B04F73D7}"/>
                  </a:ext>
                </a:extLst>
              </p:cNvPr>
              <p:cNvSpPr/>
              <p:nvPr/>
            </p:nvSpPr>
            <p:spPr>
              <a:xfrm>
                <a:off x="8235224" y="3388830"/>
                <a:ext cx="184840" cy="184839"/>
              </a:xfrm>
              <a:custGeom>
                <a:avLst/>
                <a:gdLst>
                  <a:gd name="connsiteX0" fmla="*/ 160401 w 160401"/>
                  <a:gd name="connsiteY0" fmla="*/ 80201 h 160400"/>
                  <a:gd name="connsiteX1" fmla="*/ 80200 w 160401"/>
                  <a:gd name="connsiteY1" fmla="*/ 160401 h 160400"/>
                  <a:gd name="connsiteX2" fmla="*/ 0 w 160401"/>
                  <a:gd name="connsiteY2" fmla="*/ 80201 h 160400"/>
                  <a:gd name="connsiteX3" fmla="*/ 80200 w 160401"/>
                  <a:gd name="connsiteY3" fmla="*/ 0 h 160400"/>
                  <a:gd name="connsiteX4" fmla="*/ 160401 w 160401"/>
                  <a:gd name="connsiteY4" fmla="*/ 80201 h 1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01" h="160400">
                    <a:moveTo>
                      <a:pt x="160401" y="80201"/>
                    </a:moveTo>
                    <a:cubicBezTo>
                      <a:pt x="160401" y="124494"/>
                      <a:pt x="124494" y="160401"/>
                      <a:pt x="80200" y="160401"/>
                    </a:cubicBezTo>
                    <a:cubicBezTo>
                      <a:pt x="35907" y="160401"/>
                      <a:pt x="0" y="124494"/>
                      <a:pt x="0" y="80201"/>
                    </a:cubicBezTo>
                    <a:cubicBezTo>
                      <a:pt x="0" y="35907"/>
                      <a:pt x="35907" y="0"/>
                      <a:pt x="80200" y="0"/>
                    </a:cubicBezTo>
                    <a:cubicBezTo>
                      <a:pt x="124494" y="0"/>
                      <a:pt x="160401" y="35907"/>
                      <a:pt x="160401" y="80201"/>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solidFill>
                    <a:schemeClr val="lt1"/>
                  </a:solidFill>
                  <a:latin typeface="Karla Light" panose="020B0004030503030003" pitchFamily="34" charset="77"/>
                </a:endParaRPr>
              </a:p>
            </p:txBody>
          </p:sp>
        </p:grpSp>
        <p:grpSp>
          <p:nvGrpSpPr>
            <p:cNvPr id="7" name="Group 6">
              <a:extLst>
                <a:ext uri="{FF2B5EF4-FFF2-40B4-BE49-F238E27FC236}">
                  <a16:creationId xmlns:a16="http://schemas.microsoft.com/office/drawing/2014/main" id="{2DB9D483-C7A7-4664-99DE-1A4F7C100D7D}"/>
                </a:ext>
              </a:extLst>
            </p:cNvPr>
            <p:cNvGrpSpPr/>
            <p:nvPr/>
          </p:nvGrpSpPr>
          <p:grpSpPr>
            <a:xfrm>
              <a:off x="4408470" y="2012910"/>
              <a:ext cx="2618082" cy="2618080"/>
              <a:chOff x="4762432" y="2119960"/>
              <a:chExt cx="2618082" cy="2618080"/>
            </a:xfrm>
          </p:grpSpPr>
          <p:sp>
            <p:nvSpPr>
              <p:cNvPr id="5" name="Freeform: Shape 4">
                <a:extLst>
                  <a:ext uri="{FF2B5EF4-FFF2-40B4-BE49-F238E27FC236}">
                    <a16:creationId xmlns:a16="http://schemas.microsoft.com/office/drawing/2014/main" id="{56F54A26-5F71-4496-B4FA-E95531785857}"/>
                  </a:ext>
                </a:extLst>
              </p:cNvPr>
              <p:cNvSpPr/>
              <p:nvPr/>
            </p:nvSpPr>
            <p:spPr>
              <a:xfrm>
                <a:off x="4762432" y="2119960"/>
                <a:ext cx="2618082" cy="2618080"/>
              </a:xfrm>
              <a:custGeom>
                <a:avLst/>
                <a:gdLst>
                  <a:gd name="connsiteX0" fmla="*/ 2617089 w 2617089"/>
                  <a:gd name="connsiteY0" fmla="*/ 1308545 h 2617089"/>
                  <a:gd name="connsiteX1" fmla="*/ 1308545 w 2617089"/>
                  <a:gd name="connsiteY1" fmla="*/ 2617089 h 2617089"/>
                  <a:gd name="connsiteX2" fmla="*/ 0 w 2617089"/>
                  <a:gd name="connsiteY2" fmla="*/ 1308545 h 2617089"/>
                  <a:gd name="connsiteX3" fmla="*/ 1308545 w 2617089"/>
                  <a:gd name="connsiteY3" fmla="*/ 0 h 2617089"/>
                  <a:gd name="connsiteX4" fmla="*/ 2617089 w 2617089"/>
                  <a:gd name="connsiteY4" fmla="*/ 1308545 h 2617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89" h="2617089">
                    <a:moveTo>
                      <a:pt x="2617089" y="1308545"/>
                    </a:moveTo>
                    <a:cubicBezTo>
                      <a:pt x="2617089" y="2031234"/>
                      <a:pt x="2031234" y="2617089"/>
                      <a:pt x="1308545" y="2617089"/>
                    </a:cubicBezTo>
                    <a:cubicBezTo>
                      <a:pt x="585855" y="2617089"/>
                      <a:pt x="0" y="2031234"/>
                      <a:pt x="0" y="1308545"/>
                    </a:cubicBezTo>
                    <a:cubicBezTo>
                      <a:pt x="0" y="585855"/>
                      <a:pt x="585855" y="0"/>
                      <a:pt x="1308545" y="0"/>
                    </a:cubicBezTo>
                    <a:cubicBezTo>
                      <a:pt x="2031234" y="0"/>
                      <a:pt x="2617089" y="585855"/>
                      <a:pt x="2617089" y="1308545"/>
                    </a:cubicBezTo>
                    <a:close/>
                  </a:path>
                </a:pathLst>
              </a:custGeom>
              <a:gradFill>
                <a:gsLst>
                  <a:gs pos="55000">
                    <a:schemeClr val="accent1">
                      <a:lumMod val="60000"/>
                      <a:lumOff val="40000"/>
                    </a:schemeClr>
                  </a:gs>
                  <a:gs pos="0">
                    <a:schemeClr val="accent1"/>
                  </a:gs>
                  <a:gs pos="100000">
                    <a:schemeClr val="accent4"/>
                  </a:gs>
                </a:gsLst>
                <a:lin ang="2700000" scaled="1"/>
              </a:gra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latin typeface="Karla Light" panose="020B0004030503030003" pitchFamily="34" charset="77"/>
                </a:endParaRPr>
              </a:p>
            </p:txBody>
          </p:sp>
          <p:sp>
            <p:nvSpPr>
              <p:cNvPr id="6" name="Freeform: Shape 5">
                <a:extLst>
                  <a:ext uri="{FF2B5EF4-FFF2-40B4-BE49-F238E27FC236}">
                    <a16:creationId xmlns:a16="http://schemas.microsoft.com/office/drawing/2014/main" id="{BC7C2BEC-8B99-4F53-BA25-510FB4A6686A}"/>
                  </a:ext>
                </a:extLst>
              </p:cNvPr>
              <p:cNvSpPr/>
              <p:nvPr/>
            </p:nvSpPr>
            <p:spPr>
              <a:xfrm>
                <a:off x="5004672" y="2362200"/>
                <a:ext cx="2133602" cy="2133600"/>
              </a:xfrm>
              <a:custGeom>
                <a:avLst/>
                <a:gdLst>
                  <a:gd name="connsiteX0" fmla="*/ 2617089 w 2617089"/>
                  <a:gd name="connsiteY0" fmla="*/ 1308545 h 2617089"/>
                  <a:gd name="connsiteX1" fmla="*/ 1308545 w 2617089"/>
                  <a:gd name="connsiteY1" fmla="*/ 2617089 h 2617089"/>
                  <a:gd name="connsiteX2" fmla="*/ 0 w 2617089"/>
                  <a:gd name="connsiteY2" fmla="*/ 1308545 h 2617089"/>
                  <a:gd name="connsiteX3" fmla="*/ 1308545 w 2617089"/>
                  <a:gd name="connsiteY3" fmla="*/ 0 h 2617089"/>
                  <a:gd name="connsiteX4" fmla="*/ 2617089 w 2617089"/>
                  <a:gd name="connsiteY4" fmla="*/ 1308545 h 2617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89" h="2617089">
                    <a:moveTo>
                      <a:pt x="2617089" y="1308545"/>
                    </a:moveTo>
                    <a:cubicBezTo>
                      <a:pt x="2617089" y="2031234"/>
                      <a:pt x="2031234" y="2617089"/>
                      <a:pt x="1308545" y="2617089"/>
                    </a:cubicBezTo>
                    <a:cubicBezTo>
                      <a:pt x="585855" y="2617089"/>
                      <a:pt x="0" y="2031234"/>
                      <a:pt x="0" y="1308545"/>
                    </a:cubicBezTo>
                    <a:cubicBezTo>
                      <a:pt x="0" y="585855"/>
                      <a:pt x="585855" y="0"/>
                      <a:pt x="1308545" y="0"/>
                    </a:cubicBezTo>
                    <a:cubicBezTo>
                      <a:pt x="2031234" y="0"/>
                      <a:pt x="2617089" y="585855"/>
                      <a:pt x="2617089" y="1308545"/>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sz="2400" dirty="0">
                  <a:latin typeface="Karla Light" panose="020B0004030503030003" pitchFamily="34" charset="77"/>
                </a:endParaRPr>
              </a:p>
            </p:txBody>
          </p:sp>
        </p:grpSp>
        <p:sp>
          <p:nvSpPr>
            <p:cNvPr id="97" name="Oval 96">
              <a:extLst>
                <a:ext uri="{FF2B5EF4-FFF2-40B4-BE49-F238E27FC236}">
                  <a16:creationId xmlns:a16="http://schemas.microsoft.com/office/drawing/2014/main" id="{7816D640-ABD5-4F62-8856-89E14A27BAC4}"/>
                </a:ext>
              </a:extLst>
            </p:cNvPr>
            <p:cNvSpPr/>
            <p:nvPr/>
          </p:nvSpPr>
          <p:spPr>
            <a:xfrm>
              <a:off x="6084614" y="61103"/>
              <a:ext cx="941938" cy="941938"/>
            </a:xfrm>
            <a:prstGeom prst="ellipse">
              <a:avLst/>
            </a:prstGeom>
            <a:gradFill>
              <a:gsLst>
                <a:gs pos="55000">
                  <a:schemeClr val="accent1">
                    <a:lumMod val="60000"/>
                    <a:lumOff val="40000"/>
                  </a:schemeClr>
                </a:gs>
                <a:gs pos="0">
                  <a:schemeClr val="accent1"/>
                </a:gs>
                <a:gs pos="100000">
                  <a:schemeClr val="accent4"/>
                </a:gs>
              </a:gsLst>
              <a:lin ang="27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dirty="0">
                <a:latin typeface="Karla Light" panose="020B0004030503030003" pitchFamily="34" charset="77"/>
              </a:endParaRPr>
            </a:p>
          </p:txBody>
        </p:sp>
        <p:pic>
          <p:nvPicPr>
            <p:cNvPr id="35" name="Graphic 34">
              <a:extLst>
                <a:ext uri="{FF2B5EF4-FFF2-40B4-BE49-F238E27FC236}">
                  <a16:creationId xmlns:a16="http://schemas.microsoft.com/office/drawing/2014/main" id="{6E2034A7-41BD-D848-9C52-5B3C2FFAD807}"/>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a:off x="7607134" y="1173743"/>
              <a:ext cx="317330" cy="317330"/>
            </a:xfrm>
            <a:prstGeom prst="rect">
              <a:avLst/>
            </a:prstGeom>
          </p:spPr>
        </p:pic>
        <p:pic>
          <p:nvPicPr>
            <p:cNvPr id="42" name="Graphic 41">
              <a:extLst>
                <a:ext uri="{FF2B5EF4-FFF2-40B4-BE49-F238E27FC236}">
                  <a16:creationId xmlns:a16="http://schemas.microsoft.com/office/drawing/2014/main" id="{0F466A1D-A606-164C-AE5E-21E98EB743C1}"/>
                </a:ext>
              </a:extLst>
            </p:cNvPr>
            <p:cNvPicPr>
              <a:picLocks/>
            </p:cNvPicPr>
            <p:nvPr/>
          </p:nvPicPr>
          <p:blipFill>
            <a:blip r:embed="rId4">
              <a:extLst>
                <a:ext uri="{96DAC541-7B7A-43D3-8B79-37D633B846F1}">
                  <asvg:svgBlip xmlns:asvg="http://schemas.microsoft.com/office/drawing/2016/SVG/main" r:embed="rId5"/>
                </a:ext>
              </a:extLst>
            </a:blip>
            <a:stretch>
              <a:fillRect/>
            </a:stretch>
          </p:blipFill>
          <p:spPr>
            <a:xfrm>
              <a:off x="8451114" y="3183247"/>
              <a:ext cx="317330" cy="317330"/>
            </a:xfrm>
            <a:prstGeom prst="rect">
              <a:avLst/>
            </a:prstGeom>
          </p:spPr>
        </p:pic>
        <p:pic>
          <p:nvPicPr>
            <p:cNvPr id="47" name="Graphic 46">
              <a:extLst>
                <a:ext uri="{FF2B5EF4-FFF2-40B4-BE49-F238E27FC236}">
                  <a16:creationId xmlns:a16="http://schemas.microsoft.com/office/drawing/2014/main" id="{8F05B8AC-A985-714E-8C3B-CD3CB93DED90}"/>
                </a:ext>
              </a:extLst>
            </p:cNvPr>
            <p:cNvPicPr>
              <a:picLocks/>
            </p:cNvPicPr>
            <p:nvPr/>
          </p:nvPicPr>
          <p:blipFill>
            <a:blip r:embed="rId6">
              <a:extLst>
                <a:ext uri="{96DAC541-7B7A-43D3-8B79-37D633B846F1}">
                  <asvg:svgBlip xmlns:asvg="http://schemas.microsoft.com/office/drawing/2016/SVG/main" r:embed="rId7"/>
                </a:ext>
              </a:extLst>
            </a:blip>
            <a:stretch>
              <a:fillRect/>
            </a:stretch>
          </p:blipFill>
          <p:spPr>
            <a:xfrm>
              <a:off x="7590253" y="5188181"/>
              <a:ext cx="317330" cy="317330"/>
            </a:xfrm>
            <a:prstGeom prst="rect">
              <a:avLst/>
            </a:prstGeom>
          </p:spPr>
        </p:pic>
      </p:grpSp>
      <p:sp>
        <p:nvSpPr>
          <p:cNvPr id="94" name="Cube 93">
            <a:extLst>
              <a:ext uri="{FF2B5EF4-FFF2-40B4-BE49-F238E27FC236}">
                <a16:creationId xmlns:a16="http://schemas.microsoft.com/office/drawing/2014/main" id="{B54740A3-A122-4386-A133-6A59E26F6823}"/>
              </a:ext>
            </a:extLst>
          </p:cNvPr>
          <p:cNvSpPr/>
          <p:nvPr/>
        </p:nvSpPr>
        <p:spPr>
          <a:xfrm rot="9900000">
            <a:off x="946474" y="5330095"/>
            <a:ext cx="499723" cy="499723"/>
          </a:xfrm>
          <a:prstGeom prst="cube">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
        <p:nvSpPr>
          <p:cNvPr id="95" name="Cube 94">
            <a:extLst>
              <a:ext uri="{FF2B5EF4-FFF2-40B4-BE49-F238E27FC236}">
                <a16:creationId xmlns:a16="http://schemas.microsoft.com/office/drawing/2014/main" id="{77ECA65B-379D-4121-A9F1-3F579D0DA304}"/>
              </a:ext>
            </a:extLst>
          </p:cNvPr>
          <p:cNvSpPr/>
          <p:nvPr/>
        </p:nvSpPr>
        <p:spPr>
          <a:xfrm rot="20818151">
            <a:off x="11590016" y="259189"/>
            <a:ext cx="1238094" cy="1238094"/>
          </a:xfrm>
          <a:prstGeom prst="cube">
            <a:avLst>
              <a:gd name="adj" fmla="val 24518"/>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
        <p:nvSpPr>
          <p:cNvPr id="96" name="Oval 95">
            <a:extLst>
              <a:ext uri="{FF2B5EF4-FFF2-40B4-BE49-F238E27FC236}">
                <a16:creationId xmlns:a16="http://schemas.microsoft.com/office/drawing/2014/main" id="{251E2A18-6623-4F3C-A4EE-CCECE94CF90F}"/>
              </a:ext>
            </a:extLst>
          </p:cNvPr>
          <p:cNvSpPr/>
          <p:nvPr/>
        </p:nvSpPr>
        <p:spPr>
          <a:xfrm>
            <a:off x="-1342140" y="1229408"/>
            <a:ext cx="2233984" cy="2233984"/>
          </a:xfrm>
          <a:prstGeom prst="ellipse">
            <a:avLst/>
          </a:prstGeom>
          <a:gradFill>
            <a:gsLst>
              <a:gs pos="55000">
                <a:schemeClr val="accent1">
                  <a:lumMod val="60000"/>
                  <a:lumOff val="40000"/>
                </a:schemeClr>
              </a:gs>
              <a:gs pos="0">
                <a:schemeClr val="accent1"/>
              </a:gs>
              <a:gs pos="100000">
                <a:schemeClr val="accent4"/>
              </a:gs>
            </a:gsLst>
            <a:lin ang="27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101" name="CasellaDiTesto 6">
            <a:extLst>
              <a:ext uri="{FF2B5EF4-FFF2-40B4-BE49-F238E27FC236}">
                <a16:creationId xmlns:a16="http://schemas.microsoft.com/office/drawing/2014/main" id="{480FAD25-5013-FA4A-B630-AB7AD26F22B6}"/>
              </a:ext>
            </a:extLst>
          </p:cNvPr>
          <p:cNvSpPr txBox="1"/>
          <p:nvPr/>
        </p:nvSpPr>
        <p:spPr>
          <a:xfrm>
            <a:off x="6767698" y="9886011"/>
            <a:ext cx="2542310" cy="1131079"/>
          </a:xfrm>
          <a:prstGeom prst="rect">
            <a:avLst/>
          </a:prstGeom>
          <a:noFill/>
        </p:spPr>
        <p:txBody>
          <a:bodyPr wrap="square" rtlCol="0">
            <a:spAutoFit/>
          </a:bodyPr>
          <a:lstStyle/>
          <a:p>
            <a:pPr marL="214313" indent="-214313">
              <a:buFont typeface="Arial" panose="020B0604020202020204" pitchFamily="34" charset="0"/>
              <a:buChar char="•"/>
            </a:pPr>
            <a:r>
              <a:rPr lang="it-IT" sz="1350" dirty="0"/>
              <a:t>Subscription model (</a:t>
            </a:r>
            <a:r>
              <a:rPr lang="it-IT" sz="1350" dirty="0" err="1"/>
              <a:t>Tinder</a:t>
            </a:r>
            <a:r>
              <a:rPr lang="it-IT" sz="1350" dirty="0"/>
              <a:t>, Netflix)</a:t>
            </a:r>
          </a:p>
          <a:p>
            <a:pPr marL="214313" indent="-214313">
              <a:buFont typeface="Arial" panose="020B0604020202020204" pitchFamily="34" charset="0"/>
              <a:buChar char="•"/>
            </a:pPr>
            <a:r>
              <a:rPr lang="it-IT" sz="1350" dirty="0"/>
              <a:t>Membership model (</a:t>
            </a:r>
            <a:r>
              <a:rPr lang="it-IT" sz="1350" dirty="0" err="1"/>
              <a:t>Any</a:t>
            </a:r>
            <a:r>
              <a:rPr lang="it-IT" sz="1350" dirty="0"/>
              <a:t> </a:t>
            </a:r>
            <a:r>
              <a:rPr lang="it-IT" sz="1350" dirty="0" err="1"/>
              <a:t>DAOs</a:t>
            </a:r>
            <a:r>
              <a:rPr lang="it-IT" sz="1350" dirty="0"/>
              <a:t>, Clubs)</a:t>
            </a:r>
          </a:p>
          <a:p>
            <a:endParaRPr lang="it-IT" sz="1350" dirty="0"/>
          </a:p>
        </p:txBody>
      </p:sp>
      <p:sp>
        <p:nvSpPr>
          <p:cNvPr id="102" name="CasellaDiTesto 8">
            <a:extLst>
              <a:ext uri="{FF2B5EF4-FFF2-40B4-BE49-F238E27FC236}">
                <a16:creationId xmlns:a16="http://schemas.microsoft.com/office/drawing/2014/main" id="{FF21279E-A8A3-3249-A0D4-90C4AAF5A87A}"/>
              </a:ext>
            </a:extLst>
          </p:cNvPr>
          <p:cNvSpPr txBox="1"/>
          <p:nvPr/>
        </p:nvSpPr>
        <p:spPr>
          <a:xfrm>
            <a:off x="1196336" y="9886011"/>
            <a:ext cx="2542310" cy="1131079"/>
          </a:xfrm>
          <a:prstGeom prst="rect">
            <a:avLst/>
          </a:prstGeom>
          <a:noFill/>
        </p:spPr>
        <p:txBody>
          <a:bodyPr wrap="square" rtlCol="0">
            <a:spAutoFit/>
          </a:bodyPr>
          <a:lstStyle/>
          <a:p>
            <a:pPr marL="214313" indent="-214313">
              <a:buFont typeface="Arial" panose="020B0604020202020204" pitchFamily="34" charset="0"/>
              <a:buChar char="•"/>
            </a:pPr>
            <a:r>
              <a:rPr lang="it-IT" sz="1350" dirty="0"/>
              <a:t>Virtual World (</a:t>
            </a:r>
            <a:r>
              <a:rPr lang="it-IT" sz="1350" dirty="0" err="1"/>
              <a:t>decentraland</a:t>
            </a:r>
            <a:r>
              <a:rPr lang="it-IT" sz="1350" dirty="0"/>
              <a:t>)</a:t>
            </a:r>
          </a:p>
          <a:p>
            <a:pPr marL="214313" indent="-214313">
              <a:buFont typeface="Arial" panose="020B0604020202020204" pitchFamily="34" charset="0"/>
              <a:buChar char="•"/>
            </a:pPr>
            <a:r>
              <a:rPr lang="it-IT" sz="1350" dirty="0"/>
              <a:t>MMORPG (GTA)</a:t>
            </a:r>
          </a:p>
          <a:p>
            <a:pPr marL="214313" indent="-214313">
              <a:buFont typeface="Arial" panose="020B0604020202020204" pitchFamily="34" charset="0"/>
              <a:buChar char="•"/>
            </a:pPr>
            <a:r>
              <a:rPr lang="it-IT" sz="1350" dirty="0"/>
              <a:t>P2E games / </a:t>
            </a:r>
            <a:r>
              <a:rPr lang="it-IT" sz="1350" dirty="0" err="1"/>
              <a:t>Launchpad</a:t>
            </a:r>
            <a:r>
              <a:rPr lang="it-IT" sz="1350" dirty="0"/>
              <a:t> for Indie Game </a:t>
            </a:r>
            <a:r>
              <a:rPr lang="it-IT" sz="1350" dirty="0" err="1"/>
              <a:t>Devs</a:t>
            </a:r>
            <a:endParaRPr lang="it-IT" sz="1350" dirty="0"/>
          </a:p>
          <a:p>
            <a:pPr marL="214313" indent="-214313">
              <a:buFont typeface="Arial" panose="020B0604020202020204" pitchFamily="34" charset="0"/>
              <a:buChar char="•"/>
            </a:pPr>
            <a:endParaRPr lang="it-IT" sz="1350" dirty="0"/>
          </a:p>
        </p:txBody>
      </p:sp>
      <p:sp>
        <p:nvSpPr>
          <p:cNvPr id="103" name="CasellaDiTesto 9">
            <a:extLst>
              <a:ext uri="{FF2B5EF4-FFF2-40B4-BE49-F238E27FC236}">
                <a16:creationId xmlns:a16="http://schemas.microsoft.com/office/drawing/2014/main" id="{C041A0A9-FA5A-4C41-A35A-BC092844C6B9}"/>
              </a:ext>
            </a:extLst>
          </p:cNvPr>
          <p:cNvSpPr txBox="1"/>
          <p:nvPr/>
        </p:nvSpPr>
        <p:spPr>
          <a:xfrm>
            <a:off x="3982017" y="9886011"/>
            <a:ext cx="2542310" cy="1131079"/>
          </a:xfrm>
          <a:prstGeom prst="rect">
            <a:avLst/>
          </a:prstGeom>
          <a:noFill/>
        </p:spPr>
        <p:txBody>
          <a:bodyPr wrap="square" rtlCol="0">
            <a:spAutoFit/>
          </a:bodyPr>
          <a:lstStyle/>
          <a:p>
            <a:pPr marL="214313" indent="-214313">
              <a:buFont typeface="Arial" panose="020B0604020202020204" pitchFamily="34" charset="0"/>
              <a:buChar char="•"/>
            </a:pPr>
            <a:r>
              <a:rPr lang="it-IT" sz="1350" dirty="0"/>
              <a:t>Community meeting point</a:t>
            </a:r>
          </a:p>
          <a:p>
            <a:pPr marL="214313" indent="-214313">
              <a:buFont typeface="Arial" panose="020B0604020202020204" pitchFamily="34" charset="0"/>
              <a:buChar char="•"/>
            </a:pPr>
            <a:r>
              <a:rPr lang="it-IT" sz="1350" dirty="0"/>
              <a:t>Interactive NFT marketplace</a:t>
            </a:r>
          </a:p>
          <a:p>
            <a:pPr marL="214313" indent="-214313">
              <a:buFont typeface="Arial" panose="020B0604020202020204" pitchFamily="34" charset="0"/>
              <a:buChar char="•"/>
            </a:pPr>
            <a:r>
              <a:rPr lang="it-IT" sz="1350" dirty="0" err="1"/>
              <a:t>Concerts</a:t>
            </a:r>
            <a:r>
              <a:rPr lang="it-IT" sz="1350" dirty="0"/>
              <a:t> and events</a:t>
            </a:r>
          </a:p>
          <a:p>
            <a:pPr marL="214313" indent="-214313">
              <a:buFont typeface="Arial" panose="020B0604020202020204" pitchFamily="34" charset="0"/>
              <a:buChar char="•"/>
            </a:pPr>
            <a:r>
              <a:rPr lang="it-IT" sz="1350" dirty="0"/>
              <a:t>Next </a:t>
            </a:r>
            <a:r>
              <a:rPr lang="it-IT" sz="1350" dirty="0" err="1"/>
              <a:t>level</a:t>
            </a:r>
            <a:r>
              <a:rPr lang="it-IT" sz="1350" dirty="0"/>
              <a:t> interactions</a:t>
            </a:r>
          </a:p>
          <a:p>
            <a:endParaRPr lang="it-IT" sz="1350" dirty="0"/>
          </a:p>
        </p:txBody>
      </p:sp>
      <p:sp>
        <p:nvSpPr>
          <p:cNvPr id="111" name="TextBox 110">
            <a:extLst>
              <a:ext uri="{FF2B5EF4-FFF2-40B4-BE49-F238E27FC236}">
                <a16:creationId xmlns:a16="http://schemas.microsoft.com/office/drawing/2014/main" id="{362FDFA5-EF76-0343-9B95-E1F8A28A617F}"/>
              </a:ext>
            </a:extLst>
          </p:cNvPr>
          <p:cNvSpPr txBox="1"/>
          <p:nvPr/>
        </p:nvSpPr>
        <p:spPr>
          <a:xfrm>
            <a:off x="1047035" y="2565743"/>
            <a:ext cx="5820636" cy="1446550"/>
          </a:xfrm>
          <a:prstGeom prst="rect">
            <a:avLst/>
          </a:prstGeom>
          <a:noFill/>
        </p:spPr>
        <p:txBody>
          <a:bodyPr wrap="square" rtlCol="0">
            <a:spAutoFit/>
          </a:bodyPr>
          <a:lstStyle/>
          <a:p>
            <a:pPr algn="ctr"/>
            <a:r>
              <a:rPr lang="en-US" sz="4400" b="1" dirty="0">
                <a:solidFill>
                  <a:schemeClr val="bg1"/>
                </a:solidFill>
                <a:latin typeface="Karla ExtraBold" panose="020B0004030503030003" pitchFamily="34" charset="77"/>
                <a:cs typeface="Space Grotesk" pitchFamily="2" charset="0"/>
              </a:rPr>
              <a:t>Use </a:t>
            </a:r>
          </a:p>
          <a:p>
            <a:pPr algn="ctr"/>
            <a:r>
              <a:rPr lang="en-US" sz="4400" b="1" dirty="0">
                <a:solidFill>
                  <a:schemeClr val="bg1"/>
                </a:solidFill>
                <a:latin typeface="Karla ExtraBold" panose="020B0004030503030003" pitchFamily="34" charset="77"/>
                <a:cs typeface="Space Grotesk" pitchFamily="2" charset="0"/>
              </a:rPr>
              <a:t>Cases</a:t>
            </a:r>
            <a:endParaRPr lang="en-US" sz="44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endParaRPr>
          </a:p>
        </p:txBody>
      </p:sp>
    </p:spTree>
    <p:extLst>
      <p:ext uri="{BB962C8B-B14F-4D97-AF65-F5344CB8AC3E}">
        <p14:creationId xmlns:p14="http://schemas.microsoft.com/office/powerpoint/2010/main" val="278760214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667" fill="hold" grpId="0" nodeType="withEffect" p14:presetBounceEnd="81333">
                                      <p:stCondLst>
                                        <p:cond delay="1000"/>
                                      </p:stCondLst>
                                      <p:childTnLst>
                                        <p:set>
                                          <p:cBhvr>
                                            <p:cTn id="6" dur="1" fill="hold">
                                              <p:stCondLst>
                                                <p:cond delay="0"/>
                                              </p:stCondLst>
                                            </p:cTn>
                                            <p:tgtEl>
                                              <p:spTgt spid="94"/>
                                            </p:tgtEl>
                                            <p:attrNameLst>
                                              <p:attrName>style.visibility</p:attrName>
                                            </p:attrNameLst>
                                          </p:cBhvr>
                                          <p:to>
                                            <p:strVal val="visible"/>
                                          </p:to>
                                        </p:set>
                                        <p:anim calcmode="lin" valueType="num" p14:bounceEnd="81333">
                                          <p:cBhvr additive="base">
                                            <p:cTn id="7" dur="1250" fill="hold"/>
                                            <p:tgtEl>
                                              <p:spTgt spid="94"/>
                                            </p:tgtEl>
                                            <p:attrNameLst>
                                              <p:attrName>ppt_x</p:attrName>
                                            </p:attrNameLst>
                                          </p:cBhvr>
                                          <p:tavLst>
                                            <p:tav tm="0">
                                              <p:val>
                                                <p:strVal val="#ppt_x"/>
                                              </p:val>
                                            </p:tav>
                                            <p:tav tm="100000">
                                              <p:val>
                                                <p:strVal val="#ppt_x"/>
                                              </p:val>
                                            </p:tav>
                                          </p:tavLst>
                                        </p:anim>
                                        <p:anim calcmode="lin" valueType="num" p14:bounceEnd="81333">
                                          <p:cBhvr additive="base">
                                            <p:cTn id="8" dur="1250" fill="hold"/>
                                            <p:tgtEl>
                                              <p:spTgt spid="94"/>
                                            </p:tgtEl>
                                            <p:attrNameLst>
                                              <p:attrName>ppt_y</p:attrName>
                                            </p:attrNameLst>
                                          </p:cBhvr>
                                          <p:tavLst>
                                            <p:tav tm="0">
                                              <p:val>
                                                <p:strVal val="0-#ppt_h/2"/>
                                              </p:val>
                                            </p:tav>
                                            <p:tav tm="100000">
                                              <p:val>
                                                <p:strVal val="#ppt_y"/>
                                              </p:val>
                                            </p:tav>
                                          </p:tavLst>
                                        </p:anim>
                                      </p:childTnLst>
                                    </p:cTn>
                                  </p:par>
                                  <p:par>
                                    <p:cTn id="9" presetID="2" presetClass="entr" presetSubtype="1" accel="22667" fill="hold" grpId="0" nodeType="withEffect" p14:presetBounceEnd="81333">
                                      <p:stCondLst>
                                        <p:cond delay="1250"/>
                                      </p:stCondLst>
                                      <p:childTnLst>
                                        <p:set>
                                          <p:cBhvr>
                                            <p:cTn id="10" dur="1" fill="hold">
                                              <p:stCondLst>
                                                <p:cond delay="0"/>
                                              </p:stCondLst>
                                            </p:cTn>
                                            <p:tgtEl>
                                              <p:spTgt spid="96"/>
                                            </p:tgtEl>
                                            <p:attrNameLst>
                                              <p:attrName>style.visibility</p:attrName>
                                            </p:attrNameLst>
                                          </p:cBhvr>
                                          <p:to>
                                            <p:strVal val="visible"/>
                                          </p:to>
                                        </p:set>
                                        <p:anim calcmode="lin" valueType="num" p14:bounceEnd="81333">
                                          <p:cBhvr additive="base">
                                            <p:cTn id="11" dur="1250" fill="hold"/>
                                            <p:tgtEl>
                                              <p:spTgt spid="96"/>
                                            </p:tgtEl>
                                            <p:attrNameLst>
                                              <p:attrName>ppt_x</p:attrName>
                                            </p:attrNameLst>
                                          </p:cBhvr>
                                          <p:tavLst>
                                            <p:tav tm="0">
                                              <p:val>
                                                <p:strVal val="#ppt_x"/>
                                              </p:val>
                                            </p:tav>
                                            <p:tav tm="100000">
                                              <p:val>
                                                <p:strVal val="#ppt_x"/>
                                              </p:val>
                                            </p:tav>
                                          </p:tavLst>
                                        </p:anim>
                                        <p:anim calcmode="lin" valueType="num" p14:bounceEnd="81333">
                                          <p:cBhvr additive="base">
                                            <p:cTn id="12" dur="1250" fill="hold"/>
                                            <p:tgtEl>
                                              <p:spTgt spid="96"/>
                                            </p:tgtEl>
                                            <p:attrNameLst>
                                              <p:attrName>ppt_y</p:attrName>
                                            </p:attrNameLst>
                                          </p:cBhvr>
                                          <p:tavLst>
                                            <p:tav tm="0">
                                              <p:val>
                                                <p:strVal val="0-#ppt_h/2"/>
                                              </p:val>
                                            </p:tav>
                                            <p:tav tm="100000">
                                              <p:val>
                                                <p:strVal val="#ppt_y"/>
                                              </p:val>
                                            </p:tav>
                                          </p:tavLst>
                                        </p:anim>
                                      </p:childTnLst>
                                    </p:cTn>
                                  </p:par>
                                  <p:par>
                                    <p:cTn id="13" presetID="2" presetClass="entr" presetSubtype="1" accel="22667" fill="hold" grpId="0" nodeType="withEffect" p14:presetBounceEnd="81333">
                                      <p:stCondLst>
                                        <p:cond delay="1500"/>
                                      </p:stCondLst>
                                      <p:childTnLst>
                                        <p:set>
                                          <p:cBhvr>
                                            <p:cTn id="14" dur="1" fill="hold">
                                              <p:stCondLst>
                                                <p:cond delay="0"/>
                                              </p:stCondLst>
                                            </p:cTn>
                                            <p:tgtEl>
                                              <p:spTgt spid="95"/>
                                            </p:tgtEl>
                                            <p:attrNameLst>
                                              <p:attrName>style.visibility</p:attrName>
                                            </p:attrNameLst>
                                          </p:cBhvr>
                                          <p:to>
                                            <p:strVal val="visible"/>
                                          </p:to>
                                        </p:set>
                                        <p:anim calcmode="lin" valueType="num" p14:bounceEnd="81333">
                                          <p:cBhvr additive="base">
                                            <p:cTn id="15" dur="1250" fill="hold"/>
                                            <p:tgtEl>
                                              <p:spTgt spid="95"/>
                                            </p:tgtEl>
                                            <p:attrNameLst>
                                              <p:attrName>ppt_x</p:attrName>
                                            </p:attrNameLst>
                                          </p:cBhvr>
                                          <p:tavLst>
                                            <p:tav tm="0">
                                              <p:val>
                                                <p:strVal val="#ppt_x"/>
                                              </p:val>
                                            </p:tav>
                                            <p:tav tm="100000">
                                              <p:val>
                                                <p:strVal val="#ppt_x"/>
                                              </p:val>
                                            </p:tav>
                                          </p:tavLst>
                                        </p:anim>
                                        <p:anim calcmode="lin" valueType="num" p14:bounceEnd="81333">
                                          <p:cBhvr additive="base">
                                            <p:cTn id="16" dur="1250" fill="hold"/>
                                            <p:tgtEl>
                                              <p:spTgt spid="95"/>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1000" fill="hold"/>
                                            <p:tgtEl>
                                              <p:spTgt spid="111"/>
                                            </p:tgtEl>
                                            <p:attrNameLst>
                                              <p:attrName>ppt_x</p:attrName>
                                            </p:attrNameLst>
                                          </p:cBhvr>
                                          <p:tavLst>
                                            <p:tav tm="0">
                                              <p:val>
                                                <p:strVal val="#ppt_x"/>
                                              </p:val>
                                            </p:tav>
                                            <p:tav tm="100000">
                                              <p:val>
                                                <p:strVal val="#ppt_x"/>
                                              </p:val>
                                            </p:tav>
                                          </p:tavLst>
                                        </p:anim>
                                        <p:anim calcmode="lin" valueType="num">
                                          <p:cBhvr additive="base">
                                            <p:cTn id="20" dur="1000" fill="hold"/>
                                            <p:tgtEl>
                                              <p:spTgt spid="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667" fill="hold" grpId="0" nodeType="withEffect">
                                      <p:stCondLst>
                                        <p:cond delay="100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1250" fill="hold"/>
                                            <p:tgtEl>
                                              <p:spTgt spid="94"/>
                                            </p:tgtEl>
                                            <p:attrNameLst>
                                              <p:attrName>ppt_x</p:attrName>
                                            </p:attrNameLst>
                                          </p:cBhvr>
                                          <p:tavLst>
                                            <p:tav tm="0">
                                              <p:val>
                                                <p:strVal val="#ppt_x"/>
                                              </p:val>
                                            </p:tav>
                                            <p:tav tm="100000">
                                              <p:val>
                                                <p:strVal val="#ppt_x"/>
                                              </p:val>
                                            </p:tav>
                                          </p:tavLst>
                                        </p:anim>
                                        <p:anim calcmode="lin" valueType="num">
                                          <p:cBhvr additive="base">
                                            <p:cTn id="8" dur="1250" fill="hold"/>
                                            <p:tgtEl>
                                              <p:spTgt spid="94"/>
                                            </p:tgtEl>
                                            <p:attrNameLst>
                                              <p:attrName>ppt_y</p:attrName>
                                            </p:attrNameLst>
                                          </p:cBhvr>
                                          <p:tavLst>
                                            <p:tav tm="0">
                                              <p:val>
                                                <p:strVal val="0-#ppt_h/2"/>
                                              </p:val>
                                            </p:tav>
                                            <p:tav tm="100000">
                                              <p:val>
                                                <p:strVal val="#ppt_y"/>
                                              </p:val>
                                            </p:tav>
                                          </p:tavLst>
                                        </p:anim>
                                      </p:childTnLst>
                                    </p:cTn>
                                  </p:par>
                                  <p:par>
                                    <p:cTn id="9" presetID="2" presetClass="entr" presetSubtype="1" accel="22667" fill="hold" grpId="0" nodeType="withEffect">
                                      <p:stCondLst>
                                        <p:cond delay="1250"/>
                                      </p:stCondLst>
                                      <p:childTnLst>
                                        <p:set>
                                          <p:cBhvr>
                                            <p:cTn id="10" dur="1" fill="hold">
                                              <p:stCondLst>
                                                <p:cond delay="0"/>
                                              </p:stCondLst>
                                            </p:cTn>
                                            <p:tgtEl>
                                              <p:spTgt spid="96"/>
                                            </p:tgtEl>
                                            <p:attrNameLst>
                                              <p:attrName>style.visibility</p:attrName>
                                            </p:attrNameLst>
                                          </p:cBhvr>
                                          <p:to>
                                            <p:strVal val="visible"/>
                                          </p:to>
                                        </p:set>
                                        <p:anim calcmode="lin" valueType="num">
                                          <p:cBhvr additive="base">
                                            <p:cTn id="11" dur="1250" fill="hold"/>
                                            <p:tgtEl>
                                              <p:spTgt spid="96"/>
                                            </p:tgtEl>
                                            <p:attrNameLst>
                                              <p:attrName>ppt_x</p:attrName>
                                            </p:attrNameLst>
                                          </p:cBhvr>
                                          <p:tavLst>
                                            <p:tav tm="0">
                                              <p:val>
                                                <p:strVal val="#ppt_x"/>
                                              </p:val>
                                            </p:tav>
                                            <p:tav tm="100000">
                                              <p:val>
                                                <p:strVal val="#ppt_x"/>
                                              </p:val>
                                            </p:tav>
                                          </p:tavLst>
                                        </p:anim>
                                        <p:anim calcmode="lin" valueType="num">
                                          <p:cBhvr additive="base">
                                            <p:cTn id="12" dur="1250" fill="hold"/>
                                            <p:tgtEl>
                                              <p:spTgt spid="96"/>
                                            </p:tgtEl>
                                            <p:attrNameLst>
                                              <p:attrName>ppt_y</p:attrName>
                                            </p:attrNameLst>
                                          </p:cBhvr>
                                          <p:tavLst>
                                            <p:tav tm="0">
                                              <p:val>
                                                <p:strVal val="0-#ppt_h/2"/>
                                              </p:val>
                                            </p:tav>
                                            <p:tav tm="100000">
                                              <p:val>
                                                <p:strVal val="#ppt_y"/>
                                              </p:val>
                                            </p:tav>
                                          </p:tavLst>
                                        </p:anim>
                                      </p:childTnLst>
                                    </p:cTn>
                                  </p:par>
                                  <p:par>
                                    <p:cTn id="13" presetID="2" presetClass="entr" presetSubtype="1" accel="22667" fill="hold" grpId="0" nodeType="withEffect">
                                      <p:stCondLst>
                                        <p:cond delay="1500"/>
                                      </p:stCondLst>
                                      <p:childTnLst>
                                        <p:set>
                                          <p:cBhvr>
                                            <p:cTn id="14" dur="1" fill="hold">
                                              <p:stCondLst>
                                                <p:cond delay="0"/>
                                              </p:stCondLst>
                                            </p:cTn>
                                            <p:tgtEl>
                                              <p:spTgt spid="95"/>
                                            </p:tgtEl>
                                            <p:attrNameLst>
                                              <p:attrName>style.visibility</p:attrName>
                                            </p:attrNameLst>
                                          </p:cBhvr>
                                          <p:to>
                                            <p:strVal val="visible"/>
                                          </p:to>
                                        </p:set>
                                        <p:anim calcmode="lin" valueType="num">
                                          <p:cBhvr additive="base">
                                            <p:cTn id="15" dur="1250" fill="hold"/>
                                            <p:tgtEl>
                                              <p:spTgt spid="95"/>
                                            </p:tgtEl>
                                            <p:attrNameLst>
                                              <p:attrName>ppt_x</p:attrName>
                                            </p:attrNameLst>
                                          </p:cBhvr>
                                          <p:tavLst>
                                            <p:tav tm="0">
                                              <p:val>
                                                <p:strVal val="#ppt_x"/>
                                              </p:val>
                                            </p:tav>
                                            <p:tav tm="100000">
                                              <p:val>
                                                <p:strVal val="#ppt_x"/>
                                              </p:val>
                                            </p:tav>
                                          </p:tavLst>
                                        </p:anim>
                                        <p:anim calcmode="lin" valueType="num">
                                          <p:cBhvr additive="base">
                                            <p:cTn id="16" dur="1250" fill="hold"/>
                                            <p:tgtEl>
                                              <p:spTgt spid="95"/>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1000" fill="hold"/>
                                            <p:tgtEl>
                                              <p:spTgt spid="111"/>
                                            </p:tgtEl>
                                            <p:attrNameLst>
                                              <p:attrName>ppt_x</p:attrName>
                                            </p:attrNameLst>
                                          </p:cBhvr>
                                          <p:tavLst>
                                            <p:tav tm="0">
                                              <p:val>
                                                <p:strVal val="#ppt_x"/>
                                              </p:val>
                                            </p:tav>
                                            <p:tav tm="100000">
                                              <p:val>
                                                <p:strVal val="#ppt_x"/>
                                              </p:val>
                                            </p:tav>
                                          </p:tavLst>
                                        </p:anim>
                                        <p:anim calcmode="lin" valueType="num">
                                          <p:cBhvr additive="base">
                                            <p:cTn id="20" dur="1000" fill="hold"/>
                                            <p:tgtEl>
                                              <p:spTgt spid="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9EB78F51-97FF-41DB-8A5D-40FB5F67E384}"/>
              </a:ext>
            </a:extLst>
          </p:cNvPr>
          <p:cNvSpPr/>
          <p:nvPr/>
        </p:nvSpPr>
        <p:spPr>
          <a:xfrm>
            <a:off x="9581411" y="3521982"/>
            <a:ext cx="3597092" cy="3597090"/>
          </a:xfrm>
          <a:prstGeom prst="ellipse">
            <a:avLst/>
          </a:prstGeom>
          <a:gradFill>
            <a:gsLst>
              <a:gs pos="35000">
                <a:schemeClr val="accent1">
                  <a:lumMod val="60000"/>
                  <a:lumOff val="40000"/>
                </a:schemeClr>
              </a:gs>
              <a:gs pos="0">
                <a:schemeClr val="accent1"/>
              </a:gs>
              <a:gs pos="100000">
                <a:schemeClr val="accent4"/>
              </a:gs>
            </a:gsLst>
            <a:lin ang="2700000" scaled="1"/>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panose="020B0004030503030003" pitchFamily="34" charset="77"/>
            </a:endParaRPr>
          </a:p>
        </p:txBody>
      </p:sp>
      <p:grpSp>
        <p:nvGrpSpPr>
          <p:cNvPr id="28" name="Graphic 70">
            <a:extLst>
              <a:ext uri="{FF2B5EF4-FFF2-40B4-BE49-F238E27FC236}">
                <a16:creationId xmlns:a16="http://schemas.microsoft.com/office/drawing/2014/main" id="{286A31FF-0A2E-45B8-8A56-57C97A5FF75D}"/>
              </a:ext>
            </a:extLst>
          </p:cNvPr>
          <p:cNvGrpSpPr/>
          <p:nvPr/>
        </p:nvGrpSpPr>
        <p:grpSpPr>
          <a:xfrm rot="900000">
            <a:off x="4389291" y="-3877491"/>
            <a:ext cx="8759820" cy="10587424"/>
            <a:chOff x="4939567" y="-1171087"/>
            <a:chExt cx="8436520" cy="10196672"/>
          </a:xfrm>
          <a:noFill/>
        </p:grpSpPr>
        <p:sp>
          <p:nvSpPr>
            <p:cNvPr id="29" name="Freeform: Shape 28">
              <a:extLst>
                <a:ext uri="{FF2B5EF4-FFF2-40B4-BE49-F238E27FC236}">
                  <a16:creationId xmlns:a16="http://schemas.microsoft.com/office/drawing/2014/main" id="{6B32024F-A869-4877-9D46-ED26F4B2CEF5}"/>
                </a:ext>
              </a:extLst>
            </p:cNvPr>
            <p:cNvSpPr/>
            <p:nvPr/>
          </p:nvSpPr>
          <p:spPr>
            <a:xfrm>
              <a:off x="4939567" y="-38123"/>
              <a:ext cx="5859991" cy="9063564"/>
            </a:xfrm>
            <a:custGeom>
              <a:avLst/>
              <a:gdLst>
                <a:gd name="connsiteX0" fmla="*/ 3379699 w 5859991"/>
                <a:gd name="connsiteY0" fmla="*/ 0 h 9063564"/>
                <a:gd name="connsiteX1" fmla="*/ 0 w 5859991"/>
                <a:gd name="connsiteY1" fmla="*/ 9063564 h 9063564"/>
              </a:gdLst>
              <a:ahLst/>
              <a:cxnLst>
                <a:cxn ang="0">
                  <a:pos x="connsiteX0" y="connsiteY0"/>
                </a:cxn>
                <a:cxn ang="0">
                  <a:pos x="connsiteX1" y="connsiteY1"/>
                </a:cxn>
              </a:cxnLst>
              <a:rect l="l" t="t" r="r" b="b"/>
              <a:pathLst>
                <a:path w="5859991" h="9063564">
                  <a:moveTo>
                    <a:pt x="3379699" y="0"/>
                  </a:moveTo>
                  <a:cubicBezTo>
                    <a:pt x="7168991" y="921842"/>
                    <a:pt x="7043074" y="6625483"/>
                    <a:pt x="0" y="9063564"/>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0" name="Freeform: Shape 29">
              <a:extLst>
                <a:ext uri="{FF2B5EF4-FFF2-40B4-BE49-F238E27FC236}">
                  <a16:creationId xmlns:a16="http://schemas.microsoft.com/office/drawing/2014/main" id="{CE23D517-F1A2-41DE-8743-976513428D99}"/>
                </a:ext>
              </a:extLst>
            </p:cNvPr>
            <p:cNvSpPr/>
            <p:nvPr/>
          </p:nvSpPr>
          <p:spPr>
            <a:xfrm>
              <a:off x="4939567" y="-92067"/>
              <a:ext cx="5941512" cy="9117508"/>
            </a:xfrm>
            <a:custGeom>
              <a:avLst/>
              <a:gdLst>
                <a:gd name="connsiteX0" fmla="*/ 3597800 w 5941512"/>
                <a:gd name="connsiteY0" fmla="*/ 0 h 9117508"/>
                <a:gd name="connsiteX1" fmla="*/ 0 w 5941512"/>
                <a:gd name="connsiteY1" fmla="*/ 9117508 h 9117508"/>
              </a:gdLst>
              <a:ahLst/>
              <a:cxnLst>
                <a:cxn ang="0">
                  <a:pos x="connsiteX0" y="connsiteY0"/>
                </a:cxn>
                <a:cxn ang="0">
                  <a:pos x="connsiteX1" y="connsiteY1"/>
                </a:cxn>
              </a:cxnLst>
              <a:rect l="l" t="t" r="r" b="b"/>
              <a:pathLst>
                <a:path w="5941512" h="9117508">
                  <a:moveTo>
                    <a:pt x="3597800" y="0"/>
                  </a:moveTo>
                  <a:cubicBezTo>
                    <a:pt x="7297671" y="1096468"/>
                    <a:pt x="6983314" y="6761286"/>
                    <a:pt x="0" y="9117508"/>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1" name="Freeform: Shape 30">
              <a:extLst>
                <a:ext uri="{FF2B5EF4-FFF2-40B4-BE49-F238E27FC236}">
                  <a16:creationId xmlns:a16="http://schemas.microsoft.com/office/drawing/2014/main" id="{CC23C957-D53E-4ABB-8CCA-1A8507488529}"/>
                </a:ext>
              </a:extLst>
            </p:cNvPr>
            <p:cNvSpPr/>
            <p:nvPr/>
          </p:nvSpPr>
          <p:spPr>
            <a:xfrm>
              <a:off x="4939567" y="-146011"/>
              <a:ext cx="6026723" cy="9171451"/>
            </a:xfrm>
            <a:custGeom>
              <a:avLst/>
              <a:gdLst>
                <a:gd name="connsiteX0" fmla="*/ 3815901 w 6026723"/>
                <a:gd name="connsiteY0" fmla="*/ 0 h 9171451"/>
                <a:gd name="connsiteX1" fmla="*/ 0 w 6026723"/>
                <a:gd name="connsiteY1" fmla="*/ 9171452 h 9171451"/>
              </a:gdLst>
              <a:ahLst/>
              <a:cxnLst>
                <a:cxn ang="0">
                  <a:pos x="connsiteX0" y="connsiteY0"/>
                </a:cxn>
                <a:cxn ang="0">
                  <a:pos x="connsiteX1" y="connsiteY1"/>
                </a:cxn>
              </a:cxnLst>
              <a:rect l="l" t="t" r="r" b="b"/>
              <a:pathLst>
                <a:path w="6026723" h="9171451">
                  <a:moveTo>
                    <a:pt x="3815901" y="0"/>
                  </a:moveTo>
                  <a:cubicBezTo>
                    <a:pt x="7426351" y="1271240"/>
                    <a:pt x="6923409" y="6897236"/>
                    <a:pt x="0" y="9171452"/>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2" name="Freeform: Shape 31">
              <a:extLst>
                <a:ext uri="{FF2B5EF4-FFF2-40B4-BE49-F238E27FC236}">
                  <a16:creationId xmlns:a16="http://schemas.microsoft.com/office/drawing/2014/main" id="{5407465C-D1A8-4D7D-953F-DC063E844A27}"/>
                </a:ext>
              </a:extLst>
            </p:cNvPr>
            <p:cNvSpPr/>
            <p:nvPr/>
          </p:nvSpPr>
          <p:spPr>
            <a:xfrm>
              <a:off x="4939567" y="-199954"/>
              <a:ext cx="6115780" cy="9225395"/>
            </a:xfrm>
            <a:custGeom>
              <a:avLst/>
              <a:gdLst>
                <a:gd name="connsiteX0" fmla="*/ 4034003 w 6115780"/>
                <a:gd name="connsiteY0" fmla="*/ 0 h 9225395"/>
                <a:gd name="connsiteX1" fmla="*/ 0 w 6115780"/>
                <a:gd name="connsiteY1" fmla="*/ 9225396 h 9225395"/>
              </a:gdLst>
              <a:ahLst/>
              <a:cxnLst>
                <a:cxn ang="0">
                  <a:pos x="connsiteX0" y="connsiteY0"/>
                </a:cxn>
                <a:cxn ang="0">
                  <a:pos x="connsiteX1" y="connsiteY1"/>
                </a:cxn>
              </a:cxnLst>
              <a:rect l="l" t="t" r="r" b="b"/>
              <a:pathLst>
                <a:path w="6115780" h="9225395">
                  <a:moveTo>
                    <a:pt x="4034003" y="0"/>
                  </a:moveTo>
                  <a:cubicBezTo>
                    <a:pt x="7555031" y="1446012"/>
                    <a:pt x="6863504" y="7033186"/>
                    <a:pt x="0" y="9225396"/>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3" name="Freeform: Shape 32">
              <a:extLst>
                <a:ext uri="{FF2B5EF4-FFF2-40B4-BE49-F238E27FC236}">
                  <a16:creationId xmlns:a16="http://schemas.microsoft.com/office/drawing/2014/main" id="{283F14B9-AD5D-487C-9C84-2C741FA0264D}"/>
                </a:ext>
              </a:extLst>
            </p:cNvPr>
            <p:cNvSpPr/>
            <p:nvPr/>
          </p:nvSpPr>
          <p:spPr>
            <a:xfrm>
              <a:off x="4939567" y="-253898"/>
              <a:ext cx="6208924" cy="9279339"/>
            </a:xfrm>
            <a:custGeom>
              <a:avLst/>
              <a:gdLst>
                <a:gd name="connsiteX0" fmla="*/ 4252249 w 6208924"/>
                <a:gd name="connsiteY0" fmla="*/ 0 h 9279339"/>
                <a:gd name="connsiteX1" fmla="*/ 0 w 6208924"/>
                <a:gd name="connsiteY1" fmla="*/ 9279339 h 9279339"/>
              </a:gdLst>
              <a:ahLst/>
              <a:cxnLst>
                <a:cxn ang="0">
                  <a:pos x="connsiteX0" y="connsiteY0"/>
                </a:cxn>
                <a:cxn ang="0">
                  <a:pos x="connsiteX1" y="connsiteY1"/>
                </a:cxn>
              </a:cxnLst>
              <a:rect l="l" t="t" r="r" b="b"/>
              <a:pathLst>
                <a:path w="6208924" h="9279339">
                  <a:moveTo>
                    <a:pt x="4252249" y="0"/>
                  </a:moveTo>
                  <a:cubicBezTo>
                    <a:pt x="7683856" y="1620784"/>
                    <a:pt x="6803744" y="7169136"/>
                    <a:pt x="0" y="9279339"/>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4" name="Freeform: Shape 33">
              <a:extLst>
                <a:ext uri="{FF2B5EF4-FFF2-40B4-BE49-F238E27FC236}">
                  <a16:creationId xmlns:a16="http://schemas.microsoft.com/office/drawing/2014/main" id="{04F49FA6-691C-424F-A73F-192861D54887}"/>
                </a:ext>
              </a:extLst>
            </p:cNvPr>
            <p:cNvSpPr/>
            <p:nvPr/>
          </p:nvSpPr>
          <p:spPr>
            <a:xfrm>
              <a:off x="4939567" y="-307842"/>
              <a:ext cx="6306011" cy="9333282"/>
            </a:xfrm>
            <a:custGeom>
              <a:avLst/>
              <a:gdLst>
                <a:gd name="connsiteX0" fmla="*/ 4470351 w 6306011"/>
                <a:gd name="connsiteY0" fmla="*/ 0 h 9333282"/>
                <a:gd name="connsiteX1" fmla="*/ 0 w 6306011"/>
                <a:gd name="connsiteY1" fmla="*/ 9333283 h 9333282"/>
              </a:gdLst>
              <a:ahLst/>
              <a:cxnLst>
                <a:cxn ang="0">
                  <a:pos x="connsiteX0" y="connsiteY0"/>
                </a:cxn>
                <a:cxn ang="0">
                  <a:pos x="connsiteX1" y="connsiteY1"/>
                </a:cxn>
              </a:cxnLst>
              <a:rect l="l" t="t" r="r" b="b"/>
              <a:pathLst>
                <a:path w="6306011" h="9333282">
                  <a:moveTo>
                    <a:pt x="4470351" y="0"/>
                  </a:moveTo>
                  <a:cubicBezTo>
                    <a:pt x="7812535" y="1795410"/>
                    <a:pt x="6743985" y="7304941"/>
                    <a:pt x="0" y="9333283"/>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5" name="Freeform: Shape 34">
              <a:extLst>
                <a:ext uri="{FF2B5EF4-FFF2-40B4-BE49-F238E27FC236}">
                  <a16:creationId xmlns:a16="http://schemas.microsoft.com/office/drawing/2014/main" id="{7569B667-B996-4FD7-BB59-3A07CFA21BED}"/>
                </a:ext>
              </a:extLst>
            </p:cNvPr>
            <p:cNvSpPr/>
            <p:nvPr/>
          </p:nvSpPr>
          <p:spPr>
            <a:xfrm>
              <a:off x="4939567" y="-361786"/>
              <a:ext cx="6407253" cy="9387226"/>
            </a:xfrm>
            <a:custGeom>
              <a:avLst/>
              <a:gdLst>
                <a:gd name="connsiteX0" fmla="*/ 4688452 w 6407253"/>
                <a:gd name="connsiteY0" fmla="*/ 0 h 9387226"/>
                <a:gd name="connsiteX1" fmla="*/ 0 w 6407253"/>
                <a:gd name="connsiteY1" fmla="*/ 9387227 h 9387226"/>
              </a:gdLst>
              <a:ahLst/>
              <a:cxnLst>
                <a:cxn ang="0">
                  <a:pos x="connsiteX0" y="connsiteY0"/>
                </a:cxn>
                <a:cxn ang="0">
                  <a:pos x="connsiteX1" y="connsiteY1"/>
                </a:cxn>
              </a:cxnLst>
              <a:rect l="l" t="t" r="r" b="b"/>
              <a:pathLst>
                <a:path w="6407253" h="9387226">
                  <a:moveTo>
                    <a:pt x="4688452" y="0"/>
                  </a:moveTo>
                  <a:cubicBezTo>
                    <a:pt x="7941361" y="1970182"/>
                    <a:pt x="6684079" y="7440890"/>
                    <a:pt x="0" y="9387227"/>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6" name="Freeform: Shape 35">
              <a:extLst>
                <a:ext uri="{FF2B5EF4-FFF2-40B4-BE49-F238E27FC236}">
                  <a16:creationId xmlns:a16="http://schemas.microsoft.com/office/drawing/2014/main" id="{41ADB117-2D70-44B5-A6DA-785732692719}"/>
                </a:ext>
              </a:extLst>
            </p:cNvPr>
            <p:cNvSpPr/>
            <p:nvPr/>
          </p:nvSpPr>
          <p:spPr>
            <a:xfrm>
              <a:off x="4939567" y="-415729"/>
              <a:ext cx="6512633" cy="9441170"/>
            </a:xfrm>
            <a:custGeom>
              <a:avLst/>
              <a:gdLst>
                <a:gd name="connsiteX0" fmla="*/ 4906553 w 6512633"/>
                <a:gd name="connsiteY0" fmla="*/ 0 h 9441170"/>
                <a:gd name="connsiteX1" fmla="*/ 0 w 6512633"/>
                <a:gd name="connsiteY1" fmla="*/ 9441170 h 9441170"/>
              </a:gdLst>
              <a:ahLst/>
              <a:cxnLst>
                <a:cxn ang="0">
                  <a:pos x="connsiteX0" y="connsiteY0"/>
                </a:cxn>
                <a:cxn ang="0">
                  <a:pos x="connsiteX1" y="connsiteY1"/>
                </a:cxn>
              </a:cxnLst>
              <a:rect l="l" t="t" r="r" b="b"/>
              <a:pathLst>
                <a:path w="6512633" h="9441170">
                  <a:moveTo>
                    <a:pt x="4906553" y="0"/>
                  </a:moveTo>
                  <a:cubicBezTo>
                    <a:pt x="8070041" y="2144954"/>
                    <a:pt x="6624174" y="7576840"/>
                    <a:pt x="0" y="9441170"/>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7" name="Freeform: Shape 36">
              <a:extLst>
                <a:ext uri="{FF2B5EF4-FFF2-40B4-BE49-F238E27FC236}">
                  <a16:creationId xmlns:a16="http://schemas.microsoft.com/office/drawing/2014/main" id="{B95ED4A8-833E-4CA3-B199-E32E6A81D5CB}"/>
                </a:ext>
              </a:extLst>
            </p:cNvPr>
            <p:cNvSpPr/>
            <p:nvPr/>
          </p:nvSpPr>
          <p:spPr>
            <a:xfrm>
              <a:off x="4939567" y="-469673"/>
              <a:ext cx="6622351" cy="9495114"/>
            </a:xfrm>
            <a:custGeom>
              <a:avLst/>
              <a:gdLst>
                <a:gd name="connsiteX0" fmla="*/ 5124800 w 6622351"/>
                <a:gd name="connsiteY0" fmla="*/ 0 h 9495114"/>
                <a:gd name="connsiteX1" fmla="*/ 0 w 6622351"/>
                <a:gd name="connsiteY1" fmla="*/ 9495114 h 9495114"/>
              </a:gdLst>
              <a:ahLst/>
              <a:cxnLst>
                <a:cxn ang="0">
                  <a:pos x="connsiteX0" y="connsiteY0"/>
                </a:cxn>
                <a:cxn ang="0">
                  <a:pos x="connsiteX1" y="connsiteY1"/>
                </a:cxn>
              </a:cxnLst>
              <a:rect l="l" t="t" r="r" b="b"/>
              <a:pathLst>
                <a:path w="6622351" h="9495114">
                  <a:moveTo>
                    <a:pt x="5124800" y="0"/>
                  </a:moveTo>
                  <a:cubicBezTo>
                    <a:pt x="8198721" y="2319726"/>
                    <a:pt x="6564415" y="7712645"/>
                    <a:pt x="0" y="9495114"/>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8" name="Freeform: Shape 37">
              <a:extLst>
                <a:ext uri="{FF2B5EF4-FFF2-40B4-BE49-F238E27FC236}">
                  <a16:creationId xmlns:a16="http://schemas.microsoft.com/office/drawing/2014/main" id="{1284675C-891C-43B2-AA78-08F8D14ADFC3}"/>
                </a:ext>
              </a:extLst>
            </p:cNvPr>
            <p:cNvSpPr/>
            <p:nvPr/>
          </p:nvSpPr>
          <p:spPr>
            <a:xfrm>
              <a:off x="4939567" y="-523617"/>
              <a:ext cx="6736301" cy="9549057"/>
            </a:xfrm>
            <a:custGeom>
              <a:avLst/>
              <a:gdLst>
                <a:gd name="connsiteX0" fmla="*/ 5342901 w 6736301"/>
                <a:gd name="connsiteY0" fmla="*/ 0 h 9549057"/>
                <a:gd name="connsiteX1" fmla="*/ 0 w 6736301"/>
                <a:gd name="connsiteY1" fmla="*/ 9549058 h 9549057"/>
              </a:gdLst>
              <a:ahLst/>
              <a:cxnLst>
                <a:cxn ang="0">
                  <a:pos x="connsiteX0" y="connsiteY0"/>
                </a:cxn>
                <a:cxn ang="0">
                  <a:pos x="connsiteX1" y="connsiteY1"/>
                </a:cxn>
              </a:cxnLst>
              <a:rect l="l" t="t" r="r" b="b"/>
              <a:pathLst>
                <a:path w="6736301" h="9549057">
                  <a:moveTo>
                    <a:pt x="5342901" y="0"/>
                  </a:moveTo>
                  <a:cubicBezTo>
                    <a:pt x="8327400" y="2494498"/>
                    <a:pt x="6504509" y="7848595"/>
                    <a:pt x="0" y="9549058"/>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39" name="Freeform: Shape 38">
              <a:extLst>
                <a:ext uri="{FF2B5EF4-FFF2-40B4-BE49-F238E27FC236}">
                  <a16:creationId xmlns:a16="http://schemas.microsoft.com/office/drawing/2014/main" id="{16AF8F65-8744-47AF-97AB-DA8DB7C6EC34}"/>
                </a:ext>
              </a:extLst>
            </p:cNvPr>
            <p:cNvSpPr/>
            <p:nvPr/>
          </p:nvSpPr>
          <p:spPr>
            <a:xfrm>
              <a:off x="4939567" y="-577561"/>
              <a:ext cx="6854655" cy="9603001"/>
            </a:xfrm>
            <a:custGeom>
              <a:avLst/>
              <a:gdLst>
                <a:gd name="connsiteX0" fmla="*/ 5561003 w 6854655"/>
                <a:gd name="connsiteY0" fmla="*/ 0 h 9603001"/>
                <a:gd name="connsiteX1" fmla="*/ 0 w 6854655"/>
                <a:gd name="connsiteY1" fmla="*/ 9603002 h 9603001"/>
              </a:gdLst>
              <a:ahLst/>
              <a:cxnLst>
                <a:cxn ang="0">
                  <a:pos x="connsiteX0" y="connsiteY0"/>
                </a:cxn>
                <a:cxn ang="0">
                  <a:pos x="connsiteX1" y="connsiteY1"/>
                </a:cxn>
              </a:cxnLst>
              <a:rect l="l" t="t" r="r" b="b"/>
              <a:pathLst>
                <a:path w="6854655" h="9603001">
                  <a:moveTo>
                    <a:pt x="5561003" y="0"/>
                  </a:moveTo>
                  <a:cubicBezTo>
                    <a:pt x="8456225" y="2669270"/>
                    <a:pt x="6444604" y="7984545"/>
                    <a:pt x="0" y="9603002"/>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0" name="Freeform: Shape 39">
              <a:extLst>
                <a:ext uri="{FF2B5EF4-FFF2-40B4-BE49-F238E27FC236}">
                  <a16:creationId xmlns:a16="http://schemas.microsoft.com/office/drawing/2014/main" id="{05ED7A7D-DF23-4460-AB8C-BD4F02EE2CAB}"/>
                </a:ext>
              </a:extLst>
            </p:cNvPr>
            <p:cNvSpPr/>
            <p:nvPr/>
          </p:nvSpPr>
          <p:spPr>
            <a:xfrm>
              <a:off x="4939567" y="-631504"/>
              <a:ext cx="6977325" cy="9656945"/>
            </a:xfrm>
            <a:custGeom>
              <a:avLst/>
              <a:gdLst>
                <a:gd name="connsiteX0" fmla="*/ 5779104 w 6977325"/>
                <a:gd name="connsiteY0" fmla="*/ 0 h 9656945"/>
                <a:gd name="connsiteX1" fmla="*/ 0 w 6977325"/>
                <a:gd name="connsiteY1" fmla="*/ 9656945 h 9656945"/>
              </a:gdLst>
              <a:ahLst/>
              <a:cxnLst>
                <a:cxn ang="0">
                  <a:pos x="connsiteX0" y="connsiteY0"/>
                </a:cxn>
                <a:cxn ang="0">
                  <a:pos x="connsiteX1" y="connsiteY1"/>
                </a:cxn>
              </a:cxnLst>
              <a:rect l="l" t="t" r="r" b="b"/>
              <a:pathLst>
                <a:path w="6977325" h="9656945">
                  <a:moveTo>
                    <a:pt x="5779104" y="0"/>
                  </a:moveTo>
                  <a:cubicBezTo>
                    <a:pt x="8584905" y="2844041"/>
                    <a:pt x="6384844" y="8120494"/>
                    <a:pt x="0" y="9656945"/>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1" name="Freeform: Shape 40">
              <a:extLst>
                <a:ext uri="{FF2B5EF4-FFF2-40B4-BE49-F238E27FC236}">
                  <a16:creationId xmlns:a16="http://schemas.microsoft.com/office/drawing/2014/main" id="{4D6A4610-5C91-4564-BD27-D31AA7D667B9}"/>
                </a:ext>
              </a:extLst>
            </p:cNvPr>
            <p:cNvSpPr/>
            <p:nvPr/>
          </p:nvSpPr>
          <p:spPr>
            <a:xfrm>
              <a:off x="4939567" y="-685448"/>
              <a:ext cx="7104323" cy="9710889"/>
            </a:xfrm>
            <a:custGeom>
              <a:avLst/>
              <a:gdLst>
                <a:gd name="connsiteX0" fmla="*/ 5997205 w 7104323"/>
                <a:gd name="connsiteY0" fmla="*/ 0 h 9710889"/>
                <a:gd name="connsiteX1" fmla="*/ 0 w 7104323"/>
                <a:gd name="connsiteY1" fmla="*/ 9710889 h 9710889"/>
              </a:gdLst>
              <a:ahLst/>
              <a:cxnLst>
                <a:cxn ang="0">
                  <a:pos x="connsiteX0" y="connsiteY0"/>
                </a:cxn>
                <a:cxn ang="0">
                  <a:pos x="connsiteX1" y="connsiteY1"/>
                </a:cxn>
              </a:cxnLst>
              <a:rect l="l" t="t" r="r" b="b"/>
              <a:pathLst>
                <a:path w="7104323" h="9710889">
                  <a:moveTo>
                    <a:pt x="5997205" y="0"/>
                  </a:moveTo>
                  <a:cubicBezTo>
                    <a:pt x="8713585" y="3018668"/>
                    <a:pt x="6324939" y="8256298"/>
                    <a:pt x="0" y="9710889"/>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2" name="Freeform: Shape 41">
              <a:extLst>
                <a:ext uri="{FF2B5EF4-FFF2-40B4-BE49-F238E27FC236}">
                  <a16:creationId xmlns:a16="http://schemas.microsoft.com/office/drawing/2014/main" id="{92B2461F-3E2D-467A-B425-82782CCAD2CC}"/>
                </a:ext>
              </a:extLst>
            </p:cNvPr>
            <p:cNvSpPr/>
            <p:nvPr/>
          </p:nvSpPr>
          <p:spPr>
            <a:xfrm>
              <a:off x="4939567" y="-739392"/>
              <a:ext cx="7235803" cy="9764832"/>
            </a:xfrm>
            <a:custGeom>
              <a:avLst/>
              <a:gdLst>
                <a:gd name="connsiteX0" fmla="*/ 6215452 w 7235803"/>
                <a:gd name="connsiteY0" fmla="*/ 0 h 9764832"/>
                <a:gd name="connsiteX1" fmla="*/ 0 w 7235803"/>
                <a:gd name="connsiteY1" fmla="*/ 9764833 h 9764832"/>
              </a:gdLst>
              <a:ahLst/>
              <a:cxnLst>
                <a:cxn ang="0">
                  <a:pos x="connsiteX0" y="connsiteY0"/>
                </a:cxn>
                <a:cxn ang="0">
                  <a:pos x="connsiteX1" y="connsiteY1"/>
                </a:cxn>
              </a:cxnLst>
              <a:rect l="l" t="t" r="r" b="b"/>
              <a:pathLst>
                <a:path w="7235803" h="9764832">
                  <a:moveTo>
                    <a:pt x="6215452" y="0"/>
                  </a:moveTo>
                  <a:cubicBezTo>
                    <a:pt x="8842410" y="3193440"/>
                    <a:pt x="6265179" y="8392248"/>
                    <a:pt x="0" y="9764833"/>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3" name="Freeform: Shape 42">
              <a:extLst>
                <a:ext uri="{FF2B5EF4-FFF2-40B4-BE49-F238E27FC236}">
                  <a16:creationId xmlns:a16="http://schemas.microsoft.com/office/drawing/2014/main" id="{C1231E0F-5BB2-489C-B168-F37D9AE07B88}"/>
                </a:ext>
              </a:extLst>
            </p:cNvPr>
            <p:cNvSpPr/>
            <p:nvPr/>
          </p:nvSpPr>
          <p:spPr>
            <a:xfrm>
              <a:off x="4939712" y="-793335"/>
              <a:ext cx="7371308" cy="9818921"/>
            </a:xfrm>
            <a:custGeom>
              <a:avLst/>
              <a:gdLst>
                <a:gd name="connsiteX0" fmla="*/ 6433408 w 7371308"/>
                <a:gd name="connsiteY0" fmla="*/ 0 h 9818921"/>
                <a:gd name="connsiteX1" fmla="*/ 0 w 7371308"/>
                <a:gd name="connsiteY1" fmla="*/ 9818921 h 9818921"/>
              </a:gdLst>
              <a:ahLst/>
              <a:cxnLst>
                <a:cxn ang="0">
                  <a:pos x="connsiteX0" y="connsiteY0"/>
                </a:cxn>
                <a:cxn ang="0">
                  <a:pos x="connsiteX1" y="connsiteY1"/>
                </a:cxn>
              </a:cxnLst>
              <a:rect l="l" t="t" r="r" b="b"/>
              <a:pathLst>
                <a:path w="7371308" h="9818921">
                  <a:moveTo>
                    <a:pt x="6433408" y="0"/>
                  </a:moveTo>
                  <a:cubicBezTo>
                    <a:pt x="8970945" y="3368212"/>
                    <a:pt x="6205129" y="8528198"/>
                    <a:pt x="0" y="9818921"/>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4" name="Freeform: Shape 43">
              <a:extLst>
                <a:ext uri="{FF2B5EF4-FFF2-40B4-BE49-F238E27FC236}">
                  <a16:creationId xmlns:a16="http://schemas.microsoft.com/office/drawing/2014/main" id="{252727BD-C220-400D-84A6-53E0B5722C98}"/>
                </a:ext>
              </a:extLst>
            </p:cNvPr>
            <p:cNvSpPr/>
            <p:nvPr/>
          </p:nvSpPr>
          <p:spPr>
            <a:xfrm>
              <a:off x="4939567" y="-847279"/>
              <a:ext cx="7511382" cy="9872720"/>
            </a:xfrm>
            <a:custGeom>
              <a:avLst/>
              <a:gdLst>
                <a:gd name="connsiteX0" fmla="*/ 6651655 w 7511382"/>
                <a:gd name="connsiteY0" fmla="*/ 0 h 9872720"/>
                <a:gd name="connsiteX1" fmla="*/ 0 w 7511382"/>
                <a:gd name="connsiteY1" fmla="*/ 9872720 h 9872720"/>
              </a:gdLst>
              <a:ahLst/>
              <a:cxnLst>
                <a:cxn ang="0">
                  <a:pos x="connsiteX0" y="connsiteY0"/>
                </a:cxn>
                <a:cxn ang="0">
                  <a:pos x="connsiteX1" y="connsiteY1"/>
                </a:cxn>
              </a:cxnLst>
              <a:rect l="l" t="t" r="r" b="b"/>
              <a:pathLst>
                <a:path w="7511382" h="9872720">
                  <a:moveTo>
                    <a:pt x="6651655" y="0"/>
                  </a:moveTo>
                  <a:cubicBezTo>
                    <a:pt x="9099770" y="3542984"/>
                    <a:pt x="6145515" y="8664003"/>
                    <a:pt x="0" y="9872720"/>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5" name="Freeform: Shape 44">
              <a:extLst>
                <a:ext uri="{FF2B5EF4-FFF2-40B4-BE49-F238E27FC236}">
                  <a16:creationId xmlns:a16="http://schemas.microsoft.com/office/drawing/2014/main" id="{4DC538CD-6896-440E-9DBF-DD2B776D3715}"/>
                </a:ext>
              </a:extLst>
            </p:cNvPr>
            <p:cNvSpPr/>
            <p:nvPr/>
          </p:nvSpPr>
          <p:spPr>
            <a:xfrm>
              <a:off x="4939567" y="-901368"/>
              <a:ext cx="7655557" cy="9926809"/>
            </a:xfrm>
            <a:custGeom>
              <a:avLst/>
              <a:gdLst>
                <a:gd name="connsiteX0" fmla="*/ 6869756 w 7655557"/>
                <a:gd name="connsiteY0" fmla="*/ 0 h 9926809"/>
                <a:gd name="connsiteX1" fmla="*/ 0 w 7655557"/>
                <a:gd name="connsiteY1" fmla="*/ 9926809 h 9926809"/>
              </a:gdLst>
              <a:ahLst/>
              <a:cxnLst>
                <a:cxn ang="0">
                  <a:pos x="connsiteX0" y="connsiteY0"/>
                </a:cxn>
                <a:cxn ang="0">
                  <a:pos x="connsiteX1" y="connsiteY1"/>
                </a:cxn>
              </a:cxnLst>
              <a:rect l="l" t="t" r="r" b="b"/>
              <a:pathLst>
                <a:path w="7655557" h="9926809">
                  <a:moveTo>
                    <a:pt x="6869756" y="0"/>
                  </a:moveTo>
                  <a:cubicBezTo>
                    <a:pt x="9228595" y="3717755"/>
                    <a:pt x="6085609" y="8800097"/>
                    <a:pt x="0" y="9926809"/>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6" name="Freeform: Shape 45">
              <a:extLst>
                <a:ext uri="{FF2B5EF4-FFF2-40B4-BE49-F238E27FC236}">
                  <a16:creationId xmlns:a16="http://schemas.microsoft.com/office/drawing/2014/main" id="{D36BF344-E180-4256-9CCC-81AEEEC84AF9}"/>
                </a:ext>
              </a:extLst>
            </p:cNvPr>
            <p:cNvSpPr/>
            <p:nvPr/>
          </p:nvSpPr>
          <p:spPr>
            <a:xfrm>
              <a:off x="4939567" y="-955312"/>
              <a:ext cx="7803807" cy="9980753"/>
            </a:xfrm>
            <a:custGeom>
              <a:avLst/>
              <a:gdLst>
                <a:gd name="connsiteX0" fmla="*/ 7087858 w 7803807"/>
                <a:gd name="connsiteY0" fmla="*/ 0 h 9980753"/>
                <a:gd name="connsiteX1" fmla="*/ 0 w 7803807"/>
                <a:gd name="connsiteY1" fmla="*/ 9980753 h 9980753"/>
              </a:gdLst>
              <a:ahLst/>
              <a:cxnLst>
                <a:cxn ang="0">
                  <a:pos x="connsiteX0" y="connsiteY0"/>
                </a:cxn>
                <a:cxn ang="0">
                  <a:pos x="connsiteX1" y="connsiteY1"/>
                </a:cxn>
              </a:cxnLst>
              <a:rect l="l" t="t" r="r" b="b"/>
              <a:pathLst>
                <a:path w="7803807" h="9980753">
                  <a:moveTo>
                    <a:pt x="7087858" y="0"/>
                  </a:moveTo>
                  <a:cubicBezTo>
                    <a:pt x="9357275" y="3892527"/>
                    <a:pt x="6025704" y="8936047"/>
                    <a:pt x="0" y="9980753"/>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7" name="Freeform: Shape 46">
              <a:extLst>
                <a:ext uri="{FF2B5EF4-FFF2-40B4-BE49-F238E27FC236}">
                  <a16:creationId xmlns:a16="http://schemas.microsoft.com/office/drawing/2014/main" id="{5EB9BC55-C935-4734-9822-3895BBC5F4AD}"/>
                </a:ext>
              </a:extLst>
            </p:cNvPr>
            <p:cNvSpPr/>
            <p:nvPr/>
          </p:nvSpPr>
          <p:spPr>
            <a:xfrm>
              <a:off x="4939567" y="-1009256"/>
              <a:ext cx="7956196" cy="10034696"/>
            </a:xfrm>
            <a:custGeom>
              <a:avLst/>
              <a:gdLst>
                <a:gd name="connsiteX0" fmla="*/ 7306105 w 7956196"/>
                <a:gd name="connsiteY0" fmla="*/ 0 h 10034696"/>
                <a:gd name="connsiteX1" fmla="*/ 0 w 7956196"/>
                <a:gd name="connsiteY1" fmla="*/ 10034697 h 10034696"/>
              </a:gdLst>
              <a:ahLst/>
              <a:cxnLst>
                <a:cxn ang="0">
                  <a:pos x="connsiteX0" y="connsiteY0"/>
                </a:cxn>
                <a:cxn ang="0">
                  <a:pos x="connsiteX1" y="connsiteY1"/>
                </a:cxn>
              </a:cxnLst>
              <a:rect l="l" t="t" r="r" b="b"/>
              <a:pathLst>
                <a:path w="7956196" h="10034696">
                  <a:moveTo>
                    <a:pt x="7306105" y="0"/>
                  </a:moveTo>
                  <a:cubicBezTo>
                    <a:pt x="9485954" y="4067299"/>
                    <a:pt x="5965944" y="9071997"/>
                    <a:pt x="0" y="10034697"/>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8" name="Freeform: Shape 47">
              <a:extLst>
                <a:ext uri="{FF2B5EF4-FFF2-40B4-BE49-F238E27FC236}">
                  <a16:creationId xmlns:a16="http://schemas.microsoft.com/office/drawing/2014/main" id="{B72D0CC4-4293-4517-B080-953564CE18B7}"/>
                </a:ext>
              </a:extLst>
            </p:cNvPr>
            <p:cNvSpPr/>
            <p:nvPr/>
          </p:nvSpPr>
          <p:spPr>
            <a:xfrm>
              <a:off x="4939567" y="-1063199"/>
              <a:ext cx="8112460" cy="10088640"/>
            </a:xfrm>
            <a:custGeom>
              <a:avLst/>
              <a:gdLst>
                <a:gd name="connsiteX0" fmla="*/ 7524206 w 8112460"/>
                <a:gd name="connsiteY0" fmla="*/ 0 h 10088640"/>
                <a:gd name="connsiteX1" fmla="*/ 0 w 8112460"/>
                <a:gd name="connsiteY1" fmla="*/ 10088641 h 10088640"/>
              </a:gdLst>
              <a:ahLst/>
              <a:cxnLst>
                <a:cxn ang="0">
                  <a:pos x="connsiteX0" y="connsiteY0"/>
                </a:cxn>
                <a:cxn ang="0">
                  <a:pos x="connsiteX1" y="connsiteY1"/>
                </a:cxn>
              </a:cxnLst>
              <a:rect l="l" t="t" r="r" b="b"/>
              <a:pathLst>
                <a:path w="8112460" h="10088640">
                  <a:moveTo>
                    <a:pt x="7524206" y="0"/>
                  </a:moveTo>
                  <a:cubicBezTo>
                    <a:pt x="9614634" y="4242071"/>
                    <a:pt x="5906039" y="9207802"/>
                    <a:pt x="0" y="10088641"/>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49" name="Freeform: Shape 48">
              <a:extLst>
                <a:ext uri="{FF2B5EF4-FFF2-40B4-BE49-F238E27FC236}">
                  <a16:creationId xmlns:a16="http://schemas.microsoft.com/office/drawing/2014/main" id="{4C24B3E8-FE7B-455A-8FD7-6AA3CE0E4F9D}"/>
                </a:ext>
              </a:extLst>
            </p:cNvPr>
            <p:cNvSpPr/>
            <p:nvPr/>
          </p:nvSpPr>
          <p:spPr>
            <a:xfrm>
              <a:off x="4939567" y="-1117143"/>
              <a:ext cx="8272648" cy="10142584"/>
            </a:xfrm>
            <a:custGeom>
              <a:avLst/>
              <a:gdLst>
                <a:gd name="connsiteX0" fmla="*/ 7742307 w 8272648"/>
                <a:gd name="connsiteY0" fmla="*/ 0 h 10142584"/>
                <a:gd name="connsiteX1" fmla="*/ 0 w 8272648"/>
                <a:gd name="connsiteY1" fmla="*/ 10142584 h 10142584"/>
              </a:gdLst>
              <a:ahLst/>
              <a:cxnLst>
                <a:cxn ang="0">
                  <a:pos x="connsiteX0" y="connsiteY0"/>
                </a:cxn>
                <a:cxn ang="0">
                  <a:pos x="connsiteX1" y="connsiteY1"/>
                </a:cxn>
              </a:cxnLst>
              <a:rect l="l" t="t" r="r" b="b"/>
              <a:pathLst>
                <a:path w="8272648" h="10142584">
                  <a:moveTo>
                    <a:pt x="7742307" y="0"/>
                  </a:moveTo>
                  <a:cubicBezTo>
                    <a:pt x="9743460" y="4416843"/>
                    <a:pt x="5846279" y="9343752"/>
                    <a:pt x="0" y="10142584"/>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sp>
          <p:nvSpPr>
            <p:cNvPr id="50" name="Freeform: Shape 49">
              <a:extLst>
                <a:ext uri="{FF2B5EF4-FFF2-40B4-BE49-F238E27FC236}">
                  <a16:creationId xmlns:a16="http://schemas.microsoft.com/office/drawing/2014/main" id="{B8D8E7E2-9FC6-49B0-B1CC-91CD27EF910A}"/>
                </a:ext>
              </a:extLst>
            </p:cNvPr>
            <p:cNvSpPr/>
            <p:nvPr/>
          </p:nvSpPr>
          <p:spPr>
            <a:xfrm>
              <a:off x="4939567" y="-1171087"/>
              <a:ext cx="8436520" cy="10196528"/>
            </a:xfrm>
            <a:custGeom>
              <a:avLst/>
              <a:gdLst>
                <a:gd name="connsiteX0" fmla="*/ 7960409 w 8436520"/>
                <a:gd name="connsiteY0" fmla="*/ 0 h 10196528"/>
                <a:gd name="connsiteX1" fmla="*/ 0 w 8436520"/>
                <a:gd name="connsiteY1" fmla="*/ 10196528 h 10196528"/>
              </a:gdLst>
              <a:ahLst/>
              <a:cxnLst>
                <a:cxn ang="0">
                  <a:pos x="connsiteX0" y="connsiteY0"/>
                </a:cxn>
                <a:cxn ang="0">
                  <a:pos x="connsiteX1" y="connsiteY1"/>
                </a:cxn>
              </a:cxnLst>
              <a:rect l="l" t="t" r="r" b="b"/>
              <a:pathLst>
                <a:path w="8436520" h="10196528">
                  <a:moveTo>
                    <a:pt x="7960409" y="0"/>
                  </a:moveTo>
                  <a:cubicBezTo>
                    <a:pt x="9872139" y="4591469"/>
                    <a:pt x="5786374" y="9479701"/>
                    <a:pt x="0" y="10196528"/>
                  </a:cubicBezTo>
                </a:path>
              </a:pathLst>
            </a:custGeom>
            <a:noFill/>
            <a:ln w="14525" cap="flat">
              <a:gradFill>
                <a:gsLst>
                  <a:gs pos="90000">
                    <a:schemeClr val="bg1">
                      <a:lumMod val="75000"/>
                      <a:alpha val="0"/>
                    </a:schemeClr>
                  </a:gs>
                  <a:gs pos="0">
                    <a:schemeClr val="bg1">
                      <a:lumMod val="75000"/>
                      <a:alpha val="50000"/>
                    </a:schemeClr>
                  </a:gs>
                </a:gsLst>
                <a:lin ang="5400000" scaled="1"/>
              </a:gradFill>
              <a:prstDash val="solid"/>
              <a:miter/>
            </a:ln>
          </p:spPr>
          <p:txBody>
            <a:bodyPr rtlCol="0" anchor="ctr"/>
            <a:lstStyle/>
            <a:p>
              <a:endParaRPr lang="en-ID" dirty="0">
                <a:latin typeface="Karla Light" panose="020B0004030503030003" pitchFamily="34" charset="77"/>
              </a:endParaRPr>
            </a:p>
          </p:txBody>
        </p:sp>
      </p:grpSp>
      <p:sp>
        <p:nvSpPr>
          <p:cNvPr id="106" name="Rectangle: Rounded Corners 9">
            <a:extLst>
              <a:ext uri="{FF2B5EF4-FFF2-40B4-BE49-F238E27FC236}">
                <a16:creationId xmlns:a16="http://schemas.microsoft.com/office/drawing/2014/main" id="{ACC24C62-0201-CE47-A3C1-C2027B62C236}"/>
              </a:ext>
            </a:extLst>
          </p:cNvPr>
          <p:cNvSpPr/>
          <p:nvPr/>
        </p:nvSpPr>
        <p:spPr>
          <a:xfrm>
            <a:off x="5635918" y="2332106"/>
            <a:ext cx="2786965" cy="3710472"/>
          </a:xfrm>
          <a:prstGeom prst="roundRect">
            <a:avLst>
              <a:gd name="adj" fmla="val 7429"/>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95000"/>
                  <a:lumOff val="5000"/>
                </a:schemeClr>
              </a:solidFill>
              <a:latin typeface="Karla" panose="020B0004030503030003" pitchFamily="34" charset="77"/>
            </a:endParaRPr>
          </a:p>
        </p:txBody>
      </p:sp>
      <p:sp>
        <p:nvSpPr>
          <p:cNvPr id="107" name="Rectangle: Rounded Corners 9">
            <a:extLst>
              <a:ext uri="{FF2B5EF4-FFF2-40B4-BE49-F238E27FC236}">
                <a16:creationId xmlns:a16="http://schemas.microsoft.com/office/drawing/2014/main" id="{2C2D3CB6-1666-804F-A66B-A3672DB407FF}"/>
              </a:ext>
            </a:extLst>
          </p:cNvPr>
          <p:cNvSpPr/>
          <p:nvPr/>
        </p:nvSpPr>
        <p:spPr>
          <a:xfrm>
            <a:off x="8670137" y="2337178"/>
            <a:ext cx="2786965" cy="3710472"/>
          </a:xfrm>
          <a:prstGeom prst="roundRect">
            <a:avLst>
              <a:gd name="adj" fmla="val 7429"/>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95000"/>
                  <a:lumOff val="5000"/>
                </a:schemeClr>
              </a:solidFill>
              <a:latin typeface="Karla" panose="020B0004030503030003" pitchFamily="34" charset="77"/>
            </a:endParaRPr>
          </a:p>
        </p:txBody>
      </p:sp>
      <p:sp>
        <p:nvSpPr>
          <p:cNvPr id="109" name="Rectangle: Rounded Corners 23">
            <a:extLst>
              <a:ext uri="{FF2B5EF4-FFF2-40B4-BE49-F238E27FC236}">
                <a16:creationId xmlns:a16="http://schemas.microsoft.com/office/drawing/2014/main" id="{EA9C9FFD-7BC2-7142-A2CC-7FFE705A20BC}"/>
              </a:ext>
            </a:extLst>
          </p:cNvPr>
          <p:cNvSpPr/>
          <p:nvPr/>
        </p:nvSpPr>
        <p:spPr>
          <a:xfrm>
            <a:off x="5753888" y="2106995"/>
            <a:ext cx="2568259" cy="446625"/>
          </a:xfrm>
          <a:prstGeom prst="roundRect">
            <a:avLst>
              <a:gd name="adj" fmla="val 50000"/>
            </a:avLst>
          </a:prstGeom>
          <a:gradFill>
            <a:gsLst>
              <a:gs pos="55000">
                <a:schemeClr val="accent1">
                  <a:lumMod val="60000"/>
                  <a:lumOff val="40000"/>
                </a:schemeClr>
              </a:gs>
              <a:gs pos="0">
                <a:schemeClr val="accent1"/>
              </a:gs>
              <a:gs pos="100000">
                <a:schemeClr val="accent4"/>
              </a:gs>
            </a:gsLst>
            <a:lin ang="2700000" scaled="1"/>
          </a:gradFill>
          <a:ln w="6350">
            <a:solidFill>
              <a:schemeClr val="bg1">
                <a:lumMod val="85000"/>
              </a:schemeClr>
            </a:solidFill>
          </a:ln>
          <a:effectLst>
            <a:outerShdw blurRad="508000" dist="4445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Karla Light" panose="020B0004030503030003" pitchFamily="34" charset="77"/>
            </a:endParaRPr>
          </a:p>
        </p:txBody>
      </p:sp>
      <p:sp>
        <p:nvSpPr>
          <p:cNvPr id="110" name="Rectangle: Rounded Corners 23">
            <a:extLst>
              <a:ext uri="{FF2B5EF4-FFF2-40B4-BE49-F238E27FC236}">
                <a16:creationId xmlns:a16="http://schemas.microsoft.com/office/drawing/2014/main" id="{AB5892DC-CB5D-D542-B974-30587CB4FA4D}"/>
              </a:ext>
            </a:extLst>
          </p:cNvPr>
          <p:cNvSpPr/>
          <p:nvPr/>
        </p:nvSpPr>
        <p:spPr>
          <a:xfrm>
            <a:off x="8784009" y="2110727"/>
            <a:ext cx="2568259" cy="446625"/>
          </a:xfrm>
          <a:prstGeom prst="roundRect">
            <a:avLst>
              <a:gd name="adj" fmla="val 50000"/>
            </a:avLst>
          </a:prstGeom>
          <a:gradFill>
            <a:gsLst>
              <a:gs pos="55000">
                <a:schemeClr val="accent1">
                  <a:lumMod val="60000"/>
                  <a:lumOff val="40000"/>
                </a:schemeClr>
              </a:gs>
              <a:gs pos="0">
                <a:schemeClr val="accent1"/>
              </a:gs>
              <a:gs pos="100000">
                <a:schemeClr val="accent4"/>
              </a:gs>
            </a:gsLst>
            <a:lin ang="2700000" scaled="1"/>
          </a:gradFill>
          <a:ln w="6350">
            <a:solidFill>
              <a:schemeClr val="bg1">
                <a:lumMod val="85000"/>
              </a:schemeClr>
            </a:solidFill>
          </a:ln>
          <a:effectLst>
            <a:outerShdw blurRad="508000" dist="4445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Karla Light" panose="020B0004030503030003" pitchFamily="34" charset="77"/>
            </a:endParaRPr>
          </a:p>
        </p:txBody>
      </p:sp>
      <p:sp>
        <p:nvSpPr>
          <p:cNvPr id="10" name="Rectangle: Rounded Corners 9">
            <a:extLst>
              <a:ext uri="{FF2B5EF4-FFF2-40B4-BE49-F238E27FC236}">
                <a16:creationId xmlns:a16="http://schemas.microsoft.com/office/drawing/2014/main" id="{AD0CA251-C297-4B1E-9BE7-5A36618246F8}"/>
              </a:ext>
            </a:extLst>
          </p:cNvPr>
          <p:cNvSpPr/>
          <p:nvPr/>
        </p:nvSpPr>
        <p:spPr>
          <a:xfrm>
            <a:off x="2625319" y="2327034"/>
            <a:ext cx="2786965" cy="3710472"/>
          </a:xfrm>
          <a:prstGeom prst="roundRect">
            <a:avLst>
              <a:gd name="adj" fmla="val 7429"/>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95000"/>
                  <a:lumOff val="5000"/>
                </a:schemeClr>
              </a:solidFill>
              <a:latin typeface="Karla" panose="020B0004030503030003" pitchFamily="34" charset="77"/>
            </a:endParaRPr>
          </a:p>
        </p:txBody>
      </p:sp>
      <p:sp>
        <p:nvSpPr>
          <p:cNvPr id="2" name="Oval 1">
            <a:extLst>
              <a:ext uri="{FF2B5EF4-FFF2-40B4-BE49-F238E27FC236}">
                <a16:creationId xmlns:a16="http://schemas.microsoft.com/office/drawing/2014/main" id="{88E0BCAA-3248-41B2-AB78-6D2810C0FEDE}"/>
              </a:ext>
            </a:extLst>
          </p:cNvPr>
          <p:cNvSpPr/>
          <p:nvPr/>
        </p:nvSpPr>
        <p:spPr>
          <a:xfrm>
            <a:off x="284780" y="1391982"/>
            <a:ext cx="1280577" cy="1280577"/>
          </a:xfrm>
          <a:prstGeom prst="ellipse">
            <a:avLst/>
          </a:prstGeom>
          <a:gradFill>
            <a:gsLst>
              <a:gs pos="0">
                <a:schemeClr val="accent1"/>
              </a:gs>
              <a:gs pos="100000">
                <a:schemeClr val="accent4"/>
              </a:gs>
            </a:gsLst>
            <a:lin ang="2700000" scaled="1"/>
          </a:gra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3" name="TextBox 2">
            <a:extLst>
              <a:ext uri="{FF2B5EF4-FFF2-40B4-BE49-F238E27FC236}">
                <a16:creationId xmlns:a16="http://schemas.microsoft.com/office/drawing/2014/main" id="{50D422C4-FE12-4FD7-B2E1-4046F95F2CC2}"/>
              </a:ext>
            </a:extLst>
          </p:cNvPr>
          <p:cNvSpPr txBox="1"/>
          <p:nvPr/>
        </p:nvSpPr>
        <p:spPr>
          <a:xfrm>
            <a:off x="1124858" y="599263"/>
            <a:ext cx="9942285" cy="1138773"/>
          </a:xfrm>
          <a:prstGeom prst="rect">
            <a:avLst/>
          </a:prstGeom>
          <a:noFill/>
        </p:spPr>
        <p:txBody>
          <a:bodyPr wrap="square" rtlCol="0">
            <a:spAutoFit/>
          </a:bodyPr>
          <a:lstStyle/>
          <a:p>
            <a:pPr algn="ctr"/>
            <a:r>
              <a:rPr lang="en-US" sz="4400" b="1" dirty="0" err="1">
                <a:solidFill>
                  <a:schemeClr val="bg1"/>
                </a:solidFill>
                <a:latin typeface="Karla ExtraBold" panose="020B0004030503030003" pitchFamily="34" charset="77"/>
                <a:cs typeface="Space Grotesk" pitchFamily="2" charset="0"/>
              </a:rPr>
              <a:t>Landonomics</a:t>
            </a:r>
            <a:r>
              <a:rPr lang="en-US" sz="4400" b="1" dirty="0">
                <a:solidFill>
                  <a:schemeClr val="bg1"/>
                </a:solidFill>
                <a:latin typeface="Karla ExtraBold" panose="020B0004030503030003" pitchFamily="34" charset="77"/>
                <a:cs typeface="Space Grotesk" pitchFamily="2" charset="0"/>
              </a:rPr>
              <a:t> Comparison </a:t>
            </a:r>
          </a:p>
          <a:p>
            <a:pPr algn="ctr"/>
            <a:r>
              <a:rPr lang="en-US" sz="2400" dirty="0">
                <a:solidFill>
                  <a:schemeClr val="bg1"/>
                </a:solidFill>
                <a:latin typeface="Karla" panose="020B0004030503030003" pitchFamily="34" charset="77"/>
                <a:cs typeface="Space Grotesk" pitchFamily="2" charset="0"/>
              </a:rPr>
              <a:t>(Virtual Worlds Stats, Land </a:t>
            </a:r>
            <a:r>
              <a:rPr lang="en-US" sz="2400" dirty="0" err="1">
                <a:solidFill>
                  <a:schemeClr val="bg1"/>
                </a:solidFill>
                <a:latin typeface="Karla" panose="020B0004030503030003" pitchFamily="34" charset="77"/>
                <a:cs typeface="Space Grotesk" pitchFamily="2" charset="0"/>
              </a:rPr>
              <a:t>ecc</a:t>
            </a:r>
            <a:r>
              <a:rPr lang="en-US" sz="2400" dirty="0">
                <a:solidFill>
                  <a:schemeClr val="bg1"/>
                </a:solidFill>
                <a:latin typeface="Karla" panose="020B0004030503030003" pitchFamily="34" charset="77"/>
                <a:cs typeface="Space Grotesk" pitchFamily="2" charset="0"/>
              </a:rPr>
              <a:t>)</a:t>
            </a:r>
          </a:p>
        </p:txBody>
      </p:sp>
      <p:sp>
        <p:nvSpPr>
          <p:cNvPr id="24" name="Rectangle: Rounded Corners 23">
            <a:extLst>
              <a:ext uri="{FF2B5EF4-FFF2-40B4-BE49-F238E27FC236}">
                <a16:creationId xmlns:a16="http://schemas.microsoft.com/office/drawing/2014/main" id="{A664FAEB-092C-49DB-A323-A9C51CEFE9D6}"/>
              </a:ext>
            </a:extLst>
          </p:cNvPr>
          <p:cNvSpPr/>
          <p:nvPr/>
        </p:nvSpPr>
        <p:spPr>
          <a:xfrm>
            <a:off x="2723767" y="2103263"/>
            <a:ext cx="2568259" cy="446625"/>
          </a:xfrm>
          <a:prstGeom prst="roundRect">
            <a:avLst>
              <a:gd name="adj" fmla="val 50000"/>
            </a:avLst>
          </a:prstGeom>
          <a:gradFill>
            <a:gsLst>
              <a:gs pos="55000">
                <a:schemeClr val="accent1">
                  <a:lumMod val="60000"/>
                  <a:lumOff val="40000"/>
                </a:schemeClr>
              </a:gs>
              <a:gs pos="0">
                <a:schemeClr val="accent1"/>
              </a:gs>
              <a:gs pos="100000">
                <a:schemeClr val="accent4"/>
              </a:gs>
            </a:gsLst>
            <a:lin ang="2700000" scaled="1"/>
          </a:gradFill>
          <a:ln w="6350">
            <a:solidFill>
              <a:schemeClr val="bg1">
                <a:lumMod val="85000"/>
              </a:schemeClr>
            </a:solidFill>
          </a:ln>
          <a:effectLst>
            <a:outerShdw blurRad="508000" dist="4445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Karla Light" panose="020B0004030503030003" pitchFamily="34" charset="77"/>
            </a:endParaRPr>
          </a:p>
        </p:txBody>
      </p:sp>
      <p:sp>
        <p:nvSpPr>
          <p:cNvPr id="25" name="Cube 24">
            <a:extLst>
              <a:ext uri="{FF2B5EF4-FFF2-40B4-BE49-F238E27FC236}">
                <a16:creationId xmlns:a16="http://schemas.microsoft.com/office/drawing/2014/main" id="{BF2C8040-2098-487D-8E4A-F2CE2A2662F1}"/>
              </a:ext>
            </a:extLst>
          </p:cNvPr>
          <p:cNvSpPr/>
          <p:nvPr/>
        </p:nvSpPr>
        <p:spPr>
          <a:xfrm rot="21119814" flipH="1">
            <a:off x="11921940" y="141345"/>
            <a:ext cx="604073" cy="604073"/>
          </a:xfrm>
          <a:prstGeom prst="cube">
            <a:avLst/>
          </a:prstGeom>
          <a:gradFill>
            <a:gsLst>
              <a:gs pos="550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
        <p:nvSpPr>
          <p:cNvPr id="80" name="Segnaposto contenuto 2">
            <a:extLst>
              <a:ext uri="{FF2B5EF4-FFF2-40B4-BE49-F238E27FC236}">
                <a16:creationId xmlns:a16="http://schemas.microsoft.com/office/drawing/2014/main" id="{57C759EB-CE21-7F47-BE71-798D884BF9DE}"/>
              </a:ext>
            </a:extLst>
          </p:cNvPr>
          <p:cNvSpPr txBox="1">
            <a:spLocks/>
          </p:cNvSpPr>
          <p:nvPr/>
        </p:nvSpPr>
        <p:spPr>
          <a:xfrm>
            <a:off x="2484793" y="2167710"/>
            <a:ext cx="3073385" cy="28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t-IT" sz="2000" b="1" dirty="0" err="1">
                <a:solidFill>
                  <a:schemeClr val="bg1"/>
                </a:solidFill>
                <a:latin typeface="Karla" panose="020B0004030503030003" pitchFamily="34" charset="77"/>
              </a:rPr>
              <a:t>Decentraland</a:t>
            </a:r>
            <a:r>
              <a:rPr lang="en-US" sz="2000" b="1" dirty="0">
                <a:solidFill>
                  <a:schemeClr val="bg1"/>
                </a:solidFill>
                <a:latin typeface="Karla" panose="020B0004030503030003" pitchFamily="34" charset="77"/>
              </a:rPr>
              <a:t> flat</a:t>
            </a:r>
            <a:endParaRPr lang="it-IT" sz="2000" b="1" dirty="0">
              <a:solidFill>
                <a:schemeClr val="bg1"/>
              </a:solidFill>
              <a:latin typeface="Karla" panose="020B0004030503030003" pitchFamily="34" charset="77"/>
            </a:endParaRPr>
          </a:p>
        </p:txBody>
      </p:sp>
      <p:sp>
        <p:nvSpPr>
          <p:cNvPr id="81" name="Segnaposto contenuto 2">
            <a:extLst>
              <a:ext uri="{FF2B5EF4-FFF2-40B4-BE49-F238E27FC236}">
                <a16:creationId xmlns:a16="http://schemas.microsoft.com/office/drawing/2014/main" id="{A7B83B18-E0B6-574B-8D63-4C05F80B5F24}"/>
              </a:ext>
            </a:extLst>
          </p:cNvPr>
          <p:cNvSpPr txBox="1">
            <a:spLocks/>
          </p:cNvSpPr>
          <p:nvPr/>
        </p:nvSpPr>
        <p:spPr>
          <a:xfrm>
            <a:off x="5819442" y="2163194"/>
            <a:ext cx="2419917" cy="46397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2000" b="1" dirty="0" err="1">
                <a:solidFill>
                  <a:schemeClr val="bg1"/>
                </a:solidFill>
                <a:latin typeface="Karla" panose="020B0004030503030003" pitchFamily="34" charset="77"/>
              </a:rPr>
              <a:t>Sandbox</a:t>
            </a:r>
            <a:r>
              <a:rPr lang="en-US" sz="2000" b="1" dirty="0">
                <a:solidFill>
                  <a:schemeClr val="bg1"/>
                </a:solidFill>
                <a:latin typeface="Karla" panose="020B0004030503030003" pitchFamily="34" charset="77"/>
              </a:rPr>
              <a:t> flat</a:t>
            </a:r>
            <a:endParaRPr lang="it-IT" sz="2000" b="1" dirty="0">
              <a:solidFill>
                <a:schemeClr val="bg1"/>
              </a:solidFill>
              <a:latin typeface="Karla" panose="020B0004030503030003" pitchFamily="34" charset="77"/>
            </a:endParaRPr>
          </a:p>
        </p:txBody>
      </p:sp>
      <p:sp>
        <p:nvSpPr>
          <p:cNvPr id="82" name="Segnaposto contenuto 2">
            <a:extLst>
              <a:ext uri="{FF2B5EF4-FFF2-40B4-BE49-F238E27FC236}">
                <a16:creationId xmlns:a16="http://schemas.microsoft.com/office/drawing/2014/main" id="{D87CCA4B-21E2-8F46-ABF3-F772E0715BF9}"/>
              </a:ext>
            </a:extLst>
          </p:cNvPr>
          <p:cNvSpPr txBox="1">
            <a:spLocks/>
          </p:cNvSpPr>
          <p:nvPr/>
        </p:nvSpPr>
        <p:spPr>
          <a:xfrm>
            <a:off x="8493368" y="2166851"/>
            <a:ext cx="3140503" cy="30038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2000" b="1" dirty="0" err="1">
                <a:solidFill>
                  <a:schemeClr val="bg1"/>
                </a:solidFill>
                <a:latin typeface="Karla" panose="020B0004030503030003" pitchFamily="34" charset="77"/>
              </a:rPr>
              <a:t>Solarity</a:t>
            </a:r>
            <a:r>
              <a:rPr lang="en-US" sz="2000" b="1" dirty="0">
                <a:solidFill>
                  <a:schemeClr val="bg1"/>
                </a:solidFill>
                <a:latin typeface="Karla" panose="020B0004030503030003" pitchFamily="34" charset="77"/>
              </a:rPr>
              <a:t> spherical </a:t>
            </a:r>
            <a:endParaRPr lang="it-IT" sz="2000" b="1" dirty="0">
              <a:solidFill>
                <a:schemeClr val="bg1"/>
              </a:solidFill>
              <a:latin typeface="Karla" panose="020B0004030503030003" pitchFamily="34" charset="77"/>
            </a:endParaRPr>
          </a:p>
        </p:txBody>
      </p:sp>
      <p:pic>
        <p:nvPicPr>
          <p:cNvPr id="83" name="Immagine 4">
            <a:extLst>
              <a:ext uri="{FF2B5EF4-FFF2-40B4-BE49-F238E27FC236}">
                <a16:creationId xmlns:a16="http://schemas.microsoft.com/office/drawing/2014/main" id="{51AD8A82-56A9-5D48-A94E-A4C3E0DE9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567" y="2810280"/>
            <a:ext cx="1175292" cy="1175292"/>
          </a:xfrm>
          <a:prstGeom prst="rect">
            <a:avLst/>
          </a:prstGeom>
        </p:spPr>
      </p:pic>
      <p:pic>
        <p:nvPicPr>
          <p:cNvPr id="84" name="Immagine 8" descr="Immagine che contiene mappa&#10;&#10;Descrizione generata automaticamente">
            <a:extLst>
              <a:ext uri="{FF2B5EF4-FFF2-40B4-BE49-F238E27FC236}">
                <a16:creationId xmlns:a16="http://schemas.microsoft.com/office/drawing/2014/main" id="{4771547A-91F9-D44C-854D-6B60144D9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8299" y="2740066"/>
            <a:ext cx="1922202" cy="1164935"/>
          </a:xfrm>
          <a:prstGeom prst="rect">
            <a:avLst/>
          </a:prstGeom>
        </p:spPr>
      </p:pic>
      <p:pic>
        <p:nvPicPr>
          <p:cNvPr id="85" name="Google Shape;172;p18">
            <a:extLst>
              <a:ext uri="{FF2B5EF4-FFF2-40B4-BE49-F238E27FC236}">
                <a16:creationId xmlns:a16="http://schemas.microsoft.com/office/drawing/2014/main" id="{70D86B93-2FCF-934B-BFBD-6356AA41BD59}"/>
              </a:ext>
            </a:extLst>
          </p:cNvPr>
          <p:cNvPicPr preferRelativeResize="0"/>
          <p:nvPr/>
        </p:nvPicPr>
        <p:blipFill>
          <a:blip r:embed="rId4">
            <a:alphaModFix/>
          </a:blip>
          <a:stretch>
            <a:fillRect/>
          </a:stretch>
        </p:blipFill>
        <p:spPr>
          <a:xfrm>
            <a:off x="9424616" y="2788142"/>
            <a:ext cx="1278006" cy="1172812"/>
          </a:xfrm>
          <a:prstGeom prst="rect">
            <a:avLst/>
          </a:prstGeom>
          <a:noFill/>
          <a:ln>
            <a:noFill/>
          </a:ln>
        </p:spPr>
      </p:pic>
      <p:sp>
        <p:nvSpPr>
          <p:cNvPr id="86" name="CasellaDiTesto 10">
            <a:extLst>
              <a:ext uri="{FF2B5EF4-FFF2-40B4-BE49-F238E27FC236}">
                <a16:creationId xmlns:a16="http://schemas.microsoft.com/office/drawing/2014/main" id="{BB4653EC-F0E5-7341-A555-FA648B1E4934}"/>
              </a:ext>
            </a:extLst>
          </p:cNvPr>
          <p:cNvSpPr txBox="1"/>
          <p:nvPr/>
        </p:nvSpPr>
        <p:spPr>
          <a:xfrm>
            <a:off x="742444" y="4134670"/>
            <a:ext cx="1558392" cy="300082"/>
          </a:xfrm>
          <a:prstGeom prst="rect">
            <a:avLst/>
          </a:prstGeom>
          <a:noFill/>
        </p:spPr>
        <p:txBody>
          <a:bodyPr wrap="square" rtlCol="0">
            <a:spAutoFit/>
          </a:bodyPr>
          <a:lstStyle/>
          <a:p>
            <a:pPr algn="r"/>
            <a:r>
              <a:rPr lang="it-IT" sz="1350" dirty="0">
                <a:solidFill>
                  <a:schemeClr val="bg1"/>
                </a:solidFill>
                <a:latin typeface="Karla" panose="020B0004030503030003" pitchFamily="34" charset="77"/>
              </a:rPr>
              <a:t>1 </a:t>
            </a:r>
            <a:r>
              <a:rPr lang="it-IT" sz="1350" dirty="0" err="1">
                <a:solidFill>
                  <a:schemeClr val="bg1"/>
                </a:solidFill>
                <a:latin typeface="Karla" panose="020B0004030503030003" pitchFamily="34" charset="77"/>
              </a:rPr>
              <a:t>Tile</a:t>
            </a:r>
            <a:endParaRPr lang="it-IT" sz="1350" dirty="0">
              <a:solidFill>
                <a:schemeClr val="bg1"/>
              </a:solidFill>
              <a:latin typeface="Karla" panose="020B0004030503030003" pitchFamily="34" charset="77"/>
            </a:endParaRPr>
          </a:p>
        </p:txBody>
      </p:sp>
      <p:sp>
        <p:nvSpPr>
          <p:cNvPr id="87" name="CasellaDiTesto 11">
            <a:extLst>
              <a:ext uri="{FF2B5EF4-FFF2-40B4-BE49-F238E27FC236}">
                <a16:creationId xmlns:a16="http://schemas.microsoft.com/office/drawing/2014/main" id="{33F199B7-81B3-BB4D-BC1A-BC0FCABB9CA4}"/>
              </a:ext>
            </a:extLst>
          </p:cNvPr>
          <p:cNvSpPr txBox="1"/>
          <p:nvPr/>
        </p:nvSpPr>
        <p:spPr>
          <a:xfrm>
            <a:off x="110864" y="4519334"/>
            <a:ext cx="2189972" cy="300082"/>
          </a:xfrm>
          <a:prstGeom prst="rect">
            <a:avLst/>
          </a:prstGeom>
          <a:noFill/>
        </p:spPr>
        <p:txBody>
          <a:bodyPr wrap="square" rtlCol="0">
            <a:spAutoFit/>
          </a:bodyPr>
          <a:lstStyle/>
          <a:p>
            <a:pPr algn="r"/>
            <a:r>
              <a:rPr lang="it-IT" sz="1350" dirty="0">
                <a:solidFill>
                  <a:schemeClr val="bg1"/>
                </a:solidFill>
                <a:latin typeface="Karla" panose="020B0004030503030003" pitchFamily="34" charset="77"/>
              </a:rPr>
              <a:t>Total </a:t>
            </a:r>
            <a:r>
              <a:rPr lang="it-IT" sz="1350" dirty="0" err="1">
                <a:solidFill>
                  <a:schemeClr val="bg1"/>
                </a:solidFill>
                <a:latin typeface="Karla" panose="020B0004030503030003" pitchFamily="34" charset="77"/>
              </a:rPr>
              <a:t>Parcels</a:t>
            </a:r>
            <a:endParaRPr lang="it-IT" sz="1350" dirty="0">
              <a:solidFill>
                <a:schemeClr val="bg1"/>
              </a:solidFill>
              <a:latin typeface="Karla" panose="020B0004030503030003" pitchFamily="34" charset="77"/>
            </a:endParaRPr>
          </a:p>
        </p:txBody>
      </p:sp>
      <p:sp>
        <p:nvSpPr>
          <p:cNvPr id="88" name="CasellaDiTesto 14">
            <a:extLst>
              <a:ext uri="{FF2B5EF4-FFF2-40B4-BE49-F238E27FC236}">
                <a16:creationId xmlns:a16="http://schemas.microsoft.com/office/drawing/2014/main" id="{1931CE10-B733-5B4E-821A-FE7BDC3B78E2}"/>
              </a:ext>
            </a:extLst>
          </p:cNvPr>
          <p:cNvSpPr txBox="1"/>
          <p:nvPr/>
        </p:nvSpPr>
        <p:spPr>
          <a:xfrm>
            <a:off x="-60451" y="5288661"/>
            <a:ext cx="2361287" cy="300082"/>
          </a:xfrm>
          <a:prstGeom prst="rect">
            <a:avLst/>
          </a:prstGeom>
          <a:noFill/>
        </p:spPr>
        <p:txBody>
          <a:bodyPr wrap="square" rtlCol="0">
            <a:spAutoFit/>
          </a:bodyPr>
          <a:lstStyle/>
          <a:p>
            <a:pPr algn="r"/>
            <a:r>
              <a:rPr lang="it-IT" sz="1350" dirty="0">
                <a:solidFill>
                  <a:schemeClr val="bg1"/>
                </a:solidFill>
                <a:latin typeface="Karla" panose="020B0004030503030003" pitchFamily="34" charset="77"/>
              </a:rPr>
              <a:t>Land Upgrades</a:t>
            </a:r>
          </a:p>
        </p:txBody>
      </p:sp>
      <p:sp>
        <p:nvSpPr>
          <p:cNvPr id="89" name="CasellaDiTesto 15">
            <a:extLst>
              <a:ext uri="{FF2B5EF4-FFF2-40B4-BE49-F238E27FC236}">
                <a16:creationId xmlns:a16="http://schemas.microsoft.com/office/drawing/2014/main" id="{33C8336B-CCF3-1C42-BCA3-8BAFF9B1097C}"/>
              </a:ext>
            </a:extLst>
          </p:cNvPr>
          <p:cNvSpPr txBox="1"/>
          <p:nvPr/>
        </p:nvSpPr>
        <p:spPr>
          <a:xfrm>
            <a:off x="3226561" y="4134670"/>
            <a:ext cx="1469998" cy="300082"/>
          </a:xfrm>
          <a:prstGeom prst="rect">
            <a:avLst/>
          </a:prstGeom>
          <a:noFill/>
        </p:spPr>
        <p:txBody>
          <a:bodyPr wrap="square" rtlCol="0">
            <a:spAutoFit/>
          </a:bodyPr>
          <a:lstStyle/>
          <a:p>
            <a:pPr algn="ctr"/>
            <a:r>
              <a:rPr lang="it-IT" sz="1350" dirty="0">
                <a:solidFill>
                  <a:schemeClr val="bg1"/>
                </a:solidFill>
                <a:latin typeface="Karla" panose="020B0004030503030003" pitchFamily="34" charset="77"/>
              </a:rPr>
              <a:t>1</a:t>
            </a:r>
            <a:r>
              <a:rPr lang="en-US" sz="1350" dirty="0">
                <a:solidFill>
                  <a:schemeClr val="bg1"/>
                </a:solidFill>
                <a:latin typeface="Karla" panose="020B0004030503030003" pitchFamily="34" charset="77"/>
              </a:rPr>
              <a:t>6</a:t>
            </a:r>
            <a:r>
              <a:rPr lang="it-IT" sz="1350" dirty="0">
                <a:solidFill>
                  <a:schemeClr val="bg1"/>
                </a:solidFill>
                <a:latin typeface="Karla" panose="020B0004030503030003" pitchFamily="34" charset="77"/>
              </a:rPr>
              <a:t>m x 1</a:t>
            </a:r>
            <a:r>
              <a:rPr lang="en-US" sz="1350" dirty="0">
                <a:solidFill>
                  <a:schemeClr val="bg1"/>
                </a:solidFill>
                <a:latin typeface="Karla" panose="020B0004030503030003" pitchFamily="34" charset="77"/>
              </a:rPr>
              <a:t>6</a:t>
            </a:r>
            <a:r>
              <a:rPr lang="it-IT" sz="1350" dirty="0">
                <a:solidFill>
                  <a:schemeClr val="bg1"/>
                </a:solidFill>
                <a:latin typeface="Karla" panose="020B0004030503030003" pitchFamily="34" charset="77"/>
              </a:rPr>
              <a:t>m</a:t>
            </a:r>
          </a:p>
        </p:txBody>
      </p:sp>
      <p:sp>
        <p:nvSpPr>
          <p:cNvPr id="90" name="CasellaDiTesto 16">
            <a:extLst>
              <a:ext uri="{FF2B5EF4-FFF2-40B4-BE49-F238E27FC236}">
                <a16:creationId xmlns:a16="http://schemas.microsoft.com/office/drawing/2014/main" id="{EE285763-4A1A-6C43-9716-6976F2C4056A}"/>
              </a:ext>
            </a:extLst>
          </p:cNvPr>
          <p:cNvSpPr txBox="1"/>
          <p:nvPr/>
        </p:nvSpPr>
        <p:spPr>
          <a:xfrm>
            <a:off x="6190458" y="4134670"/>
            <a:ext cx="1677884" cy="300082"/>
          </a:xfrm>
          <a:prstGeom prst="rect">
            <a:avLst/>
          </a:prstGeom>
          <a:noFill/>
        </p:spPr>
        <p:txBody>
          <a:bodyPr wrap="square" rtlCol="0">
            <a:spAutoFit/>
          </a:bodyPr>
          <a:lstStyle/>
          <a:p>
            <a:pPr algn="ctr"/>
            <a:r>
              <a:rPr lang="it-IT" sz="1350" dirty="0">
                <a:solidFill>
                  <a:schemeClr val="bg1"/>
                </a:solidFill>
                <a:latin typeface="Karla" panose="020B0004030503030003" pitchFamily="34" charset="77"/>
              </a:rPr>
              <a:t>96m x 96m</a:t>
            </a:r>
          </a:p>
        </p:txBody>
      </p:sp>
      <p:sp>
        <p:nvSpPr>
          <p:cNvPr id="91" name="CasellaDiTesto 17">
            <a:extLst>
              <a:ext uri="{FF2B5EF4-FFF2-40B4-BE49-F238E27FC236}">
                <a16:creationId xmlns:a16="http://schemas.microsoft.com/office/drawing/2014/main" id="{7EF34A3F-4D6A-0E42-8DC8-D78625CE7ECE}"/>
              </a:ext>
            </a:extLst>
          </p:cNvPr>
          <p:cNvSpPr txBox="1"/>
          <p:nvPr/>
        </p:nvSpPr>
        <p:spPr>
          <a:xfrm>
            <a:off x="9224677" y="4134670"/>
            <a:ext cx="1677884" cy="300082"/>
          </a:xfrm>
          <a:prstGeom prst="rect">
            <a:avLst/>
          </a:prstGeom>
          <a:noFill/>
        </p:spPr>
        <p:txBody>
          <a:bodyPr wrap="square" rtlCol="0">
            <a:spAutoFit/>
          </a:bodyPr>
          <a:lstStyle/>
          <a:p>
            <a:pPr algn="ctr"/>
            <a:r>
              <a:rPr lang="it-IT" sz="1350" dirty="0">
                <a:solidFill>
                  <a:schemeClr val="bg1"/>
                </a:solidFill>
                <a:latin typeface="Karla" panose="020B0004030503030003" pitchFamily="34" charset="77"/>
              </a:rPr>
              <a:t>10m x 10m</a:t>
            </a:r>
          </a:p>
        </p:txBody>
      </p:sp>
      <p:sp>
        <p:nvSpPr>
          <p:cNvPr id="92" name="CasellaDiTesto 18">
            <a:extLst>
              <a:ext uri="{FF2B5EF4-FFF2-40B4-BE49-F238E27FC236}">
                <a16:creationId xmlns:a16="http://schemas.microsoft.com/office/drawing/2014/main" id="{DE51CC03-FC1B-284C-91CA-6A90A54267D0}"/>
              </a:ext>
            </a:extLst>
          </p:cNvPr>
          <p:cNvSpPr txBox="1"/>
          <p:nvPr/>
        </p:nvSpPr>
        <p:spPr>
          <a:xfrm>
            <a:off x="3226561" y="4519334"/>
            <a:ext cx="1469998" cy="300082"/>
          </a:xfrm>
          <a:prstGeom prst="rect">
            <a:avLst/>
          </a:prstGeom>
          <a:noFill/>
        </p:spPr>
        <p:txBody>
          <a:bodyPr wrap="square" rtlCol="0">
            <a:spAutoFit/>
          </a:bodyPr>
          <a:lstStyle/>
          <a:p>
            <a:pPr algn="ctr"/>
            <a:r>
              <a:rPr lang="en-US" sz="1350">
                <a:solidFill>
                  <a:schemeClr val="bg1"/>
                </a:solidFill>
                <a:latin typeface="Karla" panose="020B0004030503030003" pitchFamily="34" charset="77"/>
              </a:rPr>
              <a:t>90601</a:t>
            </a:r>
            <a:endParaRPr lang="it-IT" sz="1350" dirty="0">
              <a:solidFill>
                <a:schemeClr val="bg1"/>
              </a:solidFill>
              <a:latin typeface="Karla" panose="020B0004030503030003" pitchFamily="34" charset="77"/>
            </a:endParaRPr>
          </a:p>
        </p:txBody>
      </p:sp>
      <p:sp>
        <p:nvSpPr>
          <p:cNvPr id="93" name="CasellaDiTesto 19">
            <a:extLst>
              <a:ext uri="{FF2B5EF4-FFF2-40B4-BE49-F238E27FC236}">
                <a16:creationId xmlns:a16="http://schemas.microsoft.com/office/drawing/2014/main" id="{8C63305E-D7AE-CB49-975B-FC6C71060B98}"/>
              </a:ext>
            </a:extLst>
          </p:cNvPr>
          <p:cNvSpPr txBox="1"/>
          <p:nvPr/>
        </p:nvSpPr>
        <p:spPr>
          <a:xfrm>
            <a:off x="6190458" y="4519334"/>
            <a:ext cx="1677884" cy="300082"/>
          </a:xfrm>
          <a:prstGeom prst="rect">
            <a:avLst/>
          </a:prstGeom>
          <a:noFill/>
        </p:spPr>
        <p:txBody>
          <a:bodyPr wrap="square" rtlCol="0">
            <a:spAutoFit/>
          </a:bodyPr>
          <a:lstStyle/>
          <a:p>
            <a:pPr algn="ctr"/>
            <a:r>
              <a:rPr lang="it-IT" sz="1350" dirty="0">
                <a:solidFill>
                  <a:schemeClr val="bg1"/>
                </a:solidFill>
                <a:latin typeface="Karla" panose="020B0004030503030003" pitchFamily="34" charset="77"/>
              </a:rPr>
              <a:t>166.646</a:t>
            </a:r>
          </a:p>
        </p:txBody>
      </p:sp>
      <p:sp>
        <p:nvSpPr>
          <p:cNvPr id="94" name="CasellaDiTesto 20">
            <a:extLst>
              <a:ext uri="{FF2B5EF4-FFF2-40B4-BE49-F238E27FC236}">
                <a16:creationId xmlns:a16="http://schemas.microsoft.com/office/drawing/2014/main" id="{54F900EE-269B-464D-9078-96C562B826C2}"/>
              </a:ext>
            </a:extLst>
          </p:cNvPr>
          <p:cNvSpPr txBox="1"/>
          <p:nvPr/>
        </p:nvSpPr>
        <p:spPr>
          <a:xfrm>
            <a:off x="8708405" y="4504495"/>
            <a:ext cx="2710428" cy="300082"/>
          </a:xfrm>
          <a:prstGeom prst="rect">
            <a:avLst/>
          </a:prstGeom>
          <a:noFill/>
        </p:spPr>
        <p:txBody>
          <a:bodyPr wrap="square" rtlCol="0">
            <a:spAutoFit/>
          </a:bodyPr>
          <a:lstStyle/>
          <a:p>
            <a:pPr algn="ctr"/>
            <a:r>
              <a:rPr lang="en-US" sz="1350">
                <a:solidFill>
                  <a:schemeClr val="bg1"/>
                </a:solidFill>
                <a:latin typeface="Karla" panose="020B0004030503030003" pitchFamily="34" charset="77"/>
              </a:rPr>
              <a:t>1000, expandable up to 3’147’212 </a:t>
            </a:r>
            <a:endParaRPr lang="it-IT" sz="1350" dirty="0">
              <a:solidFill>
                <a:schemeClr val="bg1"/>
              </a:solidFill>
              <a:latin typeface="Karla" panose="020B0004030503030003" pitchFamily="34" charset="77"/>
            </a:endParaRPr>
          </a:p>
        </p:txBody>
      </p:sp>
      <p:sp>
        <p:nvSpPr>
          <p:cNvPr id="95" name="CasellaDiTesto 21">
            <a:extLst>
              <a:ext uri="{FF2B5EF4-FFF2-40B4-BE49-F238E27FC236}">
                <a16:creationId xmlns:a16="http://schemas.microsoft.com/office/drawing/2014/main" id="{080229B4-8752-754F-B4A9-808CEA7BBA1E}"/>
              </a:ext>
            </a:extLst>
          </p:cNvPr>
          <p:cNvSpPr txBox="1"/>
          <p:nvPr/>
        </p:nvSpPr>
        <p:spPr>
          <a:xfrm>
            <a:off x="3179630" y="5288661"/>
            <a:ext cx="1563861" cy="300082"/>
          </a:xfrm>
          <a:prstGeom prst="rect">
            <a:avLst/>
          </a:prstGeom>
          <a:noFill/>
        </p:spPr>
        <p:txBody>
          <a:bodyPr wrap="square" rtlCol="0">
            <a:spAutoFit/>
          </a:bodyPr>
          <a:lstStyle/>
          <a:p>
            <a:pPr algn="ctr"/>
            <a:r>
              <a:rPr lang="it-IT" sz="1350" dirty="0">
                <a:solidFill>
                  <a:schemeClr val="bg1"/>
                </a:solidFill>
                <a:latin typeface="Karla" panose="020B0004030503030003" pitchFamily="34" charset="77"/>
              </a:rPr>
              <a:t>Not </a:t>
            </a:r>
            <a:r>
              <a:rPr lang="it-IT" sz="1350" dirty="0" err="1">
                <a:solidFill>
                  <a:schemeClr val="bg1"/>
                </a:solidFill>
                <a:latin typeface="Karla" panose="020B0004030503030003" pitchFamily="34" charset="77"/>
              </a:rPr>
              <a:t>available</a:t>
            </a:r>
            <a:endParaRPr lang="it-IT" sz="1350" dirty="0">
              <a:solidFill>
                <a:schemeClr val="bg1"/>
              </a:solidFill>
              <a:latin typeface="Karla" panose="020B0004030503030003" pitchFamily="34" charset="77"/>
            </a:endParaRPr>
          </a:p>
        </p:txBody>
      </p:sp>
      <p:sp>
        <p:nvSpPr>
          <p:cNvPr id="96" name="CasellaDiTesto 22">
            <a:extLst>
              <a:ext uri="{FF2B5EF4-FFF2-40B4-BE49-F238E27FC236}">
                <a16:creationId xmlns:a16="http://schemas.microsoft.com/office/drawing/2014/main" id="{A45A7447-EA57-5045-8147-FF6E984A25D1}"/>
              </a:ext>
            </a:extLst>
          </p:cNvPr>
          <p:cNvSpPr txBox="1"/>
          <p:nvPr/>
        </p:nvSpPr>
        <p:spPr>
          <a:xfrm>
            <a:off x="6136890" y="5288661"/>
            <a:ext cx="1785021" cy="300082"/>
          </a:xfrm>
          <a:prstGeom prst="rect">
            <a:avLst/>
          </a:prstGeom>
          <a:noFill/>
        </p:spPr>
        <p:txBody>
          <a:bodyPr wrap="square" rtlCol="0">
            <a:spAutoFit/>
          </a:bodyPr>
          <a:lstStyle/>
          <a:p>
            <a:pPr algn="ctr"/>
            <a:r>
              <a:rPr lang="it-IT" sz="1350" dirty="0">
                <a:solidFill>
                  <a:schemeClr val="bg1"/>
                </a:solidFill>
                <a:latin typeface="Karla" panose="020B0004030503030003" pitchFamily="34" charset="77"/>
              </a:rPr>
              <a:t>Not </a:t>
            </a:r>
            <a:r>
              <a:rPr lang="it-IT" sz="1350" dirty="0" err="1">
                <a:solidFill>
                  <a:schemeClr val="bg1"/>
                </a:solidFill>
                <a:latin typeface="Karla" panose="020B0004030503030003" pitchFamily="34" charset="77"/>
              </a:rPr>
              <a:t>available</a:t>
            </a:r>
            <a:endParaRPr lang="it-IT" sz="1350" dirty="0">
              <a:solidFill>
                <a:schemeClr val="bg1"/>
              </a:solidFill>
              <a:latin typeface="Karla" panose="020B0004030503030003" pitchFamily="34" charset="77"/>
            </a:endParaRPr>
          </a:p>
        </p:txBody>
      </p:sp>
      <p:sp>
        <p:nvSpPr>
          <p:cNvPr id="97" name="CasellaDiTesto 23">
            <a:extLst>
              <a:ext uri="{FF2B5EF4-FFF2-40B4-BE49-F238E27FC236}">
                <a16:creationId xmlns:a16="http://schemas.microsoft.com/office/drawing/2014/main" id="{2B6BF5AF-059F-6241-88DE-B5ABDF2C070D}"/>
              </a:ext>
            </a:extLst>
          </p:cNvPr>
          <p:cNvSpPr txBox="1"/>
          <p:nvPr/>
        </p:nvSpPr>
        <p:spPr>
          <a:xfrm>
            <a:off x="9171109" y="5265563"/>
            <a:ext cx="1785021" cy="300082"/>
          </a:xfrm>
          <a:prstGeom prst="rect">
            <a:avLst/>
          </a:prstGeom>
          <a:noFill/>
        </p:spPr>
        <p:txBody>
          <a:bodyPr wrap="square" rtlCol="0">
            <a:spAutoFit/>
          </a:bodyPr>
          <a:lstStyle/>
          <a:p>
            <a:pPr algn="ct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Available</a:t>
            </a:r>
            <a:endParaRPr lang="it-IT" sz="1350" dirty="0">
              <a:solidFill>
                <a:schemeClr val="bg1"/>
              </a:solidFill>
              <a:latin typeface="Karla" panose="020B0004030503030003" pitchFamily="34" charset="77"/>
            </a:endParaRPr>
          </a:p>
        </p:txBody>
      </p:sp>
      <p:sp>
        <p:nvSpPr>
          <p:cNvPr id="98" name="CasellaDiTesto 24">
            <a:extLst>
              <a:ext uri="{FF2B5EF4-FFF2-40B4-BE49-F238E27FC236}">
                <a16:creationId xmlns:a16="http://schemas.microsoft.com/office/drawing/2014/main" id="{C98B8045-0C4C-3F4A-8DEC-78010E7866D7}"/>
              </a:ext>
            </a:extLst>
          </p:cNvPr>
          <p:cNvSpPr txBox="1"/>
          <p:nvPr/>
        </p:nvSpPr>
        <p:spPr>
          <a:xfrm>
            <a:off x="-86746" y="5673324"/>
            <a:ext cx="2387582" cy="300082"/>
          </a:xfrm>
          <a:prstGeom prst="rect">
            <a:avLst/>
          </a:prstGeom>
          <a:noFill/>
        </p:spPr>
        <p:txBody>
          <a:bodyPr wrap="square" rtlCol="0">
            <a:spAutoFit/>
          </a:bodyPr>
          <a:lstStyle/>
          <a:p>
            <a:pPr algn="r"/>
            <a:r>
              <a:rPr lang="en-US" sz="1350" dirty="0">
                <a:solidFill>
                  <a:schemeClr val="bg1"/>
                </a:solidFill>
                <a:latin typeface="Karla" panose="020B0004030503030003" pitchFamily="34" charset="77"/>
              </a:rPr>
              <a:t>Land Floor </a:t>
            </a:r>
            <a:endParaRPr lang="it-IT" sz="1350" dirty="0">
              <a:solidFill>
                <a:schemeClr val="bg1"/>
              </a:solidFill>
              <a:latin typeface="Karla" panose="020B0004030503030003" pitchFamily="34" charset="77"/>
            </a:endParaRPr>
          </a:p>
        </p:txBody>
      </p:sp>
      <p:sp>
        <p:nvSpPr>
          <p:cNvPr id="99" name="TextBox 98">
            <a:extLst>
              <a:ext uri="{FF2B5EF4-FFF2-40B4-BE49-F238E27FC236}">
                <a16:creationId xmlns:a16="http://schemas.microsoft.com/office/drawing/2014/main" id="{03D6EFE9-BFF9-314B-8DF4-3BD7D75918B2}"/>
              </a:ext>
            </a:extLst>
          </p:cNvPr>
          <p:cNvSpPr txBox="1"/>
          <p:nvPr/>
        </p:nvSpPr>
        <p:spPr>
          <a:xfrm>
            <a:off x="5191725" y="3324985"/>
            <a:ext cx="1371600" cy="300082"/>
          </a:xfrm>
          <a:prstGeom prst="rect">
            <a:avLst/>
          </a:prstGeom>
          <a:noFill/>
        </p:spPr>
        <p:txBody>
          <a:bodyPr wrap="square" rtlCol="0">
            <a:spAutoFit/>
          </a:bodyPr>
          <a:lstStyle/>
          <a:p>
            <a:pPr algn="l"/>
            <a:endParaRPr lang="en-US" sz="1350">
              <a:solidFill>
                <a:schemeClr val="bg1"/>
              </a:solidFill>
              <a:latin typeface="Karla" panose="020B0004030503030003" pitchFamily="34" charset="77"/>
            </a:endParaRPr>
          </a:p>
        </p:txBody>
      </p:sp>
      <p:sp>
        <p:nvSpPr>
          <p:cNvPr id="100" name="TextBox 99">
            <a:extLst>
              <a:ext uri="{FF2B5EF4-FFF2-40B4-BE49-F238E27FC236}">
                <a16:creationId xmlns:a16="http://schemas.microsoft.com/office/drawing/2014/main" id="{786275FF-D054-B648-947C-0D6CA6F18F3A}"/>
              </a:ext>
            </a:extLst>
          </p:cNvPr>
          <p:cNvSpPr txBox="1"/>
          <p:nvPr/>
        </p:nvSpPr>
        <p:spPr>
          <a:xfrm>
            <a:off x="-60450" y="4903997"/>
            <a:ext cx="2361286" cy="300082"/>
          </a:xfrm>
          <a:prstGeom prst="rect">
            <a:avLst/>
          </a:prstGeom>
          <a:noFill/>
        </p:spPr>
        <p:txBody>
          <a:bodyPr wrap="square" rtlCol="0">
            <a:spAutoFit/>
          </a:bodyPr>
          <a:lstStyle/>
          <a:p>
            <a:pPr algn="r"/>
            <a:r>
              <a:rPr lang="en-US" sz="1350" dirty="0">
                <a:solidFill>
                  <a:schemeClr val="bg1"/>
                </a:solidFill>
                <a:latin typeface="Karla" panose="020B0004030503030003" pitchFamily="34" charset="77"/>
              </a:rPr>
              <a:t>Total different owners </a:t>
            </a:r>
          </a:p>
        </p:txBody>
      </p:sp>
      <p:sp>
        <p:nvSpPr>
          <p:cNvPr id="101" name="TextBox 100">
            <a:extLst>
              <a:ext uri="{FF2B5EF4-FFF2-40B4-BE49-F238E27FC236}">
                <a16:creationId xmlns:a16="http://schemas.microsoft.com/office/drawing/2014/main" id="{E6A8B335-3E37-BD40-9F09-77B0E5FB8665}"/>
              </a:ext>
            </a:extLst>
          </p:cNvPr>
          <p:cNvSpPr txBox="1"/>
          <p:nvPr/>
        </p:nvSpPr>
        <p:spPr>
          <a:xfrm>
            <a:off x="2888143" y="4903997"/>
            <a:ext cx="2146835" cy="300082"/>
          </a:xfrm>
          <a:prstGeom prst="rect">
            <a:avLst/>
          </a:prstGeom>
          <a:noFill/>
        </p:spPr>
        <p:txBody>
          <a:bodyPr wrap="square" rtlCol="0">
            <a:spAutoFit/>
          </a:bodyPr>
          <a:lstStyle/>
          <a:p>
            <a:pPr algn="ctr"/>
            <a:r>
              <a:rPr lang="en-US" sz="1350">
                <a:solidFill>
                  <a:schemeClr val="bg1"/>
                </a:solidFill>
                <a:latin typeface="Karla" panose="020B0004030503030003" pitchFamily="34" charset="77"/>
              </a:rPr>
              <a:t>5.6k</a:t>
            </a:r>
          </a:p>
        </p:txBody>
      </p:sp>
      <p:sp>
        <p:nvSpPr>
          <p:cNvPr id="102" name="TextBox 101">
            <a:extLst>
              <a:ext uri="{FF2B5EF4-FFF2-40B4-BE49-F238E27FC236}">
                <a16:creationId xmlns:a16="http://schemas.microsoft.com/office/drawing/2014/main" id="{6C15D036-5762-E444-9AD6-E9ECE8BA588A}"/>
              </a:ext>
            </a:extLst>
          </p:cNvPr>
          <p:cNvSpPr txBox="1"/>
          <p:nvPr/>
        </p:nvSpPr>
        <p:spPr>
          <a:xfrm>
            <a:off x="3275760" y="5673324"/>
            <a:ext cx="1371600" cy="300082"/>
          </a:xfrm>
          <a:prstGeom prst="rect">
            <a:avLst/>
          </a:prstGeom>
          <a:noFill/>
        </p:spPr>
        <p:txBody>
          <a:bodyPr wrap="square" rtlCol="0">
            <a:spAutoFit/>
          </a:bodyPr>
          <a:lstStyle/>
          <a:p>
            <a:pPr algn="ctr"/>
            <a:r>
              <a:rPr lang="en-US" sz="1350">
                <a:solidFill>
                  <a:schemeClr val="bg1"/>
                </a:solidFill>
                <a:latin typeface="Karla" panose="020B0004030503030003" pitchFamily="34" charset="77"/>
              </a:rPr>
              <a:t>3.7 ETH </a:t>
            </a:r>
          </a:p>
        </p:txBody>
      </p:sp>
      <p:sp>
        <p:nvSpPr>
          <p:cNvPr id="103" name="TextBox 102">
            <a:extLst>
              <a:ext uri="{FF2B5EF4-FFF2-40B4-BE49-F238E27FC236}">
                <a16:creationId xmlns:a16="http://schemas.microsoft.com/office/drawing/2014/main" id="{0AD80945-32AC-874A-86CA-B17D9B8B23CE}"/>
              </a:ext>
            </a:extLst>
          </p:cNvPr>
          <p:cNvSpPr txBox="1"/>
          <p:nvPr/>
        </p:nvSpPr>
        <p:spPr>
          <a:xfrm>
            <a:off x="5902988" y="4903997"/>
            <a:ext cx="2252824" cy="300082"/>
          </a:xfrm>
          <a:prstGeom prst="rect">
            <a:avLst/>
          </a:prstGeom>
          <a:noFill/>
        </p:spPr>
        <p:txBody>
          <a:bodyPr wrap="square" rtlCol="0">
            <a:spAutoFit/>
          </a:bodyPr>
          <a:lstStyle/>
          <a:p>
            <a:pPr algn="ctr"/>
            <a:r>
              <a:rPr lang="en-US" sz="1350">
                <a:solidFill>
                  <a:schemeClr val="bg1"/>
                </a:solidFill>
                <a:latin typeface="Karla" panose="020B0004030503030003" pitchFamily="34" charset="77"/>
              </a:rPr>
              <a:t>15.6k</a:t>
            </a:r>
          </a:p>
        </p:txBody>
      </p:sp>
      <p:sp>
        <p:nvSpPr>
          <p:cNvPr id="104" name="TextBox 103">
            <a:extLst>
              <a:ext uri="{FF2B5EF4-FFF2-40B4-BE49-F238E27FC236}">
                <a16:creationId xmlns:a16="http://schemas.microsoft.com/office/drawing/2014/main" id="{6A89F04B-30CF-EF4F-9A5D-64359018FD37}"/>
              </a:ext>
            </a:extLst>
          </p:cNvPr>
          <p:cNvSpPr txBox="1"/>
          <p:nvPr/>
        </p:nvSpPr>
        <p:spPr>
          <a:xfrm>
            <a:off x="5902988" y="5673324"/>
            <a:ext cx="2252824" cy="300082"/>
          </a:xfrm>
          <a:prstGeom prst="rect">
            <a:avLst/>
          </a:prstGeom>
          <a:noFill/>
        </p:spPr>
        <p:txBody>
          <a:bodyPr wrap="square" rtlCol="0">
            <a:spAutoFit/>
          </a:bodyPr>
          <a:lstStyle/>
          <a:p>
            <a:pPr algn="ctr"/>
            <a:r>
              <a:rPr lang="en-US" sz="1350">
                <a:solidFill>
                  <a:schemeClr val="bg1"/>
                </a:solidFill>
                <a:latin typeface="Karla" panose="020B0004030503030003" pitchFamily="34" charset="77"/>
              </a:rPr>
              <a:t>0.78 ETH </a:t>
            </a:r>
          </a:p>
        </p:txBody>
      </p:sp>
      <p:sp>
        <p:nvSpPr>
          <p:cNvPr id="105" name="TextBox 104">
            <a:extLst>
              <a:ext uri="{FF2B5EF4-FFF2-40B4-BE49-F238E27FC236}">
                <a16:creationId xmlns:a16="http://schemas.microsoft.com/office/drawing/2014/main" id="{14E3CAAA-1B3C-384F-8461-01D280C75564}"/>
              </a:ext>
            </a:extLst>
          </p:cNvPr>
          <p:cNvSpPr txBox="1"/>
          <p:nvPr/>
        </p:nvSpPr>
        <p:spPr>
          <a:xfrm>
            <a:off x="8094691" y="5673324"/>
            <a:ext cx="3937856" cy="300082"/>
          </a:xfrm>
          <a:prstGeom prst="rect">
            <a:avLst/>
          </a:prstGeom>
          <a:noFill/>
        </p:spPr>
        <p:txBody>
          <a:bodyPr wrap="square" rtlCol="0">
            <a:spAutoFit/>
          </a:bodyPr>
          <a:lstStyle/>
          <a:p>
            <a:pPr algn="ctr"/>
            <a:r>
              <a:rPr lang="en-US" sz="1350">
                <a:solidFill>
                  <a:schemeClr val="bg1"/>
                </a:solidFill>
                <a:latin typeface="Karla" panose="020B0004030503030003" pitchFamily="34" charset="77"/>
              </a:rPr>
              <a:t>0.01 SOL</a:t>
            </a:r>
          </a:p>
        </p:txBody>
      </p:sp>
    </p:spTree>
    <p:extLst>
      <p:ext uri="{BB962C8B-B14F-4D97-AF65-F5344CB8AC3E}">
        <p14:creationId xmlns:p14="http://schemas.microsoft.com/office/powerpoint/2010/main" val="3168950964"/>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2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fill="hold"/>
                                            <p:tgtEl>
                                              <p:spTgt spid="24"/>
                                            </p:tgtEl>
                                            <p:attrNameLst>
                                              <p:attrName>ppt_x</p:attrName>
                                            </p:attrNameLst>
                                          </p:cBhvr>
                                          <p:tavLst>
                                            <p:tav tm="0">
                                              <p:val>
                                                <p:strVal val="#ppt_x"/>
                                              </p:val>
                                            </p:tav>
                                            <p:tav tm="100000">
                                              <p:val>
                                                <p:strVal val="#ppt_x"/>
                                              </p:val>
                                            </p:tav>
                                          </p:tavLst>
                                        </p:anim>
                                        <p:anim calcmode="lin" valueType="num">
                                          <p:cBhvr additive="base">
                                            <p:cTn id="12" dur="10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1" accel="22667" fill="hold" grpId="0" nodeType="withEffect" p14:presetBounceEnd="81333">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14:bounceEnd="81333">
                                          <p:cBhvr additive="base">
                                            <p:cTn id="15" dur="1250" fill="hold"/>
                                            <p:tgtEl>
                                              <p:spTgt spid="2"/>
                                            </p:tgtEl>
                                            <p:attrNameLst>
                                              <p:attrName>ppt_x</p:attrName>
                                            </p:attrNameLst>
                                          </p:cBhvr>
                                          <p:tavLst>
                                            <p:tav tm="0">
                                              <p:val>
                                                <p:strVal val="#ppt_x"/>
                                              </p:val>
                                            </p:tav>
                                            <p:tav tm="100000">
                                              <p:val>
                                                <p:strVal val="#ppt_x"/>
                                              </p:val>
                                            </p:tav>
                                          </p:tavLst>
                                        </p:anim>
                                        <p:anim calcmode="lin" valueType="num" p14:bounceEnd="81333">
                                          <p:cBhvr additive="base">
                                            <p:cTn id="16" dur="1250" fill="hold"/>
                                            <p:tgtEl>
                                              <p:spTgt spid="2"/>
                                            </p:tgtEl>
                                            <p:attrNameLst>
                                              <p:attrName>ppt_y</p:attrName>
                                            </p:attrNameLst>
                                          </p:cBhvr>
                                          <p:tavLst>
                                            <p:tav tm="0">
                                              <p:val>
                                                <p:strVal val="0-#ppt_h/2"/>
                                              </p:val>
                                            </p:tav>
                                            <p:tav tm="100000">
                                              <p:val>
                                                <p:strVal val="#ppt_y"/>
                                              </p:val>
                                            </p:tav>
                                          </p:tavLst>
                                        </p:anim>
                                      </p:childTnLst>
                                    </p:cTn>
                                  </p:par>
                                  <p:par>
                                    <p:cTn id="17" presetID="22" presetClass="entr" presetSubtype="4" fill="hold" nodeType="withEffect">
                                      <p:stCondLst>
                                        <p:cond delay="250"/>
                                      </p:stCondLst>
                                      <p:childTnLst>
                                        <p:set>
                                          <p:cBhvr>
                                            <p:cTn id="18" dur="1" fill="hold">
                                              <p:stCondLst>
                                                <p:cond delay="0"/>
                                              </p:stCondLst>
                                            </p:cTn>
                                            <p:tgtEl>
                                              <p:spTgt spid="28"/>
                                            </p:tgtEl>
                                            <p:attrNameLst>
                                              <p:attrName>style.visibility</p:attrName>
                                            </p:attrNameLst>
                                          </p:cBhvr>
                                          <p:to>
                                            <p:strVal val="visible"/>
                                          </p:to>
                                        </p:set>
                                        <p:animEffect transition="in" filter="wipe(down)">
                                          <p:cBhvr>
                                            <p:cTn id="19" dur="1000"/>
                                            <p:tgtEl>
                                              <p:spTgt spid="28"/>
                                            </p:tgtEl>
                                          </p:cBhvr>
                                        </p:animEffect>
                                      </p:childTnLst>
                                    </p:cTn>
                                  </p:par>
                                  <p:par>
                                    <p:cTn id="20" presetID="2" presetClass="entr" presetSubtype="1" accel="22667" fill="hold" grpId="0" nodeType="withEffect" p14:presetBounceEnd="81333">
                                      <p:stCondLst>
                                        <p:cond delay="500"/>
                                      </p:stCondLst>
                                      <p:childTnLst>
                                        <p:set>
                                          <p:cBhvr>
                                            <p:cTn id="21" dur="1" fill="hold">
                                              <p:stCondLst>
                                                <p:cond delay="0"/>
                                              </p:stCondLst>
                                            </p:cTn>
                                            <p:tgtEl>
                                              <p:spTgt spid="25"/>
                                            </p:tgtEl>
                                            <p:attrNameLst>
                                              <p:attrName>style.visibility</p:attrName>
                                            </p:attrNameLst>
                                          </p:cBhvr>
                                          <p:to>
                                            <p:strVal val="visible"/>
                                          </p:to>
                                        </p:set>
                                        <p:anim calcmode="lin" valueType="num" p14:bounceEnd="81333">
                                          <p:cBhvr additive="base">
                                            <p:cTn id="22" dur="1250" fill="hold"/>
                                            <p:tgtEl>
                                              <p:spTgt spid="25"/>
                                            </p:tgtEl>
                                            <p:attrNameLst>
                                              <p:attrName>ppt_x</p:attrName>
                                            </p:attrNameLst>
                                          </p:cBhvr>
                                          <p:tavLst>
                                            <p:tav tm="0">
                                              <p:val>
                                                <p:strVal val="#ppt_x"/>
                                              </p:val>
                                            </p:tav>
                                            <p:tav tm="100000">
                                              <p:val>
                                                <p:strVal val="#ppt_x"/>
                                              </p:val>
                                            </p:tav>
                                          </p:tavLst>
                                        </p:anim>
                                        <p:anim calcmode="lin" valueType="num" p14:bounceEnd="81333">
                                          <p:cBhvr additive="base">
                                            <p:cTn id="23" dur="1250" fill="hold"/>
                                            <p:tgtEl>
                                              <p:spTgt spid="25"/>
                                            </p:tgtEl>
                                            <p:attrNameLst>
                                              <p:attrName>ppt_y</p:attrName>
                                            </p:attrNameLst>
                                          </p:cBhvr>
                                          <p:tavLst>
                                            <p:tav tm="0">
                                              <p:val>
                                                <p:strVal val="0-#ppt_h/2"/>
                                              </p:val>
                                            </p:tav>
                                            <p:tav tm="100000">
                                              <p:val>
                                                <p:strVal val="#ppt_y"/>
                                              </p:val>
                                            </p:tav>
                                          </p:tavLst>
                                        </p:anim>
                                      </p:childTnLst>
                                    </p:cTn>
                                  </p:par>
                                  <p:par>
                                    <p:cTn id="24" presetID="2" presetClass="entr" presetSubtype="1" accel="22667" fill="hold" grpId="0" nodeType="withEffect" p14:presetBounceEnd="81333">
                                      <p:stCondLst>
                                        <p:cond delay="750"/>
                                      </p:stCondLst>
                                      <p:childTnLst>
                                        <p:set>
                                          <p:cBhvr>
                                            <p:cTn id="25" dur="1" fill="hold">
                                              <p:stCondLst>
                                                <p:cond delay="0"/>
                                              </p:stCondLst>
                                            </p:cTn>
                                            <p:tgtEl>
                                              <p:spTgt spid="12"/>
                                            </p:tgtEl>
                                            <p:attrNameLst>
                                              <p:attrName>style.visibility</p:attrName>
                                            </p:attrNameLst>
                                          </p:cBhvr>
                                          <p:to>
                                            <p:strVal val="visible"/>
                                          </p:to>
                                        </p:set>
                                        <p:anim calcmode="lin" valueType="num" p14:bounceEnd="81333">
                                          <p:cBhvr additive="base">
                                            <p:cTn id="26" dur="1250" fill="hold"/>
                                            <p:tgtEl>
                                              <p:spTgt spid="12"/>
                                            </p:tgtEl>
                                            <p:attrNameLst>
                                              <p:attrName>ppt_x</p:attrName>
                                            </p:attrNameLst>
                                          </p:cBhvr>
                                          <p:tavLst>
                                            <p:tav tm="0">
                                              <p:val>
                                                <p:strVal val="#ppt_x"/>
                                              </p:val>
                                            </p:tav>
                                            <p:tav tm="100000">
                                              <p:val>
                                                <p:strVal val="#ppt_x"/>
                                              </p:val>
                                            </p:tav>
                                          </p:tavLst>
                                        </p:anim>
                                        <p:anim calcmode="lin" valueType="num" p14:bounceEnd="81333">
                                          <p:cBhvr additive="base">
                                            <p:cTn id="27" dur="1250" fill="hold"/>
                                            <p:tgtEl>
                                              <p:spTgt spid="12"/>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1250"/>
                                      </p:stCondLst>
                                      <p:childTnLst>
                                        <p:set>
                                          <p:cBhvr>
                                            <p:cTn id="29" dur="1" fill="hold">
                                              <p:stCondLst>
                                                <p:cond delay="0"/>
                                              </p:stCondLst>
                                            </p:cTn>
                                            <p:tgtEl>
                                              <p:spTgt spid="109"/>
                                            </p:tgtEl>
                                            <p:attrNameLst>
                                              <p:attrName>style.visibility</p:attrName>
                                            </p:attrNameLst>
                                          </p:cBhvr>
                                          <p:to>
                                            <p:strVal val="visible"/>
                                          </p:to>
                                        </p:set>
                                        <p:anim calcmode="lin" valueType="num">
                                          <p:cBhvr additive="base">
                                            <p:cTn id="30" dur="1000" fill="hold"/>
                                            <p:tgtEl>
                                              <p:spTgt spid="109"/>
                                            </p:tgtEl>
                                            <p:attrNameLst>
                                              <p:attrName>ppt_x</p:attrName>
                                            </p:attrNameLst>
                                          </p:cBhvr>
                                          <p:tavLst>
                                            <p:tav tm="0">
                                              <p:val>
                                                <p:strVal val="#ppt_x"/>
                                              </p:val>
                                            </p:tav>
                                            <p:tav tm="100000">
                                              <p:val>
                                                <p:strVal val="#ppt_x"/>
                                              </p:val>
                                            </p:tav>
                                          </p:tavLst>
                                        </p:anim>
                                        <p:anim calcmode="lin" valueType="num">
                                          <p:cBhvr additive="base">
                                            <p:cTn id="31" dur="1000" fill="hold"/>
                                            <p:tgtEl>
                                              <p:spTgt spid="109"/>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1250"/>
                                      </p:stCondLst>
                                      <p:childTnLst>
                                        <p:set>
                                          <p:cBhvr>
                                            <p:cTn id="33" dur="1" fill="hold">
                                              <p:stCondLst>
                                                <p:cond delay="0"/>
                                              </p:stCondLst>
                                            </p:cTn>
                                            <p:tgtEl>
                                              <p:spTgt spid="110"/>
                                            </p:tgtEl>
                                            <p:attrNameLst>
                                              <p:attrName>style.visibility</p:attrName>
                                            </p:attrNameLst>
                                          </p:cBhvr>
                                          <p:to>
                                            <p:strVal val="visible"/>
                                          </p:to>
                                        </p:set>
                                        <p:anim calcmode="lin" valueType="num">
                                          <p:cBhvr additive="base">
                                            <p:cTn id="34" dur="1000" fill="hold"/>
                                            <p:tgtEl>
                                              <p:spTgt spid="110"/>
                                            </p:tgtEl>
                                            <p:attrNameLst>
                                              <p:attrName>ppt_x</p:attrName>
                                            </p:attrNameLst>
                                          </p:cBhvr>
                                          <p:tavLst>
                                            <p:tav tm="0">
                                              <p:val>
                                                <p:strVal val="#ppt_x"/>
                                              </p:val>
                                            </p:tav>
                                            <p:tav tm="100000">
                                              <p:val>
                                                <p:strVal val="#ppt_x"/>
                                              </p:val>
                                            </p:tav>
                                          </p:tavLst>
                                        </p:anim>
                                        <p:anim calcmode="lin" valueType="num">
                                          <p:cBhvr additive="base">
                                            <p:cTn id="35" dur="10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9" grpId="0" animBg="1"/>
          <p:bldP spid="110" grpId="0" animBg="1"/>
          <p:bldP spid="2" grpId="0" animBg="1"/>
          <p:bldP spid="3" grpId="0"/>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2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fill="hold"/>
                                            <p:tgtEl>
                                              <p:spTgt spid="24"/>
                                            </p:tgtEl>
                                            <p:attrNameLst>
                                              <p:attrName>ppt_x</p:attrName>
                                            </p:attrNameLst>
                                          </p:cBhvr>
                                          <p:tavLst>
                                            <p:tav tm="0">
                                              <p:val>
                                                <p:strVal val="#ppt_x"/>
                                              </p:val>
                                            </p:tav>
                                            <p:tav tm="100000">
                                              <p:val>
                                                <p:strVal val="#ppt_x"/>
                                              </p:val>
                                            </p:tav>
                                          </p:tavLst>
                                        </p:anim>
                                        <p:anim calcmode="lin" valueType="num">
                                          <p:cBhvr additive="base">
                                            <p:cTn id="12" dur="10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1" accel="22667"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250" fill="hold"/>
                                            <p:tgtEl>
                                              <p:spTgt spid="2"/>
                                            </p:tgtEl>
                                            <p:attrNameLst>
                                              <p:attrName>ppt_x</p:attrName>
                                            </p:attrNameLst>
                                          </p:cBhvr>
                                          <p:tavLst>
                                            <p:tav tm="0">
                                              <p:val>
                                                <p:strVal val="#ppt_x"/>
                                              </p:val>
                                            </p:tav>
                                            <p:tav tm="100000">
                                              <p:val>
                                                <p:strVal val="#ppt_x"/>
                                              </p:val>
                                            </p:tav>
                                          </p:tavLst>
                                        </p:anim>
                                        <p:anim calcmode="lin" valueType="num">
                                          <p:cBhvr additive="base">
                                            <p:cTn id="16" dur="1250" fill="hold"/>
                                            <p:tgtEl>
                                              <p:spTgt spid="2"/>
                                            </p:tgtEl>
                                            <p:attrNameLst>
                                              <p:attrName>ppt_y</p:attrName>
                                            </p:attrNameLst>
                                          </p:cBhvr>
                                          <p:tavLst>
                                            <p:tav tm="0">
                                              <p:val>
                                                <p:strVal val="0-#ppt_h/2"/>
                                              </p:val>
                                            </p:tav>
                                            <p:tav tm="100000">
                                              <p:val>
                                                <p:strVal val="#ppt_y"/>
                                              </p:val>
                                            </p:tav>
                                          </p:tavLst>
                                        </p:anim>
                                      </p:childTnLst>
                                    </p:cTn>
                                  </p:par>
                                  <p:par>
                                    <p:cTn id="17" presetID="22" presetClass="entr" presetSubtype="4" fill="hold" nodeType="withEffect">
                                      <p:stCondLst>
                                        <p:cond delay="250"/>
                                      </p:stCondLst>
                                      <p:childTnLst>
                                        <p:set>
                                          <p:cBhvr>
                                            <p:cTn id="18" dur="1" fill="hold">
                                              <p:stCondLst>
                                                <p:cond delay="0"/>
                                              </p:stCondLst>
                                            </p:cTn>
                                            <p:tgtEl>
                                              <p:spTgt spid="28"/>
                                            </p:tgtEl>
                                            <p:attrNameLst>
                                              <p:attrName>style.visibility</p:attrName>
                                            </p:attrNameLst>
                                          </p:cBhvr>
                                          <p:to>
                                            <p:strVal val="visible"/>
                                          </p:to>
                                        </p:set>
                                        <p:animEffect transition="in" filter="wipe(down)">
                                          <p:cBhvr>
                                            <p:cTn id="19" dur="1000"/>
                                            <p:tgtEl>
                                              <p:spTgt spid="28"/>
                                            </p:tgtEl>
                                          </p:cBhvr>
                                        </p:animEffect>
                                      </p:childTnLst>
                                    </p:cTn>
                                  </p:par>
                                  <p:par>
                                    <p:cTn id="20" presetID="2" presetClass="entr" presetSubtype="1" accel="22667"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1250" fill="hold"/>
                                            <p:tgtEl>
                                              <p:spTgt spid="25"/>
                                            </p:tgtEl>
                                            <p:attrNameLst>
                                              <p:attrName>ppt_x</p:attrName>
                                            </p:attrNameLst>
                                          </p:cBhvr>
                                          <p:tavLst>
                                            <p:tav tm="0">
                                              <p:val>
                                                <p:strVal val="#ppt_x"/>
                                              </p:val>
                                            </p:tav>
                                            <p:tav tm="100000">
                                              <p:val>
                                                <p:strVal val="#ppt_x"/>
                                              </p:val>
                                            </p:tav>
                                          </p:tavLst>
                                        </p:anim>
                                        <p:anim calcmode="lin" valueType="num">
                                          <p:cBhvr additive="base">
                                            <p:cTn id="23" dur="1250" fill="hold"/>
                                            <p:tgtEl>
                                              <p:spTgt spid="25"/>
                                            </p:tgtEl>
                                            <p:attrNameLst>
                                              <p:attrName>ppt_y</p:attrName>
                                            </p:attrNameLst>
                                          </p:cBhvr>
                                          <p:tavLst>
                                            <p:tav tm="0">
                                              <p:val>
                                                <p:strVal val="0-#ppt_h/2"/>
                                              </p:val>
                                            </p:tav>
                                            <p:tav tm="100000">
                                              <p:val>
                                                <p:strVal val="#ppt_y"/>
                                              </p:val>
                                            </p:tav>
                                          </p:tavLst>
                                        </p:anim>
                                      </p:childTnLst>
                                    </p:cTn>
                                  </p:par>
                                  <p:par>
                                    <p:cTn id="24" presetID="2" presetClass="entr" presetSubtype="1" accel="22667" fill="hold" grpId="0" nodeType="withEffect">
                                      <p:stCondLst>
                                        <p:cond delay="75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250" fill="hold"/>
                                            <p:tgtEl>
                                              <p:spTgt spid="12"/>
                                            </p:tgtEl>
                                            <p:attrNameLst>
                                              <p:attrName>ppt_x</p:attrName>
                                            </p:attrNameLst>
                                          </p:cBhvr>
                                          <p:tavLst>
                                            <p:tav tm="0">
                                              <p:val>
                                                <p:strVal val="#ppt_x"/>
                                              </p:val>
                                            </p:tav>
                                            <p:tav tm="100000">
                                              <p:val>
                                                <p:strVal val="#ppt_x"/>
                                              </p:val>
                                            </p:tav>
                                          </p:tavLst>
                                        </p:anim>
                                        <p:anim calcmode="lin" valueType="num">
                                          <p:cBhvr additive="base">
                                            <p:cTn id="27" dur="1250" fill="hold"/>
                                            <p:tgtEl>
                                              <p:spTgt spid="12"/>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1250"/>
                                      </p:stCondLst>
                                      <p:childTnLst>
                                        <p:set>
                                          <p:cBhvr>
                                            <p:cTn id="29" dur="1" fill="hold">
                                              <p:stCondLst>
                                                <p:cond delay="0"/>
                                              </p:stCondLst>
                                            </p:cTn>
                                            <p:tgtEl>
                                              <p:spTgt spid="109"/>
                                            </p:tgtEl>
                                            <p:attrNameLst>
                                              <p:attrName>style.visibility</p:attrName>
                                            </p:attrNameLst>
                                          </p:cBhvr>
                                          <p:to>
                                            <p:strVal val="visible"/>
                                          </p:to>
                                        </p:set>
                                        <p:anim calcmode="lin" valueType="num">
                                          <p:cBhvr additive="base">
                                            <p:cTn id="30" dur="1000" fill="hold"/>
                                            <p:tgtEl>
                                              <p:spTgt spid="109"/>
                                            </p:tgtEl>
                                            <p:attrNameLst>
                                              <p:attrName>ppt_x</p:attrName>
                                            </p:attrNameLst>
                                          </p:cBhvr>
                                          <p:tavLst>
                                            <p:tav tm="0">
                                              <p:val>
                                                <p:strVal val="#ppt_x"/>
                                              </p:val>
                                            </p:tav>
                                            <p:tav tm="100000">
                                              <p:val>
                                                <p:strVal val="#ppt_x"/>
                                              </p:val>
                                            </p:tav>
                                          </p:tavLst>
                                        </p:anim>
                                        <p:anim calcmode="lin" valueType="num">
                                          <p:cBhvr additive="base">
                                            <p:cTn id="31" dur="1000" fill="hold"/>
                                            <p:tgtEl>
                                              <p:spTgt spid="109"/>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1250"/>
                                      </p:stCondLst>
                                      <p:childTnLst>
                                        <p:set>
                                          <p:cBhvr>
                                            <p:cTn id="33" dur="1" fill="hold">
                                              <p:stCondLst>
                                                <p:cond delay="0"/>
                                              </p:stCondLst>
                                            </p:cTn>
                                            <p:tgtEl>
                                              <p:spTgt spid="110"/>
                                            </p:tgtEl>
                                            <p:attrNameLst>
                                              <p:attrName>style.visibility</p:attrName>
                                            </p:attrNameLst>
                                          </p:cBhvr>
                                          <p:to>
                                            <p:strVal val="visible"/>
                                          </p:to>
                                        </p:set>
                                        <p:anim calcmode="lin" valueType="num">
                                          <p:cBhvr additive="base">
                                            <p:cTn id="34" dur="1000" fill="hold"/>
                                            <p:tgtEl>
                                              <p:spTgt spid="110"/>
                                            </p:tgtEl>
                                            <p:attrNameLst>
                                              <p:attrName>ppt_x</p:attrName>
                                            </p:attrNameLst>
                                          </p:cBhvr>
                                          <p:tavLst>
                                            <p:tav tm="0">
                                              <p:val>
                                                <p:strVal val="#ppt_x"/>
                                              </p:val>
                                            </p:tav>
                                            <p:tav tm="100000">
                                              <p:val>
                                                <p:strVal val="#ppt_x"/>
                                              </p:val>
                                            </p:tav>
                                          </p:tavLst>
                                        </p:anim>
                                        <p:anim calcmode="lin" valueType="num">
                                          <p:cBhvr additive="base">
                                            <p:cTn id="35" dur="10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9" grpId="0" animBg="1"/>
          <p:bldP spid="110" grpId="0" animBg="1"/>
          <p:bldP spid="2" grpId="0" animBg="1"/>
          <p:bldP spid="3" grpId="0"/>
          <p:bldP spid="24" grpId="0" animBg="1"/>
          <p:bldP spid="25"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99DB7D9-6138-4F83-8BF6-26143E347046}"/>
              </a:ext>
            </a:extLst>
          </p:cNvPr>
          <p:cNvSpPr/>
          <p:nvPr/>
        </p:nvSpPr>
        <p:spPr>
          <a:xfrm>
            <a:off x="10344953" y="-2165678"/>
            <a:ext cx="3941536" cy="3941534"/>
          </a:xfrm>
          <a:prstGeom prst="ellipse">
            <a:avLst/>
          </a:prstGeom>
          <a:gradFill>
            <a:gsLst>
              <a:gs pos="35000">
                <a:schemeClr val="accent1">
                  <a:lumMod val="60000"/>
                  <a:lumOff val="40000"/>
                </a:schemeClr>
              </a:gs>
              <a:gs pos="0">
                <a:schemeClr val="accent1"/>
              </a:gs>
              <a:gs pos="100000">
                <a:schemeClr val="accent4"/>
              </a:gs>
            </a:gsLst>
            <a:lin ang="2700000" scaled="1"/>
          </a:gradFill>
          <a:ln>
            <a:noFill/>
          </a:ln>
          <a:effectLst>
            <a:softEdge rad="1079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21" name="Oval 20">
            <a:extLst>
              <a:ext uri="{FF2B5EF4-FFF2-40B4-BE49-F238E27FC236}">
                <a16:creationId xmlns:a16="http://schemas.microsoft.com/office/drawing/2014/main" id="{B0E2138C-52C8-4F24-98A8-5324E07FCA82}"/>
              </a:ext>
            </a:extLst>
          </p:cNvPr>
          <p:cNvSpPr/>
          <p:nvPr/>
        </p:nvSpPr>
        <p:spPr>
          <a:xfrm>
            <a:off x="-302280" y="4949188"/>
            <a:ext cx="1595286" cy="1595286"/>
          </a:xfrm>
          <a:prstGeom prst="ellipse">
            <a:avLst/>
          </a:prstGeom>
          <a:gradFill>
            <a:gsLst>
              <a:gs pos="35400">
                <a:schemeClr val="accent1">
                  <a:lumMod val="60000"/>
                  <a:lumOff val="40000"/>
                </a:schemeClr>
              </a:gs>
              <a:gs pos="0">
                <a:schemeClr val="accent1"/>
              </a:gs>
              <a:gs pos="100000">
                <a:schemeClr val="accent4"/>
              </a:gs>
            </a:gsLst>
            <a:lin ang="2700000" scaled="1"/>
          </a:gradFill>
          <a:ln>
            <a:noFill/>
          </a:ln>
          <a:effectLst>
            <a:softEdge rad="508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2" name="TextBox 1">
            <a:extLst>
              <a:ext uri="{FF2B5EF4-FFF2-40B4-BE49-F238E27FC236}">
                <a16:creationId xmlns:a16="http://schemas.microsoft.com/office/drawing/2014/main" id="{ED6E1ACF-A8AA-4B90-BF87-6AB00A56E0CA}"/>
              </a:ext>
            </a:extLst>
          </p:cNvPr>
          <p:cNvSpPr txBox="1"/>
          <p:nvPr/>
        </p:nvSpPr>
        <p:spPr>
          <a:xfrm>
            <a:off x="698679" y="840441"/>
            <a:ext cx="5638799" cy="769441"/>
          </a:xfrm>
          <a:prstGeom prst="rect">
            <a:avLst/>
          </a:prstGeom>
          <a:noFill/>
        </p:spPr>
        <p:txBody>
          <a:bodyPr wrap="square" rtlCol="0">
            <a:spAutoFit/>
          </a:bodyPr>
          <a:lstStyle/>
          <a:p>
            <a:r>
              <a:rPr lang="en-US" sz="4400" b="1" dirty="0" err="1">
                <a:solidFill>
                  <a:schemeClr val="bg1"/>
                </a:solidFill>
                <a:latin typeface="Karla ExtraBold" panose="020B0004030503030003" pitchFamily="34" charset="77"/>
                <a:cs typeface="Space Grotesk" pitchFamily="2" charset="0"/>
              </a:rPr>
              <a:t>Tokenomics</a:t>
            </a:r>
            <a:endParaRPr lang="en-US" sz="44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endParaRPr>
          </a:p>
        </p:txBody>
      </p:sp>
      <p:sp>
        <p:nvSpPr>
          <p:cNvPr id="31" name="Rectangle: Rounded Corners 30">
            <a:extLst>
              <a:ext uri="{FF2B5EF4-FFF2-40B4-BE49-F238E27FC236}">
                <a16:creationId xmlns:a16="http://schemas.microsoft.com/office/drawing/2014/main" id="{FE742E03-D80F-4373-AF5A-01E051867DF7}"/>
              </a:ext>
            </a:extLst>
          </p:cNvPr>
          <p:cNvSpPr/>
          <p:nvPr/>
        </p:nvSpPr>
        <p:spPr>
          <a:xfrm>
            <a:off x="551862" y="3579842"/>
            <a:ext cx="6734862" cy="2381988"/>
          </a:xfrm>
          <a:prstGeom prst="roundRect">
            <a:avLst>
              <a:gd name="adj" fmla="val 11820"/>
            </a:avLst>
          </a:prstGeom>
          <a:solidFill>
            <a:srgbClr val="0F0023"/>
          </a:solid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sp>
        <p:nvSpPr>
          <p:cNvPr id="29" name="Oval 28">
            <a:extLst>
              <a:ext uri="{FF2B5EF4-FFF2-40B4-BE49-F238E27FC236}">
                <a16:creationId xmlns:a16="http://schemas.microsoft.com/office/drawing/2014/main" id="{BB20773A-EE0B-42B8-97B2-D30E75B295F1}"/>
              </a:ext>
            </a:extLst>
          </p:cNvPr>
          <p:cNvSpPr/>
          <p:nvPr/>
        </p:nvSpPr>
        <p:spPr>
          <a:xfrm>
            <a:off x="6592254" y="3357745"/>
            <a:ext cx="790032" cy="790032"/>
          </a:xfrm>
          <a:prstGeom prst="ellipse">
            <a:avLst/>
          </a:prstGeom>
          <a:gradFill>
            <a:gsLst>
              <a:gs pos="55000">
                <a:schemeClr val="accent1">
                  <a:lumMod val="60000"/>
                  <a:lumOff val="40000"/>
                </a:schemeClr>
              </a:gs>
              <a:gs pos="0">
                <a:schemeClr val="accent1"/>
              </a:gs>
              <a:gs pos="100000">
                <a:schemeClr val="accent4"/>
              </a:gs>
            </a:gsLst>
            <a:lin ang="2700000" scaled="1"/>
          </a:gradFill>
          <a:ln w="6350">
            <a:solidFill>
              <a:schemeClr val="bg1">
                <a:lumMod val="85000"/>
              </a:schemeClr>
            </a:solidFill>
          </a:ln>
          <a:effectLst>
            <a:outerShdw blurRad="508000" dist="4445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sp>
        <p:nvSpPr>
          <p:cNvPr id="16" name="CasellaDiTesto 15">
            <a:extLst>
              <a:ext uri="{FF2B5EF4-FFF2-40B4-BE49-F238E27FC236}">
                <a16:creationId xmlns:a16="http://schemas.microsoft.com/office/drawing/2014/main" id="{D09917CD-4A80-6E45-B52F-96D5F7BD8AF6}"/>
              </a:ext>
            </a:extLst>
          </p:cNvPr>
          <p:cNvSpPr txBox="1"/>
          <p:nvPr/>
        </p:nvSpPr>
        <p:spPr>
          <a:xfrm>
            <a:off x="779820" y="4277890"/>
            <a:ext cx="6251299" cy="1338828"/>
          </a:xfrm>
          <a:prstGeom prst="rect">
            <a:avLst/>
          </a:prstGeom>
          <a:noFill/>
        </p:spPr>
        <p:txBody>
          <a:bodyPr wrap="square" rtlCol="0">
            <a:spAutoFit/>
          </a:bodyPr>
          <a:lstStyle/>
          <a:p>
            <a:r>
              <a:rPr lang="en-US" sz="1350" dirty="0">
                <a:solidFill>
                  <a:schemeClr val="bg1"/>
                </a:solidFill>
                <a:latin typeface="Karla" panose="020B0004030503030003" pitchFamily="34" charset="77"/>
              </a:rPr>
              <a:t>The Self-sustainability of the platform is guaranteed by the ingenious design of its Economy combining an inflationary Metaverse Currency, a Staking period to be eligible as a recipient of inflation (100% of inflation to Early </a:t>
            </a:r>
            <a:r>
              <a:rPr lang="en-US" sz="1350" dirty="0" err="1">
                <a:solidFill>
                  <a:schemeClr val="bg1"/>
                </a:solidFill>
                <a:latin typeface="Karla" panose="020B0004030503030003" pitchFamily="34" charset="77"/>
              </a:rPr>
              <a:t>Stakers</a:t>
            </a:r>
            <a:r>
              <a:rPr lang="en-US" sz="1350" dirty="0">
                <a:solidFill>
                  <a:schemeClr val="bg1"/>
                </a:solidFill>
                <a:latin typeface="Karla" panose="020B0004030503030003" pitchFamily="34" charset="77"/>
              </a:rPr>
              <a:t>), a Dynamic Bonding Curve for Land Upgrade Costs (denominated in metaverse currency) and an initial low supply vs supply needed for world development (6370 Economic Cycles each of 314M Tokens, the initial supply) </a:t>
            </a:r>
            <a:endParaRPr lang="it-IT" sz="1350" dirty="0">
              <a:solidFill>
                <a:schemeClr val="bg1"/>
              </a:solidFill>
              <a:latin typeface="Karla" panose="020B0004030503030003" pitchFamily="34" charset="77"/>
            </a:endParaRPr>
          </a:p>
        </p:txBody>
      </p:sp>
      <p:sp>
        <p:nvSpPr>
          <p:cNvPr id="17" name="TextBox 16">
            <a:extLst>
              <a:ext uri="{FF2B5EF4-FFF2-40B4-BE49-F238E27FC236}">
                <a16:creationId xmlns:a16="http://schemas.microsoft.com/office/drawing/2014/main" id="{0D840BAA-E06D-4344-A125-CFB6561E4D3D}"/>
              </a:ext>
            </a:extLst>
          </p:cNvPr>
          <p:cNvSpPr txBox="1"/>
          <p:nvPr/>
        </p:nvSpPr>
        <p:spPr>
          <a:xfrm>
            <a:off x="779821" y="3807125"/>
            <a:ext cx="4581426" cy="400110"/>
          </a:xfrm>
          <a:prstGeom prst="rect">
            <a:avLst/>
          </a:prstGeom>
          <a:noFill/>
        </p:spPr>
        <p:txBody>
          <a:bodyPr wrap="square">
            <a:spAutoFit/>
          </a:bodyPr>
          <a:lstStyle/>
          <a:p>
            <a:pPr marL="0" indent="0">
              <a:buNone/>
            </a:pPr>
            <a:r>
              <a:rPr lang="it-IT" sz="2000" b="1" dirty="0" err="1">
                <a:solidFill>
                  <a:schemeClr val="bg1"/>
                </a:solidFill>
                <a:latin typeface="Karla" panose="020B0004030503030003" pitchFamily="34" charset="77"/>
              </a:rPr>
              <a:t>Tokenomics</a:t>
            </a:r>
            <a:r>
              <a:rPr lang="it-IT" sz="2000" b="1" dirty="0">
                <a:solidFill>
                  <a:schemeClr val="bg1"/>
                </a:solidFill>
                <a:latin typeface="Karla" panose="020B0004030503030003" pitchFamily="34" charset="77"/>
              </a:rPr>
              <a:t> &amp; </a:t>
            </a:r>
            <a:r>
              <a:rPr lang="it-IT" sz="2000" b="1" dirty="0" err="1">
                <a:solidFill>
                  <a:schemeClr val="bg1"/>
                </a:solidFill>
                <a:latin typeface="Karla" panose="020B0004030503030003" pitchFamily="34" charset="77"/>
              </a:rPr>
              <a:t>economic</a:t>
            </a:r>
            <a:r>
              <a:rPr lang="it-IT" sz="2000" b="1" dirty="0">
                <a:solidFill>
                  <a:schemeClr val="bg1"/>
                </a:solidFill>
                <a:latin typeface="Karla" panose="020B0004030503030003" pitchFamily="34" charset="77"/>
              </a:rPr>
              <a:t> </a:t>
            </a:r>
            <a:r>
              <a:rPr lang="it-IT" sz="2000" b="1" dirty="0" err="1">
                <a:solidFill>
                  <a:schemeClr val="bg1"/>
                </a:solidFill>
                <a:latin typeface="Karla" panose="020B0004030503030003" pitchFamily="34" charset="77"/>
              </a:rPr>
              <a:t>cycles</a:t>
            </a:r>
            <a:endParaRPr lang="it-IT" sz="2000" b="1" dirty="0">
              <a:solidFill>
                <a:schemeClr val="bg1"/>
              </a:solidFill>
              <a:latin typeface="Karla" panose="020B0004030503030003" pitchFamily="34" charset="77"/>
            </a:endParaRPr>
          </a:p>
        </p:txBody>
      </p:sp>
      <p:sp>
        <p:nvSpPr>
          <p:cNvPr id="18" name="Segnaposto contenuto 2">
            <a:extLst>
              <a:ext uri="{FF2B5EF4-FFF2-40B4-BE49-F238E27FC236}">
                <a16:creationId xmlns:a16="http://schemas.microsoft.com/office/drawing/2014/main" id="{07D7F818-F8F2-A44F-AB79-D35F9EF901B0}"/>
              </a:ext>
            </a:extLst>
          </p:cNvPr>
          <p:cNvSpPr txBox="1">
            <a:spLocks/>
          </p:cNvSpPr>
          <p:nvPr/>
        </p:nvSpPr>
        <p:spPr>
          <a:xfrm>
            <a:off x="699123" y="1953262"/>
            <a:ext cx="3784023" cy="473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Font typeface="Arial" panose="020B0604020202020204" pitchFamily="34" charset="0"/>
              <a:buNone/>
            </a:pPr>
            <a:r>
              <a:rPr lang="it-IT" sz="20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Community </a:t>
            </a:r>
            <a:r>
              <a:rPr lang="it-IT" sz="2000" b="1" dirty="0" err="1">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token</a:t>
            </a:r>
            <a:endParaRPr lang="it-IT" sz="20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endParaRPr>
          </a:p>
          <a:p>
            <a:pPr marL="0" indent="0">
              <a:buFont typeface="Arial" panose="020B0604020202020204" pitchFamily="34" charset="0"/>
              <a:buNone/>
            </a:pPr>
            <a:endParaRPr lang="it-IT" sz="2000" dirty="0">
              <a:solidFill>
                <a:schemeClr val="bg1"/>
              </a:solidFill>
            </a:endParaRPr>
          </a:p>
          <a:p>
            <a:pPr>
              <a:buFontTx/>
              <a:buChar char="-"/>
            </a:pPr>
            <a:endParaRPr lang="it-IT" sz="2000" dirty="0">
              <a:solidFill>
                <a:schemeClr val="bg1"/>
              </a:solidFill>
            </a:endParaRPr>
          </a:p>
          <a:p>
            <a:pPr marL="0" indent="0">
              <a:buFont typeface="Arial" panose="020B0604020202020204" pitchFamily="34" charset="0"/>
              <a:buNone/>
            </a:pPr>
            <a:endParaRPr lang="it-IT" sz="2000" dirty="0">
              <a:solidFill>
                <a:schemeClr val="bg1"/>
              </a:solidFill>
            </a:endParaRPr>
          </a:p>
        </p:txBody>
      </p:sp>
      <p:sp>
        <p:nvSpPr>
          <p:cNvPr id="24" name="CasellaDiTesto 11">
            <a:extLst>
              <a:ext uri="{FF2B5EF4-FFF2-40B4-BE49-F238E27FC236}">
                <a16:creationId xmlns:a16="http://schemas.microsoft.com/office/drawing/2014/main" id="{07780EA5-3458-CF4D-B973-C651F02B2533}"/>
              </a:ext>
            </a:extLst>
          </p:cNvPr>
          <p:cNvSpPr txBox="1"/>
          <p:nvPr/>
        </p:nvSpPr>
        <p:spPr>
          <a:xfrm>
            <a:off x="698679" y="2435114"/>
            <a:ext cx="3019883" cy="715581"/>
          </a:xfrm>
          <a:prstGeom prst="rect">
            <a:avLst/>
          </a:prstGeom>
          <a:noFill/>
        </p:spPr>
        <p:txBody>
          <a:bodyPr wrap="square" rtlCol="0">
            <a:spAutoFit/>
          </a:bodyPr>
          <a:lstStyle/>
          <a:p>
            <a:r>
              <a:rPr lang="it-IT" sz="1350" dirty="0" err="1">
                <a:solidFill>
                  <a:schemeClr val="bg1"/>
                </a:solidFill>
                <a:latin typeface="Karla" panose="020B0004030503030003" pitchFamily="34" charset="77"/>
              </a:rPr>
              <a:t>Govern</a:t>
            </a:r>
            <a:r>
              <a:rPr lang="it-IT" sz="1350" dirty="0">
                <a:solidFill>
                  <a:schemeClr val="bg1"/>
                </a:solidFill>
                <a:latin typeface="Karla" panose="020B0004030503030003" pitchFamily="34" charset="77"/>
              </a:rPr>
              <a:t> </a:t>
            </a:r>
            <a:r>
              <a:rPr lang="en-US" sz="1350" dirty="0" err="1">
                <a:solidFill>
                  <a:schemeClr val="bg1"/>
                </a:solidFill>
                <a:latin typeface="Karla" panose="020B0004030503030003" pitchFamily="34" charset="77"/>
              </a:rPr>
              <a:t>trea</a:t>
            </a:r>
            <a:r>
              <a:rPr lang="it-IT" sz="1350" dirty="0" err="1">
                <a:solidFill>
                  <a:schemeClr val="bg1"/>
                </a:solidFill>
                <a:latin typeface="Karla" panose="020B0004030503030003" pitchFamily="34" charset="77"/>
              </a:rPr>
              <a:t>sury</a:t>
            </a:r>
            <a:r>
              <a:rPr lang="it-IT" sz="1350" dirty="0">
                <a:solidFill>
                  <a:schemeClr val="bg1"/>
                </a:solidFill>
                <a:latin typeface="Karla" panose="020B0004030503030003" pitchFamily="34" charset="77"/>
              </a:rPr>
              <a:t> &amp; </a:t>
            </a:r>
            <a:r>
              <a:rPr lang="it-IT" sz="1350" dirty="0" err="1">
                <a:solidFill>
                  <a:schemeClr val="bg1"/>
                </a:solidFill>
                <a:latin typeface="Karla" panose="020B0004030503030003" pitchFamily="34" charset="77"/>
              </a:rPr>
              <a:t>crypto-economic</a:t>
            </a:r>
            <a:r>
              <a:rPr lang="it-IT" sz="1350" dirty="0">
                <a:solidFill>
                  <a:schemeClr val="bg1"/>
                </a:solidFill>
                <a:latin typeface="Karla" panose="020B0004030503030003" pitchFamily="34" charset="77"/>
              </a:rPr>
              <a:t> system, non </a:t>
            </a:r>
            <a:r>
              <a:rPr lang="it-IT" sz="1350" dirty="0" err="1">
                <a:solidFill>
                  <a:schemeClr val="bg1"/>
                </a:solidFill>
                <a:latin typeface="Karla" panose="020B0004030503030003" pitchFamily="34" charset="77"/>
              </a:rPr>
              <a:t>transferable</a:t>
            </a:r>
            <a:r>
              <a:rPr lang="en-US" sz="1350" dirty="0">
                <a:solidFill>
                  <a:schemeClr val="bg1"/>
                </a:solidFill>
                <a:latin typeface="Karla" panose="020B0004030503030003" pitchFamily="34" charset="77"/>
              </a:rPr>
              <a:t>. (burn community Tokens to get more) </a:t>
            </a:r>
            <a:endParaRPr lang="it-IT" sz="1350" dirty="0">
              <a:solidFill>
                <a:schemeClr val="bg1"/>
              </a:solidFill>
              <a:latin typeface="Karla" panose="020B0004030503030003" pitchFamily="34" charset="77"/>
            </a:endParaRPr>
          </a:p>
        </p:txBody>
      </p:sp>
      <p:sp>
        <p:nvSpPr>
          <p:cNvPr id="25" name="CasellaDiTesto 14">
            <a:extLst>
              <a:ext uri="{FF2B5EF4-FFF2-40B4-BE49-F238E27FC236}">
                <a16:creationId xmlns:a16="http://schemas.microsoft.com/office/drawing/2014/main" id="{5B5DF3A1-8EBF-0B41-A064-D713A40F0F02}"/>
              </a:ext>
            </a:extLst>
          </p:cNvPr>
          <p:cNvSpPr txBox="1"/>
          <p:nvPr/>
        </p:nvSpPr>
        <p:spPr>
          <a:xfrm>
            <a:off x="3971703" y="2435114"/>
            <a:ext cx="3382974" cy="715581"/>
          </a:xfrm>
          <a:prstGeom prst="rect">
            <a:avLst/>
          </a:prstGeom>
          <a:noFill/>
        </p:spPr>
        <p:txBody>
          <a:bodyPr wrap="square" rtlCol="0">
            <a:spAutoFit/>
          </a:bodyPr>
          <a:lstStyle/>
          <a:p>
            <a:r>
              <a:rPr lang="it-IT" sz="1350" dirty="0">
                <a:solidFill>
                  <a:schemeClr val="bg1"/>
                </a:solidFill>
                <a:latin typeface="Karla" panose="020B0004030503030003" pitchFamily="34" charset="77"/>
              </a:rPr>
              <a:t>Buy, sell, upgrade and </a:t>
            </a:r>
            <a:r>
              <a:rPr lang="it-IT" sz="1350" dirty="0" err="1">
                <a:solidFill>
                  <a:schemeClr val="bg1"/>
                </a:solidFill>
                <a:latin typeface="Karla" panose="020B0004030503030003" pitchFamily="34" charset="77"/>
              </a:rPr>
              <a:t>govern</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your</a:t>
            </a:r>
            <a:r>
              <a:rPr lang="it-IT" sz="1350" dirty="0">
                <a:solidFill>
                  <a:schemeClr val="bg1"/>
                </a:solidFill>
                <a:latin typeface="Karla" panose="020B0004030503030003" pitchFamily="34" charset="77"/>
              </a:rPr>
              <a:t> </a:t>
            </a:r>
            <a:r>
              <a:rPr lang="it-IT" sz="1350" dirty="0" err="1">
                <a:solidFill>
                  <a:schemeClr val="bg1"/>
                </a:solidFill>
                <a:latin typeface="Karla" panose="020B0004030503030003" pitchFamily="34" charset="77"/>
              </a:rPr>
              <a:t>land</a:t>
            </a:r>
            <a:r>
              <a:rPr lang="en-US" sz="1350" dirty="0">
                <a:solidFill>
                  <a:schemeClr val="bg1"/>
                </a:solidFill>
                <a:latin typeface="Karla" panose="020B0004030503030003" pitchFamily="34" charset="77"/>
              </a:rPr>
              <a:t> (Land Ownership = Protocol Governance) Buy with community token</a:t>
            </a:r>
          </a:p>
        </p:txBody>
      </p:sp>
      <p:sp>
        <p:nvSpPr>
          <p:cNvPr id="35" name="TextBox 34">
            <a:extLst>
              <a:ext uri="{FF2B5EF4-FFF2-40B4-BE49-F238E27FC236}">
                <a16:creationId xmlns:a16="http://schemas.microsoft.com/office/drawing/2014/main" id="{14DEB256-3389-E548-9C23-B9070AD3D599}"/>
              </a:ext>
            </a:extLst>
          </p:cNvPr>
          <p:cNvSpPr txBox="1"/>
          <p:nvPr/>
        </p:nvSpPr>
        <p:spPr>
          <a:xfrm>
            <a:off x="3986138" y="1953528"/>
            <a:ext cx="3746787" cy="369332"/>
          </a:xfrm>
          <a:prstGeom prst="rect">
            <a:avLst/>
          </a:prstGeom>
          <a:noFill/>
        </p:spPr>
        <p:txBody>
          <a:bodyPr wrap="square">
            <a:spAutoFit/>
          </a:bodyPr>
          <a:lstStyle/>
          <a:p>
            <a:pPr>
              <a:lnSpc>
                <a:spcPct val="90000"/>
              </a:lnSpc>
              <a:spcBef>
                <a:spcPts val="1000"/>
              </a:spcBef>
            </a:pPr>
            <a:r>
              <a:rPr lang="it-IT" sz="20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Land and </a:t>
            </a:r>
            <a:r>
              <a:rPr lang="it-IT" sz="2000" b="1" dirty="0" err="1">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rPr>
              <a:t>NFTs</a:t>
            </a:r>
            <a:endParaRPr lang="it-IT" sz="20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endParaRPr>
          </a:p>
        </p:txBody>
      </p:sp>
      <p:sp>
        <p:nvSpPr>
          <p:cNvPr id="36" name="Right Arrow 35">
            <a:extLst>
              <a:ext uri="{FF2B5EF4-FFF2-40B4-BE49-F238E27FC236}">
                <a16:creationId xmlns:a16="http://schemas.microsoft.com/office/drawing/2014/main" id="{E9C1CB39-AF86-3042-99B4-5E2BEC850E05}"/>
              </a:ext>
            </a:extLst>
          </p:cNvPr>
          <p:cNvSpPr/>
          <p:nvPr/>
        </p:nvSpPr>
        <p:spPr>
          <a:xfrm>
            <a:off x="3316387" y="2030194"/>
            <a:ext cx="520070" cy="216000"/>
          </a:xfrm>
          <a:prstGeom prst="rightArrow">
            <a:avLst/>
          </a:prstGeom>
          <a:gradFill>
            <a:gsLst>
              <a:gs pos="100000">
                <a:schemeClr val="accent3">
                  <a:lumMod val="60000"/>
                  <a:lumOff val="40000"/>
                </a:schemeClr>
              </a:gs>
              <a:gs pos="0">
                <a:srgbClr val="69618D"/>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16911649-3E1E-9143-A426-204669535309}"/>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a:off x="6710217" y="3475708"/>
            <a:ext cx="554106" cy="554106"/>
          </a:xfrm>
          <a:prstGeom prst="rect">
            <a:avLst/>
          </a:prstGeom>
        </p:spPr>
      </p:pic>
      <p:graphicFrame>
        <p:nvGraphicFramePr>
          <p:cNvPr id="8" name="Chart 7">
            <a:extLst>
              <a:ext uri="{FF2B5EF4-FFF2-40B4-BE49-F238E27FC236}">
                <a16:creationId xmlns:a16="http://schemas.microsoft.com/office/drawing/2014/main" id="{5622C4F4-C81C-2A47-8AC3-08362E469551}"/>
              </a:ext>
            </a:extLst>
          </p:cNvPr>
          <p:cNvGraphicFramePr/>
          <p:nvPr>
            <p:extLst>
              <p:ext uri="{D42A27DB-BD31-4B8C-83A1-F6EECF244321}">
                <p14:modId xmlns:p14="http://schemas.microsoft.com/office/powerpoint/2010/main" val="2955220453"/>
              </p:ext>
            </p:extLst>
          </p:nvPr>
        </p:nvGraphicFramePr>
        <p:xfrm>
          <a:off x="6836506" y="1775856"/>
          <a:ext cx="6177442" cy="4118295"/>
        </p:xfrm>
        <a:graphic>
          <a:graphicData uri="http://schemas.openxmlformats.org/drawingml/2006/chart">
            <c:chart xmlns:c="http://schemas.openxmlformats.org/drawingml/2006/chart" xmlns:r="http://schemas.openxmlformats.org/officeDocument/2006/relationships" r:id="rId4"/>
          </a:graphicData>
        </a:graphic>
      </p:graphicFrame>
      <p:sp>
        <p:nvSpPr>
          <p:cNvPr id="37" name="Rectangle: Rounded Corners 30">
            <a:extLst>
              <a:ext uri="{FF2B5EF4-FFF2-40B4-BE49-F238E27FC236}">
                <a16:creationId xmlns:a16="http://schemas.microsoft.com/office/drawing/2014/main" id="{A15D551D-81FC-6E4E-A14F-3B0B94464FDD}"/>
              </a:ext>
            </a:extLst>
          </p:cNvPr>
          <p:cNvSpPr/>
          <p:nvPr/>
        </p:nvSpPr>
        <p:spPr>
          <a:xfrm>
            <a:off x="7635782" y="1500587"/>
            <a:ext cx="6734862" cy="4504348"/>
          </a:xfrm>
          <a:prstGeom prst="roundRect">
            <a:avLst>
              <a:gd name="adj" fmla="val 11820"/>
            </a:avLst>
          </a:prstGeom>
          <a:noFill/>
          <a:ln w="6350">
            <a:solidFill>
              <a:schemeClr val="tx1">
                <a:lumMod val="65000"/>
                <a:lumOff val="35000"/>
              </a:schemeClr>
            </a:solidFill>
          </a:ln>
          <a:effectLst>
            <a:outerShdw blurRad="1079500" dist="1143000" dir="2700000" sx="80000" sy="8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95000"/>
                  <a:lumOff val="5000"/>
                </a:schemeClr>
              </a:solidFill>
              <a:latin typeface="Karla Light" panose="020B0004030503030003" pitchFamily="34" charset="77"/>
            </a:endParaRPr>
          </a:p>
        </p:txBody>
      </p:sp>
      <p:sp>
        <p:nvSpPr>
          <p:cNvPr id="15" name="Cube 14">
            <a:extLst>
              <a:ext uri="{FF2B5EF4-FFF2-40B4-BE49-F238E27FC236}">
                <a16:creationId xmlns:a16="http://schemas.microsoft.com/office/drawing/2014/main" id="{E7CEA575-501A-4AFD-A439-06C3CDF6BDD7}"/>
              </a:ext>
            </a:extLst>
          </p:cNvPr>
          <p:cNvSpPr/>
          <p:nvPr/>
        </p:nvSpPr>
        <p:spPr>
          <a:xfrm rot="675945">
            <a:off x="11661498" y="5659792"/>
            <a:ext cx="604073" cy="604073"/>
          </a:xfrm>
          <a:prstGeom prst="cube">
            <a:avLst/>
          </a:prstGeom>
          <a:gradFill>
            <a:gsLst>
              <a:gs pos="550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Tree>
    <p:extLst>
      <p:ext uri="{BB962C8B-B14F-4D97-AF65-F5344CB8AC3E}">
        <p14:creationId xmlns:p14="http://schemas.microsoft.com/office/powerpoint/2010/main" val="25952723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80000">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14:bounceEnd="80000">
                                          <p:cBhvr additive="base">
                                            <p:cTn id="11" dur="1250" fill="hold"/>
                                            <p:tgtEl>
                                              <p:spTgt spid="22"/>
                                            </p:tgtEl>
                                            <p:attrNameLst>
                                              <p:attrName>ppt_x</p:attrName>
                                            </p:attrNameLst>
                                          </p:cBhvr>
                                          <p:tavLst>
                                            <p:tav tm="0">
                                              <p:val>
                                                <p:strVal val="#ppt_x"/>
                                              </p:val>
                                            </p:tav>
                                            <p:tav tm="100000">
                                              <p:val>
                                                <p:strVal val="#ppt_x"/>
                                              </p:val>
                                            </p:tav>
                                          </p:tavLst>
                                        </p:anim>
                                        <p:anim calcmode="lin" valueType="num" p14:bounceEnd="80000">
                                          <p:cBhvr additive="base">
                                            <p:cTn id="12" dur="12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80000">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14:bounceEnd="80000">
                                          <p:cBhvr additive="base">
                                            <p:cTn id="15" dur="1250" fill="hold"/>
                                            <p:tgtEl>
                                              <p:spTgt spid="15"/>
                                            </p:tgtEl>
                                            <p:attrNameLst>
                                              <p:attrName>ppt_x</p:attrName>
                                            </p:attrNameLst>
                                          </p:cBhvr>
                                          <p:tavLst>
                                            <p:tav tm="0">
                                              <p:val>
                                                <p:strVal val="#ppt_x"/>
                                              </p:val>
                                            </p:tav>
                                            <p:tav tm="100000">
                                              <p:val>
                                                <p:strVal val="#ppt_x"/>
                                              </p:val>
                                            </p:tav>
                                          </p:tavLst>
                                        </p:anim>
                                        <p:anim calcmode="lin" valueType="num" p14:bounceEnd="80000">
                                          <p:cBhvr additive="base">
                                            <p:cTn id="16" dur="125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80000">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14:bounceEnd="80000">
                                          <p:cBhvr additive="base">
                                            <p:cTn id="19" dur="1250" fill="hold"/>
                                            <p:tgtEl>
                                              <p:spTgt spid="21"/>
                                            </p:tgtEl>
                                            <p:attrNameLst>
                                              <p:attrName>ppt_x</p:attrName>
                                            </p:attrNameLst>
                                          </p:cBhvr>
                                          <p:tavLst>
                                            <p:tav tm="0">
                                              <p:val>
                                                <p:strVal val="#ppt_x"/>
                                              </p:val>
                                            </p:tav>
                                            <p:tav tm="100000">
                                              <p:val>
                                                <p:strVal val="#ppt_x"/>
                                              </p:val>
                                            </p:tav>
                                          </p:tavLst>
                                        </p:anim>
                                        <p:anim calcmode="lin" valueType="num" p14:bounceEnd="80000">
                                          <p:cBhvr additive="base">
                                            <p:cTn id="20" dur="12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 grpId="0"/>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250" fill="hold"/>
                                            <p:tgtEl>
                                              <p:spTgt spid="22"/>
                                            </p:tgtEl>
                                            <p:attrNameLst>
                                              <p:attrName>ppt_x</p:attrName>
                                            </p:attrNameLst>
                                          </p:cBhvr>
                                          <p:tavLst>
                                            <p:tav tm="0">
                                              <p:val>
                                                <p:strVal val="#ppt_x"/>
                                              </p:val>
                                            </p:tav>
                                            <p:tav tm="100000">
                                              <p:val>
                                                <p:strVal val="#ppt_x"/>
                                              </p:val>
                                            </p:tav>
                                          </p:tavLst>
                                        </p:anim>
                                        <p:anim calcmode="lin" valueType="num">
                                          <p:cBhvr additive="base">
                                            <p:cTn id="12" dur="12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250" fill="hold"/>
                                            <p:tgtEl>
                                              <p:spTgt spid="15"/>
                                            </p:tgtEl>
                                            <p:attrNameLst>
                                              <p:attrName>ppt_x</p:attrName>
                                            </p:attrNameLst>
                                          </p:cBhvr>
                                          <p:tavLst>
                                            <p:tav tm="0">
                                              <p:val>
                                                <p:strVal val="#ppt_x"/>
                                              </p:val>
                                            </p:tav>
                                            <p:tav tm="100000">
                                              <p:val>
                                                <p:strVal val="#ppt_x"/>
                                              </p:val>
                                            </p:tav>
                                          </p:tavLst>
                                        </p:anim>
                                        <p:anim calcmode="lin" valueType="num">
                                          <p:cBhvr additive="base">
                                            <p:cTn id="16" dur="125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250" fill="hold"/>
                                            <p:tgtEl>
                                              <p:spTgt spid="21"/>
                                            </p:tgtEl>
                                            <p:attrNameLst>
                                              <p:attrName>ppt_x</p:attrName>
                                            </p:attrNameLst>
                                          </p:cBhvr>
                                          <p:tavLst>
                                            <p:tav tm="0">
                                              <p:val>
                                                <p:strVal val="#ppt_x"/>
                                              </p:val>
                                            </p:tav>
                                            <p:tav tm="100000">
                                              <p:val>
                                                <p:strVal val="#ppt_x"/>
                                              </p:val>
                                            </p:tav>
                                          </p:tavLst>
                                        </p:anim>
                                        <p:anim calcmode="lin" valueType="num">
                                          <p:cBhvr additive="base">
                                            <p:cTn id="20" dur="12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 grpId="0"/>
          <p:bldP spid="15"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a:extLst>
              <a:ext uri="{FF2B5EF4-FFF2-40B4-BE49-F238E27FC236}">
                <a16:creationId xmlns:a16="http://schemas.microsoft.com/office/drawing/2014/main" id="{F14F2B3D-7401-F345-A57F-7C9CC5B0E376}"/>
              </a:ext>
            </a:extLst>
          </p:cNvPr>
          <p:cNvSpPr txBox="1"/>
          <p:nvPr/>
        </p:nvSpPr>
        <p:spPr>
          <a:xfrm>
            <a:off x="3276600" y="562218"/>
            <a:ext cx="5638799" cy="769441"/>
          </a:xfrm>
          <a:prstGeom prst="rect">
            <a:avLst/>
          </a:prstGeom>
          <a:noFill/>
        </p:spPr>
        <p:txBody>
          <a:bodyPr wrap="square" rtlCol="0">
            <a:spAutoFit/>
          </a:bodyPr>
          <a:lstStyle/>
          <a:p>
            <a:pPr algn="ctr"/>
            <a:r>
              <a:rPr lang="en-US" sz="4400" b="1" dirty="0">
                <a:solidFill>
                  <a:schemeClr val="bg1"/>
                </a:solidFill>
                <a:latin typeface="Karla ExtraBold" panose="020B0004030503030003" pitchFamily="34" charset="77"/>
                <a:cs typeface="Space Grotesk" pitchFamily="2" charset="0"/>
              </a:rPr>
              <a:t>Roadmap</a:t>
            </a:r>
            <a:endParaRPr lang="en-US" sz="4400" b="1" dirty="0">
              <a:gradFill>
                <a:gsLst>
                  <a:gs pos="55000">
                    <a:schemeClr val="accent1">
                      <a:lumMod val="60000"/>
                      <a:lumOff val="40000"/>
                    </a:schemeClr>
                  </a:gs>
                  <a:gs pos="0">
                    <a:schemeClr val="accent1"/>
                  </a:gs>
                  <a:gs pos="100000">
                    <a:schemeClr val="accent4"/>
                  </a:gs>
                </a:gsLst>
                <a:lin ang="2700000" scaled="1"/>
              </a:gradFill>
              <a:latin typeface="Karla ExtraBold" panose="020B0004030503030003" pitchFamily="34" charset="77"/>
              <a:cs typeface="Space Grotesk" pitchFamily="2" charset="0"/>
            </a:endParaRPr>
          </a:p>
        </p:txBody>
      </p:sp>
      <p:sp>
        <p:nvSpPr>
          <p:cNvPr id="2" name="Freeform: Shape 1">
            <a:extLst>
              <a:ext uri="{FF2B5EF4-FFF2-40B4-BE49-F238E27FC236}">
                <a16:creationId xmlns:a16="http://schemas.microsoft.com/office/drawing/2014/main" id="{03587ECA-68EF-4274-8C6E-227CF8F10E62}"/>
              </a:ext>
            </a:extLst>
          </p:cNvPr>
          <p:cNvSpPr/>
          <p:nvPr/>
        </p:nvSpPr>
        <p:spPr>
          <a:xfrm>
            <a:off x="4145900" y="4205191"/>
            <a:ext cx="301052" cy="1464885"/>
          </a:xfrm>
          <a:custGeom>
            <a:avLst/>
            <a:gdLst>
              <a:gd name="connsiteX0" fmla="*/ 71340 w 301052"/>
              <a:gd name="connsiteY0" fmla="*/ 376245 h 1464885"/>
              <a:gd name="connsiteX1" fmla="*/ 71340 w 301052"/>
              <a:gd name="connsiteY1" fmla="*/ 1464886 h 1464885"/>
              <a:gd name="connsiteX2" fmla="*/ 0 w 301052"/>
              <a:gd name="connsiteY2" fmla="*/ 1464886 h 1464885"/>
              <a:gd name="connsiteX3" fmla="*/ 0 w 301052"/>
              <a:gd name="connsiteY3" fmla="*/ 376245 h 1464885"/>
              <a:gd name="connsiteX4" fmla="*/ 231996 w 301052"/>
              <a:gd name="connsiteY4" fmla="*/ 0 h 1464885"/>
              <a:gd name="connsiteX5" fmla="*/ 301053 w 301052"/>
              <a:gd name="connsiteY5" fmla="*/ 0 h 1464885"/>
              <a:gd name="connsiteX6" fmla="*/ 301053 w 301052"/>
              <a:gd name="connsiteY6" fmla="*/ 47940 h 1464885"/>
              <a:gd name="connsiteX7" fmla="*/ 71340 w 301052"/>
              <a:gd name="connsiteY7" fmla="*/ 376245 h 146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052" h="1464885">
                <a:moveTo>
                  <a:pt x="71340" y="376245"/>
                </a:moveTo>
                <a:lnTo>
                  <a:pt x="71340" y="1464886"/>
                </a:lnTo>
                <a:lnTo>
                  <a:pt x="0" y="1464886"/>
                </a:lnTo>
                <a:lnTo>
                  <a:pt x="0" y="376245"/>
                </a:lnTo>
                <a:cubicBezTo>
                  <a:pt x="0" y="214019"/>
                  <a:pt x="91885" y="70055"/>
                  <a:pt x="231996" y="0"/>
                </a:cubicBezTo>
                <a:lnTo>
                  <a:pt x="301053" y="0"/>
                </a:lnTo>
                <a:lnTo>
                  <a:pt x="301053" y="47940"/>
                </a:lnTo>
                <a:cubicBezTo>
                  <a:pt x="164223" y="97735"/>
                  <a:pt x="71340" y="227858"/>
                  <a:pt x="71340" y="376245"/>
                </a:cubicBezTo>
                <a:close/>
              </a:path>
            </a:pathLst>
          </a:custGeom>
          <a:solidFill>
            <a:schemeClr val="accent4"/>
          </a:solidFill>
          <a:ln w="14258" cap="flat">
            <a:noFill/>
            <a:prstDash val="solid"/>
            <a:miter/>
          </a:ln>
        </p:spPr>
        <p:txBody>
          <a:bodyPr rtlCol="0" anchor="ctr"/>
          <a:lstStyle/>
          <a:p>
            <a:endParaRPr lang="en-ID" dirty="0">
              <a:latin typeface="Karla Light" panose="020B0004030503030003" pitchFamily="34" charset="77"/>
            </a:endParaRPr>
          </a:p>
        </p:txBody>
      </p:sp>
      <p:sp>
        <p:nvSpPr>
          <p:cNvPr id="3" name="Freeform: Shape 2">
            <a:extLst>
              <a:ext uri="{FF2B5EF4-FFF2-40B4-BE49-F238E27FC236}">
                <a16:creationId xmlns:a16="http://schemas.microsoft.com/office/drawing/2014/main" id="{BF07F721-0214-4571-B1EA-31F6B70BE588}"/>
              </a:ext>
            </a:extLst>
          </p:cNvPr>
          <p:cNvSpPr/>
          <p:nvPr/>
        </p:nvSpPr>
        <p:spPr>
          <a:xfrm>
            <a:off x="7250880" y="4205191"/>
            <a:ext cx="301052" cy="1464885"/>
          </a:xfrm>
          <a:custGeom>
            <a:avLst/>
            <a:gdLst>
              <a:gd name="connsiteX0" fmla="*/ 71340 w 301052"/>
              <a:gd name="connsiteY0" fmla="*/ 376245 h 1464885"/>
              <a:gd name="connsiteX1" fmla="*/ 71340 w 301052"/>
              <a:gd name="connsiteY1" fmla="*/ 1464886 h 1464885"/>
              <a:gd name="connsiteX2" fmla="*/ 0 w 301052"/>
              <a:gd name="connsiteY2" fmla="*/ 1464886 h 1464885"/>
              <a:gd name="connsiteX3" fmla="*/ 0 w 301052"/>
              <a:gd name="connsiteY3" fmla="*/ 376245 h 1464885"/>
              <a:gd name="connsiteX4" fmla="*/ 231996 w 301052"/>
              <a:gd name="connsiteY4" fmla="*/ 0 h 1464885"/>
              <a:gd name="connsiteX5" fmla="*/ 301053 w 301052"/>
              <a:gd name="connsiteY5" fmla="*/ 0 h 1464885"/>
              <a:gd name="connsiteX6" fmla="*/ 301053 w 301052"/>
              <a:gd name="connsiteY6" fmla="*/ 47940 h 1464885"/>
              <a:gd name="connsiteX7" fmla="*/ 71340 w 301052"/>
              <a:gd name="connsiteY7" fmla="*/ 376245 h 146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052" h="1464885">
                <a:moveTo>
                  <a:pt x="71340" y="376245"/>
                </a:moveTo>
                <a:lnTo>
                  <a:pt x="71340" y="1464886"/>
                </a:lnTo>
                <a:lnTo>
                  <a:pt x="0" y="1464886"/>
                </a:lnTo>
                <a:lnTo>
                  <a:pt x="0" y="376245"/>
                </a:lnTo>
                <a:cubicBezTo>
                  <a:pt x="0" y="214019"/>
                  <a:pt x="92028" y="70055"/>
                  <a:pt x="231996" y="0"/>
                </a:cubicBezTo>
                <a:lnTo>
                  <a:pt x="301053" y="0"/>
                </a:lnTo>
                <a:lnTo>
                  <a:pt x="301053" y="47940"/>
                </a:lnTo>
                <a:cubicBezTo>
                  <a:pt x="164224" y="97735"/>
                  <a:pt x="71340" y="227858"/>
                  <a:pt x="71340" y="376245"/>
                </a:cubicBezTo>
                <a:close/>
              </a:path>
            </a:pathLst>
          </a:custGeom>
          <a:solidFill>
            <a:schemeClr val="accent4"/>
          </a:solidFill>
          <a:ln w="14258" cap="flat">
            <a:noFill/>
            <a:prstDash val="solid"/>
            <a:miter/>
          </a:ln>
        </p:spPr>
        <p:txBody>
          <a:bodyPr rtlCol="0" anchor="ctr"/>
          <a:lstStyle/>
          <a:p>
            <a:endParaRPr lang="en-ID" dirty="0">
              <a:latin typeface="Karla Light" panose="020B0004030503030003" pitchFamily="34" charset="77"/>
            </a:endParaRPr>
          </a:p>
        </p:txBody>
      </p:sp>
      <p:sp>
        <p:nvSpPr>
          <p:cNvPr id="4" name="Freeform: Shape 3">
            <a:extLst>
              <a:ext uri="{FF2B5EF4-FFF2-40B4-BE49-F238E27FC236}">
                <a16:creationId xmlns:a16="http://schemas.microsoft.com/office/drawing/2014/main" id="{B774C689-8E11-43C0-BF3D-44517A62784C}"/>
              </a:ext>
            </a:extLst>
          </p:cNvPr>
          <p:cNvSpPr/>
          <p:nvPr/>
        </p:nvSpPr>
        <p:spPr>
          <a:xfrm>
            <a:off x="10351866" y="4205191"/>
            <a:ext cx="301052" cy="1464885"/>
          </a:xfrm>
          <a:custGeom>
            <a:avLst/>
            <a:gdLst>
              <a:gd name="connsiteX0" fmla="*/ 71340 w 301052"/>
              <a:gd name="connsiteY0" fmla="*/ 376245 h 1464885"/>
              <a:gd name="connsiteX1" fmla="*/ 71340 w 301052"/>
              <a:gd name="connsiteY1" fmla="*/ 1464886 h 1464885"/>
              <a:gd name="connsiteX2" fmla="*/ 0 w 301052"/>
              <a:gd name="connsiteY2" fmla="*/ 1464886 h 1464885"/>
              <a:gd name="connsiteX3" fmla="*/ 0 w 301052"/>
              <a:gd name="connsiteY3" fmla="*/ 376245 h 1464885"/>
              <a:gd name="connsiteX4" fmla="*/ 231995 w 301052"/>
              <a:gd name="connsiteY4" fmla="*/ 0 h 1464885"/>
              <a:gd name="connsiteX5" fmla="*/ 301052 w 301052"/>
              <a:gd name="connsiteY5" fmla="*/ 0 h 1464885"/>
              <a:gd name="connsiteX6" fmla="*/ 301052 w 301052"/>
              <a:gd name="connsiteY6" fmla="*/ 47940 h 1464885"/>
              <a:gd name="connsiteX7" fmla="*/ 71340 w 301052"/>
              <a:gd name="connsiteY7" fmla="*/ 376245 h 146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052" h="1464885">
                <a:moveTo>
                  <a:pt x="71340" y="376245"/>
                </a:moveTo>
                <a:lnTo>
                  <a:pt x="71340" y="1464886"/>
                </a:lnTo>
                <a:lnTo>
                  <a:pt x="0" y="1464886"/>
                </a:lnTo>
                <a:lnTo>
                  <a:pt x="0" y="376245"/>
                </a:lnTo>
                <a:cubicBezTo>
                  <a:pt x="0" y="214019"/>
                  <a:pt x="91885" y="70055"/>
                  <a:pt x="231995" y="0"/>
                </a:cubicBezTo>
                <a:lnTo>
                  <a:pt x="301052" y="0"/>
                </a:lnTo>
                <a:lnTo>
                  <a:pt x="301052" y="47940"/>
                </a:lnTo>
                <a:cubicBezTo>
                  <a:pt x="164223" y="97735"/>
                  <a:pt x="71340" y="227858"/>
                  <a:pt x="71340" y="376245"/>
                </a:cubicBezTo>
                <a:close/>
              </a:path>
            </a:pathLst>
          </a:custGeom>
          <a:solidFill>
            <a:schemeClr val="accent4"/>
          </a:solidFill>
          <a:ln w="14258" cap="flat">
            <a:noFill/>
            <a:prstDash val="solid"/>
            <a:miter/>
          </a:ln>
        </p:spPr>
        <p:txBody>
          <a:bodyPr rtlCol="0" anchor="ctr"/>
          <a:lstStyle/>
          <a:p>
            <a:endParaRPr lang="en-ID" dirty="0">
              <a:latin typeface="Karla Light" panose="020B0004030503030003" pitchFamily="34" charset="77"/>
            </a:endParaRPr>
          </a:p>
        </p:txBody>
      </p:sp>
      <p:sp>
        <p:nvSpPr>
          <p:cNvPr id="5" name="Freeform: Shape 4">
            <a:extLst>
              <a:ext uri="{FF2B5EF4-FFF2-40B4-BE49-F238E27FC236}">
                <a16:creationId xmlns:a16="http://schemas.microsoft.com/office/drawing/2014/main" id="{C95A7D10-D8E3-46C7-B503-115D2255464F}"/>
              </a:ext>
            </a:extLst>
          </p:cNvPr>
          <p:cNvSpPr/>
          <p:nvPr/>
        </p:nvSpPr>
        <p:spPr>
          <a:xfrm>
            <a:off x="5782428" y="2097822"/>
            <a:ext cx="301052" cy="1464885"/>
          </a:xfrm>
          <a:custGeom>
            <a:avLst/>
            <a:gdLst>
              <a:gd name="connsiteX0" fmla="*/ 71340 w 301052"/>
              <a:gd name="connsiteY0" fmla="*/ 1088641 h 1464885"/>
              <a:gd name="connsiteX1" fmla="*/ 71340 w 301052"/>
              <a:gd name="connsiteY1" fmla="*/ 0 h 1464885"/>
              <a:gd name="connsiteX2" fmla="*/ 0 w 301052"/>
              <a:gd name="connsiteY2" fmla="*/ 0 h 1464885"/>
              <a:gd name="connsiteX3" fmla="*/ 0 w 301052"/>
              <a:gd name="connsiteY3" fmla="*/ 1088641 h 1464885"/>
              <a:gd name="connsiteX4" fmla="*/ 231996 w 301052"/>
              <a:gd name="connsiteY4" fmla="*/ 1464886 h 1464885"/>
              <a:gd name="connsiteX5" fmla="*/ 301052 w 301052"/>
              <a:gd name="connsiteY5" fmla="*/ 1464886 h 1464885"/>
              <a:gd name="connsiteX6" fmla="*/ 301052 w 301052"/>
              <a:gd name="connsiteY6" fmla="*/ 1416946 h 1464885"/>
              <a:gd name="connsiteX7" fmla="*/ 71340 w 301052"/>
              <a:gd name="connsiteY7" fmla="*/ 1088641 h 146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052" h="1464885">
                <a:moveTo>
                  <a:pt x="71340" y="1088641"/>
                </a:moveTo>
                <a:lnTo>
                  <a:pt x="71340" y="0"/>
                </a:lnTo>
                <a:lnTo>
                  <a:pt x="0" y="0"/>
                </a:lnTo>
                <a:lnTo>
                  <a:pt x="0" y="1088641"/>
                </a:lnTo>
                <a:cubicBezTo>
                  <a:pt x="0" y="1250867"/>
                  <a:pt x="91885" y="1394688"/>
                  <a:pt x="231996" y="1464886"/>
                </a:cubicBezTo>
                <a:lnTo>
                  <a:pt x="301052" y="1464886"/>
                </a:lnTo>
                <a:lnTo>
                  <a:pt x="301052" y="1416946"/>
                </a:lnTo>
                <a:cubicBezTo>
                  <a:pt x="164223" y="1367151"/>
                  <a:pt x="71340" y="1237170"/>
                  <a:pt x="71340" y="1088641"/>
                </a:cubicBezTo>
                <a:close/>
              </a:path>
            </a:pathLst>
          </a:custGeom>
          <a:solidFill>
            <a:schemeClr val="accent1"/>
          </a:solidFill>
          <a:ln w="14258" cap="flat">
            <a:noFill/>
            <a:prstDash val="solid"/>
            <a:miter/>
          </a:ln>
        </p:spPr>
        <p:txBody>
          <a:bodyPr rtlCol="0" anchor="ctr"/>
          <a:lstStyle/>
          <a:p>
            <a:endParaRPr lang="en-ID" dirty="0">
              <a:latin typeface="Karla Light" panose="020B0004030503030003" pitchFamily="34" charset="77"/>
            </a:endParaRPr>
          </a:p>
        </p:txBody>
      </p:sp>
      <p:sp>
        <p:nvSpPr>
          <p:cNvPr id="6" name="Freeform: Shape 5">
            <a:extLst>
              <a:ext uri="{FF2B5EF4-FFF2-40B4-BE49-F238E27FC236}">
                <a16:creationId xmlns:a16="http://schemas.microsoft.com/office/drawing/2014/main" id="{7CA7F2C6-D9D0-4CCE-98C8-E86F54A26DB1}"/>
              </a:ext>
            </a:extLst>
          </p:cNvPr>
          <p:cNvSpPr/>
          <p:nvPr/>
        </p:nvSpPr>
        <p:spPr>
          <a:xfrm>
            <a:off x="8883271" y="2097822"/>
            <a:ext cx="301052" cy="1464885"/>
          </a:xfrm>
          <a:custGeom>
            <a:avLst/>
            <a:gdLst>
              <a:gd name="connsiteX0" fmla="*/ 71340 w 301052"/>
              <a:gd name="connsiteY0" fmla="*/ 1088641 h 1464885"/>
              <a:gd name="connsiteX1" fmla="*/ 71340 w 301052"/>
              <a:gd name="connsiteY1" fmla="*/ 0 h 1464885"/>
              <a:gd name="connsiteX2" fmla="*/ 0 w 301052"/>
              <a:gd name="connsiteY2" fmla="*/ 0 h 1464885"/>
              <a:gd name="connsiteX3" fmla="*/ 0 w 301052"/>
              <a:gd name="connsiteY3" fmla="*/ 1088641 h 1464885"/>
              <a:gd name="connsiteX4" fmla="*/ 231996 w 301052"/>
              <a:gd name="connsiteY4" fmla="*/ 1464886 h 1464885"/>
              <a:gd name="connsiteX5" fmla="*/ 301053 w 301052"/>
              <a:gd name="connsiteY5" fmla="*/ 1464886 h 1464885"/>
              <a:gd name="connsiteX6" fmla="*/ 301053 w 301052"/>
              <a:gd name="connsiteY6" fmla="*/ 1416946 h 1464885"/>
              <a:gd name="connsiteX7" fmla="*/ 71340 w 301052"/>
              <a:gd name="connsiteY7" fmla="*/ 1088641 h 146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052" h="1464885">
                <a:moveTo>
                  <a:pt x="71340" y="1088641"/>
                </a:moveTo>
                <a:lnTo>
                  <a:pt x="71340" y="0"/>
                </a:lnTo>
                <a:lnTo>
                  <a:pt x="0" y="0"/>
                </a:lnTo>
                <a:lnTo>
                  <a:pt x="0" y="1088641"/>
                </a:lnTo>
                <a:cubicBezTo>
                  <a:pt x="0" y="1250867"/>
                  <a:pt x="91885" y="1394688"/>
                  <a:pt x="231996" y="1464886"/>
                </a:cubicBezTo>
                <a:lnTo>
                  <a:pt x="301053" y="1464886"/>
                </a:lnTo>
                <a:lnTo>
                  <a:pt x="301053" y="1416946"/>
                </a:lnTo>
                <a:cubicBezTo>
                  <a:pt x="164223" y="1367151"/>
                  <a:pt x="71340" y="1237170"/>
                  <a:pt x="71340" y="1088641"/>
                </a:cubicBezTo>
                <a:close/>
              </a:path>
            </a:pathLst>
          </a:custGeom>
          <a:solidFill>
            <a:schemeClr val="accent1"/>
          </a:solidFill>
          <a:ln w="14258" cap="flat">
            <a:noFill/>
            <a:prstDash val="solid"/>
            <a:miter/>
          </a:ln>
        </p:spPr>
        <p:txBody>
          <a:bodyPr rtlCol="0" anchor="ctr"/>
          <a:lstStyle/>
          <a:p>
            <a:endParaRPr lang="en-ID" dirty="0">
              <a:latin typeface="Karla Light" panose="020B0004030503030003" pitchFamily="34" charset="77"/>
            </a:endParaRPr>
          </a:p>
        </p:txBody>
      </p:sp>
      <p:sp>
        <p:nvSpPr>
          <p:cNvPr id="7" name="Freeform: Shape 6">
            <a:extLst>
              <a:ext uri="{FF2B5EF4-FFF2-40B4-BE49-F238E27FC236}">
                <a16:creationId xmlns:a16="http://schemas.microsoft.com/office/drawing/2014/main" id="{69274199-0E86-4114-ACAF-18C244E2E62E}"/>
              </a:ext>
            </a:extLst>
          </p:cNvPr>
          <p:cNvSpPr/>
          <p:nvPr/>
        </p:nvSpPr>
        <p:spPr>
          <a:xfrm>
            <a:off x="1734625" y="3486517"/>
            <a:ext cx="1483861" cy="770466"/>
          </a:xfrm>
          <a:custGeom>
            <a:avLst/>
            <a:gdLst>
              <a:gd name="connsiteX0" fmla="*/ 1098628 w 1483861"/>
              <a:gd name="connsiteY0" fmla="*/ 0 h 770466"/>
              <a:gd name="connsiteX1" fmla="*/ 0 w 1483861"/>
              <a:gd name="connsiteY1" fmla="*/ 0 h 770466"/>
              <a:gd name="connsiteX2" fmla="*/ 0 w 1483861"/>
              <a:gd name="connsiteY2" fmla="*/ 770467 h 770466"/>
              <a:gd name="connsiteX3" fmla="*/ 1098628 w 1483861"/>
              <a:gd name="connsiteY3" fmla="*/ 770467 h 770466"/>
              <a:gd name="connsiteX4" fmla="*/ 1483862 w 1483861"/>
              <a:gd name="connsiteY4" fmla="*/ 385233 h 770466"/>
              <a:gd name="connsiteX5" fmla="*/ 1098628 w 1483861"/>
              <a:gd name="connsiteY5" fmla="*/ 0 h 77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3861" h="770466">
                <a:moveTo>
                  <a:pt x="1098628" y="0"/>
                </a:moveTo>
                <a:lnTo>
                  <a:pt x="0" y="0"/>
                </a:lnTo>
                <a:lnTo>
                  <a:pt x="0" y="770467"/>
                </a:lnTo>
                <a:lnTo>
                  <a:pt x="1098628" y="770467"/>
                </a:lnTo>
                <a:cubicBezTo>
                  <a:pt x="1311363" y="770467"/>
                  <a:pt x="1483862" y="597968"/>
                  <a:pt x="1483862" y="385233"/>
                </a:cubicBezTo>
                <a:cubicBezTo>
                  <a:pt x="1483862" y="172499"/>
                  <a:pt x="1311363" y="0"/>
                  <a:pt x="1098628" y="0"/>
                </a:cubicBezTo>
                <a:close/>
              </a:path>
            </a:pathLst>
          </a:custGeom>
          <a:solidFill>
            <a:schemeClr val="accent1"/>
          </a:solidFill>
          <a:ln w="14258" cap="flat">
            <a:noFill/>
            <a:prstDash val="solid"/>
            <a:miter/>
          </a:ln>
          <a:effectLst>
            <a:glow rad="253760">
              <a:schemeClr val="accent5">
                <a:satMod val="175000"/>
                <a:alpha val="15000"/>
              </a:schemeClr>
            </a:glow>
          </a:effectLst>
        </p:spPr>
        <p:txBody>
          <a:bodyPr rtlCol="0" anchor="ctr"/>
          <a:lstStyle/>
          <a:p>
            <a:endParaRPr lang="en-ID" sz="1100" b="1" dirty="0">
              <a:latin typeface="Karla" panose="020B0004030503030003" pitchFamily="34" charset="77"/>
            </a:endParaRPr>
          </a:p>
        </p:txBody>
      </p:sp>
      <p:sp>
        <p:nvSpPr>
          <p:cNvPr id="13" name="TextBox 12">
            <a:extLst>
              <a:ext uri="{FF2B5EF4-FFF2-40B4-BE49-F238E27FC236}">
                <a16:creationId xmlns:a16="http://schemas.microsoft.com/office/drawing/2014/main" id="{441DD03C-EF37-4D5D-8ADF-CE541D0BD268}"/>
              </a:ext>
            </a:extLst>
          </p:cNvPr>
          <p:cNvSpPr txBox="1"/>
          <p:nvPr/>
        </p:nvSpPr>
        <p:spPr>
          <a:xfrm>
            <a:off x="1873177" y="3687085"/>
            <a:ext cx="1206756" cy="348557"/>
          </a:xfrm>
          <a:prstGeom prst="rect">
            <a:avLst/>
          </a:prstGeom>
          <a:noFill/>
        </p:spPr>
        <p:txBody>
          <a:bodyPr wrap="square">
            <a:spAutoFit/>
          </a:bodyPr>
          <a:lstStyle/>
          <a:p>
            <a:pPr algn="r">
              <a:lnSpc>
                <a:spcPct val="110000"/>
              </a:lnSpc>
              <a:defRPr/>
            </a:pPr>
            <a:r>
              <a:rPr lang="en-US" sz="1600" b="1" dirty="0">
                <a:solidFill>
                  <a:schemeClr val="bg1"/>
                </a:solidFill>
                <a:latin typeface="Karla" panose="020B0004030503030003" pitchFamily="34" charset="77"/>
                <a:cs typeface="Calibri" panose="020F0502020204030204" pitchFamily="34" charset="0"/>
              </a:rPr>
              <a:t>Q4 2021</a:t>
            </a:r>
            <a:endParaRPr lang="en-ID" sz="1600" b="1" dirty="0">
              <a:solidFill>
                <a:schemeClr val="bg1"/>
              </a:solidFill>
              <a:latin typeface="Karla" panose="020B0004030503030003" pitchFamily="34" charset="77"/>
              <a:cs typeface="Calibri" panose="020F0502020204030204" pitchFamily="34" charset="0"/>
            </a:endParaRPr>
          </a:p>
        </p:txBody>
      </p:sp>
      <p:sp>
        <p:nvSpPr>
          <p:cNvPr id="8" name="Freeform: Shape 7">
            <a:extLst>
              <a:ext uri="{FF2B5EF4-FFF2-40B4-BE49-F238E27FC236}">
                <a16:creationId xmlns:a16="http://schemas.microsoft.com/office/drawing/2014/main" id="{9F62342A-9BD8-486C-AFF9-36E603E0BD7C}"/>
              </a:ext>
            </a:extLst>
          </p:cNvPr>
          <p:cNvSpPr/>
          <p:nvPr/>
        </p:nvSpPr>
        <p:spPr>
          <a:xfrm>
            <a:off x="3151427" y="3486517"/>
            <a:ext cx="1622260" cy="770466"/>
          </a:xfrm>
          <a:custGeom>
            <a:avLst/>
            <a:gdLst>
              <a:gd name="connsiteX0" fmla="*/ 1237027 w 1622260"/>
              <a:gd name="connsiteY0" fmla="*/ 0 h 770466"/>
              <a:gd name="connsiteX1" fmla="*/ 0 w 1622260"/>
              <a:gd name="connsiteY1" fmla="*/ 0 h 770466"/>
              <a:gd name="connsiteX2" fmla="*/ 257250 w 1622260"/>
              <a:gd name="connsiteY2" fmla="*/ 385233 h 770466"/>
              <a:gd name="connsiteX3" fmla="*/ 0 w 1622260"/>
              <a:gd name="connsiteY3" fmla="*/ 770467 h 770466"/>
              <a:gd name="connsiteX4" fmla="*/ 1237027 w 1622260"/>
              <a:gd name="connsiteY4" fmla="*/ 770467 h 770466"/>
              <a:gd name="connsiteX5" fmla="*/ 1622260 w 1622260"/>
              <a:gd name="connsiteY5" fmla="*/ 385233 h 770466"/>
              <a:gd name="connsiteX6" fmla="*/ 1237027 w 1622260"/>
              <a:gd name="connsiteY6" fmla="*/ 0 h 77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2260" h="770466">
                <a:moveTo>
                  <a:pt x="1237027" y="0"/>
                </a:moveTo>
                <a:lnTo>
                  <a:pt x="0" y="0"/>
                </a:lnTo>
                <a:cubicBezTo>
                  <a:pt x="151097" y="62636"/>
                  <a:pt x="257250" y="211593"/>
                  <a:pt x="257250" y="385233"/>
                </a:cubicBezTo>
                <a:cubicBezTo>
                  <a:pt x="257250" y="558874"/>
                  <a:pt x="150954" y="707831"/>
                  <a:pt x="0" y="770467"/>
                </a:cubicBezTo>
                <a:lnTo>
                  <a:pt x="1237027" y="770467"/>
                </a:lnTo>
                <a:cubicBezTo>
                  <a:pt x="1449762" y="770467"/>
                  <a:pt x="1622260" y="597968"/>
                  <a:pt x="1622260" y="385233"/>
                </a:cubicBezTo>
                <a:cubicBezTo>
                  <a:pt x="1622260" y="172499"/>
                  <a:pt x="1449762" y="0"/>
                  <a:pt x="1237027" y="0"/>
                </a:cubicBezTo>
                <a:close/>
              </a:path>
            </a:pathLst>
          </a:custGeom>
          <a:solidFill>
            <a:schemeClr val="accent4"/>
          </a:solidFill>
          <a:ln w="14258" cap="flat">
            <a:noFill/>
            <a:prstDash val="solid"/>
            <a:miter/>
          </a:ln>
          <a:effectLst>
            <a:glow rad="253760">
              <a:schemeClr val="accent5">
                <a:satMod val="175000"/>
                <a:alpha val="15000"/>
              </a:schemeClr>
            </a:glow>
          </a:effectLst>
        </p:spPr>
        <p:txBody>
          <a:bodyPr rtlCol="0" anchor="ctr"/>
          <a:lstStyle/>
          <a:p>
            <a:endParaRPr lang="en-ID" sz="1100" b="1" dirty="0">
              <a:solidFill>
                <a:schemeClr val="tx2"/>
              </a:solidFill>
              <a:latin typeface="Karla" panose="020B0004030503030003" pitchFamily="34" charset="77"/>
            </a:endParaRPr>
          </a:p>
        </p:txBody>
      </p:sp>
      <p:sp>
        <p:nvSpPr>
          <p:cNvPr id="14" name="TextBox 13">
            <a:extLst>
              <a:ext uri="{FF2B5EF4-FFF2-40B4-BE49-F238E27FC236}">
                <a16:creationId xmlns:a16="http://schemas.microsoft.com/office/drawing/2014/main" id="{7ABB8A1A-15B4-4183-A169-75BAA3957C65}"/>
              </a:ext>
            </a:extLst>
          </p:cNvPr>
          <p:cNvSpPr txBox="1"/>
          <p:nvPr/>
        </p:nvSpPr>
        <p:spPr>
          <a:xfrm>
            <a:off x="3359179" y="3687085"/>
            <a:ext cx="1206756" cy="348557"/>
          </a:xfrm>
          <a:prstGeom prst="rect">
            <a:avLst/>
          </a:prstGeom>
          <a:noFill/>
        </p:spPr>
        <p:txBody>
          <a:bodyPr wrap="square">
            <a:spAutoFit/>
          </a:bodyPr>
          <a:lstStyle/>
          <a:p>
            <a:pPr algn="r">
              <a:lnSpc>
                <a:spcPct val="110000"/>
              </a:lnSpc>
              <a:defRPr/>
            </a:pPr>
            <a:r>
              <a:rPr lang="en-US" sz="1600" b="1" dirty="0">
                <a:solidFill>
                  <a:schemeClr val="tx2"/>
                </a:solidFill>
                <a:latin typeface="Karla" panose="020B0004030503030003" pitchFamily="34" charset="77"/>
                <a:cs typeface="Calibri" panose="020F0502020204030204" pitchFamily="34" charset="0"/>
              </a:rPr>
              <a:t>Q1 2022</a:t>
            </a:r>
            <a:endParaRPr lang="en-ID" sz="1600" b="1" dirty="0">
              <a:solidFill>
                <a:schemeClr val="tx2"/>
              </a:solidFill>
              <a:latin typeface="Karla" panose="020B0004030503030003" pitchFamily="34" charset="77"/>
              <a:cs typeface="Calibri" panose="020F0502020204030204" pitchFamily="34" charset="0"/>
            </a:endParaRPr>
          </a:p>
        </p:txBody>
      </p:sp>
      <p:sp>
        <p:nvSpPr>
          <p:cNvPr id="9" name="Freeform: Shape 8">
            <a:extLst>
              <a:ext uri="{FF2B5EF4-FFF2-40B4-BE49-F238E27FC236}">
                <a16:creationId xmlns:a16="http://schemas.microsoft.com/office/drawing/2014/main" id="{34DBB513-D525-4B1C-BDBC-2A530A6E58DC}"/>
              </a:ext>
            </a:extLst>
          </p:cNvPr>
          <p:cNvSpPr/>
          <p:nvPr/>
        </p:nvSpPr>
        <p:spPr>
          <a:xfrm>
            <a:off x="4701920" y="3486517"/>
            <a:ext cx="1622260" cy="770466"/>
          </a:xfrm>
          <a:custGeom>
            <a:avLst/>
            <a:gdLst>
              <a:gd name="connsiteX0" fmla="*/ 1237027 w 1622260"/>
              <a:gd name="connsiteY0" fmla="*/ 0 h 770466"/>
              <a:gd name="connsiteX1" fmla="*/ 0 w 1622260"/>
              <a:gd name="connsiteY1" fmla="*/ 0 h 770466"/>
              <a:gd name="connsiteX2" fmla="*/ 257250 w 1622260"/>
              <a:gd name="connsiteY2" fmla="*/ 385233 h 770466"/>
              <a:gd name="connsiteX3" fmla="*/ 0 w 1622260"/>
              <a:gd name="connsiteY3" fmla="*/ 770467 h 770466"/>
              <a:gd name="connsiteX4" fmla="*/ 1237027 w 1622260"/>
              <a:gd name="connsiteY4" fmla="*/ 770467 h 770466"/>
              <a:gd name="connsiteX5" fmla="*/ 1622261 w 1622260"/>
              <a:gd name="connsiteY5" fmla="*/ 385233 h 770466"/>
              <a:gd name="connsiteX6" fmla="*/ 1237027 w 1622260"/>
              <a:gd name="connsiteY6" fmla="*/ 0 h 77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2260" h="770466">
                <a:moveTo>
                  <a:pt x="1237027" y="0"/>
                </a:moveTo>
                <a:lnTo>
                  <a:pt x="0" y="0"/>
                </a:lnTo>
                <a:cubicBezTo>
                  <a:pt x="150954" y="62636"/>
                  <a:pt x="257250" y="211593"/>
                  <a:pt x="257250" y="385233"/>
                </a:cubicBezTo>
                <a:cubicBezTo>
                  <a:pt x="257250" y="558874"/>
                  <a:pt x="150954" y="707831"/>
                  <a:pt x="0" y="770467"/>
                </a:cubicBezTo>
                <a:lnTo>
                  <a:pt x="1237027" y="770467"/>
                </a:lnTo>
                <a:cubicBezTo>
                  <a:pt x="1449761" y="770467"/>
                  <a:pt x="1622261" y="597968"/>
                  <a:pt x="1622261" y="385233"/>
                </a:cubicBezTo>
                <a:cubicBezTo>
                  <a:pt x="1622261" y="172499"/>
                  <a:pt x="1449761" y="0"/>
                  <a:pt x="1237027" y="0"/>
                </a:cubicBezTo>
                <a:close/>
              </a:path>
            </a:pathLst>
          </a:custGeom>
          <a:solidFill>
            <a:schemeClr val="accent1"/>
          </a:solidFill>
          <a:ln w="14258" cap="flat">
            <a:noFill/>
            <a:prstDash val="solid"/>
            <a:miter/>
          </a:ln>
          <a:effectLst>
            <a:glow rad="253760">
              <a:schemeClr val="accent5">
                <a:satMod val="175000"/>
                <a:alpha val="15000"/>
              </a:schemeClr>
            </a:glow>
          </a:effectLst>
        </p:spPr>
        <p:txBody>
          <a:bodyPr rtlCol="0" anchor="ctr"/>
          <a:lstStyle/>
          <a:p>
            <a:endParaRPr lang="en-ID" sz="1100" b="1" dirty="0">
              <a:latin typeface="Karla" panose="020B0004030503030003" pitchFamily="34" charset="77"/>
            </a:endParaRPr>
          </a:p>
        </p:txBody>
      </p:sp>
      <p:sp>
        <p:nvSpPr>
          <p:cNvPr id="15" name="TextBox 14">
            <a:extLst>
              <a:ext uri="{FF2B5EF4-FFF2-40B4-BE49-F238E27FC236}">
                <a16:creationId xmlns:a16="http://schemas.microsoft.com/office/drawing/2014/main" id="{A489FAD2-F763-4B29-BBB2-D0094D8CC69E}"/>
              </a:ext>
            </a:extLst>
          </p:cNvPr>
          <p:cNvSpPr txBox="1"/>
          <p:nvPr/>
        </p:nvSpPr>
        <p:spPr>
          <a:xfrm>
            <a:off x="4909672" y="3687085"/>
            <a:ext cx="1206756" cy="348557"/>
          </a:xfrm>
          <a:prstGeom prst="rect">
            <a:avLst/>
          </a:prstGeom>
          <a:noFill/>
        </p:spPr>
        <p:txBody>
          <a:bodyPr wrap="square">
            <a:spAutoFit/>
          </a:bodyPr>
          <a:lstStyle/>
          <a:p>
            <a:pPr algn="r">
              <a:lnSpc>
                <a:spcPct val="110000"/>
              </a:lnSpc>
              <a:defRPr/>
            </a:pPr>
            <a:r>
              <a:rPr lang="en-US" sz="1600" b="1" dirty="0">
                <a:solidFill>
                  <a:schemeClr val="bg1"/>
                </a:solidFill>
                <a:latin typeface="Karla" panose="020B0004030503030003" pitchFamily="34" charset="77"/>
                <a:cs typeface="Calibri" panose="020F0502020204030204" pitchFamily="34" charset="0"/>
              </a:rPr>
              <a:t>Q2 2022</a:t>
            </a:r>
            <a:endParaRPr lang="en-ID" sz="1600" b="1" dirty="0">
              <a:solidFill>
                <a:schemeClr val="bg1"/>
              </a:solidFill>
              <a:latin typeface="Karla" panose="020B0004030503030003" pitchFamily="34" charset="77"/>
              <a:cs typeface="Calibri" panose="020F0502020204030204" pitchFamily="34" charset="0"/>
            </a:endParaRPr>
          </a:p>
        </p:txBody>
      </p:sp>
      <p:sp>
        <p:nvSpPr>
          <p:cNvPr id="10" name="Freeform: Shape 9">
            <a:extLst>
              <a:ext uri="{FF2B5EF4-FFF2-40B4-BE49-F238E27FC236}">
                <a16:creationId xmlns:a16="http://schemas.microsoft.com/office/drawing/2014/main" id="{79F634C6-40A1-44D7-9971-1CE1735E1D90}"/>
              </a:ext>
            </a:extLst>
          </p:cNvPr>
          <p:cNvSpPr/>
          <p:nvPr/>
        </p:nvSpPr>
        <p:spPr>
          <a:xfrm>
            <a:off x="6252270" y="3486517"/>
            <a:ext cx="1622260" cy="770466"/>
          </a:xfrm>
          <a:custGeom>
            <a:avLst/>
            <a:gdLst>
              <a:gd name="connsiteX0" fmla="*/ 1237027 w 1622260"/>
              <a:gd name="connsiteY0" fmla="*/ 0 h 770466"/>
              <a:gd name="connsiteX1" fmla="*/ 0 w 1622260"/>
              <a:gd name="connsiteY1" fmla="*/ 0 h 770466"/>
              <a:gd name="connsiteX2" fmla="*/ 257250 w 1622260"/>
              <a:gd name="connsiteY2" fmla="*/ 385233 h 770466"/>
              <a:gd name="connsiteX3" fmla="*/ 0 w 1622260"/>
              <a:gd name="connsiteY3" fmla="*/ 770467 h 770466"/>
              <a:gd name="connsiteX4" fmla="*/ 1237027 w 1622260"/>
              <a:gd name="connsiteY4" fmla="*/ 770467 h 770466"/>
              <a:gd name="connsiteX5" fmla="*/ 1622260 w 1622260"/>
              <a:gd name="connsiteY5" fmla="*/ 385233 h 770466"/>
              <a:gd name="connsiteX6" fmla="*/ 1237027 w 1622260"/>
              <a:gd name="connsiteY6" fmla="*/ 0 h 77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2260" h="770466">
                <a:moveTo>
                  <a:pt x="1237027" y="0"/>
                </a:moveTo>
                <a:lnTo>
                  <a:pt x="0" y="0"/>
                </a:lnTo>
                <a:cubicBezTo>
                  <a:pt x="150954" y="62636"/>
                  <a:pt x="257250" y="211593"/>
                  <a:pt x="257250" y="385233"/>
                </a:cubicBezTo>
                <a:cubicBezTo>
                  <a:pt x="257250" y="558874"/>
                  <a:pt x="150954" y="707831"/>
                  <a:pt x="0" y="770467"/>
                </a:cubicBezTo>
                <a:lnTo>
                  <a:pt x="1237027" y="770467"/>
                </a:lnTo>
                <a:cubicBezTo>
                  <a:pt x="1449761" y="770467"/>
                  <a:pt x="1622260" y="597968"/>
                  <a:pt x="1622260" y="385233"/>
                </a:cubicBezTo>
                <a:cubicBezTo>
                  <a:pt x="1622260" y="172499"/>
                  <a:pt x="1449761" y="0"/>
                  <a:pt x="1237027" y="0"/>
                </a:cubicBezTo>
                <a:close/>
              </a:path>
            </a:pathLst>
          </a:custGeom>
          <a:solidFill>
            <a:schemeClr val="accent4"/>
          </a:solidFill>
          <a:ln w="14258" cap="flat">
            <a:noFill/>
            <a:prstDash val="solid"/>
            <a:miter/>
          </a:ln>
          <a:effectLst>
            <a:glow rad="253760">
              <a:schemeClr val="accent5">
                <a:satMod val="175000"/>
                <a:alpha val="15000"/>
              </a:schemeClr>
            </a:glow>
          </a:effectLst>
        </p:spPr>
        <p:txBody>
          <a:bodyPr rtlCol="0" anchor="ctr"/>
          <a:lstStyle/>
          <a:p>
            <a:endParaRPr lang="en-ID" sz="1100" b="1" dirty="0">
              <a:solidFill>
                <a:schemeClr val="tx2"/>
              </a:solidFill>
              <a:latin typeface="Karla" panose="020B0004030503030003" pitchFamily="34" charset="77"/>
            </a:endParaRPr>
          </a:p>
        </p:txBody>
      </p:sp>
      <p:sp>
        <p:nvSpPr>
          <p:cNvPr id="16" name="TextBox 15">
            <a:extLst>
              <a:ext uri="{FF2B5EF4-FFF2-40B4-BE49-F238E27FC236}">
                <a16:creationId xmlns:a16="http://schemas.microsoft.com/office/drawing/2014/main" id="{8822E2C8-B961-4BA5-BB45-57C9A24EB588}"/>
              </a:ext>
            </a:extLst>
          </p:cNvPr>
          <p:cNvSpPr txBox="1"/>
          <p:nvPr/>
        </p:nvSpPr>
        <p:spPr>
          <a:xfrm>
            <a:off x="6460022" y="3687085"/>
            <a:ext cx="1206756" cy="348557"/>
          </a:xfrm>
          <a:prstGeom prst="rect">
            <a:avLst/>
          </a:prstGeom>
          <a:noFill/>
        </p:spPr>
        <p:txBody>
          <a:bodyPr wrap="square">
            <a:spAutoFit/>
          </a:bodyPr>
          <a:lstStyle/>
          <a:p>
            <a:pPr algn="r">
              <a:lnSpc>
                <a:spcPct val="110000"/>
              </a:lnSpc>
              <a:defRPr/>
            </a:pPr>
            <a:r>
              <a:rPr lang="en-US" sz="1600" b="1" dirty="0">
                <a:solidFill>
                  <a:schemeClr val="tx2"/>
                </a:solidFill>
                <a:latin typeface="Karla" panose="020B0004030503030003" pitchFamily="34" charset="77"/>
                <a:cs typeface="Calibri" panose="020F0502020204030204" pitchFamily="34" charset="0"/>
              </a:rPr>
              <a:t>Q4 2022</a:t>
            </a:r>
          </a:p>
        </p:txBody>
      </p:sp>
      <p:sp>
        <p:nvSpPr>
          <p:cNvPr id="11" name="Freeform: Shape 10">
            <a:extLst>
              <a:ext uri="{FF2B5EF4-FFF2-40B4-BE49-F238E27FC236}">
                <a16:creationId xmlns:a16="http://schemas.microsoft.com/office/drawing/2014/main" id="{EAE76339-3418-4100-B77C-E539BE587CB8}"/>
              </a:ext>
            </a:extLst>
          </p:cNvPr>
          <p:cNvSpPr/>
          <p:nvPr/>
        </p:nvSpPr>
        <p:spPr>
          <a:xfrm>
            <a:off x="7802763" y="3486517"/>
            <a:ext cx="1622260" cy="770466"/>
          </a:xfrm>
          <a:custGeom>
            <a:avLst/>
            <a:gdLst>
              <a:gd name="connsiteX0" fmla="*/ 1237027 w 1622260"/>
              <a:gd name="connsiteY0" fmla="*/ 0 h 770466"/>
              <a:gd name="connsiteX1" fmla="*/ 0 w 1622260"/>
              <a:gd name="connsiteY1" fmla="*/ 0 h 770466"/>
              <a:gd name="connsiteX2" fmla="*/ 257250 w 1622260"/>
              <a:gd name="connsiteY2" fmla="*/ 385233 h 770466"/>
              <a:gd name="connsiteX3" fmla="*/ 0 w 1622260"/>
              <a:gd name="connsiteY3" fmla="*/ 770467 h 770466"/>
              <a:gd name="connsiteX4" fmla="*/ 1237027 w 1622260"/>
              <a:gd name="connsiteY4" fmla="*/ 770467 h 770466"/>
              <a:gd name="connsiteX5" fmla="*/ 1622261 w 1622260"/>
              <a:gd name="connsiteY5" fmla="*/ 385233 h 770466"/>
              <a:gd name="connsiteX6" fmla="*/ 1237027 w 1622260"/>
              <a:gd name="connsiteY6" fmla="*/ 0 h 77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2260" h="770466">
                <a:moveTo>
                  <a:pt x="1237027" y="0"/>
                </a:moveTo>
                <a:lnTo>
                  <a:pt x="0" y="0"/>
                </a:lnTo>
                <a:cubicBezTo>
                  <a:pt x="151097" y="62636"/>
                  <a:pt x="257250" y="211593"/>
                  <a:pt x="257250" y="385233"/>
                </a:cubicBezTo>
                <a:cubicBezTo>
                  <a:pt x="257250" y="558874"/>
                  <a:pt x="150955" y="707831"/>
                  <a:pt x="0" y="770467"/>
                </a:cubicBezTo>
                <a:lnTo>
                  <a:pt x="1237027" y="770467"/>
                </a:lnTo>
                <a:cubicBezTo>
                  <a:pt x="1449761" y="770467"/>
                  <a:pt x="1622261" y="597968"/>
                  <a:pt x="1622261" y="385233"/>
                </a:cubicBezTo>
                <a:cubicBezTo>
                  <a:pt x="1622261" y="172499"/>
                  <a:pt x="1449761" y="0"/>
                  <a:pt x="1237027" y="0"/>
                </a:cubicBezTo>
                <a:close/>
              </a:path>
            </a:pathLst>
          </a:custGeom>
          <a:solidFill>
            <a:schemeClr val="accent1"/>
          </a:solidFill>
          <a:ln w="14258" cap="flat">
            <a:noFill/>
            <a:prstDash val="solid"/>
            <a:miter/>
          </a:ln>
          <a:effectLst>
            <a:glow rad="253760">
              <a:schemeClr val="accent5">
                <a:satMod val="175000"/>
                <a:alpha val="15000"/>
              </a:schemeClr>
            </a:glow>
          </a:effectLst>
        </p:spPr>
        <p:txBody>
          <a:bodyPr rtlCol="0" anchor="ctr"/>
          <a:lstStyle/>
          <a:p>
            <a:endParaRPr lang="en-ID" sz="1100" b="1" dirty="0">
              <a:latin typeface="Karla" panose="020B0004030503030003" pitchFamily="34" charset="77"/>
            </a:endParaRPr>
          </a:p>
        </p:txBody>
      </p:sp>
      <p:sp>
        <p:nvSpPr>
          <p:cNvPr id="17" name="TextBox 16">
            <a:extLst>
              <a:ext uri="{FF2B5EF4-FFF2-40B4-BE49-F238E27FC236}">
                <a16:creationId xmlns:a16="http://schemas.microsoft.com/office/drawing/2014/main" id="{44DDAC49-881F-4B69-BAA2-B7211C545315}"/>
              </a:ext>
            </a:extLst>
          </p:cNvPr>
          <p:cNvSpPr txBox="1"/>
          <p:nvPr/>
        </p:nvSpPr>
        <p:spPr>
          <a:xfrm>
            <a:off x="8010515" y="3687085"/>
            <a:ext cx="1206756" cy="348557"/>
          </a:xfrm>
          <a:prstGeom prst="rect">
            <a:avLst/>
          </a:prstGeom>
          <a:noFill/>
        </p:spPr>
        <p:txBody>
          <a:bodyPr wrap="square">
            <a:spAutoFit/>
          </a:bodyPr>
          <a:lstStyle/>
          <a:p>
            <a:pPr algn="r">
              <a:lnSpc>
                <a:spcPct val="110000"/>
              </a:lnSpc>
              <a:defRPr/>
            </a:pPr>
            <a:r>
              <a:rPr lang="en-US" sz="1600" b="1" dirty="0">
                <a:solidFill>
                  <a:schemeClr val="bg1"/>
                </a:solidFill>
                <a:latin typeface="Karla" panose="020B0004030503030003" pitchFamily="34" charset="77"/>
                <a:cs typeface="Calibri" panose="020F0502020204030204" pitchFamily="34" charset="0"/>
              </a:rPr>
              <a:t>Q1 2023</a:t>
            </a:r>
            <a:endParaRPr lang="en-ID" sz="1600" b="1" dirty="0">
              <a:solidFill>
                <a:schemeClr val="bg1"/>
              </a:solidFill>
              <a:latin typeface="Karla" panose="020B0004030503030003" pitchFamily="34" charset="77"/>
              <a:cs typeface="Calibri" panose="020F0502020204030204" pitchFamily="34" charset="0"/>
            </a:endParaRPr>
          </a:p>
        </p:txBody>
      </p:sp>
      <p:sp>
        <p:nvSpPr>
          <p:cNvPr id="12" name="Freeform: Shape 11">
            <a:extLst>
              <a:ext uri="{FF2B5EF4-FFF2-40B4-BE49-F238E27FC236}">
                <a16:creationId xmlns:a16="http://schemas.microsoft.com/office/drawing/2014/main" id="{E0F47547-016C-4776-BE1E-63767387FF89}"/>
              </a:ext>
            </a:extLst>
          </p:cNvPr>
          <p:cNvSpPr/>
          <p:nvPr/>
        </p:nvSpPr>
        <p:spPr>
          <a:xfrm>
            <a:off x="9353255" y="3486517"/>
            <a:ext cx="1622260" cy="770466"/>
          </a:xfrm>
          <a:custGeom>
            <a:avLst/>
            <a:gdLst>
              <a:gd name="connsiteX0" fmla="*/ 1237027 w 1622260"/>
              <a:gd name="connsiteY0" fmla="*/ 0 h 770466"/>
              <a:gd name="connsiteX1" fmla="*/ 0 w 1622260"/>
              <a:gd name="connsiteY1" fmla="*/ 0 h 770466"/>
              <a:gd name="connsiteX2" fmla="*/ 257251 w 1622260"/>
              <a:gd name="connsiteY2" fmla="*/ 385233 h 770466"/>
              <a:gd name="connsiteX3" fmla="*/ 0 w 1622260"/>
              <a:gd name="connsiteY3" fmla="*/ 770467 h 770466"/>
              <a:gd name="connsiteX4" fmla="*/ 1237027 w 1622260"/>
              <a:gd name="connsiteY4" fmla="*/ 770467 h 770466"/>
              <a:gd name="connsiteX5" fmla="*/ 1622261 w 1622260"/>
              <a:gd name="connsiteY5" fmla="*/ 385233 h 770466"/>
              <a:gd name="connsiteX6" fmla="*/ 1237027 w 1622260"/>
              <a:gd name="connsiteY6" fmla="*/ 0 h 77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2260" h="770466">
                <a:moveTo>
                  <a:pt x="1237027" y="0"/>
                </a:moveTo>
                <a:lnTo>
                  <a:pt x="0" y="0"/>
                </a:lnTo>
                <a:cubicBezTo>
                  <a:pt x="151097" y="62636"/>
                  <a:pt x="257251" y="211593"/>
                  <a:pt x="257251" y="385233"/>
                </a:cubicBezTo>
                <a:cubicBezTo>
                  <a:pt x="257251" y="558874"/>
                  <a:pt x="150955" y="707831"/>
                  <a:pt x="0" y="770467"/>
                </a:cubicBezTo>
                <a:lnTo>
                  <a:pt x="1237027" y="770467"/>
                </a:lnTo>
                <a:cubicBezTo>
                  <a:pt x="1449762" y="770467"/>
                  <a:pt x="1622261" y="597968"/>
                  <a:pt x="1622261" y="385233"/>
                </a:cubicBezTo>
                <a:cubicBezTo>
                  <a:pt x="1622261" y="172499"/>
                  <a:pt x="1449762" y="0"/>
                  <a:pt x="1237027" y="0"/>
                </a:cubicBezTo>
                <a:close/>
              </a:path>
            </a:pathLst>
          </a:custGeom>
          <a:solidFill>
            <a:schemeClr val="accent4"/>
          </a:solidFill>
          <a:ln w="14258" cap="flat">
            <a:noFill/>
            <a:prstDash val="solid"/>
            <a:miter/>
          </a:ln>
          <a:effectLst>
            <a:glow rad="253760">
              <a:schemeClr val="accent5">
                <a:satMod val="175000"/>
                <a:alpha val="15000"/>
              </a:schemeClr>
            </a:glow>
          </a:effectLst>
        </p:spPr>
        <p:txBody>
          <a:bodyPr rtlCol="0" anchor="ctr"/>
          <a:lstStyle/>
          <a:p>
            <a:endParaRPr lang="en-ID" sz="1100" b="1" dirty="0">
              <a:solidFill>
                <a:schemeClr val="tx2"/>
              </a:solidFill>
              <a:latin typeface="Karla" panose="020B0004030503030003" pitchFamily="34" charset="77"/>
            </a:endParaRPr>
          </a:p>
        </p:txBody>
      </p:sp>
      <p:sp>
        <p:nvSpPr>
          <p:cNvPr id="18" name="TextBox 17">
            <a:extLst>
              <a:ext uri="{FF2B5EF4-FFF2-40B4-BE49-F238E27FC236}">
                <a16:creationId xmlns:a16="http://schemas.microsoft.com/office/drawing/2014/main" id="{06BDC3B0-B4A0-4E09-BCB9-3A3A8905CBDB}"/>
              </a:ext>
            </a:extLst>
          </p:cNvPr>
          <p:cNvSpPr txBox="1"/>
          <p:nvPr/>
        </p:nvSpPr>
        <p:spPr>
          <a:xfrm>
            <a:off x="9561007" y="3701120"/>
            <a:ext cx="1206756" cy="348557"/>
          </a:xfrm>
          <a:prstGeom prst="rect">
            <a:avLst/>
          </a:prstGeom>
          <a:noFill/>
        </p:spPr>
        <p:txBody>
          <a:bodyPr wrap="square">
            <a:spAutoFit/>
          </a:bodyPr>
          <a:lstStyle/>
          <a:p>
            <a:pPr algn="r">
              <a:lnSpc>
                <a:spcPct val="110000"/>
              </a:lnSpc>
              <a:defRPr/>
            </a:pPr>
            <a:r>
              <a:rPr lang="en-US" sz="1600" b="1" dirty="0">
                <a:solidFill>
                  <a:schemeClr val="tx2"/>
                </a:solidFill>
                <a:latin typeface="Karla" panose="020B0004030503030003" pitchFamily="34" charset="77"/>
                <a:cs typeface="Calibri" panose="020F0502020204030204" pitchFamily="34" charset="0"/>
              </a:rPr>
              <a:t>Future</a:t>
            </a:r>
            <a:endParaRPr lang="en-ID" sz="1600" b="1" dirty="0">
              <a:solidFill>
                <a:schemeClr val="tx2"/>
              </a:solidFill>
              <a:latin typeface="Karla" panose="020B0004030503030003" pitchFamily="34" charset="77"/>
              <a:cs typeface="Calibri" panose="020F0502020204030204" pitchFamily="34" charset="0"/>
            </a:endParaRPr>
          </a:p>
        </p:txBody>
      </p:sp>
      <p:grpSp>
        <p:nvGrpSpPr>
          <p:cNvPr id="19" name="Group 18">
            <a:extLst>
              <a:ext uri="{FF2B5EF4-FFF2-40B4-BE49-F238E27FC236}">
                <a16:creationId xmlns:a16="http://schemas.microsoft.com/office/drawing/2014/main" id="{7FC08D64-B990-4D4E-8734-7E57C7A02344}"/>
              </a:ext>
            </a:extLst>
          </p:cNvPr>
          <p:cNvGrpSpPr/>
          <p:nvPr/>
        </p:nvGrpSpPr>
        <p:grpSpPr>
          <a:xfrm>
            <a:off x="2574371" y="1935818"/>
            <a:ext cx="404128" cy="1626889"/>
            <a:chOff x="2863495" y="1902608"/>
            <a:chExt cx="404128" cy="1626889"/>
          </a:xfrm>
        </p:grpSpPr>
        <p:sp>
          <p:nvSpPr>
            <p:cNvPr id="20" name="Freeform: Shape 19">
              <a:extLst>
                <a:ext uri="{FF2B5EF4-FFF2-40B4-BE49-F238E27FC236}">
                  <a16:creationId xmlns:a16="http://schemas.microsoft.com/office/drawing/2014/main" id="{71B94D50-99D4-4803-AFD3-37490A9C9CA9}"/>
                </a:ext>
              </a:extLst>
            </p:cNvPr>
            <p:cNvSpPr/>
            <p:nvPr/>
          </p:nvSpPr>
          <p:spPr>
            <a:xfrm>
              <a:off x="2966571" y="2064612"/>
              <a:ext cx="301052" cy="1464885"/>
            </a:xfrm>
            <a:custGeom>
              <a:avLst/>
              <a:gdLst>
                <a:gd name="connsiteX0" fmla="*/ 71340 w 301052"/>
                <a:gd name="connsiteY0" fmla="*/ 1088641 h 1464885"/>
                <a:gd name="connsiteX1" fmla="*/ 71340 w 301052"/>
                <a:gd name="connsiteY1" fmla="*/ 0 h 1464885"/>
                <a:gd name="connsiteX2" fmla="*/ 0 w 301052"/>
                <a:gd name="connsiteY2" fmla="*/ 0 h 1464885"/>
                <a:gd name="connsiteX3" fmla="*/ 0 w 301052"/>
                <a:gd name="connsiteY3" fmla="*/ 1088641 h 1464885"/>
                <a:gd name="connsiteX4" fmla="*/ 231996 w 301052"/>
                <a:gd name="connsiteY4" fmla="*/ 1464886 h 1464885"/>
                <a:gd name="connsiteX5" fmla="*/ 301053 w 301052"/>
                <a:gd name="connsiteY5" fmla="*/ 1464886 h 1464885"/>
                <a:gd name="connsiteX6" fmla="*/ 301053 w 301052"/>
                <a:gd name="connsiteY6" fmla="*/ 1416946 h 1464885"/>
                <a:gd name="connsiteX7" fmla="*/ 71340 w 301052"/>
                <a:gd name="connsiteY7" fmla="*/ 1088641 h 146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052" h="1464885">
                  <a:moveTo>
                    <a:pt x="71340" y="1088641"/>
                  </a:moveTo>
                  <a:lnTo>
                    <a:pt x="71340" y="0"/>
                  </a:lnTo>
                  <a:lnTo>
                    <a:pt x="0" y="0"/>
                  </a:lnTo>
                  <a:lnTo>
                    <a:pt x="0" y="1088641"/>
                  </a:lnTo>
                  <a:cubicBezTo>
                    <a:pt x="0" y="1250867"/>
                    <a:pt x="91885" y="1394688"/>
                    <a:pt x="231996" y="1464886"/>
                  </a:cubicBezTo>
                  <a:lnTo>
                    <a:pt x="301053" y="1464886"/>
                  </a:lnTo>
                  <a:lnTo>
                    <a:pt x="301053" y="1416946"/>
                  </a:lnTo>
                  <a:cubicBezTo>
                    <a:pt x="164081" y="1367151"/>
                    <a:pt x="71340" y="1237170"/>
                    <a:pt x="71340" y="1088641"/>
                  </a:cubicBezTo>
                  <a:close/>
                </a:path>
              </a:pathLst>
            </a:custGeom>
            <a:solidFill>
              <a:schemeClr val="accent1"/>
            </a:solidFill>
            <a:ln w="14258" cap="flat">
              <a:noFill/>
              <a:prstDash val="solid"/>
              <a:miter/>
            </a:ln>
          </p:spPr>
          <p:txBody>
            <a:bodyPr rtlCol="0" anchor="ctr"/>
            <a:lstStyle/>
            <a:p>
              <a:endParaRPr lang="en-ID" dirty="0">
                <a:latin typeface="Karla Light" panose="020B0004030503030003" pitchFamily="34" charset="77"/>
              </a:endParaRPr>
            </a:p>
          </p:txBody>
        </p:sp>
        <p:sp>
          <p:nvSpPr>
            <p:cNvPr id="21" name="Oval 20">
              <a:extLst>
                <a:ext uri="{FF2B5EF4-FFF2-40B4-BE49-F238E27FC236}">
                  <a16:creationId xmlns:a16="http://schemas.microsoft.com/office/drawing/2014/main" id="{5E27378F-FB17-4FBB-A95C-2CBF80ED03CB}"/>
                </a:ext>
              </a:extLst>
            </p:cNvPr>
            <p:cNvSpPr/>
            <p:nvPr/>
          </p:nvSpPr>
          <p:spPr>
            <a:xfrm>
              <a:off x="2863495" y="1902608"/>
              <a:ext cx="277448" cy="2774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grpSp>
      <p:grpSp>
        <p:nvGrpSpPr>
          <p:cNvPr id="28" name="Group 27">
            <a:extLst>
              <a:ext uri="{FF2B5EF4-FFF2-40B4-BE49-F238E27FC236}">
                <a16:creationId xmlns:a16="http://schemas.microsoft.com/office/drawing/2014/main" id="{DADFF059-8366-4B39-963F-F7C214B13A39}"/>
              </a:ext>
            </a:extLst>
          </p:cNvPr>
          <p:cNvGrpSpPr/>
          <p:nvPr/>
        </p:nvGrpSpPr>
        <p:grpSpPr>
          <a:xfrm>
            <a:off x="272136" y="2392220"/>
            <a:ext cx="2204419" cy="662489"/>
            <a:chOff x="931834" y="5210285"/>
            <a:chExt cx="1902559" cy="571772"/>
          </a:xfrm>
        </p:grpSpPr>
        <p:sp>
          <p:nvSpPr>
            <p:cNvPr id="44" name="TextBox 43">
              <a:extLst>
                <a:ext uri="{FF2B5EF4-FFF2-40B4-BE49-F238E27FC236}">
                  <a16:creationId xmlns:a16="http://schemas.microsoft.com/office/drawing/2014/main" id="{B1E3628D-324D-4A84-874D-6828725B1E48}"/>
                </a:ext>
              </a:extLst>
            </p:cNvPr>
            <p:cNvSpPr txBox="1"/>
            <p:nvPr/>
          </p:nvSpPr>
          <p:spPr>
            <a:xfrm>
              <a:off x="931834" y="5582834"/>
              <a:ext cx="1902559" cy="199223"/>
            </a:xfrm>
            <a:prstGeom prst="rect">
              <a:avLst/>
            </a:prstGeom>
            <a:noFill/>
          </p:spPr>
          <p:txBody>
            <a:bodyPr wrap="square" rtlCol="0">
              <a:spAutoFit/>
            </a:bodyPr>
            <a:lstStyle/>
            <a:p>
              <a:pPr algn="r"/>
              <a:endParaRPr lang="en-US" sz="900" dirty="0">
                <a:solidFill>
                  <a:schemeClr val="bg1"/>
                </a:solidFill>
                <a:latin typeface="Karla Light" panose="020B0004030503030003" pitchFamily="34" charset="77"/>
              </a:endParaRPr>
            </a:p>
          </p:txBody>
        </p:sp>
        <p:sp>
          <p:nvSpPr>
            <p:cNvPr id="45" name="TextBox 44">
              <a:extLst>
                <a:ext uri="{FF2B5EF4-FFF2-40B4-BE49-F238E27FC236}">
                  <a16:creationId xmlns:a16="http://schemas.microsoft.com/office/drawing/2014/main" id="{8DFE84E0-EE30-4BE5-BFC8-0A1ADA124A8F}"/>
                </a:ext>
              </a:extLst>
            </p:cNvPr>
            <p:cNvSpPr txBox="1"/>
            <p:nvPr/>
          </p:nvSpPr>
          <p:spPr>
            <a:xfrm>
              <a:off x="1235787" y="5210285"/>
              <a:ext cx="1598606" cy="451574"/>
            </a:xfrm>
            <a:prstGeom prst="rect">
              <a:avLst/>
            </a:prstGeom>
            <a:noFill/>
          </p:spPr>
          <p:txBody>
            <a:bodyPr wrap="square" rtlCol="0">
              <a:spAutoFit/>
            </a:bodyPr>
            <a:lstStyle/>
            <a:p>
              <a:pPr algn="r"/>
              <a:r>
                <a:rPr lang="en-US" sz="1400" b="1" dirty="0">
                  <a:solidFill>
                    <a:schemeClr val="bg1"/>
                  </a:solidFill>
                  <a:latin typeface="Karla ExtraBold" panose="020B0004030503030003" pitchFamily="34" charset="77"/>
                </a:rPr>
                <a:t>UI/UX Goldberg DAOs</a:t>
              </a:r>
            </a:p>
          </p:txBody>
        </p:sp>
      </p:grpSp>
      <p:grpSp>
        <p:nvGrpSpPr>
          <p:cNvPr id="29" name="Group 28">
            <a:extLst>
              <a:ext uri="{FF2B5EF4-FFF2-40B4-BE49-F238E27FC236}">
                <a16:creationId xmlns:a16="http://schemas.microsoft.com/office/drawing/2014/main" id="{3E3C9B7D-0B00-4939-85CF-D39B05CCF330}"/>
              </a:ext>
            </a:extLst>
          </p:cNvPr>
          <p:cNvGrpSpPr/>
          <p:nvPr/>
        </p:nvGrpSpPr>
        <p:grpSpPr>
          <a:xfrm>
            <a:off x="1734625" y="4476358"/>
            <a:ext cx="2289606" cy="954107"/>
            <a:chOff x="858312" y="5210285"/>
            <a:chExt cx="1976081" cy="823456"/>
          </a:xfrm>
        </p:grpSpPr>
        <p:sp>
          <p:nvSpPr>
            <p:cNvPr id="42" name="TextBox 41">
              <a:extLst>
                <a:ext uri="{FF2B5EF4-FFF2-40B4-BE49-F238E27FC236}">
                  <a16:creationId xmlns:a16="http://schemas.microsoft.com/office/drawing/2014/main" id="{4B826146-CEA0-4103-91E2-1F0FAC46D7A1}"/>
                </a:ext>
              </a:extLst>
            </p:cNvPr>
            <p:cNvSpPr txBox="1"/>
            <p:nvPr/>
          </p:nvSpPr>
          <p:spPr>
            <a:xfrm>
              <a:off x="931834" y="5582834"/>
              <a:ext cx="1902559" cy="199223"/>
            </a:xfrm>
            <a:prstGeom prst="rect">
              <a:avLst/>
            </a:prstGeom>
            <a:noFill/>
          </p:spPr>
          <p:txBody>
            <a:bodyPr wrap="square" rtlCol="0">
              <a:spAutoFit/>
            </a:bodyPr>
            <a:lstStyle/>
            <a:p>
              <a:pPr algn="r"/>
              <a:endParaRPr lang="en-US" sz="900" dirty="0">
                <a:solidFill>
                  <a:schemeClr val="bg1"/>
                </a:solidFill>
                <a:latin typeface="Karla Light" panose="020B0004030503030003" pitchFamily="34" charset="77"/>
              </a:endParaRPr>
            </a:p>
          </p:txBody>
        </p:sp>
        <p:sp>
          <p:nvSpPr>
            <p:cNvPr id="43" name="TextBox 42">
              <a:extLst>
                <a:ext uri="{FF2B5EF4-FFF2-40B4-BE49-F238E27FC236}">
                  <a16:creationId xmlns:a16="http://schemas.microsoft.com/office/drawing/2014/main" id="{59F94866-6763-4FE8-948D-7046268E3893}"/>
                </a:ext>
              </a:extLst>
            </p:cNvPr>
            <p:cNvSpPr txBox="1"/>
            <p:nvPr/>
          </p:nvSpPr>
          <p:spPr>
            <a:xfrm>
              <a:off x="858312" y="5210285"/>
              <a:ext cx="1976081" cy="823456"/>
            </a:xfrm>
            <a:prstGeom prst="rect">
              <a:avLst/>
            </a:prstGeom>
            <a:noFill/>
          </p:spPr>
          <p:txBody>
            <a:bodyPr wrap="square" rtlCol="0">
              <a:spAutoFit/>
            </a:bodyPr>
            <a:lstStyle/>
            <a:p>
              <a:pPr algn="r"/>
              <a:r>
                <a:rPr lang="en-US" sz="1400" b="1" dirty="0">
                  <a:solidFill>
                    <a:schemeClr val="bg1"/>
                  </a:solidFill>
                  <a:latin typeface="Karla ExtraBold" panose="020B0004030503030003" pitchFamily="34" charset="77"/>
                </a:rPr>
                <a:t>IDO launch </a:t>
              </a:r>
            </a:p>
            <a:p>
              <a:pPr algn="r"/>
              <a:r>
                <a:rPr lang="en-US" sz="1400" b="1" dirty="0">
                  <a:solidFill>
                    <a:schemeClr val="bg1"/>
                  </a:solidFill>
                  <a:latin typeface="Karla ExtraBold" panose="020B0004030503030003" pitchFamily="34" charset="77"/>
                </a:rPr>
                <a:t>Land auction</a:t>
              </a:r>
            </a:p>
            <a:p>
              <a:pPr algn="r"/>
              <a:r>
                <a:rPr lang="en-US" sz="1400" b="1" dirty="0">
                  <a:solidFill>
                    <a:schemeClr val="bg1"/>
                  </a:solidFill>
                  <a:latin typeface="Karla ExtraBold" panose="020B0004030503030003" pitchFamily="34" charset="77"/>
                </a:rPr>
                <a:t>Governance token auction</a:t>
              </a:r>
            </a:p>
          </p:txBody>
        </p:sp>
      </p:grpSp>
      <p:grpSp>
        <p:nvGrpSpPr>
          <p:cNvPr id="30" name="Group 29">
            <a:extLst>
              <a:ext uri="{FF2B5EF4-FFF2-40B4-BE49-F238E27FC236}">
                <a16:creationId xmlns:a16="http://schemas.microsoft.com/office/drawing/2014/main" id="{27BE75F6-3D82-4C5F-9731-40139EEEEEC8}"/>
              </a:ext>
            </a:extLst>
          </p:cNvPr>
          <p:cNvGrpSpPr/>
          <p:nvPr/>
        </p:nvGrpSpPr>
        <p:grpSpPr>
          <a:xfrm>
            <a:off x="3367488" y="2392221"/>
            <a:ext cx="2204419" cy="738664"/>
            <a:chOff x="931834" y="5210285"/>
            <a:chExt cx="1902559" cy="637516"/>
          </a:xfrm>
        </p:grpSpPr>
        <p:sp>
          <p:nvSpPr>
            <p:cNvPr id="40" name="TextBox 39">
              <a:extLst>
                <a:ext uri="{FF2B5EF4-FFF2-40B4-BE49-F238E27FC236}">
                  <a16:creationId xmlns:a16="http://schemas.microsoft.com/office/drawing/2014/main" id="{527032FA-1B50-49E9-91F8-B8903AD9F71C}"/>
                </a:ext>
              </a:extLst>
            </p:cNvPr>
            <p:cNvSpPr txBox="1"/>
            <p:nvPr/>
          </p:nvSpPr>
          <p:spPr>
            <a:xfrm>
              <a:off x="931834" y="5582834"/>
              <a:ext cx="1902559" cy="199223"/>
            </a:xfrm>
            <a:prstGeom prst="rect">
              <a:avLst/>
            </a:prstGeom>
            <a:noFill/>
          </p:spPr>
          <p:txBody>
            <a:bodyPr wrap="square" rtlCol="0">
              <a:spAutoFit/>
            </a:bodyPr>
            <a:lstStyle/>
            <a:p>
              <a:pPr algn="r"/>
              <a:endParaRPr lang="en-US" sz="900" dirty="0">
                <a:solidFill>
                  <a:schemeClr val="bg1"/>
                </a:solidFill>
                <a:latin typeface="Karla Light" panose="020B0004030503030003" pitchFamily="34" charset="77"/>
              </a:endParaRPr>
            </a:p>
          </p:txBody>
        </p:sp>
        <p:sp>
          <p:nvSpPr>
            <p:cNvPr id="41" name="TextBox 40">
              <a:extLst>
                <a:ext uri="{FF2B5EF4-FFF2-40B4-BE49-F238E27FC236}">
                  <a16:creationId xmlns:a16="http://schemas.microsoft.com/office/drawing/2014/main" id="{939A720F-2AEB-4109-958C-13E28A34CB63}"/>
                </a:ext>
              </a:extLst>
            </p:cNvPr>
            <p:cNvSpPr txBox="1"/>
            <p:nvPr/>
          </p:nvSpPr>
          <p:spPr>
            <a:xfrm>
              <a:off x="1095450" y="5210285"/>
              <a:ext cx="1738943" cy="637516"/>
            </a:xfrm>
            <a:prstGeom prst="rect">
              <a:avLst/>
            </a:prstGeom>
            <a:noFill/>
          </p:spPr>
          <p:txBody>
            <a:bodyPr wrap="square" rtlCol="0">
              <a:spAutoFit/>
            </a:bodyPr>
            <a:lstStyle/>
            <a:p>
              <a:pPr algn="r"/>
              <a:r>
                <a:rPr lang="en-US" sz="1400" b="1" dirty="0">
                  <a:solidFill>
                    <a:schemeClr val="bg1"/>
                  </a:solidFill>
                  <a:latin typeface="Karla ExtraBold" panose="020B0004030503030003" pitchFamily="34" charset="77"/>
                </a:rPr>
                <a:t>First DAPP (Sol Vegas &amp; </a:t>
              </a:r>
              <a:r>
                <a:rPr lang="en-US" sz="1400" b="1" dirty="0" err="1">
                  <a:solidFill>
                    <a:schemeClr val="bg1"/>
                  </a:solidFill>
                  <a:latin typeface="Karla ExtraBold" panose="020B0004030503030003" pitchFamily="34" charset="77"/>
                </a:rPr>
                <a:t>Travian</a:t>
              </a:r>
              <a:r>
                <a:rPr lang="en-US" sz="1400" b="1" dirty="0">
                  <a:solidFill>
                    <a:schemeClr val="bg1"/>
                  </a:solidFill>
                  <a:latin typeface="Karla ExtraBold" panose="020B0004030503030003" pitchFamily="34" charset="77"/>
                </a:rPr>
                <a:t>) template release </a:t>
              </a:r>
            </a:p>
          </p:txBody>
        </p:sp>
      </p:grpSp>
      <p:grpSp>
        <p:nvGrpSpPr>
          <p:cNvPr id="31" name="Group 30">
            <a:extLst>
              <a:ext uri="{FF2B5EF4-FFF2-40B4-BE49-F238E27FC236}">
                <a16:creationId xmlns:a16="http://schemas.microsoft.com/office/drawing/2014/main" id="{36DE0566-081A-4F32-9391-A0F9ACA35263}"/>
              </a:ext>
            </a:extLst>
          </p:cNvPr>
          <p:cNvGrpSpPr/>
          <p:nvPr/>
        </p:nvGrpSpPr>
        <p:grpSpPr>
          <a:xfrm>
            <a:off x="4915164" y="4476347"/>
            <a:ext cx="2204419" cy="738664"/>
            <a:chOff x="931834" y="5210285"/>
            <a:chExt cx="1902559" cy="637516"/>
          </a:xfrm>
        </p:grpSpPr>
        <p:sp>
          <p:nvSpPr>
            <p:cNvPr id="38" name="TextBox 37">
              <a:extLst>
                <a:ext uri="{FF2B5EF4-FFF2-40B4-BE49-F238E27FC236}">
                  <a16:creationId xmlns:a16="http://schemas.microsoft.com/office/drawing/2014/main" id="{97659082-8B34-4F07-872E-AC8D1530E008}"/>
                </a:ext>
              </a:extLst>
            </p:cNvPr>
            <p:cNvSpPr txBox="1"/>
            <p:nvPr/>
          </p:nvSpPr>
          <p:spPr>
            <a:xfrm>
              <a:off x="931834" y="5582834"/>
              <a:ext cx="1902559" cy="199223"/>
            </a:xfrm>
            <a:prstGeom prst="rect">
              <a:avLst/>
            </a:prstGeom>
            <a:noFill/>
          </p:spPr>
          <p:txBody>
            <a:bodyPr wrap="square" rtlCol="0">
              <a:spAutoFit/>
            </a:bodyPr>
            <a:lstStyle/>
            <a:p>
              <a:pPr algn="r"/>
              <a:endParaRPr lang="en-US" sz="900" dirty="0">
                <a:solidFill>
                  <a:schemeClr val="bg1"/>
                </a:solidFill>
                <a:latin typeface="Karla Light" panose="020B0004030503030003" pitchFamily="34" charset="77"/>
              </a:endParaRPr>
            </a:p>
          </p:txBody>
        </p:sp>
        <p:sp>
          <p:nvSpPr>
            <p:cNvPr id="39" name="TextBox 38">
              <a:extLst>
                <a:ext uri="{FF2B5EF4-FFF2-40B4-BE49-F238E27FC236}">
                  <a16:creationId xmlns:a16="http://schemas.microsoft.com/office/drawing/2014/main" id="{3E026623-A1E7-468B-9899-9F7210D7FEC4}"/>
                </a:ext>
              </a:extLst>
            </p:cNvPr>
            <p:cNvSpPr txBox="1"/>
            <p:nvPr/>
          </p:nvSpPr>
          <p:spPr>
            <a:xfrm>
              <a:off x="1184080" y="5210285"/>
              <a:ext cx="1650313" cy="637516"/>
            </a:xfrm>
            <a:prstGeom prst="rect">
              <a:avLst/>
            </a:prstGeom>
            <a:noFill/>
          </p:spPr>
          <p:txBody>
            <a:bodyPr wrap="square" rtlCol="0">
              <a:spAutoFit/>
            </a:bodyPr>
            <a:lstStyle/>
            <a:p>
              <a:pPr algn="r"/>
              <a:r>
                <a:rPr lang="en-US" sz="1400" b="1" dirty="0">
                  <a:solidFill>
                    <a:schemeClr val="bg1"/>
                  </a:solidFill>
                  <a:latin typeface="Karla ExtraBold" panose="020B0004030503030003" pitchFamily="34" charset="77"/>
                </a:rPr>
                <a:t>Game engine development w/ Multichain NFTs </a:t>
              </a:r>
            </a:p>
          </p:txBody>
        </p:sp>
      </p:grpSp>
      <p:grpSp>
        <p:nvGrpSpPr>
          <p:cNvPr id="32" name="Group 31">
            <a:extLst>
              <a:ext uri="{FF2B5EF4-FFF2-40B4-BE49-F238E27FC236}">
                <a16:creationId xmlns:a16="http://schemas.microsoft.com/office/drawing/2014/main" id="{A9809916-CD19-4FED-96B4-D108B563671B}"/>
              </a:ext>
            </a:extLst>
          </p:cNvPr>
          <p:cNvGrpSpPr/>
          <p:nvPr/>
        </p:nvGrpSpPr>
        <p:grpSpPr>
          <a:xfrm>
            <a:off x="6462840" y="2392220"/>
            <a:ext cx="2204419" cy="662489"/>
            <a:chOff x="931834" y="5210285"/>
            <a:chExt cx="1902559" cy="571772"/>
          </a:xfrm>
        </p:grpSpPr>
        <p:sp>
          <p:nvSpPr>
            <p:cNvPr id="36" name="TextBox 35">
              <a:extLst>
                <a:ext uri="{FF2B5EF4-FFF2-40B4-BE49-F238E27FC236}">
                  <a16:creationId xmlns:a16="http://schemas.microsoft.com/office/drawing/2014/main" id="{9BB8B091-BCE9-4E85-9149-6F20AF366191}"/>
                </a:ext>
              </a:extLst>
            </p:cNvPr>
            <p:cNvSpPr txBox="1"/>
            <p:nvPr/>
          </p:nvSpPr>
          <p:spPr>
            <a:xfrm>
              <a:off x="931834" y="5582834"/>
              <a:ext cx="1902559" cy="199223"/>
            </a:xfrm>
            <a:prstGeom prst="rect">
              <a:avLst/>
            </a:prstGeom>
            <a:noFill/>
          </p:spPr>
          <p:txBody>
            <a:bodyPr wrap="square" rtlCol="0">
              <a:spAutoFit/>
            </a:bodyPr>
            <a:lstStyle/>
            <a:p>
              <a:pPr algn="r"/>
              <a:endParaRPr lang="en-US" sz="900" dirty="0">
                <a:solidFill>
                  <a:schemeClr val="bg1"/>
                </a:solidFill>
                <a:latin typeface="Karla Light" panose="020B0004030503030003" pitchFamily="34" charset="77"/>
              </a:endParaRPr>
            </a:p>
          </p:txBody>
        </p:sp>
        <p:sp>
          <p:nvSpPr>
            <p:cNvPr id="37" name="TextBox 36">
              <a:extLst>
                <a:ext uri="{FF2B5EF4-FFF2-40B4-BE49-F238E27FC236}">
                  <a16:creationId xmlns:a16="http://schemas.microsoft.com/office/drawing/2014/main" id="{E77E3F6A-0F81-459B-9D23-ABD6921D63EA}"/>
                </a:ext>
              </a:extLst>
            </p:cNvPr>
            <p:cNvSpPr txBox="1"/>
            <p:nvPr/>
          </p:nvSpPr>
          <p:spPr>
            <a:xfrm>
              <a:off x="1389040" y="5210285"/>
              <a:ext cx="1445353" cy="451574"/>
            </a:xfrm>
            <a:prstGeom prst="rect">
              <a:avLst/>
            </a:prstGeom>
            <a:noFill/>
          </p:spPr>
          <p:txBody>
            <a:bodyPr wrap="square" rtlCol="0">
              <a:spAutoFit/>
            </a:bodyPr>
            <a:lstStyle/>
            <a:p>
              <a:pPr algn="r"/>
              <a:r>
                <a:rPr lang="en-US" sz="1400" b="1" dirty="0">
                  <a:solidFill>
                    <a:schemeClr val="bg1"/>
                  </a:solidFill>
                  <a:latin typeface="Karla ExtraBold" panose="020B0004030503030003" pitchFamily="34" charset="77"/>
                </a:rPr>
                <a:t>Cloud computed VR world</a:t>
              </a:r>
            </a:p>
          </p:txBody>
        </p:sp>
      </p:grpSp>
      <p:grpSp>
        <p:nvGrpSpPr>
          <p:cNvPr id="33" name="Group 32">
            <a:extLst>
              <a:ext uri="{FF2B5EF4-FFF2-40B4-BE49-F238E27FC236}">
                <a16:creationId xmlns:a16="http://schemas.microsoft.com/office/drawing/2014/main" id="{69E76C61-DD37-4624-992A-C49ACC981B57}"/>
              </a:ext>
            </a:extLst>
          </p:cNvPr>
          <p:cNvGrpSpPr/>
          <p:nvPr/>
        </p:nvGrpSpPr>
        <p:grpSpPr>
          <a:xfrm>
            <a:off x="7802765" y="4476351"/>
            <a:ext cx="2412172" cy="1015663"/>
            <a:chOff x="752531" y="5210285"/>
            <a:chExt cx="2081863" cy="876584"/>
          </a:xfrm>
        </p:grpSpPr>
        <p:sp>
          <p:nvSpPr>
            <p:cNvPr id="34" name="TextBox 33">
              <a:extLst>
                <a:ext uri="{FF2B5EF4-FFF2-40B4-BE49-F238E27FC236}">
                  <a16:creationId xmlns:a16="http://schemas.microsoft.com/office/drawing/2014/main" id="{59B9283F-7587-4CB5-B74B-53066317556D}"/>
                </a:ext>
              </a:extLst>
            </p:cNvPr>
            <p:cNvSpPr txBox="1"/>
            <p:nvPr/>
          </p:nvSpPr>
          <p:spPr>
            <a:xfrm>
              <a:off x="931834" y="5582834"/>
              <a:ext cx="1902559" cy="199223"/>
            </a:xfrm>
            <a:prstGeom prst="rect">
              <a:avLst/>
            </a:prstGeom>
            <a:noFill/>
          </p:spPr>
          <p:txBody>
            <a:bodyPr wrap="square" rtlCol="0">
              <a:spAutoFit/>
            </a:bodyPr>
            <a:lstStyle/>
            <a:p>
              <a:pPr algn="r"/>
              <a:endParaRPr lang="en-US" sz="900" dirty="0">
                <a:solidFill>
                  <a:schemeClr val="bg1"/>
                </a:solidFill>
                <a:latin typeface="Karla Light" panose="020B0004030503030003" pitchFamily="34" charset="77"/>
              </a:endParaRPr>
            </a:p>
          </p:txBody>
        </p:sp>
        <p:sp>
          <p:nvSpPr>
            <p:cNvPr id="35" name="TextBox 34">
              <a:extLst>
                <a:ext uri="{FF2B5EF4-FFF2-40B4-BE49-F238E27FC236}">
                  <a16:creationId xmlns:a16="http://schemas.microsoft.com/office/drawing/2014/main" id="{D9FAA098-CF22-4E66-9E5B-48B29C761BFE}"/>
                </a:ext>
              </a:extLst>
            </p:cNvPr>
            <p:cNvSpPr txBox="1"/>
            <p:nvPr/>
          </p:nvSpPr>
          <p:spPr>
            <a:xfrm>
              <a:off x="752531" y="5210285"/>
              <a:ext cx="2081863" cy="876584"/>
            </a:xfrm>
            <a:prstGeom prst="rect">
              <a:avLst/>
            </a:prstGeom>
            <a:noFill/>
          </p:spPr>
          <p:txBody>
            <a:bodyPr wrap="square" rtlCol="0">
              <a:spAutoFit/>
            </a:bodyPr>
            <a:lstStyle/>
            <a:p>
              <a:pPr algn="r"/>
              <a:r>
                <a:rPr lang="en-US" sz="1200" b="1" dirty="0">
                  <a:solidFill>
                    <a:schemeClr val="bg1"/>
                  </a:solidFill>
                  <a:latin typeface="Karla ExtraBold" panose="020B0004030503030003" pitchFamily="34" charset="77"/>
                </a:rPr>
                <a:t>Self-Destruction of the DAO and fully democratization of the platform to maximize Net Neutrality </a:t>
              </a:r>
            </a:p>
            <a:p>
              <a:pPr algn="r"/>
              <a:endParaRPr lang="en-US" sz="1200" b="1" dirty="0">
                <a:solidFill>
                  <a:schemeClr val="bg1"/>
                </a:solidFill>
                <a:latin typeface="Karla ExtraBold" panose="020B0004030503030003" pitchFamily="34" charset="77"/>
              </a:endParaRPr>
            </a:p>
          </p:txBody>
        </p:sp>
      </p:grpSp>
      <p:grpSp>
        <p:nvGrpSpPr>
          <p:cNvPr id="75" name="Group 74">
            <a:extLst>
              <a:ext uri="{FF2B5EF4-FFF2-40B4-BE49-F238E27FC236}">
                <a16:creationId xmlns:a16="http://schemas.microsoft.com/office/drawing/2014/main" id="{A7E389BB-B4E0-452E-9952-DF813B5B6308}"/>
              </a:ext>
            </a:extLst>
          </p:cNvPr>
          <p:cNvGrpSpPr/>
          <p:nvPr/>
        </p:nvGrpSpPr>
        <p:grpSpPr>
          <a:xfrm>
            <a:off x="5408182" y="1559095"/>
            <a:ext cx="831302" cy="831300"/>
            <a:chOff x="5697306" y="1104146"/>
            <a:chExt cx="831302" cy="831300"/>
          </a:xfrm>
        </p:grpSpPr>
        <p:sp>
          <p:nvSpPr>
            <p:cNvPr id="48" name="Freeform: Shape 47">
              <a:extLst>
                <a:ext uri="{FF2B5EF4-FFF2-40B4-BE49-F238E27FC236}">
                  <a16:creationId xmlns:a16="http://schemas.microsoft.com/office/drawing/2014/main" id="{A110B6C5-0811-4737-B151-54487CD8160B}"/>
                </a:ext>
              </a:extLst>
            </p:cNvPr>
            <p:cNvSpPr/>
            <p:nvPr/>
          </p:nvSpPr>
          <p:spPr>
            <a:xfrm>
              <a:off x="5697306" y="1104146"/>
              <a:ext cx="831302" cy="83130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sp>
          <p:nvSpPr>
            <p:cNvPr id="49" name="Freeform: Shape 48">
              <a:extLst>
                <a:ext uri="{FF2B5EF4-FFF2-40B4-BE49-F238E27FC236}">
                  <a16:creationId xmlns:a16="http://schemas.microsoft.com/office/drawing/2014/main" id="{D4842068-CAD6-466C-BDA8-A68F607890FA}"/>
                </a:ext>
              </a:extLst>
            </p:cNvPr>
            <p:cNvSpPr/>
            <p:nvPr/>
          </p:nvSpPr>
          <p:spPr>
            <a:xfrm>
              <a:off x="5808311" y="1215151"/>
              <a:ext cx="609292" cy="60929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chemeClr val="accent1"/>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pic>
          <p:nvPicPr>
            <p:cNvPr id="64" name="Graphic 63">
              <a:extLst>
                <a:ext uri="{FF2B5EF4-FFF2-40B4-BE49-F238E27FC236}">
                  <a16:creationId xmlns:a16="http://schemas.microsoft.com/office/drawing/2014/main" id="{F5180DAC-25FF-4426-AAEC-41EBFD068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2748" y="1379587"/>
              <a:ext cx="280419" cy="280419"/>
            </a:xfrm>
            <a:prstGeom prst="rect">
              <a:avLst/>
            </a:prstGeom>
          </p:spPr>
        </p:pic>
      </p:grpSp>
      <p:grpSp>
        <p:nvGrpSpPr>
          <p:cNvPr id="76" name="Group 75">
            <a:extLst>
              <a:ext uri="{FF2B5EF4-FFF2-40B4-BE49-F238E27FC236}">
                <a16:creationId xmlns:a16="http://schemas.microsoft.com/office/drawing/2014/main" id="{556E3CB3-D4C3-40FA-AD78-CDF399DDCE6C}"/>
              </a:ext>
            </a:extLst>
          </p:cNvPr>
          <p:cNvGrpSpPr/>
          <p:nvPr/>
        </p:nvGrpSpPr>
        <p:grpSpPr>
          <a:xfrm>
            <a:off x="8500988" y="1559095"/>
            <a:ext cx="831302" cy="831300"/>
            <a:chOff x="8790112" y="1104146"/>
            <a:chExt cx="831302" cy="831300"/>
          </a:xfrm>
        </p:grpSpPr>
        <p:sp>
          <p:nvSpPr>
            <p:cNvPr id="50" name="Freeform: Shape 49">
              <a:extLst>
                <a:ext uri="{FF2B5EF4-FFF2-40B4-BE49-F238E27FC236}">
                  <a16:creationId xmlns:a16="http://schemas.microsoft.com/office/drawing/2014/main" id="{9485DFF9-DC27-416E-90BB-92D91CE713F7}"/>
                </a:ext>
              </a:extLst>
            </p:cNvPr>
            <p:cNvSpPr/>
            <p:nvPr/>
          </p:nvSpPr>
          <p:spPr>
            <a:xfrm>
              <a:off x="8790112" y="1104146"/>
              <a:ext cx="831302" cy="83130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sp>
          <p:nvSpPr>
            <p:cNvPr id="51" name="Freeform: Shape 50">
              <a:extLst>
                <a:ext uri="{FF2B5EF4-FFF2-40B4-BE49-F238E27FC236}">
                  <a16:creationId xmlns:a16="http://schemas.microsoft.com/office/drawing/2014/main" id="{F676F5A1-7CB1-4F53-864C-FC0A8E38BA69}"/>
                </a:ext>
              </a:extLst>
            </p:cNvPr>
            <p:cNvSpPr/>
            <p:nvPr/>
          </p:nvSpPr>
          <p:spPr>
            <a:xfrm>
              <a:off x="8901117" y="1215151"/>
              <a:ext cx="609292" cy="60929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chemeClr val="accent1"/>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pic>
          <p:nvPicPr>
            <p:cNvPr id="65" name="Graphic 64">
              <a:extLst>
                <a:ext uri="{FF2B5EF4-FFF2-40B4-BE49-F238E27FC236}">
                  <a16:creationId xmlns:a16="http://schemas.microsoft.com/office/drawing/2014/main" id="{05DC69B4-CC47-48DA-81E7-B88089EA3A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65554" y="1379587"/>
              <a:ext cx="280419" cy="280419"/>
            </a:xfrm>
            <a:prstGeom prst="rect">
              <a:avLst/>
            </a:prstGeom>
          </p:spPr>
        </p:pic>
      </p:grpSp>
      <p:grpSp>
        <p:nvGrpSpPr>
          <p:cNvPr id="74" name="Group 73">
            <a:extLst>
              <a:ext uri="{FF2B5EF4-FFF2-40B4-BE49-F238E27FC236}">
                <a16:creationId xmlns:a16="http://schemas.microsoft.com/office/drawing/2014/main" id="{AFE9F2D7-306B-419F-9693-01A9A2177381}"/>
              </a:ext>
            </a:extLst>
          </p:cNvPr>
          <p:cNvGrpSpPr/>
          <p:nvPr/>
        </p:nvGrpSpPr>
        <p:grpSpPr>
          <a:xfrm>
            <a:off x="2297444" y="1559095"/>
            <a:ext cx="831302" cy="831300"/>
            <a:chOff x="2586568" y="1104146"/>
            <a:chExt cx="831302" cy="831300"/>
          </a:xfrm>
        </p:grpSpPr>
        <p:sp>
          <p:nvSpPr>
            <p:cNvPr id="46" name="Freeform: Shape 45">
              <a:extLst>
                <a:ext uri="{FF2B5EF4-FFF2-40B4-BE49-F238E27FC236}">
                  <a16:creationId xmlns:a16="http://schemas.microsoft.com/office/drawing/2014/main" id="{51B8C9F4-6693-402D-A64E-7E95689841AE}"/>
                </a:ext>
              </a:extLst>
            </p:cNvPr>
            <p:cNvSpPr/>
            <p:nvPr/>
          </p:nvSpPr>
          <p:spPr>
            <a:xfrm>
              <a:off x="2586568" y="1104146"/>
              <a:ext cx="831302" cy="83130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sp>
          <p:nvSpPr>
            <p:cNvPr id="47" name="Freeform: Shape 46">
              <a:extLst>
                <a:ext uri="{FF2B5EF4-FFF2-40B4-BE49-F238E27FC236}">
                  <a16:creationId xmlns:a16="http://schemas.microsoft.com/office/drawing/2014/main" id="{BA385C01-1E43-400B-8EC1-9351C77E61B2}"/>
                </a:ext>
              </a:extLst>
            </p:cNvPr>
            <p:cNvSpPr/>
            <p:nvPr/>
          </p:nvSpPr>
          <p:spPr>
            <a:xfrm>
              <a:off x="2697573" y="1215151"/>
              <a:ext cx="609292" cy="60929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chemeClr val="accent1"/>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pic>
          <p:nvPicPr>
            <p:cNvPr id="66" name="Graphic 65">
              <a:extLst>
                <a:ext uri="{FF2B5EF4-FFF2-40B4-BE49-F238E27FC236}">
                  <a16:creationId xmlns:a16="http://schemas.microsoft.com/office/drawing/2014/main" id="{590DC1B2-C555-4428-BD03-5FEA515B8C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0633" y="1378210"/>
              <a:ext cx="283173" cy="283173"/>
            </a:xfrm>
            <a:prstGeom prst="rect">
              <a:avLst/>
            </a:prstGeom>
          </p:spPr>
        </p:pic>
      </p:grpSp>
      <p:grpSp>
        <p:nvGrpSpPr>
          <p:cNvPr id="78" name="Group 77">
            <a:extLst>
              <a:ext uri="{FF2B5EF4-FFF2-40B4-BE49-F238E27FC236}">
                <a16:creationId xmlns:a16="http://schemas.microsoft.com/office/drawing/2014/main" id="{D5ABA5FF-C4AC-4775-8F1E-1DB42CFDA226}"/>
              </a:ext>
            </a:extLst>
          </p:cNvPr>
          <p:cNvGrpSpPr/>
          <p:nvPr/>
        </p:nvGrpSpPr>
        <p:grpSpPr>
          <a:xfrm>
            <a:off x="3763941" y="5495610"/>
            <a:ext cx="831302" cy="831300"/>
            <a:chOff x="4053065" y="5040661"/>
            <a:chExt cx="831302" cy="831300"/>
          </a:xfrm>
        </p:grpSpPr>
        <p:sp>
          <p:nvSpPr>
            <p:cNvPr id="52" name="Freeform: Shape 51">
              <a:extLst>
                <a:ext uri="{FF2B5EF4-FFF2-40B4-BE49-F238E27FC236}">
                  <a16:creationId xmlns:a16="http://schemas.microsoft.com/office/drawing/2014/main" id="{43A9E9D5-BAF6-4444-A02B-7B2769092AC1}"/>
                </a:ext>
              </a:extLst>
            </p:cNvPr>
            <p:cNvSpPr/>
            <p:nvPr/>
          </p:nvSpPr>
          <p:spPr>
            <a:xfrm>
              <a:off x="4053065" y="5040661"/>
              <a:ext cx="831302" cy="83130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sp>
          <p:nvSpPr>
            <p:cNvPr id="53" name="Freeform: Shape 52">
              <a:extLst>
                <a:ext uri="{FF2B5EF4-FFF2-40B4-BE49-F238E27FC236}">
                  <a16:creationId xmlns:a16="http://schemas.microsoft.com/office/drawing/2014/main" id="{ABBF995B-AD3E-47C0-88A1-5612B32D8818}"/>
                </a:ext>
              </a:extLst>
            </p:cNvPr>
            <p:cNvSpPr/>
            <p:nvPr/>
          </p:nvSpPr>
          <p:spPr>
            <a:xfrm>
              <a:off x="4164070" y="5151666"/>
              <a:ext cx="609292" cy="60929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chemeClr val="accent4"/>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pic>
          <p:nvPicPr>
            <p:cNvPr id="67" name="Graphic 66">
              <a:extLst>
                <a:ext uri="{FF2B5EF4-FFF2-40B4-BE49-F238E27FC236}">
                  <a16:creationId xmlns:a16="http://schemas.microsoft.com/office/drawing/2014/main" id="{98ADDA29-C192-4F1E-8478-C9F3A89373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27130" y="5314725"/>
              <a:ext cx="283173" cy="283173"/>
            </a:xfrm>
            <a:prstGeom prst="rect">
              <a:avLst/>
            </a:prstGeom>
          </p:spPr>
        </p:pic>
      </p:grpSp>
      <p:grpSp>
        <p:nvGrpSpPr>
          <p:cNvPr id="77" name="Group 76">
            <a:extLst>
              <a:ext uri="{FF2B5EF4-FFF2-40B4-BE49-F238E27FC236}">
                <a16:creationId xmlns:a16="http://schemas.microsoft.com/office/drawing/2014/main" id="{18912ECD-562F-4E4D-96C1-ABC0EB896133}"/>
              </a:ext>
            </a:extLst>
          </p:cNvPr>
          <p:cNvGrpSpPr/>
          <p:nvPr/>
        </p:nvGrpSpPr>
        <p:grpSpPr>
          <a:xfrm>
            <a:off x="6909761" y="5495610"/>
            <a:ext cx="831302" cy="831300"/>
            <a:chOff x="7198885" y="5040661"/>
            <a:chExt cx="831302" cy="831300"/>
          </a:xfrm>
        </p:grpSpPr>
        <p:sp>
          <p:nvSpPr>
            <p:cNvPr id="54" name="Freeform: Shape 53">
              <a:extLst>
                <a:ext uri="{FF2B5EF4-FFF2-40B4-BE49-F238E27FC236}">
                  <a16:creationId xmlns:a16="http://schemas.microsoft.com/office/drawing/2014/main" id="{2DE18100-B9B6-4E7B-BE1A-B228BD80219D}"/>
                </a:ext>
              </a:extLst>
            </p:cNvPr>
            <p:cNvSpPr/>
            <p:nvPr/>
          </p:nvSpPr>
          <p:spPr>
            <a:xfrm>
              <a:off x="7198885" y="5040661"/>
              <a:ext cx="831302" cy="83130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sp>
          <p:nvSpPr>
            <p:cNvPr id="55" name="Freeform: Shape 54">
              <a:extLst>
                <a:ext uri="{FF2B5EF4-FFF2-40B4-BE49-F238E27FC236}">
                  <a16:creationId xmlns:a16="http://schemas.microsoft.com/office/drawing/2014/main" id="{49892010-C57B-4362-9A44-75F82BD126DC}"/>
                </a:ext>
              </a:extLst>
            </p:cNvPr>
            <p:cNvSpPr/>
            <p:nvPr/>
          </p:nvSpPr>
          <p:spPr>
            <a:xfrm>
              <a:off x="7309890" y="5151666"/>
              <a:ext cx="609292" cy="60929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chemeClr val="accent4"/>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pic>
          <p:nvPicPr>
            <p:cNvPr id="68" name="Graphic 67">
              <a:extLst>
                <a:ext uri="{FF2B5EF4-FFF2-40B4-BE49-F238E27FC236}">
                  <a16:creationId xmlns:a16="http://schemas.microsoft.com/office/drawing/2014/main" id="{CA6F0D76-0DFF-4B58-8624-CF69C2DFC5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72950" y="5314725"/>
              <a:ext cx="283173" cy="283173"/>
            </a:xfrm>
            <a:prstGeom prst="rect">
              <a:avLst/>
            </a:prstGeom>
          </p:spPr>
        </p:pic>
      </p:grpSp>
      <p:grpSp>
        <p:nvGrpSpPr>
          <p:cNvPr id="79" name="Group 78">
            <a:extLst>
              <a:ext uri="{FF2B5EF4-FFF2-40B4-BE49-F238E27FC236}">
                <a16:creationId xmlns:a16="http://schemas.microsoft.com/office/drawing/2014/main" id="{86775707-7E23-483D-B51B-B0AC12441550}"/>
              </a:ext>
            </a:extLst>
          </p:cNvPr>
          <p:cNvGrpSpPr/>
          <p:nvPr/>
        </p:nvGrpSpPr>
        <p:grpSpPr>
          <a:xfrm>
            <a:off x="9984640" y="5495610"/>
            <a:ext cx="831302" cy="831300"/>
            <a:chOff x="10273764" y="5040661"/>
            <a:chExt cx="831302" cy="831300"/>
          </a:xfrm>
        </p:grpSpPr>
        <p:sp>
          <p:nvSpPr>
            <p:cNvPr id="56" name="Freeform: Shape 55">
              <a:extLst>
                <a:ext uri="{FF2B5EF4-FFF2-40B4-BE49-F238E27FC236}">
                  <a16:creationId xmlns:a16="http://schemas.microsoft.com/office/drawing/2014/main" id="{7AFAD98A-DDB1-4FFC-A2E0-B99068A0E339}"/>
                </a:ext>
              </a:extLst>
            </p:cNvPr>
            <p:cNvSpPr/>
            <p:nvPr/>
          </p:nvSpPr>
          <p:spPr>
            <a:xfrm>
              <a:off x="10273764" y="5040661"/>
              <a:ext cx="831302" cy="83130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rgbClr val="0F0023"/>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sp>
          <p:nvSpPr>
            <p:cNvPr id="57" name="Freeform: Shape 56">
              <a:extLst>
                <a:ext uri="{FF2B5EF4-FFF2-40B4-BE49-F238E27FC236}">
                  <a16:creationId xmlns:a16="http://schemas.microsoft.com/office/drawing/2014/main" id="{475CA6AA-5578-448B-81C2-337D6BF4660B}"/>
                </a:ext>
              </a:extLst>
            </p:cNvPr>
            <p:cNvSpPr/>
            <p:nvPr/>
          </p:nvSpPr>
          <p:spPr>
            <a:xfrm>
              <a:off x="10384769" y="5151666"/>
              <a:ext cx="609292" cy="609290"/>
            </a:xfrm>
            <a:custGeom>
              <a:avLst/>
              <a:gdLst>
                <a:gd name="connsiteX0" fmla="*/ 1075628 w 1075627"/>
                <a:gd name="connsiteY0" fmla="*/ 537814 h 1075627"/>
                <a:gd name="connsiteX1" fmla="*/ 537814 w 1075627"/>
                <a:gd name="connsiteY1" fmla="*/ 1075628 h 1075627"/>
                <a:gd name="connsiteX2" fmla="*/ 0 w 1075627"/>
                <a:gd name="connsiteY2" fmla="*/ 537814 h 1075627"/>
                <a:gd name="connsiteX3" fmla="*/ 537814 w 1075627"/>
                <a:gd name="connsiteY3" fmla="*/ 0 h 1075627"/>
                <a:gd name="connsiteX4" fmla="*/ 1075628 w 1075627"/>
                <a:gd name="connsiteY4" fmla="*/ 537814 h 107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627" h="1075627">
                  <a:moveTo>
                    <a:pt x="1075628" y="537814"/>
                  </a:moveTo>
                  <a:cubicBezTo>
                    <a:pt x="1075628" y="834840"/>
                    <a:pt x="834840" y="1075628"/>
                    <a:pt x="537814" y="1075628"/>
                  </a:cubicBezTo>
                  <a:cubicBezTo>
                    <a:pt x="240788" y="1075628"/>
                    <a:pt x="0" y="834840"/>
                    <a:pt x="0" y="537814"/>
                  </a:cubicBezTo>
                  <a:cubicBezTo>
                    <a:pt x="0" y="240788"/>
                    <a:pt x="240788" y="0"/>
                    <a:pt x="537814" y="0"/>
                  </a:cubicBezTo>
                  <a:cubicBezTo>
                    <a:pt x="834840" y="0"/>
                    <a:pt x="1075628" y="240788"/>
                    <a:pt x="1075628" y="537814"/>
                  </a:cubicBezTo>
                  <a:close/>
                </a:path>
              </a:pathLst>
            </a:custGeom>
            <a:solidFill>
              <a:schemeClr val="accent4"/>
            </a:solidFill>
            <a:ln>
              <a:noFill/>
            </a:ln>
            <a:effectLst>
              <a:outerShdw blurRad="635000" dist="1143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solidFill>
                  <a:schemeClr val="lt1"/>
                </a:solidFill>
                <a:latin typeface="Karla Light" panose="020B0004030503030003" pitchFamily="34" charset="77"/>
              </a:endParaRPr>
            </a:p>
          </p:txBody>
        </p:sp>
        <p:pic>
          <p:nvPicPr>
            <p:cNvPr id="69" name="Graphic 68">
              <a:extLst>
                <a:ext uri="{FF2B5EF4-FFF2-40B4-BE49-F238E27FC236}">
                  <a16:creationId xmlns:a16="http://schemas.microsoft.com/office/drawing/2014/main" id="{DFFD2873-886B-4DF0-B42C-B3D60C7013B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47829" y="5314725"/>
              <a:ext cx="283173" cy="283173"/>
            </a:xfrm>
            <a:prstGeom prst="rect">
              <a:avLst/>
            </a:prstGeom>
          </p:spPr>
        </p:pic>
      </p:grpSp>
      <p:sp>
        <p:nvSpPr>
          <p:cNvPr id="70" name="Cube 69">
            <a:extLst>
              <a:ext uri="{FF2B5EF4-FFF2-40B4-BE49-F238E27FC236}">
                <a16:creationId xmlns:a16="http://schemas.microsoft.com/office/drawing/2014/main" id="{2E3363FA-4BAE-48E2-93D4-7E948CC8A1D9}"/>
              </a:ext>
            </a:extLst>
          </p:cNvPr>
          <p:cNvSpPr/>
          <p:nvPr/>
        </p:nvSpPr>
        <p:spPr>
          <a:xfrm rot="9900000">
            <a:off x="9665516" y="296557"/>
            <a:ext cx="469066" cy="469066"/>
          </a:xfrm>
          <a:prstGeom prst="cube">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
        <p:nvSpPr>
          <p:cNvPr id="71" name="Cube 70">
            <a:extLst>
              <a:ext uri="{FF2B5EF4-FFF2-40B4-BE49-F238E27FC236}">
                <a16:creationId xmlns:a16="http://schemas.microsoft.com/office/drawing/2014/main" id="{59F212E9-92D9-4B23-8D29-E4663B6F76F9}"/>
              </a:ext>
            </a:extLst>
          </p:cNvPr>
          <p:cNvSpPr/>
          <p:nvPr/>
        </p:nvSpPr>
        <p:spPr>
          <a:xfrm rot="20818151">
            <a:off x="-441216" y="4931573"/>
            <a:ext cx="903079" cy="903079"/>
          </a:xfrm>
          <a:prstGeom prst="cube">
            <a:avLst>
              <a:gd name="adj" fmla="val 24518"/>
            </a:avLst>
          </a:prstGeom>
          <a:gradFill>
            <a:gsLst>
              <a:gs pos="54900">
                <a:schemeClr val="accent1">
                  <a:lumMod val="60000"/>
                  <a:lumOff val="40000"/>
                </a:schemeClr>
              </a:gs>
              <a:gs pos="0">
                <a:schemeClr val="accent1"/>
              </a:gs>
              <a:gs pos="100000">
                <a:schemeClr val="accent4"/>
              </a:gs>
            </a:gsLst>
            <a:lin ang="27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Karla Light" panose="020B0004030503030003" pitchFamily="34" charset="77"/>
            </a:endParaRPr>
          </a:p>
        </p:txBody>
      </p:sp>
      <p:sp>
        <p:nvSpPr>
          <p:cNvPr id="72" name="Oval 71">
            <a:extLst>
              <a:ext uri="{FF2B5EF4-FFF2-40B4-BE49-F238E27FC236}">
                <a16:creationId xmlns:a16="http://schemas.microsoft.com/office/drawing/2014/main" id="{FC18EAE4-189D-425F-861E-5CA93FB30CCF}"/>
              </a:ext>
            </a:extLst>
          </p:cNvPr>
          <p:cNvSpPr/>
          <p:nvPr/>
        </p:nvSpPr>
        <p:spPr>
          <a:xfrm>
            <a:off x="11075008" y="915949"/>
            <a:ext cx="2233984" cy="2233984"/>
          </a:xfrm>
          <a:prstGeom prst="ellipse">
            <a:avLst/>
          </a:prstGeom>
          <a:gradFill>
            <a:gsLst>
              <a:gs pos="55000">
                <a:schemeClr val="accent1">
                  <a:lumMod val="60000"/>
                  <a:lumOff val="40000"/>
                </a:schemeClr>
              </a:gs>
              <a:gs pos="0">
                <a:schemeClr val="accent1"/>
              </a:gs>
              <a:gs pos="100000">
                <a:schemeClr val="accent4"/>
              </a:gs>
            </a:gsLst>
            <a:lin ang="27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
        <p:nvSpPr>
          <p:cNvPr id="73" name="Oval 72">
            <a:extLst>
              <a:ext uri="{FF2B5EF4-FFF2-40B4-BE49-F238E27FC236}">
                <a16:creationId xmlns:a16="http://schemas.microsoft.com/office/drawing/2014/main" id="{E254E8B2-0340-4D07-A098-F38BE360207E}"/>
              </a:ext>
            </a:extLst>
          </p:cNvPr>
          <p:cNvSpPr/>
          <p:nvPr/>
        </p:nvSpPr>
        <p:spPr>
          <a:xfrm>
            <a:off x="4919093" y="5833229"/>
            <a:ext cx="941938" cy="941938"/>
          </a:xfrm>
          <a:prstGeom prst="ellipse">
            <a:avLst/>
          </a:prstGeom>
          <a:gradFill>
            <a:gsLst>
              <a:gs pos="55000">
                <a:schemeClr val="accent1">
                  <a:lumMod val="60000"/>
                  <a:lumOff val="40000"/>
                </a:schemeClr>
              </a:gs>
              <a:gs pos="0">
                <a:schemeClr val="accent1"/>
              </a:gs>
              <a:gs pos="100000">
                <a:schemeClr val="accent4"/>
              </a:gs>
            </a:gsLst>
            <a:lin ang="2700000" scaled="1"/>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Karla Light" panose="020B0004030503030003" pitchFamily="34" charset="77"/>
            </a:endParaRPr>
          </a:p>
        </p:txBody>
      </p:sp>
    </p:spTree>
    <p:extLst>
      <p:ext uri="{BB962C8B-B14F-4D97-AF65-F5344CB8AC3E}">
        <p14:creationId xmlns:p14="http://schemas.microsoft.com/office/powerpoint/2010/main" val="270437052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50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1000" fill="hold"/>
                                            <p:tgtEl>
                                              <p:spTgt spid="32"/>
                                            </p:tgtEl>
                                            <p:attrNameLst>
                                              <p:attrName>ppt_x</p:attrName>
                                            </p:attrNameLst>
                                          </p:cBhvr>
                                          <p:tavLst>
                                            <p:tav tm="0">
                                              <p:val>
                                                <p:strVal val="0-#ppt_w/2"/>
                                              </p:val>
                                            </p:tav>
                                            <p:tav tm="100000">
                                              <p:val>
                                                <p:strVal val="#ppt_x"/>
                                              </p:val>
                                            </p:tav>
                                          </p:tavLst>
                                        </p:anim>
                                        <p:anim calcmode="lin" valueType="num">
                                          <p:cBhvr additive="base">
                                            <p:cTn id="12" dur="10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75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1000" fill="hold"/>
                                            <p:tgtEl>
                                              <p:spTgt spid="31"/>
                                            </p:tgtEl>
                                            <p:attrNameLst>
                                              <p:attrName>ppt_x</p:attrName>
                                            </p:attrNameLst>
                                          </p:cBhvr>
                                          <p:tavLst>
                                            <p:tav tm="0">
                                              <p:val>
                                                <p:strVal val="0-#ppt_w/2"/>
                                              </p:val>
                                            </p:tav>
                                            <p:tav tm="100000">
                                              <p:val>
                                                <p:strVal val="#ppt_x"/>
                                              </p:val>
                                            </p:tav>
                                          </p:tavLst>
                                        </p:anim>
                                        <p:anim calcmode="lin" valueType="num">
                                          <p:cBhvr additive="base">
                                            <p:cTn id="16" dur="10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0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000" fill="hold"/>
                                            <p:tgtEl>
                                              <p:spTgt spid="30"/>
                                            </p:tgtEl>
                                            <p:attrNameLst>
                                              <p:attrName>ppt_x</p:attrName>
                                            </p:attrNameLst>
                                          </p:cBhvr>
                                          <p:tavLst>
                                            <p:tav tm="0">
                                              <p:val>
                                                <p:strVal val="0-#ppt_w/2"/>
                                              </p:val>
                                            </p:tav>
                                            <p:tav tm="100000">
                                              <p:val>
                                                <p:strVal val="#ppt_x"/>
                                              </p:val>
                                            </p:tav>
                                          </p:tavLst>
                                        </p:anim>
                                        <p:anim calcmode="lin" valueType="num">
                                          <p:cBhvr additive="base">
                                            <p:cTn id="20" dur="10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125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1000" fill="hold"/>
                                            <p:tgtEl>
                                              <p:spTgt spid="29"/>
                                            </p:tgtEl>
                                            <p:attrNameLst>
                                              <p:attrName>ppt_x</p:attrName>
                                            </p:attrNameLst>
                                          </p:cBhvr>
                                          <p:tavLst>
                                            <p:tav tm="0">
                                              <p:val>
                                                <p:strVal val="0-#ppt_w/2"/>
                                              </p:val>
                                            </p:tav>
                                            <p:tav tm="100000">
                                              <p:val>
                                                <p:strVal val="#ppt_x"/>
                                              </p:val>
                                            </p:tav>
                                          </p:tavLst>
                                        </p:anim>
                                        <p:anim calcmode="lin" valueType="num">
                                          <p:cBhvr additive="base">
                                            <p:cTn id="24" dur="1000" fill="hold"/>
                                            <p:tgtEl>
                                              <p:spTgt spid="29"/>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150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1000" fill="hold"/>
                                            <p:tgtEl>
                                              <p:spTgt spid="28"/>
                                            </p:tgtEl>
                                            <p:attrNameLst>
                                              <p:attrName>ppt_x</p:attrName>
                                            </p:attrNameLst>
                                          </p:cBhvr>
                                          <p:tavLst>
                                            <p:tav tm="0">
                                              <p:val>
                                                <p:strVal val="0-#ppt_w/2"/>
                                              </p:val>
                                            </p:tav>
                                            <p:tav tm="100000">
                                              <p:val>
                                                <p:strVal val="#ppt_x"/>
                                              </p:val>
                                            </p:tav>
                                          </p:tavLst>
                                        </p:anim>
                                        <p:anim calcmode="lin" valueType="num">
                                          <p:cBhvr additive="base">
                                            <p:cTn id="28" dur="1000" fill="hold"/>
                                            <p:tgtEl>
                                              <p:spTgt spid="28"/>
                                            </p:tgtEl>
                                            <p:attrNameLst>
                                              <p:attrName>ppt_y</p:attrName>
                                            </p:attrNameLst>
                                          </p:cBhvr>
                                          <p:tavLst>
                                            <p:tav tm="0">
                                              <p:val>
                                                <p:strVal val="#ppt_y"/>
                                              </p:val>
                                            </p:tav>
                                            <p:tav tm="100000">
                                              <p:val>
                                                <p:strVal val="#ppt_y"/>
                                              </p:val>
                                            </p:tav>
                                          </p:tavLst>
                                        </p:anim>
                                      </p:childTnLst>
                                    </p:cTn>
                                  </p:par>
                                  <p:par>
                                    <p:cTn id="29" presetID="10" presetClass="entr" presetSubtype="0" fill="hold" nodeType="withEffect">
                                      <p:stCondLst>
                                        <p:cond delay="50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1000"/>
                                            <p:tgtEl>
                                              <p:spTgt spid="79"/>
                                            </p:tgtEl>
                                          </p:cBhvr>
                                        </p:animEffect>
                                      </p:childTnLst>
                                    </p:cTn>
                                  </p:par>
                                  <p:par>
                                    <p:cTn id="32" presetID="10" presetClass="entr" presetSubtype="0" fill="hold" nodeType="withEffect">
                                      <p:stCondLst>
                                        <p:cond delay="750"/>
                                      </p:stCondLst>
                                      <p:childTnLst>
                                        <p:set>
                                          <p:cBhvr>
                                            <p:cTn id="33" dur="1" fill="hold">
                                              <p:stCondLst>
                                                <p:cond delay="0"/>
                                              </p:stCondLst>
                                            </p:cTn>
                                            <p:tgtEl>
                                              <p:spTgt spid="76"/>
                                            </p:tgtEl>
                                            <p:attrNameLst>
                                              <p:attrName>style.visibility</p:attrName>
                                            </p:attrNameLst>
                                          </p:cBhvr>
                                          <p:to>
                                            <p:strVal val="visible"/>
                                          </p:to>
                                        </p:set>
                                        <p:animEffect transition="in" filter="fade">
                                          <p:cBhvr>
                                            <p:cTn id="34" dur="1000"/>
                                            <p:tgtEl>
                                              <p:spTgt spid="76"/>
                                            </p:tgtEl>
                                          </p:cBhvr>
                                        </p:animEffect>
                                      </p:childTnLst>
                                    </p:cTn>
                                  </p:par>
                                  <p:par>
                                    <p:cTn id="35" presetID="10" presetClass="entr" presetSubtype="0" fill="hold" nodeType="withEffect">
                                      <p:stCondLst>
                                        <p:cond delay="100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1000"/>
                                            <p:tgtEl>
                                              <p:spTgt spid="77"/>
                                            </p:tgtEl>
                                          </p:cBhvr>
                                        </p:animEffect>
                                      </p:childTnLst>
                                    </p:cTn>
                                  </p:par>
                                  <p:par>
                                    <p:cTn id="38" presetID="10" presetClass="entr" presetSubtype="0" fill="hold" nodeType="withEffect">
                                      <p:stCondLst>
                                        <p:cond delay="125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1000"/>
                                            <p:tgtEl>
                                              <p:spTgt spid="75"/>
                                            </p:tgtEl>
                                          </p:cBhvr>
                                        </p:animEffect>
                                      </p:childTnLst>
                                    </p:cTn>
                                  </p:par>
                                  <p:par>
                                    <p:cTn id="41" presetID="10" presetClass="entr" presetSubtype="0" fill="hold" nodeType="withEffect">
                                      <p:stCondLst>
                                        <p:cond delay="150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1000"/>
                                            <p:tgtEl>
                                              <p:spTgt spid="78"/>
                                            </p:tgtEl>
                                          </p:cBhvr>
                                        </p:animEffect>
                                      </p:childTnLst>
                                    </p:cTn>
                                  </p:par>
                                  <p:par>
                                    <p:cTn id="44" presetID="10" presetClass="entr" presetSubtype="0" fill="hold" nodeType="withEffect">
                                      <p:stCondLst>
                                        <p:cond delay="175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1000"/>
                                            <p:tgtEl>
                                              <p:spTgt spid="74"/>
                                            </p:tgtEl>
                                          </p:cBhvr>
                                        </p:animEffect>
                                      </p:childTnLst>
                                    </p:cTn>
                                  </p:par>
                                  <p:par>
                                    <p:cTn id="47" presetID="10" presetClass="entr" presetSubtype="0" fill="hold" grpId="0" nodeType="withEffect">
                                      <p:stCondLst>
                                        <p:cond delay="75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10" presetClass="entr" presetSubtype="0" fill="hold" grpId="0" nodeType="withEffect">
                                      <p:stCondLst>
                                        <p:cond delay="125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1000"/>
                                            <p:tgtEl>
                                              <p:spTgt spid="3"/>
                                            </p:tgtEl>
                                          </p:cBhvr>
                                        </p:animEffect>
                                      </p:childTnLst>
                                    </p:cTn>
                                  </p:par>
                                  <p:par>
                                    <p:cTn id="56" presetID="10" presetClass="entr" presetSubtype="0" fill="hold" grpId="0" nodeType="withEffect">
                                      <p:stCondLst>
                                        <p:cond delay="150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childTnLst>
                                    </p:cTn>
                                  </p:par>
                                  <p:par>
                                    <p:cTn id="59" presetID="10" presetClass="entr" presetSubtype="0" fill="hold" grpId="0" nodeType="withEffect">
                                      <p:stCondLst>
                                        <p:cond delay="175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1000"/>
                                            <p:tgtEl>
                                              <p:spTgt spid="2"/>
                                            </p:tgtEl>
                                          </p:cBhvr>
                                        </p:animEffect>
                                      </p:childTnLst>
                                    </p:cTn>
                                  </p:par>
                                  <p:par>
                                    <p:cTn id="62" presetID="10" presetClass="entr" presetSubtype="0" fill="hold" nodeType="withEffect">
                                      <p:stCondLst>
                                        <p:cond delay="20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childTnLst>
                                    </p:cTn>
                                  </p:par>
                                  <p:par>
                                    <p:cTn id="65" presetID="2" presetClass="entr" presetSubtype="1" accel="22667" fill="hold" grpId="0" nodeType="withEffect" p14:presetBounceEnd="81333">
                                      <p:stCondLst>
                                        <p:cond delay="1000"/>
                                      </p:stCondLst>
                                      <p:childTnLst>
                                        <p:set>
                                          <p:cBhvr>
                                            <p:cTn id="66" dur="1" fill="hold">
                                              <p:stCondLst>
                                                <p:cond delay="0"/>
                                              </p:stCondLst>
                                            </p:cTn>
                                            <p:tgtEl>
                                              <p:spTgt spid="73"/>
                                            </p:tgtEl>
                                            <p:attrNameLst>
                                              <p:attrName>style.visibility</p:attrName>
                                            </p:attrNameLst>
                                          </p:cBhvr>
                                          <p:to>
                                            <p:strVal val="visible"/>
                                          </p:to>
                                        </p:set>
                                        <p:anim calcmode="lin" valueType="num" p14:bounceEnd="81333">
                                          <p:cBhvr additive="base">
                                            <p:cTn id="67" dur="1250" fill="hold"/>
                                            <p:tgtEl>
                                              <p:spTgt spid="73"/>
                                            </p:tgtEl>
                                            <p:attrNameLst>
                                              <p:attrName>ppt_x</p:attrName>
                                            </p:attrNameLst>
                                          </p:cBhvr>
                                          <p:tavLst>
                                            <p:tav tm="0">
                                              <p:val>
                                                <p:strVal val="#ppt_x"/>
                                              </p:val>
                                            </p:tav>
                                            <p:tav tm="100000">
                                              <p:val>
                                                <p:strVal val="#ppt_x"/>
                                              </p:val>
                                            </p:tav>
                                          </p:tavLst>
                                        </p:anim>
                                        <p:anim calcmode="lin" valueType="num" p14:bounceEnd="81333">
                                          <p:cBhvr additive="base">
                                            <p:cTn id="68" dur="1250" fill="hold"/>
                                            <p:tgtEl>
                                              <p:spTgt spid="73"/>
                                            </p:tgtEl>
                                            <p:attrNameLst>
                                              <p:attrName>ppt_y</p:attrName>
                                            </p:attrNameLst>
                                          </p:cBhvr>
                                          <p:tavLst>
                                            <p:tav tm="0">
                                              <p:val>
                                                <p:strVal val="0-#ppt_h/2"/>
                                              </p:val>
                                            </p:tav>
                                            <p:tav tm="100000">
                                              <p:val>
                                                <p:strVal val="#ppt_y"/>
                                              </p:val>
                                            </p:tav>
                                          </p:tavLst>
                                        </p:anim>
                                      </p:childTnLst>
                                    </p:cTn>
                                  </p:par>
                                  <p:par>
                                    <p:cTn id="69" presetID="2" presetClass="entr" presetSubtype="1" accel="22667" fill="hold" grpId="0" nodeType="withEffect" p14:presetBounceEnd="81333">
                                      <p:stCondLst>
                                        <p:cond delay="1250"/>
                                      </p:stCondLst>
                                      <p:childTnLst>
                                        <p:set>
                                          <p:cBhvr>
                                            <p:cTn id="70" dur="1" fill="hold">
                                              <p:stCondLst>
                                                <p:cond delay="0"/>
                                              </p:stCondLst>
                                            </p:cTn>
                                            <p:tgtEl>
                                              <p:spTgt spid="71"/>
                                            </p:tgtEl>
                                            <p:attrNameLst>
                                              <p:attrName>style.visibility</p:attrName>
                                            </p:attrNameLst>
                                          </p:cBhvr>
                                          <p:to>
                                            <p:strVal val="visible"/>
                                          </p:to>
                                        </p:set>
                                        <p:anim calcmode="lin" valueType="num" p14:bounceEnd="81333">
                                          <p:cBhvr additive="base">
                                            <p:cTn id="71" dur="1250" fill="hold"/>
                                            <p:tgtEl>
                                              <p:spTgt spid="71"/>
                                            </p:tgtEl>
                                            <p:attrNameLst>
                                              <p:attrName>ppt_x</p:attrName>
                                            </p:attrNameLst>
                                          </p:cBhvr>
                                          <p:tavLst>
                                            <p:tav tm="0">
                                              <p:val>
                                                <p:strVal val="#ppt_x"/>
                                              </p:val>
                                            </p:tav>
                                            <p:tav tm="100000">
                                              <p:val>
                                                <p:strVal val="#ppt_x"/>
                                              </p:val>
                                            </p:tav>
                                          </p:tavLst>
                                        </p:anim>
                                        <p:anim calcmode="lin" valueType="num" p14:bounceEnd="81333">
                                          <p:cBhvr additive="base">
                                            <p:cTn id="72" dur="1250" fill="hold"/>
                                            <p:tgtEl>
                                              <p:spTgt spid="71"/>
                                            </p:tgtEl>
                                            <p:attrNameLst>
                                              <p:attrName>ppt_y</p:attrName>
                                            </p:attrNameLst>
                                          </p:cBhvr>
                                          <p:tavLst>
                                            <p:tav tm="0">
                                              <p:val>
                                                <p:strVal val="0-#ppt_h/2"/>
                                              </p:val>
                                            </p:tav>
                                            <p:tav tm="100000">
                                              <p:val>
                                                <p:strVal val="#ppt_y"/>
                                              </p:val>
                                            </p:tav>
                                          </p:tavLst>
                                        </p:anim>
                                      </p:childTnLst>
                                    </p:cTn>
                                  </p:par>
                                  <p:par>
                                    <p:cTn id="73" presetID="2" presetClass="entr" presetSubtype="1" accel="22667" fill="hold" grpId="0" nodeType="withEffect" p14:presetBounceEnd="81333">
                                      <p:stCondLst>
                                        <p:cond delay="1500"/>
                                      </p:stCondLst>
                                      <p:childTnLst>
                                        <p:set>
                                          <p:cBhvr>
                                            <p:cTn id="74" dur="1" fill="hold">
                                              <p:stCondLst>
                                                <p:cond delay="0"/>
                                              </p:stCondLst>
                                            </p:cTn>
                                            <p:tgtEl>
                                              <p:spTgt spid="72"/>
                                            </p:tgtEl>
                                            <p:attrNameLst>
                                              <p:attrName>style.visibility</p:attrName>
                                            </p:attrNameLst>
                                          </p:cBhvr>
                                          <p:to>
                                            <p:strVal val="visible"/>
                                          </p:to>
                                        </p:set>
                                        <p:anim calcmode="lin" valueType="num" p14:bounceEnd="81333">
                                          <p:cBhvr additive="base">
                                            <p:cTn id="75" dur="1250" fill="hold"/>
                                            <p:tgtEl>
                                              <p:spTgt spid="72"/>
                                            </p:tgtEl>
                                            <p:attrNameLst>
                                              <p:attrName>ppt_x</p:attrName>
                                            </p:attrNameLst>
                                          </p:cBhvr>
                                          <p:tavLst>
                                            <p:tav tm="0">
                                              <p:val>
                                                <p:strVal val="#ppt_x"/>
                                              </p:val>
                                            </p:tav>
                                            <p:tav tm="100000">
                                              <p:val>
                                                <p:strVal val="#ppt_x"/>
                                              </p:val>
                                            </p:tav>
                                          </p:tavLst>
                                        </p:anim>
                                        <p:anim calcmode="lin" valueType="num" p14:bounceEnd="81333">
                                          <p:cBhvr additive="base">
                                            <p:cTn id="76" dur="1250" fill="hold"/>
                                            <p:tgtEl>
                                              <p:spTgt spid="72"/>
                                            </p:tgtEl>
                                            <p:attrNameLst>
                                              <p:attrName>ppt_y</p:attrName>
                                            </p:attrNameLst>
                                          </p:cBhvr>
                                          <p:tavLst>
                                            <p:tav tm="0">
                                              <p:val>
                                                <p:strVal val="0-#ppt_h/2"/>
                                              </p:val>
                                            </p:tav>
                                            <p:tav tm="100000">
                                              <p:val>
                                                <p:strVal val="#ppt_y"/>
                                              </p:val>
                                            </p:tav>
                                          </p:tavLst>
                                        </p:anim>
                                      </p:childTnLst>
                                    </p:cTn>
                                  </p:par>
                                  <p:par>
                                    <p:cTn id="77" presetID="2" presetClass="entr" presetSubtype="1" accel="22667" fill="hold" grpId="0" nodeType="withEffect" p14:presetBounceEnd="81333">
                                      <p:stCondLst>
                                        <p:cond delay="1750"/>
                                      </p:stCondLst>
                                      <p:childTnLst>
                                        <p:set>
                                          <p:cBhvr>
                                            <p:cTn id="78" dur="1" fill="hold">
                                              <p:stCondLst>
                                                <p:cond delay="0"/>
                                              </p:stCondLst>
                                            </p:cTn>
                                            <p:tgtEl>
                                              <p:spTgt spid="70"/>
                                            </p:tgtEl>
                                            <p:attrNameLst>
                                              <p:attrName>style.visibility</p:attrName>
                                            </p:attrNameLst>
                                          </p:cBhvr>
                                          <p:to>
                                            <p:strVal val="visible"/>
                                          </p:to>
                                        </p:set>
                                        <p:anim calcmode="lin" valueType="num" p14:bounceEnd="81333">
                                          <p:cBhvr additive="base">
                                            <p:cTn id="79" dur="1250" fill="hold"/>
                                            <p:tgtEl>
                                              <p:spTgt spid="70"/>
                                            </p:tgtEl>
                                            <p:attrNameLst>
                                              <p:attrName>ppt_x</p:attrName>
                                            </p:attrNameLst>
                                          </p:cBhvr>
                                          <p:tavLst>
                                            <p:tav tm="0">
                                              <p:val>
                                                <p:strVal val="#ppt_x"/>
                                              </p:val>
                                            </p:tav>
                                            <p:tav tm="100000">
                                              <p:val>
                                                <p:strVal val="#ppt_x"/>
                                              </p:val>
                                            </p:tav>
                                          </p:tavLst>
                                        </p:anim>
                                        <p:anim calcmode="lin" valueType="num" p14:bounceEnd="81333">
                                          <p:cBhvr additive="base">
                                            <p:cTn id="80" dur="1250" fill="hold"/>
                                            <p:tgtEl>
                                              <p:spTgt spid="70"/>
                                            </p:tgtEl>
                                            <p:attrNameLst>
                                              <p:attrName>ppt_y</p:attrName>
                                            </p:attrNameLst>
                                          </p:cBhvr>
                                          <p:tavLst>
                                            <p:tav tm="0">
                                              <p:val>
                                                <p:strVal val="0-#ppt_h/2"/>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81"/>
                                            </p:tgtEl>
                                            <p:attrNameLst>
                                              <p:attrName>style.visibility</p:attrName>
                                            </p:attrNameLst>
                                          </p:cBhvr>
                                          <p:to>
                                            <p:strVal val="visible"/>
                                          </p:to>
                                        </p:set>
                                        <p:anim calcmode="lin" valueType="num">
                                          <p:cBhvr additive="base">
                                            <p:cTn id="83" dur="1000" fill="hold"/>
                                            <p:tgtEl>
                                              <p:spTgt spid="81"/>
                                            </p:tgtEl>
                                            <p:attrNameLst>
                                              <p:attrName>ppt_x</p:attrName>
                                            </p:attrNameLst>
                                          </p:cBhvr>
                                          <p:tavLst>
                                            <p:tav tm="0">
                                              <p:val>
                                                <p:strVal val="#ppt_x"/>
                                              </p:val>
                                            </p:tav>
                                            <p:tav tm="100000">
                                              <p:val>
                                                <p:strVal val="#ppt_x"/>
                                              </p:val>
                                            </p:tav>
                                          </p:tavLst>
                                        </p:anim>
                                        <p:anim calcmode="lin" valueType="num">
                                          <p:cBhvr additive="base">
                                            <p:cTn id="84" dur="10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2" grpId="0" animBg="1"/>
          <p:bldP spid="3" grpId="0" animBg="1"/>
          <p:bldP spid="4" grpId="0" animBg="1"/>
          <p:bldP spid="5" grpId="0" animBg="1"/>
          <p:bldP spid="6" grpId="0" animBg="1"/>
          <p:bldP spid="70" grpId="0" animBg="1"/>
          <p:bldP spid="71" grpId="0" animBg="1"/>
          <p:bldP spid="72" grpId="0" animBg="1"/>
          <p:bldP spid="7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50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1000" fill="hold"/>
                                            <p:tgtEl>
                                              <p:spTgt spid="32"/>
                                            </p:tgtEl>
                                            <p:attrNameLst>
                                              <p:attrName>ppt_x</p:attrName>
                                            </p:attrNameLst>
                                          </p:cBhvr>
                                          <p:tavLst>
                                            <p:tav tm="0">
                                              <p:val>
                                                <p:strVal val="0-#ppt_w/2"/>
                                              </p:val>
                                            </p:tav>
                                            <p:tav tm="100000">
                                              <p:val>
                                                <p:strVal val="#ppt_x"/>
                                              </p:val>
                                            </p:tav>
                                          </p:tavLst>
                                        </p:anim>
                                        <p:anim calcmode="lin" valueType="num">
                                          <p:cBhvr additive="base">
                                            <p:cTn id="12" dur="10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75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1000" fill="hold"/>
                                            <p:tgtEl>
                                              <p:spTgt spid="31"/>
                                            </p:tgtEl>
                                            <p:attrNameLst>
                                              <p:attrName>ppt_x</p:attrName>
                                            </p:attrNameLst>
                                          </p:cBhvr>
                                          <p:tavLst>
                                            <p:tav tm="0">
                                              <p:val>
                                                <p:strVal val="0-#ppt_w/2"/>
                                              </p:val>
                                            </p:tav>
                                            <p:tav tm="100000">
                                              <p:val>
                                                <p:strVal val="#ppt_x"/>
                                              </p:val>
                                            </p:tav>
                                          </p:tavLst>
                                        </p:anim>
                                        <p:anim calcmode="lin" valueType="num">
                                          <p:cBhvr additive="base">
                                            <p:cTn id="16" dur="10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0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000" fill="hold"/>
                                            <p:tgtEl>
                                              <p:spTgt spid="30"/>
                                            </p:tgtEl>
                                            <p:attrNameLst>
                                              <p:attrName>ppt_x</p:attrName>
                                            </p:attrNameLst>
                                          </p:cBhvr>
                                          <p:tavLst>
                                            <p:tav tm="0">
                                              <p:val>
                                                <p:strVal val="0-#ppt_w/2"/>
                                              </p:val>
                                            </p:tav>
                                            <p:tav tm="100000">
                                              <p:val>
                                                <p:strVal val="#ppt_x"/>
                                              </p:val>
                                            </p:tav>
                                          </p:tavLst>
                                        </p:anim>
                                        <p:anim calcmode="lin" valueType="num">
                                          <p:cBhvr additive="base">
                                            <p:cTn id="20" dur="10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125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1000" fill="hold"/>
                                            <p:tgtEl>
                                              <p:spTgt spid="29"/>
                                            </p:tgtEl>
                                            <p:attrNameLst>
                                              <p:attrName>ppt_x</p:attrName>
                                            </p:attrNameLst>
                                          </p:cBhvr>
                                          <p:tavLst>
                                            <p:tav tm="0">
                                              <p:val>
                                                <p:strVal val="0-#ppt_w/2"/>
                                              </p:val>
                                            </p:tav>
                                            <p:tav tm="100000">
                                              <p:val>
                                                <p:strVal val="#ppt_x"/>
                                              </p:val>
                                            </p:tav>
                                          </p:tavLst>
                                        </p:anim>
                                        <p:anim calcmode="lin" valueType="num">
                                          <p:cBhvr additive="base">
                                            <p:cTn id="24" dur="1000" fill="hold"/>
                                            <p:tgtEl>
                                              <p:spTgt spid="29"/>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150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1000" fill="hold"/>
                                            <p:tgtEl>
                                              <p:spTgt spid="28"/>
                                            </p:tgtEl>
                                            <p:attrNameLst>
                                              <p:attrName>ppt_x</p:attrName>
                                            </p:attrNameLst>
                                          </p:cBhvr>
                                          <p:tavLst>
                                            <p:tav tm="0">
                                              <p:val>
                                                <p:strVal val="0-#ppt_w/2"/>
                                              </p:val>
                                            </p:tav>
                                            <p:tav tm="100000">
                                              <p:val>
                                                <p:strVal val="#ppt_x"/>
                                              </p:val>
                                            </p:tav>
                                          </p:tavLst>
                                        </p:anim>
                                        <p:anim calcmode="lin" valueType="num">
                                          <p:cBhvr additive="base">
                                            <p:cTn id="28" dur="1000" fill="hold"/>
                                            <p:tgtEl>
                                              <p:spTgt spid="28"/>
                                            </p:tgtEl>
                                            <p:attrNameLst>
                                              <p:attrName>ppt_y</p:attrName>
                                            </p:attrNameLst>
                                          </p:cBhvr>
                                          <p:tavLst>
                                            <p:tav tm="0">
                                              <p:val>
                                                <p:strVal val="#ppt_y"/>
                                              </p:val>
                                            </p:tav>
                                            <p:tav tm="100000">
                                              <p:val>
                                                <p:strVal val="#ppt_y"/>
                                              </p:val>
                                            </p:tav>
                                          </p:tavLst>
                                        </p:anim>
                                      </p:childTnLst>
                                    </p:cTn>
                                  </p:par>
                                  <p:par>
                                    <p:cTn id="29" presetID="10" presetClass="entr" presetSubtype="0" fill="hold" nodeType="withEffect">
                                      <p:stCondLst>
                                        <p:cond delay="50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1000"/>
                                            <p:tgtEl>
                                              <p:spTgt spid="79"/>
                                            </p:tgtEl>
                                          </p:cBhvr>
                                        </p:animEffect>
                                      </p:childTnLst>
                                    </p:cTn>
                                  </p:par>
                                  <p:par>
                                    <p:cTn id="32" presetID="10" presetClass="entr" presetSubtype="0" fill="hold" nodeType="withEffect">
                                      <p:stCondLst>
                                        <p:cond delay="750"/>
                                      </p:stCondLst>
                                      <p:childTnLst>
                                        <p:set>
                                          <p:cBhvr>
                                            <p:cTn id="33" dur="1" fill="hold">
                                              <p:stCondLst>
                                                <p:cond delay="0"/>
                                              </p:stCondLst>
                                            </p:cTn>
                                            <p:tgtEl>
                                              <p:spTgt spid="76"/>
                                            </p:tgtEl>
                                            <p:attrNameLst>
                                              <p:attrName>style.visibility</p:attrName>
                                            </p:attrNameLst>
                                          </p:cBhvr>
                                          <p:to>
                                            <p:strVal val="visible"/>
                                          </p:to>
                                        </p:set>
                                        <p:animEffect transition="in" filter="fade">
                                          <p:cBhvr>
                                            <p:cTn id="34" dur="1000"/>
                                            <p:tgtEl>
                                              <p:spTgt spid="76"/>
                                            </p:tgtEl>
                                          </p:cBhvr>
                                        </p:animEffect>
                                      </p:childTnLst>
                                    </p:cTn>
                                  </p:par>
                                  <p:par>
                                    <p:cTn id="35" presetID="10" presetClass="entr" presetSubtype="0" fill="hold" nodeType="withEffect">
                                      <p:stCondLst>
                                        <p:cond delay="100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1000"/>
                                            <p:tgtEl>
                                              <p:spTgt spid="77"/>
                                            </p:tgtEl>
                                          </p:cBhvr>
                                        </p:animEffect>
                                      </p:childTnLst>
                                    </p:cTn>
                                  </p:par>
                                  <p:par>
                                    <p:cTn id="38" presetID="10" presetClass="entr" presetSubtype="0" fill="hold" nodeType="withEffect">
                                      <p:stCondLst>
                                        <p:cond delay="125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1000"/>
                                            <p:tgtEl>
                                              <p:spTgt spid="75"/>
                                            </p:tgtEl>
                                          </p:cBhvr>
                                        </p:animEffect>
                                      </p:childTnLst>
                                    </p:cTn>
                                  </p:par>
                                  <p:par>
                                    <p:cTn id="41" presetID="10" presetClass="entr" presetSubtype="0" fill="hold" nodeType="withEffect">
                                      <p:stCondLst>
                                        <p:cond delay="150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1000"/>
                                            <p:tgtEl>
                                              <p:spTgt spid="78"/>
                                            </p:tgtEl>
                                          </p:cBhvr>
                                        </p:animEffect>
                                      </p:childTnLst>
                                    </p:cTn>
                                  </p:par>
                                  <p:par>
                                    <p:cTn id="44" presetID="10" presetClass="entr" presetSubtype="0" fill="hold" nodeType="withEffect">
                                      <p:stCondLst>
                                        <p:cond delay="175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1000"/>
                                            <p:tgtEl>
                                              <p:spTgt spid="74"/>
                                            </p:tgtEl>
                                          </p:cBhvr>
                                        </p:animEffect>
                                      </p:childTnLst>
                                    </p:cTn>
                                  </p:par>
                                  <p:par>
                                    <p:cTn id="47" presetID="10" presetClass="entr" presetSubtype="0" fill="hold" grpId="0" nodeType="withEffect">
                                      <p:stCondLst>
                                        <p:cond delay="75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10" presetClass="entr" presetSubtype="0" fill="hold" grpId="0" nodeType="withEffect">
                                      <p:stCondLst>
                                        <p:cond delay="125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1000"/>
                                            <p:tgtEl>
                                              <p:spTgt spid="3"/>
                                            </p:tgtEl>
                                          </p:cBhvr>
                                        </p:animEffect>
                                      </p:childTnLst>
                                    </p:cTn>
                                  </p:par>
                                  <p:par>
                                    <p:cTn id="56" presetID="10" presetClass="entr" presetSubtype="0" fill="hold" grpId="0" nodeType="withEffect">
                                      <p:stCondLst>
                                        <p:cond delay="150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childTnLst>
                                    </p:cTn>
                                  </p:par>
                                  <p:par>
                                    <p:cTn id="59" presetID="10" presetClass="entr" presetSubtype="0" fill="hold" grpId="0" nodeType="withEffect">
                                      <p:stCondLst>
                                        <p:cond delay="175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1000"/>
                                            <p:tgtEl>
                                              <p:spTgt spid="2"/>
                                            </p:tgtEl>
                                          </p:cBhvr>
                                        </p:animEffect>
                                      </p:childTnLst>
                                    </p:cTn>
                                  </p:par>
                                  <p:par>
                                    <p:cTn id="62" presetID="10" presetClass="entr" presetSubtype="0" fill="hold" nodeType="withEffect">
                                      <p:stCondLst>
                                        <p:cond delay="20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childTnLst>
                                    </p:cTn>
                                  </p:par>
                                  <p:par>
                                    <p:cTn id="65" presetID="2" presetClass="entr" presetSubtype="1" accel="22667" fill="hold" grpId="0" nodeType="withEffect">
                                      <p:stCondLst>
                                        <p:cond delay="100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1250" fill="hold"/>
                                            <p:tgtEl>
                                              <p:spTgt spid="73"/>
                                            </p:tgtEl>
                                            <p:attrNameLst>
                                              <p:attrName>ppt_x</p:attrName>
                                            </p:attrNameLst>
                                          </p:cBhvr>
                                          <p:tavLst>
                                            <p:tav tm="0">
                                              <p:val>
                                                <p:strVal val="#ppt_x"/>
                                              </p:val>
                                            </p:tav>
                                            <p:tav tm="100000">
                                              <p:val>
                                                <p:strVal val="#ppt_x"/>
                                              </p:val>
                                            </p:tav>
                                          </p:tavLst>
                                        </p:anim>
                                        <p:anim calcmode="lin" valueType="num">
                                          <p:cBhvr additive="base">
                                            <p:cTn id="68" dur="1250" fill="hold"/>
                                            <p:tgtEl>
                                              <p:spTgt spid="73"/>
                                            </p:tgtEl>
                                            <p:attrNameLst>
                                              <p:attrName>ppt_y</p:attrName>
                                            </p:attrNameLst>
                                          </p:cBhvr>
                                          <p:tavLst>
                                            <p:tav tm="0">
                                              <p:val>
                                                <p:strVal val="0-#ppt_h/2"/>
                                              </p:val>
                                            </p:tav>
                                            <p:tav tm="100000">
                                              <p:val>
                                                <p:strVal val="#ppt_y"/>
                                              </p:val>
                                            </p:tav>
                                          </p:tavLst>
                                        </p:anim>
                                      </p:childTnLst>
                                    </p:cTn>
                                  </p:par>
                                  <p:par>
                                    <p:cTn id="69" presetID="2" presetClass="entr" presetSubtype="1" accel="22667" fill="hold" grpId="0" nodeType="withEffect">
                                      <p:stCondLst>
                                        <p:cond delay="1250"/>
                                      </p:stCondLst>
                                      <p:childTnLst>
                                        <p:set>
                                          <p:cBhvr>
                                            <p:cTn id="70" dur="1" fill="hold">
                                              <p:stCondLst>
                                                <p:cond delay="0"/>
                                              </p:stCondLst>
                                            </p:cTn>
                                            <p:tgtEl>
                                              <p:spTgt spid="71"/>
                                            </p:tgtEl>
                                            <p:attrNameLst>
                                              <p:attrName>style.visibility</p:attrName>
                                            </p:attrNameLst>
                                          </p:cBhvr>
                                          <p:to>
                                            <p:strVal val="visible"/>
                                          </p:to>
                                        </p:set>
                                        <p:anim calcmode="lin" valueType="num">
                                          <p:cBhvr additive="base">
                                            <p:cTn id="71" dur="1250" fill="hold"/>
                                            <p:tgtEl>
                                              <p:spTgt spid="71"/>
                                            </p:tgtEl>
                                            <p:attrNameLst>
                                              <p:attrName>ppt_x</p:attrName>
                                            </p:attrNameLst>
                                          </p:cBhvr>
                                          <p:tavLst>
                                            <p:tav tm="0">
                                              <p:val>
                                                <p:strVal val="#ppt_x"/>
                                              </p:val>
                                            </p:tav>
                                            <p:tav tm="100000">
                                              <p:val>
                                                <p:strVal val="#ppt_x"/>
                                              </p:val>
                                            </p:tav>
                                          </p:tavLst>
                                        </p:anim>
                                        <p:anim calcmode="lin" valueType="num">
                                          <p:cBhvr additive="base">
                                            <p:cTn id="72" dur="1250" fill="hold"/>
                                            <p:tgtEl>
                                              <p:spTgt spid="71"/>
                                            </p:tgtEl>
                                            <p:attrNameLst>
                                              <p:attrName>ppt_y</p:attrName>
                                            </p:attrNameLst>
                                          </p:cBhvr>
                                          <p:tavLst>
                                            <p:tav tm="0">
                                              <p:val>
                                                <p:strVal val="0-#ppt_h/2"/>
                                              </p:val>
                                            </p:tav>
                                            <p:tav tm="100000">
                                              <p:val>
                                                <p:strVal val="#ppt_y"/>
                                              </p:val>
                                            </p:tav>
                                          </p:tavLst>
                                        </p:anim>
                                      </p:childTnLst>
                                    </p:cTn>
                                  </p:par>
                                  <p:par>
                                    <p:cTn id="73" presetID="2" presetClass="entr" presetSubtype="1" accel="22667" fill="hold" grpId="0" nodeType="withEffect">
                                      <p:stCondLst>
                                        <p:cond delay="1500"/>
                                      </p:stCondLst>
                                      <p:childTnLst>
                                        <p:set>
                                          <p:cBhvr>
                                            <p:cTn id="74" dur="1" fill="hold">
                                              <p:stCondLst>
                                                <p:cond delay="0"/>
                                              </p:stCondLst>
                                            </p:cTn>
                                            <p:tgtEl>
                                              <p:spTgt spid="72"/>
                                            </p:tgtEl>
                                            <p:attrNameLst>
                                              <p:attrName>style.visibility</p:attrName>
                                            </p:attrNameLst>
                                          </p:cBhvr>
                                          <p:to>
                                            <p:strVal val="visible"/>
                                          </p:to>
                                        </p:set>
                                        <p:anim calcmode="lin" valueType="num">
                                          <p:cBhvr additive="base">
                                            <p:cTn id="75" dur="1250" fill="hold"/>
                                            <p:tgtEl>
                                              <p:spTgt spid="72"/>
                                            </p:tgtEl>
                                            <p:attrNameLst>
                                              <p:attrName>ppt_x</p:attrName>
                                            </p:attrNameLst>
                                          </p:cBhvr>
                                          <p:tavLst>
                                            <p:tav tm="0">
                                              <p:val>
                                                <p:strVal val="#ppt_x"/>
                                              </p:val>
                                            </p:tav>
                                            <p:tav tm="100000">
                                              <p:val>
                                                <p:strVal val="#ppt_x"/>
                                              </p:val>
                                            </p:tav>
                                          </p:tavLst>
                                        </p:anim>
                                        <p:anim calcmode="lin" valueType="num">
                                          <p:cBhvr additive="base">
                                            <p:cTn id="76" dur="1250" fill="hold"/>
                                            <p:tgtEl>
                                              <p:spTgt spid="72"/>
                                            </p:tgtEl>
                                            <p:attrNameLst>
                                              <p:attrName>ppt_y</p:attrName>
                                            </p:attrNameLst>
                                          </p:cBhvr>
                                          <p:tavLst>
                                            <p:tav tm="0">
                                              <p:val>
                                                <p:strVal val="0-#ppt_h/2"/>
                                              </p:val>
                                            </p:tav>
                                            <p:tav tm="100000">
                                              <p:val>
                                                <p:strVal val="#ppt_y"/>
                                              </p:val>
                                            </p:tav>
                                          </p:tavLst>
                                        </p:anim>
                                      </p:childTnLst>
                                    </p:cTn>
                                  </p:par>
                                  <p:par>
                                    <p:cTn id="77" presetID="2" presetClass="entr" presetSubtype="1" accel="22667" fill="hold" grpId="0" nodeType="withEffect">
                                      <p:stCondLst>
                                        <p:cond delay="175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1250" fill="hold"/>
                                            <p:tgtEl>
                                              <p:spTgt spid="70"/>
                                            </p:tgtEl>
                                            <p:attrNameLst>
                                              <p:attrName>ppt_x</p:attrName>
                                            </p:attrNameLst>
                                          </p:cBhvr>
                                          <p:tavLst>
                                            <p:tav tm="0">
                                              <p:val>
                                                <p:strVal val="#ppt_x"/>
                                              </p:val>
                                            </p:tav>
                                            <p:tav tm="100000">
                                              <p:val>
                                                <p:strVal val="#ppt_x"/>
                                              </p:val>
                                            </p:tav>
                                          </p:tavLst>
                                        </p:anim>
                                        <p:anim calcmode="lin" valueType="num">
                                          <p:cBhvr additive="base">
                                            <p:cTn id="80" dur="1250" fill="hold"/>
                                            <p:tgtEl>
                                              <p:spTgt spid="70"/>
                                            </p:tgtEl>
                                            <p:attrNameLst>
                                              <p:attrName>ppt_y</p:attrName>
                                            </p:attrNameLst>
                                          </p:cBhvr>
                                          <p:tavLst>
                                            <p:tav tm="0">
                                              <p:val>
                                                <p:strVal val="0-#ppt_h/2"/>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81"/>
                                            </p:tgtEl>
                                            <p:attrNameLst>
                                              <p:attrName>style.visibility</p:attrName>
                                            </p:attrNameLst>
                                          </p:cBhvr>
                                          <p:to>
                                            <p:strVal val="visible"/>
                                          </p:to>
                                        </p:set>
                                        <p:anim calcmode="lin" valueType="num">
                                          <p:cBhvr additive="base">
                                            <p:cTn id="83" dur="1000" fill="hold"/>
                                            <p:tgtEl>
                                              <p:spTgt spid="81"/>
                                            </p:tgtEl>
                                            <p:attrNameLst>
                                              <p:attrName>ppt_x</p:attrName>
                                            </p:attrNameLst>
                                          </p:cBhvr>
                                          <p:tavLst>
                                            <p:tav tm="0">
                                              <p:val>
                                                <p:strVal val="#ppt_x"/>
                                              </p:val>
                                            </p:tav>
                                            <p:tav tm="100000">
                                              <p:val>
                                                <p:strVal val="#ppt_x"/>
                                              </p:val>
                                            </p:tav>
                                          </p:tavLst>
                                        </p:anim>
                                        <p:anim calcmode="lin" valueType="num">
                                          <p:cBhvr additive="base">
                                            <p:cTn id="84" dur="10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2" grpId="0" animBg="1"/>
          <p:bldP spid="3" grpId="0" animBg="1"/>
          <p:bldP spid="4" grpId="0" animBg="1"/>
          <p:bldP spid="5" grpId="0" animBg="1"/>
          <p:bldP spid="6" grpId="0" animBg="1"/>
          <p:bldP spid="70" grpId="0" animBg="1"/>
          <p:bldP spid="71" grpId="0" animBg="1"/>
          <p:bldP spid="72" grpId="0" animBg="1"/>
          <p:bldP spid="73" grpId="0" animBg="1"/>
        </p:bldLst>
      </p:timing>
    </mc:Fallback>
  </mc:AlternateContent>
</p:sld>
</file>

<file path=ppt/theme/theme1.xml><?xml version="1.0" encoding="utf-8"?>
<a:theme xmlns:a="http://schemas.openxmlformats.org/drawingml/2006/main" name="Master Slide">
  <a:themeElements>
    <a:clrScheme name="col">
      <a:dk1>
        <a:srgbClr val="000000"/>
      </a:dk1>
      <a:lt1>
        <a:srgbClr val="FFFFFF"/>
      </a:lt1>
      <a:dk2>
        <a:srgbClr val="2D3847"/>
      </a:dk2>
      <a:lt2>
        <a:srgbClr val="E7E6E6"/>
      </a:lt2>
      <a:accent1>
        <a:srgbClr val="6041D3"/>
      </a:accent1>
      <a:accent2>
        <a:srgbClr val="4E2FCA"/>
      </a:accent2>
      <a:accent3>
        <a:srgbClr val="4026A4"/>
      </a:accent3>
      <a:accent4>
        <a:srgbClr val="EDDACB"/>
      </a:accent4>
      <a:accent5>
        <a:srgbClr val="E6CBB5"/>
      </a:accent5>
      <a:accent6>
        <a:srgbClr val="DAB392"/>
      </a:accent6>
      <a:hlink>
        <a:srgbClr val="0563C1"/>
      </a:hlink>
      <a:folHlink>
        <a:srgbClr val="954F72"/>
      </a:folHlink>
    </a:clrScheme>
    <a:fontScheme name="Template - Retron">
      <a:majorFont>
        <a:latin typeface="Poppins SemiBold"/>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04" row="6">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2A4F2A56-823F-474D-A213-8BAA1B9BC323}">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DA985BF6-37D5-EF48-AFD9-86B4880C2C7E}">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5229</TotalTime>
  <Words>807</Words>
  <Application>Microsoft Office PowerPoint</Application>
  <PresentationFormat>Widescreen</PresentationFormat>
  <Paragraphs>204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Karla</vt:lpstr>
      <vt:lpstr>Karla ExtraBold</vt:lpstr>
      <vt:lpstr>Karla Light</vt:lpstr>
      <vt:lpstr>Poppins</vt:lpstr>
      <vt:lpstr>Master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joenanto</dc:creator>
  <cp:lastModifiedBy>Thomasssss Meta</cp:lastModifiedBy>
  <cp:revision>443</cp:revision>
  <dcterms:created xsi:type="dcterms:W3CDTF">2017-04-18T01:46:38Z</dcterms:created>
  <dcterms:modified xsi:type="dcterms:W3CDTF">2022-02-23T01:05:38Z</dcterms:modified>
</cp:coreProperties>
</file>