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86" r:id="rId2"/>
    <p:sldId id="276" r:id="rId3"/>
    <p:sldId id="335" r:id="rId4"/>
    <p:sldId id="312" r:id="rId5"/>
    <p:sldId id="313" r:id="rId6"/>
    <p:sldId id="323" r:id="rId7"/>
    <p:sldId id="318" r:id="rId8"/>
    <p:sldId id="322" r:id="rId9"/>
    <p:sldId id="319" r:id="rId10"/>
    <p:sldId id="324" r:id="rId11"/>
    <p:sldId id="325" r:id="rId12"/>
    <p:sldId id="326" r:id="rId13"/>
    <p:sldId id="320" r:id="rId14"/>
    <p:sldId id="321" r:id="rId15"/>
    <p:sldId id="327" r:id="rId16"/>
    <p:sldId id="333" r:id="rId17"/>
    <p:sldId id="328" r:id="rId18"/>
    <p:sldId id="331" r:id="rId19"/>
    <p:sldId id="334" r:id="rId20"/>
    <p:sldId id="294" r:id="rId21"/>
    <p:sldId id="30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E54"/>
    <a:srgbClr val="C9C9C9"/>
    <a:srgbClr val="557C96"/>
    <a:srgbClr val="1D208F"/>
    <a:srgbClr val="F4E59C"/>
    <a:srgbClr val="DDDDDD"/>
    <a:srgbClr val="B2B2B2"/>
    <a:srgbClr val="D476D6"/>
    <a:srgbClr val="6688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52066" autoAdjust="0"/>
  </p:normalViewPr>
  <p:slideViewPr>
    <p:cSldViewPr>
      <p:cViewPr>
        <p:scale>
          <a:sx n="60" d="100"/>
          <a:sy n="60" d="100"/>
        </p:scale>
        <p:origin x="-1476" y="-72"/>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1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18D616-1B02-4E3C-8674-16D12DD77203}" type="doc">
      <dgm:prSet loTypeId="urn:microsoft.com/office/officeart/2005/8/layout/process3" loCatId="process" qsTypeId="urn:microsoft.com/office/officeart/2005/8/quickstyle/simple1" qsCatId="simple" csTypeId="urn:microsoft.com/office/officeart/2005/8/colors/accent3_1" csCatId="accent3" phldr="1"/>
      <dgm:spPr/>
      <dgm:t>
        <a:bodyPr/>
        <a:lstStyle/>
        <a:p>
          <a:endParaRPr lang="en-US"/>
        </a:p>
      </dgm:t>
    </dgm:pt>
    <dgm:pt modelId="{8C2F6453-5547-4E3B-A005-394E79D05622}">
      <dgm:prSet phldrT="[Text]"/>
      <dgm:spPr>
        <a:effectLst>
          <a:reflection blurRad="6350" stA="50000" endA="300" endPos="55500" dist="101600" dir="5400000" sy="-100000" algn="bl" rotWithShape="0"/>
        </a:effectLst>
      </dgm:spPr>
      <dgm:t>
        <a:bodyPr/>
        <a:lstStyle/>
        <a:p>
          <a:r>
            <a:rPr lang="en-US" dirty="0" smtClean="0"/>
            <a:t>K-means</a:t>
          </a:r>
          <a:endParaRPr lang="en-US" dirty="0"/>
        </a:p>
      </dgm:t>
    </dgm:pt>
    <dgm:pt modelId="{351CB5D9-D7B0-484B-AAD6-48DAA12B28C6}" type="parTrans" cxnId="{5DA52221-54F0-4BD1-80E9-11D2A06B4012}">
      <dgm:prSet/>
      <dgm:spPr/>
      <dgm:t>
        <a:bodyPr/>
        <a:lstStyle/>
        <a:p>
          <a:endParaRPr lang="en-US"/>
        </a:p>
      </dgm:t>
    </dgm:pt>
    <dgm:pt modelId="{B53F1C50-46C8-492D-AC84-FDB376C53EE2}" type="sibTrans" cxnId="{5DA52221-54F0-4BD1-80E9-11D2A06B4012}">
      <dgm:prSet/>
      <dgm:spPr/>
      <dgm:t>
        <a:bodyPr/>
        <a:lstStyle/>
        <a:p>
          <a:endParaRPr lang="en-US" dirty="0"/>
        </a:p>
      </dgm:t>
    </dgm:pt>
    <dgm:pt modelId="{E3E37DED-7D1E-447F-B0B8-55D71303739F}">
      <dgm:prSet phldrT="[Text]"/>
      <dgm:spPr>
        <a:effectLst>
          <a:reflection blurRad="6350" stA="50000" endA="300" endPos="55500" dist="101600" dir="5400000" sy="-100000" algn="bl" rotWithShape="0"/>
        </a:effectLst>
      </dgm:spPr>
      <dgm:t>
        <a:bodyPr/>
        <a:lstStyle/>
        <a:p>
          <a:r>
            <a:rPr lang="en-US" dirty="0" smtClean="0"/>
            <a:t>Whole sequence of stocks return</a:t>
          </a:r>
          <a:endParaRPr lang="en-US" dirty="0"/>
        </a:p>
      </dgm:t>
    </dgm:pt>
    <dgm:pt modelId="{977C0DC4-7618-459E-94E9-78612EAC6C8E}" type="parTrans" cxnId="{98D79306-21AD-495D-9549-10F719775C58}">
      <dgm:prSet/>
      <dgm:spPr/>
      <dgm:t>
        <a:bodyPr/>
        <a:lstStyle/>
        <a:p>
          <a:endParaRPr lang="en-US"/>
        </a:p>
      </dgm:t>
    </dgm:pt>
    <dgm:pt modelId="{036FD6D3-91BE-4CC0-9F77-A8E8A4F4B43B}" type="sibTrans" cxnId="{98D79306-21AD-495D-9549-10F719775C58}">
      <dgm:prSet/>
      <dgm:spPr/>
      <dgm:t>
        <a:bodyPr/>
        <a:lstStyle/>
        <a:p>
          <a:endParaRPr lang="en-US"/>
        </a:p>
      </dgm:t>
    </dgm:pt>
    <dgm:pt modelId="{EF63A408-9B29-44A0-8151-75FB50564D45}">
      <dgm:prSet phldrT="[Text]"/>
      <dgm:spPr>
        <a:effectLst>
          <a:reflection blurRad="6350" stA="50000" endA="300" endPos="55500" dist="101600" dir="5400000" sy="-100000" algn="bl" rotWithShape="0"/>
        </a:effectLst>
      </dgm:spPr>
      <dgm:t>
        <a:bodyPr/>
        <a:lstStyle/>
        <a:p>
          <a:r>
            <a:rPr lang="en-US" dirty="0" smtClean="0"/>
            <a:t>Sequence Extraction</a:t>
          </a:r>
          <a:endParaRPr lang="en-US" dirty="0"/>
        </a:p>
      </dgm:t>
    </dgm:pt>
    <dgm:pt modelId="{7B7A21E8-5478-40FB-AAF5-C5BBF6B07A28}" type="parTrans" cxnId="{54500D88-FFC7-481E-83EC-5B6294585447}">
      <dgm:prSet/>
      <dgm:spPr/>
      <dgm:t>
        <a:bodyPr/>
        <a:lstStyle/>
        <a:p>
          <a:endParaRPr lang="en-US"/>
        </a:p>
      </dgm:t>
    </dgm:pt>
    <dgm:pt modelId="{3F19EC65-7B10-49C4-9AB2-3EABDB6A693D}" type="sibTrans" cxnId="{54500D88-FFC7-481E-83EC-5B6294585447}">
      <dgm:prSet/>
      <dgm:spPr/>
      <dgm:t>
        <a:bodyPr/>
        <a:lstStyle/>
        <a:p>
          <a:endParaRPr lang="en-US" dirty="0"/>
        </a:p>
      </dgm:t>
    </dgm:pt>
    <dgm:pt modelId="{6133AE18-088D-41CE-A037-1144D0A19C96}">
      <dgm:prSet phldrT="[Text]"/>
      <dgm:spPr>
        <a:effectLst>
          <a:reflection blurRad="6350" stA="50000" endA="300" endPos="55500" dist="101600" dir="5400000" sy="-100000" algn="bl" rotWithShape="0"/>
        </a:effectLst>
      </dgm:spPr>
      <dgm:t>
        <a:bodyPr/>
        <a:lstStyle/>
        <a:p>
          <a:r>
            <a:rPr lang="en-US" dirty="0" smtClean="0"/>
            <a:t>Feature Extraction</a:t>
          </a:r>
          <a:endParaRPr lang="en-US" dirty="0"/>
        </a:p>
      </dgm:t>
    </dgm:pt>
    <dgm:pt modelId="{4CE661CB-FED7-4702-AD6D-56AFE27B878E}" type="parTrans" cxnId="{0D7DEB7E-FBBF-401F-9DC8-EDB606E0646C}">
      <dgm:prSet/>
      <dgm:spPr/>
      <dgm:t>
        <a:bodyPr/>
        <a:lstStyle/>
        <a:p>
          <a:endParaRPr lang="en-US"/>
        </a:p>
      </dgm:t>
    </dgm:pt>
    <dgm:pt modelId="{B45B7F48-6049-4B3A-82AE-024BB38BB5F3}" type="sibTrans" cxnId="{0D7DEB7E-FBBF-401F-9DC8-EDB606E0646C}">
      <dgm:prSet/>
      <dgm:spPr/>
      <dgm:t>
        <a:bodyPr/>
        <a:lstStyle/>
        <a:p>
          <a:endParaRPr lang="en-US"/>
        </a:p>
      </dgm:t>
    </dgm:pt>
    <dgm:pt modelId="{1464FF3C-8E8D-4022-A7BC-83F92C2D4D29}">
      <dgm:prSet phldrT="[Text]"/>
      <dgm:spPr>
        <a:effectLst>
          <a:reflection blurRad="6350" stA="50000" endA="300" endPos="55500" dist="101600" dir="5400000" sy="-100000" algn="bl" rotWithShape="0"/>
        </a:effectLst>
      </dgm:spPr>
      <dgm:t>
        <a:bodyPr/>
        <a:lstStyle/>
        <a:p>
          <a:r>
            <a:rPr lang="en-US" dirty="0" smtClean="0"/>
            <a:t>Motif Discovery</a:t>
          </a:r>
          <a:endParaRPr lang="en-US" dirty="0"/>
        </a:p>
      </dgm:t>
    </dgm:pt>
    <dgm:pt modelId="{5141AA6B-5511-4AD6-BFE5-21FA804D1532}" type="parTrans" cxnId="{83675EE6-6CCC-415E-ACB4-9605D7AA4EF4}">
      <dgm:prSet/>
      <dgm:spPr/>
      <dgm:t>
        <a:bodyPr/>
        <a:lstStyle/>
        <a:p>
          <a:endParaRPr lang="en-US"/>
        </a:p>
      </dgm:t>
    </dgm:pt>
    <dgm:pt modelId="{0BBB4438-B786-409A-9AE8-5757AE580BF6}" type="sibTrans" cxnId="{83675EE6-6CCC-415E-ACB4-9605D7AA4EF4}">
      <dgm:prSet/>
      <dgm:spPr/>
      <dgm:t>
        <a:bodyPr/>
        <a:lstStyle/>
        <a:p>
          <a:endParaRPr lang="en-US"/>
        </a:p>
      </dgm:t>
    </dgm:pt>
    <dgm:pt modelId="{EABEB906-C1F3-48FF-81E6-9B356FED3ED8}">
      <dgm:prSet phldrT="[Text]"/>
      <dgm:spPr>
        <a:effectLst>
          <a:reflection blurRad="6350" stA="50000" endA="300" endPos="55500" dist="101600" dir="5400000" sy="-100000" algn="bl" rotWithShape="0"/>
        </a:effectLst>
      </dgm:spPr>
      <dgm:t>
        <a:bodyPr/>
        <a:lstStyle/>
        <a:p>
          <a:r>
            <a:rPr lang="en-US" dirty="0" smtClean="0"/>
            <a:t>Feature Extraction</a:t>
          </a:r>
          <a:endParaRPr lang="en-US" dirty="0"/>
        </a:p>
      </dgm:t>
    </dgm:pt>
    <dgm:pt modelId="{078947CE-D5AF-49D1-8E6C-B443D0491770}" type="parTrans" cxnId="{D50C0E27-32C2-4625-AF06-04C56431475C}">
      <dgm:prSet/>
      <dgm:spPr/>
      <dgm:t>
        <a:bodyPr/>
        <a:lstStyle/>
        <a:p>
          <a:endParaRPr lang="en-US"/>
        </a:p>
      </dgm:t>
    </dgm:pt>
    <dgm:pt modelId="{C67BBC01-F341-4C9C-86FD-5E5672F46F3E}" type="sibTrans" cxnId="{D50C0E27-32C2-4625-AF06-04C56431475C}">
      <dgm:prSet/>
      <dgm:spPr/>
      <dgm:t>
        <a:bodyPr/>
        <a:lstStyle/>
        <a:p>
          <a:endParaRPr lang="en-US"/>
        </a:p>
      </dgm:t>
    </dgm:pt>
    <dgm:pt modelId="{062519A2-C17D-4A5E-B18D-729F2BAF2E04}" type="pres">
      <dgm:prSet presAssocID="{DC18D616-1B02-4E3C-8674-16D12DD77203}" presName="linearFlow" presStyleCnt="0">
        <dgm:presLayoutVars>
          <dgm:dir/>
          <dgm:animLvl val="lvl"/>
          <dgm:resizeHandles val="exact"/>
        </dgm:presLayoutVars>
      </dgm:prSet>
      <dgm:spPr/>
      <dgm:t>
        <a:bodyPr/>
        <a:lstStyle/>
        <a:p>
          <a:endParaRPr lang="en-US"/>
        </a:p>
      </dgm:t>
    </dgm:pt>
    <dgm:pt modelId="{E7FBAFF3-C4E0-43F0-B911-2FD48810BDDF}" type="pres">
      <dgm:prSet presAssocID="{8C2F6453-5547-4E3B-A005-394E79D05622}" presName="composite" presStyleCnt="0"/>
      <dgm:spPr/>
    </dgm:pt>
    <dgm:pt modelId="{78396026-0ABA-40DD-9390-26E74181B52D}" type="pres">
      <dgm:prSet presAssocID="{8C2F6453-5547-4E3B-A005-394E79D05622}" presName="parTx" presStyleLbl="node1" presStyleIdx="0" presStyleCnt="3">
        <dgm:presLayoutVars>
          <dgm:chMax val="0"/>
          <dgm:chPref val="0"/>
          <dgm:bulletEnabled val="1"/>
        </dgm:presLayoutVars>
      </dgm:prSet>
      <dgm:spPr/>
      <dgm:t>
        <a:bodyPr/>
        <a:lstStyle/>
        <a:p>
          <a:endParaRPr lang="en-US"/>
        </a:p>
      </dgm:t>
    </dgm:pt>
    <dgm:pt modelId="{97C4E73B-6BB5-48F3-BAB0-41FADF187BA7}" type="pres">
      <dgm:prSet presAssocID="{8C2F6453-5547-4E3B-A005-394E79D05622}" presName="parSh" presStyleLbl="node1" presStyleIdx="0" presStyleCnt="3"/>
      <dgm:spPr/>
      <dgm:t>
        <a:bodyPr/>
        <a:lstStyle/>
        <a:p>
          <a:endParaRPr lang="en-US"/>
        </a:p>
      </dgm:t>
    </dgm:pt>
    <dgm:pt modelId="{35992D1A-6100-4889-969D-4C2643ACCF4D}" type="pres">
      <dgm:prSet presAssocID="{8C2F6453-5547-4E3B-A005-394E79D05622}" presName="desTx" presStyleLbl="fgAcc1" presStyleIdx="0" presStyleCnt="3">
        <dgm:presLayoutVars>
          <dgm:bulletEnabled val="1"/>
        </dgm:presLayoutVars>
      </dgm:prSet>
      <dgm:spPr/>
      <dgm:t>
        <a:bodyPr/>
        <a:lstStyle/>
        <a:p>
          <a:endParaRPr lang="en-US"/>
        </a:p>
      </dgm:t>
    </dgm:pt>
    <dgm:pt modelId="{7CA57369-BD32-4EF1-8FFC-BBAFC23CFAFD}" type="pres">
      <dgm:prSet presAssocID="{B53F1C50-46C8-492D-AC84-FDB376C53EE2}" presName="sibTrans" presStyleLbl="sibTrans2D1" presStyleIdx="0" presStyleCnt="2"/>
      <dgm:spPr/>
      <dgm:t>
        <a:bodyPr/>
        <a:lstStyle/>
        <a:p>
          <a:endParaRPr lang="en-US"/>
        </a:p>
      </dgm:t>
    </dgm:pt>
    <dgm:pt modelId="{9CD2C831-B725-40E2-A380-8667200AD513}" type="pres">
      <dgm:prSet presAssocID="{B53F1C50-46C8-492D-AC84-FDB376C53EE2}" presName="connTx" presStyleLbl="sibTrans2D1" presStyleIdx="0" presStyleCnt="2"/>
      <dgm:spPr/>
      <dgm:t>
        <a:bodyPr/>
        <a:lstStyle/>
        <a:p>
          <a:endParaRPr lang="en-US"/>
        </a:p>
      </dgm:t>
    </dgm:pt>
    <dgm:pt modelId="{3EE034DD-26B9-4C9F-8B6D-8B00B9731F8B}" type="pres">
      <dgm:prSet presAssocID="{EF63A408-9B29-44A0-8151-75FB50564D45}" presName="composite" presStyleCnt="0"/>
      <dgm:spPr/>
    </dgm:pt>
    <dgm:pt modelId="{17DDD546-8B74-4378-867E-427AE562AA97}" type="pres">
      <dgm:prSet presAssocID="{EF63A408-9B29-44A0-8151-75FB50564D45}" presName="parTx" presStyleLbl="node1" presStyleIdx="0" presStyleCnt="3">
        <dgm:presLayoutVars>
          <dgm:chMax val="0"/>
          <dgm:chPref val="0"/>
          <dgm:bulletEnabled val="1"/>
        </dgm:presLayoutVars>
      </dgm:prSet>
      <dgm:spPr/>
      <dgm:t>
        <a:bodyPr/>
        <a:lstStyle/>
        <a:p>
          <a:endParaRPr lang="en-US"/>
        </a:p>
      </dgm:t>
    </dgm:pt>
    <dgm:pt modelId="{E39FD7DE-CCF7-4E8E-A40A-44789203A1C8}" type="pres">
      <dgm:prSet presAssocID="{EF63A408-9B29-44A0-8151-75FB50564D45}" presName="parSh" presStyleLbl="node1" presStyleIdx="1" presStyleCnt="3"/>
      <dgm:spPr/>
      <dgm:t>
        <a:bodyPr/>
        <a:lstStyle/>
        <a:p>
          <a:endParaRPr lang="en-US"/>
        </a:p>
      </dgm:t>
    </dgm:pt>
    <dgm:pt modelId="{C6D18F46-BDF9-405E-A8F3-3DFE90E76E55}" type="pres">
      <dgm:prSet presAssocID="{EF63A408-9B29-44A0-8151-75FB50564D45}" presName="desTx" presStyleLbl="fgAcc1" presStyleIdx="1" presStyleCnt="3">
        <dgm:presLayoutVars>
          <dgm:bulletEnabled val="1"/>
        </dgm:presLayoutVars>
      </dgm:prSet>
      <dgm:spPr/>
      <dgm:t>
        <a:bodyPr/>
        <a:lstStyle/>
        <a:p>
          <a:endParaRPr lang="en-US"/>
        </a:p>
      </dgm:t>
    </dgm:pt>
    <dgm:pt modelId="{1A248508-E796-43E8-9AB5-E32345C24C09}" type="pres">
      <dgm:prSet presAssocID="{3F19EC65-7B10-49C4-9AB2-3EABDB6A693D}" presName="sibTrans" presStyleLbl="sibTrans2D1" presStyleIdx="1" presStyleCnt="2"/>
      <dgm:spPr/>
      <dgm:t>
        <a:bodyPr/>
        <a:lstStyle/>
        <a:p>
          <a:endParaRPr lang="en-US"/>
        </a:p>
      </dgm:t>
    </dgm:pt>
    <dgm:pt modelId="{C1D18603-D310-4601-92A3-7A9BC00AED7A}" type="pres">
      <dgm:prSet presAssocID="{3F19EC65-7B10-49C4-9AB2-3EABDB6A693D}" presName="connTx" presStyleLbl="sibTrans2D1" presStyleIdx="1" presStyleCnt="2"/>
      <dgm:spPr/>
      <dgm:t>
        <a:bodyPr/>
        <a:lstStyle/>
        <a:p>
          <a:endParaRPr lang="en-US"/>
        </a:p>
      </dgm:t>
    </dgm:pt>
    <dgm:pt modelId="{5E878515-A6C1-4E9C-8164-EB3FD914FC37}" type="pres">
      <dgm:prSet presAssocID="{1464FF3C-8E8D-4022-A7BC-83F92C2D4D29}" presName="composite" presStyleCnt="0"/>
      <dgm:spPr/>
    </dgm:pt>
    <dgm:pt modelId="{6A204B11-FA8E-4235-94D4-146F2EAA3092}" type="pres">
      <dgm:prSet presAssocID="{1464FF3C-8E8D-4022-A7BC-83F92C2D4D29}" presName="parTx" presStyleLbl="node1" presStyleIdx="1" presStyleCnt="3">
        <dgm:presLayoutVars>
          <dgm:chMax val="0"/>
          <dgm:chPref val="0"/>
          <dgm:bulletEnabled val="1"/>
        </dgm:presLayoutVars>
      </dgm:prSet>
      <dgm:spPr/>
      <dgm:t>
        <a:bodyPr/>
        <a:lstStyle/>
        <a:p>
          <a:endParaRPr lang="en-US"/>
        </a:p>
      </dgm:t>
    </dgm:pt>
    <dgm:pt modelId="{2D417DA0-D52A-4118-9E9D-15B726CFC70F}" type="pres">
      <dgm:prSet presAssocID="{1464FF3C-8E8D-4022-A7BC-83F92C2D4D29}" presName="parSh" presStyleLbl="node1" presStyleIdx="2" presStyleCnt="3"/>
      <dgm:spPr/>
      <dgm:t>
        <a:bodyPr/>
        <a:lstStyle/>
        <a:p>
          <a:endParaRPr lang="en-US"/>
        </a:p>
      </dgm:t>
    </dgm:pt>
    <dgm:pt modelId="{02F16744-06A2-4238-9E9B-EB92DD623C19}" type="pres">
      <dgm:prSet presAssocID="{1464FF3C-8E8D-4022-A7BC-83F92C2D4D29}" presName="desTx" presStyleLbl="fgAcc1" presStyleIdx="2" presStyleCnt="3">
        <dgm:presLayoutVars>
          <dgm:bulletEnabled val="1"/>
        </dgm:presLayoutVars>
      </dgm:prSet>
      <dgm:spPr/>
      <dgm:t>
        <a:bodyPr/>
        <a:lstStyle/>
        <a:p>
          <a:endParaRPr lang="en-US"/>
        </a:p>
      </dgm:t>
    </dgm:pt>
  </dgm:ptLst>
  <dgm:cxnLst>
    <dgm:cxn modelId="{98D79306-21AD-495D-9549-10F719775C58}" srcId="{8C2F6453-5547-4E3B-A005-394E79D05622}" destId="{E3E37DED-7D1E-447F-B0B8-55D71303739F}" srcOrd="0" destOrd="0" parTransId="{977C0DC4-7618-459E-94E9-78612EAC6C8E}" sibTransId="{036FD6D3-91BE-4CC0-9F77-A8E8A4F4B43B}"/>
    <dgm:cxn modelId="{3220DA6D-4785-41E7-8DD5-39B1916A5647}" type="presOf" srcId="{DC18D616-1B02-4E3C-8674-16D12DD77203}" destId="{062519A2-C17D-4A5E-B18D-729F2BAF2E04}" srcOrd="0" destOrd="0" presId="urn:microsoft.com/office/officeart/2005/8/layout/process3"/>
    <dgm:cxn modelId="{6AB7D549-5B31-4873-9379-23466E401622}" type="presOf" srcId="{8C2F6453-5547-4E3B-A005-394E79D05622}" destId="{78396026-0ABA-40DD-9390-26E74181B52D}" srcOrd="0" destOrd="0" presId="urn:microsoft.com/office/officeart/2005/8/layout/process3"/>
    <dgm:cxn modelId="{CA21B4AF-F4A0-4AD7-8AF9-C6E63E3468B1}" type="presOf" srcId="{1464FF3C-8E8D-4022-A7BC-83F92C2D4D29}" destId="{6A204B11-FA8E-4235-94D4-146F2EAA3092}" srcOrd="0" destOrd="0" presId="urn:microsoft.com/office/officeart/2005/8/layout/process3"/>
    <dgm:cxn modelId="{83675EE6-6CCC-415E-ACB4-9605D7AA4EF4}" srcId="{DC18D616-1B02-4E3C-8674-16D12DD77203}" destId="{1464FF3C-8E8D-4022-A7BC-83F92C2D4D29}" srcOrd="2" destOrd="0" parTransId="{5141AA6B-5511-4AD6-BFE5-21FA804D1532}" sibTransId="{0BBB4438-B786-409A-9AE8-5757AE580BF6}"/>
    <dgm:cxn modelId="{0D7DEB7E-FBBF-401F-9DC8-EDB606E0646C}" srcId="{EF63A408-9B29-44A0-8151-75FB50564D45}" destId="{6133AE18-088D-41CE-A037-1144D0A19C96}" srcOrd="0" destOrd="0" parTransId="{4CE661CB-FED7-4702-AD6D-56AFE27B878E}" sibTransId="{B45B7F48-6049-4B3A-82AE-024BB38BB5F3}"/>
    <dgm:cxn modelId="{5DA52221-54F0-4BD1-80E9-11D2A06B4012}" srcId="{DC18D616-1B02-4E3C-8674-16D12DD77203}" destId="{8C2F6453-5547-4E3B-A005-394E79D05622}" srcOrd="0" destOrd="0" parTransId="{351CB5D9-D7B0-484B-AAD6-48DAA12B28C6}" sibTransId="{B53F1C50-46C8-492D-AC84-FDB376C53EE2}"/>
    <dgm:cxn modelId="{38A16795-C127-4FB3-BBF5-0DF4E936AFDA}" type="presOf" srcId="{8C2F6453-5547-4E3B-A005-394E79D05622}" destId="{97C4E73B-6BB5-48F3-BAB0-41FADF187BA7}" srcOrd="1" destOrd="0" presId="urn:microsoft.com/office/officeart/2005/8/layout/process3"/>
    <dgm:cxn modelId="{84795B50-939E-4012-9FEB-F8E2EE58654A}" type="presOf" srcId="{3F19EC65-7B10-49C4-9AB2-3EABDB6A693D}" destId="{C1D18603-D310-4601-92A3-7A9BC00AED7A}" srcOrd="1" destOrd="0" presId="urn:microsoft.com/office/officeart/2005/8/layout/process3"/>
    <dgm:cxn modelId="{C5771D8D-F4ED-4153-9F0A-5CBC423B9E46}" type="presOf" srcId="{B53F1C50-46C8-492D-AC84-FDB376C53EE2}" destId="{9CD2C831-B725-40E2-A380-8667200AD513}" srcOrd="1" destOrd="0" presId="urn:microsoft.com/office/officeart/2005/8/layout/process3"/>
    <dgm:cxn modelId="{E010F1A2-ADB8-4A1A-9D25-8EFB77BD1B60}" type="presOf" srcId="{E3E37DED-7D1E-447F-B0B8-55D71303739F}" destId="{35992D1A-6100-4889-969D-4C2643ACCF4D}" srcOrd="0" destOrd="0" presId="urn:microsoft.com/office/officeart/2005/8/layout/process3"/>
    <dgm:cxn modelId="{54500D88-FFC7-481E-83EC-5B6294585447}" srcId="{DC18D616-1B02-4E3C-8674-16D12DD77203}" destId="{EF63A408-9B29-44A0-8151-75FB50564D45}" srcOrd="1" destOrd="0" parTransId="{7B7A21E8-5478-40FB-AAF5-C5BBF6B07A28}" sibTransId="{3F19EC65-7B10-49C4-9AB2-3EABDB6A693D}"/>
    <dgm:cxn modelId="{F8A6C561-25E0-4EDA-9B39-F4F13BC27004}" type="presOf" srcId="{6133AE18-088D-41CE-A037-1144D0A19C96}" destId="{C6D18F46-BDF9-405E-A8F3-3DFE90E76E55}" srcOrd="0" destOrd="0" presId="urn:microsoft.com/office/officeart/2005/8/layout/process3"/>
    <dgm:cxn modelId="{1905C01B-E6CD-4BEB-90BD-85CED7C57C6B}" type="presOf" srcId="{EF63A408-9B29-44A0-8151-75FB50564D45}" destId="{17DDD546-8B74-4378-867E-427AE562AA97}" srcOrd="0" destOrd="0" presId="urn:microsoft.com/office/officeart/2005/8/layout/process3"/>
    <dgm:cxn modelId="{63864956-971B-490E-AC29-180EF697B4BD}" type="presOf" srcId="{B53F1C50-46C8-492D-AC84-FDB376C53EE2}" destId="{7CA57369-BD32-4EF1-8FFC-BBAFC23CFAFD}" srcOrd="0" destOrd="0" presId="urn:microsoft.com/office/officeart/2005/8/layout/process3"/>
    <dgm:cxn modelId="{D50C0E27-32C2-4625-AF06-04C56431475C}" srcId="{1464FF3C-8E8D-4022-A7BC-83F92C2D4D29}" destId="{EABEB906-C1F3-48FF-81E6-9B356FED3ED8}" srcOrd="0" destOrd="0" parTransId="{078947CE-D5AF-49D1-8E6C-B443D0491770}" sibTransId="{C67BBC01-F341-4C9C-86FD-5E5672F46F3E}"/>
    <dgm:cxn modelId="{F8F97054-F296-4156-B2B3-8BB386E6DA56}" type="presOf" srcId="{EF63A408-9B29-44A0-8151-75FB50564D45}" destId="{E39FD7DE-CCF7-4E8E-A40A-44789203A1C8}" srcOrd="1" destOrd="0" presId="urn:microsoft.com/office/officeart/2005/8/layout/process3"/>
    <dgm:cxn modelId="{CCD1F5CA-50DC-436B-9DE7-664502E712C1}" type="presOf" srcId="{3F19EC65-7B10-49C4-9AB2-3EABDB6A693D}" destId="{1A248508-E796-43E8-9AB5-E32345C24C09}" srcOrd="0" destOrd="0" presId="urn:microsoft.com/office/officeart/2005/8/layout/process3"/>
    <dgm:cxn modelId="{EF8647B1-574D-44AE-93C9-7C398F29C95F}" type="presOf" srcId="{EABEB906-C1F3-48FF-81E6-9B356FED3ED8}" destId="{02F16744-06A2-4238-9E9B-EB92DD623C19}" srcOrd="0" destOrd="0" presId="urn:microsoft.com/office/officeart/2005/8/layout/process3"/>
    <dgm:cxn modelId="{DE823368-CD50-4AA6-8FF8-15C8FFEFC2EC}" type="presOf" srcId="{1464FF3C-8E8D-4022-A7BC-83F92C2D4D29}" destId="{2D417DA0-D52A-4118-9E9D-15B726CFC70F}" srcOrd="1" destOrd="0" presId="urn:microsoft.com/office/officeart/2005/8/layout/process3"/>
    <dgm:cxn modelId="{B19FC38A-A223-4C45-B4A1-64EA94E2AE6C}" type="presParOf" srcId="{062519A2-C17D-4A5E-B18D-729F2BAF2E04}" destId="{E7FBAFF3-C4E0-43F0-B911-2FD48810BDDF}" srcOrd="0" destOrd="0" presId="urn:microsoft.com/office/officeart/2005/8/layout/process3"/>
    <dgm:cxn modelId="{2001A464-13FD-4F67-ACD5-8B0D3766BB7A}" type="presParOf" srcId="{E7FBAFF3-C4E0-43F0-B911-2FD48810BDDF}" destId="{78396026-0ABA-40DD-9390-26E74181B52D}" srcOrd="0" destOrd="0" presId="urn:microsoft.com/office/officeart/2005/8/layout/process3"/>
    <dgm:cxn modelId="{53F6DCC5-C59D-4824-8ADB-A9B7699359FD}" type="presParOf" srcId="{E7FBAFF3-C4E0-43F0-B911-2FD48810BDDF}" destId="{97C4E73B-6BB5-48F3-BAB0-41FADF187BA7}" srcOrd="1" destOrd="0" presId="urn:microsoft.com/office/officeart/2005/8/layout/process3"/>
    <dgm:cxn modelId="{4923248C-6BF7-4D16-8E0B-2DD4A823E0BE}" type="presParOf" srcId="{E7FBAFF3-C4E0-43F0-B911-2FD48810BDDF}" destId="{35992D1A-6100-4889-969D-4C2643ACCF4D}" srcOrd="2" destOrd="0" presId="urn:microsoft.com/office/officeart/2005/8/layout/process3"/>
    <dgm:cxn modelId="{7F1DAF93-56CE-4B54-9AE4-115BBAC2D60E}" type="presParOf" srcId="{062519A2-C17D-4A5E-B18D-729F2BAF2E04}" destId="{7CA57369-BD32-4EF1-8FFC-BBAFC23CFAFD}" srcOrd="1" destOrd="0" presId="urn:microsoft.com/office/officeart/2005/8/layout/process3"/>
    <dgm:cxn modelId="{5E1DE3A5-BD7D-4979-B4C0-8BE12F0D0F27}" type="presParOf" srcId="{7CA57369-BD32-4EF1-8FFC-BBAFC23CFAFD}" destId="{9CD2C831-B725-40E2-A380-8667200AD513}" srcOrd="0" destOrd="0" presId="urn:microsoft.com/office/officeart/2005/8/layout/process3"/>
    <dgm:cxn modelId="{3D0B693B-0E62-4721-91BB-E41FDE8CDF21}" type="presParOf" srcId="{062519A2-C17D-4A5E-B18D-729F2BAF2E04}" destId="{3EE034DD-26B9-4C9F-8B6D-8B00B9731F8B}" srcOrd="2" destOrd="0" presId="urn:microsoft.com/office/officeart/2005/8/layout/process3"/>
    <dgm:cxn modelId="{3313FE30-683E-429D-A644-31C2DC0B714C}" type="presParOf" srcId="{3EE034DD-26B9-4C9F-8B6D-8B00B9731F8B}" destId="{17DDD546-8B74-4378-867E-427AE562AA97}" srcOrd="0" destOrd="0" presId="urn:microsoft.com/office/officeart/2005/8/layout/process3"/>
    <dgm:cxn modelId="{B073D13F-0C98-4F31-96E8-B2E76F5846EB}" type="presParOf" srcId="{3EE034DD-26B9-4C9F-8B6D-8B00B9731F8B}" destId="{E39FD7DE-CCF7-4E8E-A40A-44789203A1C8}" srcOrd="1" destOrd="0" presId="urn:microsoft.com/office/officeart/2005/8/layout/process3"/>
    <dgm:cxn modelId="{5AEEE859-E582-4B38-A495-E0564A13A469}" type="presParOf" srcId="{3EE034DD-26B9-4C9F-8B6D-8B00B9731F8B}" destId="{C6D18F46-BDF9-405E-A8F3-3DFE90E76E55}" srcOrd="2" destOrd="0" presId="urn:microsoft.com/office/officeart/2005/8/layout/process3"/>
    <dgm:cxn modelId="{E2C5945A-5300-4C9D-BAE0-749B4080CB9D}" type="presParOf" srcId="{062519A2-C17D-4A5E-B18D-729F2BAF2E04}" destId="{1A248508-E796-43E8-9AB5-E32345C24C09}" srcOrd="3" destOrd="0" presId="urn:microsoft.com/office/officeart/2005/8/layout/process3"/>
    <dgm:cxn modelId="{47F1C683-7F5E-428F-B4E7-A5E690215DF7}" type="presParOf" srcId="{1A248508-E796-43E8-9AB5-E32345C24C09}" destId="{C1D18603-D310-4601-92A3-7A9BC00AED7A}" srcOrd="0" destOrd="0" presId="urn:microsoft.com/office/officeart/2005/8/layout/process3"/>
    <dgm:cxn modelId="{57190765-1030-426E-BC95-8AD5B7CB1FB7}" type="presParOf" srcId="{062519A2-C17D-4A5E-B18D-729F2BAF2E04}" destId="{5E878515-A6C1-4E9C-8164-EB3FD914FC37}" srcOrd="4" destOrd="0" presId="urn:microsoft.com/office/officeart/2005/8/layout/process3"/>
    <dgm:cxn modelId="{3C1D6E7D-EB9A-4DC3-ACC2-98F200DF7679}" type="presParOf" srcId="{5E878515-A6C1-4E9C-8164-EB3FD914FC37}" destId="{6A204B11-FA8E-4235-94D4-146F2EAA3092}" srcOrd="0" destOrd="0" presId="urn:microsoft.com/office/officeart/2005/8/layout/process3"/>
    <dgm:cxn modelId="{D3EC3E12-930D-4E2D-8279-79ACEC0902DF}" type="presParOf" srcId="{5E878515-A6C1-4E9C-8164-EB3FD914FC37}" destId="{2D417DA0-D52A-4118-9E9D-15B726CFC70F}" srcOrd="1" destOrd="0" presId="urn:microsoft.com/office/officeart/2005/8/layout/process3"/>
    <dgm:cxn modelId="{5F8024B8-DE2F-4DA3-A83A-522B3DC96426}" type="presParOf" srcId="{5E878515-A6C1-4E9C-8164-EB3FD914FC37}" destId="{02F16744-06A2-4238-9E9B-EB92DD623C19}" srcOrd="2" destOrd="0" presId="urn:microsoft.com/office/officeart/2005/8/layout/process3"/>
  </dgm:cxnLst>
  <dgm:bg/>
  <dgm:whole>
    <a:effectLst/>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4E73B-6BB5-48F3-BAB0-41FADF187BA7}">
      <dsp:nvSpPr>
        <dsp:cNvPr id="0" name=""/>
        <dsp:cNvSpPr/>
      </dsp:nvSpPr>
      <dsp:spPr>
        <a:xfrm>
          <a:off x="4093" y="393687"/>
          <a:ext cx="1861062" cy="111663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K-means</a:t>
          </a:r>
          <a:endParaRPr lang="en-US" sz="2000" kern="1200" dirty="0"/>
        </a:p>
      </dsp:txBody>
      <dsp:txXfrm>
        <a:off x="4093" y="393687"/>
        <a:ext cx="1861062" cy="744425"/>
      </dsp:txXfrm>
    </dsp:sp>
    <dsp:sp modelId="{35992D1A-6100-4889-969D-4C2643ACCF4D}">
      <dsp:nvSpPr>
        <dsp:cNvPr id="0" name=""/>
        <dsp:cNvSpPr/>
      </dsp:nvSpPr>
      <dsp:spPr>
        <a:xfrm>
          <a:off x="385274" y="1138112"/>
          <a:ext cx="1861062" cy="1440000"/>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Whole sequence of stocks return</a:t>
          </a:r>
          <a:endParaRPr lang="en-US" sz="2000" kern="1200" dirty="0"/>
        </a:p>
      </dsp:txBody>
      <dsp:txXfrm>
        <a:off x="427450" y="1180288"/>
        <a:ext cx="1776710" cy="1355648"/>
      </dsp:txXfrm>
    </dsp:sp>
    <dsp:sp modelId="{7CA57369-BD32-4EF1-8FFC-BBAFC23CFAFD}">
      <dsp:nvSpPr>
        <dsp:cNvPr id="0" name=""/>
        <dsp:cNvSpPr/>
      </dsp:nvSpPr>
      <dsp:spPr>
        <a:xfrm>
          <a:off x="2147286" y="534224"/>
          <a:ext cx="598116" cy="46335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2147286" y="626894"/>
        <a:ext cx="459111" cy="278010"/>
      </dsp:txXfrm>
    </dsp:sp>
    <dsp:sp modelId="{E39FD7DE-CCF7-4E8E-A40A-44789203A1C8}">
      <dsp:nvSpPr>
        <dsp:cNvPr id="0" name=""/>
        <dsp:cNvSpPr/>
      </dsp:nvSpPr>
      <dsp:spPr>
        <a:xfrm>
          <a:off x="2993677" y="393687"/>
          <a:ext cx="1861062" cy="111663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Sequence Extraction</a:t>
          </a:r>
          <a:endParaRPr lang="en-US" sz="2000" kern="1200" dirty="0"/>
        </a:p>
      </dsp:txBody>
      <dsp:txXfrm>
        <a:off x="2993677" y="393687"/>
        <a:ext cx="1861062" cy="744425"/>
      </dsp:txXfrm>
    </dsp:sp>
    <dsp:sp modelId="{C6D18F46-BDF9-405E-A8F3-3DFE90E76E55}">
      <dsp:nvSpPr>
        <dsp:cNvPr id="0" name=""/>
        <dsp:cNvSpPr/>
      </dsp:nvSpPr>
      <dsp:spPr>
        <a:xfrm>
          <a:off x="3374859" y="1138112"/>
          <a:ext cx="1861062" cy="1440000"/>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Feature Extraction</a:t>
          </a:r>
          <a:endParaRPr lang="en-US" sz="2000" kern="1200" dirty="0"/>
        </a:p>
      </dsp:txBody>
      <dsp:txXfrm>
        <a:off x="3417035" y="1180288"/>
        <a:ext cx="1776710" cy="1355648"/>
      </dsp:txXfrm>
    </dsp:sp>
    <dsp:sp modelId="{1A248508-E796-43E8-9AB5-E32345C24C09}">
      <dsp:nvSpPr>
        <dsp:cNvPr id="0" name=""/>
        <dsp:cNvSpPr/>
      </dsp:nvSpPr>
      <dsp:spPr>
        <a:xfrm>
          <a:off x="5136871" y="534224"/>
          <a:ext cx="598116" cy="46335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5136871" y="626894"/>
        <a:ext cx="459111" cy="278010"/>
      </dsp:txXfrm>
    </dsp:sp>
    <dsp:sp modelId="{2D417DA0-D52A-4118-9E9D-15B726CFC70F}">
      <dsp:nvSpPr>
        <dsp:cNvPr id="0" name=""/>
        <dsp:cNvSpPr/>
      </dsp:nvSpPr>
      <dsp:spPr>
        <a:xfrm>
          <a:off x="5983262" y="393687"/>
          <a:ext cx="1861062" cy="111663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Motif Discovery</a:t>
          </a:r>
          <a:endParaRPr lang="en-US" sz="2000" kern="1200" dirty="0"/>
        </a:p>
      </dsp:txBody>
      <dsp:txXfrm>
        <a:off x="5983262" y="393687"/>
        <a:ext cx="1861062" cy="744425"/>
      </dsp:txXfrm>
    </dsp:sp>
    <dsp:sp modelId="{02F16744-06A2-4238-9E9B-EB92DD623C19}">
      <dsp:nvSpPr>
        <dsp:cNvPr id="0" name=""/>
        <dsp:cNvSpPr/>
      </dsp:nvSpPr>
      <dsp:spPr>
        <a:xfrm>
          <a:off x="6364443" y="1138112"/>
          <a:ext cx="1861062" cy="1440000"/>
        </a:xfrm>
        <a:prstGeom prst="roundRect">
          <a:avLst>
            <a:gd name="adj" fmla="val 10000"/>
          </a:avLst>
        </a:prstGeom>
        <a:solidFill>
          <a:schemeClr val="accent3">
            <a:alpha val="90000"/>
            <a:tint val="40000"/>
            <a:hueOff val="0"/>
            <a:satOff val="0"/>
            <a:lumOff val="0"/>
            <a:alphaOff val="0"/>
          </a:schemeClr>
        </a:solidFill>
        <a:ln w="25400" cap="flat" cmpd="sng" algn="ctr">
          <a:solidFill>
            <a:schemeClr val="accent3">
              <a:hueOff val="0"/>
              <a:satOff val="0"/>
              <a:lumOff val="0"/>
              <a:alphaOff val="0"/>
            </a:schemeClr>
          </a:solidFill>
          <a:prstDash val="solid"/>
        </a:ln>
        <a:effectLst>
          <a:reflection blurRad="6350" stA="50000" endA="300" endPos="55500" dist="101600" dir="5400000" sy="-100000" algn="bl" rotWithShape="0"/>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Feature Extraction</a:t>
          </a:r>
          <a:endParaRPr lang="en-US" sz="2000" kern="1200" dirty="0"/>
        </a:p>
      </dsp:txBody>
      <dsp:txXfrm>
        <a:off x="6406619" y="1180288"/>
        <a:ext cx="1776710" cy="13556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FE826C-F10B-4BFA-8005-FB78CF7B7373}" type="datetimeFigureOut">
              <a:rPr lang="en-US" smtClean="0"/>
              <a:pPr/>
              <a:t>5/3/2011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2FA39-7BF6-46D8-A32E-A9BC8B5DFC8A}" type="slidenum">
              <a:rPr lang="en-US" smtClean="0"/>
              <a:pPr/>
              <a:t>‹#›</a:t>
            </a:fld>
            <a:endParaRPr lang="en-US"/>
          </a:p>
        </p:txBody>
      </p:sp>
    </p:spTree>
    <p:extLst>
      <p:ext uri="{BB962C8B-B14F-4D97-AF65-F5344CB8AC3E}">
        <p14:creationId xmlns:p14="http://schemas.microsoft.com/office/powerpoint/2010/main" val="2006181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1F634B-CA07-4DD3-8EAF-9EF9B8DA9363}" type="datetimeFigureOut">
              <a:rPr lang="en-US" smtClean="0"/>
              <a:pPr/>
              <a:t>5/3/2011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81EB3F-04A5-42AF-98C7-BBC390AC83A9}" type="slidenum">
              <a:rPr lang="en-US" smtClean="0"/>
              <a:pPr/>
              <a:t>‹#›</a:t>
            </a:fld>
            <a:endParaRPr lang="en-US"/>
          </a:p>
        </p:txBody>
      </p:sp>
    </p:spTree>
    <p:extLst>
      <p:ext uri="{BB962C8B-B14F-4D97-AF65-F5344CB8AC3E}">
        <p14:creationId xmlns:p14="http://schemas.microsoft.com/office/powerpoint/2010/main" val="274505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a:t>
            </a:r>
            <a:r>
              <a:rPr lang="en-US" dirty="0" err="1" smtClean="0"/>
              <a:t>MineStock</a:t>
            </a:r>
            <a:endParaRPr lang="en-US" baseline="0" dirty="0" smtClean="0"/>
          </a:p>
          <a:p>
            <a:r>
              <a:rPr lang="en-US" baseline="0" dirty="0" smtClean="0"/>
              <a:t>Mining Time Series Data for Finance Applications</a:t>
            </a:r>
          </a:p>
          <a:p>
            <a:endParaRPr lang="en-US" baseline="0" dirty="0" smtClean="0"/>
          </a:p>
          <a:p>
            <a:r>
              <a:rPr lang="en-US" baseline="0" dirty="0" smtClean="0"/>
              <a:t>Presented by TONG Man Kin</a:t>
            </a:r>
          </a:p>
          <a:p>
            <a:r>
              <a:rPr lang="en-US" baseline="0" dirty="0" smtClean="0"/>
              <a:t>Supervised by Dr. CHAN Chun Chung Keith,</a:t>
            </a:r>
          </a:p>
          <a:p>
            <a:r>
              <a:rPr lang="en-US" baseline="0" dirty="0" smtClean="0"/>
              <a:t>Co-examined by Dr. ZHANG Lei and Dr. LO Chi </a:t>
            </a:r>
            <a:r>
              <a:rPr lang="en-US" baseline="0" dirty="0" err="1" smtClean="0"/>
              <a:t>Lik</a:t>
            </a:r>
            <a:r>
              <a:rPr lang="en-US" baseline="0" dirty="0" smtClean="0"/>
              <a:t> Eric</a:t>
            </a:r>
          </a:p>
          <a:p>
            <a:endParaRPr lang="en-US" baseline="0" dirty="0" smtClean="0"/>
          </a:p>
          <a:p>
            <a:r>
              <a:rPr lang="en-US" baseline="0" dirty="0" smtClean="0"/>
              <a:t>BSc (</a:t>
            </a:r>
            <a:r>
              <a:rPr lang="en-US" baseline="0" dirty="0" err="1" smtClean="0"/>
              <a:t>Hons</a:t>
            </a:r>
            <a:r>
              <a:rPr lang="en-US" baseline="0" dirty="0" smtClean="0"/>
              <a:t>.) Major in Computing (61031-ASC)</a:t>
            </a:r>
          </a:p>
          <a:p>
            <a:r>
              <a:rPr lang="en-US" baseline="0" dirty="0" smtClean="0"/>
              <a:t>Department of Computing, The Hong Kong Polytechnic University</a:t>
            </a:r>
          </a:p>
          <a:p>
            <a:endParaRPr lang="en-US" baseline="0" dirty="0" smtClean="0"/>
          </a:p>
          <a:p>
            <a:r>
              <a:rPr lang="en-US" baseline="0" dirty="0" smtClean="0"/>
              <a:t>May 3, 2011</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a:t>
            </a:fld>
            <a:endParaRPr lang="en-US"/>
          </a:p>
        </p:txBody>
      </p:sp>
    </p:spTree>
    <p:extLst>
      <p:ext uri="{BB962C8B-B14F-4D97-AF65-F5344CB8AC3E}">
        <p14:creationId xmlns:p14="http://schemas.microsoft.com/office/powerpoint/2010/main" val="4444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After we have done the discretization</a:t>
            </a:r>
            <a:r>
              <a:rPr lang="en-US" baseline="0" dirty="0" smtClean="0"/>
              <a:t> preprocessing, we can extract the subsequence in the time series out.</a:t>
            </a:r>
          </a:p>
          <a:p>
            <a:endParaRPr lang="en-US" baseline="0" dirty="0" smtClean="0"/>
          </a:p>
          <a:p>
            <a:r>
              <a:rPr lang="en-US" baseline="0" dirty="0" smtClean="0"/>
              <a:t>First we define </a:t>
            </a:r>
            <a:r>
              <a:rPr lang="en-US" dirty="0" smtClean="0"/>
              <a:t>a window by user desired width, say 5,</a:t>
            </a:r>
            <a:r>
              <a:rPr lang="en-US" baseline="0" dirty="0" smtClean="0"/>
              <a:t> in this example, </a:t>
            </a:r>
            <a:r>
              <a:rPr lang="en-US" dirty="0" smtClean="0"/>
              <a:t>then we shift this window along the price series and count the occurrence of each </a:t>
            </a:r>
            <a:r>
              <a:rPr lang="en-US" dirty="0" smtClean="0"/>
              <a:t>subsequence, or</a:t>
            </a:r>
            <a:r>
              <a:rPr lang="en-US" baseline="0" dirty="0" smtClean="0"/>
              <a:t> pattern</a:t>
            </a:r>
            <a:r>
              <a:rPr lang="en-US" dirty="0" smtClean="0"/>
              <a:t>.</a:t>
            </a:r>
            <a:endParaRPr lang="en-US" dirty="0" smtClean="0"/>
          </a:p>
          <a:p>
            <a:endParaRPr lang="en-US" dirty="0" smtClean="0"/>
          </a:p>
          <a:p>
            <a:r>
              <a:rPr lang="en-US" dirty="0" smtClean="0"/>
              <a:t>So you can see, in</a:t>
            </a:r>
            <a:r>
              <a:rPr lang="en-US" baseline="0" dirty="0" smtClean="0"/>
              <a:t> the first window we got U-D-N-N-D, the second we got D-N-N-D-D, the third is N-N-D-D-D and so on. This </a:t>
            </a:r>
            <a:r>
              <a:rPr lang="en-US" baseline="0" dirty="0" smtClean="0"/>
              <a:t>1, is </a:t>
            </a:r>
            <a:r>
              <a:rPr lang="en-US" baseline="0" dirty="0" smtClean="0"/>
              <a:t>the count.</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10</a:t>
            </a:fld>
            <a:endParaRPr lang="en-US"/>
          </a:p>
        </p:txBody>
      </p:sp>
    </p:spTree>
    <p:extLst>
      <p:ext uri="{BB962C8B-B14F-4D97-AF65-F5344CB8AC3E}">
        <p14:creationId xmlns:p14="http://schemas.microsoft.com/office/powerpoint/2010/main" val="214933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After </a:t>
            </a:r>
            <a:r>
              <a:rPr lang="en-US" baseline="0" dirty="0" smtClean="0"/>
              <a:t>we finish shifting the window along the time series, we can form the following </a:t>
            </a:r>
            <a:r>
              <a:rPr lang="en-US" baseline="0" dirty="0" err="1" smtClean="0"/>
              <a:t>hashtable</a:t>
            </a:r>
            <a:r>
              <a:rPr lang="en-US" baseline="0" dirty="0" smtClean="0"/>
              <a:t>.</a:t>
            </a:r>
          </a:p>
          <a:p>
            <a:endParaRPr lang="en-US" baseline="0" dirty="0" smtClean="0"/>
          </a:p>
          <a:p>
            <a:r>
              <a:rPr lang="en-US" baseline="0" dirty="0" smtClean="0"/>
              <a:t>Left side is each unique subsequence, and the right side is their occurrence count</a:t>
            </a:r>
            <a:r>
              <a:rPr lang="en-US" baseline="0" dirty="0" smtClean="0"/>
              <a:t>.</a:t>
            </a:r>
          </a:p>
          <a:p>
            <a:endParaRPr lang="en-US" baseline="0" dirty="0" smtClean="0"/>
          </a:p>
          <a:p>
            <a:r>
              <a:rPr lang="en-US" baseline="0" dirty="0" smtClean="0"/>
              <a:t>After we found out the occurrence </a:t>
            </a:r>
            <a:r>
              <a:rPr lang="en-US" baseline="0" dirty="0" err="1" smtClean="0"/>
              <a:t>hashtable</a:t>
            </a:r>
            <a:r>
              <a:rPr lang="en-US" baseline="0" dirty="0" smtClean="0"/>
              <a:t> for each stocks, we can compare them. Because similar stocks should have similar occurrence count for each pattern.</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11</a:t>
            </a:fld>
            <a:endParaRPr lang="en-US"/>
          </a:p>
        </p:txBody>
      </p:sp>
    </p:spTree>
    <p:extLst>
      <p:ext uri="{BB962C8B-B14F-4D97-AF65-F5344CB8AC3E}">
        <p14:creationId xmlns:p14="http://schemas.microsoft.com/office/powerpoint/2010/main" val="381862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Therefore, </a:t>
            </a:r>
            <a:r>
              <a:rPr lang="en-US" baseline="0" dirty="0" smtClean="0"/>
              <a:t>actually</a:t>
            </a:r>
            <a:r>
              <a:rPr lang="en-US" baseline="0" dirty="0" smtClean="0"/>
              <a:t>, e</a:t>
            </a:r>
            <a:r>
              <a:rPr lang="en-US" dirty="0" smtClean="0"/>
              <a:t>ach row, or subsequence occurrence in the table can be treated as one attribute of the stock.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a:t>
            </a:r>
            <a:r>
              <a:rPr lang="en-US" baseline="0" dirty="0" smtClean="0"/>
              <a:t>can apply K-means clustering on these stock. Different from the classical k-means that I just said, this one looks into the occurrence of patterns instead of price changes.</a:t>
            </a:r>
            <a:endParaRPr lang="en-US" dirty="0" smtClean="0"/>
          </a:p>
          <a:p>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12</a:t>
            </a:fld>
            <a:endParaRPr lang="en-US"/>
          </a:p>
        </p:txBody>
      </p:sp>
    </p:spTree>
    <p:extLst>
      <p:ext uri="{BB962C8B-B14F-4D97-AF65-F5344CB8AC3E}">
        <p14:creationId xmlns:p14="http://schemas.microsoft.com/office/powerpoint/2010/main" val="220475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After </a:t>
            </a:r>
            <a:r>
              <a:rPr lang="en-US" dirty="0" smtClean="0"/>
              <a:t>talking about the </a:t>
            </a:r>
            <a:r>
              <a:rPr lang="en-US" dirty="0" smtClean="0"/>
              <a:t>sequence</a:t>
            </a:r>
            <a:r>
              <a:rPr lang="en-US" baseline="0" dirty="0" smtClean="0"/>
              <a:t> extraction method, now we come to the similar motif method.</a:t>
            </a:r>
          </a:p>
          <a:p>
            <a:endParaRPr lang="en-US" baseline="0" dirty="0" smtClean="0"/>
          </a:p>
          <a:p>
            <a:r>
              <a:rPr lang="en-US" baseline="0" dirty="0" smtClean="0"/>
              <a:t>First of all, for this algorithm, we will need to perform the same discretization process </a:t>
            </a:r>
            <a:r>
              <a:rPr lang="en-US" baseline="0" dirty="0" smtClean="0"/>
              <a:t>as in identical sequence extraction method. </a:t>
            </a:r>
            <a:r>
              <a:rPr lang="en-US" baseline="0" dirty="0" smtClean="0"/>
              <a:t>Then we find the longest common subsequence among the stocks.</a:t>
            </a:r>
          </a:p>
          <a:p>
            <a:endParaRPr lang="en-US" baseline="0" dirty="0" smtClean="0"/>
          </a:p>
          <a:p>
            <a:r>
              <a:rPr lang="en-US" baseline="0" dirty="0" smtClean="0"/>
              <a:t>In this example, the longest common subsequence is U-D-U-D-D-N-D-D-D, which is having a size of 9.</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13</a:t>
            </a:fld>
            <a:endParaRPr lang="en-US"/>
          </a:p>
        </p:txBody>
      </p:sp>
    </p:spTree>
    <p:extLst>
      <p:ext uri="{BB962C8B-B14F-4D97-AF65-F5344CB8AC3E}">
        <p14:creationId xmlns:p14="http://schemas.microsoft.com/office/powerpoint/2010/main" val="1180967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Then my algorithm</a:t>
            </a:r>
            <a:r>
              <a:rPr lang="en-US" baseline="0" dirty="0" smtClean="0"/>
              <a:t> will compute the similarity between these 2 stocks by taking a power factor on the size of LCS. This power factor, or </a:t>
            </a:r>
            <a:r>
              <a:rPr lang="en-US" baseline="0" dirty="0" smtClean="0"/>
              <a:t>multiplier, </a:t>
            </a:r>
            <a:r>
              <a:rPr lang="en-US" baseline="0" dirty="0" smtClean="0"/>
              <a:t>is defined by users</a:t>
            </a:r>
            <a:r>
              <a:rPr lang="en-US" baseline="0" dirty="0" smtClean="0"/>
              <a:t>.</a:t>
            </a:r>
          </a:p>
          <a:p>
            <a:endParaRPr lang="en-US" baseline="0" dirty="0" smtClean="0"/>
          </a:p>
          <a:p>
            <a:r>
              <a:rPr lang="en-US" baseline="0" dirty="0" smtClean="0"/>
              <a:t>The power factor is intended to magnify the result of LCS, so higher LCS, high similarity, and lower LCS, low similarity.</a:t>
            </a:r>
            <a:endParaRPr lang="en-US" baseline="0" dirty="0" smtClean="0"/>
          </a:p>
          <a:p>
            <a:endParaRPr lang="en-US" baseline="0" dirty="0" smtClean="0"/>
          </a:p>
          <a:p>
            <a:r>
              <a:rPr lang="en-US" baseline="0" dirty="0" smtClean="0"/>
              <a:t>After extracting motifs of all stocks we can obtain the following similarity table.</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14</a:t>
            </a:fld>
            <a:endParaRPr lang="en-US"/>
          </a:p>
        </p:txBody>
      </p:sp>
    </p:spTree>
    <p:extLst>
      <p:ext uri="{BB962C8B-B14F-4D97-AF65-F5344CB8AC3E}">
        <p14:creationId xmlns:p14="http://schemas.microsoft.com/office/powerpoint/2010/main" val="3948217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After we have got the matrix, we can apply K-means clustering on the similarity matrix, in order to form clusters of stocks.</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If 2 stocks are similar, they should have similar similarity to other stocks.</a:t>
            </a:r>
          </a:p>
        </p:txBody>
      </p:sp>
      <p:sp>
        <p:nvSpPr>
          <p:cNvPr id="4" name="Slide Number Placeholder 3"/>
          <p:cNvSpPr>
            <a:spLocks noGrp="1"/>
          </p:cNvSpPr>
          <p:nvPr>
            <p:ph type="sldNum" sz="quarter" idx="10"/>
          </p:nvPr>
        </p:nvSpPr>
        <p:spPr/>
        <p:txBody>
          <a:bodyPr/>
          <a:lstStyle/>
          <a:p>
            <a:fld id="{0381EB3F-04A5-42AF-98C7-BBC390AC83A9}" type="slidenum">
              <a:rPr lang="en-US" smtClean="0"/>
              <a:pPr/>
              <a:t>15</a:t>
            </a:fld>
            <a:endParaRPr lang="en-US"/>
          </a:p>
        </p:txBody>
      </p:sp>
    </p:spTree>
    <p:extLst>
      <p:ext uri="{BB962C8B-B14F-4D97-AF65-F5344CB8AC3E}">
        <p14:creationId xmlns:p14="http://schemas.microsoft.com/office/powerpoint/2010/main" val="2531437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We have discussed the 2 feature</a:t>
            </a:r>
            <a:r>
              <a:rPr lang="en-US" baseline="0" dirty="0" smtClean="0"/>
              <a:t> extraction algorithms which used in my system. I think thy are better than the classical k-means because they are able handle time lag and noise in the sequence.</a:t>
            </a:r>
          </a:p>
          <a:p>
            <a:endParaRPr lang="en-US" baseline="0" dirty="0" smtClean="0"/>
          </a:p>
          <a:p>
            <a:r>
              <a:rPr lang="en-US" baseline="0" dirty="0" smtClean="0"/>
              <a:t>For example, as we can see from both charts, there is a time lag here. And you can see, both ways can identify the similar </a:t>
            </a:r>
            <a:r>
              <a:rPr lang="en-US" baseline="0" dirty="0" smtClean="0"/>
              <a:t>patterns between </a:t>
            </a:r>
            <a:r>
              <a:rPr lang="en-US" baseline="0" dirty="0" smtClean="0"/>
              <a:t>2 stocks without affected by the time lag.</a:t>
            </a:r>
          </a:p>
          <a:p>
            <a:endParaRPr lang="en-US" baseline="0" dirty="0" smtClean="0"/>
          </a:p>
          <a:p>
            <a:r>
              <a:rPr lang="en-US" baseline="0" dirty="0" smtClean="0"/>
              <a:t>In contrast, </a:t>
            </a:r>
            <a:r>
              <a:rPr lang="en-US" baseline="0" dirty="0" err="1" smtClean="0"/>
              <a:t>classicial</a:t>
            </a:r>
            <a:r>
              <a:rPr lang="en-US" baseline="0" dirty="0" smtClean="0"/>
              <a:t> k-means just comparing the change of this and </a:t>
            </a:r>
            <a:r>
              <a:rPr lang="en-US" baseline="0" dirty="0" smtClean="0"/>
              <a:t>this (note: t=0 </a:t>
            </a:r>
            <a:r>
              <a:rPr lang="en-US" baseline="0" dirty="0" err="1" smtClean="0"/>
              <a:t>vs</a:t>
            </a:r>
            <a:r>
              <a:rPr lang="en-US" baseline="0" dirty="0" smtClean="0"/>
              <a:t> t=0), </a:t>
            </a:r>
            <a:r>
              <a:rPr lang="en-US" baseline="0" dirty="0" smtClean="0"/>
              <a:t>and then this and </a:t>
            </a:r>
            <a:r>
              <a:rPr lang="en-US" baseline="0" dirty="0" smtClean="0"/>
              <a:t>this (note: t=1 </a:t>
            </a:r>
            <a:r>
              <a:rPr lang="en-US" baseline="0" dirty="0" err="1" smtClean="0"/>
              <a:t>vs</a:t>
            </a:r>
            <a:r>
              <a:rPr lang="en-US" baseline="0" dirty="0" smtClean="0"/>
              <a:t> t=1). </a:t>
            </a:r>
            <a:r>
              <a:rPr lang="en-US" baseline="0" dirty="0" smtClean="0"/>
              <a:t>So it will find out a very great difference at this </a:t>
            </a:r>
            <a:r>
              <a:rPr lang="en-US" baseline="0" dirty="0" smtClean="0"/>
              <a:t>point (note: the high-fly part), </a:t>
            </a:r>
            <a:r>
              <a:rPr lang="en-US" baseline="0" dirty="0" smtClean="0"/>
              <a:t>but not considering that they are actually similar.</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16</a:t>
            </a:fld>
            <a:endParaRPr lang="en-US"/>
          </a:p>
        </p:txBody>
      </p:sp>
    </p:spTree>
    <p:extLst>
      <p:ext uri="{BB962C8B-B14F-4D97-AF65-F5344CB8AC3E}">
        <p14:creationId xmlns:p14="http://schemas.microsoft.com/office/powerpoint/2010/main" val="2045382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After talking about the</a:t>
            </a:r>
            <a:r>
              <a:rPr lang="en-US" baseline="0" dirty="0" smtClean="0"/>
              <a:t> clustering techniques, here is some performance indicators which are provided in my system.</a:t>
            </a:r>
          </a:p>
          <a:p>
            <a:endParaRPr lang="en-US" baseline="0" dirty="0" smtClean="0"/>
          </a:p>
          <a:p>
            <a:r>
              <a:rPr lang="en-US" baseline="0" dirty="0" smtClean="0"/>
              <a:t>This slide is the basic one, we have average return and standard derivation of return. This one is also known as the total risk of a stock.</a:t>
            </a:r>
          </a:p>
          <a:p>
            <a:endParaRPr lang="en-US" baseline="0" dirty="0" smtClean="0"/>
          </a:p>
          <a:p>
            <a:r>
              <a:rPr lang="en-US" baseline="0" dirty="0" smtClean="0"/>
              <a:t>We also have the Sharpe ratio, this measures the risk adjusted return of a stock. It is calculated by this formula, expected return of asset minus risk free rate, divided by the total risk of asset.</a:t>
            </a:r>
          </a:p>
          <a:p>
            <a:endParaRPr lang="en-US" baseline="0" dirty="0" smtClean="0"/>
          </a:p>
          <a:p>
            <a:r>
              <a:rPr lang="en-US" baseline="0" dirty="0" smtClean="0"/>
              <a:t>We use US T-bill as risk free rate in our system.</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17</a:t>
            </a:fld>
            <a:endParaRPr lang="en-US"/>
          </a:p>
        </p:txBody>
      </p:sp>
    </p:spTree>
    <p:extLst>
      <p:ext uri="{BB962C8B-B14F-4D97-AF65-F5344CB8AC3E}">
        <p14:creationId xmlns:p14="http://schemas.microsoft.com/office/powerpoint/2010/main" val="2681822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OK,</a:t>
            </a:r>
            <a:r>
              <a:rPr lang="en-US" baseline="0" dirty="0" smtClean="0"/>
              <a:t> how to do portfolio optimization? We will look into the Sharpe ratio.</a:t>
            </a:r>
            <a:endParaRPr lang="en-US" dirty="0" smtClean="0"/>
          </a:p>
          <a:p>
            <a:endParaRPr lang="en-US" dirty="0" smtClean="0"/>
          </a:p>
          <a:p>
            <a:r>
              <a:rPr lang="en-US" baseline="0" dirty="0" smtClean="0"/>
              <a:t>We </a:t>
            </a:r>
            <a:r>
              <a:rPr lang="en-US" baseline="0" dirty="0" smtClean="0"/>
              <a:t>can calculate the portfolio return and variance by these formula. ‘W’ here is the weighting of each individual </a:t>
            </a:r>
            <a:r>
              <a:rPr lang="en-US" baseline="0" dirty="0" smtClean="0"/>
              <a:t>asset.</a:t>
            </a:r>
          </a:p>
          <a:p>
            <a:endParaRPr lang="en-US" baseline="0" dirty="0" smtClean="0"/>
          </a:p>
          <a:p>
            <a:r>
              <a:rPr lang="en-US" baseline="0" dirty="0" smtClean="0"/>
              <a:t>We </a:t>
            </a:r>
            <a:r>
              <a:rPr lang="en-US" baseline="0" dirty="0" smtClean="0"/>
              <a:t>try out different ‘W’ and obtain the Sharpe ratio by this formula, and then we will know how the asset can be allocated better.</a:t>
            </a:r>
          </a:p>
          <a:p>
            <a:endParaRPr lang="en-US" baseline="0" dirty="0" smtClean="0"/>
          </a:p>
          <a:p>
            <a:r>
              <a:rPr lang="en-US" baseline="0" dirty="0" smtClean="0"/>
              <a:t>Notice that this sigma i-j is the correlation between 2 stocks. Smaller correlation smaller total risk, we will get back to this in the evaluation section.</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18</a:t>
            </a:fld>
            <a:endParaRPr lang="en-US"/>
          </a:p>
        </p:txBody>
      </p:sp>
    </p:spTree>
    <p:extLst>
      <p:ext uri="{BB962C8B-B14F-4D97-AF65-F5344CB8AC3E}">
        <p14:creationId xmlns:p14="http://schemas.microsoft.com/office/powerpoint/2010/main" val="1226755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In summary this is the 6 steps for</a:t>
            </a:r>
            <a:r>
              <a:rPr lang="en-US" baseline="0" dirty="0" smtClean="0"/>
              <a:t> users to use the </a:t>
            </a:r>
            <a:r>
              <a:rPr lang="en-US" baseline="0" dirty="0" err="1" smtClean="0"/>
              <a:t>MineStock</a:t>
            </a:r>
            <a:r>
              <a:rPr lang="en-US" baseline="0" dirty="0" smtClean="0"/>
              <a:t> Workbench. First of all they will need to download data, then preprocessing, then clustering. Then for the stocks in each clusters, we have different performance indicators for them to review, and then they can pick stocks to form a portfolio, and finally do the weighting optimization.</a:t>
            </a:r>
          </a:p>
          <a:p>
            <a:endParaRPr lang="en-US" baseline="0" dirty="0" smtClean="0"/>
          </a:p>
          <a:p>
            <a:r>
              <a:rPr lang="en-US" baseline="0" dirty="0" smtClean="0"/>
              <a:t>While the current software tools and finance theories only helping us to do the lower part, </a:t>
            </a:r>
            <a:r>
              <a:rPr lang="en-US" baseline="0" dirty="0" err="1" smtClean="0"/>
              <a:t>MineStock</a:t>
            </a:r>
            <a:r>
              <a:rPr lang="en-US" baseline="0" dirty="0" smtClean="0"/>
              <a:t> Workbench providing the upper part as well, so it can assist investors in their whole decision making process, including the selection of stocks.</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19</a:t>
            </a:fld>
            <a:endParaRPr lang="en-US"/>
          </a:p>
        </p:txBody>
      </p:sp>
    </p:spTree>
    <p:extLst>
      <p:ext uri="{BB962C8B-B14F-4D97-AF65-F5344CB8AC3E}">
        <p14:creationId xmlns:p14="http://schemas.microsoft.com/office/powerpoint/2010/main" val="971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&lt;presentation script&gt;</a:t>
            </a:r>
          </a:p>
          <a:p>
            <a:endParaRPr lang="en-US" dirty="0" smtClean="0"/>
          </a:p>
          <a:p>
            <a:r>
              <a:rPr lang="en-US" dirty="0" smtClean="0"/>
              <a:t>In this half</a:t>
            </a:r>
            <a:r>
              <a:rPr lang="en-US" baseline="0" dirty="0" smtClean="0"/>
              <a:t> an hour</a:t>
            </a:r>
            <a:r>
              <a:rPr lang="en-US" dirty="0" smtClean="0"/>
              <a:t>,</a:t>
            </a:r>
            <a:r>
              <a:rPr lang="en-US" baseline="0" dirty="0" smtClean="0"/>
              <a:t> first of all, we will be having this PowerPoint presentation, after the presentation, we will see a demo of the system, the </a:t>
            </a:r>
            <a:r>
              <a:rPr lang="en-US" baseline="0" dirty="0" err="1" smtClean="0"/>
              <a:t>MineStock</a:t>
            </a:r>
            <a:r>
              <a:rPr lang="en-US" baseline="0" dirty="0" smtClean="0"/>
              <a:t> Workbench, and finally, we will have a small Q&amp;A session</a:t>
            </a:r>
            <a:r>
              <a:rPr lang="en-US" baseline="0" dirty="0" smtClean="0"/>
              <a:t>.</a:t>
            </a:r>
          </a:p>
          <a:p>
            <a:endParaRPr lang="en-US" baseline="0" dirty="0" smtClean="0"/>
          </a:p>
          <a:p>
            <a:r>
              <a:rPr lang="en-US" baseline="0" dirty="0" smtClean="0"/>
              <a:t>The presentation’s flow would be like this, we will talk about the backgrounds, objectives, </a:t>
            </a:r>
            <a:r>
              <a:rPr lang="en-US" baseline="0" dirty="0" smtClean="0"/>
              <a:t>methodologies and evaluation.</a:t>
            </a:r>
          </a:p>
          <a:p>
            <a:endParaRPr lang="en-US" baseline="0" dirty="0" smtClean="0"/>
          </a:p>
          <a:p>
            <a:r>
              <a:rPr lang="en-US" baseline="0" dirty="0" smtClean="0"/>
              <a:t>I </a:t>
            </a:r>
            <a:r>
              <a:rPr lang="en-US" baseline="0" dirty="0" smtClean="0"/>
              <a:t>will focus heavily on the methodologies sections because of the time </a:t>
            </a:r>
            <a:r>
              <a:rPr lang="en-US" baseline="0" dirty="0" smtClean="0"/>
              <a:t>constraint.</a:t>
            </a:r>
          </a:p>
          <a:p>
            <a:endParaRPr lang="en-US" baseline="0" dirty="0" smtClean="0"/>
          </a:p>
          <a:p>
            <a:r>
              <a:rPr lang="en-US" baseline="0" dirty="0" smtClean="0"/>
              <a:t>You </a:t>
            </a:r>
            <a:r>
              <a:rPr lang="en-US" baseline="0" dirty="0" smtClean="0"/>
              <a:t>can always refer to my report, or contact me, for more details on the whole project.</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2</a:t>
            </a:fld>
            <a:endParaRPr lang="en-US"/>
          </a:p>
        </p:txBody>
      </p:sp>
    </p:spTree>
    <p:extLst>
      <p:ext uri="{BB962C8B-B14F-4D97-AF65-F5344CB8AC3E}">
        <p14:creationId xmlns:p14="http://schemas.microsoft.com/office/powerpoint/2010/main" val="149439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We know that smaller correlation between</a:t>
            </a:r>
            <a:r>
              <a:rPr lang="en-US" baseline="0" dirty="0" smtClean="0"/>
              <a:t> stocks will generate a lower total risk, thus a higher risk adjusted return. Therefore, what I was trying to do in evaluating the effectiveness of the clustering algorithms is calculating their average correlation within a cluster.</a:t>
            </a:r>
          </a:p>
          <a:p>
            <a:endParaRPr lang="en-US" baseline="0" dirty="0" smtClean="0"/>
          </a:p>
          <a:p>
            <a:r>
              <a:rPr lang="en-US" baseline="0" dirty="0" smtClean="0"/>
              <a:t>I found that in my experiment, average correlation of stocks is about 8%. After I used the classical k-means algorithm, average correlation of stocks within cluster is also about 8%, only a very minor improvement.</a:t>
            </a:r>
          </a:p>
          <a:p>
            <a:endParaRPr lang="en-US" baseline="0" dirty="0" smtClean="0"/>
          </a:p>
          <a:p>
            <a:r>
              <a:rPr lang="en-US" baseline="0" dirty="0" smtClean="0"/>
              <a:t>For sequence extraction and motif discovery algorithm, the correlation goes to 11-12%. </a:t>
            </a:r>
            <a:r>
              <a:rPr lang="en-US" baseline="0" dirty="0" smtClean="0"/>
              <a:t>So they are better than the k-means.</a:t>
            </a:r>
          </a:p>
          <a:p>
            <a:endParaRPr lang="en-US" baseline="0" dirty="0" smtClean="0"/>
          </a:p>
          <a:p>
            <a:r>
              <a:rPr lang="en-US" baseline="0" dirty="0" smtClean="0"/>
              <a:t>Also</a:t>
            </a:r>
            <a:r>
              <a:rPr lang="en-US" baseline="0" dirty="0" smtClean="0"/>
              <a:t>, the correlation becomes much greater when we try to do further </a:t>
            </a:r>
            <a:r>
              <a:rPr lang="en-US" baseline="0" dirty="0" smtClean="0"/>
              <a:t>clustering </a:t>
            </a:r>
            <a:r>
              <a:rPr lang="en-US" baseline="0" dirty="0" smtClean="0"/>
              <a:t>on existing clusters</a:t>
            </a:r>
            <a:r>
              <a:rPr lang="en-US" baseline="0" dirty="0" smtClean="0"/>
              <a:t>. You may refer to my report for more details.</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20</a:t>
            </a:fld>
            <a:endParaRPr lang="en-US"/>
          </a:p>
        </p:txBody>
      </p:sp>
    </p:spTree>
    <p:extLst>
      <p:ext uri="{BB962C8B-B14F-4D97-AF65-F5344CB8AC3E}">
        <p14:creationId xmlns:p14="http://schemas.microsoft.com/office/powerpoint/2010/main" val="3139572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Here we go to the demonstration</a:t>
            </a:r>
            <a:r>
              <a:rPr lang="en-US" baseline="0" dirty="0" smtClean="0"/>
              <a:t> session.</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21</a:t>
            </a:fld>
            <a:endParaRPr lang="en-US" dirty="0"/>
          </a:p>
        </p:txBody>
      </p:sp>
    </p:spTree>
    <p:extLst>
      <p:ext uri="{BB962C8B-B14F-4D97-AF65-F5344CB8AC3E}">
        <p14:creationId xmlns:p14="http://schemas.microsoft.com/office/powerpoint/2010/main" val="44444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sz="1200" b="0" i="0" u="none" strike="noStrike" kern="1200" baseline="0" dirty="0" smtClean="0">
                <a:solidFill>
                  <a:schemeClr val="tx1"/>
                </a:solidFill>
                <a:latin typeface="+mn-lt"/>
                <a:ea typeface="+mn-ea"/>
                <a:cs typeface="+mn-cs"/>
              </a:rPr>
              <a:t>Derivatives becomes so popular after they are invented.</a:t>
            </a:r>
          </a:p>
          <a:p>
            <a:endParaRPr lang="en-US" sz="1200" b="0" i="0" u="none" strike="noStrike" kern="1200" baseline="0" dirty="0" smtClean="0">
              <a:solidFill>
                <a:schemeClr val="tx1"/>
              </a:solidFill>
              <a:latin typeface="+mn-lt"/>
              <a:ea typeface="+mn-ea"/>
              <a:cs typeface="+mn-cs"/>
            </a:endParaRPr>
          </a:p>
          <a:p>
            <a:r>
              <a:rPr lang="en-US" dirty="0" smtClean="0"/>
              <a:t>And </a:t>
            </a:r>
            <a:r>
              <a:rPr lang="en-US" dirty="0" smtClean="0"/>
              <a:t>they </a:t>
            </a:r>
            <a:r>
              <a:rPr lang="en-US" dirty="0" smtClean="0"/>
              <a:t>are perceived to be able to reduced the </a:t>
            </a:r>
            <a:r>
              <a:rPr lang="en-US" dirty="0" smtClean="0"/>
              <a:t>investment risk </a:t>
            </a:r>
            <a:r>
              <a:rPr lang="en-US" dirty="0" smtClean="0"/>
              <a:t>by </a:t>
            </a:r>
            <a:r>
              <a:rPr lang="en-US" dirty="0" smtClean="0"/>
              <a:t>hedging.</a:t>
            </a:r>
            <a:endParaRPr lang="en-US" baseline="0" dirty="0" smtClean="0"/>
          </a:p>
          <a:p>
            <a:endParaRPr lang="en-US" baseline="0" dirty="0" smtClean="0"/>
          </a:p>
          <a:p>
            <a:r>
              <a:rPr lang="en-US" baseline="0" dirty="0" smtClean="0"/>
              <a:t>However </a:t>
            </a:r>
            <a:r>
              <a:rPr lang="en-US" baseline="0" dirty="0" smtClean="0"/>
              <a:t>I don’t think so, in the financial tsunami in 2008 we learnt that they actually </a:t>
            </a:r>
            <a:r>
              <a:rPr lang="en-US" dirty="0" smtClean="0"/>
              <a:t>carry an even more complicated risk structure.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 believe individual investors should do portfolio diversification instead, in order to reduce their investment risk.</a:t>
            </a:r>
          </a:p>
        </p:txBody>
      </p:sp>
      <p:sp>
        <p:nvSpPr>
          <p:cNvPr id="4" name="Slide Number Placeholder 3"/>
          <p:cNvSpPr>
            <a:spLocks noGrp="1"/>
          </p:cNvSpPr>
          <p:nvPr>
            <p:ph type="sldNum" sz="quarter" idx="10"/>
          </p:nvPr>
        </p:nvSpPr>
        <p:spPr/>
        <p:txBody>
          <a:bodyPr/>
          <a:lstStyle/>
          <a:p>
            <a:fld id="{0381EB3F-04A5-42AF-98C7-BBC390AC83A9}" type="slidenum">
              <a:rPr lang="en-US" smtClean="0"/>
              <a:pPr/>
              <a:t>3</a:t>
            </a:fld>
            <a:endParaRPr lang="en-US"/>
          </a:p>
        </p:txBody>
      </p:sp>
    </p:spTree>
    <p:extLst>
      <p:ext uri="{BB962C8B-B14F-4D97-AF65-F5344CB8AC3E}">
        <p14:creationId xmlns:p14="http://schemas.microsoft.com/office/powerpoint/2010/main" val="204978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Her</a:t>
            </a:r>
            <a:r>
              <a:rPr lang="en-US" baseline="0" dirty="0" smtClean="0"/>
              <a:t>e is a review of existing systems.</a:t>
            </a:r>
          </a:p>
          <a:p>
            <a:endParaRPr lang="en-US" baseline="0" dirty="0" smtClean="0"/>
          </a:p>
          <a:p>
            <a:r>
              <a:rPr lang="en-US" baseline="0" dirty="0" smtClean="0"/>
              <a:t>I found that there are existing theories in mathematical finance for inducing the optimal weighting of stocks in a portfolio. So after you pick the stocks, </a:t>
            </a:r>
            <a:r>
              <a:rPr lang="en-US" baseline="0" dirty="0" smtClean="0"/>
              <a:t>you </a:t>
            </a:r>
            <a:r>
              <a:rPr lang="en-US" baseline="0" dirty="0" smtClean="0"/>
              <a:t>can find out the weighting.</a:t>
            </a:r>
          </a:p>
          <a:p>
            <a:endParaRPr lang="en-US" baseline="0" dirty="0" smtClean="0"/>
          </a:p>
          <a:p>
            <a:r>
              <a:rPr lang="en-US" baseline="0" dirty="0" smtClean="0"/>
              <a:t>But currently there is no way to determine whether a stock is suitable, or not suitable to be included in the portfolio.</a:t>
            </a:r>
          </a:p>
          <a:p>
            <a:endParaRPr lang="en-US" baseline="0" dirty="0" smtClean="0"/>
          </a:p>
        </p:txBody>
      </p:sp>
      <p:sp>
        <p:nvSpPr>
          <p:cNvPr id="4" name="Slide Number Placeholder 3"/>
          <p:cNvSpPr>
            <a:spLocks noGrp="1"/>
          </p:cNvSpPr>
          <p:nvPr>
            <p:ph type="sldNum" sz="quarter" idx="10"/>
          </p:nvPr>
        </p:nvSpPr>
        <p:spPr/>
        <p:txBody>
          <a:bodyPr/>
          <a:lstStyle/>
          <a:p>
            <a:fld id="{0381EB3F-04A5-42AF-98C7-BBC390AC83A9}" type="slidenum">
              <a:rPr lang="en-US" smtClean="0"/>
              <a:pPr/>
              <a:t>4</a:t>
            </a:fld>
            <a:endParaRPr lang="en-US"/>
          </a:p>
        </p:txBody>
      </p:sp>
    </p:spTree>
    <p:extLst>
      <p:ext uri="{BB962C8B-B14F-4D97-AF65-F5344CB8AC3E}">
        <p14:creationId xmlns:p14="http://schemas.microsoft.com/office/powerpoint/2010/main" val="426149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Therefore</a:t>
            </a:r>
            <a:r>
              <a:rPr lang="en-US" baseline="0" dirty="0" smtClean="0"/>
              <a:t> this is what I want to do in this project.</a:t>
            </a:r>
          </a:p>
          <a:p>
            <a:endParaRPr lang="en-US" baseline="0" dirty="0" smtClean="0"/>
          </a:p>
          <a:p>
            <a:r>
              <a:rPr lang="en-US" dirty="0" smtClean="0"/>
              <a:t>I believe that</a:t>
            </a:r>
            <a:r>
              <a:rPr lang="en-US" baseline="0" dirty="0" smtClean="0"/>
              <a:t> </a:t>
            </a:r>
            <a:r>
              <a:rPr lang="en-US" baseline="0" dirty="0" smtClean="0"/>
              <a:t>data </a:t>
            </a:r>
            <a:r>
              <a:rPr lang="en-US" baseline="0" dirty="0" smtClean="0"/>
              <a:t>mining, or more specifically, the clustering techniques are able to solve this problem. For example, if I have divided all the available stocks into clusters, than you know stocks from same cluster are similar and should not be added into same portfolio. You will pick the stocks from different clusters as they not similar and thus, able to generate a greater diversification result.</a:t>
            </a:r>
          </a:p>
          <a:p>
            <a:endParaRPr lang="en-US" baseline="0" dirty="0" smtClean="0"/>
          </a:p>
          <a:p>
            <a:r>
              <a:rPr lang="en-US" baseline="0" dirty="0" smtClean="0"/>
              <a:t>The 1</a:t>
            </a:r>
            <a:r>
              <a:rPr lang="en-US" baseline="30000" dirty="0" smtClean="0"/>
              <a:t>st</a:t>
            </a:r>
            <a:r>
              <a:rPr lang="en-US" baseline="0" dirty="0" smtClean="0"/>
              <a:t> objective of the project is to develop the clustering techniques on stocks. 2</a:t>
            </a:r>
            <a:r>
              <a:rPr lang="en-US" baseline="30000" dirty="0" smtClean="0"/>
              <a:t>nd</a:t>
            </a:r>
            <a:r>
              <a:rPr lang="en-US" baseline="0" dirty="0" smtClean="0"/>
              <a:t> objective is to implement a software tool, </a:t>
            </a:r>
            <a:r>
              <a:rPr lang="en-US" dirty="0" err="1" smtClean="0"/>
              <a:t>MineStock</a:t>
            </a:r>
            <a:r>
              <a:rPr lang="en-US" dirty="0" smtClean="0"/>
              <a:t> Workbench.</a:t>
            </a:r>
            <a:endParaRPr lang="en-US" baseline="0" dirty="0" smtClean="0"/>
          </a:p>
          <a:p>
            <a:endParaRPr lang="en-US" baseline="0" dirty="0" smtClean="0"/>
          </a:p>
          <a:p>
            <a:r>
              <a:rPr lang="en-US" baseline="0" dirty="0" smtClean="0"/>
              <a:t>This tool will allow investors to use the clustering techniques developed, to assist them to pick stocks more easily, and also provide the mathematical finance calculations that I just said, so after investors pick their stocks, they can find out the optimal asset allocation.</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5</a:t>
            </a:fld>
            <a:endParaRPr lang="en-US"/>
          </a:p>
        </p:txBody>
      </p:sp>
    </p:spTree>
    <p:extLst>
      <p:ext uri="{BB962C8B-B14F-4D97-AF65-F5344CB8AC3E}">
        <p14:creationId xmlns:p14="http://schemas.microsoft.com/office/powerpoint/2010/main" val="419942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Then we are going to talk about the clustering techniques.</a:t>
            </a:r>
          </a:p>
          <a:p>
            <a:endParaRPr lang="en-US" dirty="0" smtClean="0"/>
          </a:p>
          <a:p>
            <a:r>
              <a:rPr lang="en-US" dirty="0" smtClean="0"/>
              <a:t>In this project and the </a:t>
            </a:r>
            <a:r>
              <a:rPr lang="en-US" dirty="0" err="1" smtClean="0"/>
              <a:t>MineStock</a:t>
            </a:r>
            <a:r>
              <a:rPr lang="en-US" dirty="0" smtClean="0"/>
              <a:t> Workbench, 3 algorithms are applied and studied. They are the classical k‐means, identical sequence extraction,</a:t>
            </a:r>
            <a:r>
              <a:rPr lang="en-US" baseline="0" dirty="0" smtClean="0"/>
              <a:t> </a:t>
            </a:r>
            <a:r>
              <a:rPr lang="en-US" dirty="0" smtClean="0"/>
              <a:t>and similar motif discovery. The latter</a:t>
            </a:r>
            <a:r>
              <a:rPr lang="en-US" baseline="0" dirty="0" smtClean="0"/>
              <a:t> 2 are originally used in other domains. I have put them here with some modifications.</a:t>
            </a:r>
            <a:endParaRPr lang="en-US" dirty="0" smtClean="0"/>
          </a:p>
          <a:p>
            <a:endParaRPr lang="en-US" dirty="0" smtClean="0"/>
          </a:p>
          <a:p>
            <a:r>
              <a:rPr lang="en-US" dirty="0" smtClean="0"/>
              <a:t>K-means is the</a:t>
            </a:r>
            <a:r>
              <a:rPr lang="en-US" baseline="0" dirty="0" smtClean="0"/>
              <a:t> simplest way to perform clustering, which compares whole sequence of </a:t>
            </a:r>
            <a:r>
              <a:rPr lang="en-US" baseline="0" dirty="0" smtClean="0"/>
              <a:t>stock prices at once. So we have 2 stocks fluctuating like this, and k-means will be used to compare the whole period.</a:t>
            </a:r>
          </a:p>
          <a:p>
            <a:endParaRPr lang="en-US" baseline="0" dirty="0" smtClean="0"/>
          </a:p>
          <a:p>
            <a:r>
              <a:rPr lang="en-US" baseline="0" dirty="0" smtClean="0"/>
              <a:t>However</a:t>
            </a:r>
            <a:r>
              <a:rPr lang="en-US" baseline="0" dirty="0" smtClean="0"/>
              <a:t>, in order to deal with the complexity of time series data, the latter 2 applied the concept of feature extraction.</a:t>
            </a:r>
          </a:p>
          <a:p>
            <a:endParaRPr lang="en-US" baseline="0" dirty="0" smtClean="0"/>
          </a:p>
          <a:p>
            <a:r>
              <a:rPr lang="en-US" baseline="0" dirty="0" smtClean="0"/>
              <a:t>I will discuss about these 3 </a:t>
            </a:r>
            <a:r>
              <a:rPr lang="en-US" dirty="0" smtClean="0"/>
              <a:t>algorithms,</a:t>
            </a:r>
            <a:r>
              <a:rPr lang="en-US" baseline="0" dirty="0" smtClean="0"/>
              <a:t> one by one in the following slides.</a:t>
            </a:r>
          </a:p>
        </p:txBody>
      </p:sp>
      <p:sp>
        <p:nvSpPr>
          <p:cNvPr id="4" name="Slide Number Placeholder 3"/>
          <p:cNvSpPr>
            <a:spLocks noGrp="1"/>
          </p:cNvSpPr>
          <p:nvPr>
            <p:ph type="sldNum" sz="quarter" idx="10"/>
          </p:nvPr>
        </p:nvSpPr>
        <p:spPr/>
        <p:txBody>
          <a:bodyPr/>
          <a:lstStyle/>
          <a:p>
            <a:fld id="{0381EB3F-04A5-42AF-98C7-BBC390AC83A9}" type="slidenum">
              <a:rPr lang="en-US" smtClean="0"/>
              <a:pPr/>
              <a:t>6</a:t>
            </a:fld>
            <a:endParaRPr lang="en-US" dirty="0"/>
          </a:p>
        </p:txBody>
      </p:sp>
    </p:spTree>
    <p:extLst>
      <p:ext uri="{BB962C8B-B14F-4D97-AF65-F5344CB8AC3E}">
        <p14:creationId xmlns:p14="http://schemas.microsoft.com/office/powerpoint/2010/main" val="417680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First</a:t>
            </a:r>
            <a:r>
              <a:rPr lang="en-US" baseline="0" dirty="0" smtClean="0"/>
              <a:t>, the classical k-means, I am sure that you know better than I do, so this is just a recap.</a:t>
            </a:r>
          </a:p>
          <a:p>
            <a:endParaRPr lang="en-US" baseline="0" dirty="0" smtClean="0"/>
          </a:p>
          <a:p>
            <a:r>
              <a:rPr lang="en-US" baseline="0" dirty="0" smtClean="0"/>
              <a:t>First of all, after users defined the number of clusters, we then create them. And then, for each cluster, randomly assign a stock </a:t>
            </a:r>
            <a:r>
              <a:rPr lang="en-US" baseline="0" dirty="0" smtClean="0"/>
              <a:t>into it.</a:t>
            </a:r>
            <a:endParaRPr lang="en-US" baseline="0" dirty="0" smtClean="0"/>
          </a:p>
          <a:p>
            <a:endParaRPr lang="en-US" baseline="0" dirty="0" smtClean="0"/>
          </a:p>
          <a:p>
            <a:r>
              <a:rPr lang="en-US" baseline="0" dirty="0" smtClean="0"/>
              <a:t>For each stock, we will have many days, or price ticks, downloaded. We compute the asset return for each tick, and each return is treated as an attribute for the stocks.</a:t>
            </a:r>
          </a:p>
          <a:p>
            <a:endParaRPr lang="en-US" baseline="0" dirty="0" smtClean="0"/>
          </a:p>
          <a:p>
            <a:r>
              <a:rPr lang="en-US" baseline="0" dirty="0" smtClean="0"/>
              <a:t>Like the sets shown below, we will have R(A1) compared with R(B1), R(A2) compared R(B2), and so on and so on.</a:t>
            </a:r>
          </a:p>
        </p:txBody>
      </p:sp>
      <p:sp>
        <p:nvSpPr>
          <p:cNvPr id="4" name="Slide Number Placeholder 3"/>
          <p:cNvSpPr>
            <a:spLocks noGrp="1"/>
          </p:cNvSpPr>
          <p:nvPr>
            <p:ph type="sldNum" sz="quarter" idx="10"/>
          </p:nvPr>
        </p:nvSpPr>
        <p:spPr/>
        <p:txBody>
          <a:bodyPr/>
          <a:lstStyle/>
          <a:p>
            <a:fld id="{0381EB3F-04A5-42AF-98C7-BBC390AC83A9}" type="slidenum">
              <a:rPr lang="en-US" smtClean="0"/>
              <a:pPr/>
              <a:t>7</a:t>
            </a:fld>
            <a:endParaRPr lang="en-US"/>
          </a:p>
        </p:txBody>
      </p:sp>
    </p:spTree>
    <p:extLst>
      <p:ext uri="{BB962C8B-B14F-4D97-AF65-F5344CB8AC3E}">
        <p14:creationId xmlns:p14="http://schemas.microsoft.com/office/powerpoint/2010/main" val="963334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r>
              <a:rPr lang="en-US" dirty="0" smtClean="0"/>
              <a:t>So, how to</a:t>
            </a:r>
            <a:r>
              <a:rPr lang="en-US" baseline="0" dirty="0" smtClean="0"/>
              <a:t> compare? We will use the formula of Euclidean distance to compare the stocks and clusters</a:t>
            </a:r>
            <a:r>
              <a:rPr lang="en-US" baseline="0" dirty="0" smtClean="0"/>
              <a:t>. As you have see here.</a:t>
            </a:r>
            <a:endParaRPr lang="en-US" baseline="0" dirty="0" smtClean="0"/>
          </a:p>
          <a:p>
            <a:endParaRPr lang="en-US" baseline="0" dirty="0" smtClean="0"/>
          </a:p>
          <a:p>
            <a:r>
              <a:rPr lang="en-US" baseline="0" dirty="0" smtClean="0"/>
              <a:t>Smaller </a:t>
            </a:r>
            <a:r>
              <a:rPr lang="en-US" baseline="0" dirty="0" smtClean="0"/>
              <a:t>distance implies a more similar </a:t>
            </a:r>
            <a:r>
              <a:rPr lang="en-US" baseline="0" dirty="0" smtClean="0"/>
              <a:t>pair in terms of their fluctuation patterns.</a:t>
            </a:r>
            <a:endParaRPr lang="en-US" baseline="0" dirty="0" smtClean="0"/>
          </a:p>
          <a:p>
            <a:endParaRPr lang="en-US" baseline="0" dirty="0" smtClean="0"/>
          </a:p>
          <a:p>
            <a:r>
              <a:rPr lang="en-US" baseline="0" dirty="0" smtClean="0"/>
              <a:t>Stock will be assigned to the cluster which they are have the smaller distance. Therefore, similar stocks will be grouped into a single cluster.</a:t>
            </a:r>
          </a:p>
        </p:txBody>
      </p:sp>
      <p:sp>
        <p:nvSpPr>
          <p:cNvPr id="4" name="Slide Number Placeholder 3"/>
          <p:cNvSpPr>
            <a:spLocks noGrp="1"/>
          </p:cNvSpPr>
          <p:nvPr>
            <p:ph type="sldNum" sz="quarter" idx="10"/>
          </p:nvPr>
        </p:nvSpPr>
        <p:spPr/>
        <p:txBody>
          <a:bodyPr/>
          <a:lstStyle/>
          <a:p>
            <a:fld id="{0381EB3F-04A5-42AF-98C7-BBC390AC83A9}" type="slidenum">
              <a:rPr lang="en-US" smtClean="0"/>
              <a:pPr/>
              <a:t>8</a:t>
            </a:fld>
            <a:endParaRPr lang="en-US"/>
          </a:p>
        </p:txBody>
      </p:sp>
    </p:spTree>
    <p:extLst>
      <p:ext uri="{BB962C8B-B14F-4D97-AF65-F5344CB8AC3E}">
        <p14:creationId xmlns:p14="http://schemas.microsoft.com/office/powerpoint/2010/main" val="763845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&lt;presentation script&gt;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Identical Sequence Extraction.</a:t>
            </a:r>
          </a:p>
          <a:p>
            <a:endParaRPr lang="en-US" dirty="0" smtClean="0"/>
          </a:p>
          <a:p>
            <a:r>
              <a:rPr lang="en-US" dirty="0" smtClean="0"/>
              <a:t>First of all, un</a:t>
            </a:r>
            <a:r>
              <a:rPr lang="en-US" baseline="0" dirty="0" smtClean="0"/>
              <a:t>like k-means, we have to perform a discretization process on stocks instead of comparing the numbers directly.</a:t>
            </a:r>
          </a:p>
          <a:p>
            <a:endParaRPr lang="en-US" baseline="0" dirty="0" smtClean="0"/>
          </a:p>
          <a:p>
            <a:r>
              <a:rPr lang="en-US" baseline="0" dirty="0" smtClean="0"/>
              <a:t>In </a:t>
            </a:r>
            <a:r>
              <a:rPr lang="en-US" baseline="0" dirty="0" err="1" smtClean="0"/>
              <a:t>MineStock</a:t>
            </a:r>
            <a:r>
              <a:rPr lang="en-US" baseline="0" dirty="0" smtClean="0"/>
              <a:t> </a:t>
            </a:r>
            <a:r>
              <a:rPr lang="en-US" baseline="0" dirty="0" err="1" smtClean="0"/>
              <a:t>Wenchbench</a:t>
            </a:r>
            <a:r>
              <a:rPr lang="en-US" baseline="0" dirty="0" smtClean="0"/>
              <a:t>, the </a:t>
            </a:r>
            <a:r>
              <a:rPr lang="en-US" dirty="0" smtClean="0"/>
              <a:t>discretization process can be done by two </a:t>
            </a:r>
            <a:r>
              <a:rPr lang="en-US" dirty="0" smtClean="0"/>
              <a:t>ways.</a:t>
            </a:r>
            <a:endParaRPr lang="en-US" baseline="0" dirty="0" smtClean="0"/>
          </a:p>
          <a:p>
            <a:endParaRPr lang="en-US" baseline="0" dirty="0" smtClean="0"/>
          </a:p>
          <a:p>
            <a:r>
              <a:rPr lang="en-US" baseline="0" dirty="0" smtClean="0"/>
              <a:t>One </a:t>
            </a:r>
            <a:r>
              <a:rPr lang="en-US" baseline="0" dirty="0" smtClean="0"/>
              <a:t>of them is discretize by price changes, or ups and downs of price, for example, up-down-</a:t>
            </a:r>
            <a:r>
              <a:rPr lang="en-US" baseline="0" dirty="0" err="1" smtClean="0"/>
              <a:t>nochange</a:t>
            </a:r>
            <a:r>
              <a:rPr lang="en-US" baseline="0" dirty="0" smtClean="0"/>
              <a:t>-</a:t>
            </a:r>
            <a:r>
              <a:rPr lang="en-US" baseline="0" dirty="0" err="1" smtClean="0"/>
              <a:t>nochange</a:t>
            </a:r>
            <a:r>
              <a:rPr lang="en-US" baseline="0" dirty="0" smtClean="0"/>
              <a:t>-down-down. Another one the price level, say, in the example here, A is above mean, M is mean, B is below mean.</a:t>
            </a:r>
          </a:p>
          <a:p>
            <a:endParaRPr lang="en-US" baseline="0" dirty="0" smtClean="0"/>
          </a:p>
          <a:p>
            <a:r>
              <a:rPr lang="en-US" baseline="0" dirty="0" smtClean="0"/>
              <a:t>In these examples we performed discretization with 3 intervals, but actually it can be any numbers. If you choose 5 as interval, then you will have higher up, lower up, no change, lower down, higher down. Similar cases applied to both discretization methods.</a:t>
            </a:r>
            <a:endParaRPr lang="en-US" dirty="0"/>
          </a:p>
        </p:txBody>
      </p:sp>
      <p:sp>
        <p:nvSpPr>
          <p:cNvPr id="4" name="Slide Number Placeholder 3"/>
          <p:cNvSpPr>
            <a:spLocks noGrp="1"/>
          </p:cNvSpPr>
          <p:nvPr>
            <p:ph type="sldNum" sz="quarter" idx="10"/>
          </p:nvPr>
        </p:nvSpPr>
        <p:spPr/>
        <p:txBody>
          <a:bodyPr/>
          <a:lstStyle/>
          <a:p>
            <a:fld id="{0381EB3F-04A5-42AF-98C7-BBC390AC83A9}" type="slidenum">
              <a:rPr lang="en-US" smtClean="0"/>
              <a:pPr/>
              <a:t>9</a:t>
            </a:fld>
            <a:endParaRPr lang="en-US"/>
          </a:p>
        </p:txBody>
      </p:sp>
    </p:spTree>
    <p:extLst>
      <p:ext uri="{BB962C8B-B14F-4D97-AF65-F5344CB8AC3E}">
        <p14:creationId xmlns:p14="http://schemas.microsoft.com/office/powerpoint/2010/main" val="5838374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cstate="print">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152400" y="1981200"/>
            <a:ext cx="6172200" cy="8382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lgn="r">
              <a:defRPr sz="4400"/>
            </a:lvl1pPr>
          </a:lstStyle>
          <a:p>
            <a:pPr lvl="0"/>
            <a:r>
              <a:rPr lang="en-US" noProof="0" smtClean="0"/>
              <a:t>Click to edit Master title style</a:t>
            </a:r>
          </a:p>
        </p:txBody>
      </p:sp>
      <p:sp>
        <p:nvSpPr>
          <p:cNvPr id="3075" name="Rectangle 3"/>
          <p:cNvSpPr>
            <a:spLocks noGrp="1" noChangeArrowheads="1"/>
          </p:cNvSpPr>
          <p:nvPr>
            <p:ph type="subTitle" idx="1"/>
          </p:nvPr>
        </p:nvSpPr>
        <p:spPr bwMode="gray">
          <a:xfrm>
            <a:off x="1143000" y="2514600"/>
            <a:ext cx="5181600" cy="457200"/>
          </a:xfrm>
        </p:spPr>
        <p:txBody>
          <a:bodyPr/>
          <a:lstStyle>
            <a:lvl1pPr marL="0" indent="0" algn="r">
              <a:buFont typeface="Wingdings" pitchFamily="2" charset="2"/>
              <a:buNone/>
              <a:defRPr sz="2000"/>
            </a:lvl1pPr>
          </a:lstStyle>
          <a:p>
            <a:pPr lvl="0"/>
            <a:r>
              <a:rPr lang="en-US" noProof="0" smtClean="0"/>
              <a:t>Click to edit Master subtitle style</a:t>
            </a:r>
          </a:p>
        </p:txBody>
      </p:sp>
      <p:sp>
        <p:nvSpPr>
          <p:cNvPr id="3076" name="Rectangle 4"/>
          <p:cNvSpPr>
            <a:spLocks noGrp="1" noChangeArrowheads="1"/>
          </p:cNvSpPr>
          <p:nvPr>
            <p:ph type="dt" sz="half" idx="2"/>
          </p:nvPr>
        </p:nvSpPr>
        <p:spPr bwMode="gray">
          <a:xfrm>
            <a:off x="457200" y="6553200"/>
            <a:ext cx="2133600" cy="171450"/>
          </a:xfrm>
        </p:spPr>
        <p:txBody>
          <a:bodyPr/>
          <a:lstStyle>
            <a:lvl1pPr>
              <a:defRPr>
                <a:solidFill>
                  <a:schemeClr val="bg1"/>
                </a:solidFill>
              </a:defRPr>
            </a:lvl1pPr>
          </a:lstStyle>
          <a:p>
            <a:endParaRPr lang="en-US"/>
          </a:p>
        </p:txBody>
      </p:sp>
      <p:sp>
        <p:nvSpPr>
          <p:cNvPr id="3078" name="Rectangle 6"/>
          <p:cNvSpPr>
            <a:spLocks noGrp="1" noChangeArrowheads="1"/>
          </p:cNvSpPr>
          <p:nvPr>
            <p:ph type="sldNum" sz="quarter" idx="4"/>
          </p:nvPr>
        </p:nvSpPr>
        <p:spPr bwMode="gray">
          <a:xfrm>
            <a:off x="6553200" y="6553200"/>
            <a:ext cx="2133600" cy="171450"/>
          </a:xfrm>
        </p:spPr>
        <p:txBody>
          <a:bodyPr/>
          <a:lstStyle>
            <a:lvl1pPr>
              <a:defRPr>
                <a:solidFill>
                  <a:schemeClr val="bg1"/>
                </a:solidFill>
              </a:defRPr>
            </a:lvl1pPr>
          </a:lstStyle>
          <a:p>
            <a:fld id="{C283ED57-2824-4A24-BC22-6F50D6BF84DD}" type="slidenum">
              <a:rPr lang="en-US"/>
              <a:pPr/>
              <a:t>‹#›</a:t>
            </a:fld>
            <a:endParaRPr lang="en-US"/>
          </a:p>
        </p:txBody>
      </p:sp>
      <p:sp>
        <p:nvSpPr>
          <p:cNvPr id="3092" name="Text Box 20"/>
          <p:cNvSpPr txBox="1">
            <a:spLocks noChangeArrowheads="1"/>
          </p:cNvSpPr>
          <p:nvPr/>
        </p:nvSpPr>
        <p:spPr bwMode="gray">
          <a:xfrm>
            <a:off x="2912264" y="6441247"/>
            <a:ext cx="403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square">
            <a:spAutoFit/>
          </a:bodyPr>
          <a:lstStyle/>
          <a:p>
            <a:r>
              <a:rPr lang="en-US" sz="1600" b="1" i="1" dirty="0" smtClean="0">
                <a:solidFill>
                  <a:schemeClr val="accent4">
                    <a:lumMod val="25000"/>
                  </a:schemeClr>
                </a:solidFill>
              </a:rPr>
              <a:t>The Hong Kong Polytechnic University </a:t>
            </a:r>
            <a:endParaRPr lang="en-US" sz="1600" b="1" i="1" dirty="0">
              <a:solidFill>
                <a:schemeClr val="accent4">
                  <a:lumMod val="25000"/>
                </a:schemeClr>
              </a:solidFill>
            </a:endParaRPr>
          </a:p>
        </p:txBody>
      </p:sp>
      <p:pic>
        <p:nvPicPr>
          <p:cNvPr id="8" name="Picture 2" descr="C:\Users\Thomas\Desktop\PolyU.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90800" y="6433210"/>
            <a:ext cx="321464" cy="346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009D47-8BC6-4800-8A47-478151CE432B}" type="slidenum">
              <a:rPr lang="en-US"/>
              <a:pPr/>
              <a:t>‹#›</a:t>
            </a:fld>
            <a:endParaRPr lang="en-US"/>
          </a:p>
        </p:txBody>
      </p:sp>
    </p:spTree>
    <p:extLst>
      <p:ext uri="{BB962C8B-B14F-4D97-AF65-F5344CB8AC3E}">
        <p14:creationId xmlns:p14="http://schemas.microsoft.com/office/powerpoint/2010/main" val="20565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469FC9-E5C5-46E7-ADC9-324688F873D3}" type="slidenum">
              <a:rPr lang="en-US"/>
              <a:pPr/>
              <a:t>‹#›</a:t>
            </a:fld>
            <a:endParaRPr lang="en-US"/>
          </a:p>
        </p:txBody>
      </p:sp>
    </p:spTree>
    <p:extLst>
      <p:ext uri="{BB962C8B-B14F-4D97-AF65-F5344CB8AC3E}">
        <p14:creationId xmlns:p14="http://schemas.microsoft.com/office/powerpoint/2010/main" val="1355259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5FEAE0-936D-4AA5-B9A9-E9DCC4C06FBB}" type="slidenum">
              <a:rPr lang="en-US"/>
              <a:pPr/>
              <a:t>‹#›</a:t>
            </a:fld>
            <a:endParaRPr lang="en-US"/>
          </a:p>
        </p:txBody>
      </p:sp>
    </p:spTree>
    <p:extLst>
      <p:ext uri="{BB962C8B-B14F-4D97-AF65-F5344CB8AC3E}">
        <p14:creationId xmlns:p14="http://schemas.microsoft.com/office/powerpoint/2010/main" val="12537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3962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5181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32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532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53200"/>
            <a:ext cx="2133600" cy="244475"/>
          </a:xfrm>
        </p:spPr>
        <p:txBody>
          <a:bodyPr/>
          <a:lstStyle>
            <a:lvl1pPr>
              <a:defRPr/>
            </a:lvl1pPr>
          </a:lstStyle>
          <a:p>
            <a:fld id="{0AA9D6ED-283A-441C-A338-1C58405B84B1}" type="slidenum">
              <a:rPr lang="en-US"/>
              <a:pPr/>
              <a:t>‹#›</a:t>
            </a:fld>
            <a:endParaRPr lang="en-US"/>
          </a:p>
        </p:txBody>
      </p:sp>
    </p:spTree>
    <p:extLst>
      <p:ext uri="{BB962C8B-B14F-4D97-AF65-F5344CB8AC3E}">
        <p14:creationId xmlns:p14="http://schemas.microsoft.com/office/powerpoint/2010/main" val="92570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DEC4CD-A72A-487E-80B7-D08CB6AAD4E4}" type="slidenum">
              <a:rPr lang="en-US"/>
              <a:pPr/>
              <a:t>‹#›</a:t>
            </a:fld>
            <a:endParaRPr lang="en-US"/>
          </a:p>
        </p:txBody>
      </p:sp>
    </p:spTree>
    <p:extLst>
      <p:ext uri="{BB962C8B-B14F-4D97-AF65-F5344CB8AC3E}">
        <p14:creationId xmlns:p14="http://schemas.microsoft.com/office/powerpoint/2010/main" val="1362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0ABA5B-A537-4C00-90E5-D5D075D1C5AC}" type="slidenum">
              <a:rPr lang="en-US"/>
              <a:pPr/>
              <a:t>‹#›</a:t>
            </a:fld>
            <a:endParaRPr lang="en-US"/>
          </a:p>
        </p:txBody>
      </p:sp>
    </p:spTree>
    <p:extLst>
      <p:ext uri="{BB962C8B-B14F-4D97-AF65-F5344CB8AC3E}">
        <p14:creationId xmlns:p14="http://schemas.microsoft.com/office/powerpoint/2010/main" val="388026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7244937-895A-46D1-8954-D31A2D2D8258}" type="slidenum">
              <a:rPr lang="en-US"/>
              <a:pPr/>
              <a:t>‹#›</a:t>
            </a:fld>
            <a:endParaRPr lang="en-US"/>
          </a:p>
        </p:txBody>
      </p:sp>
    </p:spTree>
    <p:extLst>
      <p:ext uri="{BB962C8B-B14F-4D97-AF65-F5344CB8AC3E}">
        <p14:creationId xmlns:p14="http://schemas.microsoft.com/office/powerpoint/2010/main" val="220900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E58821-7163-4B1C-87D2-97C0C276F2DD}" type="slidenum">
              <a:rPr lang="en-US"/>
              <a:pPr/>
              <a:t>‹#›</a:t>
            </a:fld>
            <a:endParaRPr lang="en-US"/>
          </a:p>
        </p:txBody>
      </p:sp>
      <p:sp>
        <p:nvSpPr>
          <p:cNvPr id="10" name="Title 1"/>
          <p:cNvSpPr>
            <a:spLocks noGrp="1"/>
          </p:cNvSpPr>
          <p:nvPr>
            <p:ph type="title"/>
          </p:nvPr>
        </p:nvSpPr>
        <p:spPr>
          <a:xfrm>
            <a:off x="1295400" y="381000"/>
            <a:ext cx="3962400" cy="5635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1288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8229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E58821-7163-4B1C-87D2-97C0C276F2DD}" type="slidenum">
              <a:rPr lang="en-US"/>
              <a:pPr/>
              <a:t>‹#›</a:t>
            </a:fld>
            <a:endParaRPr lang="en-US"/>
          </a:p>
        </p:txBody>
      </p:sp>
      <p:sp>
        <p:nvSpPr>
          <p:cNvPr id="10" name="Title 1"/>
          <p:cNvSpPr>
            <a:spLocks noGrp="1"/>
          </p:cNvSpPr>
          <p:nvPr>
            <p:ph type="title"/>
          </p:nvPr>
        </p:nvSpPr>
        <p:spPr>
          <a:xfrm>
            <a:off x="1295400" y="381000"/>
            <a:ext cx="3962400" cy="56356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1288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BF6DA5A-7333-4A3E-B573-045F6469842F}" type="slidenum">
              <a:rPr lang="en-US"/>
              <a:pPr/>
              <a:t>‹#›</a:t>
            </a:fld>
            <a:endParaRPr lang="en-US"/>
          </a:p>
        </p:txBody>
      </p:sp>
    </p:spTree>
    <p:extLst>
      <p:ext uri="{BB962C8B-B14F-4D97-AF65-F5344CB8AC3E}">
        <p14:creationId xmlns:p14="http://schemas.microsoft.com/office/powerpoint/2010/main" val="366563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9662B67-5B69-48F0-B9EF-FC542B836FE4}" type="slidenum">
              <a:rPr lang="en-US"/>
              <a:pPr/>
              <a:t>‹#›</a:t>
            </a:fld>
            <a:endParaRPr lang="en-US"/>
          </a:p>
        </p:txBody>
      </p:sp>
    </p:spTree>
    <p:extLst>
      <p:ext uri="{BB962C8B-B14F-4D97-AF65-F5344CB8AC3E}">
        <p14:creationId xmlns:p14="http://schemas.microsoft.com/office/powerpoint/2010/main" val="208842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801101B-7617-4D15-BCB8-D55A06AE71F1}" type="slidenum">
              <a:rPr lang="en-US"/>
              <a:pPr/>
              <a:t>‹#›</a:t>
            </a:fld>
            <a:endParaRPr lang="en-US"/>
          </a:p>
        </p:txBody>
      </p:sp>
    </p:spTree>
    <p:extLst>
      <p:ext uri="{BB962C8B-B14F-4D97-AF65-F5344CB8AC3E}">
        <p14:creationId xmlns:p14="http://schemas.microsoft.com/office/powerpoint/2010/main" val="19061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extLst>
              <a:ext uri="{BEBA8EAE-BF5A-486C-A8C5-ECC9F3942E4B}">
                <a14:imgProps xmlns:a14="http://schemas.microsoft.com/office/drawing/2010/main">
                  <a14:imgLayer r:embed="rId16">
                    <a14:imgEffect>
                      <a14:brightnessContrast bright="-2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1295400" y="381000"/>
            <a:ext cx="3962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rgbClr val="000000"/>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CCB8627-E489-458D-8300-38233912346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67" name="Group 43"/>
          <p:cNvGrpSpPr>
            <a:grpSpLocks/>
          </p:cNvGrpSpPr>
          <p:nvPr/>
        </p:nvGrpSpPr>
        <p:grpSpPr bwMode="auto">
          <a:xfrm>
            <a:off x="7938" y="457200"/>
            <a:ext cx="9136062" cy="457200"/>
            <a:chOff x="5" y="288"/>
            <a:chExt cx="5755" cy="288"/>
          </a:xfrm>
        </p:grpSpPr>
        <p:sp>
          <p:nvSpPr>
            <p:cNvPr id="1054" name="Rectangle 30"/>
            <p:cNvSpPr>
              <a:spLocks noChangeArrowheads="1"/>
            </p:cNvSpPr>
            <p:nvPr userDrawn="1"/>
          </p:nvSpPr>
          <p:spPr bwMode="gray">
            <a:xfrm>
              <a:off x="5" y="498"/>
              <a:ext cx="69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Rectangle 31"/>
            <p:cNvSpPr>
              <a:spLocks noChangeArrowheads="1"/>
            </p:cNvSpPr>
            <p:nvPr userDrawn="1"/>
          </p:nvSpPr>
          <p:spPr bwMode="gray">
            <a:xfrm>
              <a:off x="5" y="439"/>
              <a:ext cx="69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Rectangle 32"/>
            <p:cNvSpPr>
              <a:spLocks noChangeArrowheads="1"/>
            </p:cNvSpPr>
            <p:nvPr userDrawn="1"/>
          </p:nvSpPr>
          <p:spPr bwMode="gray">
            <a:xfrm>
              <a:off x="5" y="375"/>
              <a:ext cx="69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Rectangle 33"/>
            <p:cNvSpPr>
              <a:spLocks noChangeArrowheads="1"/>
            </p:cNvSpPr>
            <p:nvPr userDrawn="1"/>
          </p:nvSpPr>
          <p:spPr bwMode="gray">
            <a:xfrm>
              <a:off x="5" y="316"/>
              <a:ext cx="69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Freeform 35"/>
            <p:cNvSpPr>
              <a:spLocks/>
            </p:cNvSpPr>
            <p:nvPr userDrawn="1"/>
          </p:nvSpPr>
          <p:spPr bwMode="gray">
            <a:xfrm>
              <a:off x="720" y="288"/>
              <a:ext cx="82" cy="288"/>
            </a:xfrm>
            <a:custGeom>
              <a:avLst/>
              <a:gdLst>
                <a:gd name="T0" fmla="*/ 96 w 96"/>
                <a:gd name="T1" fmla="*/ 0 h 288"/>
                <a:gd name="T2" fmla="*/ 0 w 96"/>
                <a:gd name="T3" fmla="*/ 0 h 288"/>
                <a:gd name="T4" fmla="*/ 0 w 96"/>
                <a:gd name="T5" fmla="*/ 288 h 288"/>
                <a:gd name="T6" fmla="*/ 96 w 96"/>
                <a:gd name="T7" fmla="*/ 288 h 288"/>
              </a:gdLst>
              <a:ahLst/>
              <a:cxnLst>
                <a:cxn ang="0">
                  <a:pos x="T0" y="T1"/>
                </a:cxn>
                <a:cxn ang="0">
                  <a:pos x="T2" y="T3"/>
                </a:cxn>
                <a:cxn ang="0">
                  <a:pos x="T4" y="T5"/>
                </a:cxn>
                <a:cxn ang="0">
                  <a:pos x="T6" y="T7"/>
                </a:cxn>
              </a:cxnLst>
              <a:rect l="0" t="0" r="r" b="b"/>
              <a:pathLst>
                <a:path w="96" h="288">
                  <a:moveTo>
                    <a:pt x="96" y="0"/>
                  </a:moveTo>
                  <a:lnTo>
                    <a:pt x="0" y="0"/>
                  </a:lnTo>
                  <a:lnTo>
                    <a:pt x="0" y="288"/>
                  </a:lnTo>
                  <a:lnTo>
                    <a:pt x="96" y="288"/>
                  </a:lnTo>
                </a:path>
              </a:pathLst>
            </a:custGeom>
            <a:noFill/>
            <a:ln w="9525">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Rectangle 37"/>
            <p:cNvSpPr>
              <a:spLocks noChangeArrowheads="1"/>
            </p:cNvSpPr>
            <p:nvPr userDrawn="1"/>
          </p:nvSpPr>
          <p:spPr bwMode="gray">
            <a:xfrm>
              <a:off x="3422" y="499"/>
              <a:ext cx="233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Rectangle 38"/>
            <p:cNvSpPr>
              <a:spLocks noChangeArrowheads="1"/>
            </p:cNvSpPr>
            <p:nvPr userDrawn="1"/>
          </p:nvSpPr>
          <p:spPr bwMode="gray">
            <a:xfrm>
              <a:off x="3422" y="440"/>
              <a:ext cx="233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Rectangle 39"/>
            <p:cNvSpPr>
              <a:spLocks noChangeArrowheads="1"/>
            </p:cNvSpPr>
            <p:nvPr userDrawn="1"/>
          </p:nvSpPr>
          <p:spPr bwMode="gray">
            <a:xfrm>
              <a:off x="3421" y="382"/>
              <a:ext cx="233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Rectangle 40"/>
            <p:cNvSpPr>
              <a:spLocks noChangeArrowheads="1"/>
            </p:cNvSpPr>
            <p:nvPr userDrawn="1"/>
          </p:nvSpPr>
          <p:spPr bwMode="gray">
            <a:xfrm>
              <a:off x="3421" y="323"/>
              <a:ext cx="2338" cy="48"/>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Freeform 41"/>
            <p:cNvSpPr>
              <a:spLocks/>
            </p:cNvSpPr>
            <p:nvPr userDrawn="1"/>
          </p:nvSpPr>
          <p:spPr bwMode="gray">
            <a:xfrm flipH="1">
              <a:off x="3346" y="288"/>
              <a:ext cx="48" cy="288"/>
            </a:xfrm>
            <a:custGeom>
              <a:avLst/>
              <a:gdLst>
                <a:gd name="T0" fmla="*/ 96 w 96"/>
                <a:gd name="T1" fmla="*/ 0 h 288"/>
                <a:gd name="T2" fmla="*/ 0 w 96"/>
                <a:gd name="T3" fmla="*/ 0 h 288"/>
                <a:gd name="T4" fmla="*/ 0 w 96"/>
                <a:gd name="T5" fmla="*/ 288 h 288"/>
                <a:gd name="T6" fmla="*/ 96 w 96"/>
                <a:gd name="T7" fmla="*/ 288 h 288"/>
              </a:gdLst>
              <a:ahLst/>
              <a:cxnLst>
                <a:cxn ang="0">
                  <a:pos x="T0" y="T1"/>
                </a:cxn>
                <a:cxn ang="0">
                  <a:pos x="T2" y="T3"/>
                </a:cxn>
                <a:cxn ang="0">
                  <a:pos x="T4" y="T5"/>
                </a:cxn>
                <a:cxn ang="0">
                  <a:pos x="T6" y="T7"/>
                </a:cxn>
              </a:cxnLst>
              <a:rect l="0" t="0" r="r" b="b"/>
              <a:pathLst>
                <a:path w="96" h="288">
                  <a:moveTo>
                    <a:pt x="96" y="0"/>
                  </a:moveTo>
                  <a:lnTo>
                    <a:pt x="0" y="0"/>
                  </a:lnTo>
                  <a:lnTo>
                    <a:pt x="0" y="288"/>
                  </a:lnTo>
                  <a:lnTo>
                    <a:pt x="96" y="288"/>
                  </a:lnTo>
                </a:path>
              </a:pathLst>
            </a:custGeom>
            <a:noFill/>
            <a:ln w="9525">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effectLst>
            <a:outerShdw blurRad="38100" dist="38100" dir="2700000" algn="tl">
              <a:srgbClr val="000000">
                <a:alpha val="43137"/>
              </a:srgbClr>
            </a:outerShdw>
          </a:effectLst>
          <a:latin typeface="+mn-lt"/>
        </a:defRPr>
      </a:lvl2pPr>
      <a:lvl3pPr marL="1143000" indent="-228600" algn="l" rtl="0" eaLnBrk="1" fontAlgn="base" hangingPunct="1">
        <a:spcBef>
          <a:spcPct val="20000"/>
        </a:spcBef>
        <a:spcAft>
          <a:spcPct val="0"/>
        </a:spcAft>
        <a:buChar char="•"/>
        <a:defRPr sz="2400">
          <a:solidFill>
            <a:schemeClr val="tx1"/>
          </a:solidFill>
          <a:effectLst>
            <a:outerShdw blurRad="38100" dist="38100" dir="2700000" algn="tl">
              <a:srgbClr val="000000">
                <a:alpha val="43137"/>
              </a:srgbClr>
            </a:outerShdw>
          </a:effectLst>
          <a:latin typeface="+mn-lt"/>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000000">
                <a:alpha val="43137"/>
              </a:srgbClr>
            </a:outerShdw>
          </a:effectLst>
          <a:latin typeface="+mn-lt"/>
        </a:defRPr>
      </a:lvl4pPr>
      <a:lvl5pPr marL="2057400" indent="-228600" algn="l" rtl="0" eaLnBrk="1" fontAlgn="base" hangingPunct="1">
        <a:spcBef>
          <a:spcPct val="20000"/>
        </a:spcBef>
        <a:spcAft>
          <a:spcPct val="0"/>
        </a:spcAft>
        <a:buChar char="»"/>
        <a:defRPr sz="2000">
          <a:solidFill>
            <a:schemeClr val="tx1"/>
          </a:solidFill>
          <a:effectLst>
            <a:outerShdw blurRad="38100" dist="38100" dir="2700000" algn="tl">
              <a:srgbClr val="000000">
                <a:alpha val="43137"/>
              </a:srgbClr>
            </a:outerShdw>
          </a:effectLst>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ctrTitle"/>
          </p:nvPr>
        </p:nvSpPr>
        <p:spPr>
          <a:xfrm>
            <a:off x="0" y="1871663"/>
            <a:ext cx="5829300" cy="838200"/>
          </a:xfrm>
        </p:spPr>
        <p:txBody>
          <a:bodyPr/>
          <a:lstStyle/>
          <a:p>
            <a:r>
              <a:rPr lang="en-US" sz="4000" dirty="0" smtClean="0">
                <a:effectLst>
                  <a:outerShdw blurRad="38100" dist="38100" dir="2700000" algn="tl">
                    <a:srgbClr val="000000">
                      <a:alpha val="43137"/>
                    </a:srgbClr>
                  </a:outerShdw>
                </a:effectLst>
              </a:rPr>
              <a:t>Project </a:t>
            </a:r>
            <a:r>
              <a:rPr lang="en-US" sz="4000" dirty="0" err="1" smtClean="0">
                <a:effectLst>
                  <a:outerShdw blurRad="38100" dist="38100" dir="2700000" algn="tl">
                    <a:srgbClr val="000000">
                      <a:alpha val="43137"/>
                    </a:srgbClr>
                  </a:outerShdw>
                </a:effectLst>
              </a:rPr>
              <a:t>MineStock</a:t>
            </a:r>
            <a:endParaRPr lang="en-US" sz="4000" dirty="0">
              <a:effectLst>
                <a:outerShdw blurRad="38100" dist="38100" dir="2700000" algn="tl">
                  <a:srgbClr val="000000">
                    <a:alpha val="43137"/>
                  </a:srgbClr>
                </a:outerShdw>
              </a:effectLst>
            </a:endParaRPr>
          </a:p>
        </p:txBody>
      </p:sp>
      <p:sp>
        <p:nvSpPr>
          <p:cNvPr id="59397" name="Rectangle 5"/>
          <p:cNvSpPr>
            <a:spLocks noGrp="1" noChangeArrowheads="1"/>
          </p:cNvSpPr>
          <p:nvPr>
            <p:ph type="subTitle" idx="1"/>
          </p:nvPr>
        </p:nvSpPr>
        <p:spPr>
          <a:xfrm>
            <a:off x="685800" y="2667000"/>
            <a:ext cx="4648200" cy="304800"/>
          </a:xfrm>
        </p:spPr>
        <p:txBody>
          <a:bodyPr/>
          <a:lstStyle/>
          <a:p>
            <a:pPr algn="l">
              <a:lnSpc>
                <a:spcPct val="80000"/>
              </a:lnSpc>
            </a:pPr>
            <a:r>
              <a:rPr lang="en-US" sz="1600" dirty="0" smtClean="0">
                <a:effectLst>
                  <a:outerShdw blurRad="38100" dist="38100" dir="2700000" algn="tl">
                    <a:srgbClr val="000000">
                      <a:alpha val="43137"/>
                    </a:srgbClr>
                  </a:outerShdw>
                </a:effectLst>
              </a:rPr>
              <a:t>Mining Time Series Data for Finance Applications</a:t>
            </a:r>
            <a:endParaRPr lang="en-US" sz="1600" dirty="0">
              <a:effectLst>
                <a:outerShdw blurRad="38100" dist="38100" dir="2700000" algn="tl">
                  <a:srgbClr val="000000">
                    <a:alpha val="43137"/>
                  </a:srgbClr>
                </a:outerShdw>
              </a:effectLst>
            </a:endParaRPr>
          </a:p>
        </p:txBody>
      </p:sp>
      <p:sp>
        <p:nvSpPr>
          <p:cNvPr id="59398" name="Line 6"/>
          <p:cNvSpPr>
            <a:spLocks noChangeShapeType="1"/>
          </p:cNvSpPr>
          <p:nvPr/>
        </p:nvSpPr>
        <p:spPr bwMode="gray">
          <a:xfrm flipV="1">
            <a:off x="0" y="2625725"/>
            <a:ext cx="5737225"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effectLst>
                <a:outerShdw blurRad="38100" dist="38100" dir="2700000" algn="tl">
                  <a:srgbClr val="000000">
                    <a:alpha val="43137"/>
                  </a:srgbClr>
                </a:outerShdw>
              </a:effectLst>
            </a:endParaRPr>
          </a:p>
        </p:txBody>
      </p:sp>
      <p:sp>
        <p:nvSpPr>
          <p:cNvPr id="59399" name="Line 7"/>
          <p:cNvSpPr>
            <a:spLocks noChangeShapeType="1"/>
          </p:cNvSpPr>
          <p:nvPr/>
        </p:nvSpPr>
        <p:spPr bwMode="gray">
          <a:xfrm>
            <a:off x="0" y="2967038"/>
            <a:ext cx="5748338" cy="4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effectLst>
                <a:outerShdw blurRad="38100" dist="38100" dir="2700000" algn="tl">
                  <a:srgbClr val="000000">
                    <a:alpha val="43137"/>
                  </a:srgbClr>
                </a:outerShdw>
              </a:effectLst>
            </a:endParaRPr>
          </a:p>
        </p:txBody>
      </p:sp>
      <p:sp>
        <p:nvSpPr>
          <p:cNvPr id="59400" name="AutoShape 8"/>
          <p:cNvSpPr>
            <a:spLocks noChangeArrowheads="1"/>
          </p:cNvSpPr>
          <p:nvPr/>
        </p:nvSpPr>
        <p:spPr bwMode="gray">
          <a:xfrm rot="5400000" flipV="1">
            <a:off x="5295900" y="2706688"/>
            <a:ext cx="228600" cy="152400"/>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59401" name="AutoShape 9"/>
          <p:cNvSpPr>
            <a:spLocks noChangeArrowheads="1"/>
          </p:cNvSpPr>
          <p:nvPr/>
        </p:nvSpPr>
        <p:spPr bwMode="gray">
          <a:xfrm rot="5400000" flipV="1">
            <a:off x="5512049" y="2698999"/>
            <a:ext cx="228600" cy="177301"/>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Identical Sequence Extraction</a:t>
                </a:r>
              </a:p>
              <a:p>
                <a:pPr lvl="1"/>
                <a:endParaRPr lang="en-US" dirty="0" smtClean="0"/>
              </a:p>
              <a:p>
                <a:pPr lvl="1"/>
                <a:r>
                  <a:rPr lang="en-US" dirty="0" smtClean="0"/>
                  <a:t>1. Define a window by user desired width, 2. shift the window along the price series and 3. count the occurrence of each subsequence</a:t>
                </a:r>
              </a:p>
              <a:p>
                <a:pPr lvl="1"/>
                <a:endParaRPr lang="en-US" dirty="0"/>
              </a:p>
              <a:p>
                <a:pPr lvl="1"/>
                <a14:m>
                  <m:oMath xmlns:m="http://schemas.openxmlformats.org/officeDocument/2006/math">
                    <m:r>
                      <a:rPr lang="en-US" i="1">
                        <a:latin typeface="Cambria Math"/>
                      </a:rPr>
                      <m:t>𝑆</m:t>
                    </m:r>
                    <m:r>
                      <a:rPr lang="en-US" i="1">
                        <a:latin typeface="Cambria Math"/>
                      </a:rPr>
                      <m:t>=</m:t>
                    </m:r>
                    <m:d>
                      <m:dPr>
                        <m:begChr m:val="{"/>
                        <m:endChr m:val="}"/>
                        <m:ctrlPr>
                          <a:rPr lang="en-US" i="1">
                            <a:latin typeface="Cambria Math"/>
                          </a:rPr>
                        </m:ctrlPr>
                      </m:dPr>
                      <m:e>
                        <m:r>
                          <a:rPr lang="en-US" i="1">
                            <a:latin typeface="Cambria Math"/>
                          </a:rPr>
                          <m:t>𝑈</m:t>
                        </m:r>
                        <m:r>
                          <a:rPr lang="en-US" i="1">
                            <a:latin typeface="Cambria Math"/>
                          </a:rPr>
                          <m:t>,</m:t>
                        </m:r>
                        <m:r>
                          <a:rPr lang="en-US" i="1">
                            <a:latin typeface="Cambria Math"/>
                          </a:rPr>
                          <m:t>𝐷</m:t>
                        </m:r>
                        <m:r>
                          <a:rPr lang="en-US" i="1">
                            <a:latin typeface="Cambria Math"/>
                          </a:rPr>
                          <m:t>,</m:t>
                        </m:r>
                        <m:r>
                          <a:rPr lang="en-US" i="1">
                            <a:latin typeface="Cambria Math"/>
                          </a:rPr>
                          <m:t>𝑁</m:t>
                        </m:r>
                        <m:r>
                          <a:rPr lang="en-US" i="1">
                            <a:latin typeface="Cambria Math"/>
                          </a:rPr>
                          <m:t>,</m:t>
                        </m:r>
                        <m:r>
                          <a:rPr lang="en-US" i="1">
                            <a:latin typeface="Cambria Math"/>
                          </a:rPr>
                          <m:t>𝑁</m:t>
                        </m:r>
                        <m:r>
                          <a:rPr lang="en-US" i="1">
                            <a:latin typeface="Cambria Math"/>
                          </a:rPr>
                          <m:t>,</m:t>
                        </m:r>
                        <m:r>
                          <a:rPr lang="en-US" i="1">
                            <a:latin typeface="Cambria Math"/>
                          </a:rPr>
                          <m:t>𝐷</m:t>
                        </m:r>
                        <m:r>
                          <a:rPr lang="en-US" i="1">
                            <a:latin typeface="Cambria Math"/>
                          </a:rPr>
                          <m:t>,</m:t>
                        </m:r>
                        <m:r>
                          <a:rPr lang="en-US" i="1">
                            <a:latin typeface="Cambria Math"/>
                          </a:rPr>
                          <m:t>𝐷</m:t>
                        </m:r>
                        <m:r>
                          <a:rPr lang="en-US" i="1">
                            <a:latin typeface="Cambria Math"/>
                          </a:rPr>
                          <m:t>,</m:t>
                        </m:r>
                        <m:r>
                          <a:rPr lang="en-US" b="0" i="1" smtClean="0">
                            <a:latin typeface="Cambria Math"/>
                          </a:rPr>
                          <m:t>𝐷</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𝑁</m:t>
                        </m:r>
                        <m:r>
                          <a:rPr lang="en-US" b="0" i="1" smtClean="0">
                            <a:latin typeface="Cambria Math"/>
                          </a:rPr>
                          <m:t>,⋯,</m:t>
                        </m:r>
                        <m:r>
                          <a:rPr lang="en-US" i="1">
                            <a:latin typeface="Cambria Math"/>
                            <a:ea typeface="Cambria Math"/>
                          </a:rPr>
                          <m:t>𝐷</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r="-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10</a:t>
            </a:fld>
            <a:endParaRPr lang="en-US" dirty="0"/>
          </a:p>
        </p:txBody>
      </p:sp>
      <p:cxnSp>
        <p:nvCxnSpPr>
          <p:cNvPr id="8" name="Straight Arrow Connector 7"/>
          <p:cNvCxnSpPr/>
          <p:nvPr/>
        </p:nvCxnSpPr>
        <p:spPr>
          <a:xfrm>
            <a:off x="2133600" y="4800600"/>
            <a:ext cx="1828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2514600" y="4953000"/>
            <a:ext cx="1828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a:xfrm>
            <a:off x="2895600" y="5105400"/>
            <a:ext cx="1828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a:xfrm>
            <a:off x="3276600" y="5257800"/>
            <a:ext cx="1828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a:xfrm>
            <a:off x="3657600" y="5410200"/>
            <a:ext cx="1828800"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
        <p:nvSpPr>
          <p:cNvPr id="17" name="Line Callout 1 16"/>
          <p:cNvSpPr/>
          <p:nvPr/>
        </p:nvSpPr>
        <p:spPr>
          <a:xfrm>
            <a:off x="533400" y="5105400"/>
            <a:ext cx="1600200" cy="650823"/>
          </a:xfrm>
          <a:prstGeom prst="borderCallout1">
            <a:avLst>
              <a:gd name="adj1" fmla="val -15755"/>
              <a:gd name="adj2" fmla="val 20171"/>
              <a:gd name="adj3" fmla="val -48978"/>
              <a:gd name="adj4" fmla="val 89036"/>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U,D,N,N,D: 1</a:t>
            </a:r>
            <a:endParaRPr lang="en-US" dirty="0">
              <a:solidFill>
                <a:schemeClr val="tx1"/>
              </a:solidFill>
            </a:endParaRPr>
          </a:p>
        </p:txBody>
      </p:sp>
      <p:sp>
        <p:nvSpPr>
          <p:cNvPr id="18" name="Line Callout 1 17"/>
          <p:cNvSpPr/>
          <p:nvPr/>
        </p:nvSpPr>
        <p:spPr>
          <a:xfrm>
            <a:off x="6423285" y="4953000"/>
            <a:ext cx="1600200" cy="650823"/>
          </a:xfrm>
          <a:prstGeom prst="borderCallout1">
            <a:avLst>
              <a:gd name="adj1" fmla="val 16491"/>
              <a:gd name="adj2" fmla="val -4185"/>
              <a:gd name="adj3" fmla="val -12126"/>
              <a:gd name="adj4" fmla="val -121737"/>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D,N,N,D,D: 1</a:t>
            </a:r>
            <a:endParaRPr lang="en-US" dirty="0">
              <a:solidFill>
                <a:schemeClr val="tx1"/>
              </a:solidFill>
            </a:endParaRPr>
          </a:p>
        </p:txBody>
      </p:sp>
      <p:sp>
        <p:nvSpPr>
          <p:cNvPr id="19" name="Line Callout 1 18"/>
          <p:cNvSpPr/>
          <p:nvPr/>
        </p:nvSpPr>
        <p:spPr>
          <a:xfrm>
            <a:off x="3352800" y="5826177"/>
            <a:ext cx="2628901" cy="650823"/>
          </a:xfrm>
          <a:prstGeom prst="borderCallout1">
            <a:avLst>
              <a:gd name="adj1" fmla="val 28008"/>
              <a:gd name="adj2" fmla="val -3004"/>
              <a:gd name="adj3" fmla="val -90437"/>
              <a:gd name="adj4" fmla="val -10731"/>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N,N,D,D,D: 1 &amp; so on…</a:t>
            </a:r>
            <a:endParaRPr lang="en-US" dirty="0">
              <a:solidFill>
                <a:schemeClr val="tx1"/>
              </a:solidFill>
            </a:endParaRPr>
          </a:p>
        </p:txBody>
      </p:sp>
    </p:spTree>
    <p:extLst>
      <p:ext uri="{BB962C8B-B14F-4D97-AF65-F5344CB8AC3E}">
        <p14:creationId xmlns:p14="http://schemas.microsoft.com/office/powerpoint/2010/main" val="3284036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anim calcmode="lin" valueType="num">
                                      <p:cBhvr>
                                        <p:cTn id="13" dur="250" fill="hold"/>
                                        <p:tgtEl>
                                          <p:spTgt spid="17"/>
                                        </p:tgtEl>
                                        <p:attrNameLst>
                                          <p:attrName>ppt_x</p:attrName>
                                        </p:attrNameLst>
                                      </p:cBhvr>
                                      <p:tavLst>
                                        <p:tav tm="0">
                                          <p:val>
                                            <p:strVal val="#ppt_x"/>
                                          </p:val>
                                        </p:tav>
                                        <p:tav tm="100000">
                                          <p:val>
                                            <p:strVal val="#ppt_x"/>
                                          </p:val>
                                        </p:tav>
                                      </p:tavLst>
                                    </p:anim>
                                    <p:anim calcmode="lin" valueType="num">
                                      <p:cBhvr>
                                        <p:cTn id="14"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250"/>
                                        <p:tgtEl>
                                          <p:spTgt spid="18"/>
                                        </p:tgtEl>
                                      </p:cBhvr>
                                    </p:animEffect>
                                    <p:anim calcmode="lin" valueType="num">
                                      <p:cBhvr>
                                        <p:cTn id="25" dur="250" fill="hold"/>
                                        <p:tgtEl>
                                          <p:spTgt spid="18"/>
                                        </p:tgtEl>
                                        <p:attrNameLst>
                                          <p:attrName>ppt_x</p:attrName>
                                        </p:attrNameLst>
                                      </p:cBhvr>
                                      <p:tavLst>
                                        <p:tav tm="0">
                                          <p:val>
                                            <p:strVal val="#ppt_x"/>
                                          </p:val>
                                        </p:tav>
                                        <p:tav tm="100000">
                                          <p:val>
                                            <p:strVal val="#ppt_x"/>
                                          </p:val>
                                        </p:tav>
                                      </p:tavLst>
                                    </p:anim>
                                    <p:anim calcmode="lin" valueType="num">
                                      <p:cBhvr>
                                        <p:cTn id="26"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anim calcmode="lin" valueType="num">
                                      <p:cBhvr>
                                        <p:cTn id="32" dur="250" fill="hold"/>
                                        <p:tgtEl>
                                          <p:spTgt spid="11"/>
                                        </p:tgtEl>
                                        <p:attrNameLst>
                                          <p:attrName>ppt_x</p:attrName>
                                        </p:attrNameLst>
                                      </p:cBhvr>
                                      <p:tavLst>
                                        <p:tav tm="0">
                                          <p:val>
                                            <p:strVal val="#ppt_x"/>
                                          </p:val>
                                        </p:tav>
                                        <p:tav tm="100000">
                                          <p:val>
                                            <p:strVal val="#ppt_x"/>
                                          </p:val>
                                        </p:tav>
                                      </p:tavLst>
                                    </p:anim>
                                    <p:anim calcmode="lin" valueType="num">
                                      <p:cBhvr>
                                        <p:cTn id="33" dur="25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50"/>
                                        <p:tgtEl>
                                          <p:spTgt spid="12"/>
                                        </p:tgtEl>
                                      </p:cBhvr>
                                    </p:animEffect>
                                    <p:anim calcmode="lin" valueType="num">
                                      <p:cBhvr>
                                        <p:cTn id="37" dur="250" fill="hold"/>
                                        <p:tgtEl>
                                          <p:spTgt spid="12"/>
                                        </p:tgtEl>
                                        <p:attrNameLst>
                                          <p:attrName>ppt_x</p:attrName>
                                        </p:attrNameLst>
                                      </p:cBhvr>
                                      <p:tavLst>
                                        <p:tav tm="0">
                                          <p:val>
                                            <p:strVal val="#ppt_x"/>
                                          </p:val>
                                        </p:tav>
                                        <p:tav tm="100000">
                                          <p:val>
                                            <p:strVal val="#ppt_x"/>
                                          </p:val>
                                        </p:tav>
                                      </p:tavLst>
                                    </p:anim>
                                    <p:anim calcmode="lin" valueType="num">
                                      <p:cBhvr>
                                        <p:cTn id="38" dur="25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50"/>
                                        <p:tgtEl>
                                          <p:spTgt spid="14"/>
                                        </p:tgtEl>
                                      </p:cBhvr>
                                    </p:animEffect>
                                    <p:anim calcmode="lin" valueType="num">
                                      <p:cBhvr>
                                        <p:cTn id="42" dur="250" fill="hold"/>
                                        <p:tgtEl>
                                          <p:spTgt spid="14"/>
                                        </p:tgtEl>
                                        <p:attrNameLst>
                                          <p:attrName>ppt_x</p:attrName>
                                        </p:attrNameLst>
                                      </p:cBhvr>
                                      <p:tavLst>
                                        <p:tav tm="0">
                                          <p:val>
                                            <p:strVal val="#ppt_x"/>
                                          </p:val>
                                        </p:tav>
                                        <p:tav tm="100000">
                                          <p:val>
                                            <p:strVal val="#ppt_x"/>
                                          </p:val>
                                        </p:tav>
                                      </p:tavLst>
                                    </p:anim>
                                    <p:anim calcmode="lin" valueType="num">
                                      <p:cBhvr>
                                        <p:cTn id="43" dur="25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250"/>
                                        <p:tgtEl>
                                          <p:spTgt spid="19"/>
                                        </p:tgtEl>
                                      </p:cBhvr>
                                    </p:animEffect>
                                    <p:anim calcmode="lin" valueType="num">
                                      <p:cBhvr>
                                        <p:cTn id="47" dur="250" fill="hold"/>
                                        <p:tgtEl>
                                          <p:spTgt spid="19"/>
                                        </p:tgtEl>
                                        <p:attrNameLst>
                                          <p:attrName>ppt_x</p:attrName>
                                        </p:attrNameLst>
                                      </p:cBhvr>
                                      <p:tavLst>
                                        <p:tav tm="0">
                                          <p:val>
                                            <p:strVal val="#ppt_x"/>
                                          </p:val>
                                        </p:tav>
                                        <p:tav tm="100000">
                                          <p:val>
                                            <p:strVal val="#ppt_x"/>
                                          </p:val>
                                        </p:tav>
                                      </p:tavLst>
                                    </p:anim>
                                    <p:anim calcmode="lin" valueType="num">
                                      <p:cBhvr>
                                        <p:cTn id="48"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Identical Sequence Extraction</a:t>
                </a:r>
              </a:p>
              <a:p>
                <a:pPr lvl="1"/>
                <a:endParaRPr lang="en-US" dirty="0"/>
              </a:p>
              <a:p>
                <a:pPr lvl="1"/>
                <a:r>
                  <a:rPr lang="en-US" dirty="0" smtClean="0"/>
                  <a:t>Hashtable for each stock can then be formed</a:t>
                </a:r>
                <a:endParaRPr lang="en-US" dirty="0"/>
              </a:p>
              <a:p>
                <a:pPr lvl="1"/>
                <a14:m>
                  <m:oMath xmlns:m="http://schemas.openxmlformats.org/officeDocument/2006/math">
                    <m:sSub>
                      <m:sSubPr>
                        <m:ctrlPr>
                          <a:rPr lang="en-US" b="0" i="1" smtClean="0">
                            <a:latin typeface="Cambria Math"/>
                          </a:rPr>
                        </m:ctrlPr>
                      </m:sSubPr>
                      <m:e>
                        <m:r>
                          <a:rPr lang="en-US" i="1">
                            <a:latin typeface="Cambria Math"/>
                          </a:rPr>
                          <m:t>𝑂𝑐𝑐𝑢𝑟</m:t>
                        </m:r>
                        <m:r>
                          <a:rPr lang="en-US" b="0" i="1" smtClean="0">
                            <a:latin typeface="Cambria Math"/>
                          </a:rPr>
                          <m:t>𝑟𝑒</m:t>
                        </m:r>
                        <m:r>
                          <a:rPr lang="en-US" i="1">
                            <a:latin typeface="Cambria Math"/>
                          </a:rPr>
                          <m:t>𝑛𝑐𝑒</m:t>
                        </m:r>
                      </m:e>
                      <m:sub>
                        <m:r>
                          <a:rPr lang="en-US" b="0" i="1" smtClean="0">
                            <a:latin typeface="Cambria Math"/>
                          </a:rPr>
                          <m:t>𝑆</m:t>
                        </m:r>
                      </m:sub>
                    </m:sSub>
                    <m:r>
                      <a:rPr lang="en-US" b="0" i="1" smtClean="0">
                        <a:latin typeface="Cambria Math"/>
                      </a:rPr>
                      <m:t>=</m:t>
                    </m:r>
                    <m:d>
                      <m:dPr>
                        <m:begChr m:val="["/>
                        <m:endChr m:val="]"/>
                        <m:ctrlPr>
                          <a:rPr lang="en-US" b="0" i="1" smtClean="0">
                            <a:latin typeface="Cambria Math"/>
                          </a:rPr>
                        </m:ctrlPr>
                      </m:dPr>
                      <m:e>
                        <m:m>
                          <m:mPr>
                            <m:mcs>
                              <m:mc>
                                <m:mcPr>
                                  <m:count m:val="1"/>
                                  <m:mcJc m:val="center"/>
                                </m:mcPr>
                              </m:mc>
                            </m:mcs>
                            <m:ctrlPr>
                              <a:rPr lang="en-US" i="1">
                                <a:latin typeface="Cambria Math"/>
                              </a:rPr>
                            </m:ctrlPr>
                          </m:mPr>
                          <m:mr>
                            <m:e>
                              <m:m>
                                <m:mPr>
                                  <m:mcs>
                                    <m:mc>
                                      <m:mcPr>
                                        <m:count m:val="2"/>
                                        <m:mcJc m:val="center"/>
                                      </m:mcPr>
                                    </m:mc>
                                  </m:mcs>
                                  <m:ctrlPr>
                                    <a:rPr lang="en-US" i="1">
                                      <a:latin typeface="Cambria Math"/>
                                    </a:rPr>
                                  </m:ctrlPr>
                                </m:mPr>
                                <m:mr>
                                  <m:e>
                                    <m:d>
                                      <m:dPr>
                                        <m:begChr m:val="{"/>
                                        <m:endChr m:val="}"/>
                                        <m:ctrlPr>
                                          <a:rPr lang="en-US" i="1" smtClean="0">
                                            <a:latin typeface="Cambria Math"/>
                                          </a:rPr>
                                        </m:ctrlPr>
                                      </m:dPr>
                                      <m:e>
                                        <m:r>
                                          <a:rPr lang="en-US" b="0" i="1" smtClean="0">
                                            <a:latin typeface="Cambria Math"/>
                                          </a:rPr>
                                          <m:t>𝑁</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𝑁</m:t>
                                        </m:r>
                                      </m:e>
                                    </m:d>
                                  </m:e>
                                  <m:e>
                                    <m:r>
                                      <a:rPr lang="en-US" b="0" i="1" smtClean="0">
                                        <a:latin typeface="Cambria Math"/>
                                      </a:rPr>
                                      <m:t>10</m:t>
                                    </m:r>
                                  </m:e>
                                </m:mr>
                                <m:mr>
                                  <m:e>
                                    <m:d>
                                      <m:dPr>
                                        <m:begChr m:val="{"/>
                                        <m:endChr m:val="}"/>
                                        <m:ctrlPr>
                                          <a:rPr lang="en-US" i="1">
                                            <a:latin typeface="Cambria Math"/>
                                          </a:rPr>
                                        </m:ctrlPr>
                                      </m:dPr>
                                      <m:e>
                                        <m:r>
                                          <a:rPr lang="en-US" i="1">
                                            <a:latin typeface="Cambria Math"/>
                                          </a:rPr>
                                          <m:t>𝑁</m:t>
                                        </m:r>
                                        <m:r>
                                          <a:rPr lang="en-US" i="1">
                                            <a:latin typeface="Cambria Math"/>
                                          </a:rPr>
                                          <m:t>,</m:t>
                                        </m:r>
                                        <m:r>
                                          <a:rPr lang="en-US" i="1">
                                            <a:latin typeface="Cambria Math"/>
                                          </a:rPr>
                                          <m:t>𝑁</m:t>
                                        </m:r>
                                        <m:r>
                                          <a:rPr lang="en-US" i="1">
                                            <a:latin typeface="Cambria Math"/>
                                          </a:rPr>
                                          <m:t>,</m:t>
                                        </m:r>
                                        <m:r>
                                          <a:rPr lang="en-US" i="1">
                                            <a:latin typeface="Cambria Math"/>
                                          </a:rPr>
                                          <m:t>𝑁</m:t>
                                        </m:r>
                                        <m:r>
                                          <a:rPr lang="en-US" i="1">
                                            <a:latin typeface="Cambria Math"/>
                                          </a:rPr>
                                          <m:t>,</m:t>
                                        </m:r>
                                        <m:r>
                                          <a:rPr lang="en-US" i="1">
                                            <a:latin typeface="Cambria Math"/>
                                          </a:rPr>
                                          <m:t>𝑁</m:t>
                                        </m:r>
                                        <m:r>
                                          <a:rPr lang="en-US" i="1">
                                            <a:latin typeface="Cambria Math"/>
                                          </a:rPr>
                                          <m:t>,</m:t>
                                        </m:r>
                                        <m:r>
                                          <a:rPr lang="en-US" b="0" i="1" smtClean="0">
                                            <a:latin typeface="Cambria Math"/>
                                          </a:rPr>
                                          <m:t>𝑈</m:t>
                                        </m:r>
                                      </m:e>
                                    </m:d>
                                  </m:e>
                                  <m:e>
                                    <m:r>
                                      <a:rPr lang="en-US" b="0" i="1" smtClean="0">
                                        <a:latin typeface="Cambria Math"/>
                                      </a:rPr>
                                      <m:t>16</m:t>
                                    </m:r>
                                  </m:e>
                                </m:mr>
                                <m:mr>
                                  <m:e>
                                    <m:d>
                                      <m:dPr>
                                        <m:begChr m:val="{"/>
                                        <m:endChr m:val="}"/>
                                        <m:ctrlPr>
                                          <a:rPr lang="en-US" i="1">
                                            <a:latin typeface="Cambria Math"/>
                                          </a:rPr>
                                        </m:ctrlPr>
                                      </m:dPr>
                                      <m:e>
                                        <m:r>
                                          <a:rPr lang="en-US" i="1">
                                            <a:latin typeface="Cambria Math"/>
                                          </a:rPr>
                                          <m:t>𝑁</m:t>
                                        </m:r>
                                        <m:r>
                                          <a:rPr lang="en-US" i="1">
                                            <a:latin typeface="Cambria Math"/>
                                          </a:rPr>
                                          <m:t>,</m:t>
                                        </m:r>
                                        <m:r>
                                          <a:rPr lang="en-US" i="1">
                                            <a:latin typeface="Cambria Math"/>
                                          </a:rPr>
                                          <m:t>𝑁</m:t>
                                        </m:r>
                                        <m:r>
                                          <a:rPr lang="en-US" i="1">
                                            <a:latin typeface="Cambria Math"/>
                                          </a:rPr>
                                          <m:t>,</m:t>
                                        </m:r>
                                        <m:r>
                                          <a:rPr lang="en-US" i="1">
                                            <a:latin typeface="Cambria Math"/>
                                          </a:rPr>
                                          <m:t>𝑁</m:t>
                                        </m:r>
                                        <m:r>
                                          <a:rPr lang="en-US" i="1">
                                            <a:latin typeface="Cambria Math"/>
                                          </a:rPr>
                                          <m:t>,</m:t>
                                        </m:r>
                                        <m:r>
                                          <a:rPr lang="en-US" b="0" i="1" smtClean="0">
                                            <a:latin typeface="Cambria Math"/>
                                          </a:rPr>
                                          <m:t>𝑁</m:t>
                                        </m:r>
                                        <m:r>
                                          <a:rPr lang="en-US" i="1">
                                            <a:latin typeface="Cambria Math"/>
                                          </a:rPr>
                                          <m:t>,</m:t>
                                        </m:r>
                                        <m:r>
                                          <a:rPr lang="en-US" b="0" i="1" smtClean="0">
                                            <a:latin typeface="Cambria Math"/>
                                          </a:rPr>
                                          <m:t>𝐷</m:t>
                                        </m:r>
                                      </m:e>
                                    </m:d>
                                  </m:e>
                                  <m:e>
                                    <m:r>
                                      <a:rPr lang="en-US" b="0" i="1" smtClean="0">
                                        <a:latin typeface="Cambria Math"/>
                                      </a:rPr>
                                      <m:t>24</m:t>
                                    </m:r>
                                  </m:e>
                                </m:mr>
                              </m:m>
                            </m:e>
                          </m:mr>
                          <m:mr>
                            <m:e>
                              <m:m>
                                <m:mPr>
                                  <m:mcs>
                                    <m:mc>
                                      <m:mcPr>
                                        <m:count m:val="2"/>
                                        <m:mcJc m:val="center"/>
                                      </m:mcPr>
                                    </m:mc>
                                  </m:mcs>
                                  <m:ctrlPr>
                                    <a:rPr lang="en-US" i="1">
                                      <a:latin typeface="Cambria Math"/>
                                    </a:rPr>
                                  </m:ctrlPr>
                                </m:mPr>
                                <m:mr>
                                  <m:e>
                                    <m:d>
                                      <m:dPr>
                                        <m:begChr m:val="{"/>
                                        <m:endChr m:val="}"/>
                                        <m:ctrlPr>
                                          <a:rPr lang="en-US" i="1">
                                            <a:latin typeface="Cambria Math"/>
                                          </a:rPr>
                                        </m:ctrlPr>
                                      </m:dPr>
                                      <m:e>
                                        <m:r>
                                          <a:rPr lang="en-US" i="1">
                                            <a:latin typeface="Cambria Math"/>
                                          </a:rPr>
                                          <m:t>𝑁</m:t>
                                        </m:r>
                                        <m:r>
                                          <a:rPr lang="en-US" i="1">
                                            <a:latin typeface="Cambria Math"/>
                                          </a:rPr>
                                          <m:t>,</m:t>
                                        </m:r>
                                        <m:r>
                                          <a:rPr lang="en-US" i="1">
                                            <a:latin typeface="Cambria Math"/>
                                          </a:rPr>
                                          <m:t>𝑁</m:t>
                                        </m:r>
                                        <m:r>
                                          <a:rPr lang="en-US" i="1">
                                            <a:latin typeface="Cambria Math"/>
                                          </a:rPr>
                                          <m:t>,</m:t>
                                        </m:r>
                                        <m:r>
                                          <a:rPr lang="en-US" i="1">
                                            <a:latin typeface="Cambria Math"/>
                                          </a:rPr>
                                          <m:t>𝑁</m:t>
                                        </m:r>
                                        <m:r>
                                          <a:rPr lang="en-US" i="1">
                                            <a:latin typeface="Cambria Math"/>
                                          </a:rPr>
                                          <m:t>,</m:t>
                                        </m:r>
                                        <m:r>
                                          <a:rPr lang="en-US" b="0" i="1" smtClean="0">
                                            <a:latin typeface="Cambria Math"/>
                                          </a:rPr>
                                          <m:t>𝑈</m:t>
                                        </m:r>
                                        <m:r>
                                          <a:rPr lang="en-US" i="1">
                                            <a:latin typeface="Cambria Math"/>
                                          </a:rPr>
                                          <m:t>,</m:t>
                                        </m:r>
                                        <m:r>
                                          <a:rPr lang="en-US" b="0" i="1" smtClean="0">
                                            <a:latin typeface="Cambria Math"/>
                                          </a:rPr>
                                          <m:t>𝐷</m:t>
                                        </m:r>
                                      </m:e>
                                    </m:d>
                                  </m:e>
                                  <m:e>
                                    <m:r>
                                      <a:rPr lang="en-US" b="0" i="1" smtClean="0">
                                        <a:latin typeface="Cambria Math"/>
                                      </a:rPr>
                                      <m:t>79</m:t>
                                    </m:r>
                                  </m:e>
                                </m:mr>
                                <m:mr>
                                  <m:e>
                                    <m:r>
                                      <a:rPr lang="en-US" i="1" smtClean="0">
                                        <a:latin typeface="Cambria Math"/>
                                        <a:ea typeface="Cambria Math"/>
                                      </a:rPr>
                                      <m:t>⋮</m:t>
                                    </m:r>
                                  </m:e>
                                  <m:e>
                                    <m:r>
                                      <a:rPr lang="en-US" i="1" smtClean="0">
                                        <a:latin typeface="Cambria Math"/>
                                        <a:ea typeface="Cambria Math"/>
                                      </a:rPr>
                                      <m:t>⋮</m:t>
                                    </m:r>
                                  </m:e>
                                </m:mr>
                                <m:mr>
                                  <m:e>
                                    <m:d>
                                      <m:dPr>
                                        <m:begChr m:val="{"/>
                                        <m:endChr m:val="}"/>
                                        <m:ctrlPr>
                                          <a:rPr lang="en-US" i="1">
                                            <a:latin typeface="Cambria Math"/>
                                          </a:rPr>
                                        </m:ctrlPr>
                                      </m:dPr>
                                      <m:e>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e>
                                    </m:d>
                                  </m:e>
                                  <m:e>
                                    <m:r>
                                      <a:rPr lang="en-US" b="0" i="1" smtClean="0">
                                        <a:latin typeface="Cambria Math"/>
                                      </a:rPr>
                                      <m:t>7</m:t>
                                    </m:r>
                                  </m:e>
                                </m:mr>
                              </m:m>
                            </m:e>
                          </m:mr>
                        </m:m>
                      </m:e>
                    </m:d>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11</a:t>
            </a:fld>
            <a:endParaRPr lang="en-US" dirty="0"/>
          </a:p>
        </p:txBody>
      </p:sp>
    </p:spTree>
    <p:extLst>
      <p:ext uri="{BB962C8B-B14F-4D97-AF65-F5344CB8AC3E}">
        <p14:creationId xmlns:p14="http://schemas.microsoft.com/office/powerpoint/2010/main" val="1935816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sp>
        <p:nvSpPr>
          <p:cNvPr id="3" name="Content Placeholder 2"/>
          <p:cNvSpPr>
            <a:spLocks noGrp="1"/>
          </p:cNvSpPr>
          <p:nvPr>
            <p:ph idx="1"/>
          </p:nvPr>
        </p:nvSpPr>
        <p:spPr/>
        <p:txBody>
          <a:bodyPr/>
          <a:lstStyle/>
          <a:p>
            <a:r>
              <a:rPr lang="en-US" dirty="0"/>
              <a:t>Identical Sequence </a:t>
            </a:r>
            <a:r>
              <a:rPr lang="en-US" dirty="0" smtClean="0"/>
              <a:t>Extraction</a:t>
            </a:r>
          </a:p>
          <a:p>
            <a:endParaRPr lang="en-US" dirty="0"/>
          </a:p>
          <a:p>
            <a:pPr lvl="1"/>
            <a:r>
              <a:rPr lang="en-US" dirty="0" smtClean="0"/>
              <a:t>Each row, or subsequence occurrence in the Hashtable will be treated as one attribute of the stock</a:t>
            </a:r>
          </a:p>
          <a:p>
            <a:pPr lvl="1"/>
            <a:endParaRPr lang="en-US" dirty="0"/>
          </a:p>
          <a:p>
            <a:pPr lvl="1"/>
            <a:r>
              <a:rPr lang="en-US" dirty="0" smtClean="0"/>
              <a:t>Apply K-means clustering on these stocks by their </a:t>
            </a:r>
            <a:r>
              <a:rPr lang="en-US" dirty="0"/>
              <a:t>occurrence </a:t>
            </a:r>
            <a:r>
              <a:rPr lang="en-US" dirty="0" smtClean="0"/>
              <a:t>of each possible subsequence </a:t>
            </a:r>
            <a:endParaRPr lang="en-US" dirty="0"/>
          </a:p>
          <a:p>
            <a:pPr lvl="1"/>
            <a:endParaRPr lang="en-US" dirty="0"/>
          </a:p>
        </p:txBody>
      </p:sp>
      <p:sp>
        <p:nvSpPr>
          <p:cNvPr id="4" name="Slide Number Placeholder 3"/>
          <p:cNvSpPr>
            <a:spLocks noGrp="1"/>
          </p:cNvSpPr>
          <p:nvPr>
            <p:ph type="sldNum" sz="quarter" idx="12"/>
          </p:nvPr>
        </p:nvSpPr>
        <p:spPr/>
        <p:txBody>
          <a:bodyPr/>
          <a:lstStyle/>
          <a:p>
            <a:fld id="{28DEC4CD-A72A-487E-80B7-D08CB6AAD4E4}" type="slidenum">
              <a:rPr lang="en-US" smtClean="0"/>
              <a:pPr/>
              <a:t>12</a:t>
            </a:fld>
            <a:endParaRPr lang="en-US" dirty="0"/>
          </a:p>
        </p:txBody>
      </p:sp>
    </p:spTree>
    <p:extLst>
      <p:ext uri="{BB962C8B-B14F-4D97-AF65-F5344CB8AC3E}">
        <p14:creationId xmlns:p14="http://schemas.microsoft.com/office/powerpoint/2010/main" val="329423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Motif Discovery</a:t>
                </a:r>
              </a:p>
              <a:p>
                <a:pPr lvl="1"/>
                <a:endParaRPr lang="en-US" dirty="0" smtClean="0"/>
              </a:p>
              <a:p>
                <a:pPr lvl="1"/>
                <a:r>
                  <a:rPr lang="en-US" dirty="0" smtClean="0"/>
                  <a:t>Preprocessing: discretization as same as sequence extraction</a:t>
                </a:r>
              </a:p>
              <a:p>
                <a:pPr lvl="1"/>
                <a:endParaRPr lang="en-US" dirty="0"/>
              </a:p>
              <a:p>
                <a:pPr lvl="1"/>
                <a:r>
                  <a:rPr lang="en-US" dirty="0" smtClean="0"/>
                  <a:t>Find the Longest Common Subsequence (LCS, or motif) between stocks</a:t>
                </a:r>
              </a:p>
              <a:p>
                <a:pPr lvl="1"/>
                <a:endParaRPr lang="en-US" dirty="0"/>
              </a:p>
              <a:p>
                <a:pPr lvl="1"/>
                <a14:m>
                  <m:oMath xmlns:m="http://schemas.openxmlformats.org/officeDocument/2006/math">
                    <m:sSub>
                      <m:sSubPr>
                        <m:ctrlPr>
                          <a:rPr lang="en-US" i="1" smtClean="0">
                            <a:latin typeface="Cambria Math"/>
                          </a:rPr>
                        </m:ctrlPr>
                      </m:sSubPr>
                      <m:e>
                        <m:r>
                          <a:rPr lang="en-US" b="0" i="1" smtClean="0">
                            <a:latin typeface="Cambria Math"/>
                          </a:rPr>
                          <m:t>𝑆</m:t>
                        </m:r>
                      </m:e>
                      <m:sub>
                        <m:r>
                          <a:rPr lang="en-US" b="0" i="1" smtClean="0">
                            <a:latin typeface="Cambria Math"/>
                          </a:rPr>
                          <m:t>1</m:t>
                        </m:r>
                      </m:sub>
                    </m:sSub>
                    <m:r>
                      <a:rPr lang="en-US" b="0" i="1" smtClean="0">
                        <a:latin typeface="Cambria Math"/>
                      </a:rPr>
                      <m:t>=</m:t>
                    </m:r>
                    <m:d>
                      <m:dPr>
                        <m:begChr m:val="{"/>
                        <m:endChr m:val="}"/>
                        <m:ctrlPr>
                          <a:rPr lang="en-US" b="0" i="1" smtClean="0">
                            <a:latin typeface="Cambria Math"/>
                          </a:rPr>
                        </m:ctrlPr>
                      </m:dPr>
                      <m:e>
                        <m:r>
                          <a:rPr lang="en-US" b="0" i="1" smtClean="0">
                            <a:latin typeface="Cambria Math"/>
                          </a:rPr>
                          <m:t>𝑈</m:t>
                        </m:r>
                        <m:r>
                          <a:rPr lang="en-US" b="0" i="1" smtClean="0">
                            <a:latin typeface="Cambria Math"/>
                          </a:rPr>
                          <m:t>,</m:t>
                        </m:r>
                        <m:r>
                          <a:rPr lang="en-US" b="0" i="1" smtClean="0">
                            <a:latin typeface="Cambria Math"/>
                          </a:rPr>
                          <m:t>𝑈</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𝑈</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e>
                    </m:d>
                  </m:oMath>
                </a14:m>
                <a:endParaRPr lang="en-US" b="0" dirty="0" smtClean="0"/>
              </a:p>
              <a:p>
                <a:pPr lvl="1"/>
                <a14:m>
                  <m:oMath xmlns:m="http://schemas.openxmlformats.org/officeDocument/2006/math">
                    <m:sSub>
                      <m:sSubPr>
                        <m:ctrlPr>
                          <a:rPr lang="en-US" i="1">
                            <a:latin typeface="Cambria Math"/>
                          </a:rPr>
                        </m:ctrlPr>
                      </m:sSubPr>
                      <m:e>
                        <m:r>
                          <a:rPr lang="en-US" i="1">
                            <a:latin typeface="Cambria Math"/>
                          </a:rPr>
                          <m:t>𝑆</m:t>
                        </m:r>
                      </m:e>
                      <m:sub>
                        <m:r>
                          <a:rPr lang="en-US" b="0" i="1" smtClean="0">
                            <a:latin typeface="Cambria Math"/>
                          </a:rPr>
                          <m:t>2</m:t>
                        </m:r>
                      </m:sub>
                    </m:sSub>
                    <m:r>
                      <a:rPr lang="en-US" i="1">
                        <a:latin typeface="Cambria Math"/>
                      </a:rPr>
                      <m:t>=</m:t>
                    </m:r>
                    <m:d>
                      <m:dPr>
                        <m:begChr m:val="{"/>
                        <m:endChr m:val="}"/>
                        <m:ctrlPr>
                          <a:rPr lang="en-US" i="1">
                            <a:latin typeface="Cambria Math"/>
                          </a:rPr>
                        </m:ctrlPr>
                      </m:dPr>
                      <m:e>
                        <m:r>
                          <a:rPr lang="en-US" i="1">
                            <a:latin typeface="Cambria Math"/>
                          </a:rPr>
                          <m:t>𝑈</m:t>
                        </m:r>
                        <m:r>
                          <a:rPr lang="en-US" i="1">
                            <a:latin typeface="Cambria Math"/>
                          </a:rPr>
                          <m:t>,</m:t>
                        </m:r>
                        <m:r>
                          <a:rPr lang="en-US" i="1">
                            <a:latin typeface="Cambria Math"/>
                          </a:rPr>
                          <m:t>𝐷</m:t>
                        </m:r>
                        <m:r>
                          <a:rPr lang="en-US" i="1">
                            <a:latin typeface="Cambria Math"/>
                          </a:rPr>
                          <m:t>,</m:t>
                        </m:r>
                        <m:r>
                          <a:rPr lang="en-US" i="1">
                            <a:latin typeface="Cambria Math"/>
                          </a:rPr>
                          <m:t>𝑈</m:t>
                        </m:r>
                        <m:r>
                          <a:rPr lang="en-US" i="1">
                            <a:latin typeface="Cambria Math"/>
                          </a:rPr>
                          <m:t>,</m:t>
                        </m:r>
                        <m:r>
                          <a:rPr lang="en-US" i="1">
                            <a:latin typeface="Cambria Math"/>
                          </a:rPr>
                          <m:t>𝐷</m:t>
                        </m:r>
                        <m:r>
                          <a:rPr lang="en-US" i="1">
                            <a:latin typeface="Cambria Math"/>
                          </a:rPr>
                          <m:t>,</m:t>
                        </m:r>
                        <m:r>
                          <a:rPr lang="en-US" i="1">
                            <a:latin typeface="Cambria Math"/>
                          </a:rPr>
                          <m:t>𝐷</m:t>
                        </m:r>
                        <m:r>
                          <a:rPr lang="en-US" i="1">
                            <a:latin typeface="Cambria Math"/>
                          </a:rPr>
                          <m:t>,</m:t>
                        </m:r>
                        <m:r>
                          <a:rPr lang="en-US" b="0" i="1" smtClean="0">
                            <a:latin typeface="Cambria Math"/>
                          </a:rPr>
                          <m:t>𝑁</m:t>
                        </m:r>
                        <m:r>
                          <a:rPr lang="en-US" b="0" i="1" smtClean="0">
                            <a:latin typeface="Cambria Math"/>
                          </a:rPr>
                          <m:t>,</m:t>
                        </m:r>
                        <m:r>
                          <a:rPr lang="en-US" i="1">
                            <a:latin typeface="Cambria Math"/>
                          </a:rPr>
                          <m:t>𝑁</m:t>
                        </m:r>
                        <m:r>
                          <a:rPr lang="en-US" i="1">
                            <a:latin typeface="Cambria Math"/>
                          </a:rPr>
                          <m:t>,</m:t>
                        </m:r>
                        <m:r>
                          <a:rPr lang="en-US" i="1">
                            <a:latin typeface="Cambria Math"/>
                          </a:rPr>
                          <m:t>𝐷</m:t>
                        </m:r>
                        <m:r>
                          <a:rPr lang="en-US" i="1">
                            <a:latin typeface="Cambria Math"/>
                          </a:rPr>
                          <m:t>,</m:t>
                        </m:r>
                        <m:r>
                          <a:rPr lang="en-US" i="1">
                            <a:latin typeface="Cambria Math"/>
                          </a:rPr>
                          <m:t>𝐷</m:t>
                        </m:r>
                        <m:r>
                          <a:rPr lang="en-US" i="1">
                            <a:latin typeface="Cambria Math"/>
                          </a:rPr>
                          <m:t>,</m:t>
                        </m:r>
                        <m:r>
                          <a:rPr lang="en-US" i="1">
                            <a:latin typeface="Cambria Math"/>
                          </a:rPr>
                          <m:t>𝐷</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13</a:t>
            </a:fld>
            <a:endParaRPr lang="en-US" dirty="0"/>
          </a:p>
        </p:txBody>
      </p:sp>
      <p:sp>
        <p:nvSpPr>
          <p:cNvPr id="6" name="Rectangle 5"/>
          <p:cNvSpPr/>
          <p:nvPr/>
        </p:nvSpPr>
        <p:spPr>
          <a:xfrm>
            <a:off x="2590800" y="5181600"/>
            <a:ext cx="1905000" cy="5334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2209800" y="5791200"/>
            <a:ext cx="1905000" cy="5334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4572000" y="5181600"/>
            <a:ext cx="1447800" cy="5334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4572000" y="5791200"/>
            <a:ext cx="1447800" cy="5334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ight Brace 9"/>
          <p:cNvSpPr/>
          <p:nvPr/>
        </p:nvSpPr>
        <p:spPr>
          <a:xfrm>
            <a:off x="6248400" y="5029200"/>
            <a:ext cx="457200" cy="1447800"/>
          </a:xfrm>
          <a:prstGeom prst="rightBrace">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1" name="TextBox 10"/>
          <p:cNvSpPr txBox="1"/>
          <p:nvPr/>
        </p:nvSpPr>
        <p:spPr>
          <a:xfrm>
            <a:off x="6679176" y="5562600"/>
            <a:ext cx="2133918" cy="400110"/>
          </a:xfrm>
          <a:prstGeom prst="rect">
            <a:avLst/>
          </a:prstGeom>
          <a:noFill/>
        </p:spPr>
        <p:txBody>
          <a:bodyPr wrap="none" rtlCol="0">
            <a:spAutoFit/>
          </a:bodyPr>
          <a:lstStyle/>
          <a:p>
            <a:r>
              <a:rPr lang="en-US" sz="2000" dirty="0" err="1" smtClean="0">
                <a:effectLst>
                  <a:outerShdw blurRad="38100" dist="38100" dir="2700000" algn="tl">
                    <a:srgbClr val="000000">
                      <a:alpha val="43137"/>
                    </a:srgbClr>
                  </a:outerShdw>
                </a:effectLst>
              </a:rPr>
              <a:t>Sim</a:t>
            </a:r>
            <a:r>
              <a:rPr lang="en-US" sz="2000" dirty="0" smtClean="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m</a:t>
            </a:r>
            <a:r>
              <a:rPr lang="en-US" sz="2000" dirty="0" smtClean="0">
                <a:effectLst>
                  <a:outerShdw blurRad="38100" dist="38100" dir="2700000" algn="tl">
                    <a:srgbClr val="000000">
                      <a:alpha val="43137"/>
                    </a:srgbClr>
                  </a:outerShdw>
                </a:effectLst>
              </a:rPr>
              <a:t>otif size: 9</a:t>
            </a:r>
            <a:endParaRPr lang="en-US" sz="20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250" fill="hold"/>
                                        <p:tgtEl>
                                          <p:spTgt spid="8"/>
                                        </p:tgtEl>
                                        <p:attrNameLst>
                                          <p:attrName>ppt_w</p:attrName>
                                        </p:attrNameLst>
                                      </p:cBhvr>
                                      <p:tavLst>
                                        <p:tav tm="0">
                                          <p:val>
                                            <p:fltVal val="0"/>
                                          </p:val>
                                        </p:tav>
                                        <p:tav tm="100000">
                                          <p:val>
                                            <p:strVal val="#ppt_w"/>
                                          </p:val>
                                        </p:tav>
                                      </p:tavLst>
                                    </p:anim>
                                    <p:anim calcmode="lin" valueType="num">
                                      <p:cBhvr>
                                        <p:cTn id="13" dur="250" fill="hold"/>
                                        <p:tgtEl>
                                          <p:spTgt spid="8"/>
                                        </p:tgtEl>
                                        <p:attrNameLst>
                                          <p:attrName>ppt_h</p:attrName>
                                        </p:attrNameLst>
                                      </p:cBhvr>
                                      <p:tavLst>
                                        <p:tav tm="0">
                                          <p:val>
                                            <p:fltVal val="0"/>
                                          </p:val>
                                        </p:tav>
                                        <p:tav tm="100000">
                                          <p:val>
                                            <p:strVal val="#ppt_h"/>
                                          </p:val>
                                        </p:tav>
                                      </p:tavLst>
                                    </p:anim>
                                    <p:animEffect transition="in" filter="fade">
                                      <p:cBhvr>
                                        <p:cTn id="14" dur="25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250" fill="hold"/>
                                        <p:tgtEl>
                                          <p:spTgt spid="9"/>
                                        </p:tgtEl>
                                        <p:attrNameLst>
                                          <p:attrName>ppt_w</p:attrName>
                                        </p:attrNameLst>
                                      </p:cBhvr>
                                      <p:tavLst>
                                        <p:tav tm="0">
                                          <p:val>
                                            <p:fltVal val="0"/>
                                          </p:val>
                                        </p:tav>
                                        <p:tav tm="100000">
                                          <p:val>
                                            <p:strVal val="#ppt_w"/>
                                          </p:val>
                                        </p:tav>
                                      </p:tavLst>
                                    </p:anim>
                                    <p:anim calcmode="lin" valueType="num">
                                      <p:cBhvr>
                                        <p:cTn id="18" dur="250" fill="hold"/>
                                        <p:tgtEl>
                                          <p:spTgt spid="9"/>
                                        </p:tgtEl>
                                        <p:attrNameLst>
                                          <p:attrName>ppt_h</p:attrName>
                                        </p:attrNameLst>
                                      </p:cBhvr>
                                      <p:tavLst>
                                        <p:tav tm="0">
                                          <p:val>
                                            <p:fltVal val="0"/>
                                          </p:val>
                                        </p:tav>
                                        <p:tav tm="100000">
                                          <p:val>
                                            <p:strVal val="#ppt_h"/>
                                          </p:val>
                                        </p:tav>
                                      </p:tavLst>
                                    </p:anim>
                                    <p:animEffect transition="in" filter="fade">
                                      <p:cBhvr>
                                        <p:cTn id="19" dur="25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250" fill="hold"/>
                                        <p:tgtEl>
                                          <p:spTgt spid="7"/>
                                        </p:tgtEl>
                                        <p:attrNameLst>
                                          <p:attrName>ppt_w</p:attrName>
                                        </p:attrNameLst>
                                      </p:cBhvr>
                                      <p:tavLst>
                                        <p:tav tm="0">
                                          <p:val>
                                            <p:fltVal val="0"/>
                                          </p:val>
                                        </p:tav>
                                        <p:tav tm="100000">
                                          <p:val>
                                            <p:strVal val="#ppt_w"/>
                                          </p:val>
                                        </p:tav>
                                      </p:tavLst>
                                    </p:anim>
                                    <p:anim calcmode="lin" valueType="num">
                                      <p:cBhvr>
                                        <p:cTn id="23" dur="250" fill="hold"/>
                                        <p:tgtEl>
                                          <p:spTgt spid="7"/>
                                        </p:tgtEl>
                                        <p:attrNameLst>
                                          <p:attrName>ppt_h</p:attrName>
                                        </p:attrNameLst>
                                      </p:cBhvr>
                                      <p:tavLst>
                                        <p:tav tm="0">
                                          <p:val>
                                            <p:fltVal val="0"/>
                                          </p:val>
                                        </p:tav>
                                        <p:tav tm="100000">
                                          <p:val>
                                            <p:strVal val="#ppt_h"/>
                                          </p:val>
                                        </p:tav>
                                      </p:tavLst>
                                    </p:anim>
                                    <p:animEffect transition="in" filter="fade">
                                      <p:cBhvr>
                                        <p:cTn id="24" dur="25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fltVal val="0"/>
                                          </p:val>
                                        </p:tav>
                                        <p:tav tm="100000">
                                          <p:val>
                                            <p:strVal val="#ppt_h"/>
                                          </p:val>
                                        </p:tav>
                                      </p:tavLst>
                                    </p:anim>
                                    <p:animEffect transition="in" filter="fade">
                                      <p:cBhvr>
                                        <p:cTn id="29" dur="25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250" fill="hold"/>
                                        <p:tgtEl>
                                          <p:spTgt spid="11"/>
                                        </p:tgtEl>
                                        <p:attrNameLst>
                                          <p:attrName>ppt_w</p:attrName>
                                        </p:attrNameLst>
                                      </p:cBhvr>
                                      <p:tavLst>
                                        <p:tav tm="0">
                                          <p:val>
                                            <p:fltVal val="0"/>
                                          </p:val>
                                        </p:tav>
                                        <p:tav tm="100000">
                                          <p:val>
                                            <p:strVal val="#ppt_w"/>
                                          </p:val>
                                        </p:tav>
                                      </p:tavLst>
                                    </p:anim>
                                    <p:anim calcmode="lin" valueType="num">
                                      <p:cBhvr>
                                        <p:cTn id="33" dur="250" fill="hold"/>
                                        <p:tgtEl>
                                          <p:spTgt spid="11"/>
                                        </p:tgtEl>
                                        <p:attrNameLst>
                                          <p:attrName>ppt_h</p:attrName>
                                        </p:attrNameLst>
                                      </p:cBhvr>
                                      <p:tavLst>
                                        <p:tav tm="0">
                                          <p:val>
                                            <p:fltVal val="0"/>
                                          </p:val>
                                        </p:tav>
                                        <p:tav tm="100000">
                                          <p:val>
                                            <p:strVal val="#ppt_h"/>
                                          </p:val>
                                        </p:tav>
                                      </p:tavLst>
                                    </p:anim>
                                    <p:animEffect transition="in" filter="fade">
                                      <p:cBhvr>
                                        <p:cTn id="34"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Similar Motif Discovery</a:t>
                </a:r>
              </a:p>
              <a:p>
                <a:pPr lvl="1"/>
                <a:endParaRPr lang="en-US" dirty="0" smtClean="0"/>
              </a:p>
              <a:p>
                <a:pPr lvl="1"/>
                <a:r>
                  <a:rPr lang="en-US" dirty="0" smtClean="0"/>
                  <a:t>Similarity between stocks = LCS </a:t>
                </a:r>
                <a:r>
                  <a:rPr lang="en-US" dirty="0"/>
                  <a:t>between them ^ a </a:t>
                </a:r>
                <a:r>
                  <a:rPr lang="en-US" dirty="0" smtClean="0"/>
                  <a:t>multiplier defined by users</a:t>
                </a:r>
              </a:p>
              <a:p>
                <a:pPr lvl="1"/>
                <a:endParaRPr lang="en-US" dirty="0"/>
              </a:p>
              <a:p>
                <a:pPr lvl="1"/>
                <a14:m>
                  <m:oMath xmlns:m="http://schemas.openxmlformats.org/officeDocument/2006/math">
                    <m:r>
                      <a:rPr lang="en-US" b="0" i="1" smtClean="0">
                        <a:latin typeface="Cambria Math"/>
                      </a:rPr>
                      <m:t>𝑆𝑖𝑚</m:t>
                    </m:r>
                    <m:r>
                      <a:rPr lang="en-US" b="0" i="1" smtClean="0">
                        <a:latin typeface="Cambria Math"/>
                      </a:rPr>
                      <m:t>. </m:t>
                    </m:r>
                    <m:r>
                      <a:rPr lang="en-US" b="0" i="1" smtClean="0">
                        <a:latin typeface="Cambria Math"/>
                      </a:rPr>
                      <m:t>𝑚𝑎𝑡𝑟𝑖𝑥</m:t>
                    </m:r>
                    <m:r>
                      <a:rPr lang="en-US" b="0" i="1" smtClean="0">
                        <a:latin typeface="Cambria Math"/>
                      </a:rPr>
                      <m:t>=</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m>
                                <m:mPr>
                                  <m:mcs>
                                    <m:mc>
                                      <m:mcPr>
                                        <m:count m:val="2"/>
                                        <m:mcJc m:val="center"/>
                                      </m:mcPr>
                                    </m:mc>
                                  </m:mcs>
                                  <m:ctrlPr>
                                    <a:rPr lang="en-US" b="0" i="1" smtClean="0">
                                      <a:latin typeface="Cambria Math"/>
                                    </a:rPr>
                                  </m:ctrlPr>
                                </m:mPr>
                                <m:mr>
                                  <m:e>
                                    <m:r>
                                      <m:rPr>
                                        <m:brk m:alnAt="7"/>
                                      </m:rPr>
                                      <a:rPr lang="en-US" b="0" i="1" smtClean="0">
                                        <a:latin typeface="Cambria Math"/>
                                      </a:rPr>
                                      <m:t>3</m:t>
                                    </m:r>
                                    <m:r>
                                      <a:rPr lang="en-US" b="0" i="1" smtClean="0">
                                        <a:latin typeface="Cambria Math"/>
                                      </a:rPr>
                                      <m:t>65</m:t>
                                    </m:r>
                                  </m:e>
                                  <m:e>
                                    <m:r>
                                      <a:rPr lang="en-US" b="0" i="1" smtClean="0">
                                        <a:latin typeface="Cambria Math"/>
                                      </a:rPr>
                                      <m:t>106</m:t>
                                    </m:r>
                                  </m:e>
                                </m:mr>
                                <m:mr>
                                  <m:e>
                                    <m:r>
                                      <a:rPr lang="en-US" b="0" i="1" smtClean="0">
                                        <a:latin typeface="Cambria Math"/>
                                      </a:rPr>
                                      <m:t>106</m:t>
                                    </m:r>
                                  </m:e>
                                  <m:e>
                                    <m:r>
                                      <a:rPr lang="en-US" b="0" i="1" smtClean="0">
                                        <a:latin typeface="Cambria Math"/>
                                      </a:rPr>
                                      <m:t>365</m:t>
                                    </m:r>
                                  </m:e>
                                </m:mr>
                              </m:m>
                            </m:e>
                            <m:e>
                              <m:m>
                                <m:mPr>
                                  <m:mcs>
                                    <m:mc>
                                      <m:mcPr>
                                        <m:count m:val="2"/>
                                        <m:mcJc m:val="center"/>
                                      </m:mcPr>
                                    </m:mc>
                                  </m:mcs>
                                  <m:ctrlPr>
                                    <a:rPr lang="en-US" i="1">
                                      <a:latin typeface="Cambria Math"/>
                                    </a:rPr>
                                  </m:ctrlPr>
                                </m:mPr>
                                <m:mr>
                                  <m:e>
                                    <m:r>
                                      <m:rPr>
                                        <m:brk m:alnAt="7"/>
                                      </m:rPr>
                                      <a:rPr lang="en-US" i="1" smtClean="0">
                                        <a:latin typeface="Cambria Math"/>
                                        <a:ea typeface="Cambria Math"/>
                                      </a:rPr>
                                      <m:t>⋯</m:t>
                                    </m:r>
                                  </m:e>
                                  <m:e>
                                    <m:r>
                                      <a:rPr lang="en-US" b="0" i="1" smtClean="0">
                                        <a:latin typeface="Cambria Math"/>
                                      </a:rPr>
                                      <m:t>13</m:t>
                                    </m:r>
                                  </m:e>
                                </m:mr>
                                <m:mr>
                                  <m:e>
                                    <m:r>
                                      <a:rPr lang="en-US" i="1" smtClean="0">
                                        <a:latin typeface="Cambria Math"/>
                                        <a:ea typeface="Cambria Math"/>
                                      </a:rPr>
                                      <m:t>⋯</m:t>
                                    </m:r>
                                  </m:e>
                                  <m:e>
                                    <m:r>
                                      <a:rPr lang="en-US" b="0" i="1" smtClean="0">
                                        <a:latin typeface="Cambria Math"/>
                                      </a:rPr>
                                      <m:t>22</m:t>
                                    </m:r>
                                  </m:e>
                                </m:mr>
                              </m:m>
                            </m:e>
                          </m:mr>
                          <m:mr>
                            <m:e>
                              <m:m>
                                <m:mPr>
                                  <m:mcs>
                                    <m:mc>
                                      <m:mcPr>
                                        <m:count m:val="2"/>
                                        <m:mcJc m:val="center"/>
                                      </m:mcPr>
                                    </m:mc>
                                  </m:mcs>
                                  <m:ctrlPr>
                                    <a:rPr lang="en-US" i="1">
                                      <a:latin typeface="Cambria Math"/>
                                    </a:rPr>
                                  </m:ctrlPr>
                                </m:mPr>
                                <m:mr>
                                  <m:e>
                                    <m:r>
                                      <m:rPr>
                                        <m:brk m:alnAt="7"/>
                                      </m:rPr>
                                      <a:rPr lang="en-US" i="1" smtClean="0">
                                        <a:latin typeface="Cambria Math"/>
                                        <a:ea typeface="Cambria Math"/>
                                      </a:rPr>
                                      <m:t>⋮</m:t>
                                    </m:r>
                                  </m:e>
                                  <m:e>
                                    <m:r>
                                      <a:rPr lang="en-US" i="1" smtClean="0">
                                        <a:latin typeface="Cambria Math"/>
                                        <a:ea typeface="Cambria Math"/>
                                      </a:rPr>
                                      <m:t>⋮</m:t>
                                    </m:r>
                                  </m:e>
                                </m:mr>
                                <m:mr>
                                  <m:e>
                                    <m:r>
                                      <a:rPr lang="en-US" b="0" i="1" smtClean="0">
                                        <a:latin typeface="Cambria Math"/>
                                      </a:rPr>
                                      <m:t>13</m:t>
                                    </m:r>
                                  </m:e>
                                  <m:e>
                                    <m:r>
                                      <a:rPr lang="en-US" b="0" i="1" smtClean="0">
                                        <a:latin typeface="Cambria Math"/>
                                      </a:rPr>
                                      <m:t>22</m:t>
                                    </m:r>
                                  </m:e>
                                </m:mr>
                              </m:m>
                            </m:e>
                            <m:e>
                              <m:m>
                                <m:mPr>
                                  <m:mcs>
                                    <m:mc>
                                      <m:mcPr>
                                        <m:count m:val="2"/>
                                        <m:mcJc m:val="center"/>
                                      </m:mcPr>
                                    </m:mc>
                                  </m:mcs>
                                  <m:ctrlPr>
                                    <a:rPr lang="en-US" i="1">
                                      <a:latin typeface="Cambria Math"/>
                                    </a:rPr>
                                  </m:ctrlPr>
                                </m:mPr>
                                <m:mr>
                                  <m:e>
                                    <m:r>
                                      <m:rPr>
                                        <m:brk m:alnAt="7"/>
                                      </m:rPr>
                                      <a:rPr lang="en-US" i="1" smtClean="0">
                                        <a:latin typeface="Cambria Math"/>
                                        <a:ea typeface="Cambria Math"/>
                                      </a:rPr>
                                      <m:t>⋱</m:t>
                                    </m:r>
                                  </m:e>
                                  <m:e>
                                    <m:r>
                                      <a:rPr lang="en-US" i="1" smtClean="0">
                                        <a:latin typeface="Cambria Math"/>
                                        <a:ea typeface="Cambria Math"/>
                                      </a:rPr>
                                      <m:t>⋮</m:t>
                                    </m:r>
                                  </m:e>
                                </m:mr>
                                <m:mr>
                                  <m:e>
                                    <m:r>
                                      <a:rPr lang="en-US" i="1" smtClean="0">
                                        <a:latin typeface="Cambria Math"/>
                                        <a:ea typeface="Cambria Math"/>
                                      </a:rPr>
                                      <m:t>⋯</m:t>
                                    </m:r>
                                  </m:e>
                                  <m:e>
                                    <m:r>
                                      <a:rPr lang="en-US" b="0" i="1" smtClean="0">
                                        <a:latin typeface="Cambria Math"/>
                                      </a:rPr>
                                      <m:t>365</m:t>
                                    </m:r>
                                  </m:e>
                                </m:mr>
                              </m:m>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14</a:t>
            </a:fld>
            <a:endParaRPr lang="en-US" dirty="0"/>
          </a:p>
        </p:txBody>
      </p:sp>
      <p:sp>
        <p:nvSpPr>
          <p:cNvPr id="7" name="TextBox 6"/>
          <p:cNvSpPr txBox="1"/>
          <p:nvPr/>
        </p:nvSpPr>
        <p:spPr>
          <a:xfrm>
            <a:off x="3810000" y="5772090"/>
            <a:ext cx="75533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1.HK</a:t>
            </a:r>
            <a:endParaRPr lang="en-US" sz="2000" dirty="0">
              <a:effectLst>
                <a:outerShdw blurRad="38100" dist="38100" dir="2700000" algn="tl">
                  <a:srgbClr val="000000">
                    <a:alpha val="43137"/>
                  </a:srgbClr>
                </a:outerShdw>
              </a:effectLst>
            </a:endParaRPr>
          </a:p>
        </p:txBody>
      </p:sp>
      <p:sp>
        <p:nvSpPr>
          <p:cNvPr id="8" name="TextBox 7"/>
          <p:cNvSpPr txBox="1"/>
          <p:nvPr/>
        </p:nvSpPr>
        <p:spPr>
          <a:xfrm>
            <a:off x="4502465" y="5772090"/>
            <a:ext cx="755335" cy="400110"/>
          </a:xfrm>
          <a:prstGeom prst="rect">
            <a:avLst/>
          </a:prstGeom>
          <a:noFill/>
        </p:spPr>
        <p:txBody>
          <a:bodyPr wrap="none" rtlCol="0">
            <a:spAutoFit/>
          </a:bodyPr>
          <a:lstStyle/>
          <a:p>
            <a:r>
              <a:rPr lang="en-US" sz="2000" dirty="0">
                <a:effectLst>
                  <a:outerShdw blurRad="38100" dist="38100" dir="2700000" algn="tl">
                    <a:srgbClr val="000000">
                      <a:alpha val="43137"/>
                    </a:srgbClr>
                  </a:outerShdw>
                </a:effectLst>
              </a:rPr>
              <a:t>2</a:t>
            </a:r>
            <a:r>
              <a:rPr lang="en-US" sz="2000" dirty="0" smtClean="0">
                <a:effectLst>
                  <a:outerShdw blurRad="38100" dist="38100" dir="2700000" algn="tl">
                    <a:srgbClr val="000000">
                      <a:alpha val="43137"/>
                    </a:srgbClr>
                  </a:outerShdw>
                </a:effectLst>
              </a:rPr>
              <a:t>.HK</a:t>
            </a:r>
            <a:endParaRPr lang="en-US" sz="2000" dirty="0">
              <a:effectLst>
                <a:outerShdw blurRad="38100" dist="38100" dir="2700000" algn="tl">
                  <a:srgbClr val="000000">
                    <a:alpha val="43137"/>
                  </a:srgbClr>
                </a:outerShdw>
              </a:effectLst>
            </a:endParaRPr>
          </a:p>
        </p:txBody>
      </p:sp>
      <p:sp>
        <p:nvSpPr>
          <p:cNvPr id="9" name="TextBox 8"/>
          <p:cNvSpPr txBox="1"/>
          <p:nvPr/>
        </p:nvSpPr>
        <p:spPr>
          <a:xfrm>
            <a:off x="6019800" y="5772090"/>
            <a:ext cx="1183337"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8383.HK</a:t>
            </a:r>
            <a:endParaRPr lang="en-US" sz="2000" dirty="0">
              <a:effectLst>
                <a:outerShdw blurRad="38100" dist="38100" dir="2700000" algn="tl">
                  <a:srgbClr val="000000">
                    <a:alpha val="43137"/>
                  </a:srgbClr>
                </a:outerShdw>
              </a:effectLst>
            </a:endParaRPr>
          </a:p>
        </p:txBody>
      </p:sp>
      <p:sp>
        <p:nvSpPr>
          <p:cNvPr id="10" name="TextBox 9"/>
          <p:cNvSpPr txBox="1"/>
          <p:nvPr/>
        </p:nvSpPr>
        <p:spPr>
          <a:xfrm>
            <a:off x="7122463" y="5257800"/>
            <a:ext cx="1183337"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8383.HK</a:t>
            </a:r>
            <a:endParaRPr lang="en-US" sz="2000" dirty="0">
              <a:effectLst>
                <a:outerShdw blurRad="38100" dist="38100" dir="2700000" algn="tl">
                  <a:srgbClr val="000000">
                    <a:alpha val="43137"/>
                  </a:srgbClr>
                </a:outerShdw>
              </a:effectLst>
            </a:endParaRPr>
          </a:p>
        </p:txBody>
      </p:sp>
      <p:sp>
        <p:nvSpPr>
          <p:cNvPr id="12" name="TextBox 11"/>
          <p:cNvSpPr txBox="1"/>
          <p:nvPr/>
        </p:nvSpPr>
        <p:spPr>
          <a:xfrm>
            <a:off x="7122463" y="4495800"/>
            <a:ext cx="755335" cy="400110"/>
          </a:xfrm>
          <a:prstGeom prst="rect">
            <a:avLst/>
          </a:prstGeom>
          <a:noFill/>
        </p:spPr>
        <p:txBody>
          <a:bodyPr wrap="none" rtlCol="0">
            <a:spAutoFit/>
          </a:bodyPr>
          <a:lstStyle/>
          <a:p>
            <a:r>
              <a:rPr lang="en-US" sz="2000" dirty="0">
                <a:effectLst>
                  <a:outerShdw blurRad="38100" dist="38100" dir="2700000" algn="tl">
                    <a:srgbClr val="000000">
                      <a:alpha val="43137"/>
                    </a:srgbClr>
                  </a:outerShdw>
                </a:effectLst>
              </a:rPr>
              <a:t>2</a:t>
            </a:r>
            <a:r>
              <a:rPr lang="en-US" sz="2000" dirty="0" smtClean="0">
                <a:effectLst>
                  <a:outerShdw blurRad="38100" dist="38100" dir="2700000" algn="tl">
                    <a:srgbClr val="000000">
                      <a:alpha val="43137"/>
                    </a:srgbClr>
                  </a:outerShdw>
                </a:effectLst>
              </a:rPr>
              <a:t>.HK</a:t>
            </a:r>
            <a:endParaRPr lang="en-US" sz="2000" dirty="0">
              <a:effectLst>
                <a:outerShdw blurRad="38100" dist="38100" dir="2700000" algn="tl">
                  <a:srgbClr val="000000">
                    <a:alpha val="43137"/>
                  </a:srgbClr>
                </a:outerShdw>
              </a:effectLst>
            </a:endParaRPr>
          </a:p>
        </p:txBody>
      </p:sp>
      <p:sp>
        <p:nvSpPr>
          <p:cNvPr id="13" name="TextBox 12"/>
          <p:cNvSpPr txBox="1"/>
          <p:nvPr/>
        </p:nvSpPr>
        <p:spPr>
          <a:xfrm>
            <a:off x="7122463" y="4095690"/>
            <a:ext cx="75533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rPr>
              <a:t>1.HK</a:t>
            </a:r>
            <a:endParaRPr lang="en-US" sz="20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sp>
        <p:nvSpPr>
          <p:cNvPr id="3" name="Content Placeholder 2"/>
          <p:cNvSpPr>
            <a:spLocks noGrp="1"/>
          </p:cNvSpPr>
          <p:nvPr>
            <p:ph idx="1"/>
          </p:nvPr>
        </p:nvSpPr>
        <p:spPr/>
        <p:txBody>
          <a:bodyPr/>
          <a:lstStyle/>
          <a:p>
            <a:r>
              <a:rPr lang="en-US" dirty="0"/>
              <a:t>Similar Motif </a:t>
            </a:r>
            <a:r>
              <a:rPr lang="en-US" dirty="0" smtClean="0"/>
              <a:t>Discovery</a:t>
            </a:r>
          </a:p>
          <a:p>
            <a:pPr lvl="1"/>
            <a:endParaRPr lang="en-US" dirty="0"/>
          </a:p>
          <a:p>
            <a:pPr lvl="1"/>
            <a:r>
              <a:rPr lang="en-US" dirty="0"/>
              <a:t>Apply K-means clustering on </a:t>
            </a:r>
            <a:r>
              <a:rPr lang="en-US" dirty="0" smtClean="0"/>
              <a:t>the similarity matrix, in order to form clusters of stocks</a:t>
            </a:r>
          </a:p>
          <a:p>
            <a:pPr lvl="1"/>
            <a:endParaRPr lang="en-US" dirty="0"/>
          </a:p>
          <a:p>
            <a:pPr lvl="1"/>
            <a:r>
              <a:rPr lang="en-US" dirty="0" smtClean="0"/>
              <a:t>If 2 stocks are similar, they should have similar similarity to other stocks</a:t>
            </a:r>
            <a:endParaRPr lang="en-US" dirty="0"/>
          </a:p>
          <a:p>
            <a:pPr lvl="1"/>
            <a:endParaRPr lang="en-US" dirty="0"/>
          </a:p>
        </p:txBody>
      </p:sp>
      <p:sp>
        <p:nvSpPr>
          <p:cNvPr id="4" name="Slide Number Placeholder 3"/>
          <p:cNvSpPr>
            <a:spLocks noGrp="1"/>
          </p:cNvSpPr>
          <p:nvPr>
            <p:ph type="sldNum" sz="quarter" idx="12"/>
          </p:nvPr>
        </p:nvSpPr>
        <p:spPr/>
        <p:txBody>
          <a:bodyPr/>
          <a:lstStyle/>
          <a:p>
            <a:fld id="{28DEC4CD-A72A-487E-80B7-D08CB6AAD4E4}" type="slidenum">
              <a:rPr lang="en-US" smtClean="0"/>
              <a:pPr/>
              <a:t>15</a:t>
            </a:fld>
            <a:endParaRPr lang="en-US"/>
          </a:p>
        </p:txBody>
      </p:sp>
    </p:spTree>
    <p:extLst>
      <p:ext uri="{BB962C8B-B14F-4D97-AF65-F5344CB8AC3E}">
        <p14:creationId xmlns:p14="http://schemas.microsoft.com/office/powerpoint/2010/main" val="4178261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p:txBody>
          <a:bodyPr/>
          <a:lstStyle/>
          <a:p>
            <a:r>
              <a:rPr lang="en-US" dirty="0" smtClean="0"/>
              <a:t>Sequence Extraction</a:t>
            </a:r>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663062"/>
            <a:ext cx="4040188" cy="2974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 Placeholder 11"/>
          <p:cNvSpPr>
            <a:spLocks noGrp="1"/>
          </p:cNvSpPr>
          <p:nvPr>
            <p:ph type="body" sz="quarter" idx="3"/>
          </p:nvPr>
        </p:nvSpPr>
        <p:spPr/>
        <p:txBody>
          <a:bodyPr/>
          <a:lstStyle/>
          <a:p>
            <a:r>
              <a:rPr lang="en-US" dirty="0" smtClean="0"/>
              <a:t>Motif Discovery</a:t>
            </a:r>
            <a:endParaRPr lang="en-US" dirty="0"/>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2662478"/>
            <a:ext cx="4041775" cy="2976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28DEC4CD-A72A-487E-80B7-D08CB6AAD4E4}" type="slidenum">
              <a:rPr lang="en-US" smtClean="0"/>
              <a:pPr/>
              <a:t>16</a:t>
            </a:fld>
            <a:endParaRPr lang="en-US"/>
          </a:p>
        </p:txBody>
      </p:sp>
      <p:sp>
        <p:nvSpPr>
          <p:cNvPr id="10" name="Title 9"/>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sp>
        <p:nvSpPr>
          <p:cNvPr id="14" name="Line Callout 1 13"/>
          <p:cNvSpPr/>
          <p:nvPr/>
        </p:nvSpPr>
        <p:spPr>
          <a:xfrm>
            <a:off x="2209800" y="5791200"/>
            <a:ext cx="4800600" cy="533400"/>
          </a:xfrm>
          <a:prstGeom prst="borderCallout1">
            <a:avLst>
              <a:gd name="adj1" fmla="val 80577"/>
              <a:gd name="adj2" fmla="val -1776"/>
              <a:gd name="adj3" fmla="val -9750"/>
              <a:gd name="adj4" fmla="val -8052"/>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Both methods can handle time lag and noise</a:t>
            </a:r>
            <a:endParaRPr lang="en-US" dirty="0">
              <a:solidFill>
                <a:schemeClr val="tx1"/>
              </a:solidFill>
            </a:endParaRPr>
          </a:p>
        </p:txBody>
      </p:sp>
    </p:spTree>
    <p:extLst>
      <p:ext uri="{BB962C8B-B14F-4D97-AF65-F5344CB8AC3E}">
        <p14:creationId xmlns:p14="http://schemas.microsoft.com/office/powerpoint/2010/main" val="128001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sp>
        <p:nvSpPr>
          <p:cNvPr id="3" name="Content Placeholder 2"/>
          <p:cNvSpPr>
            <a:spLocks noGrp="1"/>
          </p:cNvSpPr>
          <p:nvPr>
            <p:ph idx="1"/>
          </p:nvPr>
        </p:nvSpPr>
        <p:spPr/>
        <p:txBody>
          <a:bodyPr/>
          <a:lstStyle/>
          <a:p>
            <a:r>
              <a:rPr lang="en-US" dirty="0" smtClean="0"/>
              <a:t>Performance Indicators</a:t>
            </a:r>
          </a:p>
          <a:p>
            <a:pPr lvl="1"/>
            <a:endParaRPr lang="en-US" dirty="0"/>
          </a:p>
          <a:p>
            <a:pPr lvl="1"/>
            <a:r>
              <a:rPr lang="en-US" dirty="0" smtClean="0"/>
              <a:t>Mean Return</a:t>
            </a:r>
          </a:p>
          <a:p>
            <a:pPr lvl="1"/>
            <a:r>
              <a:rPr lang="en-US" dirty="0" smtClean="0"/>
              <a:t>Standard deviation of return</a:t>
            </a:r>
          </a:p>
          <a:p>
            <a:pPr lvl="1"/>
            <a:r>
              <a:rPr lang="en-US" dirty="0" smtClean="0"/>
              <a:t>Sharpe ratio</a:t>
            </a:r>
          </a:p>
          <a:p>
            <a:pPr lvl="1"/>
            <a:r>
              <a:rPr lang="en-US" dirty="0" smtClean="0"/>
              <a:t>Beta</a:t>
            </a:r>
          </a:p>
          <a:p>
            <a:pPr lvl="1"/>
            <a:r>
              <a:rPr lang="en-US" dirty="0" smtClean="0"/>
              <a:t>Alpha</a:t>
            </a:r>
          </a:p>
          <a:p>
            <a:pPr lvl="1"/>
            <a:r>
              <a:rPr lang="en-US" dirty="0" err="1" smtClean="0"/>
              <a:t>VaR</a:t>
            </a:r>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28DEC4CD-A72A-487E-80B7-D08CB6AAD4E4}" type="slidenum">
              <a:rPr lang="en-US" smtClean="0"/>
              <a:pPr/>
              <a:t>17</a:t>
            </a:fld>
            <a:endParaRPr lang="en-US"/>
          </a:p>
        </p:txBody>
      </p:sp>
    </p:spTree>
    <p:extLst>
      <p:ext uri="{BB962C8B-B14F-4D97-AF65-F5344CB8AC3E}">
        <p14:creationId xmlns:p14="http://schemas.microsoft.com/office/powerpoint/2010/main" val="2884667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Portfolio </a:t>
                </a:r>
                <a:r>
                  <a:rPr lang="en-US" dirty="0"/>
                  <a:t>W</a:t>
                </a:r>
                <a:r>
                  <a:rPr lang="en-US" dirty="0" smtClean="0"/>
                  <a:t>eighting Optimization</a:t>
                </a:r>
              </a:p>
              <a:p>
                <a:pPr lvl="1"/>
                <a:endParaRPr lang="en-US" dirty="0"/>
              </a:p>
              <a:p>
                <a:pPr lvl="1"/>
                <a:r>
                  <a:rPr lang="en-US" dirty="0" smtClean="0"/>
                  <a:t>Find the maximum of: </a:t>
                </a:r>
                <a14:m>
                  <m:oMath xmlns:m="http://schemas.openxmlformats.org/officeDocument/2006/math">
                    <m:r>
                      <a:rPr lang="en-US" i="1">
                        <a:effectLst/>
                        <a:latin typeface="Cambria Math"/>
                      </a:rPr>
                      <m:t>𝑆</m:t>
                    </m:r>
                    <m:r>
                      <a:rPr lang="en-US" i="1">
                        <a:effectLst/>
                        <a:latin typeface="Cambria Math"/>
                      </a:rPr>
                      <m:t>=</m:t>
                    </m:r>
                    <m:f>
                      <m:fPr>
                        <m:type m:val="lin"/>
                        <m:ctrlPr>
                          <a:rPr lang="en-US" i="1">
                            <a:effectLst/>
                            <a:latin typeface="Cambria Math"/>
                          </a:rPr>
                        </m:ctrlPr>
                      </m:fPr>
                      <m:num>
                        <m:d>
                          <m:dPr>
                            <m:ctrlPr>
                              <a:rPr lang="en-US" i="1">
                                <a:effectLst/>
                                <a:latin typeface="Cambria Math"/>
                              </a:rPr>
                            </m:ctrlPr>
                          </m:dPr>
                          <m:e>
                            <m:acc>
                              <m:accPr>
                                <m:chr m:val="̅"/>
                                <m:ctrlPr>
                                  <a:rPr lang="en-US" i="1">
                                    <a:effectLst/>
                                    <a:latin typeface="Cambria Math"/>
                                  </a:rPr>
                                </m:ctrlPr>
                              </m:accPr>
                              <m:e>
                                <m:sSub>
                                  <m:sSubPr>
                                    <m:ctrlPr>
                                      <a:rPr lang="en-US" i="1">
                                        <a:effectLst/>
                                        <a:latin typeface="Cambria Math"/>
                                      </a:rPr>
                                    </m:ctrlPr>
                                  </m:sSubPr>
                                  <m:e>
                                    <m:r>
                                      <a:rPr lang="en-US" i="1">
                                        <a:effectLst/>
                                        <a:latin typeface="Cambria Math"/>
                                      </a:rPr>
                                      <m:t>𝑅</m:t>
                                    </m:r>
                                  </m:e>
                                  <m:sub>
                                    <m:r>
                                      <a:rPr lang="en-US" i="1">
                                        <a:effectLst/>
                                        <a:latin typeface="Cambria Math"/>
                                      </a:rPr>
                                      <m:t>𝑝</m:t>
                                    </m:r>
                                  </m:sub>
                                </m:sSub>
                              </m:e>
                            </m:acc>
                            <m:r>
                              <a:rPr lang="en-US" i="1">
                                <a:effectLst/>
                                <a:latin typeface="Cambria Math"/>
                              </a:rPr>
                              <m:t>−</m:t>
                            </m:r>
                            <m:sSub>
                              <m:sSubPr>
                                <m:ctrlPr>
                                  <a:rPr lang="en-US" i="1">
                                    <a:effectLst/>
                                    <a:latin typeface="Cambria Math"/>
                                  </a:rPr>
                                </m:ctrlPr>
                              </m:sSubPr>
                              <m:e>
                                <m:r>
                                  <a:rPr lang="en-US" i="1">
                                    <a:effectLst/>
                                    <a:latin typeface="Cambria Math"/>
                                  </a:rPr>
                                  <m:t>𝑅</m:t>
                                </m:r>
                              </m:e>
                              <m:sub>
                                <m:r>
                                  <a:rPr lang="en-US" i="1">
                                    <a:effectLst/>
                                    <a:latin typeface="Cambria Math"/>
                                  </a:rPr>
                                  <m:t>𝑓</m:t>
                                </m:r>
                              </m:sub>
                            </m:sSub>
                          </m:e>
                        </m:d>
                      </m:num>
                      <m:den>
                        <m:sSub>
                          <m:sSubPr>
                            <m:ctrlPr>
                              <a:rPr lang="en-US" i="1">
                                <a:effectLst/>
                                <a:latin typeface="Cambria Math"/>
                              </a:rPr>
                            </m:ctrlPr>
                          </m:sSubPr>
                          <m:e>
                            <m:r>
                              <a:rPr lang="en-US" i="1">
                                <a:effectLst/>
                                <a:latin typeface="Cambria Math"/>
                              </a:rPr>
                              <m:t>𝜎</m:t>
                            </m:r>
                          </m:e>
                          <m:sub>
                            <m:r>
                              <a:rPr lang="en-US" i="1">
                                <a:effectLst/>
                                <a:latin typeface="Cambria Math"/>
                              </a:rPr>
                              <m:t>𝑝</m:t>
                            </m:r>
                          </m:sub>
                        </m:sSub>
                      </m:den>
                    </m:f>
                  </m:oMath>
                </a14:m>
                <a:endParaRPr lang="en-US" dirty="0" smtClean="0"/>
              </a:p>
              <a:p>
                <a:pPr lvl="1"/>
                <a:endParaRPr lang="en-US" dirty="0" smtClean="0"/>
              </a:p>
              <a:p>
                <a:pPr lvl="1"/>
                <a:r>
                  <a:rPr lang="en-US" dirty="0" smtClean="0"/>
                  <a:t>Portfolio return</a:t>
                </a:r>
              </a:p>
              <a:p>
                <a:pPr lvl="2"/>
                <a14:m>
                  <m:oMath xmlns:m="http://schemas.openxmlformats.org/officeDocument/2006/math">
                    <m:acc>
                      <m:accPr>
                        <m:chr m:val="̅"/>
                        <m:ctrlPr>
                          <a:rPr lang="en-US" i="1" smtClean="0">
                            <a:latin typeface="Cambria Math"/>
                          </a:rPr>
                        </m:ctrlPr>
                      </m:accPr>
                      <m:e>
                        <m:sSub>
                          <m:sSubPr>
                            <m:ctrlPr>
                              <a:rPr lang="en-US" i="1" smtClean="0">
                                <a:latin typeface="Cambria Math"/>
                              </a:rPr>
                            </m:ctrlPr>
                          </m:sSubPr>
                          <m:e>
                            <m:r>
                              <a:rPr lang="en-US" b="0" i="1" smtClean="0">
                                <a:latin typeface="Cambria Math"/>
                              </a:rPr>
                              <m:t>𝑅</m:t>
                            </m:r>
                          </m:e>
                          <m:sub>
                            <m:r>
                              <a:rPr lang="en-US" b="0" i="1" smtClean="0">
                                <a:latin typeface="Cambria Math"/>
                              </a:rPr>
                              <m:t>𝑝</m:t>
                            </m:r>
                          </m:sub>
                        </m:sSub>
                      </m:e>
                    </m:acc>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sub>
                      <m:sup>
                        <m:r>
                          <a:rPr lang="en-US" b="0" i="1" smtClean="0">
                            <a:latin typeface="Cambria Math"/>
                          </a:rPr>
                          <m:t>𝑛</m:t>
                        </m:r>
                      </m:sup>
                      <m:e>
                        <m:sSub>
                          <m:sSubPr>
                            <m:ctrlPr>
                              <a:rPr lang="en-US" b="0" i="1" smtClean="0">
                                <a:latin typeface="Cambria Math"/>
                              </a:rPr>
                            </m:ctrlPr>
                          </m:sSubPr>
                          <m:e>
                            <m:r>
                              <a:rPr lang="en-US" b="0" i="1" smtClean="0">
                                <a:latin typeface="Cambria Math"/>
                              </a:rPr>
                              <m:t>𝑤</m:t>
                            </m:r>
                          </m:e>
                          <m:sub>
                            <m:r>
                              <a:rPr lang="en-US" b="0" i="1" smtClean="0">
                                <a:latin typeface="Cambria Math"/>
                              </a:rPr>
                              <m:t>𝑖</m:t>
                            </m:r>
                          </m:sub>
                        </m:sSub>
                        <m:acc>
                          <m:accPr>
                            <m:chr m:val="̅"/>
                            <m:ctrlPr>
                              <a:rPr lang="en-US" b="0" i="1" smtClean="0">
                                <a:latin typeface="Cambria Math"/>
                              </a:rPr>
                            </m:ctrlPr>
                          </m:accPr>
                          <m:e>
                            <m:sSub>
                              <m:sSubPr>
                                <m:ctrlPr>
                                  <a:rPr lang="en-US" b="0" i="1" smtClean="0">
                                    <a:latin typeface="Cambria Math"/>
                                  </a:rPr>
                                </m:ctrlPr>
                              </m:sSubPr>
                              <m:e>
                                <m:r>
                                  <a:rPr lang="en-US" b="0" i="1" smtClean="0">
                                    <a:latin typeface="Cambria Math"/>
                                  </a:rPr>
                                  <m:t>𝑅</m:t>
                                </m:r>
                              </m:e>
                              <m:sub>
                                <m:r>
                                  <a:rPr lang="en-US" b="0" i="1" smtClean="0">
                                    <a:latin typeface="Cambria Math"/>
                                  </a:rPr>
                                  <m:t>𝑖</m:t>
                                </m:r>
                              </m:sub>
                            </m:sSub>
                          </m:e>
                        </m:acc>
                      </m:e>
                    </m:nary>
                  </m:oMath>
                </a14:m>
                <a:endParaRPr lang="en-US" b="0" dirty="0" smtClean="0"/>
              </a:p>
              <a:p>
                <a:pPr lvl="1"/>
                <a:endParaRPr lang="en-US" dirty="0" smtClean="0"/>
              </a:p>
              <a:p>
                <a:pPr lvl="1"/>
                <a:r>
                  <a:rPr lang="en-US" dirty="0" smtClean="0"/>
                  <a:t>Portfolio variance / standard deviation</a:t>
                </a:r>
              </a:p>
              <a:p>
                <a:pPr lvl="2"/>
                <a14:m>
                  <m:oMath xmlns:m="http://schemas.openxmlformats.org/officeDocument/2006/math">
                    <m:sSubSup>
                      <m:sSubSupPr>
                        <m:ctrlPr>
                          <a:rPr lang="en-US" i="1" smtClean="0">
                            <a:latin typeface="Cambria Math"/>
                          </a:rPr>
                        </m:ctrlPr>
                      </m:sSubSupPr>
                      <m:e>
                        <m:r>
                          <a:rPr lang="en-US" i="1" smtClean="0">
                            <a:latin typeface="Cambria Math"/>
                            <a:ea typeface="Cambria Math"/>
                          </a:rPr>
                          <m:t>𝜎</m:t>
                        </m:r>
                      </m:e>
                      <m:sub>
                        <m:r>
                          <a:rPr lang="en-US" b="0" i="1" smtClean="0">
                            <a:latin typeface="Cambria Math"/>
                          </a:rPr>
                          <m:t>𝑝</m:t>
                        </m:r>
                      </m:sub>
                      <m:sup>
                        <m:r>
                          <a:rPr lang="en-US" b="0" i="1" smtClean="0">
                            <a:latin typeface="Cambria Math"/>
                          </a:rPr>
                          <m:t>2</m:t>
                        </m:r>
                      </m:sup>
                    </m:sSubSup>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sub>
                      <m:sup>
                        <m:r>
                          <a:rPr lang="en-US" b="0" i="1" smtClean="0">
                            <a:latin typeface="Cambria Math"/>
                          </a:rPr>
                          <m:t>𝑛</m:t>
                        </m:r>
                      </m:sup>
                      <m:e>
                        <m:sSubSup>
                          <m:sSubSupPr>
                            <m:ctrlPr>
                              <a:rPr lang="en-US" b="0" i="1" smtClean="0">
                                <a:latin typeface="Cambria Math"/>
                              </a:rPr>
                            </m:ctrlPr>
                          </m:sSubSupPr>
                          <m:e>
                            <m:r>
                              <a:rPr lang="en-US" b="0" i="1" smtClean="0">
                                <a:latin typeface="Cambria Math"/>
                              </a:rPr>
                              <m:t>𝑤</m:t>
                            </m:r>
                          </m:e>
                          <m:sub>
                            <m:r>
                              <a:rPr lang="en-US" b="0" i="1" smtClean="0">
                                <a:latin typeface="Cambria Math"/>
                              </a:rPr>
                              <m:t>𝑖</m:t>
                            </m:r>
                          </m:sub>
                          <m:sup>
                            <m:r>
                              <a:rPr lang="en-US" b="0" i="1" smtClean="0">
                                <a:latin typeface="Cambria Math"/>
                              </a:rPr>
                              <m:t>2</m:t>
                            </m:r>
                          </m:sup>
                        </m:sSubSup>
                        <m:sSubSup>
                          <m:sSubSupPr>
                            <m:ctrlPr>
                              <a:rPr lang="en-US" i="1">
                                <a:latin typeface="Cambria Math"/>
                              </a:rPr>
                            </m:ctrlPr>
                          </m:sSubSupPr>
                          <m:e>
                            <m:r>
                              <a:rPr lang="en-US" i="1" smtClean="0">
                                <a:latin typeface="Cambria Math"/>
                                <a:ea typeface="Cambria Math"/>
                              </a:rPr>
                              <m:t>𝜎</m:t>
                            </m:r>
                          </m:e>
                          <m:sub>
                            <m:r>
                              <a:rPr lang="en-US" b="0" i="1" smtClean="0">
                                <a:latin typeface="Cambria Math"/>
                              </a:rPr>
                              <m:t>𝑖</m:t>
                            </m:r>
                          </m:sub>
                          <m:sup>
                            <m:r>
                              <a:rPr lang="en-US" b="0" i="1" smtClean="0">
                                <a:latin typeface="Cambria Math"/>
                              </a:rPr>
                              <m:t>2</m:t>
                            </m:r>
                          </m:sup>
                        </m:sSubSup>
                        <m:r>
                          <a:rPr lang="en-US" b="0" i="1" smtClean="0">
                            <a:latin typeface="Cambria Math"/>
                          </a:rPr>
                          <m:t>+</m:t>
                        </m:r>
                        <m:nary>
                          <m:naryPr>
                            <m:chr m:val="∑"/>
                            <m:limLoc m:val="subSup"/>
                            <m:ctrlPr>
                              <a:rPr lang="en-US" b="0" i="1" smtClean="0">
                                <a:latin typeface="Cambria Math"/>
                              </a:rPr>
                            </m:ctrlPr>
                          </m:naryPr>
                          <m:sub>
                            <m:r>
                              <m:rPr>
                                <m:brk m:alnAt="25"/>
                              </m:rPr>
                              <a:rPr lang="en-US" b="0" i="1" smtClean="0">
                                <a:latin typeface="Cambria Math"/>
                              </a:rPr>
                              <m:t>𝑖</m:t>
                            </m:r>
                          </m:sub>
                          <m:sup>
                            <m:r>
                              <a:rPr lang="en-US" b="0" i="1" smtClean="0">
                                <a:latin typeface="Cambria Math"/>
                              </a:rPr>
                              <m:t>𝑛</m:t>
                            </m:r>
                          </m:sup>
                          <m:e>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ea typeface="Cambria Math"/>
                                  </a:rPr>
                                  <m:t>≠</m:t>
                                </m:r>
                                <m:r>
                                  <a:rPr lang="en-US" b="0" i="1" smtClean="0">
                                    <a:latin typeface="Cambria Math"/>
                                    <a:ea typeface="Cambria Math"/>
                                  </a:rPr>
                                  <m:t>𝑖</m:t>
                                </m:r>
                              </m:sub>
                              <m:sup>
                                <m:r>
                                  <a:rPr lang="en-US" b="0" i="1" smtClean="0">
                                    <a:latin typeface="Cambria Math"/>
                                  </a:rPr>
                                  <m:t>𝑛</m:t>
                                </m:r>
                              </m:sup>
                              <m:e>
                                <m:sSub>
                                  <m:sSubPr>
                                    <m:ctrlPr>
                                      <a:rPr lang="en-US" b="0" i="1" smtClean="0">
                                        <a:latin typeface="Cambria Math"/>
                                      </a:rPr>
                                    </m:ctrlPr>
                                  </m:sSubPr>
                                  <m:e>
                                    <m:r>
                                      <a:rPr lang="en-US" b="0" i="1" smtClean="0">
                                        <a:latin typeface="Cambria Math"/>
                                      </a:rPr>
                                      <m:t>𝑤</m:t>
                                    </m:r>
                                  </m:e>
                                  <m:sub>
                                    <m:r>
                                      <a:rPr lang="en-US" b="0" i="1" smtClean="0">
                                        <a:latin typeface="Cambria Math"/>
                                      </a:rPr>
                                      <m:t>𝑖</m:t>
                                    </m:r>
                                  </m:sub>
                                </m:sSub>
                                <m:sSub>
                                  <m:sSubPr>
                                    <m:ctrlPr>
                                      <a:rPr lang="en-US" b="0" i="1" smtClean="0">
                                        <a:latin typeface="Cambria Math"/>
                                      </a:rPr>
                                    </m:ctrlPr>
                                  </m:sSubPr>
                                  <m:e>
                                    <m:r>
                                      <a:rPr lang="en-US" b="0" i="1" smtClean="0">
                                        <a:latin typeface="Cambria Math"/>
                                      </a:rPr>
                                      <m:t>𝑤</m:t>
                                    </m:r>
                                  </m:e>
                                  <m:sub>
                                    <m:r>
                                      <a:rPr lang="en-US" b="0" i="1" smtClean="0">
                                        <a:latin typeface="Cambria Math"/>
                                      </a:rPr>
                                      <m:t>𝑗</m:t>
                                    </m:r>
                                  </m:sub>
                                </m:sSub>
                                <m:sSub>
                                  <m:sSubPr>
                                    <m:ctrlPr>
                                      <a:rPr lang="en-US" b="0" i="1" smtClean="0">
                                        <a:latin typeface="Cambria Math"/>
                                      </a:rPr>
                                    </m:ctrlPr>
                                  </m:sSubPr>
                                  <m:e>
                                    <m:r>
                                      <a:rPr lang="en-US" b="0" i="1" smtClean="0">
                                        <a:latin typeface="Cambria Math"/>
                                        <a:ea typeface="Cambria Math"/>
                                      </a:rPr>
                                      <m:t>𝜎</m:t>
                                    </m:r>
                                  </m:e>
                                  <m:sub>
                                    <m:r>
                                      <a:rPr lang="en-US" b="0" i="1" smtClean="0">
                                        <a:latin typeface="Cambria Math"/>
                                      </a:rPr>
                                      <m:t>𝑖</m:t>
                                    </m:r>
                                  </m:sub>
                                </m:sSub>
                                <m:sSub>
                                  <m:sSubPr>
                                    <m:ctrlPr>
                                      <a:rPr lang="en-US" b="0" i="1" smtClean="0">
                                        <a:latin typeface="Cambria Math"/>
                                      </a:rPr>
                                    </m:ctrlPr>
                                  </m:sSubPr>
                                  <m:e>
                                    <m:r>
                                      <a:rPr lang="en-US" b="0" i="1" smtClean="0">
                                        <a:latin typeface="Cambria Math"/>
                                        <a:ea typeface="Cambria Math"/>
                                      </a:rPr>
                                      <m:t>𝜎</m:t>
                                    </m:r>
                                  </m:e>
                                  <m:sub>
                                    <m:r>
                                      <a:rPr lang="en-US" b="0" i="1" smtClean="0">
                                        <a:latin typeface="Cambria Math"/>
                                      </a:rPr>
                                      <m:t>𝑗</m:t>
                                    </m:r>
                                  </m:sub>
                                </m:sSub>
                                <m:sSub>
                                  <m:sSubPr>
                                    <m:ctrlPr>
                                      <a:rPr lang="en-US" b="0" i="1" smtClean="0">
                                        <a:latin typeface="Cambria Math"/>
                                      </a:rPr>
                                    </m:ctrlPr>
                                  </m:sSubPr>
                                  <m:e>
                                    <m:r>
                                      <a:rPr lang="en-US" b="0" i="1" smtClean="0">
                                        <a:latin typeface="Cambria Math"/>
                                        <a:ea typeface="Cambria Math"/>
                                      </a:rPr>
                                      <m:t>𝜎</m:t>
                                    </m:r>
                                  </m:e>
                                  <m:sub>
                                    <m:r>
                                      <a:rPr lang="en-US" b="0" i="1" smtClean="0">
                                        <a:latin typeface="Cambria Math"/>
                                      </a:rPr>
                                      <m:t>𝑖𝑗</m:t>
                                    </m:r>
                                  </m:sub>
                                </m:sSub>
                              </m:e>
                            </m:nary>
                          </m:e>
                        </m:nary>
                      </m:e>
                    </m:nary>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18</a:t>
            </a:fld>
            <a:endParaRPr lang="en-US"/>
          </a:p>
        </p:txBody>
      </p:sp>
    </p:spTree>
    <p:extLst>
      <p:ext uri="{BB962C8B-B14F-4D97-AF65-F5344CB8AC3E}">
        <p14:creationId xmlns:p14="http://schemas.microsoft.com/office/powerpoint/2010/main" val="461929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grpSp>
        <p:nvGrpSpPr>
          <p:cNvPr id="62487" name="Group 23"/>
          <p:cNvGrpSpPr>
            <a:grpSpLocks/>
          </p:cNvGrpSpPr>
          <p:nvPr/>
        </p:nvGrpSpPr>
        <p:grpSpPr bwMode="auto">
          <a:xfrm>
            <a:off x="381000" y="1752600"/>
            <a:ext cx="7948614" cy="4813300"/>
            <a:chOff x="240" y="1104"/>
            <a:chExt cx="5007" cy="3032"/>
          </a:xfrm>
        </p:grpSpPr>
        <p:sp>
          <p:nvSpPr>
            <p:cNvPr id="62467" name="Freeform 3"/>
            <p:cNvSpPr>
              <a:spLocks noEditPoints="1"/>
            </p:cNvSpPr>
            <p:nvPr/>
          </p:nvSpPr>
          <p:spPr bwMode="gray">
            <a:xfrm rot="20241944">
              <a:off x="679" y="1743"/>
              <a:ext cx="4317" cy="1766"/>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tx2">
                    <a:gamma/>
                    <a:tint val="9412"/>
                    <a:invGamma/>
                  </a:schemeClr>
                </a:gs>
                <a:gs pos="100000">
                  <a:schemeClr val="tx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62482" name="Oval 18"/>
            <p:cNvSpPr>
              <a:spLocks noChangeArrowheads="1"/>
            </p:cNvSpPr>
            <p:nvPr/>
          </p:nvSpPr>
          <p:spPr bwMode="gray">
            <a:xfrm rot="-1543677">
              <a:off x="2784" y="1728"/>
              <a:ext cx="672" cy="192"/>
            </a:xfrm>
            <a:prstGeom prst="ellipse">
              <a:avLst/>
            </a:prstGeom>
            <a:gradFill rotWithShape="1">
              <a:gsLst>
                <a:gs pos="0">
                  <a:schemeClr val="bg1"/>
                </a:gs>
                <a:gs pos="100000">
                  <a:srgbClr val="66889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3" name="Oval 19"/>
            <p:cNvSpPr>
              <a:spLocks noChangeArrowheads="1"/>
            </p:cNvSpPr>
            <p:nvPr/>
          </p:nvSpPr>
          <p:spPr bwMode="gray">
            <a:xfrm rot="20056323">
              <a:off x="4560" y="1688"/>
              <a:ext cx="672" cy="192"/>
            </a:xfrm>
            <a:prstGeom prst="ellipse">
              <a:avLst/>
            </a:prstGeom>
            <a:gradFill rotWithShape="1">
              <a:gsLst>
                <a:gs pos="0">
                  <a:schemeClr val="bg1"/>
                </a:gs>
                <a:gs pos="100000">
                  <a:srgbClr val="66889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Oval 20"/>
            <p:cNvSpPr>
              <a:spLocks noChangeArrowheads="1"/>
            </p:cNvSpPr>
            <p:nvPr/>
          </p:nvSpPr>
          <p:spPr bwMode="gray">
            <a:xfrm rot="20056323">
              <a:off x="1508" y="3848"/>
              <a:ext cx="672" cy="192"/>
            </a:xfrm>
            <a:prstGeom prst="ellipse">
              <a:avLst/>
            </a:prstGeom>
            <a:gradFill rotWithShape="1">
              <a:gsLst>
                <a:gs pos="0">
                  <a:srgbClr val="020A53"/>
                </a:gs>
                <a:gs pos="100000">
                  <a:srgbClr val="557C96"/>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5" name="Oval 21"/>
            <p:cNvSpPr>
              <a:spLocks noChangeArrowheads="1"/>
            </p:cNvSpPr>
            <p:nvPr/>
          </p:nvSpPr>
          <p:spPr bwMode="gray">
            <a:xfrm rot="20056323">
              <a:off x="3112" y="3600"/>
              <a:ext cx="672" cy="192"/>
            </a:xfrm>
            <a:prstGeom prst="ellipse">
              <a:avLst/>
            </a:prstGeom>
            <a:gradFill rotWithShape="1">
              <a:gsLst>
                <a:gs pos="0">
                  <a:schemeClr val="bg1"/>
                </a:gs>
                <a:gs pos="100000">
                  <a:srgbClr val="66889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Oval 22"/>
            <p:cNvSpPr>
              <a:spLocks noChangeArrowheads="1"/>
            </p:cNvSpPr>
            <p:nvPr/>
          </p:nvSpPr>
          <p:spPr bwMode="gray">
            <a:xfrm rot="-1543677">
              <a:off x="1200" y="2688"/>
              <a:ext cx="672" cy="192"/>
            </a:xfrm>
            <a:prstGeom prst="ellipse">
              <a:avLst/>
            </a:prstGeom>
            <a:gradFill rotWithShape="1">
              <a:gsLst>
                <a:gs pos="0">
                  <a:schemeClr val="bg1"/>
                </a:gs>
                <a:gs pos="100000">
                  <a:srgbClr val="66889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 name="Oval 4"/>
            <p:cNvSpPr>
              <a:spLocks noChangeArrowheads="1"/>
            </p:cNvSpPr>
            <p:nvPr/>
          </p:nvSpPr>
          <p:spPr bwMode="gray">
            <a:xfrm>
              <a:off x="2400" y="1200"/>
              <a:ext cx="809" cy="803"/>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p>
          </p:txBody>
        </p:sp>
        <p:sp>
          <p:nvSpPr>
            <p:cNvPr id="62469" name="Oval 5"/>
            <p:cNvSpPr>
              <a:spLocks noChangeArrowheads="1"/>
            </p:cNvSpPr>
            <p:nvPr/>
          </p:nvSpPr>
          <p:spPr bwMode="gray">
            <a:xfrm>
              <a:off x="816" y="2160"/>
              <a:ext cx="809" cy="803"/>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p>
          </p:txBody>
        </p:sp>
        <p:sp>
          <p:nvSpPr>
            <p:cNvPr id="62470" name="Oval 6"/>
            <p:cNvSpPr>
              <a:spLocks noChangeArrowheads="1"/>
            </p:cNvSpPr>
            <p:nvPr/>
          </p:nvSpPr>
          <p:spPr bwMode="gray">
            <a:xfrm>
              <a:off x="1104" y="3333"/>
              <a:ext cx="808" cy="80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p>
          </p:txBody>
        </p:sp>
        <p:sp>
          <p:nvSpPr>
            <p:cNvPr id="62471" name="Oval 7"/>
            <p:cNvSpPr>
              <a:spLocks noChangeArrowheads="1"/>
            </p:cNvSpPr>
            <p:nvPr/>
          </p:nvSpPr>
          <p:spPr bwMode="gray">
            <a:xfrm>
              <a:off x="2735" y="3120"/>
              <a:ext cx="809" cy="803"/>
            </a:xfrm>
            <a:prstGeom prst="ellipse">
              <a:avLst/>
            </a:prstGeom>
            <a:gradFill rotWithShape="1">
              <a:gsLst>
                <a:gs pos="0">
                  <a:schemeClr val="tx2"/>
                </a:gs>
                <a:gs pos="100000">
                  <a:schemeClr val="tx2">
                    <a:gamma/>
                    <a:shade val="4235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p>
          </p:txBody>
        </p:sp>
        <p:sp>
          <p:nvSpPr>
            <p:cNvPr id="62472" name="Oval 8"/>
            <p:cNvSpPr>
              <a:spLocks noChangeArrowheads="1"/>
            </p:cNvSpPr>
            <p:nvPr/>
          </p:nvSpPr>
          <p:spPr bwMode="gray">
            <a:xfrm>
              <a:off x="4224" y="1160"/>
              <a:ext cx="764" cy="80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p>
          </p:txBody>
        </p:sp>
        <p:sp>
          <p:nvSpPr>
            <p:cNvPr id="62473" name="Text Box 9"/>
            <p:cNvSpPr txBox="1">
              <a:spLocks noChangeArrowheads="1"/>
            </p:cNvSpPr>
            <p:nvPr/>
          </p:nvSpPr>
          <p:spPr bwMode="white">
            <a:xfrm>
              <a:off x="960" y="2496"/>
              <a:ext cx="12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effectLst>
                    <a:outerShdw blurRad="38100" dist="38100" dir="2700000" algn="tl">
                      <a:srgbClr val="000000">
                        <a:alpha val="43137"/>
                      </a:srgbClr>
                    </a:outerShdw>
                  </a:effectLst>
                  <a:latin typeface="Verdana" pitchFamily="34" charset="0"/>
                </a:rPr>
                <a:t>Download data</a:t>
              </a:r>
              <a:endParaRPr lang="en-US" dirty="0">
                <a:effectLst>
                  <a:outerShdw blurRad="38100" dist="38100" dir="2700000" algn="tl">
                    <a:srgbClr val="000000">
                      <a:alpha val="43137"/>
                    </a:srgbClr>
                  </a:outerShdw>
                </a:effectLst>
                <a:latin typeface="Verdana" pitchFamily="34" charset="0"/>
              </a:endParaRPr>
            </a:p>
          </p:txBody>
        </p:sp>
        <p:sp>
          <p:nvSpPr>
            <p:cNvPr id="62474" name="Text Box 10"/>
            <p:cNvSpPr txBox="1">
              <a:spLocks noChangeArrowheads="1"/>
            </p:cNvSpPr>
            <p:nvPr/>
          </p:nvSpPr>
          <p:spPr bwMode="white">
            <a:xfrm>
              <a:off x="2592" y="1536"/>
              <a:ext cx="11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effectLst>
                    <a:outerShdw blurRad="38100" dist="38100" dir="2700000" algn="tl">
                      <a:srgbClr val="000000">
                        <a:alpha val="43137"/>
                      </a:srgbClr>
                    </a:outerShdw>
                  </a:effectLst>
                  <a:latin typeface="Verdana" pitchFamily="34" charset="0"/>
                </a:rPr>
                <a:t>Preprocessing</a:t>
              </a:r>
              <a:endParaRPr lang="en-US" dirty="0">
                <a:effectLst>
                  <a:outerShdw blurRad="38100" dist="38100" dir="2700000" algn="tl">
                    <a:srgbClr val="000000">
                      <a:alpha val="43137"/>
                    </a:srgbClr>
                  </a:outerShdw>
                </a:effectLst>
                <a:latin typeface="Verdana" pitchFamily="34" charset="0"/>
              </a:endParaRPr>
            </a:p>
          </p:txBody>
        </p:sp>
        <p:sp>
          <p:nvSpPr>
            <p:cNvPr id="62475" name="Text Box 11"/>
            <p:cNvSpPr txBox="1">
              <a:spLocks noChangeArrowheads="1"/>
            </p:cNvSpPr>
            <p:nvPr/>
          </p:nvSpPr>
          <p:spPr bwMode="white">
            <a:xfrm>
              <a:off x="4392" y="1479"/>
              <a:ext cx="8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effectLst>
                    <a:outerShdw blurRad="38100" dist="38100" dir="2700000" algn="tl">
                      <a:srgbClr val="000000">
                        <a:alpha val="43137"/>
                      </a:srgbClr>
                    </a:outerShdw>
                  </a:effectLst>
                  <a:latin typeface="Verdana" pitchFamily="34" charset="0"/>
                </a:rPr>
                <a:t>Clustering</a:t>
              </a:r>
              <a:endParaRPr lang="en-US" dirty="0">
                <a:effectLst>
                  <a:outerShdw blurRad="38100" dist="38100" dir="2700000" algn="tl">
                    <a:srgbClr val="000000">
                      <a:alpha val="43137"/>
                    </a:srgbClr>
                  </a:outerShdw>
                </a:effectLst>
                <a:latin typeface="Verdana" pitchFamily="34" charset="0"/>
              </a:endParaRPr>
            </a:p>
          </p:txBody>
        </p:sp>
        <p:sp>
          <p:nvSpPr>
            <p:cNvPr id="62476" name="Text Box 12"/>
            <p:cNvSpPr txBox="1">
              <a:spLocks noChangeArrowheads="1"/>
            </p:cNvSpPr>
            <p:nvPr/>
          </p:nvSpPr>
          <p:spPr bwMode="white">
            <a:xfrm>
              <a:off x="2920" y="3463"/>
              <a:ext cx="17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effectLst>
                    <a:outerShdw blurRad="38100" dist="38100" dir="2700000" algn="tl">
                      <a:srgbClr val="000000">
                        <a:alpha val="43137"/>
                      </a:srgbClr>
                    </a:outerShdw>
                  </a:effectLst>
                  <a:latin typeface="Verdana" pitchFamily="34" charset="0"/>
                </a:rPr>
                <a:t>Add stocks to portfolio</a:t>
              </a:r>
              <a:endParaRPr lang="en-US" dirty="0">
                <a:effectLst>
                  <a:outerShdw blurRad="38100" dist="38100" dir="2700000" algn="tl">
                    <a:srgbClr val="000000">
                      <a:alpha val="43137"/>
                    </a:srgbClr>
                  </a:outerShdw>
                </a:effectLst>
                <a:latin typeface="Verdana" pitchFamily="34" charset="0"/>
              </a:endParaRPr>
            </a:p>
          </p:txBody>
        </p:sp>
        <p:sp>
          <p:nvSpPr>
            <p:cNvPr id="62477" name="Text Box 13"/>
            <p:cNvSpPr txBox="1">
              <a:spLocks noChangeArrowheads="1"/>
            </p:cNvSpPr>
            <p:nvPr/>
          </p:nvSpPr>
          <p:spPr bwMode="white">
            <a:xfrm>
              <a:off x="1310" y="3703"/>
              <a:ext cx="10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effectLst>
                    <a:outerShdw blurRad="38100" dist="38100" dir="2700000" algn="tl">
                      <a:srgbClr val="000000">
                        <a:alpha val="43137"/>
                      </a:srgbClr>
                    </a:outerShdw>
                  </a:effectLst>
                  <a:latin typeface="Verdana" pitchFamily="34" charset="0"/>
                </a:rPr>
                <a:t>Optimization</a:t>
              </a:r>
              <a:endParaRPr lang="en-US" dirty="0">
                <a:effectLst>
                  <a:outerShdw blurRad="38100" dist="38100" dir="2700000" algn="tl">
                    <a:srgbClr val="000000">
                      <a:alpha val="43137"/>
                    </a:srgbClr>
                  </a:outerShdw>
                </a:effectLst>
                <a:latin typeface="Verdana" pitchFamily="34" charset="0"/>
              </a:endParaRPr>
            </a:p>
          </p:txBody>
        </p:sp>
        <p:sp>
          <p:nvSpPr>
            <p:cNvPr id="62479" name="Line 15"/>
            <p:cNvSpPr>
              <a:spLocks noChangeShapeType="1"/>
            </p:cNvSpPr>
            <p:nvPr/>
          </p:nvSpPr>
          <p:spPr bwMode="black">
            <a:xfrm>
              <a:off x="1558" y="1381"/>
              <a:ext cx="1130" cy="10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62480" name="AutoShape 16"/>
            <p:cNvCxnSpPr>
              <a:cxnSpLocks noChangeShapeType="1"/>
            </p:cNvCxnSpPr>
            <p:nvPr/>
          </p:nvCxnSpPr>
          <p:spPr bwMode="black">
            <a:xfrm flipH="1">
              <a:off x="288" y="1381"/>
              <a:ext cx="127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62481" name="Text Box 17"/>
            <p:cNvSpPr txBox="1">
              <a:spLocks noChangeArrowheads="1"/>
            </p:cNvSpPr>
            <p:nvPr/>
          </p:nvSpPr>
          <p:spPr bwMode="auto">
            <a:xfrm>
              <a:off x="240" y="1104"/>
              <a:ext cx="13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dirty="0" smtClean="0">
                  <a:latin typeface="Verdana" pitchFamily="34" charset="0"/>
                </a:rPr>
                <a:t>6 steps for users</a:t>
              </a:r>
              <a:endParaRPr lang="en-US" dirty="0">
                <a:latin typeface="Verdana" pitchFamily="34" charset="0"/>
              </a:endParaRPr>
            </a:p>
          </p:txBody>
        </p:sp>
      </p:grpSp>
      <p:sp>
        <p:nvSpPr>
          <p:cNvPr id="2" name="Slide Number Placeholder 1"/>
          <p:cNvSpPr>
            <a:spLocks noGrp="1"/>
          </p:cNvSpPr>
          <p:nvPr>
            <p:ph type="sldNum" sz="quarter" idx="12"/>
          </p:nvPr>
        </p:nvSpPr>
        <p:spPr/>
        <p:txBody>
          <a:bodyPr/>
          <a:lstStyle/>
          <a:p>
            <a:fld id="{ABF6DA5A-7333-4A3E-B573-045F6469842F}" type="slidenum">
              <a:rPr lang="en-US" smtClean="0"/>
              <a:pPr/>
              <a:t>19</a:t>
            </a:fld>
            <a:endParaRPr lang="en-US"/>
          </a:p>
        </p:txBody>
      </p:sp>
      <p:sp>
        <p:nvSpPr>
          <p:cNvPr id="25" name="Oval 21"/>
          <p:cNvSpPr>
            <a:spLocks noChangeArrowheads="1"/>
          </p:cNvSpPr>
          <p:nvPr/>
        </p:nvSpPr>
        <p:spPr bwMode="gray">
          <a:xfrm rot="20056323">
            <a:off x="6997121" y="4495800"/>
            <a:ext cx="1066800" cy="304800"/>
          </a:xfrm>
          <a:prstGeom prst="ellipse">
            <a:avLst/>
          </a:prstGeom>
          <a:gradFill rotWithShape="1">
            <a:gsLst>
              <a:gs pos="0">
                <a:schemeClr val="bg1"/>
              </a:gs>
              <a:gs pos="100000">
                <a:srgbClr val="66889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7"/>
          <p:cNvSpPr>
            <a:spLocks noChangeArrowheads="1"/>
          </p:cNvSpPr>
          <p:nvPr/>
        </p:nvSpPr>
        <p:spPr bwMode="gray">
          <a:xfrm>
            <a:off x="6398633" y="3733800"/>
            <a:ext cx="1284288" cy="1274763"/>
          </a:xfrm>
          <a:prstGeom prst="ellipse">
            <a:avLst/>
          </a:prstGeom>
          <a:gradFill>
            <a:gsLst>
              <a:gs pos="0">
                <a:srgbClr val="002060"/>
              </a:gs>
              <a:gs pos="100000">
                <a:schemeClr val="bg1">
                  <a:lumMod val="50000"/>
                </a:schemeClr>
              </a:gs>
            </a:gsLst>
            <a:path path="shape">
              <a:fillToRect l="50000" t="50000" r="50000" b="50000"/>
            </a:path>
          </a:gradFill>
          <a:ln>
            <a:noFill/>
          </a:ln>
          <a:effectLst/>
          <a:extLst/>
        </p:spPr>
        <p:txBody>
          <a:bodyPr wrap="none" anchor="ctr"/>
          <a:lstStyle/>
          <a:p>
            <a:pPr algn="ctr"/>
            <a:endParaRPr lang="en-US"/>
          </a:p>
        </p:txBody>
      </p:sp>
      <p:sp>
        <p:nvSpPr>
          <p:cNvPr id="27" name="Text Box 12"/>
          <p:cNvSpPr txBox="1">
            <a:spLocks noChangeArrowheads="1"/>
          </p:cNvSpPr>
          <p:nvPr/>
        </p:nvSpPr>
        <p:spPr bwMode="white">
          <a:xfrm>
            <a:off x="6692321" y="4278868"/>
            <a:ext cx="22452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dirty="0" smtClean="0">
                <a:latin typeface="Verdana" pitchFamily="34" charset="0"/>
              </a:rPr>
              <a:t>Review Indicators</a:t>
            </a:r>
            <a:endParaRPr lang="en-US" dirty="0">
              <a:latin typeface="Verdana" pitchFamily="34" charset="0"/>
            </a:endParaRPr>
          </a:p>
        </p:txBody>
      </p:sp>
      <p:cxnSp>
        <p:nvCxnSpPr>
          <p:cNvPr id="4" name="Straight Connector 3"/>
          <p:cNvCxnSpPr/>
          <p:nvPr/>
        </p:nvCxnSpPr>
        <p:spPr>
          <a:xfrm flipV="1">
            <a:off x="381000" y="2895600"/>
            <a:ext cx="8305800" cy="2694781"/>
          </a:xfrm>
          <a:prstGeom prst="line">
            <a:avLst/>
          </a:prstGeom>
          <a:ln>
            <a:prstDash val="sysDot"/>
          </a:ln>
        </p:spPr>
        <p:style>
          <a:lnRef idx="2">
            <a:schemeClr val="accent4"/>
          </a:lnRef>
          <a:fillRef idx="0">
            <a:schemeClr val="accent4"/>
          </a:fillRef>
          <a:effectRef idx="1">
            <a:schemeClr val="accent4"/>
          </a:effectRef>
          <a:fontRef idx="minor">
            <a:schemeClr val="tx1"/>
          </a:fontRef>
        </p:style>
      </p:cxnSp>
      <p:sp>
        <p:nvSpPr>
          <p:cNvPr id="6" name="TextBox 5"/>
          <p:cNvSpPr txBox="1"/>
          <p:nvPr/>
        </p:nvSpPr>
        <p:spPr>
          <a:xfrm rot="20540987">
            <a:off x="3899827" y="4178666"/>
            <a:ext cx="1723549" cy="369332"/>
          </a:xfrm>
          <a:prstGeom prst="rect">
            <a:avLst/>
          </a:prstGeom>
          <a:noFill/>
        </p:spPr>
        <p:txBody>
          <a:bodyPr wrap="none" rtlCol="0">
            <a:spAutoFit/>
          </a:bodyPr>
          <a:lstStyle/>
          <a:p>
            <a:r>
              <a:rPr lang="en-US" dirty="0" smtClean="0"/>
              <a:t>Normal system</a:t>
            </a:r>
            <a:endParaRPr lang="en-US" dirty="0"/>
          </a:p>
        </p:txBody>
      </p:sp>
      <p:sp>
        <p:nvSpPr>
          <p:cNvPr id="32" name="TextBox 31"/>
          <p:cNvSpPr txBox="1"/>
          <p:nvPr/>
        </p:nvSpPr>
        <p:spPr>
          <a:xfrm rot="20540987">
            <a:off x="3350212" y="3834049"/>
            <a:ext cx="2488823" cy="369332"/>
          </a:xfrm>
          <a:prstGeom prst="rect">
            <a:avLst/>
          </a:prstGeom>
          <a:noFill/>
        </p:spPr>
        <p:txBody>
          <a:bodyPr wrap="none" rtlCol="0">
            <a:spAutoFit/>
          </a:bodyPr>
          <a:lstStyle/>
          <a:p>
            <a:r>
              <a:rPr lang="en-US" dirty="0" err="1" smtClean="0"/>
              <a:t>MineStock</a:t>
            </a:r>
            <a:r>
              <a:rPr lang="en-US" dirty="0" smtClean="0"/>
              <a:t> Workbench</a:t>
            </a:r>
            <a:endParaRPr lang="en-US" dirty="0"/>
          </a:p>
        </p:txBody>
      </p:sp>
    </p:spTree>
    <p:extLst>
      <p:ext uri="{BB962C8B-B14F-4D97-AF65-F5344CB8AC3E}">
        <p14:creationId xmlns:p14="http://schemas.microsoft.com/office/powerpoint/2010/main" val="2842763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Contents</a:t>
            </a:r>
          </a:p>
        </p:txBody>
      </p:sp>
      <p:grpSp>
        <p:nvGrpSpPr>
          <p:cNvPr id="41076" name="Group 116"/>
          <p:cNvGrpSpPr>
            <a:grpSpLocks/>
          </p:cNvGrpSpPr>
          <p:nvPr/>
        </p:nvGrpSpPr>
        <p:grpSpPr bwMode="auto">
          <a:xfrm>
            <a:off x="1905000" y="2024063"/>
            <a:ext cx="5410200" cy="665162"/>
            <a:chOff x="1248" y="1227"/>
            <a:chExt cx="3408" cy="419"/>
          </a:xfrm>
        </p:grpSpPr>
        <p:grpSp>
          <p:nvGrpSpPr>
            <p:cNvPr id="41048" name="Group 88"/>
            <p:cNvGrpSpPr>
              <a:grpSpLocks/>
            </p:cNvGrpSpPr>
            <p:nvPr/>
          </p:nvGrpSpPr>
          <p:grpSpPr bwMode="auto">
            <a:xfrm>
              <a:off x="1248" y="1227"/>
              <a:ext cx="480" cy="419"/>
              <a:chOff x="1110" y="2656"/>
              <a:chExt cx="1549" cy="1351"/>
            </a:xfrm>
          </p:grpSpPr>
          <p:sp>
            <p:nvSpPr>
              <p:cNvPr id="41049" name="AutoShape 8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50" name="AutoShape 9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51" name="AutoShape 91"/>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grpSp>
        <p:sp>
          <p:nvSpPr>
            <p:cNvPr id="41056" name="Line 96"/>
            <p:cNvSpPr>
              <a:spLocks noChangeShapeType="1"/>
            </p:cNvSpPr>
            <p:nvPr/>
          </p:nvSpPr>
          <p:spPr bwMode="auto">
            <a:xfrm>
              <a:off x="1632" y="1611"/>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57" name="Text Box 97"/>
            <p:cNvSpPr txBox="1">
              <a:spLocks noChangeArrowheads="1"/>
            </p:cNvSpPr>
            <p:nvPr/>
          </p:nvSpPr>
          <p:spPr bwMode="auto">
            <a:xfrm>
              <a:off x="2112" y="1241"/>
              <a:ext cx="12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effectLst>
                    <a:outerShdw blurRad="38100" dist="38100" dir="2700000" algn="tl">
                      <a:srgbClr val="000000">
                        <a:alpha val="43137"/>
                      </a:srgbClr>
                    </a:outerShdw>
                  </a:effectLst>
                </a:rPr>
                <a:t>Backgrounds</a:t>
              </a:r>
              <a:endParaRPr lang="en-US" sz="2400" dirty="0">
                <a:effectLst>
                  <a:outerShdw blurRad="38100" dist="38100" dir="2700000" algn="tl">
                    <a:srgbClr val="000000">
                      <a:alpha val="43137"/>
                    </a:srgbClr>
                  </a:outerShdw>
                </a:effectLst>
              </a:endParaRPr>
            </a:p>
          </p:txBody>
        </p:sp>
        <p:sp>
          <p:nvSpPr>
            <p:cNvPr id="41058" name="Text Box 98"/>
            <p:cNvSpPr txBox="1">
              <a:spLocks noChangeArrowheads="1"/>
            </p:cNvSpPr>
            <p:nvPr/>
          </p:nvSpPr>
          <p:spPr bwMode="gray">
            <a:xfrm>
              <a:off x="1372" y="128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effectLst>
                    <a:outerShdw blurRad="38100" dist="38100" dir="2700000" algn="tl">
                      <a:srgbClr val="000000">
                        <a:alpha val="43137"/>
                      </a:srgbClr>
                    </a:outerShdw>
                  </a:effectLst>
                </a:rPr>
                <a:t>1</a:t>
              </a:r>
            </a:p>
          </p:txBody>
        </p:sp>
      </p:grpSp>
      <p:grpSp>
        <p:nvGrpSpPr>
          <p:cNvPr id="41077" name="Group 117"/>
          <p:cNvGrpSpPr>
            <a:grpSpLocks/>
          </p:cNvGrpSpPr>
          <p:nvPr/>
        </p:nvGrpSpPr>
        <p:grpSpPr bwMode="auto">
          <a:xfrm>
            <a:off x="1905000" y="2938463"/>
            <a:ext cx="5410200" cy="665162"/>
            <a:chOff x="1248" y="1803"/>
            <a:chExt cx="3408" cy="419"/>
          </a:xfrm>
        </p:grpSpPr>
        <p:grpSp>
          <p:nvGrpSpPr>
            <p:cNvPr id="41052" name="Group 92"/>
            <p:cNvGrpSpPr>
              <a:grpSpLocks/>
            </p:cNvGrpSpPr>
            <p:nvPr/>
          </p:nvGrpSpPr>
          <p:grpSpPr bwMode="auto">
            <a:xfrm>
              <a:off x="1248" y="1803"/>
              <a:ext cx="480" cy="419"/>
              <a:chOff x="3174" y="2656"/>
              <a:chExt cx="1549" cy="1351"/>
            </a:xfrm>
          </p:grpSpPr>
          <p:sp>
            <p:nvSpPr>
              <p:cNvPr id="41053" name="AutoShape 9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54" name="AutoShape 9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55" name="AutoShape 95"/>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grpSp>
        <p:sp>
          <p:nvSpPr>
            <p:cNvPr id="41059" name="Line 99"/>
            <p:cNvSpPr>
              <a:spLocks noChangeShapeType="1"/>
            </p:cNvSpPr>
            <p:nvPr/>
          </p:nvSpPr>
          <p:spPr bwMode="auto">
            <a:xfrm>
              <a:off x="1632" y="2187"/>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60" name="Text Box 100"/>
            <p:cNvSpPr txBox="1">
              <a:spLocks noChangeArrowheads="1"/>
            </p:cNvSpPr>
            <p:nvPr/>
          </p:nvSpPr>
          <p:spPr bwMode="auto">
            <a:xfrm>
              <a:off x="2112" y="1817"/>
              <a:ext cx="10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effectLst>
                    <a:outerShdw blurRad="38100" dist="38100" dir="2700000" algn="tl">
                      <a:srgbClr val="000000">
                        <a:alpha val="43137"/>
                      </a:srgbClr>
                    </a:outerShdw>
                  </a:effectLst>
                </a:rPr>
                <a:t>Objectives</a:t>
              </a:r>
              <a:endParaRPr lang="en-US" sz="2400" dirty="0">
                <a:effectLst>
                  <a:outerShdw blurRad="38100" dist="38100" dir="2700000" algn="tl">
                    <a:srgbClr val="000000">
                      <a:alpha val="43137"/>
                    </a:srgbClr>
                  </a:outerShdw>
                </a:effectLst>
              </a:endParaRPr>
            </a:p>
          </p:txBody>
        </p:sp>
        <p:sp>
          <p:nvSpPr>
            <p:cNvPr id="41061" name="Text Box 101"/>
            <p:cNvSpPr txBox="1">
              <a:spLocks noChangeArrowheads="1"/>
            </p:cNvSpPr>
            <p:nvPr/>
          </p:nvSpPr>
          <p:spPr bwMode="gray">
            <a:xfrm>
              <a:off x="1372" y="186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effectLst>
                    <a:outerShdw blurRad="38100" dist="38100" dir="2700000" algn="tl">
                      <a:srgbClr val="000000">
                        <a:alpha val="43137"/>
                      </a:srgbClr>
                    </a:outerShdw>
                  </a:effectLst>
                </a:rPr>
                <a:t>2</a:t>
              </a:r>
            </a:p>
          </p:txBody>
        </p:sp>
      </p:grpSp>
      <p:grpSp>
        <p:nvGrpSpPr>
          <p:cNvPr id="41078" name="Group 118"/>
          <p:cNvGrpSpPr>
            <a:grpSpLocks/>
          </p:cNvGrpSpPr>
          <p:nvPr/>
        </p:nvGrpSpPr>
        <p:grpSpPr bwMode="auto">
          <a:xfrm>
            <a:off x="1905000" y="3830638"/>
            <a:ext cx="5410200" cy="665162"/>
            <a:chOff x="1248" y="2365"/>
            <a:chExt cx="3408" cy="419"/>
          </a:xfrm>
        </p:grpSpPr>
        <p:grpSp>
          <p:nvGrpSpPr>
            <p:cNvPr id="41062" name="Group 102"/>
            <p:cNvGrpSpPr>
              <a:grpSpLocks/>
            </p:cNvGrpSpPr>
            <p:nvPr/>
          </p:nvGrpSpPr>
          <p:grpSpPr bwMode="auto">
            <a:xfrm>
              <a:off x="1248" y="2365"/>
              <a:ext cx="480" cy="419"/>
              <a:chOff x="1110" y="2656"/>
              <a:chExt cx="1549" cy="1351"/>
            </a:xfrm>
          </p:grpSpPr>
          <p:sp>
            <p:nvSpPr>
              <p:cNvPr id="41063" name="AutoShape 103"/>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64" name="AutoShape 10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65" name="AutoShape 105"/>
              <p:cNvSpPr>
                <a:spLocks noChangeArrowheads="1"/>
              </p:cNvSpPr>
              <p:nvPr/>
            </p:nvSpPr>
            <p:spPr bwMode="gray">
              <a:xfrm>
                <a:off x="1200" y="2736"/>
                <a:ext cx="1350" cy="1168"/>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grpSp>
        <p:sp>
          <p:nvSpPr>
            <p:cNvPr id="41070" name="Line 110"/>
            <p:cNvSpPr>
              <a:spLocks noChangeShapeType="1"/>
            </p:cNvSpPr>
            <p:nvPr/>
          </p:nvSpPr>
          <p:spPr bwMode="auto">
            <a:xfrm>
              <a:off x="1632" y="2749"/>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71" name="Text Box 111"/>
            <p:cNvSpPr txBox="1">
              <a:spLocks noChangeArrowheads="1"/>
            </p:cNvSpPr>
            <p:nvPr/>
          </p:nvSpPr>
          <p:spPr bwMode="auto">
            <a:xfrm>
              <a:off x="2112" y="2379"/>
              <a:ext cx="13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smtClean="0">
                  <a:effectLst>
                    <a:outerShdw blurRad="38100" dist="38100" dir="2700000" algn="tl">
                      <a:srgbClr val="000000">
                        <a:alpha val="43137"/>
                      </a:srgbClr>
                    </a:outerShdw>
                  </a:effectLst>
                </a:rPr>
                <a:t>Methodologies</a:t>
              </a:r>
              <a:endParaRPr lang="en-US" sz="2400" dirty="0">
                <a:effectLst>
                  <a:outerShdw blurRad="38100" dist="38100" dir="2700000" algn="tl">
                    <a:srgbClr val="000000">
                      <a:alpha val="43137"/>
                    </a:srgbClr>
                  </a:outerShdw>
                </a:effectLst>
              </a:endParaRPr>
            </a:p>
          </p:txBody>
        </p:sp>
        <p:sp>
          <p:nvSpPr>
            <p:cNvPr id="41072" name="Text Box 112"/>
            <p:cNvSpPr txBox="1">
              <a:spLocks noChangeArrowheads="1"/>
            </p:cNvSpPr>
            <p:nvPr/>
          </p:nvSpPr>
          <p:spPr bwMode="gray">
            <a:xfrm>
              <a:off x="1372" y="242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effectLst>
                    <a:outerShdw blurRad="38100" dist="38100" dir="2700000" algn="tl">
                      <a:srgbClr val="000000">
                        <a:alpha val="43137"/>
                      </a:srgbClr>
                    </a:outerShdw>
                  </a:effectLst>
                </a:rPr>
                <a:t>3</a:t>
              </a:r>
            </a:p>
          </p:txBody>
        </p:sp>
      </p:grpSp>
      <p:grpSp>
        <p:nvGrpSpPr>
          <p:cNvPr id="41079" name="Group 119"/>
          <p:cNvGrpSpPr>
            <a:grpSpLocks/>
          </p:cNvGrpSpPr>
          <p:nvPr/>
        </p:nvGrpSpPr>
        <p:grpSpPr bwMode="auto">
          <a:xfrm>
            <a:off x="1905000" y="4745038"/>
            <a:ext cx="5410200" cy="665162"/>
            <a:chOff x="1248" y="2941"/>
            <a:chExt cx="3408" cy="419"/>
          </a:xfrm>
        </p:grpSpPr>
        <p:grpSp>
          <p:nvGrpSpPr>
            <p:cNvPr id="41066" name="Group 106"/>
            <p:cNvGrpSpPr>
              <a:grpSpLocks/>
            </p:cNvGrpSpPr>
            <p:nvPr/>
          </p:nvGrpSpPr>
          <p:grpSpPr bwMode="auto">
            <a:xfrm>
              <a:off x="1248" y="2941"/>
              <a:ext cx="480" cy="419"/>
              <a:chOff x="3174" y="2656"/>
              <a:chExt cx="1549" cy="1351"/>
            </a:xfrm>
          </p:grpSpPr>
          <p:sp>
            <p:nvSpPr>
              <p:cNvPr id="41067" name="AutoShape 10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68" name="AutoShape 10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69" name="AutoShape 109"/>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grpSp>
        <p:sp>
          <p:nvSpPr>
            <p:cNvPr id="41073" name="Line 113"/>
            <p:cNvSpPr>
              <a:spLocks noChangeShapeType="1"/>
            </p:cNvSpPr>
            <p:nvPr/>
          </p:nvSpPr>
          <p:spPr bwMode="auto">
            <a:xfrm>
              <a:off x="1632" y="3325"/>
              <a:ext cx="3024"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41074" name="Text Box 114"/>
            <p:cNvSpPr txBox="1">
              <a:spLocks noChangeArrowheads="1"/>
            </p:cNvSpPr>
            <p:nvPr/>
          </p:nvSpPr>
          <p:spPr bwMode="auto">
            <a:xfrm>
              <a:off x="2112" y="2955"/>
              <a:ext cx="10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a:effectLst>
                    <a:outerShdw blurRad="38100" dist="38100" dir="2700000" algn="tl">
                      <a:srgbClr val="000000">
                        <a:alpha val="43137"/>
                      </a:srgbClr>
                    </a:outerShdw>
                  </a:effectLst>
                </a:rPr>
                <a:t>Evaluation</a:t>
              </a:r>
            </a:p>
          </p:txBody>
        </p:sp>
        <p:sp>
          <p:nvSpPr>
            <p:cNvPr id="41075" name="Text Box 115"/>
            <p:cNvSpPr txBox="1">
              <a:spLocks noChangeArrowheads="1"/>
            </p:cNvSpPr>
            <p:nvPr/>
          </p:nvSpPr>
          <p:spPr bwMode="gray">
            <a:xfrm>
              <a:off x="1372" y="300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effectLst>
                    <a:outerShdw blurRad="38100" dist="38100" dir="2700000" algn="tl">
                      <a:srgbClr val="000000">
                        <a:alpha val="43137"/>
                      </a:srgbClr>
                    </a:outerShdw>
                  </a:effectLst>
                </a:rPr>
                <a:t>4</a:t>
              </a:r>
            </a:p>
          </p:txBody>
        </p:sp>
      </p:grpSp>
      <p:sp>
        <p:nvSpPr>
          <p:cNvPr id="2" name="Slide Number Placeholder 1"/>
          <p:cNvSpPr>
            <a:spLocks noGrp="1"/>
          </p:cNvSpPr>
          <p:nvPr>
            <p:ph type="sldNum" sz="quarter" idx="12"/>
          </p:nvPr>
        </p:nvSpPr>
        <p:spPr/>
        <p:txBody>
          <a:bodyPr/>
          <a:lstStyle/>
          <a:p>
            <a:fld id="{28DEC4CD-A72A-487E-80B7-D08CB6AAD4E4}"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600" dirty="0" smtClean="0"/>
              <a:t>Evaluation</a:t>
            </a:r>
            <a:endParaRPr lang="en-US" sz="2000" dirty="0"/>
          </a:p>
        </p:txBody>
      </p:sp>
      <p:grpSp>
        <p:nvGrpSpPr>
          <p:cNvPr id="68637" name="Group 29"/>
          <p:cNvGrpSpPr>
            <a:grpSpLocks/>
          </p:cNvGrpSpPr>
          <p:nvPr/>
        </p:nvGrpSpPr>
        <p:grpSpPr bwMode="auto">
          <a:xfrm>
            <a:off x="838200" y="4038600"/>
            <a:ext cx="7543802" cy="2057400"/>
            <a:chOff x="576" y="2256"/>
            <a:chExt cx="4752" cy="1296"/>
          </a:xfrm>
        </p:grpSpPr>
        <p:sp>
          <p:nvSpPr>
            <p:cNvPr id="68613" name="Freeform 5"/>
            <p:cNvSpPr>
              <a:spLocks/>
            </p:cNvSpPr>
            <p:nvPr/>
          </p:nvSpPr>
          <p:spPr bwMode="gray">
            <a:xfrm>
              <a:off x="4944" y="2324"/>
              <a:ext cx="382" cy="594"/>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 name="connsiteX0" fmla="*/ 10000 w 10000"/>
                <a:gd name="connsiteY0" fmla="*/ 2389 h 9674"/>
                <a:gd name="connsiteX1" fmla="*/ 0 w 10000"/>
                <a:gd name="connsiteY1" fmla="*/ 9674 h 9674"/>
                <a:gd name="connsiteX2" fmla="*/ 0 w 10000"/>
                <a:gd name="connsiteY2" fmla="*/ 6145 h 9674"/>
                <a:gd name="connsiteX3" fmla="*/ 9896 w 10000"/>
                <a:gd name="connsiteY3" fmla="*/ 0 h 9674"/>
                <a:gd name="connsiteX4" fmla="*/ 10000 w 10000"/>
                <a:gd name="connsiteY4" fmla="*/ 2389 h 9674"/>
                <a:gd name="connsiteX0" fmla="*/ 9896 w 9906"/>
                <a:gd name="connsiteY0" fmla="*/ 2739 h 10000"/>
                <a:gd name="connsiteX1" fmla="*/ 0 w 9906"/>
                <a:gd name="connsiteY1" fmla="*/ 10000 h 10000"/>
                <a:gd name="connsiteX2" fmla="*/ 0 w 9906"/>
                <a:gd name="connsiteY2" fmla="*/ 6352 h 10000"/>
                <a:gd name="connsiteX3" fmla="*/ 9896 w 9906"/>
                <a:gd name="connsiteY3" fmla="*/ 0 h 10000"/>
                <a:gd name="connsiteX4" fmla="*/ 9896 w 9906"/>
                <a:gd name="connsiteY4" fmla="*/ 273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 h="10000">
                  <a:moveTo>
                    <a:pt x="9896" y="2739"/>
                  </a:moveTo>
                  <a:lnTo>
                    <a:pt x="0" y="10000"/>
                  </a:lnTo>
                  <a:lnTo>
                    <a:pt x="0" y="6352"/>
                  </a:lnTo>
                  <a:lnTo>
                    <a:pt x="9896" y="0"/>
                  </a:lnTo>
                  <a:cubicBezTo>
                    <a:pt x="9931" y="823"/>
                    <a:pt x="9861" y="1916"/>
                    <a:pt x="9896" y="2739"/>
                  </a:cubicBezTo>
                  <a:close/>
                </a:path>
              </a:pathLst>
            </a:custGeom>
            <a:gradFill rotWithShape="1">
              <a:gsLst>
                <a:gs pos="0">
                  <a:srgbClr val="4B1092">
                    <a:gamma/>
                    <a:shade val="46275"/>
                    <a:invGamma/>
                  </a:srgbClr>
                </a:gs>
                <a:gs pos="50000">
                  <a:srgbClr val="4B1092"/>
                </a:gs>
                <a:gs pos="100000">
                  <a:srgbClr val="4B1092">
                    <a:gamma/>
                    <a:shade val="46275"/>
                    <a:invGamma/>
                  </a:srgb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68615" name="Freeform 7"/>
            <p:cNvSpPr>
              <a:spLocks/>
            </p:cNvSpPr>
            <p:nvPr/>
          </p:nvSpPr>
          <p:spPr bwMode="gray">
            <a:xfrm>
              <a:off x="3360" y="2325"/>
              <a:ext cx="385" cy="618"/>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rgbClr val="90330A">
                    <a:gamma/>
                    <a:shade val="46275"/>
                    <a:invGamma/>
                  </a:srgbClr>
                </a:gs>
                <a:gs pos="50000">
                  <a:srgbClr val="90330A"/>
                </a:gs>
                <a:gs pos="100000">
                  <a:srgbClr val="90330A">
                    <a:gamma/>
                    <a:shade val="46275"/>
                    <a:invGamma/>
                  </a:srgb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68616" name="Freeform 8"/>
            <p:cNvSpPr>
              <a:spLocks/>
            </p:cNvSpPr>
            <p:nvPr/>
          </p:nvSpPr>
          <p:spPr bwMode="gray">
            <a:xfrm>
              <a:off x="4557" y="2926"/>
              <a:ext cx="387" cy="618"/>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rgbClr val="906B0E">
                    <a:gamma/>
                    <a:shade val="46275"/>
                    <a:invGamma/>
                  </a:srgbClr>
                </a:gs>
                <a:gs pos="50000">
                  <a:srgbClr val="906B0E"/>
                </a:gs>
                <a:gs pos="100000">
                  <a:srgbClr val="906B0E">
                    <a:gamma/>
                    <a:shade val="46275"/>
                    <a:invGamma/>
                  </a:srgb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68618" name="Line 10"/>
            <p:cNvSpPr>
              <a:spLocks noChangeShapeType="1"/>
            </p:cNvSpPr>
            <p:nvPr/>
          </p:nvSpPr>
          <p:spPr bwMode="invGray">
            <a:xfrm flipH="1" flipV="1">
              <a:off x="576" y="3548"/>
              <a:ext cx="720" cy="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8619" name="Line 11"/>
            <p:cNvSpPr>
              <a:spLocks noChangeShapeType="1"/>
            </p:cNvSpPr>
            <p:nvPr/>
          </p:nvSpPr>
          <p:spPr bwMode="invGray">
            <a:xfrm flipH="1">
              <a:off x="576" y="2934"/>
              <a:ext cx="13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8620" name="Line 12"/>
            <p:cNvSpPr>
              <a:spLocks noChangeShapeType="1"/>
            </p:cNvSpPr>
            <p:nvPr/>
          </p:nvSpPr>
          <p:spPr bwMode="invGray">
            <a:xfrm flipH="1">
              <a:off x="576" y="2328"/>
              <a:ext cx="190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8625" name="Line 17"/>
            <p:cNvSpPr>
              <a:spLocks noChangeShapeType="1"/>
            </p:cNvSpPr>
            <p:nvPr/>
          </p:nvSpPr>
          <p:spPr bwMode="invGray">
            <a:xfrm>
              <a:off x="696" y="2337"/>
              <a:ext cx="0" cy="59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8626" name="Line 18"/>
            <p:cNvSpPr>
              <a:spLocks noChangeShapeType="1"/>
            </p:cNvSpPr>
            <p:nvPr/>
          </p:nvSpPr>
          <p:spPr bwMode="invGray">
            <a:xfrm>
              <a:off x="696" y="2934"/>
              <a:ext cx="0" cy="59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68629" name="Rectangle 21"/>
            <p:cNvSpPr>
              <a:spLocks noChangeArrowheads="1"/>
            </p:cNvSpPr>
            <p:nvPr/>
          </p:nvSpPr>
          <p:spPr bwMode="gray">
            <a:xfrm>
              <a:off x="3370" y="2710"/>
              <a:ext cx="1581" cy="218"/>
            </a:xfrm>
            <a:prstGeom prst="rect">
              <a:avLst/>
            </a:prstGeom>
            <a:gradFill rotWithShape="1">
              <a:gsLst>
                <a:gs pos="0">
                  <a:srgbClr val="8041FF">
                    <a:gamma/>
                    <a:shade val="72549"/>
                    <a:invGamma/>
                  </a:srgbClr>
                </a:gs>
                <a:gs pos="50000">
                  <a:srgbClr val="8041FF"/>
                </a:gs>
                <a:gs pos="100000">
                  <a:srgbClr val="8041FF">
                    <a:gamma/>
                    <a:shade val="72549"/>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smtClean="0">
                  <a:effectLst>
                    <a:outerShdw blurRad="38100" dist="38100" dir="2700000" algn="tl">
                      <a:srgbClr val="000000">
                        <a:alpha val="43137"/>
                      </a:srgbClr>
                    </a:outerShdw>
                  </a:effectLst>
                  <a:latin typeface="Verdana" pitchFamily="34" charset="0"/>
                </a:rPr>
                <a:t>Motif Discovery</a:t>
              </a:r>
              <a:endParaRPr lang="en-US" dirty="0">
                <a:effectLst>
                  <a:outerShdw blurRad="38100" dist="38100" dir="2700000" algn="tl">
                    <a:srgbClr val="000000">
                      <a:alpha val="43137"/>
                    </a:srgbClr>
                  </a:outerShdw>
                </a:effectLst>
                <a:latin typeface="Verdana" pitchFamily="34" charset="0"/>
              </a:endParaRPr>
            </a:p>
          </p:txBody>
        </p:sp>
        <p:sp>
          <p:nvSpPr>
            <p:cNvPr id="68630" name="Freeform 22"/>
            <p:cNvSpPr>
              <a:spLocks/>
            </p:cNvSpPr>
            <p:nvPr/>
          </p:nvSpPr>
          <p:spPr bwMode="gray">
            <a:xfrm>
              <a:off x="1776" y="2318"/>
              <a:ext cx="2032" cy="405"/>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 name="connsiteX0" fmla="*/ 8506 w 10353"/>
                <a:gd name="connsiteY0" fmla="*/ 10000 h 10000"/>
                <a:gd name="connsiteX1" fmla="*/ 0 w 10353"/>
                <a:gd name="connsiteY1" fmla="*/ 10000 h 10000"/>
                <a:gd name="connsiteX2" fmla="*/ 2178 w 10353"/>
                <a:gd name="connsiteY2" fmla="*/ 0 h 10000"/>
                <a:gd name="connsiteX3" fmla="*/ 10353 w 10353"/>
                <a:gd name="connsiteY3" fmla="*/ 0 h 10000"/>
                <a:gd name="connsiteX4" fmla="*/ 8506 w 10353"/>
                <a:gd name="connsiteY4" fmla="*/ 10000 h 10000"/>
                <a:gd name="connsiteX0" fmla="*/ 8506 w 10553"/>
                <a:gd name="connsiteY0" fmla="*/ 10000 h 10000"/>
                <a:gd name="connsiteX1" fmla="*/ 0 w 10553"/>
                <a:gd name="connsiteY1" fmla="*/ 10000 h 10000"/>
                <a:gd name="connsiteX2" fmla="*/ 2178 w 10553"/>
                <a:gd name="connsiteY2" fmla="*/ 0 h 10000"/>
                <a:gd name="connsiteX3" fmla="*/ 10553 w 10553"/>
                <a:gd name="connsiteY3" fmla="*/ 0 h 10000"/>
                <a:gd name="connsiteX4" fmla="*/ 8506 w 10553"/>
                <a:gd name="connsiteY4" fmla="*/ 10000 h 10000"/>
                <a:gd name="connsiteX0" fmla="*/ 8506 w 10553"/>
                <a:gd name="connsiteY0" fmla="*/ 10000 h 10000"/>
                <a:gd name="connsiteX1" fmla="*/ 0 w 10553"/>
                <a:gd name="connsiteY1" fmla="*/ 10000 h 10000"/>
                <a:gd name="connsiteX2" fmla="*/ 2558 w 10553"/>
                <a:gd name="connsiteY2" fmla="*/ 0 h 10000"/>
                <a:gd name="connsiteX3" fmla="*/ 10553 w 10553"/>
                <a:gd name="connsiteY3" fmla="*/ 0 h 10000"/>
                <a:gd name="connsiteX4" fmla="*/ 8506 w 10553"/>
                <a:gd name="connsiteY4" fmla="*/ 10000 h 10000"/>
                <a:gd name="connsiteX0" fmla="*/ 8506 w 10857"/>
                <a:gd name="connsiteY0" fmla="*/ 10179 h 10179"/>
                <a:gd name="connsiteX1" fmla="*/ 0 w 10857"/>
                <a:gd name="connsiteY1" fmla="*/ 10179 h 10179"/>
                <a:gd name="connsiteX2" fmla="*/ 2558 w 10857"/>
                <a:gd name="connsiteY2" fmla="*/ 179 h 10179"/>
                <a:gd name="connsiteX3" fmla="*/ 10857 w 10857"/>
                <a:gd name="connsiteY3" fmla="*/ 0 h 10179"/>
                <a:gd name="connsiteX4" fmla="*/ 8506 w 10857"/>
                <a:gd name="connsiteY4" fmla="*/ 10179 h 10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 h="10179">
                  <a:moveTo>
                    <a:pt x="8506" y="10179"/>
                  </a:moveTo>
                  <a:lnTo>
                    <a:pt x="0" y="10179"/>
                  </a:lnTo>
                  <a:lnTo>
                    <a:pt x="2558" y="179"/>
                  </a:lnTo>
                  <a:lnTo>
                    <a:pt x="10857" y="0"/>
                  </a:lnTo>
                  <a:lnTo>
                    <a:pt x="8506" y="10179"/>
                  </a:lnTo>
                  <a:close/>
                </a:path>
              </a:pathLst>
            </a:custGeom>
            <a:solidFill>
              <a:srgbClr val="FF9966"/>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68631" name="Rectangle 23"/>
            <p:cNvSpPr>
              <a:spLocks noChangeArrowheads="1"/>
            </p:cNvSpPr>
            <p:nvPr/>
          </p:nvSpPr>
          <p:spPr bwMode="gray">
            <a:xfrm>
              <a:off x="1776" y="2723"/>
              <a:ext cx="1594" cy="217"/>
            </a:xfrm>
            <a:prstGeom prst="rect">
              <a:avLst/>
            </a:prstGeom>
            <a:gradFill rotWithShape="1">
              <a:gsLst>
                <a:gs pos="0">
                  <a:srgbClr val="DC7150">
                    <a:gamma/>
                    <a:shade val="72549"/>
                    <a:invGamma/>
                  </a:srgbClr>
                </a:gs>
                <a:gs pos="50000">
                  <a:srgbClr val="DC7150"/>
                </a:gs>
                <a:gs pos="100000">
                  <a:srgbClr val="DC7150">
                    <a:gamma/>
                    <a:shade val="72549"/>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smtClean="0">
                  <a:effectLst>
                    <a:outerShdw blurRad="38100" dist="38100" dir="2700000" algn="tl">
                      <a:srgbClr val="000000">
                        <a:alpha val="43137"/>
                      </a:srgbClr>
                    </a:outerShdw>
                  </a:effectLst>
                  <a:latin typeface="Verdana" pitchFamily="34" charset="0"/>
                </a:rPr>
                <a:t>Sequence Extraction</a:t>
              </a:r>
              <a:endParaRPr lang="en-US" dirty="0">
                <a:effectLst>
                  <a:outerShdw blurRad="38100" dist="38100" dir="2700000" algn="tl">
                    <a:srgbClr val="000000">
                      <a:alpha val="43137"/>
                    </a:srgbClr>
                  </a:outerShdw>
                </a:effectLst>
                <a:latin typeface="Verdana" pitchFamily="34" charset="0"/>
              </a:endParaRPr>
            </a:p>
          </p:txBody>
        </p:sp>
        <p:sp>
          <p:nvSpPr>
            <p:cNvPr id="68632" name="Rectangle 24"/>
            <p:cNvSpPr>
              <a:spLocks noChangeArrowheads="1"/>
            </p:cNvSpPr>
            <p:nvPr/>
          </p:nvSpPr>
          <p:spPr bwMode="gray">
            <a:xfrm>
              <a:off x="1296" y="3335"/>
              <a:ext cx="3261" cy="217"/>
            </a:xfrm>
            <a:prstGeom prst="rect">
              <a:avLst/>
            </a:prstGeom>
            <a:gradFill rotWithShape="1">
              <a:gsLst>
                <a:gs pos="0">
                  <a:srgbClr val="D0A11C">
                    <a:gamma/>
                    <a:shade val="72549"/>
                    <a:invGamma/>
                  </a:srgbClr>
                </a:gs>
                <a:gs pos="50000">
                  <a:srgbClr val="D0A11C"/>
                </a:gs>
                <a:gs pos="100000">
                  <a:srgbClr val="D0A11C">
                    <a:gamma/>
                    <a:shade val="72549"/>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dirty="0" smtClean="0">
                  <a:effectLst>
                    <a:outerShdw blurRad="38100" dist="38100" dir="2700000" algn="tl">
                      <a:srgbClr val="000000">
                        <a:alpha val="43137"/>
                      </a:srgbClr>
                    </a:outerShdw>
                  </a:effectLst>
                  <a:latin typeface="Verdana" pitchFamily="34" charset="0"/>
                </a:rPr>
                <a:t>Classical K-means</a:t>
              </a:r>
              <a:endParaRPr lang="en-US" dirty="0">
                <a:effectLst>
                  <a:outerShdw blurRad="38100" dist="38100" dir="2700000" algn="tl">
                    <a:srgbClr val="000000">
                      <a:alpha val="43137"/>
                    </a:srgbClr>
                  </a:outerShdw>
                </a:effectLst>
                <a:latin typeface="Verdana" pitchFamily="34" charset="0"/>
              </a:endParaRPr>
            </a:p>
          </p:txBody>
        </p:sp>
        <p:sp>
          <p:nvSpPr>
            <p:cNvPr id="68635" name="Text Box 27"/>
            <p:cNvSpPr txBox="1">
              <a:spLocks noChangeArrowheads="1"/>
            </p:cNvSpPr>
            <p:nvPr/>
          </p:nvSpPr>
          <p:spPr bwMode="invGray">
            <a:xfrm>
              <a:off x="690" y="2575"/>
              <a:ext cx="82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smtClean="0">
                  <a:latin typeface="Verdana" pitchFamily="34" charset="0"/>
                </a:rPr>
                <a:t>~3% </a:t>
              </a:r>
              <a:r>
                <a:rPr lang="en-US" sz="1400" dirty="0" err="1" smtClean="0">
                  <a:latin typeface="Verdana" pitchFamily="34" charset="0"/>
                </a:rPr>
                <a:t>impov</a:t>
              </a:r>
              <a:r>
                <a:rPr lang="en-US" sz="1400" dirty="0" smtClean="0">
                  <a:latin typeface="Verdana" pitchFamily="34" charset="0"/>
                </a:rPr>
                <a:t>.</a:t>
              </a:r>
              <a:endParaRPr lang="en-US" sz="1400" dirty="0">
                <a:latin typeface="Verdana" pitchFamily="34" charset="0"/>
              </a:endParaRPr>
            </a:p>
          </p:txBody>
        </p:sp>
        <p:sp>
          <p:nvSpPr>
            <p:cNvPr id="68636" name="Text Box 28"/>
            <p:cNvSpPr txBox="1">
              <a:spLocks noChangeArrowheads="1"/>
            </p:cNvSpPr>
            <p:nvPr/>
          </p:nvSpPr>
          <p:spPr bwMode="invGray">
            <a:xfrm>
              <a:off x="690" y="3164"/>
              <a:ext cx="40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smtClean="0">
                  <a:latin typeface="Verdana" pitchFamily="34" charset="0"/>
                </a:rPr>
                <a:t>&lt;1%</a:t>
              </a:r>
              <a:endParaRPr lang="en-US" sz="1400" dirty="0">
                <a:latin typeface="Verdana" pitchFamily="34" charset="0"/>
              </a:endParaRPr>
            </a:p>
          </p:txBody>
        </p:sp>
        <p:sp>
          <p:nvSpPr>
            <p:cNvPr id="68614" name="Freeform 6"/>
            <p:cNvSpPr>
              <a:spLocks/>
            </p:cNvSpPr>
            <p:nvPr/>
          </p:nvSpPr>
          <p:spPr bwMode="gray">
            <a:xfrm>
              <a:off x="3366" y="2321"/>
              <a:ext cx="1962" cy="40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 name="connsiteX0" fmla="*/ 8396 w 14521"/>
                <a:gd name="connsiteY0" fmla="*/ 10000 h 10000"/>
                <a:gd name="connsiteX1" fmla="*/ 0 w 14521"/>
                <a:gd name="connsiteY1" fmla="*/ 10000 h 10000"/>
                <a:gd name="connsiteX2" fmla="*/ 2323 w 14521"/>
                <a:gd name="connsiteY2" fmla="*/ 0 h 10000"/>
                <a:gd name="connsiteX3" fmla="*/ 14521 w 14521"/>
                <a:gd name="connsiteY3" fmla="*/ 240 h 10000"/>
                <a:gd name="connsiteX4" fmla="*/ 8396 w 14521"/>
                <a:gd name="connsiteY4" fmla="*/ 10000 h 10000"/>
                <a:gd name="connsiteX0" fmla="*/ 12402 w 14521"/>
                <a:gd name="connsiteY0" fmla="*/ 9760 h 10000"/>
                <a:gd name="connsiteX1" fmla="*/ 0 w 14521"/>
                <a:gd name="connsiteY1" fmla="*/ 10000 h 10000"/>
                <a:gd name="connsiteX2" fmla="*/ 2323 w 14521"/>
                <a:gd name="connsiteY2" fmla="*/ 0 h 10000"/>
                <a:gd name="connsiteX3" fmla="*/ 14521 w 14521"/>
                <a:gd name="connsiteY3" fmla="*/ 240 h 10000"/>
                <a:gd name="connsiteX4" fmla="*/ 12402 w 14521"/>
                <a:gd name="connsiteY4" fmla="*/ 9760 h 10000"/>
                <a:gd name="connsiteX0" fmla="*/ 12402 w 14521"/>
                <a:gd name="connsiteY0" fmla="*/ 10045 h 10045"/>
                <a:gd name="connsiteX1" fmla="*/ 0 w 14521"/>
                <a:gd name="connsiteY1" fmla="*/ 10000 h 10045"/>
                <a:gd name="connsiteX2" fmla="*/ 2323 w 14521"/>
                <a:gd name="connsiteY2" fmla="*/ 0 h 10045"/>
                <a:gd name="connsiteX3" fmla="*/ 14521 w 14521"/>
                <a:gd name="connsiteY3" fmla="*/ 240 h 10045"/>
                <a:gd name="connsiteX4" fmla="*/ 12402 w 14521"/>
                <a:gd name="connsiteY4" fmla="*/ 10045 h 10045"/>
                <a:gd name="connsiteX0" fmla="*/ 12402 w 15159"/>
                <a:gd name="connsiteY0" fmla="*/ 10045 h 10045"/>
                <a:gd name="connsiteX1" fmla="*/ 0 w 15159"/>
                <a:gd name="connsiteY1" fmla="*/ 10000 h 10045"/>
                <a:gd name="connsiteX2" fmla="*/ 2323 w 15159"/>
                <a:gd name="connsiteY2" fmla="*/ 0 h 10045"/>
                <a:gd name="connsiteX3" fmla="*/ 15159 w 15159"/>
                <a:gd name="connsiteY3" fmla="*/ 240 h 10045"/>
                <a:gd name="connsiteX4" fmla="*/ 12402 w 15159"/>
                <a:gd name="connsiteY4" fmla="*/ 10045 h 10045"/>
                <a:gd name="connsiteX0" fmla="*/ 12402 w 15159"/>
                <a:gd name="connsiteY0" fmla="*/ 10045 h 10045"/>
                <a:gd name="connsiteX1" fmla="*/ 0 w 15159"/>
                <a:gd name="connsiteY1" fmla="*/ 10000 h 10045"/>
                <a:gd name="connsiteX2" fmla="*/ 3426 w 15159"/>
                <a:gd name="connsiteY2" fmla="*/ 0 h 10045"/>
                <a:gd name="connsiteX3" fmla="*/ 15159 w 15159"/>
                <a:gd name="connsiteY3" fmla="*/ 240 h 10045"/>
                <a:gd name="connsiteX4" fmla="*/ 12402 w 15159"/>
                <a:gd name="connsiteY4" fmla="*/ 10045 h 10045"/>
                <a:gd name="connsiteX0" fmla="*/ 12402 w 15159"/>
                <a:gd name="connsiteY0" fmla="*/ 10045 h 10045"/>
                <a:gd name="connsiteX1" fmla="*/ 0 w 15159"/>
                <a:gd name="connsiteY1" fmla="*/ 10000 h 10045"/>
                <a:gd name="connsiteX2" fmla="*/ 3078 w 15159"/>
                <a:gd name="connsiteY2" fmla="*/ 0 h 10045"/>
                <a:gd name="connsiteX3" fmla="*/ 15159 w 15159"/>
                <a:gd name="connsiteY3" fmla="*/ 240 h 10045"/>
                <a:gd name="connsiteX4" fmla="*/ 12402 w 15159"/>
                <a:gd name="connsiteY4" fmla="*/ 10045 h 10045"/>
                <a:gd name="connsiteX0" fmla="*/ 12092 w 14849"/>
                <a:gd name="connsiteY0" fmla="*/ 10045 h 10045"/>
                <a:gd name="connsiteX1" fmla="*/ 0 w 14849"/>
                <a:gd name="connsiteY1" fmla="*/ 9797 h 10045"/>
                <a:gd name="connsiteX2" fmla="*/ 2768 w 14849"/>
                <a:gd name="connsiteY2" fmla="*/ 0 h 10045"/>
                <a:gd name="connsiteX3" fmla="*/ 14849 w 14849"/>
                <a:gd name="connsiteY3" fmla="*/ 240 h 10045"/>
                <a:gd name="connsiteX4" fmla="*/ 12092 w 14849"/>
                <a:gd name="connsiteY4" fmla="*/ 10045 h 10045"/>
                <a:gd name="connsiteX0" fmla="*/ 12092 w 15035"/>
                <a:gd name="connsiteY0" fmla="*/ 10045 h 10045"/>
                <a:gd name="connsiteX1" fmla="*/ 0 w 15035"/>
                <a:gd name="connsiteY1" fmla="*/ 9797 h 10045"/>
                <a:gd name="connsiteX2" fmla="*/ 2768 w 15035"/>
                <a:gd name="connsiteY2" fmla="*/ 0 h 10045"/>
                <a:gd name="connsiteX3" fmla="*/ 15035 w 15035"/>
                <a:gd name="connsiteY3" fmla="*/ 139 h 10045"/>
                <a:gd name="connsiteX4" fmla="*/ 12092 w 15035"/>
                <a:gd name="connsiteY4" fmla="*/ 10045 h 10045"/>
                <a:gd name="connsiteX0" fmla="*/ 12092 w 15035"/>
                <a:gd name="connsiteY0" fmla="*/ 10045 h 10045"/>
                <a:gd name="connsiteX1" fmla="*/ 0 w 15035"/>
                <a:gd name="connsiteY1" fmla="*/ 9797 h 10045"/>
                <a:gd name="connsiteX2" fmla="*/ 3265 w 15035"/>
                <a:gd name="connsiteY2" fmla="*/ 0 h 10045"/>
                <a:gd name="connsiteX3" fmla="*/ 15035 w 15035"/>
                <a:gd name="connsiteY3" fmla="*/ 139 h 10045"/>
                <a:gd name="connsiteX4" fmla="*/ 12092 w 15035"/>
                <a:gd name="connsiteY4" fmla="*/ 10045 h 10045"/>
                <a:gd name="connsiteX0" fmla="*/ 12092 w 15035"/>
                <a:gd name="connsiteY0" fmla="*/ 10146 h 10146"/>
                <a:gd name="connsiteX1" fmla="*/ 0 w 15035"/>
                <a:gd name="connsiteY1" fmla="*/ 9898 h 10146"/>
                <a:gd name="connsiteX2" fmla="*/ 3172 w 15035"/>
                <a:gd name="connsiteY2" fmla="*/ 0 h 10146"/>
                <a:gd name="connsiteX3" fmla="*/ 15035 w 15035"/>
                <a:gd name="connsiteY3" fmla="*/ 240 h 10146"/>
                <a:gd name="connsiteX4" fmla="*/ 12092 w 15035"/>
                <a:gd name="connsiteY4" fmla="*/ 10146 h 10146"/>
                <a:gd name="connsiteX0" fmla="*/ 12092 w 15035"/>
                <a:gd name="connsiteY0" fmla="*/ 10146 h 10146"/>
                <a:gd name="connsiteX1" fmla="*/ 0 w 15035"/>
                <a:gd name="connsiteY1" fmla="*/ 9999 h 10146"/>
                <a:gd name="connsiteX2" fmla="*/ 3172 w 15035"/>
                <a:gd name="connsiteY2" fmla="*/ 0 h 10146"/>
                <a:gd name="connsiteX3" fmla="*/ 15035 w 15035"/>
                <a:gd name="connsiteY3" fmla="*/ 240 h 10146"/>
                <a:gd name="connsiteX4" fmla="*/ 12092 w 15035"/>
                <a:gd name="connsiteY4" fmla="*/ 10146 h 10146"/>
                <a:gd name="connsiteX0" fmla="*/ 12278 w 15221"/>
                <a:gd name="connsiteY0" fmla="*/ 10146 h 10146"/>
                <a:gd name="connsiteX1" fmla="*/ 0 w 15221"/>
                <a:gd name="connsiteY1" fmla="*/ 10100 h 10146"/>
                <a:gd name="connsiteX2" fmla="*/ 3358 w 15221"/>
                <a:gd name="connsiteY2" fmla="*/ 0 h 10146"/>
                <a:gd name="connsiteX3" fmla="*/ 15221 w 15221"/>
                <a:gd name="connsiteY3" fmla="*/ 240 h 10146"/>
                <a:gd name="connsiteX4" fmla="*/ 12278 w 15221"/>
                <a:gd name="connsiteY4" fmla="*/ 10146 h 10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1" h="10146">
                  <a:moveTo>
                    <a:pt x="12278" y="10146"/>
                  </a:moveTo>
                  <a:lnTo>
                    <a:pt x="0" y="10100"/>
                  </a:lnTo>
                  <a:lnTo>
                    <a:pt x="3358" y="0"/>
                  </a:lnTo>
                  <a:lnTo>
                    <a:pt x="15221" y="240"/>
                  </a:lnTo>
                  <a:lnTo>
                    <a:pt x="12278" y="10146"/>
                  </a:lnTo>
                  <a:close/>
                </a:path>
              </a:pathLst>
            </a:custGeom>
            <a:solidFill>
              <a:srgbClr val="A77BFF"/>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68617" name="Freeform 9"/>
            <p:cNvSpPr>
              <a:spLocks/>
            </p:cNvSpPr>
            <p:nvPr/>
          </p:nvSpPr>
          <p:spPr bwMode="gray">
            <a:xfrm>
              <a:off x="1296" y="2928"/>
              <a:ext cx="3644" cy="409"/>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 name="connsiteX0" fmla="*/ 8587 w 10000"/>
                <a:gd name="connsiteY0" fmla="*/ 10000 h 10000"/>
                <a:gd name="connsiteX1" fmla="*/ 0 w 10000"/>
                <a:gd name="connsiteY1" fmla="*/ 10000 h 10000"/>
                <a:gd name="connsiteX2" fmla="*/ 1125 w 10000"/>
                <a:gd name="connsiteY2" fmla="*/ 0 h 10000"/>
                <a:gd name="connsiteX3" fmla="*/ 10000 w 10000"/>
                <a:gd name="connsiteY3" fmla="*/ 0 h 10000"/>
                <a:gd name="connsiteX4" fmla="*/ 8587 w 10000"/>
                <a:gd name="connsiteY4" fmla="*/ 10000 h 10000"/>
                <a:gd name="connsiteX0" fmla="*/ 8907 w 10000"/>
                <a:gd name="connsiteY0" fmla="*/ 10360 h 10360"/>
                <a:gd name="connsiteX1" fmla="*/ 0 w 10000"/>
                <a:gd name="connsiteY1" fmla="*/ 10000 h 10360"/>
                <a:gd name="connsiteX2" fmla="*/ 1125 w 10000"/>
                <a:gd name="connsiteY2" fmla="*/ 0 h 10360"/>
                <a:gd name="connsiteX3" fmla="*/ 10000 w 10000"/>
                <a:gd name="connsiteY3" fmla="*/ 0 h 10360"/>
                <a:gd name="connsiteX4" fmla="*/ 8907 w 10000"/>
                <a:gd name="connsiteY4" fmla="*/ 10360 h 10360"/>
                <a:gd name="connsiteX0" fmla="*/ 8907 w 10000"/>
                <a:gd name="connsiteY0" fmla="*/ 10360 h 10360"/>
                <a:gd name="connsiteX1" fmla="*/ 0 w 10000"/>
                <a:gd name="connsiteY1" fmla="*/ 10000 h 10360"/>
                <a:gd name="connsiteX2" fmla="*/ 1091 w 10000"/>
                <a:gd name="connsiteY2" fmla="*/ 0 h 10360"/>
                <a:gd name="connsiteX3" fmla="*/ 10000 w 10000"/>
                <a:gd name="connsiteY3" fmla="*/ 0 h 10360"/>
                <a:gd name="connsiteX4" fmla="*/ 8907 w 10000"/>
                <a:gd name="connsiteY4" fmla="*/ 10360 h 10360"/>
                <a:gd name="connsiteX0" fmla="*/ 8907 w 10000"/>
                <a:gd name="connsiteY0" fmla="*/ 10360 h 10360"/>
                <a:gd name="connsiteX1" fmla="*/ 0 w 10000"/>
                <a:gd name="connsiteY1" fmla="*/ 10304 h 10360"/>
                <a:gd name="connsiteX2" fmla="*/ 1091 w 10000"/>
                <a:gd name="connsiteY2" fmla="*/ 0 h 10360"/>
                <a:gd name="connsiteX3" fmla="*/ 10000 w 10000"/>
                <a:gd name="connsiteY3" fmla="*/ 0 h 10360"/>
                <a:gd name="connsiteX4" fmla="*/ 8907 w 10000"/>
                <a:gd name="connsiteY4" fmla="*/ 10360 h 10360"/>
                <a:gd name="connsiteX0" fmla="*/ 8963 w 10000"/>
                <a:gd name="connsiteY0" fmla="*/ 10360 h 10360"/>
                <a:gd name="connsiteX1" fmla="*/ 0 w 10000"/>
                <a:gd name="connsiteY1" fmla="*/ 10304 h 10360"/>
                <a:gd name="connsiteX2" fmla="*/ 1091 w 10000"/>
                <a:gd name="connsiteY2" fmla="*/ 0 h 10360"/>
                <a:gd name="connsiteX3" fmla="*/ 10000 w 10000"/>
                <a:gd name="connsiteY3" fmla="*/ 0 h 10360"/>
                <a:gd name="connsiteX4" fmla="*/ 8963 w 10000"/>
                <a:gd name="connsiteY4" fmla="*/ 10360 h 10360"/>
                <a:gd name="connsiteX0" fmla="*/ 8963 w 10011"/>
                <a:gd name="connsiteY0" fmla="*/ 10360 h 10360"/>
                <a:gd name="connsiteX1" fmla="*/ 0 w 10011"/>
                <a:gd name="connsiteY1" fmla="*/ 10304 h 10360"/>
                <a:gd name="connsiteX2" fmla="*/ 1091 w 10011"/>
                <a:gd name="connsiteY2" fmla="*/ 0 h 10360"/>
                <a:gd name="connsiteX3" fmla="*/ 10011 w 10011"/>
                <a:gd name="connsiteY3" fmla="*/ 0 h 10360"/>
                <a:gd name="connsiteX4" fmla="*/ 8963 w 10011"/>
                <a:gd name="connsiteY4" fmla="*/ 10360 h 10360"/>
                <a:gd name="connsiteX0" fmla="*/ 8963 w 10056"/>
                <a:gd name="connsiteY0" fmla="*/ 10360 h 10360"/>
                <a:gd name="connsiteX1" fmla="*/ 0 w 10056"/>
                <a:gd name="connsiteY1" fmla="*/ 10304 h 10360"/>
                <a:gd name="connsiteX2" fmla="*/ 1091 w 10056"/>
                <a:gd name="connsiteY2" fmla="*/ 0 h 10360"/>
                <a:gd name="connsiteX3" fmla="*/ 10056 w 10056"/>
                <a:gd name="connsiteY3" fmla="*/ 0 h 10360"/>
                <a:gd name="connsiteX4" fmla="*/ 8963 w 10056"/>
                <a:gd name="connsiteY4" fmla="*/ 10360 h 10360"/>
                <a:gd name="connsiteX0" fmla="*/ 8963 w 10056"/>
                <a:gd name="connsiteY0" fmla="*/ 10549 h 10549"/>
                <a:gd name="connsiteX1" fmla="*/ 0 w 10056"/>
                <a:gd name="connsiteY1" fmla="*/ 10493 h 10549"/>
                <a:gd name="connsiteX2" fmla="*/ 1344 w 10056"/>
                <a:gd name="connsiteY2" fmla="*/ 0 h 10549"/>
                <a:gd name="connsiteX3" fmla="*/ 10056 w 10056"/>
                <a:gd name="connsiteY3" fmla="*/ 189 h 10549"/>
                <a:gd name="connsiteX4" fmla="*/ 8963 w 10056"/>
                <a:gd name="connsiteY4" fmla="*/ 10549 h 10549"/>
                <a:gd name="connsiteX0" fmla="*/ 8963 w 10056"/>
                <a:gd name="connsiteY0" fmla="*/ 10360 h 10360"/>
                <a:gd name="connsiteX1" fmla="*/ 0 w 10056"/>
                <a:gd name="connsiteY1" fmla="*/ 10304 h 10360"/>
                <a:gd name="connsiteX2" fmla="*/ 1323 w 10056"/>
                <a:gd name="connsiteY2" fmla="*/ 1 h 10360"/>
                <a:gd name="connsiteX3" fmla="*/ 10056 w 10056"/>
                <a:gd name="connsiteY3" fmla="*/ 0 h 10360"/>
                <a:gd name="connsiteX4" fmla="*/ 8963 w 10056"/>
                <a:gd name="connsiteY4" fmla="*/ 10360 h 10360"/>
                <a:gd name="connsiteX0" fmla="*/ 8963 w 10203"/>
                <a:gd name="connsiteY0" fmla="*/ 10360 h 10360"/>
                <a:gd name="connsiteX1" fmla="*/ 0 w 10203"/>
                <a:gd name="connsiteY1" fmla="*/ 10304 h 10360"/>
                <a:gd name="connsiteX2" fmla="*/ 1323 w 10203"/>
                <a:gd name="connsiteY2" fmla="*/ 1 h 10360"/>
                <a:gd name="connsiteX3" fmla="*/ 10203 w 10203"/>
                <a:gd name="connsiteY3" fmla="*/ 0 h 10360"/>
                <a:gd name="connsiteX4" fmla="*/ 8963 w 10203"/>
                <a:gd name="connsiteY4" fmla="*/ 10360 h 10360"/>
                <a:gd name="connsiteX0" fmla="*/ 8963 w 10259"/>
                <a:gd name="connsiteY0" fmla="*/ 10360 h 10360"/>
                <a:gd name="connsiteX1" fmla="*/ 0 w 10259"/>
                <a:gd name="connsiteY1" fmla="*/ 10304 h 10360"/>
                <a:gd name="connsiteX2" fmla="*/ 1323 w 10259"/>
                <a:gd name="connsiteY2" fmla="*/ 1 h 10360"/>
                <a:gd name="connsiteX3" fmla="*/ 10259 w 10259"/>
                <a:gd name="connsiteY3" fmla="*/ 0 h 10360"/>
                <a:gd name="connsiteX4" fmla="*/ 8963 w 10259"/>
                <a:gd name="connsiteY4" fmla="*/ 10360 h 10360"/>
                <a:gd name="connsiteX0" fmla="*/ 9143 w 10259"/>
                <a:gd name="connsiteY0" fmla="*/ 10360 h 10360"/>
                <a:gd name="connsiteX1" fmla="*/ 0 w 10259"/>
                <a:gd name="connsiteY1" fmla="*/ 10304 h 10360"/>
                <a:gd name="connsiteX2" fmla="*/ 1323 w 10259"/>
                <a:gd name="connsiteY2" fmla="*/ 1 h 10360"/>
                <a:gd name="connsiteX3" fmla="*/ 10259 w 10259"/>
                <a:gd name="connsiteY3" fmla="*/ 0 h 10360"/>
                <a:gd name="connsiteX4" fmla="*/ 9143 w 10259"/>
                <a:gd name="connsiteY4" fmla="*/ 10360 h 10360"/>
                <a:gd name="connsiteX0" fmla="*/ 9154 w 10259"/>
                <a:gd name="connsiteY0" fmla="*/ 10360 h 10360"/>
                <a:gd name="connsiteX1" fmla="*/ 0 w 10259"/>
                <a:gd name="connsiteY1" fmla="*/ 10304 h 10360"/>
                <a:gd name="connsiteX2" fmla="*/ 1323 w 10259"/>
                <a:gd name="connsiteY2" fmla="*/ 1 h 10360"/>
                <a:gd name="connsiteX3" fmla="*/ 10259 w 10259"/>
                <a:gd name="connsiteY3" fmla="*/ 0 h 10360"/>
                <a:gd name="connsiteX4" fmla="*/ 9154 w 10259"/>
                <a:gd name="connsiteY4" fmla="*/ 10360 h 1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9" h="10360">
                  <a:moveTo>
                    <a:pt x="9154" y="10360"/>
                  </a:moveTo>
                  <a:lnTo>
                    <a:pt x="0" y="10304"/>
                  </a:lnTo>
                  <a:lnTo>
                    <a:pt x="1323" y="1"/>
                  </a:lnTo>
                  <a:lnTo>
                    <a:pt x="10259" y="0"/>
                  </a:lnTo>
                  <a:cubicBezTo>
                    <a:pt x="9913" y="3453"/>
                    <a:pt x="9500" y="6907"/>
                    <a:pt x="9154" y="10360"/>
                  </a:cubicBezTo>
                  <a:close/>
                </a:path>
              </a:pathLst>
            </a:custGeom>
            <a:solidFill>
              <a:srgbClr val="F2E160"/>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68627" name="Freeform 19"/>
            <p:cNvSpPr>
              <a:spLocks/>
            </p:cNvSpPr>
            <p:nvPr/>
          </p:nvSpPr>
          <p:spPr bwMode="invGray">
            <a:xfrm>
              <a:off x="1632" y="2256"/>
              <a:ext cx="624" cy="956"/>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grpSp>
      <p:sp>
        <p:nvSpPr>
          <p:cNvPr id="2" name="Slide Number Placeholder 1"/>
          <p:cNvSpPr>
            <a:spLocks noGrp="1"/>
          </p:cNvSpPr>
          <p:nvPr>
            <p:ph type="sldNum" sz="quarter" idx="12"/>
          </p:nvPr>
        </p:nvSpPr>
        <p:spPr/>
        <p:txBody>
          <a:bodyPr/>
          <a:lstStyle/>
          <a:p>
            <a:fld id="{28DEC4CD-A72A-487E-80B7-D08CB6AAD4E4}" type="slidenum">
              <a:rPr lang="en-US" smtClean="0"/>
              <a:pPr/>
              <a:t>20</a:t>
            </a:fld>
            <a:endParaRPr lang="en-US"/>
          </a:p>
        </p:txBody>
      </p:sp>
      <p:sp>
        <p:nvSpPr>
          <p:cNvPr id="31" name="Content Placeholder 2"/>
          <p:cNvSpPr>
            <a:spLocks noGrp="1"/>
          </p:cNvSpPr>
          <p:nvPr>
            <p:ph idx="1"/>
          </p:nvPr>
        </p:nvSpPr>
        <p:spPr>
          <a:xfrm>
            <a:off x="457200" y="1219200"/>
            <a:ext cx="8229600" cy="3200400"/>
          </a:xfrm>
        </p:spPr>
        <p:txBody>
          <a:bodyPr/>
          <a:lstStyle/>
          <a:p>
            <a:r>
              <a:rPr lang="en-US" dirty="0" smtClean="0"/>
              <a:t>Intra-cluster Correlation</a:t>
            </a:r>
          </a:p>
          <a:p>
            <a:pPr lvl="1"/>
            <a:endParaRPr lang="en-US" dirty="0" smtClean="0"/>
          </a:p>
          <a:p>
            <a:pPr lvl="1"/>
            <a:r>
              <a:rPr lang="en-US" dirty="0" smtClean="0"/>
              <a:t>Higher </a:t>
            </a:r>
            <a:r>
              <a:rPr lang="en-US" dirty="0" err="1" smtClean="0"/>
              <a:t>correl</a:t>
            </a:r>
            <a:r>
              <a:rPr lang="en-US" dirty="0" smtClean="0"/>
              <a:t> within cluster, more effective of algorithm</a:t>
            </a:r>
          </a:p>
          <a:p>
            <a:pPr lvl="1"/>
            <a:r>
              <a:rPr lang="en-US" dirty="0" smtClean="0"/>
              <a:t>Experiment: 2 </a:t>
            </a:r>
            <a:r>
              <a:rPr lang="en-US" dirty="0" err="1" smtClean="0"/>
              <a:t>yrs</a:t>
            </a:r>
            <a:r>
              <a:rPr lang="en-US" dirty="0" smtClean="0"/>
              <a:t> data, 5 clusters</a:t>
            </a:r>
            <a:endParaRPr lang="en-US" dirty="0"/>
          </a:p>
        </p:txBody>
      </p:sp>
      <p:sp>
        <p:nvSpPr>
          <p:cNvPr id="23" name="Rectangle 24"/>
          <p:cNvSpPr>
            <a:spLocks noChangeArrowheads="1"/>
          </p:cNvSpPr>
          <p:nvPr/>
        </p:nvSpPr>
        <p:spPr bwMode="gray">
          <a:xfrm>
            <a:off x="1452561" y="6284912"/>
            <a:ext cx="5176839" cy="344488"/>
          </a:xfrm>
          <a:prstGeom prst="rect">
            <a:avLst/>
          </a:prstGeom>
          <a:noFill/>
          <a:ln>
            <a:noFill/>
          </a:ln>
          <a:effectLst/>
          <a:extLst/>
        </p:spPr>
        <p:txBody>
          <a:bodyPr wrap="none" anchor="ctr"/>
          <a:lstStyle/>
          <a:p>
            <a:pPr algn="ctr" eaLnBrk="0" hangingPunct="0"/>
            <a:r>
              <a:rPr lang="en-US" dirty="0" smtClean="0">
                <a:effectLst>
                  <a:outerShdw blurRad="38100" dist="38100" dir="2700000" algn="tl">
                    <a:srgbClr val="000000">
                      <a:alpha val="43137"/>
                    </a:srgbClr>
                  </a:outerShdw>
                </a:effectLst>
                <a:latin typeface="Verdana" pitchFamily="34" charset="0"/>
              </a:rPr>
              <a:t>No clusters</a:t>
            </a:r>
            <a:endParaRPr lang="en-US" dirty="0">
              <a:effectLst>
                <a:outerShdw blurRad="38100" dist="38100" dir="2700000" algn="tl">
                  <a:srgbClr val="000000">
                    <a:alpha val="43137"/>
                  </a:srgbClr>
                </a:outerShdw>
              </a:effectLst>
              <a:latin typeface="Verdana" pitchFamily="34" charset="0"/>
            </a:endParaRPr>
          </a:p>
        </p:txBody>
      </p:sp>
      <p:sp>
        <p:nvSpPr>
          <p:cNvPr id="24" name="Text Box 28"/>
          <p:cNvSpPr txBox="1">
            <a:spLocks noChangeArrowheads="1"/>
          </p:cNvSpPr>
          <p:nvPr/>
        </p:nvSpPr>
        <p:spPr bwMode="invGray">
          <a:xfrm>
            <a:off x="7848600" y="5483225"/>
            <a:ext cx="6399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smtClean="0">
                <a:latin typeface="Verdana" pitchFamily="34" charset="0"/>
              </a:rPr>
              <a:t>~8%</a:t>
            </a:r>
            <a:endParaRPr lang="en-US" sz="1400" dirty="0">
              <a:latin typeface="Verdana" pitchFamily="34" charset="0"/>
            </a:endParaRPr>
          </a:p>
        </p:txBody>
      </p:sp>
      <p:sp>
        <p:nvSpPr>
          <p:cNvPr id="25" name="Text Box 28"/>
          <p:cNvSpPr txBox="1">
            <a:spLocks noChangeArrowheads="1"/>
          </p:cNvSpPr>
          <p:nvPr/>
        </p:nvSpPr>
        <p:spPr bwMode="invGray">
          <a:xfrm>
            <a:off x="7467600" y="6245423"/>
            <a:ext cx="6399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smtClean="0">
                <a:latin typeface="Verdana" pitchFamily="34" charset="0"/>
              </a:rPr>
              <a:t>~8%</a:t>
            </a:r>
            <a:endParaRPr lang="en-US" sz="1400" dirty="0">
              <a:latin typeface="Verdana" pitchFamily="34" charset="0"/>
            </a:endParaRPr>
          </a:p>
        </p:txBody>
      </p:sp>
      <p:sp>
        <p:nvSpPr>
          <p:cNvPr id="26" name="Text Box 28"/>
          <p:cNvSpPr txBox="1">
            <a:spLocks noChangeArrowheads="1"/>
          </p:cNvSpPr>
          <p:nvPr/>
        </p:nvSpPr>
        <p:spPr bwMode="invGray">
          <a:xfrm>
            <a:off x="8229600" y="4724400"/>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dirty="0" smtClean="0">
                <a:latin typeface="Verdana" pitchFamily="34" charset="0"/>
              </a:rPr>
              <a:t>11~12%</a:t>
            </a:r>
            <a:endParaRPr lang="en-US" sz="1400" dirty="0">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ctrTitle"/>
          </p:nvPr>
        </p:nvSpPr>
        <p:spPr>
          <a:xfrm>
            <a:off x="0" y="1871663"/>
            <a:ext cx="5829300" cy="838200"/>
          </a:xfrm>
        </p:spPr>
        <p:txBody>
          <a:bodyPr/>
          <a:lstStyle/>
          <a:p>
            <a:r>
              <a:rPr lang="en-US" sz="4000" dirty="0" smtClean="0"/>
              <a:t>Project MineStock</a:t>
            </a:r>
            <a:endParaRPr lang="en-US" sz="4000" dirty="0"/>
          </a:p>
        </p:txBody>
      </p:sp>
      <p:sp>
        <p:nvSpPr>
          <p:cNvPr id="59397" name="Rectangle 5"/>
          <p:cNvSpPr>
            <a:spLocks noGrp="1" noChangeArrowheads="1"/>
          </p:cNvSpPr>
          <p:nvPr>
            <p:ph type="subTitle" idx="1"/>
          </p:nvPr>
        </p:nvSpPr>
        <p:spPr>
          <a:xfrm>
            <a:off x="685800" y="2667000"/>
            <a:ext cx="4648200" cy="304800"/>
          </a:xfrm>
        </p:spPr>
        <p:txBody>
          <a:bodyPr/>
          <a:lstStyle/>
          <a:p>
            <a:pPr>
              <a:lnSpc>
                <a:spcPct val="80000"/>
              </a:lnSpc>
            </a:pPr>
            <a:r>
              <a:rPr lang="en-US" sz="1600" dirty="0" smtClean="0"/>
              <a:t>Demonstration Session</a:t>
            </a:r>
            <a:endParaRPr lang="en-US" sz="1600" dirty="0"/>
          </a:p>
        </p:txBody>
      </p:sp>
      <p:sp>
        <p:nvSpPr>
          <p:cNvPr id="59398" name="Line 6"/>
          <p:cNvSpPr>
            <a:spLocks noChangeShapeType="1"/>
          </p:cNvSpPr>
          <p:nvPr/>
        </p:nvSpPr>
        <p:spPr bwMode="gray">
          <a:xfrm flipV="1">
            <a:off x="0" y="2625725"/>
            <a:ext cx="5737225"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399" name="Line 7"/>
          <p:cNvSpPr>
            <a:spLocks noChangeShapeType="1"/>
          </p:cNvSpPr>
          <p:nvPr/>
        </p:nvSpPr>
        <p:spPr bwMode="gray">
          <a:xfrm>
            <a:off x="0" y="2967038"/>
            <a:ext cx="5748338" cy="4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400" name="AutoShape 8"/>
          <p:cNvSpPr>
            <a:spLocks noChangeArrowheads="1"/>
          </p:cNvSpPr>
          <p:nvPr/>
        </p:nvSpPr>
        <p:spPr bwMode="gray">
          <a:xfrm rot="5400000" flipV="1">
            <a:off x="5295900" y="2706688"/>
            <a:ext cx="228600" cy="152400"/>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9401" name="AutoShape 9"/>
          <p:cNvSpPr>
            <a:spLocks noChangeArrowheads="1"/>
          </p:cNvSpPr>
          <p:nvPr/>
        </p:nvSpPr>
        <p:spPr bwMode="gray">
          <a:xfrm rot="5400000" flipV="1">
            <a:off x="5512049" y="2698999"/>
            <a:ext cx="228600" cy="177301"/>
          </a:xfrm>
          <a:prstGeom prst="triangle">
            <a:avLst>
              <a:gd name="adj"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949816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Backgrounds</a:t>
            </a:r>
          </a:p>
        </p:txBody>
      </p:sp>
      <p:sp>
        <p:nvSpPr>
          <p:cNvPr id="3" name="Content Placeholder 2"/>
          <p:cNvSpPr>
            <a:spLocks noGrp="1"/>
          </p:cNvSpPr>
          <p:nvPr>
            <p:ph idx="1"/>
          </p:nvPr>
        </p:nvSpPr>
        <p:spPr/>
        <p:txBody>
          <a:bodyPr/>
          <a:lstStyle/>
          <a:p>
            <a:r>
              <a:rPr lang="en-US" dirty="0"/>
              <a:t>Portfolio </a:t>
            </a:r>
            <a:r>
              <a:rPr lang="en-US" dirty="0" smtClean="0"/>
              <a:t>Diversification</a:t>
            </a:r>
          </a:p>
          <a:p>
            <a:pPr lvl="1"/>
            <a:endParaRPr lang="en-US" dirty="0"/>
          </a:p>
          <a:p>
            <a:pPr lvl="1"/>
            <a:r>
              <a:rPr lang="en-US" dirty="0" smtClean="0"/>
              <a:t>Derivative </a:t>
            </a:r>
            <a:r>
              <a:rPr lang="en-US" dirty="0"/>
              <a:t>securities are so </a:t>
            </a:r>
            <a:r>
              <a:rPr lang="en-US" dirty="0" smtClean="0"/>
              <a:t>popular</a:t>
            </a:r>
          </a:p>
          <a:p>
            <a:pPr lvl="1"/>
            <a:endParaRPr lang="en-US" dirty="0"/>
          </a:p>
          <a:p>
            <a:pPr lvl="1"/>
            <a:r>
              <a:rPr lang="en-US" dirty="0" smtClean="0"/>
              <a:t>They are </a:t>
            </a:r>
            <a:r>
              <a:rPr lang="en-US" dirty="0"/>
              <a:t>perceived to be able to </a:t>
            </a:r>
            <a:r>
              <a:rPr lang="en-US" dirty="0" smtClean="0"/>
              <a:t>reduce </a:t>
            </a:r>
            <a:r>
              <a:rPr lang="en-US" dirty="0"/>
              <a:t>the </a:t>
            </a:r>
            <a:r>
              <a:rPr lang="en-US" dirty="0" smtClean="0"/>
              <a:t>risk by hedging, but they actually carry an even more complicated risk structure</a:t>
            </a:r>
          </a:p>
          <a:p>
            <a:pPr lvl="1"/>
            <a:endParaRPr lang="en-US" dirty="0"/>
          </a:p>
          <a:p>
            <a:pPr lvl="1"/>
            <a:r>
              <a:rPr lang="en-US" dirty="0" smtClean="0"/>
              <a:t>Individual investors should do portfolio diversification instead</a:t>
            </a:r>
            <a:endParaRPr lang="en-US" dirty="0"/>
          </a:p>
        </p:txBody>
      </p:sp>
      <p:sp>
        <p:nvSpPr>
          <p:cNvPr id="4" name="Slide Number Placeholder 3"/>
          <p:cNvSpPr>
            <a:spLocks noGrp="1"/>
          </p:cNvSpPr>
          <p:nvPr>
            <p:ph type="sldNum" sz="quarter" idx="12"/>
          </p:nvPr>
        </p:nvSpPr>
        <p:spPr/>
        <p:txBody>
          <a:bodyPr/>
          <a:lstStyle/>
          <a:p>
            <a:fld id="{28DEC4CD-A72A-487E-80B7-D08CB6AAD4E4}" type="slidenum">
              <a:rPr lang="en-US" smtClean="0"/>
              <a:pPr/>
              <a:t>3</a:t>
            </a:fld>
            <a:endParaRPr lang="en-US"/>
          </a:p>
        </p:txBody>
      </p:sp>
    </p:spTree>
    <p:extLst>
      <p:ext uri="{BB962C8B-B14F-4D97-AF65-F5344CB8AC3E}">
        <p14:creationId xmlns:p14="http://schemas.microsoft.com/office/powerpoint/2010/main" val="2172078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Backgrounds</a:t>
            </a:r>
            <a:endParaRPr lang="en-US" dirty="0"/>
          </a:p>
        </p:txBody>
      </p:sp>
      <p:sp>
        <p:nvSpPr>
          <p:cNvPr id="3" name="Content Placeholder 2"/>
          <p:cNvSpPr>
            <a:spLocks noGrp="1"/>
          </p:cNvSpPr>
          <p:nvPr>
            <p:ph idx="1"/>
          </p:nvPr>
        </p:nvSpPr>
        <p:spPr/>
        <p:txBody>
          <a:bodyPr/>
          <a:lstStyle/>
          <a:p>
            <a:r>
              <a:rPr lang="en-US" dirty="0" smtClean="0"/>
              <a:t>Existing Systems</a:t>
            </a:r>
          </a:p>
          <a:p>
            <a:endParaRPr lang="en-US" dirty="0" smtClean="0"/>
          </a:p>
          <a:p>
            <a:pPr lvl="1"/>
            <a:r>
              <a:rPr lang="en-US" dirty="0" smtClean="0"/>
              <a:t>There are existing theories in mathematical finance for inducing the optimal weighting of stocks in a portfolio</a:t>
            </a:r>
          </a:p>
          <a:p>
            <a:endParaRPr lang="en-US" dirty="0" smtClean="0"/>
          </a:p>
          <a:p>
            <a:pPr lvl="1"/>
            <a:r>
              <a:rPr lang="en-US" dirty="0" smtClean="0"/>
              <a:t>But currently there is no way to determine whether a stock is suitable to be included in the portfolio</a:t>
            </a:r>
            <a:endParaRPr lang="en-US" dirty="0"/>
          </a:p>
        </p:txBody>
      </p:sp>
      <p:sp>
        <p:nvSpPr>
          <p:cNvPr id="4" name="Slide Number Placeholder 3"/>
          <p:cNvSpPr>
            <a:spLocks noGrp="1"/>
          </p:cNvSpPr>
          <p:nvPr>
            <p:ph type="sldNum" sz="quarter" idx="12"/>
          </p:nvPr>
        </p:nvSpPr>
        <p:spPr/>
        <p:txBody>
          <a:bodyPr/>
          <a:lstStyle/>
          <a:p>
            <a:fld id="{28DEC4CD-A72A-487E-80B7-D08CB6AAD4E4}" type="slidenum">
              <a:rPr lang="en-US" smtClean="0"/>
              <a:pPr/>
              <a:t>4</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Project Objectives</a:t>
            </a:r>
          </a:p>
          <a:p>
            <a:endParaRPr lang="en-US" dirty="0" smtClean="0"/>
          </a:p>
          <a:p>
            <a:pPr lvl="1"/>
            <a:r>
              <a:rPr lang="en-US" dirty="0" smtClean="0"/>
              <a:t>Clustering techniques are believed to be able to solve the problem. The project is to develop such clustering techniques on stocks</a:t>
            </a:r>
          </a:p>
          <a:p>
            <a:pPr lvl="1"/>
            <a:endParaRPr lang="en-US" dirty="0" smtClean="0"/>
          </a:p>
          <a:p>
            <a:pPr lvl="1"/>
            <a:r>
              <a:rPr lang="en-US" dirty="0" smtClean="0"/>
              <a:t>Implement a software tool (</a:t>
            </a:r>
            <a:r>
              <a:rPr lang="en-US" dirty="0" err="1" smtClean="0"/>
              <a:t>MineStock</a:t>
            </a:r>
            <a:r>
              <a:rPr lang="en-US" dirty="0" smtClean="0"/>
              <a:t> Workbench) which combines the use of clustering techniques on stock and the theory in mathematical finance</a:t>
            </a:r>
            <a:endParaRPr lang="en-US" dirty="0"/>
          </a:p>
        </p:txBody>
      </p:sp>
      <p:sp>
        <p:nvSpPr>
          <p:cNvPr id="4" name="Slide Number Placeholder 3"/>
          <p:cNvSpPr>
            <a:spLocks noGrp="1"/>
          </p:cNvSpPr>
          <p:nvPr>
            <p:ph type="sldNum" sz="quarter" idx="12"/>
          </p:nvPr>
        </p:nvSpPr>
        <p:spPr/>
        <p:txBody>
          <a:bodyPr/>
          <a:lstStyle/>
          <a:p>
            <a:fld id="{28DEC4CD-A72A-487E-80B7-D08CB6AAD4E4}"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5989264"/>
              </p:ext>
            </p:extLst>
          </p:nvPr>
        </p:nvGraphicFramePr>
        <p:xfrm>
          <a:off x="457200" y="3429000"/>
          <a:ext cx="8229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8DEC4CD-A72A-487E-80B7-D08CB6AAD4E4}" type="slidenum">
              <a:rPr lang="en-US" smtClean="0"/>
              <a:pPr/>
              <a:t>6</a:t>
            </a:fld>
            <a:endParaRPr lang="en-US" dirty="0"/>
          </a:p>
        </p:txBody>
      </p:sp>
      <p:sp>
        <p:nvSpPr>
          <p:cNvPr id="6" name="Content Placeholder 5"/>
          <p:cNvSpPr txBox="1">
            <a:spLocks/>
          </p:cNvSpPr>
          <p:nvPr/>
        </p:nvSpPr>
        <p:spPr bwMode="auto">
          <a:xfrm>
            <a:off x="609600" y="1371600"/>
            <a:ext cx="8229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effectLst>
                  <a:outerShdw blurRad="38100" dist="38100" dir="2700000" algn="tl">
                    <a:srgbClr val="000000">
                      <a:alpha val="43137"/>
                    </a:srgbClr>
                  </a:outerShdw>
                </a:effectLst>
                <a:latin typeface="+mn-lt"/>
              </a:defRPr>
            </a:lvl2pPr>
            <a:lvl3pPr marL="1143000" indent="-228600" algn="l" rtl="0" eaLnBrk="1" fontAlgn="base" hangingPunct="1">
              <a:spcBef>
                <a:spcPct val="20000"/>
              </a:spcBef>
              <a:spcAft>
                <a:spcPct val="0"/>
              </a:spcAft>
              <a:buChar char="•"/>
              <a:defRPr sz="2400">
                <a:solidFill>
                  <a:schemeClr val="tx1"/>
                </a:solidFill>
                <a:effectLst>
                  <a:outerShdw blurRad="38100" dist="38100" dir="2700000" algn="tl">
                    <a:srgbClr val="000000">
                      <a:alpha val="43137"/>
                    </a:srgbClr>
                  </a:outerShdw>
                </a:effectLst>
                <a:latin typeface="+mn-lt"/>
              </a:defRPr>
            </a:lvl3pPr>
            <a:lvl4pPr marL="1600200" indent="-228600" algn="l" rtl="0" eaLnBrk="1" fontAlgn="base" hangingPunct="1">
              <a:spcBef>
                <a:spcPct val="20000"/>
              </a:spcBef>
              <a:spcAft>
                <a:spcPct val="0"/>
              </a:spcAft>
              <a:buChar char="–"/>
              <a:defRPr sz="2000">
                <a:solidFill>
                  <a:schemeClr val="tx1"/>
                </a:solidFill>
                <a:effectLst>
                  <a:outerShdw blurRad="38100" dist="38100" dir="2700000" algn="tl">
                    <a:srgbClr val="000000">
                      <a:alpha val="43137"/>
                    </a:srgbClr>
                  </a:outerShdw>
                </a:effectLst>
                <a:latin typeface="+mn-lt"/>
              </a:defRPr>
            </a:lvl4pPr>
            <a:lvl5pPr marL="2057400" indent="-228600" algn="l" rtl="0" eaLnBrk="1" fontAlgn="base" hangingPunct="1">
              <a:spcBef>
                <a:spcPct val="20000"/>
              </a:spcBef>
              <a:spcAft>
                <a:spcPct val="0"/>
              </a:spcAft>
              <a:buChar char="»"/>
              <a:defRPr sz="2000">
                <a:solidFill>
                  <a:schemeClr val="tx1"/>
                </a:solidFill>
                <a:effectLst>
                  <a:outerShdw blurRad="38100" dist="38100" dir="2700000" algn="tl">
                    <a:srgbClr val="000000">
                      <a:alpha val="43137"/>
                    </a:srgbClr>
                  </a:outerShdw>
                </a:effectLst>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dirty="0" smtClean="0"/>
              <a:t>Clustering Techniques</a:t>
            </a:r>
          </a:p>
          <a:p>
            <a:pPr lvl="1"/>
            <a:endParaRPr lang="en-US" dirty="0" smtClean="0"/>
          </a:p>
          <a:p>
            <a:pPr lvl="1"/>
            <a:r>
              <a:rPr lang="en-US" dirty="0"/>
              <a:t>3 algorithms are </a:t>
            </a:r>
            <a:r>
              <a:rPr lang="en-US" dirty="0" smtClean="0"/>
              <a:t>studied and </a:t>
            </a:r>
            <a:r>
              <a:rPr lang="en-US" dirty="0"/>
              <a:t>applied </a:t>
            </a:r>
            <a:r>
              <a:rPr lang="en-US" dirty="0" smtClean="0"/>
              <a:t>in the </a:t>
            </a:r>
            <a:r>
              <a:rPr lang="en-US" dirty="0" err="1" smtClean="0"/>
              <a:t>MineStock</a:t>
            </a:r>
            <a:r>
              <a:rPr lang="en-US" dirty="0" smtClean="0"/>
              <a:t> Workbench</a:t>
            </a:r>
            <a:endParaRPr lang="en-US" dirty="0"/>
          </a:p>
        </p:txBody>
      </p:sp>
    </p:spTree>
    <p:extLst>
      <p:ext uri="{BB962C8B-B14F-4D97-AF65-F5344CB8AC3E}">
        <p14:creationId xmlns:p14="http://schemas.microsoft.com/office/powerpoint/2010/main" val="2495127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Methodologies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19200"/>
                <a:ext cx="8534400" cy="5181600"/>
              </a:xfrm>
            </p:spPr>
            <p:txBody>
              <a:bodyPr/>
              <a:lstStyle/>
              <a:p>
                <a:r>
                  <a:rPr lang="en-US" dirty="0" smtClean="0"/>
                  <a:t>Classical K-means Technique</a:t>
                </a:r>
              </a:p>
              <a:p>
                <a:pPr lvl="1"/>
                <a:endParaRPr lang="en-US" sz="1900" dirty="0" smtClean="0"/>
              </a:p>
              <a:p>
                <a:pPr marL="971550" lvl="1" indent="-514350"/>
                <a:r>
                  <a:rPr lang="en-US" dirty="0"/>
                  <a:t>Create after users defined the number of clusters, </a:t>
                </a:r>
                <a:r>
                  <a:rPr lang="en-US" dirty="0" smtClean="0"/>
                  <a:t>assign an initial stock for </a:t>
                </a:r>
                <a:r>
                  <a:rPr lang="en-US" dirty="0" smtClean="0"/>
                  <a:t>each</a:t>
                </a:r>
              </a:p>
              <a:p>
                <a:pPr marL="971550" lvl="1" indent="-514350"/>
                <a:endParaRPr lang="en-US" sz="1900" dirty="0" smtClean="0"/>
              </a:p>
              <a:p>
                <a:pPr marL="971550" lvl="1" indent="-514350"/>
                <a:r>
                  <a:rPr lang="en-US" dirty="0" smtClean="0"/>
                  <a:t>Asset return for each price tick is treated as an </a:t>
                </a:r>
                <a:r>
                  <a:rPr lang="en-US" dirty="0"/>
                  <a:t>attribute for </a:t>
                </a:r>
                <a:r>
                  <a:rPr lang="en-US" dirty="0" smtClean="0"/>
                  <a:t>the </a:t>
                </a:r>
                <a:r>
                  <a:rPr lang="en-US" dirty="0" smtClean="0"/>
                  <a:t>stock</a:t>
                </a:r>
              </a:p>
              <a:p>
                <a:pPr marL="971550" lvl="1" indent="-514350"/>
                <a:endParaRPr lang="en-US" sz="1900" dirty="0" smtClean="0"/>
              </a:p>
              <a:p>
                <a:pPr marL="971550" lvl="1" indent="-514350"/>
                <a14:m>
                  <m:oMath xmlns:m="http://schemas.openxmlformats.org/officeDocument/2006/math">
                    <m:sSub>
                      <m:sSubPr>
                        <m:ctrlPr>
                          <a:rPr lang="en-US" i="1">
                            <a:latin typeface="Cambria Math"/>
                          </a:rPr>
                        </m:ctrlPr>
                      </m:sSubPr>
                      <m:e>
                        <m:r>
                          <a:rPr lang="en-US" i="1">
                            <a:latin typeface="Cambria Math"/>
                          </a:rPr>
                          <m:t>𝑆</m:t>
                        </m:r>
                      </m:e>
                      <m:sub>
                        <m:r>
                          <a:rPr lang="en-US" i="1">
                            <a:latin typeface="Cambria Math"/>
                          </a:rPr>
                          <m:t>𝐴</m:t>
                        </m:r>
                      </m:sub>
                    </m:sSub>
                    <m:r>
                      <a:rPr lang="en-US" i="1">
                        <a:latin typeface="Cambria Math"/>
                      </a:rPr>
                      <m:t>=</m:t>
                    </m:r>
                    <m:d>
                      <m:dPr>
                        <m:begChr m:val="{"/>
                        <m:endChr m:val="}"/>
                        <m:ctrlPr>
                          <a:rPr lang="en-US" i="1">
                            <a:latin typeface="Cambria Math"/>
                          </a:rPr>
                        </m:ctrlPr>
                      </m:dPr>
                      <m:e>
                        <m:sSub>
                          <m:sSubPr>
                            <m:ctrlPr>
                              <a:rPr lang="en-US" i="1">
                                <a:latin typeface="Cambria Math"/>
                              </a:rPr>
                            </m:ctrlPr>
                          </m:sSubPr>
                          <m:e>
                            <m:r>
                              <a:rPr lang="en-US" i="1">
                                <a:latin typeface="Cambria Math"/>
                              </a:rPr>
                              <m:t>𝑃</m:t>
                            </m:r>
                          </m:e>
                          <m:sub>
                            <m:r>
                              <a:rPr lang="en-US" i="1">
                                <a:latin typeface="Cambria Math"/>
                              </a:rPr>
                              <m:t>𝐴</m:t>
                            </m:r>
                            <m:r>
                              <a:rPr lang="en-US" b="0" i="1" smtClean="0">
                                <a:latin typeface="Cambria Math"/>
                              </a:rPr>
                              <m:t>0</m:t>
                            </m:r>
                          </m:sub>
                        </m:sSub>
                        <m:r>
                          <a:rPr lang="en-US" b="0" i="1" smtClean="0">
                            <a:latin typeface="Cambria Math"/>
                          </a:rPr>
                          <m:t>,</m:t>
                        </m:r>
                        <m:sSub>
                          <m:sSubPr>
                            <m:ctrlPr>
                              <a:rPr lang="en-US" i="1">
                                <a:latin typeface="Cambria Math"/>
                              </a:rPr>
                            </m:ctrlPr>
                          </m:sSubPr>
                          <m:e>
                            <m:r>
                              <a:rPr lang="en-US" b="0" i="1" smtClean="0">
                                <a:latin typeface="Cambria Math"/>
                              </a:rPr>
                              <m:t>𝑃</m:t>
                            </m:r>
                          </m:e>
                          <m:sub>
                            <m:r>
                              <a:rPr lang="en-US" i="1">
                                <a:latin typeface="Cambria Math"/>
                              </a:rPr>
                              <m:t>𝐴</m:t>
                            </m:r>
                            <m:r>
                              <a:rPr lang="en-US" i="1">
                                <a:latin typeface="Cambria Math"/>
                              </a:rPr>
                              <m:t>1</m:t>
                            </m:r>
                          </m:sub>
                        </m:sSub>
                        <m:r>
                          <a:rPr lang="en-US" i="1">
                            <a:latin typeface="Cambria Math"/>
                          </a:rPr>
                          <m:t>,</m:t>
                        </m:r>
                        <m:sSub>
                          <m:sSubPr>
                            <m:ctrlPr>
                              <a:rPr lang="en-US" i="1">
                                <a:latin typeface="Cambria Math"/>
                              </a:rPr>
                            </m:ctrlPr>
                          </m:sSubPr>
                          <m:e>
                            <m:r>
                              <a:rPr lang="en-US" b="0" i="1" smtClean="0">
                                <a:latin typeface="Cambria Math"/>
                              </a:rPr>
                              <m:t>𝑃</m:t>
                            </m:r>
                          </m:e>
                          <m:sub>
                            <m:r>
                              <a:rPr lang="en-US" i="1">
                                <a:latin typeface="Cambria Math"/>
                              </a:rPr>
                              <m:t>𝐴</m:t>
                            </m:r>
                            <m:r>
                              <a:rPr lang="en-US" i="1">
                                <a:latin typeface="Cambria Math"/>
                              </a:rPr>
                              <m:t>2</m:t>
                            </m:r>
                          </m:sub>
                        </m:sSub>
                        <m:r>
                          <a:rPr lang="en-US" i="1">
                            <a:latin typeface="Cambria Math"/>
                          </a:rPr>
                          <m:t>,</m:t>
                        </m:r>
                        <m:r>
                          <a:rPr lang="en-US" i="1">
                            <a:latin typeface="Cambria Math"/>
                            <a:ea typeface="Cambria Math"/>
                          </a:rPr>
                          <m:t>⋯,</m:t>
                        </m:r>
                        <m:sSub>
                          <m:sSubPr>
                            <m:ctrlPr>
                              <a:rPr lang="en-US" i="1">
                                <a:latin typeface="Cambria Math"/>
                              </a:rPr>
                            </m:ctrlPr>
                          </m:sSubPr>
                          <m:e>
                            <m:r>
                              <a:rPr lang="en-US" b="0" i="1" smtClean="0">
                                <a:latin typeface="Cambria Math"/>
                              </a:rPr>
                              <m:t>𝑃</m:t>
                            </m:r>
                          </m:e>
                          <m:sub>
                            <m:r>
                              <a:rPr lang="en-US" i="1">
                                <a:latin typeface="Cambria Math"/>
                              </a:rPr>
                              <m:t>𝐴𝑇</m:t>
                            </m:r>
                          </m:sub>
                        </m:sSub>
                      </m:e>
                    </m:d>
                  </m:oMath>
                </a14:m>
                <a:endParaRPr lang="en-US" dirty="0"/>
              </a:p>
              <a:p>
                <a:pPr marL="971550" lvl="1" indent="-514350"/>
                <a14:m>
                  <m:oMath xmlns:m="http://schemas.openxmlformats.org/officeDocument/2006/math">
                    <m:sSub>
                      <m:sSubPr>
                        <m:ctrlPr>
                          <a:rPr lang="en-US" b="0" i="1" smtClean="0">
                            <a:latin typeface="Cambria Math"/>
                          </a:rPr>
                        </m:ctrlPr>
                      </m:sSubPr>
                      <m:e>
                        <m:r>
                          <a:rPr lang="en-US" b="0" i="1" smtClean="0">
                            <a:latin typeface="Cambria Math"/>
                          </a:rPr>
                          <m:t>𝑆</m:t>
                        </m:r>
                      </m:e>
                      <m:sub>
                        <m:r>
                          <a:rPr lang="en-US" b="0" i="1" smtClean="0">
                            <a:latin typeface="Cambria Math"/>
                          </a:rPr>
                          <m:t>𝐴</m:t>
                        </m:r>
                      </m:sub>
                    </m:sSub>
                    <m:r>
                      <a:rPr lang="en-US" b="0" i="1" smtClean="0">
                        <a:latin typeface="Cambria Math"/>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𝑅</m:t>
                            </m:r>
                          </m:e>
                          <m:sub>
                            <m:r>
                              <a:rPr lang="en-US" b="0" i="1" smtClean="0">
                                <a:latin typeface="Cambria Math"/>
                              </a:rPr>
                              <m:t>𝐴</m:t>
                            </m:r>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𝑅</m:t>
                            </m:r>
                          </m:e>
                          <m:sub>
                            <m:r>
                              <a:rPr lang="en-US" b="0" i="1" smtClean="0">
                                <a:latin typeface="Cambria Math"/>
                              </a:rPr>
                              <m:t>𝐴</m:t>
                            </m:r>
                            <m:r>
                              <a:rPr lang="en-US" b="0" i="1" smtClean="0">
                                <a:latin typeface="Cambria Math"/>
                              </a:rPr>
                              <m:t>2</m:t>
                            </m:r>
                          </m:sub>
                        </m:sSub>
                        <m:r>
                          <a:rPr lang="en-US" i="1">
                            <a:latin typeface="Cambria Math"/>
                          </a:rPr>
                          <m:t>,</m:t>
                        </m:r>
                        <m:r>
                          <a:rPr lang="en-US" i="1" smtClean="0">
                            <a:latin typeface="Cambria Math"/>
                            <a:ea typeface="Cambria Math"/>
                          </a:rPr>
                          <m:t>⋯</m:t>
                        </m:r>
                        <m:r>
                          <a:rPr lang="en-US" b="0" i="1" smtClean="0">
                            <a:latin typeface="Cambria Math"/>
                            <a:ea typeface="Cambria Math"/>
                          </a:rPr>
                          <m:t>,</m:t>
                        </m:r>
                        <m:sSub>
                          <m:sSubPr>
                            <m:ctrlPr>
                              <a:rPr lang="en-US" i="1">
                                <a:latin typeface="Cambria Math"/>
                              </a:rPr>
                            </m:ctrlPr>
                          </m:sSubPr>
                          <m:e>
                            <m:r>
                              <a:rPr lang="en-US" i="1">
                                <a:latin typeface="Cambria Math"/>
                              </a:rPr>
                              <m:t>𝑅</m:t>
                            </m:r>
                          </m:e>
                          <m:sub>
                            <m:r>
                              <a:rPr lang="en-US" b="0" i="1" smtClean="0">
                                <a:latin typeface="Cambria Math"/>
                              </a:rPr>
                              <m:t>𝐴𝑇</m:t>
                            </m:r>
                          </m:sub>
                        </m:sSub>
                      </m:e>
                    </m:d>
                    <m:sSub>
                      <m:sSubPr>
                        <m:ctrlPr>
                          <a:rPr lang="en-US" i="1" smtClean="0">
                            <a:latin typeface="Cambria Math"/>
                          </a:rPr>
                        </m:ctrlPr>
                      </m:sSubPr>
                      <m:e>
                        <m:r>
                          <a:rPr lang="en-US" b="0" i="1" smtClean="0">
                            <a:latin typeface="Cambria Math"/>
                          </a:rPr>
                          <m:t>, </m:t>
                        </m:r>
                        <m:r>
                          <a:rPr lang="en-US" i="1">
                            <a:latin typeface="Cambria Math"/>
                          </a:rPr>
                          <m:t>𝑆</m:t>
                        </m:r>
                      </m:e>
                      <m:sub>
                        <m:r>
                          <a:rPr lang="en-US" b="0" i="1" smtClean="0">
                            <a:latin typeface="Cambria Math"/>
                          </a:rPr>
                          <m:t>𝐵</m:t>
                        </m:r>
                      </m:sub>
                    </m:sSub>
                    <m:r>
                      <a:rPr lang="en-US" i="1">
                        <a:latin typeface="Cambria Math"/>
                      </a:rPr>
                      <m:t>=</m:t>
                    </m:r>
                    <m:d>
                      <m:dPr>
                        <m:begChr m:val="{"/>
                        <m:endChr m:val="}"/>
                        <m:ctrlPr>
                          <a:rPr lang="en-US" i="1">
                            <a:latin typeface="Cambria Math"/>
                          </a:rPr>
                        </m:ctrlPr>
                      </m:dPr>
                      <m:e>
                        <m:sSub>
                          <m:sSubPr>
                            <m:ctrlPr>
                              <a:rPr lang="en-US" i="1">
                                <a:latin typeface="Cambria Math"/>
                              </a:rPr>
                            </m:ctrlPr>
                          </m:sSubPr>
                          <m:e>
                            <m:r>
                              <a:rPr lang="en-US" i="1">
                                <a:latin typeface="Cambria Math"/>
                              </a:rPr>
                              <m:t>𝑅</m:t>
                            </m:r>
                          </m:e>
                          <m:sub>
                            <m:r>
                              <a:rPr lang="en-US" b="0" i="1" smtClean="0">
                                <a:latin typeface="Cambria Math"/>
                              </a:rPr>
                              <m:t>𝐵</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𝑅</m:t>
                            </m:r>
                          </m:e>
                          <m:sub>
                            <m:r>
                              <a:rPr lang="en-US" b="0" i="1" smtClean="0">
                                <a:latin typeface="Cambria Math"/>
                              </a:rPr>
                              <m:t>𝐵</m:t>
                            </m:r>
                            <m:r>
                              <a:rPr lang="en-US" i="1">
                                <a:latin typeface="Cambria Math"/>
                              </a:rPr>
                              <m:t>2</m:t>
                            </m:r>
                          </m:sub>
                        </m:sSub>
                        <m:r>
                          <a:rPr lang="en-US" i="1">
                            <a:latin typeface="Cambria Math"/>
                          </a:rPr>
                          <m:t>,</m:t>
                        </m:r>
                        <m:r>
                          <a:rPr lang="en-US" i="1">
                            <a:latin typeface="Cambria Math"/>
                            <a:ea typeface="Cambria Math"/>
                          </a:rPr>
                          <m:t>⋯,</m:t>
                        </m:r>
                        <m:sSub>
                          <m:sSubPr>
                            <m:ctrlPr>
                              <a:rPr lang="en-US" i="1">
                                <a:latin typeface="Cambria Math"/>
                              </a:rPr>
                            </m:ctrlPr>
                          </m:sSubPr>
                          <m:e>
                            <m:r>
                              <a:rPr lang="en-US" i="1">
                                <a:latin typeface="Cambria Math"/>
                              </a:rPr>
                              <m:t>𝑅</m:t>
                            </m:r>
                          </m:e>
                          <m:sub>
                            <m:r>
                              <a:rPr lang="en-US" b="0" i="1" smtClean="0">
                                <a:latin typeface="Cambria Math"/>
                              </a:rPr>
                              <m:t>𝐵</m:t>
                            </m:r>
                            <m:r>
                              <a:rPr lang="en-US" i="1">
                                <a:latin typeface="Cambria Math"/>
                              </a:rPr>
                              <m:t>𝑇</m:t>
                            </m:r>
                          </m:sub>
                        </m:sSub>
                      </m:e>
                    </m:d>
                  </m:oMath>
                </a14:m>
                <a:endParaRPr lang="en-US" dirty="0" smtClean="0"/>
              </a:p>
              <a:p>
                <a:pPr marL="971550" lvl="1" indent="-514350"/>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534400" cy="5181600"/>
              </a:xfrm>
              <a:blipFill rotWithShape="1">
                <a:blip r:embed="rId3"/>
                <a:stretch>
                  <a:fillRect l="-2071" t="-2235" r="-25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7</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Classical K-means Technique</a:t>
                </a:r>
              </a:p>
              <a:p>
                <a:pPr lvl="1"/>
                <a:endParaRPr lang="en-US" dirty="0"/>
              </a:p>
              <a:p>
                <a:pPr lvl="1"/>
                <a:r>
                  <a:rPr lang="en-US" dirty="0"/>
                  <a:t>Apply the formula of Euclidean distance to measure similarity between stocks and </a:t>
                </a:r>
                <a:r>
                  <a:rPr lang="en-US" dirty="0" smtClean="0"/>
                  <a:t>clusters</a:t>
                </a:r>
              </a:p>
              <a:p>
                <a:pPr lvl="1"/>
                <a:endParaRPr lang="en-US" dirty="0"/>
              </a:p>
              <a:p>
                <a:pPr lvl="1"/>
                <a14:m>
                  <m:oMath xmlns:m="http://schemas.openxmlformats.org/officeDocument/2006/math">
                    <m:sSub>
                      <m:sSubPr>
                        <m:ctrlPr>
                          <a:rPr lang="en-US" b="0" i="1" smtClean="0">
                            <a:latin typeface="Cambria Math"/>
                          </a:rPr>
                        </m:ctrlPr>
                      </m:sSubPr>
                      <m:e>
                        <m:r>
                          <a:rPr lang="en-US" b="0" i="1" smtClean="0">
                            <a:latin typeface="Cambria Math"/>
                          </a:rPr>
                          <m:t>𝑑</m:t>
                        </m:r>
                      </m:e>
                      <m:sub>
                        <m:r>
                          <a:rPr lang="en-US" b="0" i="1" smtClean="0">
                            <a:latin typeface="Cambria Math"/>
                          </a:rPr>
                          <m:t>𝑒𝑢𝑐</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𝑆</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𝑆</m:t>
                            </m:r>
                          </m:e>
                          <m:sub>
                            <m:r>
                              <a:rPr lang="en-US" b="0" i="1" smtClean="0">
                                <a:latin typeface="Cambria Math"/>
                              </a:rPr>
                              <m:t>2</m:t>
                            </m:r>
                          </m:sub>
                        </m:sSub>
                      </m:e>
                    </m:d>
                    <m:r>
                      <a:rPr lang="en-US" b="0" i="1" smtClean="0">
                        <a:latin typeface="Cambria Math"/>
                      </a:rPr>
                      <m:t>=</m:t>
                    </m:r>
                    <m:rad>
                      <m:radPr>
                        <m:degHide m:val="on"/>
                        <m:ctrlPr>
                          <a:rPr lang="en-US" b="0" i="1" smtClean="0">
                            <a:latin typeface="Cambria Math"/>
                          </a:rPr>
                        </m:ctrlPr>
                      </m:radPr>
                      <m:deg/>
                      <m:e>
                        <m:nary>
                          <m:naryPr>
                            <m:chr m:val="∑"/>
                            <m:ctrlPr>
                              <a:rPr lang="en-US" b="0" i="1" smtClean="0">
                                <a:latin typeface="Cambria Math"/>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𝑇</m:t>
                            </m:r>
                          </m:sup>
                          <m:e>
                            <m:sSup>
                              <m:sSupPr>
                                <m:ctrlPr>
                                  <a:rPr lang="en-US" b="0"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𝑅</m:t>
                                        </m:r>
                                      </m:e>
                                      <m:sub>
                                        <m:sSub>
                                          <m:sSubPr>
                                            <m:ctrlPr>
                                              <a:rPr lang="en-US" i="1">
                                                <a:latin typeface="Cambria Math"/>
                                              </a:rPr>
                                            </m:ctrlPr>
                                          </m:sSubPr>
                                          <m:e>
                                            <m:r>
                                              <a:rPr lang="en-US" i="1">
                                                <a:latin typeface="Cambria Math"/>
                                              </a:rPr>
                                              <m:t>𝑆</m:t>
                                            </m:r>
                                          </m:e>
                                          <m:sub>
                                            <m:r>
                                              <a:rPr lang="en-US" i="1">
                                                <a:latin typeface="Cambria Math"/>
                                              </a:rPr>
                                              <m:t>1</m:t>
                                            </m:r>
                                          </m:sub>
                                        </m:sSub>
                                        <m:r>
                                          <a:rPr lang="en-US" i="1">
                                            <a:latin typeface="Cambria Math"/>
                                          </a:rPr>
                                          <m:t>𝑡</m:t>
                                        </m:r>
                                      </m:sub>
                                    </m:sSub>
                                    <m:r>
                                      <a:rPr lang="en-US" b="0" i="1" smtClean="0">
                                        <a:latin typeface="Cambria Math"/>
                                      </a:rPr>
                                      <m:t>−</m:t>
                                    </m:r>
                                    <m:sSub>
                                      <m:sSubPr>
                                        <m:ctrlPr>
                                          <a:rPr lang="en-US" i="1">
                                            <a:latin typeface="Cambria Math"/>
                                          </a:rPr>
                                        </m:ctrlPr>
                                      </m:sSubPr>
                                      <m:e>
                                        <m:r>
                                          <a:rPr lang="en-US" i="1">
                                            <a:latin typeface="Cambria Math"/>
                                          </a:rPr>
                                          <m:t>𝑅</m:t>
                                        </m:r>
                                      </m:e>
                                      <m:sub>
                                        <m:sSub>
                                          <m:sSubPr>
                                            <m:ctrlPr>
                                              <a:rPr lang="en-US" i="1">
                                                <a:latin typeface="Cambria Math"/>
                                              </a:rPr>
                                            </m:ctrlPr>
                                          </m:sSubPr>
                                          <m:e>
                                            <m:r>
                                              <a:rPr lang="en-US" i="1">
                                                <a:latin typeface="Cambria Math"/>
                                              </a:rPr>
                                              <m:t>𝑆</m:t>
                                            </m:r>
                                          </m:e>
                                          <m:sub>
                                            <m:r>
                                              <a:rPr lang="en-US" i="1">
                                                <a:latin typeface="Cambria Math"/>
                                              </a:rPr>
                                              <m:t>2</m:t>
                                            </m:r>
                                          </m:sub>
                                        </m:sSub>
                                        <m:r>
                                          <a:rPr lang="en-US" i="1">
                                            <a:latin typeface="Cambria Math"/>
                                          </a:rPr>
                                          <m:t>𝑡</m:t>
                                        </m:r>
                                      </m:sub>
                                    </m:sSub>
                                  </m:e>
                                </m:d>
                              </m:e>
                              <m:sup>
                                <m:r>
                                  <a:rPr lang="en-US" b="0" i="1" smtClean="0">
                                    <a:latin typeface="Cambria Math"/>
                                  </a:rPr>
                                  <m:t>2</m:t>
                                </m:r>
                              </m:sup>
                            </m:sSup>
                          </m:e>
                        </m:nary>
                      </m:e>
                    </m:rad>
                  </m:oMath>
                </a14:m>
                <a:endParaRPr lang="en-US" dirty="0" smtClean="0"/>
              </a:p>
              <a:p>
                <a:pPr lvl="1"/>
                <a:endParaRPr lang="en-US" dirty="0"/>
              </a:p>
              <a:p>
                <a:pPr lvl="1"/>
                <a:r>
                  <a:rPr lang="en-US" dirty="0" smtClean="0"/>
                  <a:t>Similar stocks will be grouped into 1 cluster</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b="-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8</a:t>
            </a:fld>
            <a:endParaRPr lang="en-US" dirty="0"/>
          </a:p>
        </p:txBody>
      </p:sp>
    </p:spTree>
    <p:extLst>
      <p:ext uri="{BB962C8B-B14F-4D97-AF65-F5344CB8AC3E}">
        <p14:creationId xmlns:p14="http://schemas.microsoft.com/office/powerpoint/2010/main" val="3998756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Methodologies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Identical Sequence Extraction</a:t>
                </a:r>
              </a:p>
              <a:p>
                <a:endParaRPr lang="en-US" dirty="0"/>
              </a:p>
              <a:p>
                <a:pPr lvl="1"/>
                <a:r>
                  <a:rPr lang="en-US" dirty="0" smtClean="0"/>
                  <a:t>Preprocessing: perform discretization on stocks</a:t>
                </a:r>
              </a:p>
              <a:p>
                <a:pPr lvl="1"/>
                <a:endParaRPr lang="en-US" dirty="0"/>
              </a:p>
              <a:p>
                <a:pPr lvl="1"/>
                <a14:m>
                  <m:oMath xmlns:m="http://schemas.openxmlformats.org/officeDocument/2006/math">
                    <m:r>
                      <a:rPr lang="en-US" b="0" i="1" smtClean="0">
                        <a:latin typeface="Cambria Math"/>
                      </a:rPr>
                      <m:t>𝑆</m:t>
                    </m:r>
                    <m:r>
                      <a:rPr lang="en-US" b="0" i="1" smtClean="0">
                        <a:latin typeface="Cambria Math"/>
                      </a:rPr>
                      <m:t>=</m:t>
                    </m:r>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m:t>
                        </m:r>
                        <m:sSub>
                          <m:sSubPr>
                            <m:ctrlPr>
                              <a:rPr lang="en-US" i="1">
                                <a:latin typeface="Cambria Math"/>
                              </a:rPr>
                            </m:ctrlPr>
                          </m:sSubPr>
                          <m:e>
                            <m:r>
                              <a:rPr lang="en-US" i="1">
                                <a:latin typeface="Cambria Math"/>
                              </a:rPr>
                              <m:t>𝑅</m:t>
                            </m:r>
                          </m:e>
                          <m:sub>
                            <m:r>
                              <a:rPr lang="en-US" b="0" i="1" smtClean="0">
                                <a:latin typeface="Cambria Math"/>
                              </a:rPr>
                              <m:t>2</m:t>
                            </m:r>
                          </m:sub>
                        </m:sSub>
                        <m:r>
                          <a:rPr lang="en-US" i="1">
                            <a:latin typeface="Cambria Math"/>
                          </a:rPr>
                          <m:t>,</m:t>
                        </m:r>
                        <m:sSub>
                          <m:sSubPr>
                            <m:ctrlPr>
                              <a:rPr lang="en-US" i="1">
                                <a:latin typeface="Cambria Math"/>
                              </a:rPr>
                            </m:ctrlPr>
                          </m:sSubPr>
                          <m:e>
                            <m:r>
                              <a:rPr lang="en-US" i="1">
                                <a:latin typeface="Cambria Math"/>
                              </a:rPr>
                              <m:t>𝑅</m:t>
                            </m:r>
                          </m:e>
                          <m:sub>
                            <m:r>
                              <a:rPr lang="en-US" b="0" i="1" smtClean="0">
                                <a:latin typeface="Cambria Math"/>
                              </a:rPr>
                              <m:t>3</m:t>
                            </m:r>
                          </m:sub>
                        </m:sSub>
                        <m:r>
                          <a:rPr lang="en-US" i="1">
                            <a:latin typeface="Cambria Math"/>
                          </a:rPr>
                          <m:t>,</m:t>
                        </m:r>
                        <m:sSub>
                          <m:sSubPr>
                            <m:ctrlPr>
                              <a:rPr lang="en-US" i="1">
                                <a:latin typeface="Cambria Math"/>
                              </a:rPr>
                            </m:ctrlPr>
                          </m:sSubPr>
                          <m:e>
                            <m:r>
                              <a:rPr lang="en-US" i="1">
                                <a:latin typeface="Cambria Math"/>
                              </a:rPr>
                              <m:t>𝑅</m:t>
                            </m:r>
                          </m:e>
                          <m:sub>
                            <m:r>
                              <a:rPr lang="en-US" b="0" i="1" smtClean="0">
                                <a:latin typeface="Cambria Math"/>
                              </a:rPr>
                              <m:t>4</m:t>
                            </m:r>
                          </m:sub>
                        </m:sSub>
                        <m:r>
                          <a:rPr lang="en-US" i="1">
                            <a:latin typeface="Cambria Math"/>
                          </a:rPr>
                          <m:t>,</m:t>
                        </m:r>
                        <m:sSub>
                          <m:sSubPr>
                            <m:ctrlPr>
                              <a:rPr lang="en-US" i="1">
                                <a:latin typeface="Cambria Math"/>
                              </a:rPr>
                            </m:ctrlPr>
                          </m:sSubPr>
                          <m:e>
                            <m:r>
                              <a:rPr lang="en-US" i="1">
                                <a:latin typeface="Cambria Math"/>
                              </a:rPr>
                              <m:t>𝑅</m:t>
                            </m:r>
                          </m:e>
                          <m:sub>
                            <m:r>
                              <a:rPr lang="en-US" b="0" i="1" smtClean="0">
                                <a:latin typeface="Cambria Math"/>
                              </a:rPr>
                              <m:t>5</m:t>
                            </m:r>
                          </m:sub>
                        </m:sSub>
                        <m:r>
                          <a:rPr lang="en-US" i="1">
                            <a:latin typeface="Cambria Math"/>
                          </a:rPr>
                          <m:t>,</m:t>
                        </m:r>
                        <m:r>
                          <a:rPr lang="en-US" i="1" smtClean="0">
                            <a:latin typeface="Cambria Math"/>
                            <a:ea typeface="Cambria Math"/>
                          </a:rPr>
                          <m:t>⋯</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𝑅</m:t>
                            </m:r>
                          </m:e>
                          <m:sub>
                            <m:r>
                              <a:rPr lang="en-US" b="0" i="1" smtClean="0">
                                <a:latin typeface="Cambria Math"/>
                                <a:ea typeface="Cambria Math"/>
                              </a:rPr>
                              <m:t>365</m:t>
                            </m:r>
                          </m:sub>
                        </m:sSub>
                      </m:e>
                    </m:d>
                  </m:oMath>
                </a14:m>
                <a:endParaRPr lang="en-US" dirty="0"/>
              </a:p>
              <a:p>
                <a:pPr lvl="1"/>
                <a14:m>
                  <m:oMath xmlns:m="http://schemas.openxmlformats.org/officeDocument/2006/math">
                    <m:r>
                      <a:rPr lang="en-US" b="0" i="1" smtClean="0">
                        <a:latin typeface="Cambria Math"/>
                      </a:rPr>
                      <m:t>𝑆</m:t>
                    </m:r>
                    <m:r>
                      <a:rPr lang="en-US" b="0" i="1" smtClean="0">
                        <a:latin typeface="Cambria Math"/>
                      </a:rPr>
                      <m:t>=</m:t>
                    </m:r>
                    <m:d>
                      <m:dPr>
                        <m:begChr m:val="{"/>
                        <m:endChr m:val="}"/>
                        <m:ctrlPr>
                          <a:rPr lang="en-US" b="0" i="1" smtClean="0">
                            <a:latin typeface="Cambria Math"/>
                          </a:rPr>
                        </m:ctrlPr>
                      </m:dPr>
                      <m:e>
                        <m:r>
                          <a:rPr lang="en-US" b="0" i="1" smtClean="0">
                            <a:latin typeface="Cambria Math"/>
                          </a:rPr>
                          <m:t>𝑈</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rPr>
                          <m:t>𝐷</m:t>
                        </m:r>
                        <m:r>
                          <a:rPr lang="en-US" b="0" i="1" smtClean="0">
                            <a:latin typeface="Cambria Math"/>
                          </a:rPr>
                          <m:t>,⋯,</m:t>
                        </m:r>
                        <m:r>
                          <a:rPr lang="en-US" b="0" i="1" smtClean="0">
                            <a:latin typeface="Cambria Math"/>
                            <a:ea typeface="Cambria Math"/>
                          </a:rPr>
                          <m:t>𝐷</m:t>
                        </m:r>
                      </m:e>
                    </m:d>
                  </m:oMath>
                </a14:m>
                <a:endParaRPr lang="en-US" b="0" dirty="0" smtClean="0"/>
              </a:p>
              <a:p>
                <a:pPr lvl="1"/>
                <a14:m>
                  <m:oMath xmlns:m="http://schemas.openxmlformats.org/officeDocument/2006/math">
                    <m:r>
                      <a:rPr lang="en-US" b="0" i="1" smtClean="0">
                        <a:latin typeface="Cambria Math"/>
                      </a:rPr>
                      <m:t>𝑆</m:t>
                    </m:r>
                    <m:r>
                      <a:rPr lang="en-US" b="0" i="1" smtClean="0">
                        <a:latin typeface="Cambria Math"/>
                      </a:rPr>
                      <m:t>=</m:t>
                    </m:r>
                    <m:d>
                      <m:dPr>
                        <m:begChr m:val="{"/>
                        <m:endChr m:val="}"/>
                        <m:ctrlPr>
                          <a:rPr lang="en-US" b="0" i="1" smtClean="0">
                            <a:latin typeface="Cambria Math"/>
                          </a:rPr>
                        </m:ctrlPr>
                      </m:dPr>
                      <m:e>
                        <m:r>
                          <a:rPr lang="en-US" b="0" i="1" smtClean="0">
                            <a:latin typeface="Cambria Math"/>
                          </a:rPr>
                          <m:t>𝐴</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𝑀</m:t>
                        </m:r>
                        <m:r>
                          <a:rPr lang="en-US" b="0" i="1" smtClean="0">
                            <a:latin typeface="Cambria Math"/>
                          </a:rPr>
                          <m:t>,⋯,</m:t>
                        </m:r>
                        <m:r>
                          <a:rPr lang="en-US" b="0" i="1" smtClean="0">
                            <a:latin typeface="Cambria Math"/>
                            <a:ea typeface="Cambria Math"/>
                          </a:rPr>
                          <m:t>𝐵</m:t>
                        </m:r>
                      </m:e>
                    </m:d>
                  </m:oMath>
                </a14:m>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2148" t="-22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8DEC4CD-A72A-487E-80B7-D08CB6AAD4E4}" type="slidenum">
              <a:rPr lang="en-US" smtClean="0"/>
              <a:pPr/>
              <a:t>9</a:t>
            </a:fld>
            <a:endParaRPr lang="en-US" dirty="0"/>
          </a:p>
        </p:txBody>
      </p:sp>
      <p:sp>
        <p:nvSpPr>
          <p:cNvPr id="5" name="Line Callout 1 4"/>
          <p:cNvSpPr/>
          <p:nvPr/>
        </p:nvSpPr>
        <p:spPr>
          <a:xfrm>
            <a:off x="6858000" y="3581400"/>
            <a:ext cx="1506682" cy="1066800"/>
          </a:xfrm>
          <a:prstGeom prst="borderCallout1">
            <a:avLst>
              <a:gd name="adj1" fmla="val 37017"/>
              <a:gd name="adj2" fmla="val -10323"/>
              <a:gd name="adj3" fmla="val 104068"/>
              <a:gd name="adj4" fmla="val -89461"/>
            </a:avLst>
          </a:prstGeom>
          <a:solidFill>
            <a:srgbClr val="C9C9C9">
              <a:alpha val="50196"/>
            </a:srgbClr>
          </a:solidFill>
          <a:effectLst>
            <a:reflection blurRad="6350" stA="50000" endA="300" endPos="3850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Discretize by up and down</a:t>
            </a:r>
            <a:endParaRPr lang="en-US" dirty="0">
              <a:solidFill>
                <a:schemeClr val="tx1"/>
              </a:solidFill>
            </a:endParaRPr>
          </a:p>
        </p:txBody>
      </p:sp>
      <p:sp>
        <p:nvSpPr>
          <p:cNvPr id="6" name="Line Callout 1 5"/>
          <p:cNvSpPr/>
          <p:nvPr/>
        </p:nvSpPr>
        <p:spPr>
          <a:xfrm>
            <a:off x="6172200" y="5257800"/>
            <a:ext cx="1828800" cy="1066800"/>
          </a:xfrm>
          <a:prstGeom prst="borderCallout1">
            <a:avLst>
              <a:gd name="adj1" fmla="val 60905"/>
              <a:gd name="adj2" fmla="val -5523"/>
              <a:gd name="adj3" fmla="val -4129"/>
              <a:gd name="adj4" fmla="val -48020"/>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Discretize by above or below mean</a:t>
            </a:r>
            <a:endParaRPr lang="en-US" dirty="0">
              <a:solidFill>
                <a:schemeClr val="tx1"/>
              </a:solidFill>
            </a:endParaRPr>
          </a:p>
        </p:txBody>
      </p:sp>
      <p:sp>
        <p:nvSpPr>
          <p:cNvPr id="7" name="Line Callout 1 6"/>
          <p:cNvSpPr/>
          <p:nvPr/>
        </p:nvSpPr>
        <p:spPr>
          <a:xfrm>
            <a:off x="1676400" y="5886137"/>
            <a:ext cx="3505200" cy="405984"/>
          </a:xfrm>
          <a:prstGeom prst="borderCallout1">
            <a:avLst>
              <a:gd name="adj1" fmla="val 60905"/>
              <a:gd name="adj2" fmla="val -3812"/>
              <a:gd name="adj3" fmla="val -111206"/>
              <a:gd name="adj4" fmla="val -7393"/>
            </a:avLst>
          </a:prstGeom>
          <a:solidFill>
            <a:srgbClr val="C9C9C9">
              <a:alpha val="50196"/>
            </a:srgbClr>
          </a:solidFill>
          <a:effectLst>
            <a:reflection blurRad="6350" stA="50000" endA="300" endPos="55500" dist="1016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Can be any number of intervals</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50"/>
                                        <p:tgtEl>
                                          <p:spTgt spid="6"/>
                                        </p:tgtEl>
                                      </p:cBhvr>
                                    </p:animEffect>
                                    <p:anim calcmode="lin" valueType="num">
                                      <p:cBhvr>
                                        <p:cTn id="15" dur="250" fill="hold"/>
                                        <p:tgtEl>
                                          <p:spTgt spid="6"/>
                                        </p:tgtEl>
                                        <p:attrNameLst>
                                          <p:attrName>ppt_x</p:attrName>
                                        </p:attrNameLst>
                                      </p:cBhvr>
                                      <p:tavLst>
                                        <p:tav tm="0">
                                          <p:val>
                                            <p:strVal val="#ppt_x"/>
                                          </p:val>
                                        </p:tav>
                                        <p:tav tm="100000">
                                          <p:val>
                                            <p:strVal val="#ppt_x"/>
                                          </p:val>
                                        </p:tav>
                                      </p:tavLst>
                                    </p:anim>
                                    <p:anim calcmode="lin" valueType="num">
                                      <p:cBhvr>
                                        <p:cTn id="16"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50"/>
                                        <p:tgtEl>
                                          <p:spTgt spid="7"/>
                                        </p:tgtEl>
                                      </p:cBhvr>
                                    </p:animEffect>
                                    <p:anim calcmode="lin" valueType="num">
                                      <p:cBhvr>
                                        <p:cTn id="22" dur="250" fill="hold"/>
                                        <p:tgtEl>
                                          <p:spTgt spid="7"/>
                                        </p:tgtEl>
                                        <p:attrNameLst>
                                          <p:attrName>ppt_x</p:attrName>
                                        </p:attrNameLst>
                                      </p:cBhvr>
                                      <p:tavLst>
                                        <p:tav tm="0">
                                          <p:val>
                                            <p:strVal val="#ppt_x"/>
                                          </p:val>
                                        </p:tav>
                                        <p:tav tm="100000">
                                          <p:val>
                                            <p:strVal val="#ppt_x"/>
                                          </p:val>
                                        </p:tav>
                                      </p:tavLst>
                                    </p:anim>
                                    <p:anim calcmode="lin" valueType="num">
                                      <p:cBhvr>
                                        <p:cTn id="23"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193TGp_best_dark_v2">
  <a:themeElements>
    <a:clrScheme name="193tgp_best_dark 3">
      <a:dk1>
        <a:srgbClr val="969696"/>
      </a:dk1>
      <a:lt1>
        <a:srgbClr val="FFFFFF"/>
      </a:lt1>
      <a:dk2>
        <a:srgbClr val="0A2068"/>
      </a:dk2>
      <a:lt2>
        <a:srgbClr val="94CAE8"/>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193tgp_best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3tgp_best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193tgp_best_dark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193tgp_best_dark 3">
        <a:dk1>
          <a:srgbClr val="969696"/>
        </a:dk1>
        <a:lt1>
          <a:srgbClr val="FFFFFF"/>
        </a:lt1>
        <a:dk2>
          <a:srgbClr val="0A2068"/>
        </a:dk2>
        <a:lt2>
          <a:srgbClr val="94CAE8"/>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193TGp_best_dark_v2</Template>
  <TotalTime>1958</TotalTime>
  <Words>3010</Words>
  <Application>Microsoft Office PowerPoint</Application>
  <PresentationFormat>On-screen Show (4:3)</PresentationFormat>
  <Paragraphs>369</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193TGp_best_dark_v2</vt:lpstr>
      <vt:lpstr>Project MineStock</vt:lpstr>
      <vt:lpstr>Contents</vt:lpstr>
      <vt:lpstr>Backgrounds</vt:lpstr>
      <vt:lpstr>Backgrounds</vt:lpstr>
      <vt:lpstr>Objectives</vt:lpstr>
      <vt:lpstr>Methodologies</vt:lpstr>
      <vt:lpstr>Methodologies</vt:lpstr>
      <vt:lpstr>Methodologies</vt:lpstr>
      <vt:lpstr>Methodologies</vt:lpstr>
      <vt:lpstr>Methodologies</vt:lpstr>
      <vt:lpstr>Methodologies</vt:lpstr>
      <vt:lpstr>Methodologies</vt:lpstr>
      <vt:lpstr>Methodologies</vt:lpstr>
      <vt:lpstr>Methodologies</vt:lpstr>
      <vt:lpstr>Methodologies</vt:lpstr>
      <vt:lpstr>Methodologies</vt:lpstr>
      <vt:lpstr>Methodologies</vt:lpstr>
      <vt:lpstr>Methodologies</vt:lpstr>
      <vt:lpstr>Methodologies</vt:lpstr>
      <vt:lpstr>Evaluation</vt:lpstr>
      <vt:lpstr>Project MineStock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MineStock</dc:title>
  <dc:creator>Thomas</dc:creator>
  <cp:lastModifiedBy>Thomas Tong</cp:lastModifiedBy>
  <cp:revision>272</cp:revision>
  <dcterms:created xsi:type="dcterms:W3CDTF">2011-04-25T01:38:14Z</dcterms:created>
  <dcterms:modified xsi:type="dcterms:W3CDTF">2011-05-03T02:47:56Z</dcterms:modified>
</cp:coreProperties>
</file>