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</p:sldIdLst>
  <p:sldSz cx="10083800" cy="5670550"/>
  <p:notesSz cx="10083800" cy="56705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6709" y="556619"/>
            <a:ext cx="939038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5508"/>
            <a:ext cx="7058660" cy="1417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201D3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46709" y="1334437"/>
            <a:ext cx="3559175" cy="3244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304226"/>
            <a:ext cx="4386453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362560"/>
            <a:ext cx="9720580" cy="944880"/>
          </a:xfrm>
          <a:custGeom>
            <a:avLst/>
            <a:gdLst/>
            <a:ahLst/>
            <a:cxnLst/>
            <a:rect l="l" t="t" r="r" b="b"/>
            <a:pathLst>
              <a:path w="9720580" h="944879">
                <a:moveTo>
                  <a:pt x="9720580" y="0"/>
                </a:moveTo>
                <a:lnTo>
                  <a:pt x="0" y="0"/>
                </a:lnTo>
                <a:lnTo>
                  <a:pt x="0" y="944879"/>
                </a:lnTo>
                <a:lnTo>
                  <a:pt x="9720580" y="944879"/>
                </a:lnTo>
                <a:lnTo>
                  <a:pt x="972058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897379" y="808068"/>
            <a:ext cx="6477000" cy="4266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34979"/>
            <a:ext cx="9720580" cy="944880"/>
          </a:xfrm>
          <a:custGeom>
            <a:avLst/>
            <a:gdLst/>
            <a:ahLst/>
            <a:cxnLst/>
            <a:rect l="l" t="t" r="r" b="b"/>
            <a:pathLst>
              <a:path w="9720580" h="944880">
                <a:moveTo>
                  <a:pt x="9720580" y="0"/>
                </a:moveTo>
                <a:lnTo>
                  <a:pt x="0" y="0"/>
                </a:lnTo>
                <a:lnTo>
                  <a:pt x="0" y="944880"/>
                </a:lnTo>
                <a:lnTo>
                  <a:pt x="9720580" y="944880"/>
                </a:lnTo>
                <a:lnTo>
                  <a:pt x="972058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560309" y="5129889"/>
            <a:ext cx="2519680" cy="405130"/>
          </a:xfrm>
          <a:custGeom>
            <a:avLst/>
            <a:gdLst/>
            <a:ahLst/>
            <a:cxnLst/>
            <a:rect l="l" t="t" r="r" b="b"/>
            <a:pathLst>
              <a:path w="2519679" h="405129">
                <a:moveTo>
                  <a:pt x="2519680" y="0"/>
                </a:moveTo>
                <a:lnTo>
                  <a:pt x="0" y="0"/>
                </a:lnTo>
                <a:lnTo>
                  <a:pt x="0" y="405130"/>
                </a:lnTo>
                <a:lnTo>
                  <a:pt x="2519680" y="405130"/>
                </a:lnTo>
                <a:lnTo>
                  <a:pt x="251968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00430" y="5129889"/>
            <a:ext cx="6479540" cy="405130"/>
          </a:xfrm>
          <a:custGeom>
            <a:avLst/>
            <a:gdLst/>
            <a:ahLst/>
            <a:cxnLst/>
            <a:rect l="l" t="t" r="r" b="b"/>
            <a:pathLst>
              <a:path w="6479540" h="405129">
                <a:moveTo>
                  <a:pt x="6479540" y="0"/>
                </a:moveTo>
                <a:lnTo>
                  <a:pt x="0" y="0"/>
                </a:lnTo>
                <a:lnTo>
                  <a:pt x="0" y="405130"/>
                </a:lnTo>
                <a:lnTo>
                  <a:pt x="6479540" y="405130"/>
                </a:lnTo>
                <a:lnTo>
                  <a:pt x="6479540" y="0"/>
                </a:lnTo>
                <a:close/>
              </a:path>
            </a:pathLst>
          </a:custGeom>
          <a:solidFill>
            <a:srgbClr val="BCC2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80339" y="5129889"/>
            <a:ext cx="539750" cy="405130"/>
          </a:xfrm>
          <a:custGeom>
            <a:avLst/>
            <a:gdLst/>
            <a:ahLst/>
            <a:cxnLst/>
            <a:rect l="l" t="t" r="r" b="b"/>
            <a:pathLst>
              <a:path w="539750" h="405129">
                <a:moveTo>
                  <a:pt x="539750" y="0"/>
                </a:moveTo>
                <a:lnTo>
                  <a:pt x="0" y="0"/>
                </a:lnTo>
                <a:lnTo>
                  <a:pt x="0" y="405130"/>
                </a:lnTo>
                <a:lnTo>
                  <a:pt x="539750" y="405130"/>
                </a:lnTo>
                <a:lnTo>
                  <a:pt x="53975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6709" y="556619"/>
            <a:ext cx="939038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6709" y="1498959"/>
            <a:ext cx="4702810" cy="2818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201D3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5273611"/>
            <a:ext cx="3226816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5273611"/>
            <a:ext cx="2319274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266700" y="5186938"/>
            <a:ext cx="367665" cy="29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ptaplanner.org/blog/2017/09/07/DoesAIIncludeConstraintSolvers.html" TargetMode="External"/><Relationship Id="rId3" Type="http://schemas.openxmlformats.org/officeDocument/2006/relationships/hyperlink" Target="https://medium.com/crowdai/can-you-make-swiss-trains-even-more-punctual-ec9aa73d6e35" TargetMode="External"/><Relationship Id="rId4" Type="http://schemas.openxmlformats.org/officeDocument/2006/relationships/hyperlink" Target="https://multithreaded.stitchfix.com/blog/2016/07/21/skynet-salesman/" TargetMode="External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wardsdatascience.com/essential-math-for-data-science-why-and-how-e88271367fbd" TargetMode="External"/><Relationship Id="rId3" Type="http://schemas.openxmlformats.org/officeDocument/2006/relationships/hyperlink" Target="http://thinkingmachines.mit.edu/blog/unreasonable-reputation-neural-networks" TargetMode="External"/><Relationship Id="rId4" Type="http://schemas.openxmlformats.org/officeDocument/2006/relationships/hyperlink" Target="https://www.newscientist.com/article/mg21328565.100-mario-is-hard-and-thats-mathematically-official/" TargetMode="External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kira.ruc.dk/%7Ekeld/research/LKH/LKH-1.3/DOC/LKH_REPORT.pdf" TargetMode="External"/><Relationship Id="rId3" Type="http://schemas.openxmlformats.org/officeDocument/2006/relationships/hyperlink" Target="http://www.iro.umontreal.ca/%7Edift6751/paper_potvin_nn_tsp.pdf" TargetMode="External"/><Relationship Id="rId4" Type="http://schemas.openxmlformats.org/officeDocument/2006/relationships/hyperlink" Target="http://jmlr.org/papers/volume7/MLOPT-intro06a/MLOPT-intro06a.pdf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Relationship Id="rId4" Type="http://schemas.openxmlformats.org/officeDocument/2006/relationships/image" Target="../media/image24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jpg"/><Relationship Id="rId7" Type="http://schemas.openxmlformats.org/officeDocument/2006/relationships/image" Target="../media/image3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jp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0.jpg"/><Relationship Id="rId7" Type="http://schemas.openxmlformats.org/officeDocument/2006/relationships/image" Target="../media/image31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st.github.com/thomasnield/7fe76d27a57afbea49939dc1879c9883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homasnield/traveling_salesman_demo" TargetMode="External"/><Relationship Id="rId3" Type="http://schemas.openxmlformats.org/officeDocument/2006/relationships/hyperlink" Target="https://github.com/thomasnield/traveling_salesman_plotter" TargetMode="External"/><Relationship Id="rId4" Type="http://schemas.openxmlformats.org/officeDocument/2006/relationships/image" Target="../media/image52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thomasnield/blog_articles/master/linear_programming_with_kotlin_part_iii/images/timeline_concept_coverage3.jpg" TargetMode="Externa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jpg"/><Relationship Id="rId3" Type="http://schemas.openxmlformats.org/officeDocument/2006/relationships/image" Target="../media/image64.jpg"/><Relationship Id="rId4" Type="http://schemas.openxmlformats.org/officeDocument/2006/relationships/image" Target="../media/image65.jp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homasnield/continuous-optimization-example" TargetMode="Externa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jpg"/><Relationship Id="rId3" Type="http://schemas.openxmlformats.org/officeDocument/2006/relationships/image" Target="../media/image67.png"/><Relationship Id="rId4" Type="http://schemas.openxmlformats.org/officeDocument/2006/relationships/image" Target="../media/image68.jp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jp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hyperlink" Target="https://www.coursera.org/learn/introductiontoprobability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jp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jp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jpg"/><Relationship Id="rId3" Type="http://schemas.openxmlformats.org/officeDocument/2006/relationships/image" Target="../media/image79.jpg"/><Relationship Id="rId4" Type="http://schemas.openxmlformats.org/officeDocument/2006/relationships/image" Target="../media/image80.jp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homasnield/bayes_user_input_prediction" TargetMode="External"/><Relationship Id="rId3" Type="http://schemas.openxmlformats.org/officeDocument/2006/relationships/hyperlink" Target="https://github.com/thomasnield/bayes_email_spam" TargetMode="Externa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ackoverflow.com/questions/1855884/determine-font-color-based-on-background-color" TargetMode="External"/><Relationship Id="rId3" Type="http://schemas.openxmlformats.org/officeDocument/2006/relationships/image" Target="../media/image96.jp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jp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hyperlink" Target="http://www.desmos.com/calculator/jwjn5rwfy6" TargetMode="Externa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jpg"/><Relationship Id="rId3" Type="http://schemas.openxmlformats.org/officeDocument/2006/relationships/image" Target="../media/image103.jpg"/><Relationship Id="rId4" Type="http://schemas.openxmlformats.org/officeDocument/2006/relationships/image" Target="../media/image104.jpg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5.jpg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thomasnield/kotlin_simple_neural_network" TargetMode="External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6.jpg"/><Relationship Id="rId3" Type="http://schemas.openxmlformats.org/officeDocument/2006/relationships/image" Target="../media/image107.jpg"/><Relationship Id="rId4" Type="http://schemas.openxmlformats.org/officeDocument/2006/relationships/image" Target="../media/image108.jpg"/><Relationship Id="rId5" Type="http://schemas.openxmlformats.org/officeDocument/2006/relationships/image" Target="../media/image109.jpg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.co/d/76UYvXd" TargetMode="External"/><Relationship Id="rId3" Type="http://schemas.openxmlformats.org/officeDocument/2006/relationships/hyperlink" Target="https://youtu.be/vIci3C4JkL0" TargetMode="External"/><Relationship Id="rId4" Type="http://schemas.openxmlformats.org/officeDocument/2006/relationships/hyperlink" Target="https://tinyurl.com/y97ajsac" TargetMode="External"/><Relationship Id="rId5" Type="http://schemas.openxmlformats.org/officeDocument/2006/relationships/hyperlink" Target="https://www.xkcd.com/399/" TargetMode="External"/><Relationship Id="rId6" Type="http://schemas.openxmlformats.org/officeDocument/2006/relationships/hyperlink" Target="https://www.xkcd.com/287/" TargetMode="External"/><Relationship Id="rId7" Type="http://schemas.openxmlformats.org/officeDocument/2006/relationships/hyperlink" Target="https://xkcd.com/1838/" TargetMode="External"/><Relationship Id="rId8" Type="http://schemas.openxmlformats.org/officeDocument/2006/relationships/image" Target="../media/image52.jpg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ursera.org/learn/discrete-optimization/home/" TargetMode="External"/><Relationship Id="rId3" Type="http://schemas.openxmlformats.org/officeDocument/2006/relationships/hyperlink" Target="https://www.coursera.org/learn/machine-learning/home/welcome" TargetMode="External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F6RiAN1A8n0" TargetMode="External"/><Relationship Id="rId3" Type="http://schemas.openxmlformats.org/officeDocument/2006/relationships/hyperlink" Target="https://www.youtube.com/c/BrandonRohrer" TargetMode="External"/><Relationship Id="rId4" Type="http://schemas.openxmlformats.org/officeDocument/2006/relationships/hyperlink" Target="https://www.youtube.com/channel/UCYO_jab_esuFRV4b17AJtAw" TargetMode="External"/><Relationship Id="rId5" Type="http://schemas.openxmlformats.org/officeDocument/2006/relationships/hyperlink" Target="https://youtu.be/YX40hbAHx3s" TargetMode="External"/><Relationship Id="rId6" Type="http://schemas.openxmlformats.org/officeDocument/2006/relationships/hyperlink" Target="https://youtu.be/SC5CX8drAtU" TargetMode="External"/><Relationship Id="rId7" Type="http://schemas.openxmlformats.org/officeDocument/2006/relationships/hyperlink" Target="https://youtu.be/W-aAjd8_bUc" TargetMode="External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2.jpg"/><Relationship Id="rId3" Type="http://schemas.openxmlformats.org/officeDocument/2006/relationships/image" Target="../media/image110.jpg"/><Relationship Id="rId4" Type="http://schemas.openxmlformats.org/officeDocument/2006/relationships/image" Target="../media/image78.jpg"/><Relationship Id="rId5" Type="http://schemas.openxmlformats.org/officeDocument/2006/relationships/image" Target="../media/image79.jpg"/><Relationship Id="rId6" Type="http://schemas.openxmlformats.org/officeDocument/2006/relationships/image" Target="../media/image68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62560"/>
            <a:ext cx="9720580" cy="944880"/>
          </a:xfrm>
          <a:custGeom>
            <a:avLst/>
            <a:gdLst/>
            <a:ahLst/>
            <a:cxnLst/>
            <a:rect l="l" t="t" r="r" b="b"/>
            <a:pathLst>
              <a:path w="9720580" h="944879">
                <a:moveTo>
                  <a:pt x="9720580" y="0"/>
                </a:moveTo>
                <a:lnTo>
                  <a:pt x="0" y="0"/>
                </a:lnTo>
                <a:lnTo>
                  <a:pt x="0" y="944879"/>
                </a:lnTo>
                <a:lnTo>
                  <a:pt x="9720580" y="944879"/>
                </a:lnTo>
                <a:lnTo>
                  <a:pt x="972058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6709" y="2782929"/>
            <a:ext cx="3671570" cy="845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29" b="1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280" b="1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dirty="0" sz="2400" spc="145" b="1">
                <a:solidFill>
                  <a:srgbClr val="FFFFFF"/>
                </a:solidFill>
                <a:latin typeface="Arial"/>
                <a:cs typeface="Arial"/>
              </a:rPr>
              <a:t>Types </a:t>
            </a:r>
            <a:r>
              <a:rPr dirty="0" sz="2400" spc="204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4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175" b="1">
                <a:solidFill>
                  <a:srgbClr val="FFFFFF"/>
                </a:solidFill>
                <a:latin typeface="Arial"/>
                <a:cs typeface="Arial"/>
              </a:rPr>
              <a:t>AI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650"/>
              </a:spcBef>
            </a:pPr>
            <a:r>
              <a:rPr dirty="0" sz="1600" spc="145" b="1">
                <a:solidFill>
                  <a:srgbClr val="0066B2"/>
                </a:solidFill>
                <a:latin typeface="Arial"/>
                <a:cs typeface="Arial"/>
              </a:rPr>
              <a:t>And </a:t>
            </a:r>
            <a:r>
              <a:rPr dirty="0" sz="1600" spc="204" b="1">
                <a:solidFill>
                  <a:srgbClr val="0066B2"/>
                </a:solidFill>
                <a:latin typeface="Arial"/>
                <a:cs typeface="Arial"/>
              </a:rPr>
              <a:t>the </a:t>
            </a:r>
            <a:r>
              <a:rPr dirty="0" sz="1600" spc="150" b="1">
                <a:solidFill>
                  <a:srgbClr val="0066B2"/>
                </a:solidFill>
                <a:latin typeface="Arial"/>
                <a:cs typeface="Arial"/>
              </a:rPr>
              <a:t>Obstacle of</a:t>
            </a:r>
            <a:r>
              <a:rPr dirty="0" sz="1600" spc="-60" b="1">
                <a:solidFill>
                  <a:srgbClr val="0066B2"/>
                </a:solidFill>
                <a:latin typeface="Arial"/>
                <a:cs typeface="Arial"/>
              </a:rPr>
              <a:t> </a:t>
            </a:r>
            <a:r>
              <a:rPr dirty="0" sz="1600" spc="165" b="1">
                <a:solidFill>
                  <a:srgbClr val="0066B2"/>
                </a:solidFill>
                <a:latin typeface="Arial"/>
                <a:cs typeface="Arial"/>
              </a:rPr>
              <a:t>Generality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2109" y="4260448"/>
            <a:ext cx="1600835" cy="1012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4900"/>
              </a:lnSpc>
              <a:spcBef>
                <a:spcPts val="95"/>
              </a:spcBef>
            </a:pPr>
            <a:r>
              <a:rPr dirty="0" sz="1600" spc="160" b="1">
                <a:solidFill>
                  <a:srgbClr val="1B1B1B"/>
                </a:solidFill>
                <a:latin typeface="Arial"/>
                <a:cs typeface="Arial"/>
              </a:rPr>
              <a:t>Thomas</a:t>
            </a:r>
            <a:r>
              <a:rPr dirty="0" sz="1600" spc="35" b="1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1600" spc="160" b="1">
                <a:solidFill>
                  <a:srgbClr val="1B1B1B"/>
                </a:solidFill>
                <a:latin typeface="Arial"/>
                <a:cs typeface="Arial"/>
              </a:rPr>
              <a:t>Nield  </a:t>
            </a:r>
            <a:r>
              <a:rPr dirty="0" sz="1600" spc="125" b="1">
                <a:solidFill>
                  <a:srgbClr val="1B1B1B"/>
                </a:solidFill>
                <a:latin typeface="Arial"/>
                <a:cs typeface="Arial"/>
              </a:rPr>
              <a:t>JavaMug  </a:t>
            </a:r>
            <a:r>
              <a:rPr dirty="0" sz="1600" spc="215" b="1">
                <a:solidFill>
                  <a:srgbClr val="1B1B1B"/>
                </a:solidFill>
                <a:latin typeface="Arial"/>
                <a:cs typeface="Arial"/>
              </a:rPr>
              <a:t>3/13/2019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14845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9"/>
              <a:t>The </a:t>
            </a:r>
            <a:r>
              <a:rPr dirty="0" spc="270"/>
              <a:t>Monty </a:t>
            </a:r>
            <a:r>
              <a:rPr dirty="0" spc="215"/>
              <a:t>Hall</a:t>
            </a:r>
            <a:r>
              <a:rPr dirty="0" spc="-30"/>
              <a:t> </a:t>
            </a:r>
            <a:r>
              <a:rPr dirty="0" spc="229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7223759" y="2194919"/>
            <a:ext cx="1539240" cy="1539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74280" y="2652119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79" h="457200">
                <a:moveTo>
                  <a:pt x="563879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74280" y="2652119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79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74280" y="26521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14359" y="31093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78750" y="2749910"/>
            <a:ext cx="267970" cy="26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66559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40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40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4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66559" y="1920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44000" y="3840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12519" y="2286360"/>
            <a:ext cx="1539240" cy="1539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63039" y="2743560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80" h="457200">
                <a:moveTo>
                  <a:pt x="563879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63039" y="2743560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8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63039" y="27435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03120" y="32007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68779" y="2841350"/>
            <a:ext cx="267969" cy="26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57650" y="2103479"/>
            <a:ext cx="1703070" cy="1703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34559" y="2523850"/>
            <a:ext cx="361950" cy="361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0079" y="1920599"/>
            <a:ext cx="2376170" cy="19202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40080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39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39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3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0080" y="1920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17520" y="3840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360169" y="2586079"/>
            <a:ext cx="937260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125"/>
              </a:lnSpc>
              <a:spcBef>
                <a:spcPts val="100"/>
              </a:spcBef>
            </a:pPr>
            <a:r>
              <a:rPr dirty="0" sz="1800" spc="140">
                <a:latin typeface="Tahoma"/>
                <a:cs typeface="Tahoma"/>
              </a:rPr>
              <a:t>DOOR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 spc="16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ts val="2125"/>
              </a:lnSpc>
            </a:pPr>
            <a:r>
              <a:rPr dirty="0" sz="1800" spc="25">
                <a:latin typeface="Tahoma"/>
                <a:cs typeface="Tahoma"/>
              </a:rPr>
              <a:t>?%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57600" y="1920599"/>
            <a:ext cx="2376170" cy="19202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57600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39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39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3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57600" y="1920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035040" y="3840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377690" y="2586079"/>
            <a:ext cx="937260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125"/>
              </a:lnSpc>
              <a:spcBef>
                <a:spcPts val="100"/>
              </a:spcBef>
            </a:pPr>
            <a:r>
              <a:rPr dirty="0" sz="1800" spc="140">
                <a:latin typeface="Tahoma"/>
                <a:cs typeface="Tahoma"/>
              </a:rPr>
              <a:t>DOOR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 spc="16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ts val="2125"/>
              </a:lnSpc>
            </a:pPr>
            <a:r>
              <a:rPr dirty="0" sz="1800" spc="25">
                <a:latin typeface="Tahoma"/>
                <a:cs typeface="Tahoma"/>
              </a:rPr>
              <a:t>?%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10</a:t>
            </a:fld>
          </a:p>
        </p:txBody>
      </p:sp>
      <p:sp>
        <p:nvSpPr>
          <p:cNvPr id="30" name="object 30"/>
          <p:cNvSpPr txBox="1"/>
          <p:nvPr/>
        </p:nvSpPr>
        <p:spPr>
          <a:xfrm>
            <a:off x="626109" y="4313280"/>
            <a:ext cx="6076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5" b="1">
                <a:latin typeface="Arial"/>
                <a:cs typeface="Arial"/>
              </a:rPr>
              <a:t>HINT:</a:t>
            </a:r>
            <a:r>
              <a:rPr dirty="0" sz="1800" spc="125" b="1">
                <a:latin typeface="Arial"/>
                <a:cs typeface="Arial"/>
              </a:rPr>
              <a:t> </a:t>
            </a:r>
            <a:r>
              <a:rPr dirty="0" sz="1800" spc="110">
                <a:latin typeface="Tahoma"/>
                <a:cs typeface="Tahoma"/>
              </a:rPr>
              <a:t>The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125">
                <a:latin typeface="Tahoma"/>
                <a:cs typeface="Tahoma"/>
              </a:rPr>
              <a:t>prize</a:t>
            </a:r>
            <a:r>
              <a:rPr dirty="0" sz="1800" spc="-5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probability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90">
                <a:latin typeface="Tahoma"/>
                <a:cs typeface="Tahoma"/>
              </a:rPr>
              <a:t>of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either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door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05">
                <a:latin typeface="Tahoma"/>
                <a:cs typeface="Tahoma"/>
              </a:rPr>
              <a:t>is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not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85">
                <a:latin typeface="Tahoma"/>
                <a:cs typeface="Tahoma"/>
              </a:rPr>
              <a:t>50%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335152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45"/>
              <a:t>Interesting</a:t>
            </a:r>
            <a:r>
              <a:rPr dirty="0" spc="125"/>
              <a:t> </a:t>
            </a:r>
            <a:r>
              <a:rPr dirty="0" spc="185"/>
              <a:t>Articles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6689" y="5186938"/>
            <a:ext cx="52768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z="1800" spc="250" b="1">
                <a:solidFill>
                  <a:srgbClr val="FFFFFF"/>
                </a:solidFill>
                <a:latin typeface="Arial"/>
                <a:cs typeface="Arial"/>
              </a:rPr>
              <a:t>100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709" y="1355450"/>
            <a:ext cx="9344025" cy="365379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1950" spc="170" b="1">
                <a:latin typeface="Arial"/>
                <a:cs typeface="Arial"/>
              </a:rPr>
              <a:t>Does </a:t>
            </a:r>
            <a:r>
              <a:rPr dirty="0" sz="1950" spc="175" b="1">
                <a:latin typeface="Arial"/>
                <a:cs typeface="Arial"/>
              </a:rPr>
              <a:t>A.I. Include Constraint</a:t>
            </a:r>
            <a:r>
              <a:rPr dirty="0" sz="1950" spc="40" b="1">
                <a:latin typeface="Arial"/>
                <a:cs typeface="Arial"/>
              </a:rPr>
              <a:t> </a:t>
            </a:r>
            <a:r>
              <a:rPr dirty="0" sz="1950" spc="125" b="1">
                <a:latin typeface="Arial"/>
                <a:cs typeface="Arial"/>
              </a:rPr>
              <a:t>Solvers?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77400"/>
              </a:lnSpc>
              <a:spcBef>
                <a:spcPts val="1305"/>
              </a:spcBef>
            </a:pPr>
            <a:r>
              <a:rPr dirty="0" sz="1950" spc="100">
                <a:solidFill>
                  <a:srgbClr val="9FABD3"/>
                </a:solidFill>
                <a:latin typeface="Tahoma"/>
                <a:cs typeface="Tahoma"/>
                <a:hlinkClick r:id="rId2"/>
              </a:rPr>
              <a:t>https://www.optaplanner.org/blog/2017/09/07/DoesAIIncludeConstraintSolv </a:t>
            </a:r>
            <a:r>
              <a:rPr dirty="0" sz="1950" spc="100">
                <a:solidFill>
                  <a:srgbClr val="9FABD3"/>
                </a:solidFill>
                <a:latin typeface="Tahoma"/>
                <a:cs typeface="Tahoma"/>
              </a:rPr>
              <a:t> </a:t>
            </a:r>
            <a:r>
              <a:rPr dirty="0" sz="1950" spc="130">
                <a:solidFill>
                  <a:srgbClr val="9FABD3"/>
                </a:solidFill>
                <a:latin typeface="Tahoma"/>
                <a:cs typeface="Tahoma"/>
                <a:hlinkClick r:id="rId2"/>
              </a:rPr>
              <a:t>ers.html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dirty="0" sz="1950" spc="155" b="1">
                <a:latin typeface="Arial"/>
                <a:cs typeface="Arial"/>
              </a:rPr>
              <a:t>Can </a:t>
            </a:r>
            <a:r>
              <a:rPr dirty="0" sz="1950" spc="90" b="1">
                <a:latin typeface="Arial"/>
                <a:cs typeface="Arial"/>
              </a:rPr>
              <a:t>You </a:t>
            </a:r>
            <a:r>
              <a:rPr dirty="0" sz="1950" spc="235" b="1">
                <a:latin typeface="Arial"/>
                <a:cs typeface="Arial"/>
              </a:rPr>
              <a:t>Make </a:t>
            </a:r>
            <a:r>
              <a:rPr dirty="0" sz="1950" spc="130" b="1">
                <a:latin typeface="Arial"/>
                <a:cs typeface="Arial"/>
              </a:rPr>
              <a:t>Swiss </a:t>
            </a:r>
            <a:r>
              <a:rPr dirty="0" sz="1950" spc="120" b="1">
                <a:latin typeface="Arial"/>
                <a:cs typeface="Arial"/>
              </a:rPr>
              <a:t>Trains </a:t>
            </a:r>
            <a:r>
              <a:rPr dirty="0" sz="1950" spc="160" b="1">
                <a:latin typeface="Arial"/>
                <a:cs typeface="Arial"/>
              </a:rPr>
              <a:t>Even </a:t>
            </a:r>
            <a:r>
              <a:rPr dirty="0" sz="1950" spc="220" b="1">
                <a:latin typeface="Arial"/>
                <a:cs typeface="Arial"/>
              </a:rPr>
              <a:t>More</a:t>
            </a:r>
            <a:r>
              <a:rPr dirty="0" sz="1950" spc="114" b="1">
                <a:latin typeface="Arial"/>
                <a:cs typeface="Arial"/>
              </a:rPr>
              <a:t> </a:t>
            </a:r>
            <a:r>
              <a:rPr dirty="0" sz="1950" spc="150" b="1">
                <a:latin typeface="Arial"/>
                <a:cs typeface="Arial"/>
              </a:rPr>
              <a:t>Punctual?</a:t>
            </a:r>
            <a:endParaRPr sz="1950">
              <a:latin typeface="Arial"/>
              <a:cs typeface="Arial"/>
            </a:endParaRPr>
          </a:p>
          <a:p>
            <a:pPr marL="12700" marR="144145">
              <a:lnSpc>
                <a:spcPct val="77400"/>
              </a:lnSpc>
              <a:spcBef>
                <a:spcPts val="1305"/>
              </a:spcBef>
            </a:pPr>
            <a:r>
              <a:rPr dirty="0" sz="1950" spc="114">
                <a:solidFill>
                  <a:srgbClr val="9FABD3"/>
                </a:solidFill>
                <a:latin typeface="Tahoma"/>
                <a:cs typeface="Tahoma"/>
                <a:hlinkClick r:id="rId3"/>
              </a:rPr>
              <a:t>https://medium.com/crowdai/can-you-make-swiss-trains-even-more-punct </a:t>
            </a:r>
            <a:r>
              <a:rPr dirty="0" sz="1950" spc="114">
                <a:solidFill>
                  <a:srgbClr val="9FABD3"/>
                </a:solidFill>
                <a:latin typeface="Tahoma"/>
                <a:cs typeface="Tahoma"/>
              </a:rPr>
              <a:t> </a:t>
            </a:r>
            <a:r>
              <a:rPr dirty="0" sz="1950" spc="155">
                <a:solidFill>
                  <a:srgbClr val="9FABD3"/>
                </a:solidFill>
                <a:latin typeface="Tahoma"/>
                <a:cs typeface="Tahoma"/>
                <a:hlinkClick r:id="rId3"/>
              </a:rPr>
              <a:t>ual-ec9aa73d6e35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 sz="1950" spc="190" b="1">
                <a:latin typeface="Arial"/>
                <a:cs typeface="Arial"/>
              </a:rPr>
              <a:t>The </a:t>
            </a:r>
            <a:r>
              <a:rPr dirty="0" sz="1950" spc="204" b="1">
                <a:latin typeface="Arial"/>
                <a:cs typeface="Arial"/>
              </a:rPr>
              <a:t>SkyNet</a:t>
            </a:r>
            <a:r>
              <a:rPr dirty="0" sz="1950" spc="85" b="1">
                <a:latin typeface="Arial"/>
                <a:cs typeface="Arial"/>
              </a:rPr>
              <a:t> </a:t>
            </a:r>
            <a:r>
              <a:rPr dirty="0" sz="1950" spc="185" b="1">
                <a:latin typeface="Arial"/>
                <a:cs typeface="Arial"/>
              </a:rPr>
              <a:t>Salesman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950" spc="110">
                <a:solidFill>
                  <a:srgbClr val="9FABD3"/>
                </a:solidFill>
                <a:latin typeface="Tahoma"/>
                <a:cs typeface="Tahoma"/>
                <a:hlinkClick r:id="rId4"/>
              </a:rPr>
              <a:t>https://multithreaded.stitchfix.com/blog/2016/07/21/skynet-salesman/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335152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45"/>
              <a:t>Interesting</a:t>
            </a:r>
            <a:r>
              <a:rPr dirty="0" spc="125"/>
              <a:t> </a:t>
            </a:r>
            <a:r>
              <a:rPr dirty="0" spc="185"/>
              <a:t>Articles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6689" y="5186938"/>
            <a:ext cx="52768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z="1800" spc="250" b="1">
                <a:solidFill>
                  <a:srgbClr val="FFFFFF"/>
                </a:solidFill>
                <a:latin typeface="Arial"/>
                <a:cs typeface="Arial"/>
              </a:rPr>
              <a:t>100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709" y="1367388"/>
            <a:ext cx="9090660" cy="332486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750" spc="145" b="1">
                <a:latin typeface="Arial"/>
                <a:cs typeface="Arial"/>
              </a:rPr>
              <a:t>Essential </a:t>
            </a:r>
            <a:r>
              <a:rPr dirty="0" sz="1750" spc="245" b="1">
                <a:latin typeface="Arial"/>
                <a:cs typeface="Arial"/>
              </a:rPr>
              <a:t>Math </a:t>
            </a:r>
            <a:r>
              <a:rPr dirty="0" sz="1750" spc="170" b="1">
                <a:latin typeface="Arial"/>
                <a:cs typeface="Arial"/>
              </a:rPr>
              <a:t>for </a:t>
            </a:r>
            <a:r>
              <a:rPr dirty="0" sz="1750" spc="225" b="1">
                <a:latin typeface="Arial"/>
                <a:cs typeface="Arial"/>
              </a:rPr>
              <a:t>Data</a:t>
            </a:r>
            <a:r>
              <a:rPr dirty="0" sz="1750" spc="-25" b="1">
                <a:latin typeface="Arial"/>
                <a:cs typeface="Arial"/>
              </a:rPr>
              <a:t> </a:t>
            </a:r>
            <a:r>
              <a:rPr dirty="0" sz="1750" spc="145" b="1">
                <a:latin typeface="Arial"/>
                <a:cs typeface="Arial"/>
              </a:rPr>
              <a:t>Science</a:t>
            </a:r>
            <a:endParaRPr sz="1750">
              <a:latin typeface="Arial"/>
              <a:cs typeface="Arial"/>
            </a:endParaRPr>
          </a:p>
          <a:p>
            <a:pPr marL="12700" marR="5080">
              <a:lnSpc>
                <a:spcPct val="78600"/>
              </a:lnSpc>
              <a:spcBef>
                <a:spcPts val="1180"/>
              </a:spcBef>
            </a:pPr>
            <a:r>
              <a:rPr dirty="0" sz="1750" spc="114">
                <a:solidFill>
                  <a:srgbClr val="9FABD3"/>
                </a:solidFill>
                <a:latin typeface="Tahoma"/>
                <a:cs typeface="Tahoma"/>
                <a:hlinkClick r:id="rId2"/>
              </a:rPr>
              <a:t>https://towardsdatascience.com/essential-math-for-data-science-why-and-how-e </a:t>
            </a:r>
            <a:r>
              <a:rPr dirty="0" sz="1750" spc="114">
                <a:solidFill>
                  <a:srgbClr val="9FABD3"/>
                </a:solidFill>
                <a:latin typeface="Tahoma"/>
                <a:cs typeface="Tahoma"/>
              </a:rPr>
              <a:t> </a:t>
            </a:r>
            <a:r>
              <a:rPr dirty="0" sz="1750" spc="155">
                <a:solidFill>
                  <a:srgbClr val="9FABD3"/>
                </a:solidFill>
                <a:latin typeface="Tahoma"/>
                <a:cs typeface="Tahoma"/>
                <a:hlinkClick r:id="rId2"/>
              </a:rPr>
              <a:t>88271367fbd</a:t>
            </a: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dirty="0" sz="1750" spc="185" b="1">
                <a:latin typeface="Arial"/>
                <a:cs typeface="Arial"/>
              </a:rPr>
              <a:t>The </a:t>
            </a:r>
            <a:r>
              <a:rPr dirty="0" sz="1750" spc="180" b="1">
                <a:latin typeface="Arial"/>
                <a:cs typeface="Arial"/>
              </a:rPr>
              <a:t>Unreasonable </a:t>
            </a:r>
            <a:r>
              <a:rPr dirty="0" sz="1750" spc="190" b="1">
                <a:latin typeface="Arial"/>
                <a:cs typeface="Arial"/>
              </a:rPr>
              <a:t>Reputation </a:t>
            </a:r>
            <a:r>
              <a:rPr dirty="0" sz="1750" spc="165" b="1">
                <a:latin typeface="Arial"/>
                <a:cs typeface="Arial"/>
              </a:rPr>
              <a:t>of </a:t>
            </a:r>
            <a:r>
              <a:rPr dirty="0" sz="1750" spc="190" b="1">
                <a:latin typeface="Arial"/>
                <a:cs typeface="Arial"/>
              </a:rPr>
              <a:t>Neural</a:t>
            </a:r>
            <a:r>
              <a:rPr dirty="0" sz="1750" spc="-60" b="1">
                <a:latin typeface="Arial"/>
                <a:cs typeface="Arial"/>
              </a:rPr>
              <a:t> </a:t>
            </a:r>
            <a:r>
              <a:rPr dirty="0" sz="1750" spc="200" b="1">
                <a:latin typeface="Arial"/>
                <a:cs typeface="Arial"/>
              </a:rPr>
              <a:t>Networks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750" spc="114">
                <a:solidFill>
                  <a:srgbClr val="9FABD3"/>
                </a:solidFill>
                <a:latin typeface="Tahoma"/>
                <a:cs typeface="Tahoma"/>
                <a:hlinkClick r:id="rId3"/>
              </a:rPr>
              <a:t>http://thinkingmachines.mit.edu/blog/unreasonable-reputation-neural-networks</a:t>
            </a: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1750" spc="195" b="1">
                <a:latin typeface="Arial"/>
                <a:cs typeface="Arial"/>
              </a:rPr>
              <a:t>Mario </a:t>
            </a:r>
            <a:r>
              <a:rPr dirty="0" sz="1750" spc="100" b="1">
                <a:latin typeface="Arial"/>
                <a:cs typeface="Arial"/>
              </a:rPr>
              <a:t>is </a:t>
            </a:r>
            <a:r>
              <a:rPr dirty="0" sz="1750" spc="200" b="1">
                <a:latin typeface="Arial"/>
                <a:cs typeface="Arial"/>
              </a:rPr>
              <a:t>Hard, and that’s Mathematically</a:t>
            </a:r>
            <a:r>
              <a:rPr dirty="0" sz="1750" spc="-85" b="1">
                <a:latin typeface="Arial"/>
                <a:cs typeface="Arial"/>
              </a:rPr>
              <a:t> </a:t>
            </a:r>
            <a:r>
              <a:rPr dirty="0" sz="1750" spc="120" b="1">
                <a:latin typeface="Arial"/>
                <a:cs typeface="Arial"/>
              </a:rPr>
              <a:t>Official</a:t>
            </a:r>
            <a:endParaRPr sz="1750">
              <a:latin typeface="Arial"/>
              <a:cs typeface="Arial"/>
            </a:endParaRPr>
          </a:p>
          <a:p>
            <a:pPr marL="12700" marR="5715">
              <a:lnSpc>
                <a:spcPct val="78600"/>
              </a:lnSpc>
              <a:spcBef>
                <a:spcPts val="1180"/>
              </a:spcBef>
            </a:pPr>
            <a:r>
              <a:rPr dirty="0" sz="1750" spc="110">
                <a:solidFill>
                  <a:srgbClr val="9FABD3"/>
                </a:solidFill>
                <a:latin typeface="Tahoma"/>
                <a:cs typeface="Tahoma"/>
                <a:hlinkClick r:id="rId4"/>
              </a:rPr>
              <a:t>https://www.newscientist.com/article/mg21328565.100-mario-is-hard-and-thats- </a:t>
            </a:r>
            <a:r>
              <a:rPr dirty="0" sz="1750" spc="110">
                <a:solidFill>
                  <a:srgbClr val="9FABD3"/>
                </a:solidFill>
                <a:latin typeface="Tahoma"/>
                <a:cs typeface="Tahoma"/>
              </a:rPr>
              <a:t> </a:t>
            </a:r>
            <a:r>
              <a:rPr dirty="0" sz="1750" spc="120">
                <a:solidFill>
                  <a:srgbClr val="9FABD3"/>
                </a:solidFill>
                <a:latin typeface="Tahoma"/>
                <a:cs typeface="Tahoma"/>
                <a:hlinkClick r:id="rId4"/>
              </a:rPr>
              <a:t>mathematically-official/</a:t>
            </a:r>
            <a:endParaRPr sz="1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32156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45"/>
              <a:t>Interesting</a:t>
            </a:r>
            <a:r>
              <a:rPr dirty="0" spc="114"/>
              <a:t> </a:t>
            </a:r>
            <a:r>
              <a:rPr dirty="0" spc="204"/>
              <a:t>Papers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6689" y="5186938"/>
            <a:ext cx="52768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z="1800" spc="250" b="1">
                <a:solidFill>
                  <a:srgbClr val="FFFFFF"/>
                </a:solidFill>
                <a:latin typeface="Arial"/>
                <a:cs typeface="Arial"/>
              </a:rPr>
              <a:t>100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709" y="1355450"/>
            <a:ext cx="8704580" cy="319405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1950" spc="190" b="1">
                <a:latin typeface="Arial"/>
                <a:cs typeface="Arial"/>
              </a:rPr>
              <a:t>The </a:t>
            </a:r>
            <a:r>
              <a:rPr dirty="0" sz="1950" spc="170" b="1">
                <a:latin typeface="Arial"/>
                <a:cs typeface="Arial"/>
              </a:rPr>
              <a:t>Lin-Kernighan </a:t>
            </a:r>
            <a:r>
              <a:rPr dirty="0" sz="1950" spc="155" b="1">
                <a:latin typeface="Arial"/>
                <a:cs typeface="Arial"/>
              </a:rPr>
              <a:t>Traveling </a:t>
            </a:r>
            <a:r>
              <a:rPr dirty="0" sz="1950" spc="185" b="1">
                <a:latin typeface="Arial"/>
                <a:cs typeface="Arial"/>
              </a:rPr>
              <a:t>Salesman</a:t>
            </a:r>
            <a:r>
              <a:rPr dirty="0" sz="1950" spc="55" b="1">
                <a:latin typeface="Arial"/>
                <a:cs typeface="Arial"/>
              </a:rPr>
              <a:t> </a:t>
            </a:r>
            <a:r>
              <a:rPr dirty="0" sz="1950" spc="170" b="1">
                <a:latin typeface="Arial"/>
                <a:cs typeface="Arial"/>
              </a:rPr>
              <a:t>Heuristic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950" spc="90">
                <a:solidFill>
                  <a:srgbClr val="9FABD3"/>
                </a:solidFill>
                <a:latin typeface="Tahoma"/>
                <a:cs typeface="Tahoma"/>
                <a:hlinkClick r:id="rId2"/>
              </a:rPr>
              <a:t>http://akira.ruc.dk/~keld/research/LKH/LKH-1.3/DOC/LKH_REPORT.pdf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 sz="1950" spc="190" b="1">
                <a:latin typeface="Arial"/>
                <a:cs typeface="Arial"/>
              </a:rPr>
              <a:t>The </a:t>
            </a:r>
            <a:r>
              <a:rPr dirty="0" sz="1950" spc="155" b="1">
                <a:latin typeface="Arial"/>
                <a:cs typeface="Arial"/>
              </a:rPr>
              <a:t>Traveling </a:t>
            </a:r>
            <a:r>
              <a:rPr dirty="0" sz="1950" spc="180" b="1">
                <a:latin typeface="Arial"/>
                <a:cs typeface="Arial"/>
              </a:rPr>
              <a:t>Salesman: </a:t>
            </a:r>
            <a:r>
              <a:rPr dirty="0" sz="1950" spc="100" b="1">
                <a:latin typeface="Arial"/>
                <a:cs typeface="Arial"/>
              </a:rPr>
              <a:t>A </a:t>
            </a:r>
            <a:r>
              <a:rPr dirty="0" sz="1950" spc="200" b="1">
                <a:latin typeface="Arial"/>
                <a:cs typeface="Arial"/>
              </a:rPr>
              <a:t>Neural </a:t>
            </a:r>
            <a:r>
              <a:rPr dirty="0" sz="1950" spc="225" b="1">
                <a:latin typeface="Arial"/>
                <a:cs typeface="Arial"/>
              </a:rPr>
              <a:t>Network</a:t>
            </a:r>
            <a:r>
              <a:rPr dirty="0" sz="1950" spc="10" b="1">
                <a:latin typeface="Arial"/>
                <a:cs typeface="Arial"/>
              </a:rPr>
              <a:t> </a:t>
            </a:r>
            <a:r>
              <a:rPr dirty="0" sz="1950" spc="180" b="1">
                <a:latin typeface="Arial"/>
                <a:cs typeface="Arial"/>
              </a:rPr>
              <a:t>Perspective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950" spc="100">
                <a:solidFill>
                  <a:srgbClr val="9FABD3"/>
                </a:solidFill>
                <a:latin typeface="Tahoma"/>
                <a:cs typeface="Tahoma"/>
                <a:hlinkClick r:id="rId3"/>
              </a:rPr>
              <a:t>http://www.iro.umontreal.ca/~dift6751/paper_potvin_nn_tsp.pdf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1950" spc="190" b="1">
                <a:latin typeface="Arial"/>
                <a:cs typeface="Arial"/>
              </a:rPr>
              <a:t>The </a:t>
            </a:r>
            <a:r>
              <a:rPr dirty="0" sz="1950" spc="200" b="1">
                <a:latin typeface="Arial"/>
                <a:cs typeface="Arial"/>
              </a:rPr>
              <a:t>Interplay </a:t>
            </a:r>
            <a:r>
              <a:rPr dirty="0" sz="1950" spc="170" b="1">
                <a:latin typeface="Arial"/>
                <a:cs typeface="Arial"/>
              </a:rPr>
              <a:t>of </a:t>
            </a:r>
            <a:r>
              <a:rPr dirty="0" sz="1950" spc="195" b="1">
                <a:latin typeface="Arial"/>
                <a:cs typeface="Arial"/>
              </a:rPr>
              <a:t>Optimization </a:t>
            </a:r>
            <a:r>
              <a:rPr dirty="0" sz="1950" spc="210" b="1">
                <a:latin typeface="Arial"/>
                <a:cs typeface="Arial"/>
              </a:rPr>
              <a:t>and </a:t>
            </a:r>
            <a:r>
              <a:rPr dirty="0" sz="1950" spc="195" b="1">
                <a:latin typeface="Arial"/>
                <a:cs typeface="Arial"/>
              </a:rPr>
              <a:t>Machine </a:t>
            </a:r>
            <a:r>
              <a:rPr dirty="0" sz="1950" spc="180" b="1">
                <a:latin typeface="Arial"/>
                <a:cs typeface="Arial"/>
              </a:rPr>
              <a:t>Learning</a:t>
            </a:r>
            <a:r>
              <a:rPr dirty="0" sz="1950" spc="-170" b="1">
                <a:latin typeface="Arial"/>
                <a:cs typeface="Arial"/>
              </a:rPr>
              <a:t> </a:t>
            </a:r>
            <a:r>
              <a:rPr dirty="0" sz="1950" spc="170" b="1">
                <a:latin typeface="Arial"/>
                <a:cs typeface="Arial"/>
              </a:rPr>
              <a:t>Research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950" spc="90">
                <a:solidFill>
                  <a:srgbClr val="9FABD3"/>
                </a:solidFill>
                <a:latin typeface="Tahoma"/>
                <a:cs typeface="Tahoma"/>
                <a:hlinkClick r:id="rId4"/>
              </a:rPr>
              <a:t>http://jmlr.org/papers/volume7/MLOPT-intro06a/MLOPT-intro06a.pdf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14845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9"/>
              <a:t>The </a:t>
            </a:r>
            <a:r>
              <a:rPr dirty="0" spc="270"/>
              <a:t>Monty </a:t>
            </a:r>
            <a:r>
              <a:rPr dirty="0" spc="215"/>
              <a:t>Hall</a:t>
            </a:r>
            <a:r>
              <a:rPr dirty="0" spc="-30"/>
              <a:t> </a:t>
            </a:r>
            <a:r>
              <a:rPr dirty="0" spc="229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7223759" y="2194919"/>
            <a:ext cx="1539240" cy="1539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74280" y="2652119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79" h="457200">
                <a:moveTo>
                  <a:pt x="563879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74280" y="2652119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79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74280" y="26521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14359" y="31093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78750" y="2749910"/>
            <a:ext cx="267970" cy="26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66559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40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40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4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66559" y="1920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44000" y="3840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12519" y="2286360"/>
            <a:ext cx="1539240" cy="1539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63039" y="2743560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80" h="457200">
                <a:moveTo>
                  <a:pt x="563879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63039" y="2743560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8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63039" y="27435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03120" y="32007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68779" y="2841350"/>
            <a:ext cx="267969" cy="26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57650" y="2103479"/>
            <a:ext cx="1703070" cy="1703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34559" y="2523850"/>
            <a:ext cx="361950" cy="361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40479" y="1920599"/>
            <a:ext cx="2377440" cy="19202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40479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40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40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4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40479" y="1920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217920" y="3840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541520" y="2586079"/>
            <a:ext cx="975994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">
              <a:lnSpc>
                <a:spcPts val="2125"/>
              </a:lnSpc>
              <a:spcBef>
                <a:spcPts val="100"/>
              </a:spcBef>
            </a:pPr>
            <a:r>
              <a:rPr dirty="0" sz="1800" spc="140">
                <a:latin typeface="Tahoma"/>
                <a:cs typeface="Tahoma"/>
              </a:rPr>
              <a:t>DOOR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 spc="16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25"/>
              </a:lnSpc>
            </a:pPr>
            <a:r>
              <a:rPr dirty="0" sz="1800" spc="245" b="1">
                <a:latin typeface="Arial"/>
                <a:cs typeface="Arial"/>
              </a:rPr>
              <a:t>66</a:t>
            </a:r>
            <a:r>
              <a:rPr dirty="0" sz="1800" spc="175" b="1">
                <a:latin typeface="Arial"/>
                <a:cs typeface="Arial"/>
              </a:rPr>
              <a:t>.</a:t>
            </a:r>
            <a:r>
              <a:rPr dirty="0" sz="1800" spc="245" b="1">
                <a:latin typeface="Arial"/>
                <a:cs typeface="Arial"/>
              </a:rPr>
              <a:t>66</a:t>
            </a:r>
            <a:r>
              <a:rPr dirty="0" sz="1800" spc="200" b="1">
                <a:latin typeface="Arial"/>
                <a:cs typeface="Arial"/>
              </a:rPr>
              <a:t>%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31520" y="1920599"/>
            <a:ext cx="2377440" cy="19202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31519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39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39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3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31519" y="1920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08960" y="3840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432560" y="2586079"/>
            <a:ext cx="975994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">
              <a:lnSpc>
                <a:spcPts val="2125"/>
              </a:lnSpc>
              <a:spcBef>
                <a:spcPts val="100"/>
              </a:spcBef>
            </a:pPr>
            <a:r>
              <a:rPr dirty="0" sz="1800" spc="140">
                <a:latin typeface="Tahoma"/>
                <a:cs typeface="Tahoma"/>
              </a:rPr>
              <a:t>DOOR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 spc="16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25"/>
              </a:lnSpc>
            </a:pPr>
            <a:r>
              <a:rPr dirty="0" sz="1800" spc="245" b="1">
                <a:latin typeface="Arial"/>
                <a:cs typeface="Arial"/>
              </a:rPr>
              <a:t>33</a:t>
            </a:r>
            <a:r>
              <a:rPr dirty="0" sz="1800" spc="175" b="1">
                <a:latin typeface="Arial"/>
                <a:cs typeface="Arial"/>
              </a:rPr>
              <a:t>.</a:t>
            </a:r>
            <a:r>
              <a:rPr dirty="0" sz="1800" spc="245" b="1">
                <a:latin typeface="Arial"/>
                <a:cs typeface="Arial"/>
              </a:rPr>
              <a:t>33</a:t>
            </a:r>
            <a:r>
              <a:rPr dirty="0" sz="1800" spc="200" b="1">
                <a:latin typeface="Arial"/>
                <a:cs typeface="Arial"/>
              </a:rPr>
              <a:t>%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10</a:t>
            </a:fld>
          </a:p>
        </p:txBody>
      </p:sp>
      <p:sp>
        <p:nvSpPr>
          <p:cNvPr id="30" name="object 30"/>
          <p:cNvSpPr txBox="1"/>
          <p:nvPr/>
        </p:nvSpPr>
        <p:spPr>
          <a:xfrm>
            <a:off x="626109" y="4313280"/>
            <a:ext cx="7743825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110">
                <a:latin typeface="Tahoma"/>
                <a:cs typeface="Tahoma"/>
              </a:rPr>
              <a:t>The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probability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90">
                <a:latin typeface="Tahoma"/>
                <a:cs typeface="Tahoma"/>
              </a:rPr>
              <a:t>of</a:t>
            </a:r>
            <a:r>
              <a:rPr dirty="0" sz="1800" spc="35">
                <a:latin typeface="Tahoma"/>
                <a:cs typeface="Tahoma"/>
              </a:rPr>
              <a:t> </a:t>
            </a:r>
            <a:r>
              <a:rPr dirty="0" sz="1800" spc="160" b="1">
                <a:solidFill>
                  <a:srgbClr val="0000FF"/>
                </a:solidFill>
                <a:latin typeface="Arial"/>
                <a:cs typeface="Arial"/>
              </a:rPr>
              <a:t>Door</a:t>
            </a:r>
            <a:r>
              <a:rPr dirty="0" sz="1800" spc="11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250" b="1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dirty="0" sz="1800" spc="7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110">
                <a:latin typeface="Tahoma"/>
                <a:cs typeface="Tahoma"/>
              </a:rPr>
              <a:t>is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225" b="1">
                <a:solidFill>
                  <a:srgbClr val="0000FF"/>
                </a:solidFill>
                <a:latin typeface="Arial"/>
                <a:cs typeface="Arial"/>
              </a:rPr>
              <a:t>33.33%</a:t>
            </a:r>
            <a:r>
              <a:rPr dirty="0" sz="1800" spc="7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120">
                <a:latin typeface="Tahoma"/>
                <a:cs typeface="Tahoma"/>
              </a:rPr>
              <a:t>while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160" b="1">
                <a:solidFill>
                  <a:srgbClr val="FF3333"/>
                </a:solidFill>
                <a:latin typeface="Arial"/>
                <a:cs typeface="Arial"/>
              </a:rPr>
              <a:t>Door</a:t>
            </a:r>
            <a:r>
              <a:rPr dirty="0" sz="1800" spc="125" b="1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dirty="0" sz="1800" spc="250" b="1">
                <a:solidFill>
                  <a:srgbClr val="FF3333"/>
                </a:solidFill>
                <a:latin typeface="Arial"/>
                <a:cs typeface="Arial"/>
              </a:rPr>
              <a:t>2</a:t>
            </a:r>
            <a:r>
              <a:rPr dirty="0" sz="1800" spc="75" b="1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dirty="0" sz="1800" spc="105">
                <a:latin typeface="Tahoma"/>
                <a:cs typeface="Tahoma"/>
              </a:rPr>
              <a:t>is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125">
                <a:latin typeface="Tahoma"/>
                <a:cs typeface="Tahoma"/>
              </a:rPr>
              <a:t>now</a:t>
            </a:r>
            <a:r>
              <a:rPr dirty="0" sz="1800" spc="25">
                <a:latin typeface="Tahoma"/>
                <a:cs typeface="Tahoma"/>
              </a:rPr>
              <a:t> </a:t>
            </a:r>
            <a:r>
              <a:rPr dirty="0" sz="1800" spc="195" b="1">
                <a:solidFill>
                  <a:srgbClr val="FF3333"/>
                </a:solidFill>
                <a:latin typeface="Arial"/>
                <a:cs typeface="Arial"/>
              </a:rPr>
              <a:t>66.66%</a:t>
            </a:r>
            <a:r>
              <a:rPr dirty="0" sz="1800" spc="195">
                <a:latin typeface="Tahoma"/>
                <a:cs typeface="Tahoma"/>
              </a:rPr>
              <a:t>.  </a:t>
            </a:r>
            <a:r>
              <a:rPr dirty="0" sz="1800" spc="25">
                <a:latin typeface="Tahoma"/>
                <a:cs typeface="Tahoma"/>
              </a:rPr>
              <a:t>You </a:t>
            </a:r>
            <a:r>
              <a:rPr dirty="0" sz="1800" spc="125">
                <a:latin typeface="Tahoma"/>
                <a:cs typeface="Tahoma"/>
              </a:rPr>
              <a:t>should </a:t>
            </a:r>
            <a:r>
              <a:rPr dirty="0" sz="1800" spc="120">
                <a:latin typeface="Tahoma"/>
                <a:cs typeface="Tahoma"/>
              </a:rPr>
              <a:t>switch! </a:t>
            </a:r>
            <a:r>
              <a:rPr dirty="0" sz="1800" spc="130">
                <a:latin typeface="Tahoma"/>
                <a:cs typeface="Tahoma"/>
              </a:rPr>
              <a:t>But</a:t>
            </a:r>
            <a:r>
              <a:rPr dirty="0" sz="1800" spc="-245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why?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14845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9"/>
              <a:t>The </a:t>
            </a:r>
            <a:r>
              <a:rPr dirty="0" spc="270"/>
              <a:t>Monty </a:t>
            </a:r>
            <a:r>
              <a:rPr dirty="0" spc="215"/>
              <a:t>Hall</a:t>
            </a:r>
            <a:r>
              <a:rPr dirty="0" spc="-30"/>
              <a:t> </a:t>
            </a:r>
            <a:r>
              <a:rPr dirty="0" spc="229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7223759" y="2194919"/>
            <a:ext cx="1539240" cy="1539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74280" y="2652119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79" h="457200">
                <a:moveTo>
                  <a:pt x="563879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74280" y="2652119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79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74280" y="26521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14359" y="31093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78750" y="2749910"/>
            <a:ext cx="267970" cy="26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66559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40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40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4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66559" y="1920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44000" y="3840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12519" y="2286360"/>
            <a:ext cx="1539240" cy="1539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63039" y="2743560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80" h="457200">
                <a:moveTo>
                  <a:pt x="563879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63039" y="2743560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8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63039" y="27435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03120" y="32007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68779" y="2841350"/>
            <a:ext cx="267969" cy="26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22090" y="2103479"/>
            <a:ext cx="1703069" cy="1703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97729" y="2523850"/>
            <a:ext cx="361950" cy="361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57600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39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39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39" y="0"/>
                </a:lnTo>
                <a:close/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57600" y="1920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035040" y="3840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40080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39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39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3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40080" y="1920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17520" y="3840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357630" y="1570080"/>
            <a:ext cx="895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5">
                <a:latin typeface="Tahoma"/>
                <a:cs typeface="Tahoma"/>
              </a:rPr>
              <a:t>33.33%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42530" y="1609348"/>
            <a:ext cx="869950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0"/>
              </a:lnSpc>
            </a:pPr>
            <a:r>
              <a:rPr dirty="0" sz="1800" spc="150">
                <a:latin typeface="Tahoma"/>
                <a:cs typeface="Tahoma"/>
              </a:rPr>
              <a:t>33</a:t>
            </a:r>
            <a:r>
              <a:rPr dirty="0" sz="1800" spc="30">
                <a:latin typeface="Tahoma"/>
                <a:cs typeface="Tahoma"/>
              </a:rPr>
              <a:t>.</a:t>
            </a:r>
            <a:r>
              <a:rPr dirty="0" sz="1800" spc="150">
                <a:latin typeface="Tahoma"/>
                <a:cs typeface="Tahoma"/>
              </a:rPr>
              <a:t>33</a:t>
            </a:r>
            <a:r>
              <a:rPr dirty="0" sz="1800" spc="-50">
                <a:latin typeface="Tahoma"/>
                <a:cs typeface="Tahoma"/>
              </a:rPr>
              <a:t>%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20870" y="1570080"/>
            <a:ext cx="895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5">
                <a:latin typeface="Tahoma"/>
                <a:cs typeface="Tahoma"/>
              </a:rPr>
              <a:t>66.66%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583680" y="1463400"/>
            <a:ext cx="2651760" cy="2651760"/>
          </a:xfrm>
          <a:custGeom>
            <a:avLst/>
            <a:gdLst/>
            <a:ahLst/>
            <a:cxnLst/>
            <a:rect l="l" t="t" r="r" b="b"/>
            <a:pathLst>
              <a:path w="2651759" h="2651760">
                <a:moveTo>
                  <a:pt x="2651760" y="0"/>
                </a:moveTo>
                <a:lnTo>
                  <a:pt x="0" y="0"/>
                </a:lnTo>
                <a:lnTo>
                  <a:pt x="0" y="2651760"/>
                </a:lnTo>
                <a:lnTo>
                  <a:pt x="2651760" y="2651760"/>
                </a:lnTo>
                <a:lnTo>
                  <a:pt x="265176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619"/>
            <a:ext cx="41484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29" b="1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270" b="1">
                <a:solidFill>
                  <a:srgbClr val="FFFFFF"/>
                </a:solidFill>
                <a:latin typeface="Arial"/>
                <a:cs typeface="Arial"/>
              </a:rPr>
              <a:t>Monty </a:t>
            </a:r>
            <a:r>
              <a:rPr dirty="0" sz="2400" spc="215" b="1">
                <a:solidFill>
                  <a:srgbClr val="FFFFFF"/>
                </a:solidFill>
                <a:latin typeface="Arial"/>
                <a:cs typeface="Arial"/>
              </a:rPr>
              <a:t>Hall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229" b="1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709" y="1454510"/>
            <a:ext cx="3832225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135">
                <a:latin typeface="Tahoma"/>
                <a:cs typeface="Tahoma"/>
              </a:rPr>
              <a:t>According </a:t>
            </a:r>
            <a:r>
              <a:rPr dirty="0" sz="1950" spc="120">
                <a:latin typeface="Tahoma"/>
                <a:cs typeface="Tahoma"/>
              </a:rPr>
              <a:t>to </a:t>
            </a:r>
            <a:r>
              <a:rPr dirty="0" sz="1950" spc="165">
                <a:latin typeface="Tahoma"/>
                <a:cs typeface="Tahoma"/>
              </a:rPr>
              <a:t>Bayes</a:t>
            </a:r>
            <a:r>
              <a:rPr dirty="0" sz="1950" spc="-240">
                <a:latin typeface="Tahoma"/>
                <a:cs typeface="Tahoma"/>
              </a:rPr>
              <a:t> </a:t>
            </a:r>
            <a:r>
              <a:rPr dirty="0" sz="1950" spc="105">
                <a:latin typeface="Tahoma"/>
                <a:cs typeface="Tahoma"/>
              </a:rPr>
              <a:t>Theorem...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6659" y="1338683"/>
            <a:ext cx="4655069" cy="1105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7035" y="2041504"/>
            <a:ext cx="2524230" cy="573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0966" y="2880810"/>
            <a:ext cx="4764608" cy="12970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23129" y="3749399"/>
            <a:ext cx="410209" cy="274320"/>
          </a:xfrm>
          <a:custGeom>
            <a:avLst/>
            <a:gdLst/>
            <a:ahLst/>
            <a:cxnLst/>
            <a:rect l="l" t="t" r="r" b="b"/>
            <a:pathLst>
              <a:path w="410210" h="274320">
                <a:moveTo>
                  <a:pt x="45720" y="0"/>
                </a:moveTo>
                <a:lnTo>
                  <a:pt x="28932" y="3929"/>
                </a:lnTo>
                <a:lnTo>
                  <a:pt x="14287" y="14287"/>
                </a:lnTo>
                <a:lnTo>
                  <a:pt x="3929" y="28932"/>
                </a:lnTo>
                <a:lnTo>
                  <a:pt x="0" y="45719"/>
                </a:lnTo>
                <a:lnTo>
                  <a:pt x="0" y="228600"/>
                </a:lnTo>
                <a:lnTo>
                  <a:pt x="3929" y="245387"/>
                </a:lnTo>
                <a:lnTo>
                  <a:pt x="14287" y="260032"/>
                </a:lnTo>
                <a:lnTo>
                  <a:pt x="28932" y="270390"/>
                </a:lnTo>
                <a:lnTo>
                  <a:pt x="45720" y="274319"/>
                </a:lnTo>
                <a:lnTo>
                  <a:pt x="364490" y="274319"/>
                </a:lnTo>
                <a:lnTo>
                  <a:pt x="381277" y="270390"/>
                </a:lnTo>
                <a:lnTo>
                  <a:pt x="395922" y="260032"/>
                </a:lnTo>
                <a:lnTo>
                  <a:pt x="406280" y="245387"/>
                </a:lnTo>
                <a:lnTo>
                  <a:pt x="410210" y="228600"/>
                </a:lnTo>
                <a:lnTo>
                  <a:pt x="410210" y="45719"/>
                </a:lnTo>
                <a:lnTo>
                  <a:pt x="406280" y="28932"/>
                </a:lnTo>
                <a:lnTo>
                  <a:pt x="395922" y="14287"/>
                </a:lnTo>
                <a:lnTo>
                  <a:pt x="381277" y="3929"/>
                </a:lnTo>
                <a:lnTo>
                  <a:pt x="364490" y="0"/>
                </a:lnTo>
                <a:lnTo>
                  <a:pt x="45720" y="0"/>
                </a:lnTo>
                <a:close/>
              </a:path>
            </a:pathLst>
          </a:custGeom>
          <a:ln w="36659">
            <a:solidFill>
              <a:srgbClr val="C400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23129" y="37493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C400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33340" y="40237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C400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4979"/>
            <a:ext cx="9720580" cy="944880"/>
          </a:xfrm>
          <a:custGeom>
            <a:avLst/>
            <a:gdLst/>
            <a:ahLst/>
            <a:cxnLst/>
            <a:rect l="l" t="t" r="r" b="b"/>
            <a:pathLst>
              <a:path w="9720580" h="944880">
                <a:moveTo>
                  <a:pt x="9720580" y="0"/>
                </a:moveTo>
                <a:lnTo>
                  <a:pt x="0" y="0"/>
                </a:lnTo>
                <a:lnTo>
                  <a:pt x="0" y="944880"/>
                </a:lnTo>
                <a:lnTo>
                  <a:pt x="9720580" y="944880"/>
                </a:lnTo>
                <a:lnTo>
                  <a:pt x="972058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60309" y="5129889"/>
            <a:ext cx="2519680" cy="405130"/>
          </a:xfrm>
          <a:custGeom>
            <a:avLst/>
            <a:gdLst/>
            <a:ahLst/>
            <a:cxnLst/>
            <a:rect l="l" t="t" r="r" b="b"/>
            <a:pathLst>
              <a:path w="2519679" h="405129">
                <a:moveTo>
                  <a:pt x="2519680" y="0"/>
                </a:moveTo>
                <a:lnTo>
                  <a:pt x="0" y="0"/>
                </a:lnTo>
                <a:lnTo>
                  <a:pt x="0" y="405130"/>
                </a:lnTo>
                <a:lnTo>
                  <a:pt x="2519680" y="405130"/>
                </a:lnTo>
                <a:lnTo>
                  <a:pt x="251968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0430" y="5129889"/>
            <a:ext cx="6479540" cy="405130"/>
          </a:xfrm>
          <a:custGeom>
            <a:avLst/>
            <a:gdLst/>
            <a:ahLst/>
            <a:cxnLst/>
            <a:rect l="l" t="t" r="r" b="b"/>
            <a:pathLst>
              <a:path w="6479540" h="405129">
                <a:moveTo>
                  <a:pt x="6479540" y="0"/>
                </a:moveTo>
                <a:lnTo>
                  <a:pt x="0" y="0"/>
                </a:lnTo>
                <a:lnTo>
                  <a:pt x="0" y="405130"/>
                </a:lnTo>
                <a:lnTo>
                  <a:pt x="6479540" y="405130"/>
                </a:lnTo>
                <a:lnTo>
                  <a:pt x="6479540" y="0"/>
                </a:lnTo>
                <a:close/>
              </a:path>
            </a:pathLst>
          </a:custGeom>
          <a:solidFill>
            <a:srgbClr val="BCC2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0339" y="5129889"/>
            <a:ext cx="539750" cy="405130"/>
          </a:xfrm>
          <a:custGeom>
            <a:avLst/>
            <a:gdLst/>
            <a:ahLst/>
            <a:cxnLst/>
            <a:rect l="l" t="t" r="r" b="b"/>
            <a:pathLst>
              <a:path w="539750" h="405129">
                <a:moveTo>
                  <a:pt x="539750" y="0"/>
                </a:moveTo>
                <a:lnTo>
                  <a:pt x="0" y="0"/>
                </a:lnTo>
                <a:lnTo>
                  <a:pt x="0" y="405130"/>
                </a:lnTo>
                <a:lnTo>
                  <a:pt x="539750" y="405130"/>
                </a:lnTo>
                <a:lnTo>
                  <a:pt x="53975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14845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9"/>
              <a:t>The </a:t>
            </a:r>
            <a:r>
              <a:rPr dirty="0" spc="270"/>
              <a:t>Monty </a:t>
            </a:r>
            <a:r>
              <a:rPr dirty="0" spc="215"/>
              <a:t>Hall</a:t>
            </a:r>
            <a:r>
              <a:rPr dirty="0" spc="-30"/>
              <a:t> </a:t>
            </a:r>
            <a:r>
              <a:rPr dirty="0" spc="229"/>
              <a:t>Problem</a:t>
            </a:r>
          </a:p>
        </p:txBody>
      </p:sp>
      <p:sp>
        <p:nvSpPr>
          <p:cNvPr id="7" name="object 7"/>
          <p:cNvSpPr/>
          <p:nvPr/>
        </p:nvSpPr>
        <p:spPr>
          <a:xfrm>
            <a:off x="1000619" y="1579543"/>
            <a:ext cx="7772252" cy="2973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770" y="1812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0409" y="21784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7080" y="1812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15719" y="21784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43660" y="1812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92300" y="21784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18970" y="1812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67610" y="21784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7080" y="2208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15719" y="2574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1770" y="2208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40409" y="2574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43660" y="2208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92300" y="2574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18970" y="2208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67610" y="2574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2879" y="2602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1519" y="29683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58190" y="2602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306830" y="29683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34769" y="2602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83410" y="29683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10079" y="2602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58720" y="29683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58190" y="2998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306830" y="3364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2879" y="2998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31519" y="3364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334769" y="2998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883410" y="3364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910079" y="2998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58720" y="3364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98089" y="1796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46729" y="2161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073400" y="1796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622040" y="2161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649979" y="1796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198620" y="2161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25290" y="1796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773929" y="2161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073400" y="21923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622040" y="2558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498089" y="21923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046729" y="2558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649979" y="21923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198620" y="2558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225290" y="21923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773929" y="2558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489200" y="2586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037839" y="2951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064510" y="2586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613150" y="2951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641090" y="2586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189729" y="2951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16400" y="2586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765040" y="2951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064510" y="29823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13150" y="33480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489200" y="29823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037839" y="33480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641090" y="29823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189729" y="33480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216400" y="29823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765040" y="33480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818379" y="1812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367020" y="21784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394959" y="1812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943600" y="21784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971540" y="1812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520180" y="21784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546850" y="1812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095490" y="21784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394959" y="2208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943600" y="2574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818379" y="2208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367020" y="2574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971540" y="2208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520180" y="2574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546850" y="2208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095490" y="2574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809490" y="2602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358129" y="29683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386070" y="2602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934709" y="29683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961379" y="2602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510019" y="29683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537959" y="2602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086600" y="29683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386070" y="2998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934709" y="3364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809490" y="2998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358129" y="3364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961379" y="2998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510019" y="3364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537959" y="2998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086600" y="3364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124700" y="1796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673340" y="2161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701280" y="1796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249919" y="2161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276590" y="1796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825230" y="2161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853169" y="1796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9401809" y="2161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701280" y="21923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249919" y="2558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124700" y="21923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673340" y="2558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276590" y="21923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8825230" y="2558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8853169" y="21923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9401809" y="2558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115809" y="2586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664450" y="2951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692390" y="2586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8241030" y="2951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8267700" y="2586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8816340" y="2951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8844280" y="2586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9392919" y="2951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7692390" y="29823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241030" y="33480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115809" y="29823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664450" y="33480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8267700" y="29823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8816340" y="33480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8844280" y="29823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9392919" y="33480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91770" y="33836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40409" y="37493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67080" y="33836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315719" y="37493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343660" y="33836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1892300" y="37493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918970" y="33836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2467610" y="37493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67080" y="37798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315719" y="41456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91770" y="37798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740409" y="41456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343660" y="37798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892300" y="41456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918970" y="37798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467610" y="41456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82879" y="41735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731519" y="45393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758190" y="41735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306830" y="45393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334769" y="41735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883410" y="45393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910079" y="41735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458720" y="45393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758190" y="456854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1306830" y="49343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82879" y="456854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731519" y="49343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1334769" y="456854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1883410" y="49343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1910079" y="456854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2458720" y="49343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498089" y="33671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046729" y="3732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073400" y="33671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3622040" y="3732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3649979" y="33671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198620" y="3732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225290" y="33671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773929" y="3732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3073400" y="37620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3622040" y="4127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498089" y="37620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3046729" y="4127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3649979" y="37620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198620" y="4127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225290" y="37620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773929" y="4127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2489200" y="41570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3037839" y="45228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064510" y="41570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3613150" y="45228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3641090" y="41570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189729" y="45228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216400" y="41570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765040" y="45228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3064510" y="45520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3613150" y="49177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2489200" y="45520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3037839" y="49177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3641090" y="45520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4189729" y="49177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4216400" y="45520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4765040" y="49177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818379" y="33836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367020" y="37493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394959" y="33836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943600" y="37493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5971540" y="33836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520180" y="37493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546850" y="33836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7095490" y="37493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5394959" y="37798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943600" y="41456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818379" y="37798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367020" y="41456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971540" y="37798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6520180" y="41456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6546850" y="37798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7095490" y="41456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809490" y="41735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5358129" y="45393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5386070" y="41735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5934709" y="45393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5961379" y="41735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6510019" y="45393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6537959" y="41735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7086600" y="45393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5386070" y="456854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5934709" y="49343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809490" y="456854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5358129" y="49343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5961379" y="456854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6510019" y="49343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6537959" y="456854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7086600" y="49343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7124700" y="33671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7673340" y="3732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7701280" y="33671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8249919" y="3732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8276590" y="33671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8825230" y="3732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8853169" y="33671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9401809" y="3732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7701280" y="37620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8249919" y="4127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7124700" y="37620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7673340" y="4127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8276590" y="37620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8825230" y="4127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8853169" y="37620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9401809" y="4127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7115809" y="41570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7664450" y="45228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7692390" y="41570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8241030" y="45228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8267700" y="41570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8816340" y="45228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8844280" y="41570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9392919" y="45228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7692390" y="45520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8241030" y="49177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7115809" y="45520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7664450" y="49177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8267700" y="45520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8816340" y="49177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8844280" y="45520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9392919" y="49177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9453880" y="1796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10002519" y="2161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9453880" y="21923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10002519" y="2558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9444990" y="2586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9993630" y="2951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9444990" y="29823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9993630" y="33480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9453880" y="33671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10002519" y="3732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9453880" y="37620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10002519" y="4127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9444990" y="41570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9993630" y="45228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9444990" y="45520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9993630" y="49177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14845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9"/>
              <a:t>The </a:t>
            </a:r>
            <a:r>
              <a:rPr dirty="0" spc="270"/>
              <a:t>Monty </a:t>
            </a:r>
            <a:r>
              <a:rPr dirty="0" spc="215"/>
              <a:t>Hall</a:t>
            </a:r>
            <a:r>
              <a:rPr dirty="0" spc="-30"/>
              <a:t> </a:t>
            </a:r>
            <a:r>
              <a:rPr dirty="0" spc="229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191770" y="1812650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59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49" y="346710"/>
                </a:lnTo>
                <a:lnTo>
                  <a:pt x="38576" y="360521"/>
                </a:lnTo>
                <a:lnTo>
                  <a:pt x="60959" y="365760"/>
                </a:lnTo>
                <a:lnTo>
                  <a:pt x="487680" y="365760"/>
                </a:lnTo>
                <a:lnTo>
                  <a:pt x="510063" y="360521"/>
                </a:lnTo>
                <a:lnTo>
                  <a:pt x="529590" y="346709"/>
                </a:lnTo>
                <a:lnTo>
                  <a:pt x="54340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401" y="38576"/>
                </a:lnTo>
                <a:lnTo>
                  <a:pt x="529590" y="19050"/>
                </a:lnTo>
                <a:lnTo>
                  <a:pt x="510063" y="5238"/>
                </a:lnTo>
                <a:lnTo>
                  <a:pt x="487680" y="0"/>
                </a:lnTo>
                <a:lnTo>
                  <a:pt x="6095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1770" y="1812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0409" y="21784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7080" y="1812650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60" y="365760"/>
                </a:lnTo>
                <a:lnTo>
                  <a:pt x="487680" y="365760"/>
                </a:lnTo>
                <a:lnTo>
                  <a:pt x="510063" y="360521"/>
                </a:lnTo>
                <a:lnTo>
                  <a:pt x="529590" y="346709"/>
                </a:lnTo>
                <a:lnTo>
                  <a:pt x="54340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401" y="38576"/>
                </a:lnTo>
                <a:lnTo>
                  <a:pt x="529590" y="19050"/>
                </a:lnTo>
                <a:lnTo>
                  <a:pt x="510063" y="5238"/>
                </a:lnTo>
                <a:lnTo>
                  <a:pt x="487680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7080" y="1812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15719" y="21784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43660" y="1812650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39" h="365760">
                <a:moveTo>
                  <a:pt x="60959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59" y="365760"/>
                </a:lnTo>
                <a:lnTo>
                  <a:pt x="487679" y="365760"/>
                </a:lnTo>
                <a:lnTo>
                  <a:pt x="510063" y="360521"/>
                </a:lnTo>
                <a:lnTo>
                  <a:pt x="529590" y="346709"/>
                </a:lnTo>
                <a:lnTo>
                  <a:pt x="54340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401" y="38576"/>
                </a:lnTo>
                <a:lnTo>
                  <a:pt x="529590" y="19050"/>
                </a:lnTo>
                <a:lnTo>
                  <a:pt x="510063" y="5238"/>
                </a:lnTo>
                <a:lnTo>
                  <a:pt x="487679" y="0"/>
                </a:lnTo>
                <a:lnTo>
                  <a:pt x="6095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43660" y="1812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92300" y="21784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18970" y="1812650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39" h="365760">
                <a:moveTo>
                  <a:pt x="60960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60" y="365760"/>
                </a:lnTo>
                <a:lnTo>
                  <a:pt x="487680" y="365760"/>
                </a:lnTo>
                <a:lnTo>
                  <a:pt x="510063" y="360521"/>
                </a:lnTo>
                <a:lnTo>
                  <a:pt x="529590" y="346709"/>
                </a:lnTo>
                <a:lnTo>
                  <a:pt x="54340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401" y="38576"/>
                </a:lnTo>
                <a:lnTo>
                  <a:pt x="529590" y="19050"/>
                </a:lnTo>
                <a:lnTo>
                  <a:pt x="510063" y="5238"/>
                </a:lnTo>
                <a:lnTo>
                  <a:pt x="487680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18970" y="1812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67610" y="21784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67079" y="2208889"/>
            <a:ext cx="548640" cy="36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2879" y="1796139"/>
            <a:ext cx="9218930" cy="3138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18379" y="3383639"/>
            <a:ext cx="548640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09490" y="1796139"/>
            <a:ext cx="5193030" cy="31381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936490" y="3403960"/>
            <a:ext cx="314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5">
                <a:latin typeface="Tahoma"/>
                <a:cs typeface="Tahoma"/>
              </a:rPr>
              <a:t>7</a:t>
            </a:r>
            <a:r>
              <a:rPr dirty="0" sz="1800" spc="160">
                <a:latin typeface="Tahoma"/>
                <a:cs typeface="Tahoma"/>
              </a:rPr>
              <a:t>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7490" y="1295760"/>
            <a:ext cx="8826500" cy="1233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5">
                <a:latin typeface="Tahoma"/>
                <a:cs typeface="Tahoma"/>
              </a:rPr>
              <a:t>All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other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doors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are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140">
                <a:latin typeface="Tahoma"/>
                <a:cs typeface="Tahoma"/>
              </a:rPr>
              <a:t>opened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25">
                <a:latin typeface="Tahoma"/>
                <a:cs typeface="Tahoma"/>
              </a:rPr>
              <a:t>but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125">
                <a:latin typeface="Tahoma"/>
                <a:cs typeface="Tahoma"/>
              </a:rPr>
              <a:t>yours</a:t>
            </a:r>
            <a:r>
              <a:rPr dirty="0" sz="1800" spc="25">
                <a:latin typeface="Tahoma"/>
                <a:cs typeface="Tahoma"/>
              </a:rPr>
              <a:t> </a:t>
            </a:r>
            <a:r>
              <a:rPr dirty="0" sz="1800" spc="140">
                <a:latin typeface="Tahoma"/>
                <a:cs typeface="Tahoma"/>
              </a:rPr>
              <a:t>and</a:t>
            </a:r>
            <a:r>
              <a:rPr dirty="0" sz="1800" spc="60">
                <a:latin typeface="Tahoma"/>
                <a:cs typeface="Tahoma"/>
              </a:rPr>
              <a:t> </a:t>
            </a:r>
            <a:r>
              <a:rPr dirty="0" sz="1800" spc="160" b="1">
                <a:latin typeface="Arial"/>
                <a:cs typeface="Arial"/>
              </a:rPr>
              <a:t>Door</a:t>
            </a:r>
            <a:r>
              <a:rPr dirty="0" sz="1800" spc="120" b="1">
                <a:latin typeface="Arial"/>
                <a:cs typeface="Arial"/>
              </a:rPr>
              <a:t> </a:t>
            </a:r>
            <a:r>
              <a:rPr dirty="0" sz="1800" spc="254" b="1">
                <a:latin typeface="Arial"/>
                <a:cs typeface="Arial"/>
              </a:rPr>
              <a:t>#77</a:t>
            </a:r>
            <a:r>
              <a:rPr dirty="0" sz="1800" spc="254">
                <a:latin typeface="Tahoma"/>
                <a:cs typeface="Tahoma"/>
              </a:rPr>
              <a:t>.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90">
                <a:latin typeface="Tahoma"/>
                <a:cs typeface="Tahoma"/>
              </a:rPr>
              <a:t>Inclined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to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switch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now?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658495">
              <a:lnSpc>
                <a:spcPct val="100000"/>
              </a:lnSpc>
            </a:pPr>
            <a:r>
              <a:rPr dirty="0" sz="1800" spc="155">
                <a:latin typeface="Tahoma"/>
                <a:cs typeface="Tahoma"/>
              </a:rPr>
              <a:t>19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4320" y="185456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74320" y="225080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4320" y="300771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74320" y="340268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74320" y="379893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74320" y="419516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74320" y="459141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74320" y="2611479"/>
            <a:ext cx="368300" cy="323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50900" y="300771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50900" y="340396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50900" y="3800199"/>
            <a:ext cx="368300" cy="323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50900" y="419516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50900" y="459141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50900" y="261147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426210" y="300771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426210" y="340396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426210" y="3800199"/>
            <a:ext cx="368300" cy="323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426210" y="41964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426210" y="459141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426210" y="261147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002789" y="300771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002789" y="340396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002789" y="3800199"/>
            <a:ext cx="368300" cy="323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02789" y="41964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002789" y="459141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002789" y="261147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578100" y="300771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578100" y="340396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578100" y="3800199"/>
            <a:ext cx="368300" cy="323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578100" y="41964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578100" y="459268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578100" y="261275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154679" y="3007719"/>
            <a:ext cx="368299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154679" y="3403960"/>
            <a:ext cx="368299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154679" y="3800199"/>
            <a:ext cx="368299" cy="323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154679" y="4196439"/>
            <a:ext cx="368299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154679" y="4592680"/>
            <a:ext cx="368299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154679" y="2612750"/>
            <a:ext cx="368299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729990" y="300771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729990" y="340396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729990" y="3800199"/>
            <a:ext cx="368300" cy="323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729990" y="41964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729990" y="459268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306570" y="300898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306570" y="340523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306570" y="3800199"/>
            <a:ext cx="368300" cy="323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306570" y="41964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306570" y="459268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306570" y="261275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494020" y="300898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494020" y="340523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494020" y="380146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494020" y="41964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494020" y="459268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494020" y="261275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50900" y="185456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426210" y="2216510"/>
            <a:ext cx="368300" cy="323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426210" y="182026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002789" y="2216510"/>
            <a:ext cx="368300" cy="323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002789" y="182026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578100" y="2216510"/>
            <a:ext cx="368300" cy="323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578100" y="18215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154679" y="2217779"/>
            <a:ext cx="368299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154679" y="1821539"/>
            <a:ext cx="368299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729990" y="221777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729990" y="18215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306570" y="221777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306570" y="18215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918709" y="300898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918709" y="261275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918709" y="221777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918709" y="18215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918709" y="380146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918709" y="41964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918709" y="459268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494020" y="221777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494020" y="18215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033770" y="300898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033770" y="340523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033770" y="380146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033770" y="41964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033770" y="459268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033770" y="261275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033770" y="221777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033770" y="18215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610350" y="300898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610350" y="340523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610350" y="380146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610350" y="41964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610350" y="459268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610350" y="261275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610350" y="221777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610350" y="18215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222490" y="300898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222490" y="340523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222490" y="380146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222490" y="41964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222490" y="459268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222490" y="261275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222490" y="221777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222490" y="18215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7797800" y="300898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797800" y="340523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797800" y="380146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797800" y="41964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797800" y="459268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797800" y="261275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7797800" y="221777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7797800" y="18215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8374380" y="300898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8374380" y="340523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8374380" y="380146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8374380" y="41964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8374380" y="459268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8374380" y="261275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8374380" y="221777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8374380" y="18215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8949690" y="300898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8949690" y="340523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8949690" y="380146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8949690" y="41964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8949690" y="459268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949690" y="261275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949690" y="221777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8949690" y="18215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9526269" y="300898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9526269" y="340523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9526269" y="380146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9526269" y="41964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9526269" y="459268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9526269" y="261275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9526269" y="221777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9526269" y="18215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710940" y="262798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16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14845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9"/>
              <a:t>The </a:t>
            </a:r>
            <a:r>
              <a:rPr dirty="0" spc="270"/>
              <a:t>Monty </a:t>
            </a:r>
            <a:r>
              <a:rPr dirty="0" spc="215"/>
              <a:t>Hall</a:t>
            </a:r>
            <a:r>
              <a:rPr dirty="0" spc="-30"/>
              <a:t> </a:t>
            </a:r>
            <a:r>
              <a:rPr dirty="0" spc="229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410908" y="1367602"/>
            <a:ext cx="2285174" cy="541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7844" y="2263500"/>
            <a:ext cx="5625108" cy="722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8754" y="3307613"/>
            <a:ext cx="5612782" cy="667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0" y="3200760"/>
            <a:ext cx="640080" cy="822960"/>
          </a:xfrm>
          <a:custGeom>
            <a:avLst/>
            <a:gdLst/>
            <a:ahLst/>
            <a:cxnLst/>
            <a:rect l="l" t="t" r="r" b="b"/>
            <a:pathLst>
              <a:path w="640079" h="822960">
                <a:moveTo>
                  <a:pt x="106679" y="0"/>
                </a:moveTo>
                <a:lnTo>
                  <a:pt x="67508" y="9167"/>
                </a:lnTo>
                <a:lnTo>
                  <a:pt x="33337" y="33337"/>
                </a:lnTo>
                <a:lnTo>
                  <a:pt x="9167" y="67508"/>
                </a:lnTo>
                <a:lnTo>
                  <a:pt x="0" y="106680"/>
                </a:lnTo>
                <a:lnTo>
                  <a:pt x="0" y="716280"/>
                </a:lnTo>
                <a:lnTo>
                  <a:pt x="9167" y="755451"/>
                </a:lnTo>
                <a:lnTo>
                  <a:pt x="33337" y="789622"/>
                </a:lnTo>
                <a:lnTo>
                  <a:pt x="67508" y="813792"/>
                </a:lnTo>
                <a:lnTo>
                  <a:pt x="106679" y="822960"/>
                </a:lnTo>
                <a:lnTo>
                  <a:pt x="533400" y="822960"/>
                </a:lnTo>
                <a:lnTo>
                  <a:pt x="572571" y="813792"/>
                </a:lnTo>
                <a:lnTo>
                  <a:pt x="606742" y="789622"/>
                </a:lnTo>
                <a:lnTo>
                  <a:pt x="630912" y="755451"/>
                </a:lnTo>
                <a:lnTo>
                  <a:pt x="640079" y="716280"/>
                </a:lnTo>
                <a:lnTo>
                  <a:pt x="640079" y="106680"/>
                </a:lnTo>
                <a:lnTo>
                  <a:pt x="630912" y="67508"/>
                </a:lnTo>
                <a:lnTo>
                  <a:pt x="606742" y="33337"/>
                </a:lnTo>
                <a:lnTo>
                  <a:pt x="572571" y="9167"/>
                </a:lnTo>
                <a:lnTo>
                  <a:pt x="533400" y="0"/>
                </a:lnTo>
                <a:lnTo>
                  <a:pt x="106679" y="0"/>
                </a:lnTo>
                <a:close/>
              </a:path>
            </a:pathLst>
          </a:custGeom>
          <a:ln w="36659">
            <a:solidFill>
              <a:srgbClr val="C400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86400" y="32007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C400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26479" y="40237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C400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56169" y="134528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59689" y="0"/>
                </a:moveTo>
                <a:lnTo>
                  <a:pt x="37504" y="5238"/>
                </a:lnTo>
                <a:lnTo>
                  <a:pt x="18415" y="19050"/>
                </a:lnTo>
                <a:lnTo>
                  <a:pt x="5040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040" y="327183"/>
                </a:lnTo>
                <a:lnTo>
                  <a:pt x="18415" y="346710"/>
                </a:lnTo>
                <a:lnTo>
                  <a:pt x="37504" y="360521"/>
                </a:lnTo>
                <a:lnTo>
                  <a:pt x="59689" y="365760"/>
                </a:lnTo>
                <a:lnTo>
                  <a:pt x="486409" y="365760"/>
                </a:lnTo>
                <a:lnTo>
                  <a:pt x="508992" y="360521"/>
                </a:lnTo>
                <a:lnTo>
                  <a:pt x="528954" y="346709"/>
                </a:lnTo>
                <a:lnTo>
                  <a:pt x="543202" y="327183"/>
                </a:lnTo>
                <a:lnTo>
                  <a:pt x="548639" y="304800"/>
                </a:lnTo>
                <a:lnTo>
                  <a:pt x="548639" y="60960"/>
                </a:lnTo>
                <a:lnTo>
                  <a:pt x="543202" y="38576"/>
                </a:lnTo>
                <a:lnTo>
                  <a:pt x="528954" y="19050"/>
                </a:lnTo>
                <a:lnTo>
                  <a:pt x="508992" y="5238"/>
                </a:lnTo>
                <a:lnTo>
                  <a:pt x="486409" y="0"/>
                </a:lnTo>
                <a:lnTo>
                  <a:pt x="5968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56169" y="13452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04809" y="1711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031480" y="134528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60" y="365760"/>
                </a:lnTo>
                <a:lnTo>
                  <a:pt x="487679" y="365760"/>
                </a:lnTo>
                <a:lnTo>
                  <a:pt x="510063" y="360521"/>
                </a:lnTo>
                <a:lnTo>
                  <a:pt x="529590" y="346709"/>
                </a:lnTo>
                <a:lnTo>
                  <a:pt x="54340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401" y="38576"/>
                </a:lnTo>
                <a:lnTo>
                  <a:pt x="529590" y="19050"/>
                </a:lnTo>
                <a:lnTo>
                  <a:pt x="510063" y="5238"/>
                </a:lnTo>
                <a:lnTo>
                  <a:pt x="487679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031480" y="13452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580119" y="1711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608059" y="134528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040" y="5238"/>
                </a:lnTo>
                <a:lnTo>
                  <a:pt x="18573" y="19050"/>
                </a:lnTo>
                <a:lnTo>
                  <a:pt x="5060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060" y="327183"/>
                </a:lnTo>
                <a:lnTo>
                  <a:pt x="18573" y="346710"/>
                </a:lnTo>
                <a:lnTo>
                  <a:pt x="38040" y="360521"/>
                </a:lnTo>
                <a:lnTo>
                  <a:pt x="60960" y="365760"/>
                </a:lnTo>
                <a:lnTo>
                  <a:pt x="486410" y="365760"/>
                </a:lnTo>
                <a:lnTo>
                  <a:pt x="509527" y="360521"/>
                </a:lnTo>
                <a:lnTo>
                  <a:pt x="529431" y="346709"/>
                </a:lnTo>
                <a:lnTo>
                  <a:pt x="54338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381" y="38576"/>
                </a:lnTo>
                <a:lnTo>
                  <a:pt x="529431" y="19050"/>
                </a:lnTo>
                <a:lnTo>
                  <a:pt x="509527" y="5238"/>
                </a:lnTo>
                <a:lnTo>
                  <a:pt x="486410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608059" y="13452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156700" y="1711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31479" y="1741529"/>
            <a:ext cx="548640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031480" y="174152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60" y="365760"/>
                </a:lnTo>
                <a:lnTo>
                  <a:pt x="487679" y="365760"/>
                </a:lnTo>
                <a:lnTo>
                  <a:pt x="510063" y="360521"/>
                </a:lnTo>
                <a:lnTo>
                  <a:pt x="529590" y="346710"/>
                </a:lnTo>
                <a:lnTo>
                  <a:pt x="54340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401" y="38576"/>
                </a:lnTo>
                <a:lnTo>
                  <a:pt x="529590" y="19050"/>
                </a:lnTo>
                <a:lnTo>
                  <a:pt x="510063" y="5238"/>
                </a:lnTo>
                <a:lnTo>
                  <a:pt x="487679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031480" y="17415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580119" y="21072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8051800" y="1761849"/>
            <a:ext cx="507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95">
                <a:latin typeface="Tahoma"/>
                <a:cs typeface="Tahoma"/>
              </a:rPr>
              <a:t>#</a:t>
            </a:r>
            <a:r>
              <a:rPr dirty="0" sz="1800" spc="150">
                <a:latin typeface="Tahoma"/>
                <a:cs typeface="Tahoma"/>
              </a:rPr>
              <a:t>1</a:t>
            </a:r>
            <a:r>
              <a:rPr dirty="0" sz="1800" spc="160"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56169" y="174152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59689" y="0"/>
                </a:moveTo>
                <a:lnTo>
                  <a:pt x="37504" y="5238"/>
                </a:lnTo>
                <a:lnTo>
                  <a:pt x="18415" y="19050"/>
                </a:lnTo>
                <a:lnTo>
                  <a:pt x="5040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040" y="327183"/>
                </a:lnTo>
                <a:lnTo>
                  <a:pt x="18415" y="346710"/>
                </a:lnTo>
                <a:lnTo>
                  <a:pt x="37504" y="360521"/>
                </a:lnTo>
                <a:lnTo>
                  <a:pt x="59689" y="365760"/>
                </a:lnTo>
                <a:lnTo>
                  <a:pt x="486409" y="365760"/>
                </a:lnTo>
                <a:lnTo>
                  <a:pt x="508992" y="360521"/>
                </a:lnTo>
                <a:lnTo>
                  <a:pt x="528954" y="346710"/>
                </a:lnTo>
                <a:lnTo>
                  <a:pt x="543202" y="327183"/>
                </a:lnTo>
                <a:lnTo>
                  <a:pt x="548639" y="304800"/>
                </a:lnTo>
                <a:lnTo>
                  <a:pt x="548639" y="60960"/>
                </a:lnTo>
                <a:lnTo>
                  <a:pt x="543202" y="38576"/>
                </a:lnTo>
                <a:lnTo>
                  <a:pt x="528954" y="19050"/>
                </a:lnTo>
                <a:lnTo>
                  <a:pt x="508992" y="5238"/>
                </a:lnTo>
                <a:lnTo>
                  <a:pt x="486409" y="0"/>
                </a:lnTo>
                <a:lnTo>
                  <a:pt x="5968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456169" y="17415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004809" y="21072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608059" y="174152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040" y="5238"/>
                </a:lnTo>
                <a:lnTo>
                  <a:pt x="18573" y="19050"/>
                </a:lnTo>
                <a:lnTo>
                  <a:pt x="5060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060" y="327183"/>
                </a:lnTo>
                <a:lnTo>
                  <a:pt x="18573" y="346710"/>
                </a:lnTo>
                <a:lnTo>
                  <a:pt x="38040" y="360521"/>
                </a:lnTo>
                <a:lnTo>
                  <a:pt x="60960" y="365760"/>
                </a:lnTo>
                <a:lnTo>
                  <a:pt x="486410" y="365760"/>
                </a:lnTo>
                <a:lnTo>
                  <a:pt x="509527" y="360521"/>
                </a:lnTo>
                <a:lnTo>
                  <a:pt x="529431" y="346710"/>
                </a:lnTo>
                <a:lnTo>
                  <a:pt x="54338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381" y="38576"/>
                </a:lnTo>
                <a:lnTo>
                  <a:pt x="529431" y="19050"/>
                </a:lnTo>
                <a:lnTo>
                  <a:pt x="509527" y="5238"/>
                </a:lnTo>
                <a:lnTo>
                  <a:pt x="486410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608059" y="17415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156700" y="21072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446009" y="213522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60" y="365760"/>
                </a:lnTo>
                <a:lnTo>
                  <a:pt x="487680" y="365760"/>
                </a:lnTo>
                <a:lnTo>
                  <a:pt x="510063" y="360521"/>
                </a:lnTo>
                <a:lnTo>
                  <a:pt x="529590" y="346710"/>
                </a:lnTo>
                <a:lnTo>
                  <a:pt x="54340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401" y="38576"/>
                </a:lnTo>
                <a:lnTo>
                  <a:pt x="529590" y="19050"/>
                </a:lnTo>
                <a:lnTo>
                  <a:pt x="510063" y="5238"/>
                </a:lnTo>
                <a:lnTo>
                  <a:pt x="487680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446009" y="21352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994650" y="25009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022590" y="213522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59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59" y="365760"/>
                </a:lnTo>
                <a:lnTo>
                  <a:pt x="487679" y="365760"/>
                </a:lnTo>
                <a:lnTo>
                  <a:pt x="510063" y="360521"/>
                </a:lnTo>
                <a:lnTo>
                  <a:pt x="529589" y="346710"/>
                </a:lnTo>
                <a:lnTo>
                  <a:pt x="543401" y="327183"/>
                </a:lnTo>
                <a:lnTo>
                  <a:pt x="548639" y="304800"/>
                </a:lnTo>
                <a:lnTo>
                  <a:pt x="548639" y="60960"/>
                </a:lnTo>
                <a:lnTo>
                  <a:pt x="543401" y="38576"/>
                </a:lnTo>
                <a:lnTo>
                  <a:pt x="529589" y="19050"/>
                </a:lnTo>
                <a:lnTo>
                  <a:pt x="510063" y="5238"/>
                </a:lnTo>
                <a:lnTo>
                  <a:pt x="487679" y="0"/>
                </a:lnTo>
                <a:lnTo>
                  <a:pt x="6095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22590" y="21352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571230" y="25009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599169" y="213522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59689" y="0"/>
                </a:moveTo>
                <a:lnTo>
                  <a:pt x="37504" y="5238"/>
                </a:lnTo>
                <a:lnTo>
                  <a:pt x="18415" y="19050"/>
                </a:lnTo>
                <a:lnTo>
                  <a:pt x="5040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040" y="327183"/>
                </a:lnTo>
                <a:lnTo>
                  <a:pt x="18415" y="346710"/>
                </a:lnTo>
                <a:lnTo>
                  <a:pt x="37504" y="360521"/>
                </a:lnTo>
                <a:lnTo>
                  <a:pt x="59689" y="365760"/>
                </a:lnTo>
                <a:lnTo>
                  <a:pt x="486409" y="365760"/>
                </a:lnTo>
                <a:lnTo>
                  <a:pt x="508992" y="360521"/>
                </a:lnTo>
                <a:lnTo>
                  <a:pt x="528954" y="346710"/>
                </a:lnTo>
                <a:lnTo>
                  <a:pt x="543202" y="327183"/>
                </a:lnTo>
                <a:lnTo>
                  <a:pt x="548639" y="304800"/>
                </a:lnTo>
                <a:lnTo>
                  <a:pt x="548639" y="60960"/>
                </a:lnTo>
                <a:lnTo>
                  <a:pt x="543202" y="38576"/>
                </a:lnTo>
                <a:lnTo>
                  <a:pt x="528954" y="19050"/>
                </a:lnTo>
                <a:lnTo>
                  <a:pt x="508992" y="5238"/>
                </a:lnTo>
                <a:lnTo>
                  <a:pt x="486409" y="0"/>
                </a:lnTo>
                <a:lnTo>
                  <a:pt x="5968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599169" y="21352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147809" y="25009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022590" y="253146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59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59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09"/>
                </a:lnTo>
                <a:lnTo>
                  <a:pt x="38576" y="360521"/>
                </a:lnTo>
                <a:lnTo>
                  <a:pt x="60959" y="365759"/>
                </a:lnTo>
                <a:lnTo>
                  <a:pt x="487679" y="365759"/>
                </a:lnTo>
                <a:lnTo>
                  <a:pt x="510063" y="360521"/>
                </a:lnTo>
                <a:lnTo>
                  <a:pt x="529589" y="346709"/>
                </a:lnTo>
                <a:lnTo>
                  <a:pt x="543401" y="327183"/>
                </a:lnTo>
                <a:lnTo>
                  <a:pt x="548639" y="304800"/>
                </a:lnTo>
                <a:lnTo>
                  <a:pt x="548639" y="60959"/>
                </a:lnTo>
                <a:lnTo>
                  <a:pt x="543401" y="38576"/>
                </a:lnTo>
                <a:lnTo>
                  <a:pt x="529589" y="19050"/>
                </a:lnTo>
                <a:lnTo>
                  <a:pt x="510063" y="5238"/>
                </a:lnTo>
                <a:lnTo>
                  <a:pt x="487679" y="0"/>
                </a:lnTo>
                <a:lnTo>
                  <a:pt x="6095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022590" y="25314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571230" y="28972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46009" y="253146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59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09"/>
                </a:lnTo>
                <a:lnTo>
                  <a:pt x="38576" y="360521"/>
                </a:lnTo>
                <a:lnTo>
                  <a:pt x="60960" y="365759"/>
                </a:lnTo>
                <a:lnTo>
                  <a:pt x="487680" y="365759"/>
                </a:lnTo>
                <a:lnTo>
                  <a:pt x="510063" y="360521"/>
                </a:lnTo>
                <a:lnTo>
                  <a:pt x="529590" y="346709"/>
                </a:lnTo>
                <a:lnTo>
                  <a:pt x="543401" y="327183"/>
                </a:lnTo>
                <a:lnTo>
                  <a:pt x="548640" y="304800"/>
                </a:lnTo>
                <a:lnTo>
                  <a:pt x="548640" y="60959"/>
                </a:lnTo>
                <a:lnTo>
                  <a:pt x="543401" y="38576"/>
                </a:lnTo>
                <a:lnTo>
                  <a:pt x="529590" y="19050"/>
                </a:lnTo>
                <a:lnTo>
                  <a:pt x="510063" y="5238"/>
                </a:lnTo>
                <a:lnTo>
                  <a:pt x="487680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46009" y="25314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994650" y="28972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599169" y="253146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59689" y="0"/>
                </a:moveTo>
                <a:lnTo>
                  <a:pt x="37504" y="5238"/>
                </a:lnTo>
                <a:lnTo>
                  <a:pt x="18415" y="19050"/>
                </a:lnTo>
                <a:lnTo>
                  <a:pt x="5040" y="38576"/>
                </a:lnTo>
                <a:lnTo>
                  <a:pt x="0" y="60959"/>
                </a:lnTo>
                <a:lnTo>
                  <a:pt x="0" y="304800"/>
                </a:lnTo>
                <a:lnTo>
                  <a:pt x="5040" y="327183"/>
                </a:lnTo>
                <a:lnTo>
                  <a:pt x="18415" y="346709"/>
                </a:lnTo>
                <a:lnTo>
                  <a:pt x="37504" y="360521"/>
                </a:lnTo>
                <a:lnTo>
                  <a:pt x="59689" y="365759"/>
                </a:lnTo>
                <a:lnTo>
                  <a:pt x="486409" y="365759"/>
                </a:lnTo>
                <a:lnTo>
                  <a:pt x="508992" y="360521"/>
                </a:lnTo>
                <a:lnTo>
                  <a:pt x="528954" y="346709"/>
                </a:lnTo>
                <a:lnTo>
                  <a:pt x="543202" y="327183"/>
                </a:lnTo>
                <a:lnTo>
                  <a:pt x="548639" y="304800"/>
                </a:lnTo>
                <a:lnTo>
                  <a:pt x="548639" y="60959"/>
                </a:lnTo>
                <a:lnTo>
                  <a:pt x="543202" y="38576"/>
                </a:lnTo>
                <a:lnTo>
                  <a:pt x="528954" y="19050"/>
                </a:lnTo>
                <a:lnTo>
                  <a:pt x="508992" y="5238"/>
                </a:lnTo>
                <a:lnTo>
                  <a:pt x="486409" y="0"/>
                </a:lnTo>
                <a:lnTo>
                  <a:pt x="5968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599169" y="25314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147809" y="28972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456169" y="291627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59689" y="0"/>
                </a:moveTo>
                <a:lnTo>
                  <a:pt x="37504" y="5238"/>
                </a:lnTo>
                <a:lnTo>
                  <a:pt x="18415" y="19050"/>
                </a:lnTo>
                <a:lnTo>
                  <a:pt x="5040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040" y="327183"/>
                </a:lnTo>
                <a:lnTo>
                  <a:pt x="18415" y="346710"/>
                </a:lnTo>
                <a:lnTo>
                  <a:pt x="37504" y="360521"/>
                </a:lnTo>
                <a:lnTo>
                  <a:pt x="59689" y="365760"/>
                </a:lnTo>
                <a:lnTo>
                  <a:pt x="486409" y="365760"/>
                </a:lnTo>
                <a:lnTo>
                  <a:pt x="508992" y="360521"/>
                </a:lnTo>
                <a:lnTo>
                  <a:pt x="528954" y="346710"/>
                </a:lnTo>
                <a:lnTo>
                  <a:pt x="543202" y="327183"/>
                </a:lnTo>
                <a:lnTo>
                  <a:pt x="548639" y="304800"/>
                </a:lnTo>
                <a:lnTo>
                  <a:pt x="548639" y="60960"/>
                </a:lnTo>
                <a:lnTo>
                  <a:pt x="543202" y="38576"/>
                </a:lnTo>
                <a:lnTo>
                  <a:pt x="528954" y="19050"/>
                </a:lnTo>
                <a:lnTo>
                  <a:pt x="508992" y="5238"/>
                </a:lnTo>
                <a:lnTo>
                  <a:pt x="486409" y="0"/>
                </a:lnTo>
                <a:lnTo>
                  <a:pt x="5968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456169" y="2916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004809" y="32820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031480" y="291627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60" y="365760"/>
                </a:lnTo>
                <a:lnTo>
                  <a:pt x="487679" y="365760"/>
                </a:lnTo>
                <a:lnTo>
                  <a:pt x="510063" y="360521"/>
                </a:lnTo>
                <a:lnTo>
                  <a:pt x="529590" y="346710"/>
                </a:lnTo>
                <a:lnTo>
                  <a:pt x="54340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401" y="38576"/>
                </a:lnTo>
                <a:lnTo>
                  <a:pt x="529590" y="19050"/>
                </a:lnTo>
                <a:lnTo>
                  <a:pt x="510063" y="5238"/>
                </a:lnTo>
                <a:lnTo>
                  <a:pt x="487679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031480" y="2916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580119" y="32820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608059" y="291627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040" y="5238"/>
                </a:lnTo>
                <a:lnTo>
                  <a:pt x="18573" y="19050"/>
                </a:lnTo>
                <a:lnTo>
                  <a:pt x="5060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060" y="327183"/>
                </a:lnTo>
                <a:lnTo>
                  <a:pt x="18573" y="346710"/>
                </a:lnTo>
                <a:lnTo>
                  <a:pt x="38040" y="360521"/>
                </a:lnTo>
                <a:lnTo>
                  <a:pt x="60960" y="365760"/>
                </a:lnTo>
                <a:lnTo>
                  <a:pt x="486410" y="365760"/>
                </a:lnTo>
                <a:lnTo>
                  <a:pt x="509527" y="360521"/>
                </a:lnTo>
                <a:lnTo>
                  <a:pt x="529431" y="346710"/>
                </a:lnTo>
                <a:lnTo>
                  <a:pt x="54338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381" y="38576"/>
                </a:lnTo>
                <a:lnTo>
                  <a:pt x="529431" y="19050"/>
                </a:lnTo>
                <a:lnTo>
                  <a:pt x="509527" y="5238"/>
                </a:lnTo>
                <a:lnTo>
                  <a:pt x="486410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608059" y="2916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156700" y="32820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031480" y="331251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576" y="5040"/>
                </a:lnTo>
                <a:lnTo>
                  <a:pt x="19050" y="18415"/>
                </a:lnTo>
                <a:lnTo>
                  <a:pt x="5238" y="37504"/>
                </a:lnTo>
                <a:lnTo>
                  <a:pt x="0" y="59690"/>
                </a:lnTo>
                <a:lnTo>
                  <a:pt x="0" y="303530"/>
                </a:lnTo>
                <a:lnTo>
                  <a:pt x="5238" y="326112"/>
                </a:lnTo>
                <a:lnTo>
                  <a:pt x="19050" y="346075"/>
                </a:lnTo>
                <a:lnTo>
                  <a:pt x="38576" y="360322"/>
                </a:lnTo>
                <a:lnTo>
                  <a:pt x="60960" y="365760"/>
                </a:lnTo>
                <a:lnTo>
                  <a:pt x="487679" y="365760"/>
                </a:lnTo>
                <a:lnTo>
                  <a:pt x="510063" y="360322"/>
                </a:lnTo>
                <a:lnTo>
                  <a:pt x="529590" y="346075"/>
                </a:lnTo>
                <a:lnTo>
                  <a:pt x="543401" y="326112"/>
                </a:lnTo>
                <a:lnTo>
                  <a:pt x="548640" y="303530"/>
                </a:lnTo>
                <a:lnTo>
                  <a:pt x="548640" y="59690"/>
                </a:lnTo>
                <a:lnTo>
                  <a:pt x="543401" y="37504"/>
                </a:lnTo>
                <a:lnTo>
                  <a:pt x="529590" y="18415"/>
                </a:lnTo>
                <a:lnTo>
                  <a:pt x="510063" y="5040"/>
                </a:lnTo>
                <a:lnTo>
                  <a:pt x="487679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031480" y="33125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580119" y="36782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456169" y="331251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59689" y="0"/>
                </a:moveTo>
                <a:lnTo>
                  <a:pt x="37504" y="5040"/>
                </a:lnTo>
                <a:lnTo>
                  <a:pt x="18415" y="18415"/>
                </a:lnTo>
                <a:lnTo>
                  <a:pt x="5040" y="37504"/>
                </a:lnTo>
                <a:lnTo>
                  <a:pt x="0" y="59690"/>
                </a:lnTo>
                <a:lnTo>
                  <a:pt x="0" y="303530"/>
                </a:lnTo>
                <a:lnTo>
                  <a:pt x="5040" y="326112"/>
                </a:lnTo>
                <a:lnTo>
                  <a:pt x="18415" y="346075"/>
                </a:lnTo>
                <a:lnTo>
                  <a:pt x="37504" y="360322"/>
                </a:lnTo>
                <a:lnTo>
                  <a:pt x="59689" y="365760"/>
                </a:lnTo>
                <a:lnTo>
                  <a:pt x="486409" y="365760"/>
                </a:lnTo>
                <a:lnTo>
                  <a:pt x="508992" y="360322"/>
                </a:lnTo>
                <a:lnTo>
                  <a:pt x="528954" y="346075"/>
                </a:lnTo>
                <a:lnTo>
                  <a:pt x="543202" y="326112"/>
                </a:lnTo>
                <a:lnTo>
                  <a:pt x="548639" y="303530"/>
                </a:lnTo>
                <a:lnTo>
                  <a:pt x="548639" y="59690"/>
                </a:lnTo>
                <a:lnTo>
                  <a:pt x="543202" y="37504"/>
                </a:lnTo>
                <a:lnTo>
                  <a:pt x="528954" y="18415"/>
                </a:lnTo>
                <a:lnTo>
                  <a:pt x="508992" y="5040"/>
                </a:lnTo>
                <a:lnTo>
                  <a:pt x="486409" y="0"/>
                </a:lnTo>
                <a:lnTo>
                  <a:pt x="5968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456169" y="33125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04809" y="36782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608059" y="331251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040" y="5040"/>
                </a:lnTo>
                <a:lnTo>
                  <a:pt x="18573" y="18415"/>
                </a:lnTo>
                <a:lnTo>
                  <a:pt x="5060" y="37504"/>
                </a:lnTo>
                <a:lnTo>
                  <a:pt x="0" y="59690"/>
                </a:lnTo>
                <a:lnTo>
                  <a:pt x="0" y="303530"/>
                </a:lnTo>
                <a:lnTo>
                  <a:pt x="5060" y="326112"/>
                </a:lnTo>
                <a:lnTo>
                  <a:pt x="18573" y="346075"/>
                </a:lnTo>
                <a:lnTo>
                  <a:pt x="38040" y="360322"/>
                </a:lnTo>
                <a:lnTo>
                  <a:pt x="60960" y="365760"/>
                </a:lnTo>
                <a:lnTo>
                  <a:pt x="486410" y="365760"/>
                </a:lnTo>
                <a:lnTo>
                  <a:pt x="509527" y="360322"/>
                </a:lnTo>
                <a:lnTo>
                  <a:pt x="529431" y="346075"/>
                </a:lnTo>
                <a:lnTo>
                  <a:pt x="543381" y="326112"/>
                </a:lnTo>
                <a:lnTo>
                  <a:pt x="548640" y="303530"/>
                </a:lnTo>
                <a:lnTo>
                  <a:pt x="548640" y="59690"/>
                </a:lnTo>
                <a:lnTo>
                  <a:pt x="543381" y="37504"/>
                </a:lnTo>
                <a:lnTo>
                  <a:pt x="529431" y="18415"/>
                </a:lnTo>
                <a:lnTo>
                  <a:pt x="509527" y="5040"/>
                </a:lnTo>
                <a:lnTo>
                  <a:pt x="486410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608059" y="33125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9156700" y="36782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446009" y="370621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60" y="365760"/>
                </a:lnTo>
                <a:lnTo>
                  <a:pt x="487680" y="365760"/>
                </a:lnTo>
                <a:lnTo>
                  <a:pt x="510063" y="360521"/>
                </a:lnTo>
                <a:lnTo>
                  <a:pt x="529590" y="346710"/>
                </a:lnTo>
                <a:lnTo>
                  <a:pt x="54340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401" y="38576"/>
                </a:lnTo>
                <a:lnTo>
                  <a:pt x="529590" y="19050"/>
                </a:lnTo>
                <a:lnTo>
                  <a:pt x="510063" y="5238"/>
                </a:lnTo>
                <a:lnTo>
                  <a:pt x="487680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446009" y="37062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994650" y="40719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022590" y="370621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59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59" y="365760"/>
                </a:lnTo>
                <a:lnTo>
                  <a:pt x="487679" y="365760"/>
                </a:lnTo>
                <a:lnTo>
                  <a:pt x="510063" y="360521"/>
                </a:lnTo>
                <a:lnTo>
                  <a:pt x="529589" y="346710"/>
                </a:lnTo>
                <a:lnTo>
                  <a:pt x="543401" y="327183"/>
                </a:lnTo>
                <a:lnTo>
                  <a:pt x="548639" y="304800"/>
                </a:lnTo>
                <a:lnTo>
                  <a:pt x="548639" y="60960"/>
                </a:lnTo>
                <a:lnTo>
                  <a:pt x="543401" y="38576"/>
                </a:lnTo>
                <a:lnTo>
                  <a:pt x="529589" y="19050"/>
                </a:lnTo>
                <a:lnTo>
                  <a:pt x="510063" y="5238"/>
                </a:lnTo>
                <a:lnTo>
                  <a:pt x="487679" y="0"/>
                </a:lnTo>
                <a:lnTo>
                  <a:pt x="6095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022590" y="37062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571230" y="40719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599169" y="370621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59689" y="0"/>
                </a:moveTo>
                <a:lnTo>
                  <a:pt x="37504" y="5238"/>
                </a:lnTo>
                <a:lnTo>
                  <a:pt x="18415" y="19050"/>
                </a:lnTo>
                <a:lnTo>
                  <a:pt x="5040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040" y="327183"/>
                </a:lnTo>
                <a:lnTo>
                  <a:pt x="18415" y="346710"/>
                </a:lnTo>
                <a:lnTo>
                  <a:pt x="37504" y="360521"/>
                </a:lnTo>
                <a:lnTo>
                  <a:pt x="59689" y="365760"/>
                </a:lnTo>
                <a:lnTo>
                  <a:pt x="486409" y="365760"/>
                </a:lnTo>
                <a:lnTo>
                  <a:pt x="508992" y="360521"/>
                </a:lnTo>
                <a:lnTo>
                  <a:pt x="528954" y="346710"/>
                </a:lnTo>
                <a:lnTo>
                  <a:pt x="543202" y="327183"/>
                </a:lnTo>
                <a:lnTo>
                  <a:pt x="548639" y="304800"/>
                </a:lnTo>
                <a:lnTo>
                  <a:pt x="548639" y="60960"/>
                </a:lnTo>
                <a:lnTo>
                  <a:pt x="543202" y="38576"/>
                </a:lnTo>
                <a:lnTo>
                  <a:pt x="528954" y="19050"/>
                </a:lnTo>
                <a:lnTo>
                  <a:pt x="508992" y="5238"/>
                </a:lnTo>
                <a:lnTo>
                  <a:pt x="486409" y="0"/>
                </a:lnTo>
                <a:lnTo>
                  <a:pt x="5968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599169" y="37062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147809" y="40719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538719" y="138720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538719" y="17834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538719" y="254036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538719" y="293532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538719" y="333156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538719" y="2144119"/>
            <a:ext cx="368300" cy="323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114030" y="254036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114030" y="293660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114030" y="33328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114030" y="214411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690609" y="254036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690609" y="293660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690609" y="33328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690609" y="214411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114030" y="138720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690609" y="174915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690609" y="135290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438390" y="410118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59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59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09"/>
                </a:lnTo>
                <a:lnTo>
                  <a:pt x="38576" y="360521"/>
                </a:lnTo>
                <a:lnTo>
                  <a:pt x="60959" y="365759"/>
                </a:lnTo>
                <a:lnTo>
                  <a:pt x="487679" y="365759"/>
                </a:lnTo>
                <a:lnTo>
                  <a:pt x="510063" y="360521"/>
                </a:lnTo>
                <a:lnTo>
                  <a:pt x="529589" y="346710"/>
                </a:lnTo>
                <a:lnTo>
                  <a:pt x="543401" y="327183"/>
                </a:lnTo>
                <a:lnTo>
                  <a:pt x="548639" y="304800"/>
                </a:lnTo>
                <a:lnTo>
                  <a:pt x="548639" y="60959"/>
                </a:lnTo>
                <a:lnTo>
                  <a:pt x="543401" y="38576"/>
                </a:lnTo>
                <a:lnTo>
                  <a:pt x="529589" y="19050"/>
                </a:lnTo>
                <a:lnTo>
                  <a:pt x="510063" y="5238"/>
                </a:lnTo>
                <a:lnTo>
                  <a:pt x="487679" y="0"/>
                </a:lnTo>
                <a:lnTo>
                  <a:pt x="6095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438390" y="4101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987030" y="446694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013700" y="410118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59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59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09"/>
                </a:lnTo>
                <a:lnTo>
                  <a:pt x="38576" y="360521"/>
                </a:lnTo>
                <a:lnTo>
                  <a:pt x="60959" y="365759"/>
                </a:lnTo>
                <a:lnTo>
                  <a:pt x="487679" y="365759"/>
                </a:lnTo>
                <a:lnTo>
                  <a:pt x="510063" y="360521"/>
                </a:lnTo>
                <a:lnTo>
                  <a:pt x="529590" y="346710"/>
                </a:lnTo>
                <a:lnTo>
                  <a:pt x="543401" y="327183"/>
                </a:lnTo>
                <a:lnTo>
                  <a:pt x="548640" y="304800"/>
                </a:lnTo>
                <a:lnTo>
                  <a:pt x="548640" y="60959"/>
                </a:lnTo>
                <a:lnTo>
                  <a:pt x="543401" y="38576"/>
                </a:lnTo>
                <a:lnTo>
                  <a:pt x="529590" y="19050"/>
                </a:lnTo>
                <a:lnTo>
                  <a:pt x="510063" y="5238"/>
                </a:lnTo>
                <a:lnTo>
                  <a:pt x="487679" y="0"/>
                </a:lnTo>
                <a:lnTo>
                  <a:pt x="6095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013700" y="4101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562340" y="446694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608059" y="4118969"/>
            <a:ext cx="548640" cy="3644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608059" y="411769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040" y="5238"/>
                </a:lnTo>
                <a:lnTo>
                  <a:pt x="18573" y="19049"/>
                </a:lnTo>
                <a:lnTo>
                  <a:pt x="5060" y="38576"/>
                </a:lnTo>
                <a:lnTo>
                  <a:pt x="0" y="60959"/>
                </a:lnTo>
                <a:lnTo>
                  <a:pt x="0" y="304799"/>
                </a:lnTo>
                <a:lnTo>
                  <a:pt x="5060" y="327183"/>
                </a:lnTo>
                <a:lnTo>
                  <a:pt x="18573" y="346709"/>
                </a:lnTo>
                <a:lnTo>
                  <a:pt x="38040" y="360521"/>
                </a:lnTo>
                <a:lnTo>
                  <a:pt x="60960" y="365759"/>
                </a:lnTo>
                <a:lnTo>
                  <a:pt x="486410" y="365759"/>
                </a:lnTo>
                <a:lnTo>
                  <a:pt x="509527" y="360521"/>
                </a:lnTo>
                <a:lnTo>
                  <a:pt x="529431" y="346709"/>
                </a:lnTo>
                <a:lnTo>
                  <a:pt x="543381" y="327183"/>
                </a:lnTo>
                <a:lnTo>
                  <a:pt x="548640" y="304799"/>
                </a:lnTo>
                <a:lnTo>
                  <a:pt x="548640" y="60959"/>
                </a:lnTo>
                <a:lnTo>
                  <a:pt x="543381" y="38576"/>
                </a:lnTo>
                <a:lnTo>
                  <a:pt x="529431" y="19049"/>
                </a:lnTo>
                <a:lnTo>
                  <a:pt x="509527" y="5238"/>
                </a:lnTo>
                <a:lnTo>
                  <a:pt x="486410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608059" y="41176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9156700" y="4483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8628380" y="4138019"/>
            <a:ext cx="507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95">
                <a:latin typeface="Tahoma"/>
                <a:cs typeface="Tahoma"/>
              </a:rPr>
              <a:t>#</a:t>
            </a:r>
            <a:r>
              <a:rPr dirty="0" sz="1800" spc="150">
                <a:latin typeface="Tahoma"/>
                <a:cs typeface="Tahoma"/>
              </a:rPr>
              <a:t>7</a:t>
            </a:r>
            <a:r>
              <a:rPr dirty="0" sz="1800" spc="160">
                <a:latin typeface="Tahoma"/>
                <a:cs typeface="Tahoma"/>
              </a:rPr>
              <a:t>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518400" y="413928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094980" y="413928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538719" y="3727810"/>
            <a:ext cx="368300" cy="323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114030" y="3727810"/>
            <a:ext cx="368300" cy="3251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690609" y="3729080"/>
            <a:ext cx="368300" cy="323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454900" y="451901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59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59" y="365760"/>
                </a:lnTo>
                <a:lnTo>
                  <a:pt x="487679" y="365760"/>
                </a:lnTo>
                <a:lnTo>
                  <a:pt x="510063" y="360521"/>
                </a:lnTo>
                <a:lnTo>
                  <a:pt x="529590" y="346710"/>
                </a:lnTo>
                <a:lnTo>
                  <a:pt x="54340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401" y="38576"/>
                </a:lnTo>
                <a:lnTo>
                  <a:pt x="529590" y="19050"/>
                </a:lnTo>
                <a:lnTo>
                  <a:pt x="510063" y="5238"/>
                </a:lnTo>
                <a:lnTo>
                  <a:pt x="487679" y="0"/>
                </a:lnTo>
                <a:lnTo>
                  <a:pt x="6095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454900" y="45190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003540" y="48847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030209" y="451901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60" y="365760"/>
                </a:lnTo>
                <a:lnTo>
                  <a:pt x="487680" y="365760"/>
                </a:lnTo>
                <a:lnTo>
                  <a:pt x="510063" y="360521"/>
                </a:lnTo>
                <a:lnTo>
                  <a:pt x="529590" y="346710"/>
                </a:lnTo>
                <a:lnTo>
                  <a:pt x="54340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401" y="38576"/>
                </a:lnTo>
                <a:lnTo>
                  <a:pt x="529590" y="19050"/>
                </a:lnTo>
                <a:lnTo>
                  <a:pt x="510063" y="5238"/>
                </a:lnTo>
                <a:lnTo>
                  <a:pt x="487680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8030209" y="45190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8578850" y="48847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8606790" y="451901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59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59" y="365760"/>
                </a:lnTo>
                <a:lnTo>
                  <a:pt x="487679" y="365760"/>
                </a:lnTo>
                <a:lnTo>
                  <a:pt x="510063" y="360521"/>
                </a:lnTo>
                <a:lnTo>
                  <a:pt x="529589" y="346710"/>
                </a:lnTo>
                <a:lnTo>
                  <a:pt x="543401" y="327183"/>
                </a:lnTo>
                <a:lnTo>
                  <a:pt x="548639" y="304800"/>
                </a:lnTo>
                <a:lnTo>
                  <a:pt x="548639" y="60960"/>
                </a:lnTo>
                <a:lnTo>
                  <a:pt x="543401" y="38576"/>
                </a:lnTo>
                <a:lnTo>
                  <a:pt x="529589" y="19050"/>
                </a:lnTo>
                <a:lnTo>
                  <a:pt x="510063" y="5238"/>
                </a:lnTo>
                <a:lnTo>
                  <a:pt x="487679" y="0"/>
                </a:lnTo>
                <a:lnTo>
                  <a:pt x="6095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8606790" y="45190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9155430" y="48847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546340" y="4541880"/>
            <a:ext cx="368300" cy="323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8122919" y="4541880"/>
            <a:ext cx="368300" cy="323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8698230" y="4541880"/>
            <a:ext cx="368300" cy="3251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9179559" y="1342750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60" y="365760"/>
                </a:lnTo>
                <a:lnTo>
                  <a:pt x="487680" y="365760"/>
                </a:lnTo>
                <a:lnTo>
                  <a:pt x="510063" y="360521"/>
                </a:lnTo>
                <a:lnTo>
                  <a:pt x="529590" y="346709"/>
                </a:lnTo>
                <a:lnTo>
                  <a:pt x="54340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401" y="38576"/>
                </a:lnTo>
                <a:lnTo>
                  <a:pt x="529590" y="19050"/>
                </a:lnTo>
                <a:lnTo>
                  <a:pt x="510063" y="5238"/>
                </a:lnTo>
                <a:lnTo>
                  <a:pt x="487680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9179559" y="13427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9728200" y="17085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9179559" y="173898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60" y="365760"/>
                </a:lnTo>
                <a:lnTo>
                  <a:pt x="487680" y="365760"/>
                </a:lnTo>
                <a:lnTo>
                  <a:pt x="510063" y="360521"/>
                </a:lnTo>
                <a:lnTo>
                  <a:pt x="529590" y="346709"/>
                </a:lnTo>
                <a:lnTo>
                  <a:pt x="54340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401" y="38576"/>
                </a:lnTo>
                <a:lnTo>
                  <a:pt x="529590" y="19050"/>
                </a:lnTo>
                <a:lnTo>
                  <a:pt x="510063" y="5238"/>
                </a:lnTo>
                <a:lnTo>
                  <a:pt x="487680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9179559" y="17389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9728200" y="21047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9170669" y="213268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59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59" y="365760"/>
                </a:lnTo>
                <a:lnTo>
                  <a:pt x="487679" y="365760"/>
                </a:lnTo>
                <a:lnTo>
                  <a:pt x="510063" y="360521"/>
                </a:lnTo>
                <a:lnTo>
                  <a:pt x="529589" y="346710"/>
                </a:lnTo>
                <a:lnTo>
                  <a:pt x="543401" y="327183"/>
                </a:lnTo>
                <a:lnTo>
                  <a:pt x="548639" y="304800"/>
                </a:lnTo>
                <a:lnTo>
                  <a:pt x="548639" y="60960"/>
                </a:lnTo>
                <a:lnTo>
                  <a:pt x="543401" y="38576"/>
                </a:lnTo>
                <a:lnTo>
                  <a:pt x="529589" y="19050"/>
                </a:lnTo>
                <a:lnTo>
                  <a:pt x="510063" y="5238"/>
                </a:lnTo>
                <a:lnTo>
                  <a:pt x="487679" y="0"/>
                </a:lnTo>
                <a:lnTo>
                  <a:pt x="6095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9170669" y="21326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9719309" y="24984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9170669" y="252892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59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59" y="365760"/>
                </a:lnTo>
                <a:lnTo>
                  <a:pt x="487679" y="365760"/>
                </a:lnTo>
                <a:lnTo>
                  <a:pt x="510063" y="360521"/>
                </a:lnTo>
                <a:lnTo>
                  <a:pt x="529589" y="346710"/>
                </a:lnTo>
                <a:lnTo>
                  <a:pt x="543401" y="327183"/>
                </a:lnTo>
                <a:lnTo>
                  <a:pt x="548639" y="304800"/>
                </a:lnTo>
                <a:lnTo>
                  <a:pt x="548639" y="60960"/>
                </a:lnTo>
                <a:lnTo>
                  <a:pt x="543401" y="38576"/>
                </a:lnTo>
                <a:lnTo>
                  <a:pt x="529589" y="19050"/>
                </a:lnTo>
                <a:lnTo>
                  <a:pt x="510063" y="5238"/>
                </a:lnTo>
                <a:lnTo>
                  <a:pt x="487679" y="0"/>
                </a:lnTo>
                <a:lnTo>
                  <a:pt x="6095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9170669" y="25289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9719309" y="28946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9179559" y="291373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60" y="365760"/>
                </a:lnTo>
                <a:lnTo>
                  <a:pt x="487680" y="365760"/>
                </a:lnTo>
                <a:lnTo>
                  <a:pt x="510063" y="360521"/>
                </a:lnTo>
                <a:lnTo>
                  <a:pt x="529590" y="346710"/>
                </a:lnTo>
                <a:lnTo>
                  <a:pt x="54340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401" y="38576"/>
                </a:lnTo>
                <a:lnTo>
                  <a:pt x="529590" y="19050"/>
                </a:lnTo>
                <a:lnTo>
                  <a:pt x="510063" y="5238"/>
                </a:lnTo>
                <a:lnTo>
                  <a:pt x="487680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9179559" y="29137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9728200" y="32794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9179559" y="3309980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576" y="5060"/>
                </a:lnTo>
                <a:lnTo>
                  <a:pt x="19050" y="18573"/>
                </a:lnTo>
                <a:lnTo>
                  <a:pt x="5238" y="38040"/>
                </a:lnTo>
                <a:lnTo>
                  <a:pt x="0" y="60960"/>
                </a:lnTo>
                <a:lnTo>
                  <a:pt x="0" y="303530"/>
                </a:lnTo>
                <a:lnTo>
                  <a:pt x="5238" y="326647"/>
                </a:lnTo>
                <a:lnTo>
                  <a:pt x="19050" y="346551"/>
                </a:lnTo>
                <a:lnTo>
                  <a:pt x="38576" y="360501"/>
                </a:lnTo>
                <a:lnTo>
                  <a:pt x="60960" y="365760"/>
                </a:lnTo>
                <a:lnTo>
                  <a:pt x="487680" y="365760"/>
                </a:lnTo>
                <a:lnTo>
                  <a:pt x="510063" y="360501"/>
                </a:lnTo>
                <a:lnTo>
                  <a:pt x="529590" y="346551"/>
                </a:lnTo>
                <a:lnTo>
                  <a:pt x="543401" y="326647"/>
                </a:lnTo>
                <a:lnTo>
                  <a:pt x="548640" y="303530"/>
                </a:lnTo>
                <a:lnTo>
                  <a:pt x="548640" y="60960"/>
                </a:lnTo>
                <a:lnTo>
                  <a:pt x="543401" y="38040"/>
                </a:lnTo>
                <a:lnTo>
                  <a:pt x="529590" y="18573"/>
                </a:lnTo>
                <a:lnTo>
                  <a:pt x="510063" y="5060"/>
                </a:lnTo>
                <a:lnTo>
                  <a:pt x="487680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9179559" y="33099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9728200" y="36757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9170669" y="3703680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59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59" y="365760"/>
                </a:lnTo>
                <a:lnTo>
                  <a:pt x="487679" y="365760"/>
                </a:lnTo>
                <a:lnTo>
                  <a:pt x="510063" y="360521"/>
                </a:lnTo>
                <a:lnTo>
                  <a:pt x="529589" y="346710"/>
                </a:lnTo>
                <a:lnTo>
                  <a:pt x="543401" y="327183"/>
                </a:lnTo>
                <a:lnTo>
                  <a:pt x="548639" y="304800"/>
                </a:lnTo>
                <a:lnTo>
                  <a:pt x="548639" y="60960"/>
                </a:lnTo>
                <a:lnTo>
                  <a:pt x="543401" y="38576"/>
                </a:lnTo>
                <a:lnTo>
                  <a:pt x="529589" y="19050"/>
                </a:lnTo>
                <a:lnTo>
                  <a:pt x="510063" y="5238"/>
                </a:lnTo>
                <a:lnTo>
                  <a:pt x="487679" y="0"/>
                </a:lnTo>
                <a:lnTo>
                  <a:pt x="6095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9170669" y="37036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9719309" y="4069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9263380" y="138465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9263380" y="178090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9263380" y="253781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9263380" y="293406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9263380" y="332903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9263380" y="2141579"/>
            <a:ext cx="368300" cy="323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9163050" y="409864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59" y="0"/>
                </a:moveTo>
                <a:lnTo>
                  <a:pt x="38576" y="5238"/>
                </a:lnTo>
                <a:lnTo>
                  <a:pt x="19050" y="19049"/>
                </a:lnTo>
                <a:lnTo>
                  <a:pt x="5238" y="38576"/>
                </a:lnTo>
                <a:lnTo>
                  <a:pt x="0" y="60959"/>
                </a:lnTo>
                <a:lnTo>
                  <a:pt x="0" y="304799"/>
                </a:lnTo>
                <a:lnTo>
                  <a:pt x="5238" y="327183"/>
                </a:lnTo>
                <a:lnTo>
                  <a:pt x="19050" y="346709"/>
                </a:lnTo>
                <a:lnTo>
                  <a:pt x="38576" y="360521"/>
                </a:lnTo>
                <a:lnTo>
                  <a:pt x="60959" y="365759"/>
                </a:lnTo>
                <a:lnTo>
                  <a:pt x="487679" y="365759"/>
                </a:lnTo>
                <a:lnTo>
                  <a:pt x="510063" y="360521"/>
                </a:lnTo>
                <a:lnTo>
                  <a:pt x="529590" y="346709"/>
                </a:lnTo>
                <a:lnTo>
                  <a:pt x="543401" y="327183"/>
                </a:lnTo>
                <a:lnTo>
                  <a:pt x="548640" y="304799"/>
                </a:lnTo>
                <a:lnTo>
                  <a:pt x="548640" y="60959"/>
                </a:lnTo>
                <a:lnTo>
                  <a:pt x="543401" y="38576"/>
                </a:lnTo>
                <a:lnTo>
                  <a:pt x="529590" y="19049"/>
                </a:lnTo>
                <a:lnTo>
                  <a:pt x="510063" y="5238"/>
                </a:lnTo>
                <a:lnTo>
                  <a:pt x="487679" y="0"/>
                </a:lnTo>
                <a:lnTo>
                  <a:pt x="6095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9163050" y="409864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9711690" y="44644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9243059" y="413674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9263380" y="3725269"/>
            <a:ext cx="368300" cy="323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9178290" y="4516480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59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59" y="365760"/>
                </a:lnTo>
                <a:lnTo>
                  <a:pt x="487679" y="365760"/>
                </a:lnTo>
                <a:lnTo>
                  <a:pt x="510063" y="360521"/>
                </a:lnTo>
                <a:lnTo>
                  <a:pt x="529589" y="346710"/>
                </a:lnTo>
                <a:lnTo>
                  <a:pt x="543401" y="327183"/>
                </a:lnTo>
                <a:lnTo>
                  <a:pt x="548639" y="304800"/>
                </a:lnTo>
                <a:lnTo>
                  <a:pt x="548639" y="60960"/>
                </a:lnTo>
                <a:lnTo>
                  <a:pt x="543401" y="38576"/>
                </a:lnTo>
                <a:lnTo>
                  <a:pt x="529589" y="19050"/>
                </a:lnTo>
                <a:lnTo>
                  <a:pt x="510063" y="5238"/>
                </a:lnTo>
                <a:lnTo>
                  <a:pt x="487679" y="0"/>
                </a:lnTo>
                <a:lnTo>
                  <a:pt x="6095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9178290" y="45164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9726930" y="48822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9271000" y="4539339"/>
            <a:ext cx="368300" cy="323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 txBox="1"/>
          <p:nvPr/>
        </p:nvSpPr>
        <p:spPr>
          <a:xfrm>
            <a:off x="4558029" y="4587599"/>
            <a:ext cx="2683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latin typeface="Tahoma"/>
                <a:cs typeface="Tahoma"/>
              </a:rPr>
              <a:t>Yes, </a:t>
            </a:r>
            <a:r>
              <a:rPr dirty="0" sz="1800" spc="140">
                <a:latin typeface="Tahoma"/>
                <a:cs typeface="Tahoma"/>
              </a:rPr>
              <a:t>you </a:t>
            </a:r>
            <a:r>
              <a:rPr dirty="0" sz="1800" spc="125">
                <a:latin typeface="Tahoma"/>
                <a:cs typeface="Tahoma"/>
              </a:rPr>
              <a:t>should</a:t>
            </a:r>
            <a:r>
              <a:rPr dirty="0" sz="1800" spc="-190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switch!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6" name="object 15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16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390" y="556619"/>
            <a:ext cx="53701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70" b="1">
                <a:solidFill>
                  <a:srgbClr val="FFFFFF"/>
                </a:solidFill>
                <a:latin typeface="Arial"/>
                <a:cs typeface="Arial"/>
              </a:rPr>
              <a:t>Monty </a:t>
            </a:r>
            <a:r>
              <a:rPr dirty="0" sz="2400" spc="215" b="1">
                <a:solidFill>
                  <a:srgbClr val="FFFFFF"/>
                </a:solidFill>
                <a:latin typeface="Arial"/>
                <a:cs typeface="Arial"/>
              </a:rPr>
              <a:t>Hall </a:t>
            </a:r>
            <a:r>
              <a:rPr dirty="0" sz="2400" spc="220" b="1">
                <a:solidFill>
                  <a:srgbClr val="FFFFFF"/>
                </a:solidFill>
                <a:latin typeface="Arial"/>
                <a:cs typeface="Arial"/>
              </a:rPr>
              <a:t>Simulation </a:t>
            </a:r>
            <a:r>
              <a:rPr dirty="0" sz="2400" spc="195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4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190" b="1">
                <a:solidFill>
                  <a:srgbClr val="FFFFFF"/>
                </a:solidFill>
                <a:latin typeface="Arial"/>
                <a:cs typeface="Arial"/>
              </a:rPr>
              <a:t>Kotlin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16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21640" y="1415139"/>
            <a:ext cx="8636000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135">
                <a:latin typeface="Tahoma"/>
                <a:cs typeface="Tahoma"/>
              </a:rPr>
              <a:t>Monte </a:t>
            </a:r>
            <a:r>
              <a:rPr dirty="0" sz="1800" spc="125">
                <a:latin typeface="Tahoma"/>
                <a:cs typeface="Tahoma"/>
              </a:rPr>
              <a:t>Carlo simulation </a:t>
            </a:r>
            <a:r>
              <a:rPr dirty="0" sz="1800" spc="85">
                <a:latin typeface="Tahoma"/>
                <a:cs typeface="Tahoma"/>
              </a:rPr>
              <a:t>of </a:t>
            </a:r>
            <a:r>
              <a:rPr dirty="0" sz="1800" spc="130">
                <a:latin typeface="Tahoma"/>
                <a:cs typeface="Tahoma"/>
              </a:rPr>
              <a:t>the </a:t>
            </a:r>
            <a:r>
              <a:rPr dirty="0" sz="1800" spc="135">
                <a:latin typeface="Tahoma"/>
                <a:cs typeface="Tahoma"/>
              </a:rPr>
              <a:t>Monty </a:t>
            </a:r>
            <a:r>
              <a:rPr dirty="0" sz="1800" spc="114">
                <a:latin typeface="Tahoma"/>
                <a:cs typeface="Tahoma"/>
              </a:rPr>
              <a:t>Hall </a:t>
            </a:r>
            <a:r>
              <a:rPr dirty="0" sz="1800" spc="120">
                <a:latin typeface="Tahoma"/>
                <a:cs typeface="Tahoma"/>
              </a:rPr>
              <a:t>Problem  </a:t>
            </a:r>
            <a:r>
              <a:rPr dirty="0" sz="1800" spc="120">
                <a:solidFill>
                  <a:srgbClr val="9FABD3"/>
                </a:solidFill>
                <a:latin typeface="Tahoma"/>
                <a:cs typeface="Tahoma"/>
                <a:hlinkClick r:id="rId2"/>
              </a:rPr>
              <a:t>https://gist.github.com/thomasnield/7fe76d27a57afbea49939dc1879c9883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2195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80"/>
              <a:t>Why </a:t>
            </a:r>
            <a:r>
              <a:rPr dirty="0" spc="245"/>
              <a:t>Am </a:t>
            </a:r>
            <a:r>
              <a:rPr dirty="0" spc="225"/>
              <a:t>I </a:t>
            </a:r>
            <a:r>
              <a:rPr dirty="0" spc="215"/>
              <a:t>Showing</a:t>
            </a:r>
            <a:r>
              <a:rPr dirty="0" spc="-135"/>
              <a:t> </a:t>
            </a:r>
            <a:r>
              <a:rPr dirty="0" spc="110"/>
              <a:t>This?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16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46709" y="1457050"/>
            <a:ext cx="8707120" cy="345503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475615">
              <a:lnSpc>
                <a:spcPts val="1889"/>
              </a:lnSpc>
              <a:spcBef>
                <a:spcPts val="204"/>
              </a:spcBef>
            </a:pPr>
            <a:r>
              <a:rPr dirty="0" sz="1600" spc="165" b="1">
                <a:latin typeface="Arial"/>
                <a:cs typeface="Arial"/>
              </a:rPr>
              <a:t>The </a:t>
            </a:r>
            <a:r>
              <a:rPr dirty="0" sz="1600" spc="195" b="1">
                <a:latin typeface="Arial"/>
                <a:cs typeface="Arial"/>
              </a:rPr>
              <a:t>Monty </a:t>
            </a:r>
            <a:r>
              <a:rPr dirty="0" sz="1600" spc="155" b="1">
                <a:latin typeface="Arial"/>
                <a:cs typeface="Arial"/>
              </a:rPr>
              <a:t>Hall </a:t>
            </a:r>
            <a:r>
              <a:rPr dirty="0" sz="1600" spc="175" b="1">
                <a:latin typeface="Arial"/>
                <a:cs typeface="Arial"/>
              </a:rPr>
              <a:t>problem </a:t>
            </a:r>
            <a:r>
              <a:rPr dirty="0" sz="1600" spc="155" b="1">
                <a:latin typeface="Arial"/>
                <a:cs typeface="Arial"/>
              </a:rPr>
              <a:t>encapsulates </a:t>
            </a:r>
            <a:r>
              <a:rPr dirty="0" sz="1600" spc="204" b="1">
                <a:latin typeface="Arial"/>
                <a:cs typeface="Arial"/>
              </a:rPr>
              <a:t>the </a:t>
            </a:r>
            <a:r>
              <a:rPr dirty="0" sz="1600" spc="130" b="1">
                <a:latin typeface="Arial"/>
                <a:cs typeface="Arial"/>
              </a:rPr>
              <a:t>critical </a:t>
            </a:r>
            <a:r>
              <a:rPr dirty="0" sz="1600" spc="190" b="1">
                <a:latin typeface="Arial"/>
                <a:cs typeface="Arial"/>
              </a:rPr>
              <a:t>(and</a:t>
            </a:r>
            <a:r>
              <a:rPr dirty="0" sz="1600" spc="-200" b="1">
                <a:latin typeface="Arial"/>
                <a:cs typeface="Arial"/>
              </a:rPr>
              <a:t> </a:t>
            </a:r>
            <a:r>
              <a:rPr dirty="0" sz="1600" spc="165" b="1">
                <a:latin typeface="Arial"/>
                <a:cs typeface="Arial"/>
              </a:rPr>
              <a:t>misunderstood)  </a:t>
            </a:r>
            <a:r>
              <a:rPr dirty="0" sz="1600" spc="150" b="1">
                <a:latin typeface="Arial"/>
                <a:cs typeface="Arial"/>
              </a:rPr>
              <a:t>nuances of</a:t>
            </a:r>
            <a:r>
              <a:rPr dirty="0" sz="1600" spc="70" b="1">
                <a:latin typeface="Arial"/>
                <a:cs typeface="Arial"/>
              </a:rPr>
              <a:t> </a:t>
            </a:r>
            <a:r>
              <a:rPr dirty="0" sz="1600" spc="150" b="1">
                <a:latin typeface="Arial"/>
                <a:cs typeface="Arial"/>
              </a:rPr>
              <a:t>probability.</a:t>
            </a:r>
            <a:endParaRPr sz="1600">
              <a:latin typeface="Arial"/>
              <a:cs typeface="Arial"/>
            </a:endParaRPr>
          </a:p>
          <a:p>
            <a:pPr marL="252729">
              <a:lnSpc>
                <a:spcPct val="100000"/>
              </a:lnSpc>
              <a:spcBef>
                <a:spcPts val="635"/>
              </a:spcBef>
            </a:pPr>
            <a:r>
              <a:rPr dirty="0" sz="1350" spc="5">
                <a:latin typeface="Verdana"/>
                <a:cs typeface="Verdana"/>
              </a:rPr>
              <a:t>Sometimes</a:t>
            </a:r>
            <a:r>
              <a:rPr dirty="0" sz="1350" spc="-50">
                <a:latin typeface="Verdana"/>
                <a:cs typeface="Verdana"/>
              </a:rPr>
              <a:t> </a:t>
            </a:r>
            <a:r>
              <a:rPr dirty="0" sz="1350" spc="15">
                <a:latin typeface="Verdana"/>
                <a:cs typeface="Verdana"/>
              </a:rPr>
              <a:t>we</a:t>
            </a:r>
            <a:r>
              <a:rPr dirty="0" sz="1350" spc="-40">
                <a:latin typeface="Verdana"/>
                <a:cs typeface="Verdana"/>
              </a:rPr>
              <a:t> </a:t>
            </a:r>
            <a:r>
              <a:rPr dirty="0" sz="1350" spc="10">
                <a:latin typeface="Verdana"/>
                <a:cs typeface="Verdana"/>
              </a:rPr>
              <a:t>only</a:t>
            </a:r>
            <a:r>
              <a:rPr dirty="0" sz="1350" spc="-55">
                <a:latin typeface="Verdana"/>
                <a:cs typeface="Verdana"/>
              </a:rPr>
              <a:t> </a:t>
            </a:r>
            <a:r>
              <a:rPr dirty="0" sz="1350" spc="15">
                <a:latin typeface="Verdana"/>
                <a:cs typeface="Verdana"/>
              </a:rPr>
              <a:t>have</a:t>
            </a:r>
            <a:r>
              <a:rPr dirty="0" sz="1350" spc="-50">
                <a:latin typeface="Verdana"/>
                <a:cs typeface="Verdana"/>
              </a:rPr>
              <a:t> </a:t>
            </a:r>
            <a:r>
              <a:rPr dirty="0" sz="1350" spc="20">
                <a:latin typeface="Verdana"/>
                <a:cs typeface="Verdana"/>
              </a:rPr>
              <a:t>incomplete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>
                <a:latin typeface="Verdana"/>
                <a:cs typeface="Verdana"/>
              </a:rPr>
              <a:t>data,</a:t>
            </a:r>
            <a:r>
              <a:rPr dirty="0" sz="1350" spc="-50">
                <a:latin typeface="Verdana"/>
                <a:cs typeface="Verdana"/>
              </a:rPr>
              <a:t> </a:t>
            </a:r>
            <a:r>
              <a:rPr dirty="0" sz="1350" spc="10">
                <a:latin typeface="Verdana"/>
                <a:cs typeface="Verdana"/>
              </a:rPr>
              <a:t>but</a:t>
            </a:r>
            <a:r>
              <a:rPr dirty="0" sz="1350" spc="-35">
                <a:latin typeface="Verdana"/>
                <a:cs typeface="Verdana"/>
              </a:rPr>
              <a:t> </a:t>
            </a:r>
            <a:r>
              <a:rPr dirty="0" sz="1350" spc="15">
                <a:latin typeface="Verdana"/>
                <a:cs typeface="Verdana"/>
              </a:rPr>
              <a:t>we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 spc="25">
                <a:latin typeface="Verdana"/>
                <a:cs typeface="Verdana"/>
              </a:rPr>
              <a:t>need</a:t>
            </a:r>
            <a:r>
              <a:rPr dirty="0" sz="1350" spc="-55">
                <a:latin typeface="Verdana"/>
                <a:cs typeface="Verdana"/>
              </a:rPr>
              <a:t> </a:t>
            </a:r>
            <a:r>
              <a:rPr dirty="0" sz="1350" spc="10">
                <a:latin typeface="Verdana"/>
                <a:cs typeface="Verdana"/>
              </a:rPr>
              <a:t>to</a:t>
            </a:r>
            <a:r>
              <a:rPr dirty="0" sz="1350" spc="-35">
                <a:latin typeface="Verdana"/>
                <a:cs typeface="Verdana"/>
              </a:rPr>
              <a:t> </a:t>
            </a:r>
            <a:r>
              <a:rPr dirty="0" sz="1350">
                <a:latin typeface="Verdana"/>
                <a:cs typeface="Verdana"/>
              </a:rPr>
              <a:t>make</a:t>
            </a:r>
            <a:r>
              <a:rPr dirty="0" sz="1350" spc="-50">
                <a:latin typeface="Verdana"/>
                <a:cs typeface="Verdana"/>
              </a:rPr>
              <a:t> </a:t>
            </a:r>
            <a:r>
              <a:rPr dirty="0" sz="1350" spc="25">
                <a:latin typeface="Verdana"/>
                <a:cs typeface="Verdana"/>
              </a:rPr>
              <a:t>a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 spc="20">
                <a:latin typeface="Verdana"/>
                <a:cs typeface="Verdana"/>
              </a:rPr>
              <a:t>decision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 spc="-30">
                <a:latin typeface="Verdana"/>
                <a:cs typeface="Verdana"/>
              </a:rPr>
              <a:t>anyway.</a:t>
            </a:r>
            <a:endParaRPr sz="1350">
              <a:latin typeface="Verdana"/>
              <a:cs typeface="Verdana"/>
            </a:endParaRPr>
          </a:p>
          <a:p>
            <a:pPr marL="252729">
              <a:lnSpc>
                <a:spcPct val="100000"/>
              </a:lnSpc>
              <a:spcBef>
                <a:spcPts val="680"/>
              </a:spcBef>
            </a:pPr>
            <a:r>
              <a:rPr dirty="0" sz="1350" spc="15">
                <a:latin typeface="Verdana"/>
                <a:cs typeface="Verdana"/>
              </a:rPr>
              <a:t>When</a:t>
            </a:r>
            <a:r>
              <a:rPr dirty="0" sz="1350" spc="-55">
                <a:latin typeface="Verdana"/>
                <a:cs typeface="Verdana"/>
              </a:rPr>
              <a:t> </a:t>
            </a:r>
            <a:r>
              <a:rPr dirty="0" sz="1350" spc="20">
                <a:latin typeface="Verdana"/>
                <a:cs typeface="Verdana"/>
              </a:rPr>
              <a:t>new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 spc="10">
                <a:latin typeface="Verdana"/>
                <a:cs typeface="Verdana"/>
              </a:rPr>
              <a:t>partial</a:t>
            </a:r>
            <a:r>
              <a:rPr dirty="0" sz="1350" spc="-50">
                <a:latin typeface="Verdana"/>
                <a:cs typeface="Verdana"/>
              </a:rPr>
              <a:t> </a:t>
            </a:r>
            <a:r>
              <a:rPr dirty="0" sz="1350" spc="20">
                <a:latin typeface="Verdana"/>
                <a:cs typeface="Verdana"/>
              </a:rPr>
              <a:t>data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 spc="5">
                <a:latin typeface="Verdana"/>
                <a:cs typeface="Verdana"/>
              </a:rPr>
              <a:t>is</a:t>
            </a:r>
            <a:r>
              <a:rPr dirty="0" sz="1350" spc="-50">
                <a:latin typeface="Verdana"/>
                <a:cs typeface="Verdana"/>
              </a:rPr>
              <a:t> </a:t>
            </a:r>
            <a:r>
              <a:rPr dirty="0" sz="1350" spc="10">
                <a:latin typeface="Verdana"/>
                <a:cs typeface="Verdana"/>
              </a:rPr>
              <a:t>available,</a:t>
            </a:r>
            <a:r>
              <a:rPr dirty="0" sz="1350" spc="-40">
                <a:latin typeface="Verdana"/>
                <a:cs typeface="Verdana"/>
              </a:rPr>
              <a:t> </a:t>
            </a:r>
            <a:r>
              <a:rPr dirty="0" sz="1350" spc="15">
                <a:latin typeface="Verdana"/>
                <a:cs typeface="Verdana"/>
              </a:rPr>
              <a:t>we</a:t>
            </a:r>
            <a:r>
              <a:rPr dirty="0" sz="1350" spc="-40">
                <a:latin typeface="Verdana"/>
                <a:cs typeface="Verdana"/>
              </a:rPr>
              <a:t> </a:t>
            </a:r>
            <a:r>
              <a:rPr dirty="0" sz="1350" spc="5">
                <a:latin typeface="Verdana"/>
                <a:cs typeface="Verdana"/>
              </a:rPr>
              <a:t>must</a:t>
            </a:r>
            <a:r>
              <a:rPr dirty="0" sz="1350" spc="-40">
                <a:latin typeface="Verdana"/>
                <a:cs typeface="Verdana"/>
              </a:rPr>
              <a:t> </a:t>
            </a:r>
            <a:r>
              <a:rPr dirty="0" sz="1350" spc="5">
                <a:latin typeface="Verdana"/>
                <a:cs typeface="Verdana"/>
              </a:rPr>
              <a:t>merge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 spc="-15">
                <a:latin typeface="Verdana"/>
                <a:cs typeface="Verdana"/>
              </a:rPr>
              <a:t>(not</a:t>
            </a:r>
            <a:r>
              <a:rPr dirty="0" sz="1350" spc="-35">
                <a:latin typeface="Verdana"/>
                <a:cs typeface="Verdana"/>
              </a:rPr>
              <a:t> </a:t>
            </a:r>
            <a:r>
              <a:rPr dirty="0" sz="1350">
                <a:latin typeface="Verdana"/>
                <a:cs typeface="Verdana"/>
              </a:rPr>
              <a:t>abandon)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 spc="15">
                <a:latin typeface="Verdana"/>
                <a:cs typeface="Verdana"/>
              </a:rPr>
              <a:t>the</a:t>
            </a:r>
            <a:r>
              <a:rPr dirty="0" sz="1350" spc="-50">
                <a:latin typeface="Verdana"/>
                <a:cs typeface="Verdana"/>
              </a:rPr>
              <a:t> </a:t>
            </a:r>
            <a:r>
              <a:rPr dirty="0" sz="1350" spc="15">
                <a:latin typeface="Verdana"/>
                <a:cs typeface="Verdana"/>
              </a:rPr>
              <a:t>data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 spc="20">
                <a:latin typeface="Verdana"/>
                <a:cs typeface="Verdana"/>
              </a:rPr>
              <a:t>we</a:t>
            </a:r>
            <a:r>
              <a:rPr dirty="0" sz="1350" spc="-50">
                <a:latin typeface="Verdana"/>
                <a:cs typeface="Verdana"/>
              </a:rPr>
              <a:t> </a:t>
            </a:r>
            <a:r>
              <a:rPr dirty="0" sz="1350" spc="5">
                <a:latin typeface="Verdana"/>
                <a:cs typeface="Verdana"/>
              </a:rPr>
              <a:t>previously</a:t>
            </a:r>
            <a:r>
              <a:rPr dirty="0" sz="1350" spc="-55">
                <a:latin typeface="Verdana"/>
                <a:cs typeface="Verdana"/>
              </a:rPr>
              <a:t> </a:t>
            </a:r>
            <a:r>
              <a:rPr dirty="0" sz="1350">
                <a:latin typeface="Verdana"/>
                <a:cs typeface="Verdana"/>
              </a:rPr>
              <a:t>had.</a:t>
            </a:r>
            <a:endParaRPr sz="13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1600" spc="80" b="1">
                <a:latin typeface="Arial"/>
                <a:cs typeface="Arial"/>
              </a:rPr>
              <a:t>As </a:t>
            </a:r>
            <a:r>
              <a:rPr dirty="0" sz="1600" spc="180" b="1">
                <a:latin typeface="Arial"/>
                <a:cs typeface="Arial"/>
              </a:rPr>
              <a:t>programmers, </a:t>
            </a:r>
            <a:r>
              <a:rPr dirty="0" sz="1600" spc="229" b="1">
                <a:latin typeface="Arial"/>
                <a:cs typeface="Arial"/>
              </a:rPr>
              <a:t>we </a:t>
            </a:r>
            <a:r>
              <a:rPr dirty="0" sz="1600" spc="175" b="1">
                <a:latin typeface="Arial"/>
                <a:cs typeface="Arial"/>
              </a:rPr>
              <a:t>thrive </a:t>
            </a:r>
            <a:r>
              <a:rPr dirty="0" sz="1600" spc="140" b="1">
                <a:latin typeface="Arial"/>
                <a:cs typeface="Arial"/>
              </a:rPr>
              <a:t>in </a:t>
            </a:r>
            <a:r>
              <a:rPr dirty="0" sz="1600" spc="175" b="1">
                <a:latin typeface="Arial"/>
                <a:cs typeface="Arial"/>
              </a:rPr>
              <a:t>certainty </a:t>
            </a:r>
            <a:r>
              <a:rPr dirty="0" sz="1600" spc="180" b="1">
                <a:latin typeface="Arial"/>
                <a:cs typeface="Arial"/>
              </a:rPr>
              <a:t>and</a:t>
            </a:r>
            <a:r>
              <a:rPr dirty="0" sz="1600" spc="-155" b="1">
                <a:latin typeface="Arial"/>
                <a:cs typeface="Arial"/>
              </a:rPr>
              <a:t> </a:t>
            </a:r>
            <a:r>
              <a:rPr dirty="0" sz="1600" spc="155" b="1">
                <a:latin typeface="Arial"/>
                <a:cs typeface="Arial"/>
              </a:rPr>
              <a:t>exactness.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50">
              <a:latin typeface="Times New Roman"/>
              <a:cs typeface="Times New Roman"/>
            </a:endParaRPr>
          </a:p>
          <a:p>
            <a:pPr marL="12700" marR="5080">
              <a:lnSpc>
                <a:spcPts val="1889"/>
              </a:lnSpc>
            </a:pPr>
            <a:r>
              <a:rPr dirty="0" sz="1600" spc="160" b="1">
                <a:latin typeface="Arial"/>
                <a:cs typeface="Arial"/>
              </a:rPr>
              <a:t>But </a:t>
            </a:r>
            <a:r>
              <a:rPr dirty="0" sz="1600" spc="204" b="1">
                <a:latin typeface="Arial"/>
                <a:cs typeface="Arial"/>
              </a:rPr>
              <a:t>the </a:t>
            </a:r>
            <a:r>
              <a:rPr dirty="0" sz="1600" spc="165" b="1">
                <a:latin typeface="Arial"/>
                <a:cs typeface="Arial"/>
              </a:rPr>
              <a:t>valuable, </a:t>
            </a:r>
            <a:r>
              <a:rPr dirty="0" sz="1600" spc="145" b="1">
                <a:latin typeface="Arial"/>
                <a:cs typeface="Arial"/>
              </a:rPr>
              <a:t>high-profile </a:t>
            </a:r>
            <a:r>
              <a:rPr dirty="0" sz="1600" spc="165" b="1">
                <a:latin typeface="Arial"/>
                <a:cs typeface="Arial"/>
              </a:rPr>
              <a:t>problems </a:t>
            </a:r>
            <a:r>
              <a:rPr dirty="0" sz="1600" spc="175" b="1">
                <a:latin typeface="Arial"/>
                <a:cs typeface="Arial"/>
              </a:rPr>
              <a:t>today </a:t>
            </a:r>
            <a:r>
              <a:rPr dirty="0" sz="1600" spc="185" b="1">
                <a:latin typeface="Arial"/>
                <a:cs typeface="Arial"/>
              </a:rPr>
              <a:t>often</a:t>
            </a:r>
            <a:r>
              <a:rPr dirty="0" sz="1600" spc="-270" b="1">
                <a:latin typeface="Arial"/>
                <a:cs typeface="Arial"/>
              </a:rPr>
              <a:t> </a:t>
            </a:r>
            <a:r>
              <a:rPr dirty="0" sz="1600" spc="165" b="1">
                <a:latin typeface="Arial"/>
                <a:cs typeface="Arial"/>
              </a:rPr>
              <a:t>tackle </a:t>
            </a:r>
            <a:r>
              <a:rPr dirty="0" sz="1600" spc="175" b="1">
                <a:latin typeface="Arial"/>
                <a:cs typeface="Arial"/>
              </a:rPr>
              <a:t>uncertainty </a:t>
            </a:r>
            <a:r>
              <a:rPr dirty="0" sz="1600" spc="185" b="1">
                <a:latin typeface="Arial"/>
                <a:cs typeface="Arial"/>
              </a:rPr>
              <a:t>and  </a:t>
            </a:r>
            <a:r>
              <a:rPr dirty="0" sz="1600" spc="170" b="1">
                <a:latin typeface="Arial"/>
                <a:cs typeface="Arial"/>
              </a:rPr>
              <a:t>approximation.</a:t>
            </a:r>
            <a:endParaRPr sz="1600">
              <a:latin typeface="Arial"/>
              <a:cs typeface="Arial"/>
            </a:endParaRPr>
          </a:p>
          <a:p>
            <a:pPr marL="252729" marR="1035685">
              <a:lnSpc>
                <a:spcPts val="2300"/>
              </a:lnSpc>
              <a:spcBef>
                <a:spcPts val="140"/>
              </a:spcBef>
            </a:pPr>
            <a:r>
              <a:rPr dirty="0" sz="1350" spc="5">
                <a:latin typeface="Verdana"/>
                <a:cs typeface="Verdana"/>
              </a:rPr>
              <a:t>Users</a:t>
            </a:r>
            <a:r>
              <a:rPr dirty="0" sz="1350" spc="-40">
                <a:latin typeface="Verdana"/>
                <a:cs typeface="Verdana"/>
              </a:rPr>
              <a:t> </a:t>
            </a:r>
            <a:r>
              <a:rPr dirty="0" sz="1350" spc="15">
                <a:latin typeface="Verdana"/>
                <a:cs typeface="Verdana"/>
              </a:rPr>
              <a:t>and</a:t>
            </a:r>
            <a:r>
              <a:rPr dirty="0" sz="1350" spc="-40">
                <a:latin typeface="Verdana"/>
                <a:cs typeface="Verdana"/>
              </a:rPr>
              <a:t> </a:t>
            </a:r>
            <a:r>
              <a:rPr dirty="0" sz="1350" spc="10">
                <a:latin typeface="Verdana"/>
                <a:cs typeface="Verdana"/>
              </a:rPr>
              <a:t>businesses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 spc="15">
                <a:latin typeface="Verdana"/>
                <a:cs typeface="Verdana"/>
              </a:rPr>
              <a:t>expect</a:t>
            </a:r>
            <a:r>
              <a:rPr dirty="0" sz="1350" spc="-25">
                <a:latin typeface="Verdana"/>
                <a:cs typeface="Verdana"/>
              </a:rPr>
              <a:t> </a:t>
            </a:r>
            <a:r>
              <a:rPr dirty="0" sz="1350" spc="30">
                <a:latin typeface="Verdana"/>
                <a:cs typeface="Verdana"/>
              </a:rPr>
              <a:t>“smarter”</a:t>
            </a:r>
            <a:r>
              <a:rPr dirty="0" sz="1350" spc="-40">
                <a:latin typeface="Verdana"/>
                <a:cs typeface="Verdana"/>
              </a:rPr>
              <a:t> </a:t>
            </a:r>
            <a:r>
              <a:rPr dirty="0" sz="1350" spc="15">
                <a:latin typeface="Verdana"/>
                <a:cs typeface="Verdana"/>
              </a:rPr>
              <a:t>applications</a:t>
            </a:r>
            <a:r>
              <a:rPr dirty="0" sz="1350" spc="-40">
                <a:latin typeface="Verdana"/>
                <a:cs typeface="Verdana"/>
              </a:rPr>
              <a:t> </a:t>
            </a:r>
            <a:r>
              <a:rPr dirty="0" sz="1350" spc="10">
                <a:latin typeface="Verdana"/>
                <a:cs typeface="Verdana"/>
              </a:rPr>
              <a:t>that</a:t>
            </a:r>
            <a:r>
              <a:rPr dirty="0" sz="1350" spc="-40">
                <a:latin typeface="Verdana"/>
                <a:cs typeface="Verdana"/>
              </a:rPr>
              <a:t> </a:t>
            </a:r>
            <a:r>
              <a:rPr dirty="0" sz="1350" spc="5">
                <a:latin typeface="Verdana"/>
                <a:cs typeface="Verdana"/>
              </a:rPr>
              <a:t>will</a:t>
            </a:r>
            <a:r>
              <a:rPr dirty="0" sz="1350" spc="-30">
                <a:latin typeface="Verdana"/>
                <a:cs typeface="Verdana"/>
              </a:rPr>
              <a:t> </a:t>
            </a:r>
            <a:r>
              <a:rPr dirty="0" sz="1350" spc="10">
                <a:latin typeface="Verdana"/>
                <a:cs typeface="Verdana"/>
              </a:rPr>
              <a:t>predict</a:t>
            </a:r>
            <a:r>
              <a:rPr dirty="0" sz="1350" spc="-40">
                <a:latin typeface="Verdana"/>
                <a:cs typeface="Verdana"/>
              </a:rPr>
              <a:t> </a:t>
            </a:r>
            <a:r>
              <a:rPr dirty="0" sz="1350" spc="10">
                <a:latin typeface="Verdana"/>
                <a:cs typeface="Verdana"/>
              </a:rPr>
              <a:t>what</a:t>
            </a:r>
            <a:r>
              <a:rPr dirty="0" sz="1350" spc="-35">
                <a:latin typeface="Verdana"/>
                <a:cs typeface="Verdana"/>
              </a:rPr>
              <a:t> </a:t>
            </a:r>
            <a:r>
              <a:rPr dirty="0" sz="1350" spc="10">
                <a:latin typeface="Verdana"/>
                <a:cs typeface="Verdana"/>
              </a:rPr>
              <a:t>they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 spc="-5">
                <a:latin typeface="Verdana"/>
                <a:cs typeface="Verdana"/>
              </a:rPr>
              <a:t>want.  </a:t>
            </a:r>
            <a:r>
              <a:rPr dirty="0" sz="1350" spc="20">
                <a:latin typeface="Verdana"/>
                <a:cs typeface="Verdana"/>
              </a:rPr>
              <a:t>Machine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>
                <a:latin typeface="Verdana"/>
                <a:cs typeface="Verdana"/>
              </a:rPr>
              <a:t>learning</a:t>
            </a:r>
            <a:r>
              <a:rPr dirty="0" sz="1350" spc="-40">
                <a:latin typeface="Verdana"/>
                <a:cs typeface="Verdana"/>
              </a:rPr>
              <a:t> </a:t>
            </a:r>
            <a:r>
              <a:rPr dirty="0" sz="1350" spc="15">
                <a:latin typeface="Verdana"/>
                <a:cs typeface="Verdana"/>
              </a:rPr>
              <a:t>and</a:t>
            </a:r>
            <a:r>
              <a:rPr dirty="0" sz="1350" spc="-40">
                <a:latin typeface="Verdana"/>
                <a:cs typeface="Verdana"/>
              </a:rPr>
              <a:t> </a:t>
            </a:r>
            <a:r>
              <a:rPr dirty="0" sz="1350" spc="10">
                <a:latin typeface="Verdana"/>
                <a:cs typeface="Verdana"/>
              </a:rPr>
              <a:t>optimization</a:t>
            </a:r>
            <a:r>
              <a:rPr dirty="0" sz="1350" spc="-35">
                <a:latin typeface="Verdana"/>
                <a:cs typeface="Verdana"/>
              </a:rPr>
              <a:t> </a:t>
            </a:r>
            <a:r>
              <a:rPr dirty="0" sz="1350" spc="10">
                <a:latin typeface="Verdana"/>
                <a:cs typeface="Verdana"/>
              </a:rPr>
              <a:t>is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 spc="10">
                <a:latin typeface="Verdana"/>
                <a:cs typeface="Verdana"/>
              </a:rPr>
              <a:t>nondeterministic</a:t>
            </a:r>
            <a:r>
              <a:rPr dirty="0" sz="1350" spc="-30">
                <a:latin typeface="Verdana"/>
                <a:cs typeface="Verdana"/>
              </a:rPr>
              <a:t> </a:t>
            </a:r>
            <a:r>
              <a:rPr dirty="0" sz="1350" spc="20">
                <a:latin typeface="Verdana"/>
                <a:cs typeface="Verdana"/>
              </a:rPr>
              <a:t>and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 spc="10">
                <a:latin typeface="Verdana"/>
                <a:cs typeface="Verdana"/>
              </a:rPr>
              <a:t>unavoidably</a:t>
            </a:r>
            <a:r>
              <a:rPr dirty="0" sz="1350" spc="-40">
                <a:latin typeface="Verdana"/>
                <a:cs typeface="Verdana"/>
              </a:rPr>
              <a:t> </a:t>
            </a:r>
            <a:r>
              <a:rPr dirty="0" sz="1350" spc="10">
                <a:latin typeface="Verdana"/>
                <a:cs typeface="Verdana"/>
              </a:rPr>
              <a:t>has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 spc="-40">
                <a:latin typeface="Verdana"/>
                <a:cs typeface="Verdana"/>
              </a:rPr>
              <a:t>error.</a:t>
            </a:r>
            <a:endParaRPr sz="1350">
              <a:latin typeface="Verdana"/>
              <a:cs typeface="Verdana"/>
            </a:endParaRPr>
          </a:p>
          <a:p>
            <a:pPr marL="252729">
              <a:lnSpc>
                <a:spcPct val="100000"/>
              </a:lnSpc>
              <a:spcBef>
                <a:spcPts val="490"/>
              </a:spcBef>
            </a:pPr>
            <a:r>
              <a:rPr dirty="0" sz="1350" spc="15">
                <a:latin typeface="Verdana"/>
                <a:cs typeface="Verdana"/>
              </a:rPr>
              <a:t>Many</a:t>
            </a:r>
            <a:r>
              <a:rPr dirty="0" sz="1350" spc="-60">
                <a:latin typeface="Verdana"/>
                <a:cs typeface="Verdana"/>
              </a:rPr>
              <a:t> </a:t>
            </a:r>
            <a:r>
              <a:rPr dirty="0" sz="1350" spc="10">
                <a:latin typeface="Verdana"/>
                <a:cs typeface="Verdana"/>
              </a:rPr>
              <a:t>search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 spc="20">
                <a:latin typeface="Verdana"/>
                <a:cs typeface="Verdana"/>
              </a:rPr>
              <a:t>spaces</a:t>
            </a:r>
            <a:r>
              <a:rPr dirty="0" sz="1350" spc="-50">
                <a:latin typeface="Verdana"/>
                <a:cs typeface="Verdana"/>
              </a:rPr>
              <a:t> </a:t>
            </a:r>
            <a:r>
              <a:rPr dirty="0" sz="1350">
                <a:latin typeface="Verdana"/>
                <a:cs typeface="Verdana"/>
              </a:rPr>
              <a:t>are</a:t>
            </a:r>
            <a:r>
              <a:rPr dirty="0" sz="1350" spc="-50">
                <a:latin typeface="Verdana"/>
                <a:cs typeface="Verdana"/>
              </a:rPr>
              <a:t> </a:t>
            </a:r>
            <a:r>
              <a:rPr dirty="0" sz="1350" spc="10">
                <a:latin typeface="Verdana"/>
                <a:cs typeface="Verdana"/>
              </a:rPr>
              <a:t>too</a:t>
            </a:r>
            <a:r>
              <a:rPr dirty="0" sz="1350" spc="-40">
                <a:latin typeface="Verdana"/>
                <a:cs typeface="Verdana"/>
              </a:rPr>
              <a:t> </a:t>
            </a:r>
            <a:r>
              <a:rPr dirty="0" sz="1350">
                <a:latin typeface="Verdana"/>
                <a:cs typeface="Verdana"/>
              </a:rPr>
              <a:t>large</a:t>
            </a:r>
            <a:r>
              <a:rPr dirty="0" sz="1350" spc="-50">
                <a:latin typeface="Verdana"/>
                <a:cs typeface="Verdana"/>
              </a:rPr>
              <a:t> </a:t>
            </a:r>
            <a:r>
              <a:rPr dirty="0" sz="1350" spc="10">
                <a:latin typeface="Verdana"/>
                <a:cs typeface="Verdana"/>
              </a:rPr>
              <a:t>to</a:t>
            </a:r>
            <a:r>
              <a:rPr dirty="0" sz="1350" spc="-40">
                <a:latin typeface="Verdana"/>
                <a:cs typeface="Verdana"/>
              </a:rPr>
              <a:t> </a:t>
            </a:r>
            <a:r>
              <a:rPr dirty="0" sz="1350" spc="5">
                <a:latin typeface="Verdana"/>
                <a:cs typeface="Verdana"/>
              </a:rPr>
              <a:t>exhaustively</a:t>
            </a:r>
            <a:r>
              <a:rPr dirty="0" sz="1350" spc="-50">
                <a:latin typeface="Verdana"/>
                <a:cs typeface="Verdana"/>
              </a:rPr>
              <a:t> </a:t>
            </a:r>
            <a:r>
              <a:rPr dirty="0" sz="1350" spc="-5">
                <a:latin typeface="Verdana"/>
                <a:cs typeface="Verdana"/>
              </a:rPr>
              <a:t>explore.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23571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5"/>
              <a:t>Thomas</a:t>
            </a:r>
            <a:r>
              <a:rPr dirty="0" spc="95"/>
              <a:t> </a:t>
            </a:r>
            <a:r>
              <a:rPr dirty="0" spc="225"/>
              <a:t>Nield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Business </a:t>
            </a:r>
            <a:r>
              <a:rPr dirty="0" spc="10"/>
              <a:t>Consultant at </a:t>
            </a:r>
            <a:r>
              <a:rPr dirty="0" spc="15"/>
              <a:t>Southwest</a:t>
            </a:r>
            <a:r>
              <a:rPr dirty="0" spc="-65"/>
              <a:t> </a:t>
            </a:r>
            <a:r>
              <a:rPr dirty="0" spc="10"/>
              <a:t>Airlines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pc="10"/>
              <a:t>Author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pc="10" b="0" i="1">
                <a:solidFill>
                  <a:srgbClr val="000000"/>
                </a:solidFill>
                <a:latin typeface="Arial"/>
                <a:cs typeface="Arial"/>
              </a:rPr>
              <a:t>Getting Started with </a:t>
            </a:r>
            <a:r>
              <a:rPr dirty="0" spc="20" b="0" i="1">
                <a:solidFill>
                  <a:srgbClr val="000000"/>
                </a:solidFill>
                <a:latin typeface="Arial"/>
                <a:cs typeface="Arial"/>
              </a:rPr>
              <a:t>SQL </a:t>
            </a:r>
            <a:r>
              <a:rPr dirty="0" spc="15" b="0">
                <a:latin typeface="Arial"/>
                <a:cs typeface="Arial"/>
              </a:rPr>
              <a:t>by</a:t>
            </a:r>
            <a:r>
              <a:rPr dirty="0" spc="35" b="0">
                <a:latin typeface="Arial"/>
                <a:cs typeface="Arial"/>
              </a:rPr>
              <a:t> </a:t>
            </a:r>
            <a:r>
              <a:rPr dirty="0" spc="10" b="0">
                <a:latin typeface="Arial"/>
                <a:cs typeface="Arial"/>
              </a:rPr>
              <a:t>O'Reilly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pc="10" b="0" i="1">
                <a:solidFill>
                  <a:srgbClr val="000000"/>
                </a:solidFill>
                <a:latin typeface="Arial"/>
                <a:cs typeface="Arial"/>
              </a:rPr>
              <a:t>Learning </a:t>
            </a:r>
            <a:r>
              <a:rPr dirty="0" spc="15" b="0" i="1">
                <a:solidFill>
                  <a:srgbClr val="000000"/>
                </a:solidFill>
                <a:latin typeface="Arial"/>
                <a:cs typeface="Arial"/>
              </a:rPr>
              <a:t>RxJava </a:t>
            </a:r>
            <a:r>
              <a:rPr dirty="0" spc="15" b="0">
                <a:latin typeface="Arial"/>
                <a:cs typeface="Arial"/>
              </a:rPr>
              <a:t>by</a:t>
            </a:r>
            <a:r>
              <a:rPr dirty="0" spc="25" b="0">
                <a:latin typeface="Arial"/>
                <a:cs typeface="Arial"/>
              </a:rPr>
              <a:t> </a:t>
            </a:r>
            <a:r>
              <a:rPr dirty="0" spc="15" b="0">
                <a:latin typeface="Arial"/>
                <a:cs typeface="Arial"/>
              </a:rPr>
              <a:t>Packt</a:t>
            </a:r>
          </a:p>
          <a:p>
            <a:pPr marL="12700" marR="5080">
              <a:lnSpc>
                <a:spcPct val="260900"/>
              </a:lnSpc>
            </a:pPr>
            <a:r>
              <a:rPr dirty="0"/>
              <a:t>Trainer </a:t>
            </a:r>
            <a:r>
              <a:rPr dirty="0" spc="15"/>
              <a:t>and </a:t>
            </a:r>
            <a:r>
              <a:rPr dirty="0" spc="10"/>
              <a:t>content </a:t>
            </a:r>
            <a:r>
              <a:rPr dirty="0" spc="15"/>
              <a:t>developer at O’Reilly</a:t>
            </a:r>
            <a:r>
              <a:rPr dirty="0" spc="-50"/>
              <a:t> </a:t>
            </a:r>
            <a:r>
              <a:rPr dirty="0" spc="15"/>
              <a:t>Media  </a:t>
            </a:r>
            <a:r>
              <a:rPr dirty="0" spc="20"/>
              <a:t>OSS</a:t>
            </a:r>
            <a:r>
              <a:rPr dirty="0" spc="10"/>
              <a:t> Maintainer/Collaborator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6709" y="4291181"/>
            <a:ext cx="1443355" cy="66040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600" spc="10">
                <a:solidFill>
                  <a:srgbClr val="201D39"/>
                </a:solidFill>
                <a:latin typeface="Arial"/>
                <a:cs typeface="Arial"/>
              </a:rPr>
              <a:t>RxKotlin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600" spc="10">
                <a:solidFill>
                  <a:srgbClr val="201D39"/>
                </a:solidFill>
                <a:latin typeface="Arial"/>
                <a:cs typeface="Arial"/>
              </a:rPr>
              <a:t>Kotlin-Statistics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1084" y="4291181"/>
            <a:ext cx="1061720" cy="660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0795">
              <a:lnSpc>
                <a:spcPct val="130200"/>
              </a:lnSpc>
              <a:spcBef>
                <a:spcPts val="95"/>
              </a:spcBef>
            </a:pPr>
            <a:r>
              <a:rPr dirty="0" sz="1600" spc="-165">
                <a:solidFill>
                  <a:srgbClr val="201D39"/>
                </a:solidFill>
                <a:latin typeface="Arial"/>
                <a:cs typeface="Arial"/>
              </a:rPr>
              <a:t>T</a:t>
            </a:r>
            <a:r>
              <a:rPr dirty="0" sz="1600" spc="15">
                <a:solidFill>
                  <a:srgbClr val="201D39"/>
                </a:solidFill>
                <a:latin typeface="Arial"/>
                <a:cs typeface="Arial"/>
              </a:rPr>
              <a:t>o</a:t>
            </a:r>
            <a:r>
              <a:rPr dirty="0" sz="1600" spc="5">
                <a:solidFill>
                  <a:srgbClr val="201D39"/>
                </a:solidFill>
                <a:latin typeface="Arial"/>
                <a:cs typeface="Arial"/>
              </a:rPr>
              <a:t>r</a:t>
            </a:r>
            <a:r>
              <a:rPr dirty="0" sz="1600" spc="15">
                <a:solidFill>
                  <a:srgbClr val="201D39"/>
                </a:solidFill>
                <a:latin typeface="Arial"/>
                <a:cs typeface="Arial"/>
              </a:rPr>
              <a:t>n</a:t>
            </a:r>
            <a:r>
              <a:rPr dirty="0" sz="1600" spc="25">
                <a:solidFill>
                  <a:srgbClr val="201D39"/>
                </a:solidFill>
                <a:latin typeface="Arial"/>
                <a:cs typeface="Arial"/>
              </a:rPr>
              <a:t>a</a:t>
            </a:r>
            <a:r>
              <a:rPr dirty="0" sz="1600" spc="10">
                <a:solidFill>
                  <a:srgbClr val="201D39"/>
                </a:solidFill>
                <a:latin typeface="Arial"/>
                <a:cs typeface="Arial"/>
              </a:rPr>
              <a:t>doFX  </a:t>
            </a:r>
            <a:r>
              <a:rPr dirty="0" sz="1600" spc="10">
                <a:solidFill>
                  <a:srgbClr val="201D39"/>
                </a:solidFill>
                <a:latin typeface="Arial"/>
                <a:cs typeface="Arial"/>
              </a:rPr>
              <a:t>R</a:t>
            </a:r>
            <a:r>
              <a:rPr dirty="0" sz="1600" spc="15">
                <a:solidFill>
                  <a:srgbClr val="201D39"/>
                </a:solidFill>
                <a:latin typeface="Arial"/>
                <a:cs typeface="Arial"/>
              </a:rPr>
              <a:t>xKo</a:t>
            </a:r>
            <a:r>
              <a:rPr dirty="0" sz="1600" spc="10">
                <a:solidFill>
                  <a:srgbClr val="201D39"/>
                </a:solidFill>
                <a:latin typeface="Arial"/>
                <a:cs typeface="Arial"/>
              </a:rPr>
              <a:t>t</a:t>
            </a:r>
            <a:r>
              <a:rPr dirty="0" sz="1600">
                <a:solidFill>
                  <a:srgbClr val="201D39"/>
                </a:solidFill>
                <a:latin typeface="Arial"/>
                <a:cs typeface="Arial"/>
              </a:rPr>
              <a:t>li</a:t>
            </a:r>
            <a:r>
              <a:rPr dirty="0" sz="1600" spc="15">
                <a:solidFill>
                  <a:srgbClr val="201D39"/>
                </a:solidFill>
                <a:latin typeface="Arial"/>
                <a:cs typeface="Arial"/>
              </a:rPr>
              <a:t>nFX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7419" y="4291181"/>
            <a:ext cx="980440" cy="660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320" marR="5080" indent="-8255">
              <a:lnSpc>
                <a:spcPct val="130200"/>
              </a:lnSpc>
              <a:spcBef>
                <a:spcPts val="95"/>
              </a:spcBef>
            </a:pPr>
            <a:r>
              <a:rPr dirty="0" sz="1600" spc="10">
                <a:solidFill>
                  <a:srgbClr val="201D39"/>
                </a:solidFill>
                <a:latin typeface="Arial"/>
                <a:cs typeface="Arial"/>
              </a:rPr>
              <a:t>R</a:t>
            </a:r>
            <a:r>
              <a:rPr dirty="0" sz="1600" spc="15">
                <a:solidFill>
                  <a:srgbClr val="201D39"/>
                </a:solidFill>
                <a:latin typeface="Arial"/>
                <a:cs typeface="Arial"/>
              </a:rPr>
              <a:t>x</a:t>
            </a:r>
            <a:r>
              <a:rPr dirty="0" sz="1600" spc="10">
                <a:solidFill>
                  <a:srgbClr val="201D39"/>
                </a:solidFill>
                <a:latin typeface="Arial"/>
                <a:cs typeface="Arial"/>
              </a:rPr>
              <a:t>J</a:t>
            </a:r>
            <a:r>
              <a:rPr dirty="0" sz="1600" spc="10">
                <a:solidFill>
                  <a:srgbClr val="201D39"/>
                </a:solidFill>
                <a:latin typeface="Arial"/>
                <a:cs typeface="Arial"/>
              </a:rPr>
              <a:t>avaFX  </a:t>
            </a:r>
            <a:r>
              <a:rPr dirty="0" sz="1600" spc="15">
                <a:solidFill>
                  <a:srgbClr val="201D39"/>
                </a:solidFill>
                <a:latin typeface="Arial"/>
                <a:cs typeface="Arial"/>
              </a:rPr>
              <a:t>RxPy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43600" y="1487529"/>
            <a:ext cx="1499870" cy="1964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54068" y="1487529"/>
            <a:ext cx="1575225" cy="194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08030" y="3856802"/>
            <a:ext cx="2985291" cy="11026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45440" y="5186938"/>
            <a:ext cx="21018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z="1800" spc="250" b="1">
                <a:solidFill>
                  <a:srgbClr val="FFFFFF"/>
                </a:solidFill>
                <a:latin typeface="Arial"/>
                <a:cs typeface="Arial"/>
              </a:rPr>
              <a:t>2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2462889"/>
            <a:ext cx="6169025" cy="746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dirty="0" spc="240"/>
              <a:t>Part</a:t>
            </a:r>
            <a:r>
              <a:rPr dirty="0" spc="165"/>
              <a:t> </a:t>
            </a:r>
            <a:r>
              <a:rPr dirty="0" spc="190"/>
              <a:t>I:</a:t>
            </a:r>
          </a:p>
          <a:p>
            <a:pPr marL="12700">
              <a:lnSpc>
                <a:spcPts val="2840"/>
              </a:lnSpc>
            </a:pPr>
            <a:r>
              <a:rPr dirty="0" spc="280"/>
              <a:t>Why </a:t>
            </a:r>
            <a:r>
              <a:rPr dirty="0" spc="220"/>
              <a:t>Learn </a:t>
            </a:r>
            <a:r>
              <a:rPr dirty="0" spc="265"/>
              <a:t>Mathematical</a:t>
            </a:r>
            <a:r>
              <a:rPr dirty="0" spc="-25"/>
              <a:t> </a:t>
            </a:r>
            <a:r>
              <a:rPr dirty="0" spc="200"/>
              <a:t>Modeling?</a:t>
            </a:r>
          </a:p>
        </p:txBody>
      </p:sp>
      <p:sp>
        <p:nvSpPr>
          <p:cNvPr id="3" name="object 3"/>
          <p:cNvSpPr/>
          <p:nvPr/>
        </p:nvSpPr>
        <p:spPr>
          <a:xfrm>
            <a:off x="7498080" y="1737719"/>
            <a:ext cx="2133600" cy="2142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56356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10"/>
              <a:t>What </a:t>
            </a:r>
            <a:r>
              <a:rPr dirty="0" spc="125"/>
              <a:t>is </a:t>
            </a:r>
            <a:r>
              <a:rPr dirty="0" spc="265"/>
              <a:t>Mathematical</a:t>
            </a:r>
            <a:r>
              <a:rPr dirty="0" spc="30"/>
              <a:t> </a:t>
            </a:r>
            <a:r>
              <a:rPr dirty="0" spc="200"/>
              <a:t>Modeling?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21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46709" y="1457049"/>
            <a:ext cx="9079865" cy="254381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128905">
              <a:lnSpc>
                <a:spcPts val="1850"/>
              </a:lnSpc>
              <a:spcBef>
                <a:spcPts val="219"/>
              </a:spcBef>
            </a:pPr>
            <a:r>
              <a:rPr dirty="0" sz="1600" spc="175" b="1">
                <a:latin typeface="Arial"/>
                <a:cs typeface="Arial"/>
              </a:rPr>
              <a:t>Mathematical</a:t>
            </a:r>
            <a:r>
              <a:rPr dirty="0" sz="1600" spc="110" b="1">
                <a:latin typeface="Arial"/>
                <a:cs typeface="Arial"/>
              </a:rPr>
              <a:t> </a:t>
            </a:r>
            <a:r>
              <a:rPr dirty="0" sz="1600" spc="155" b="1">
                <a:latin typeface="Arial"/>
                <a:cs typeface="Arial"/>
              </a:rPr>
              <a:t>modeling</a:t>
            </a:r>
            <a:r>
              <a:rPr dirty="0" sz="1600" spc="95" b="1">
                <a:latin typeface="Arial"/>
                <a:cs typeface="Arial"/>
              </a:rPr>
              <a:t> </a:t>
            </a:r>
            <a:r>
              <a:rPr dirty="0" sz="1600" spc="80" b="1">
                <a:latin typeface="Arial"/>
                <a:cs typeface="Arial"/>
              </a:rPr>
              <a:t>is</a:t>
            </a:r>
            <a:r>
              <a:rPr dirty="0" sz="1600" spc="100" b="1">
                <a:latin typeface="Arial"/>
                <a:cs typeface="Arial"/>
              </a:rPr>
              <a:t> </a:t>
            </a:r>
            <a:r>
              <a:rPr dirty="0" sz="1600" spc="185" b="1">
                <a:latin typeface="Arial"/>
                <a:cs typeface="Arial"/>
              </a:rPr>
              <a:t>a</a:t>
            </a:r>
            <a:r>
              <a:rPr dirty="0" sz="1600" spc="114" b="1">
                <a:latin typeface="Arial"/>
                <a:cs typeface="Arial"/>
              </a:rPr>
              <a:t> </a:t>
            </a:r>
            <a:r>
              <a:rPr dirty="0" sz="1600" spc="155" b="1">
                <a:latin typeface="Arial"/>
                <a:cs typeface="Arial"/>
              </a:rPr>
              <a:t>broad</a:t>
            </a:r>
            <a:r>
              <a:rPr dirty="0" sz="1600" spc="95" b="1">
                <a:latin typeface="Arial"/>
                <a:cs typeface="Arial"/>
              </a:rPr>
              <a:t> </a:t>
            </a:r>
            <a:r>
              <a:rPr dirty="0" sz="1600" spc="120" b="1">
                <a:latin typeface="Arial"/>
                <a:cs typeface="Arial"/>
              </a:rPr>
              <a:t>discipline</a:t>
            </a:r>
            <a:r>
              <a:rPr dirty="0" sz="1600" spc="100" b="1">
                <a:latin typeface="Arial"/>
                <a:cs typeface="Arial"/>
              </a:rPr>
              <a:t> </a:t>
            </a:r>
            <a:r>
              <a:rPr dirty="0" sz="1600" spc="200" b="1">
                <a:latin typeface="Arial"/>
                <a:cs typeface="Arial"/>
              </a:rPr>
              <a:t>that</a:t>
            </a:r>
            <a:r>
              <a:rPr dirty="0" sz="1600" spc="110" b="1">
                <a:latin typeface="Arial"/>
                <a:cs typeface="Arial"/>
              </a:rPr>
              <a:t> </a:t>
            </a:r>
            <a:r>
              <a:rPr dirty="0" sz="1600" spc="190" b="1">
                <a:latin typeface="Arial"/>
                <a:cs typeface="Arial"/>
              </a:rPr>
              <a:t>attempts</a:t>
            </a:r>
            <a:r>
              <a:rPr dirty="0" sz="1600" spc="100" b="1">
                <a:latin typeface="Arial"/>
                <a:cs typeface="Arial"/>
              </a:rPr>
              <a:t> </a:t>
            </a:r>
            <a:r>
              <a:rPr dirty="0" sz="1600" spc="175" b="1">
                <a:latin typeface="Arial"/>
                <a:cs typeface="Arial"/>
              </a:rPr>
              <a:t>to</a:t>
            </a:r>
            <a:r>
              <a:rPr dirty="0" sz="1600" spc="95" b="1">
                <a:latin typeface="Arial"/>
                <a:cs typeface="Arial"/>
              </a:rPr>
              <a:t> </a:t>
            </a:r>
            <a:r>
              <a:rPr dirty="0" sz="1600" spc="125" b="1">
                <a:latin typeface="Arial"/>
                <a:cs typeface="Arial"/>
              </a:rPr>
              <a:t>solve</a:t>
            </a:r>
            <a:r>
              <a:rPr dirty="0" sz="1600" spc="105" b="1">
                <a:latin typeface="Arial"/>
                <a:cs typeface="Arial"/>
              </a:rPr>
              <a:t> </a:t>
            </a:r>
            <a:r>
              <a:rPr dirty="0" sz="1600" spc="150" b="1">
                <a:latin typeface="Arial"/>
                <a:cs typeface="Arial"/>
              </a:rPr>
              <a:t>real-world  </a:t>
            </a:r>
            <a:r>
              <a:rPr dirty="0" sz="1600" spc="145" b="1">
                <a:latin typeface="Arial"/>
                <a:cs typeface="Arial"/>
              </a:rPr>
              <a:t>problems </a:t>
            </a:r>
            <a:r>
              <a:rPr dirty="0" sz="1600" spc="130" b="1">
                <a:latin typeface="Arial"/>
                <a:cs typeface="Arial"/>
              </a:rPr>
              <a:t>using </a:t>
            </a:r>
            <a:r>
              <a:rPr dirty="0" sz="1600" spc="175" b="1">
                <a:latin typeface="Arial"/>
                <a:cs typeface="Arial"/>
              </a:rPr>
              <a:t>mathematical</a:t>
            </a:r>
            <a:r>
              <a:rPr dirty="0" sz="1600" spc="30" b="1">
                <a:latin typeface="Arial"/>
                <a:cs typeface="Arial"/>
              </a:rPr>
              <a:t> </a:t>
            </a:r>
            <a:r>
              <a:rPr dirty="0" sz="1600" spc="130" b="1">
                <a:latin typeface="Arial"/>
                <a:cs typeface="Arial"/>
              </a:rPr>
              <a:t>concepts.</a:t>
            </a:r>
            <a:endParaRPr sz="160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590"/>
              </a:spcBef>
            </a:pPr>
            <a:r>
              <a:rPr dirty="0" sz="1350">
                <a:latin typeface="Verdana"/>
                <a:cs typeface="Verdana"/>
              </a:rPr>
              <a:t>Applications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 spc="-10">
                <a:latin typeface="Verdana"/>
                <a:cs typeface="Verdana"/>
              </a:rPr>
              <a:t>range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 spc="-15">
                <a:latin typeface="Verdana"/>
                <a:cs typeface="Verdana"/>
              </a:rPr>
              <a:t>broadly,</a:t>
            </a:r>
            <a:r>
              <a:rPr dirty="0" sz="1350" spc="-35">
                <a:latin typeface="Verdana"/>
                <a:cs typeface="Verdana"/>
              </a:rPr>
              <a:t> </a:t>
            </a:r>
            <a:r>
              <a:rPr dirty="0" sz="1350" spc="-20">
                <a:latin typeface="Verdana"/>
                <a:cs typeface="Verdana"/>
              </a:rPr>
              <a:t>from</a:t>
            </a:r>
            <a:r>
              <a:rPr dirty="0" sz="1350" spc="-35">
                <a:latin typeface="Verdana"/>
                <a:cs typeface="Verdana"/>
              </a:rPr>
              <a:t> </a:t>
            </a:r>
            <a:r>
              <a:rPr dirty="0" sz="1350" spc="70" i="1">
                <a:latin typeface="Trebuchet MS"/>
                <a:cs typeface="Trebuchet MS"/>
              </a:rPr>
              <a:t>biology</a:t>
            </a:r>
            <a:r>
              <a:rPr dirty="0" sz="1350" spc="25" i="1">
                <a:latin typeface="Trebuchet MS"/>
                <a:cs typeface="Trebuchet MS"/>
              </a:rPr>
              <a:t> </a:t>
            </a:r>
            <a:r>
              <a:rPr dirty="0" sz="1350" spc="5">
                <a:latin typeface="Verdana"/>
                <a:cs typeface="Verdana"/>
              </a:rPr>
              <a:t>and</a:t>
            </a:r>
            <a:r>
              <a:rPr dirty="0" sz="1350" spc="-50">
                <a:latin typeface="Verdana"/>
                <a:cs typeface="Verdana"/>
              </a:rPr>
              <a:t> </a:t>
            </a:r>
            <a:r>
              <a:rPr dirty="0" sz="1350" spc="75" i="1">
                <a:latin typeface="Trebuchet MS"/>
                <a:cs typeface="Trebuchet MS"/>
              </a:rPr>
              <a:t>medicine</a:t>
            </a:r>
            <a:r>
              <a:rPr dirty="0" sz="1350" spc="25" i="1">
                <a:latin typeface="Trebuchet MS"/>
                <a:cs typeface="Trebuchet MS"/>
              </a:rPr>
              <a:t> </a:t>
            </a:r>
            <a:r>
              <a:rPr dirty="0" sz="1350" spc="-5">
                <a:latin typeface="Verdana"/>
                <a:cs typeface="Verdana"/>
              </a:rPr>
              <a:t>to</a:t>
            </a:r>
            <a:r>
              <a:rPr dirty="0" sz="1350" spc="-35">
                <a:latin typeface="Verdana"/>
                <a:cs typeface="Verdana"/>
              </a:rPr>
              <a:t> </a:t>
            </a:r>
            <a:r>
              <a:rPr dirty="0" sz="1350" spc="65" i="1">
                <a:latin typeface="Trebuchet MS"/>
                <a:cs typeface="Trebuchet MS"/>
              </a:rPr>
              <a:t>engineering,</a:t>
            </a:r>
            <a:r>
              <a:rPr dirty="0" sz="1350" spc="30" i="1">
                <a:latin typeface="Trebuchet MS"/>
                <a:cs typeface="Trebuchet MS"/>
              </a:rPr>
              <a:t> </a:t>
            </a:r>
            <a:r>
              <a:rPr dirty="0" sz="1350" spc="80" i="1">
                <a:latin typeface="Trebuchet MS"/>
                <a:cs typeface="Trebuchet MS"/>
              </a:rPr>
              <a:t>business,</a:t>
            </a:r>
            <a:r>
              <a:rPr dirty="0" sz="1350" spc="30" i="1">
                <a:latin typeface="Trebuchet MS"/>
                <a:cs typeface="Trebuchet MS"/>
              </a:rPr>
              <a:t> </a:t>
            </a:r>
            <a:r>
              <a:rPr dirty="0" sz="1350" spc="5">
                <a:latin typeface="Verdana"/>
                <a:cs typeface="Verdana"/>
              </a:rPr>
              <a:t>and</a:t>
            </a:r>
            <a:r>
              <a:rPr dirty="0" sz="1350" spc="-40">
                <a:latin typeface="Verdana"/>
                <a:cs typeface="Verdana"/>
              </a:rPr>
              <a:t> </a:t>
            </a:r>
            <a:r>
              <a:rPr dirty="0" sz="1350" spc="85" i="1">
                <a:latin typeface="Trebuchet MS"/>
                <a:cs typeface="Trebuchet MS"/>
              </a:rPr>
              <a:t>economics</a:t>
            </a:r>
            <a:r>
              <a:rPr dirty="0" sz="1350" spc="85">
                <a:latin typeface="Verdana"/>
                <a:cs typeface="Verdana"/>
              </a:rPr>
              <a:t>.</a:t>
            </a:r>
            <a:endParaRPr sz="13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48285">
              <a:lnSpc>
                <a:spcPct val="100000"/>
              </a:lnSpc>
              <a:spcBef>
                <a:spcPts val="1165"/>
              </a:spcBef>
            </a:pPr>
            <a:r>
              <a:rPr dirty="0" sz="1350" spc="5">
                <a:latin typeface="Verdana"/>
                <a:cs typeface="Verdana"/>
              </a:rPr>
              <a:t>Mathematical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>
                <a:latin typeface="Verdana"/>
                <a:cs typeface="Verdana"/>
              </a:rPr>
              <a:t>Modeling</a:t>
            </a:r>
            <a:r>
              <a:rPr dirty="0" sz="1350" spc="-50">
                <a:latin typeface="Verdana"/>
                <a:cs typeface="Verdana"/>
              </a:rPr>
              <a:t> </a:t>
            </a:r>
            <a:r>
              <a:rPr dirty="0" sz="1350" spc="-5">
                <a:latin typeface="Verdana"/>
                <a:cs typeface="Verdana"/>
              </a:rPr>
              <a:t>is</a:t>
            </a:r>
            <a:r>
              <a:rPr dirty="0" sz="1350" spc="-50">
                <a:latin typeface="Verdana"/>
                <a:cs typeface="Verdana"/>
              </a:rPr>
              <a:t> </a:t>
            </a:r>
            <a:r>
              <a:rPr dirty="0" sz="1350" spc="5">
                <a:latin typeface="Verdana"/>
                <a:cs typeface="Verdana"/>
              </a:rPr>
              <a:t>used</a:t>
            </a:r>
            <a:r>
              <a:rPr dirty="0" sz="1350" spc="-50">
                <a:latin typeface="Verdana"/>
                <a:cs typeface="Verdana"/>
              </a:rPr>
              <a:t> </a:t>
            </a:r>
            <a:r>
              <a:rPr dirty="0" sz="1350">
                <a:latin typeface="Verdana"/>
                <a:cs typeface="Verdana"/>
              </a:rPr>
              <a:t>heavily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 spc="-5">
                <a:latin typeface="Verdana"/>
                <a:cs typeface="Verdana"/>
              </a:rPr>
              <a:t>in</a:t>
            </a:r>
            <a:r>
              <a:rPr dirty="0" sz="1350" spc="-55">
                <a:latin typeface="Verdana"/>
                <a:cs typeface="Verdana"/>
              </a:rPr>
              <a:t> </a:t>
            </a:r>
            <a:r>
              <a:rPr dirty="0" sz="1350" spc="-5">
                <a:latin typeface="Verdana"/>
                <a:cs typeface="Verdana"/>
              </a:rPr>
              <a:t>optimization,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 spc="5">
                <a:latin typeface="Verdana"/>
                <a:cs typeface="Verdana"/>
              </a:rPr>
              <a:t>machine</a:t>
            </a:r>
            <a:r>
              <a:rPr dirty="0" sz="1350" spc="-50">
                <a:latin typeface="Verdana"/>
                <a:cs typeface="Verdana"/>
              </a:rPr>
              <a:t> </a:t>
            </a:r>
            <a:r>
              <a:rPr dirty="0" sz="1350" spc="-15">
                <a:latin typeface="Verdana"/>
                <a:cs typeface="Verdana"/>
              </a:rPr>
              <a:t>learning,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 spc="5">
                <a:latin typeface="Verdana"/>
                <a:cs typeface="Verdana"/>
              </a:rPr>
              <a:t>and</a:t>
            </a:r>
            <a:r>
              <a:rPr dirty="0" sz="1350" spc="-50">
                <a:latin typeface="Verdana"/>
                <a:cs typeface="Verdana"/>
              </a:rPr>
              <a:t> </a:t>
            </a:r>
            <a:r>
              <a:rPr dirty="0" sz="1350" spc="5">
                <a:latin typeface="Verdana"/>
                <a:cs typeface="Verdana"/>
              </a:rPr>
              <a:t>data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>
                <a:latin typeface="Verdana"/>
                <a:cs typeface="Verdana"/>
              </a:rPr>
              <a:t>science.</a:t>
            </a:r>
            <a:endParaRPr sz="13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48285">
              <a:lnSpc>
                <a:spcPct val="100000"/>
              </a:lnSpc>
              <a:spcBef>
                <a:spcPts val="1165"/>
              </a:spcBef>
            </a:pPr>
            <a:r>
              <a:rPr dirty="0" sz="1350" spc="-5">
                <a:latin typeface="Verdana"/>
                <a:cs typeface="Verdana"/>
              </a:rPr>
              <a:t>There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 spc="-5">
                <a:latin typeface="Verdana"/>
                <a:cs typeface="Verdana"/>
              </a:rPr>
              <a:t>is</a:t>
            </a:r>
            <a:r>
              <a:rPr dirty="0" sz="1350" spc="-40">
                <a:latin typeface="Verdana"/>
                <a:cs typeface="Verdana"/>
              </a:rPr>
              <a:t> </a:t>
            </a:r>
            <a:r>
              <a:rPr dirty="0" sz="1350" spc="-5">
                <a:latin typeface="Verdana"/>
                <a:cs typeface="Verdana"/>
              </a:rPr>
              <a:t>no</a:t>
            </a:r>
            <a:r>
              <a:rPr dirty="0" sz="1350" spc="-35">
                <a:latin typeface="Verdana"/>
                <a:cs typeface="Verdana"/>
              </a:rPr>
              <a:t> </a:t>
            </a:r>
            <a:r>
              <a:rPr dirty="0" sz="1350" spc="5">
                <a:latin typeface="Verdana"/>
                <a:cs typeface="Verdana"/>
              </a:rPr>
              <a:t>“general</a:t>
            </a:r>
            <a:r>
              <a:rPr dirty="0" sz="1350" spc="-50">
                <a:latin typeface="Verdana"/>
                <a:cs typeface="Verdana"/>
              </a:rPr>
              <a:t> </a:t>
            </a:r>
            <a:r>
              <a:rPr dirty="0" sz="1350">
                <a:latin typeface="Verdana"/>
                <a:cs typeface="Verdana"/>
              </a:rPr>
              <a:t>artificial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>
                <a:latin typeface="Verdana"/>
                <a:cs typeface="Verdana"/>
              </a:rPr>
              <a:t>intelligence”,</a:t>
            </a:r>
            <a:r>
              <a:rPr dirty="0" sz="1350" spc="-35">
                <a:latin typeface="Verdana"/>
                <a:cs typeface="Verdana"/>
              </a:rPr>
              <a:t> </a:t>
            </a:r>
            <a:r>
              <a:rPr dirty="0" sz="1350">
                <a:latin typeface="Verdana"/>
                <a:cs typeface="Verdana"/>
              </a:rPr>
              <a:t>but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 spc="-5">
                <a:latin typeface="Verdana"/>
                <a:cs typeface="Verdana"/>
              </a:rPr>
              <a:t>rather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 spc="5">
                <a:latin typeface="Verdana"/>
                <a:cs typeface="Verdana"/>
              </a:rPr>
              <a:t>the</a:t>
            </a:r>
            <a:r>
              <a:rPr dirty="0" sz="1350" spc="-40">
                <a:latin typeface="Verdana"/>
                <a:cs typeface="Verdana"/>
              </a:rPr>
              <a:t> </a:t>
            </a:r>
            <a:r>
              <a:rPr dirty="0" sz="1350" spc="-20">
                <a:latin typeface="Verdana"/>
                <a:cs typeface="Verdana"/>
              </a:rPr>
              <a:t>right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 spc="5">
                <a:latin typeface="Verdana"/>
                <a:cs typeface="Verdana"/>
              </a:rPr>
              <a:t>technique</a:t>
            </a:r>
            <a:r>
              <a:rPr dirty="0" sz="1350" spc="-40">
                <a:latin typeface="Verdana"/>
                <a:cs typeface="Verdana"/>
              </a:rPr>
              <a:t> </a:t>
            </a:r>
            <a:r>
              <a:rPr dirty="0" sz="1350" spc="-10">
                <a:latin typeface="Verdana"/>
                <a:cs typeface="Verdana"/>
              </a:rPr>
              <a:t>for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 spc="5">
                <a:latin typeface="Verdana"/>
                <a:cs typeface="Verdana"/>
              </a:rPr>
              <a:t>the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 spc="-20">
                <a:latin typeface="Verdana"/>
                <a:cs typeface="Verdana"/>
              </a:rPr>
              <a:t>right</a:t>
            </a:r>
            <a:r>
              <a:rPr dirty="0" sz="1350" spc="-40">
                <a:latin typeface="Verdana"/>
                <a:cs typeface="Verdana"/>
              </a:rPr>
              <a:t> </a:t>
            </a:r>
            <a:r>
              <a:rPr dirty="0" sz="1350">
                <a:latin typeface="Verdana"/>
                <a:cs typeface="Verdana"/>
              </a:rPr>
              <a:t>type</a:t>
            </a:r>
            <a:r>
              <a:rPr dirty="0" sz="1350" spc="-40">
                <a:latin typeface="Verdana"/>
                <a:cs typeface="Verdana"/>
              </a:rPr>
              <a:t> </a:t>
            </a:r>
            <a:r>
              <a:rPr dirty="0" sz="1350">
                <a:latin typeface="Verdana"/>
                <a:cs typeface="Verdana"/>
              </a:rPr>
              <a:t>of</a:t>
            </a:r>
            <a:r>
              <a:rPr dirty="0" sz="1350" spc="-50">
                <a:latin typeface="Verdana"/>
                <a:cs typeface="Verdana"/>
              </a:rPr>
              <a:t> </a:t>
            </a:r>
            <a:r>
              <a:rPr dirty="0" sz="1350" spc="-15">
                <a:latin typeface="Verdana"/>
                <a:cs typeface="Verdana"/>
              </a:rPr>
              <a:t>problem.</a:t>
            </a:r>
            <a:endParaRPr sz="13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600" spc="130" b="1">
                <a:latin typeface="Arial"/>
                <a:cs typeface="Arial"/>
              </a:rPr>
              <a:t>Real-World</a:t>
            </a:r>
            <a:r>
              <a:rPr dirty="0" sz="1600" spc="90" b="1">
                <a:latin typeface="Arial"/>
                <a:cs typeface="Arial"/>
              </a:rPr>
              <a:t> </a:t>
            </a:r>
            <a:r>
              <a:rPr dirty="0" sz="1600" spc="135" b="1">
                <a:latin typeface="Arial"/>
                <a:cs typeface="Arial"/>
              </a:rPr>
              <a:t>Examples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3880" y="4083016"/>
          <a:ext cx="7842250" cy="772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0330"/>
                <a:gridCol w="2748280"/>
                <a:gridCol w="2453005"/>
              </a:tblGrid>
              <a:tr h="242664">
                <a:tc>
                  <a:txBody>
                    <a:bodyPr/>
                    <a:lstStyle/>
                    <a:p>
                      <a:pPr marL="31750">
                        <a:lnSpc>
                          <a:spcPts val="1525"/>
                        </a:lnSpc>
                      </a:pPr>
                      <a:r>
                        <a:rPr dirty="0" sz="1350" spc="-5">
                          <a:latin typeface="Verdana"/>
                          <a:cs typeface="Verdana"/>
                        </a:rPr>
                        <a:t>Product</a:t>
                      </a:r>
                      <a:r>
                        <a:rPr dirty="0" sz="13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>
                          <a:latin typeface="Verdana"/>
                          <a:cs typeface="Verdana"/>
                        </a:rPr>
                        <a:t>recommendations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ts val="1525"/>
                        </a:lnSpc>
                      </a:pPr>
                      <a:r>
                        <a:rPr dirty="0" sz="1350" spc="-25">
                          <a:latin typeface="Verdana"/>
                          <a:cs typeface="Verdana"/>
                        </a:rPr>
                        <a:t>Staff/resource</a:t>
                      </a:r>
                      <a:r>
                        <a:rPr dirty="0" sz="135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 spc="-5">
                          <a:latin typeface="Verdana"/>
                          <a:cs typeface="Verdana"/>
                        </a:rPr>
                        <a:t>scheduling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1525"/>
                        </a:lnSpc>
                      </a:pPr>
                      <a:r>
                        <a:rPr dirty="0" sz="1350" spc="-5">
                          <a:latin typeface="Verdana"/>
                          <a:cs typeface="Verdana"/>
                        </a:rPr>
                        <a:t>Airline network</a:t>
                      </a:r>
                      <a:r>
                        <a:rPr dirty="0" sz="135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 spc="-5">
                          <a:latin typeface="Verdana"/>
                          <a:cs typeface="Verdana"/>
                        </a:rPr>
                        <a:t>optimizer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2863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350">
                          <a:latin typeface="Verdana"/>
                          <a:cs typeface="Verdana"/>
                        </a:rPr>
                        <a:t>Dynamic</a:t>
                      </a:r>
                      <a:r>
                        <a:rPr dirty="0" sz="135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 spc="-5">
                          <a:latin typeface="Verdana"/>
                          <a:cs typeface="Verdana"/>
                        </a:rPr>
                        <a:t>pricing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B="0" marT="30480"/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350" spc="-25">
                          <a:latin typeface="Verdana"/>
                          <a:cs typeface="Verdana"/>
                        </a:rPr>
                        <a:t>Inventory</a:t>
                      </a:r>
                      <a:r>
                        <a:rPr dirty="0" sz="135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 spc="-5">
                          <a:latin typeface="Verdana"/>
                          <a:cs typeface="Verdana"/>
                        </a:rPr>
                        <a:t>forecaster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B="0" marT="30480"/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350" spc="-5">
                          <a:latin typeface="Verdana"/>
                          <a:cs typeface="Verdana"/>
                        </a:rPr>
                        <a:t>DNA</a:t>
                      </a:r>
                      <a:r>
                        <a:rPr dirty="0" sz="135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>
                          <a:latin typeface="Verdana"/>
                          <a:cs typeface="Verdana"/>
                        </a:rPr>
                        <a:t>sequencing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B="0" marT="30480"/>
                </a:tc>
              </a:tr>
              <a:tr h="243299">
                <a:tc>
                  <a:txBody>
                    <a:bodyPr/>
                    <a:lstStyle/>
                    <a:p>
                      <a:pPr marL="31750">
                        <a:lnSpc>
                          <a:spcPts val="1570"/>
                        </a:lnSpc>
                        <a:spcBef>
                          <a:spcPts val="245"/>
                        </a:spcBef>
                      </a:pPr>
                      <a:r>
                        <a:rPr dirty="0" sz="1350" spc="-20">
                          <a:latin typeface="Verdana"/>
                          <a:cs typeface="Verdana"/>
                        </a:rPr>
                        <a:t>Sport </a:t>
                      </a:r>
                      <a:r>
                        <a:rPr dirty="0" sz="1350" spc="5">
                          <a:latin typeface="Verdana"/>
                          <a:cs typeface="Verdana"/>
                        </a:rPr>
                        <a:t>event</a:t>
                      </a:r>
                      <a:r>
                        <a:rPr dirty="0" sz="135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 spc="-5">
                          <a:latin typeface="Verdana"/>
                          <a:cs typeface="Verdana"/>
                        </a:rPr>
                        <a:t>planning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B="0" marT="31115"/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ts val="1570"/>
                        </a:lnSpc>
                        <a:spcBef>
                          <a:spcPts val="245"/>
                        </a:spcBef>
                      </a:pPr>
                      <a:r>
                        <a:rPr dirty="0" sz="1350" spc="-10">
                          <a:latin typeface="Verdana"/>
                          <a:cs typeface="Verdana"/>
                        </a:rPr>
                        <a:t>Kidney</a:t>
                      </a:r>
                      <a:r>
                        <a:rPr dirty="0" sz="13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 spc="-5">
                          <a:latin typeface="Verdana"/>
                          <a:cs typeface="Verdana"/>
                        </a:rPr>
                        <a:t>exchanges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B="0" marT="31115"/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ts val="1570"/>
                        </a:lnSpc>
                        <a:spcBef>
                          <a:spcPts val="245"/>
                        </a:spcBef>
                      </a:pPr>
                      <a:r>
                        <a:rPr dirty="0" sz="1350" spc="-5">
                          <a:latin typeface="Verdana"/>
                          <a:cs typeface="Verdana"/>
                        </a:rPr>
                        <a:t>Disaster</a:t>
                      </a:r>
                      <a:r>
                        <a:rPr dirty="0" sz="135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>
                          <a:latin typeface="Verdana"/>
                          <a:cs typeface="Verdana"/>
                        </a:rPr>
                        <a:t>Management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B="0" marT="3111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61690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80"/>
              <a:t>Why </a:t>
            </a:r>
            <a:r>
              <a:rPr dirty="0" spc="220"/>
              <a:t>Learn </a:t>
            </a:r>
            <a:r>
              <a:rPr dirty="0" spc="265"/>
              <a:t>Mathematical</a:t>
            </a:r>
            <a:r>
              <a:rPr dirty="0" spc="-25"/>
              <a:t> </a:t>
            </a:r>
            <a:r>
              <a:rPr dirty="0" spc="200"/>
              <a:t>Modeling?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21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46709" y="1454510"/>
            <a:ext cx="9171940" cy="289179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77215">
              <a:lnSpc>
                <a:spcPts val="2270"/>
              </a:lnSpc>
              <a:spcBef>
                <a:spcPts val="229"/>
              </a:spcBef>
            </a:pPr>
            <a:r>
              <a:rPr dirty="0" sz="1950" spc="145" b="1">
                <a:latin typeface="Arial"/>
                <a:cs typeface="Arial"/>
              </a:rPr>
              <a:t>Technologies, </a:t>
            </a:r>
            <a:r>
              <a:rPr dirty="0" sz="1950" spc="204" b="1">
                <a:latin typeface="Arial"/>
                <a:cs typeface="Arial"/>
              </a:rPr>
              <a:t>frameworks, </a:t>
            </a:r>
            <a:r>
              <a:rPr dirty="0" sz="1950" spc="210" b="1">
                <a:latin typeface="Arial"/>
                <a:cs typeface="Arial"/>
              </a:rPr>
              <a:t>and </a:t>
            </a:r>
            <a:r>
              <a:rPr dirty="0" sz="1950" spc="190" b="1">
                <a:latin typeface="Arial"/>
                <a:cs typeface="Arial"/>
              </a:rPr>
              <a:t>languages come </a:t>
            </a:r>
            <a:r>
              <a:rPr dirty="0" sz="1950" spc="210" b="1">
                <a:latin typeface="Arial"/>
                <a:cs typeface="Arial"/>
              </a:rPr>
              <a:t>and </a:t>
            </a:r>
            <a:r>
              <a:rPr dirty="0" sz="1950" spc="114" b="1">
                <a:latin typeface="Arial"/>
                <a:cs typeface="Arial"/>
              </a:rPr>
              <a:t>go…</a:t>
            </a:r>
            <a:r>
              <a:rPr dirty="0" sz="1950" spc="-155" b="1">
                <a:latin typeface="Arial"/>
                <a:cs typeface="Arial"/>
              </a:rPr>
              <a:t> </a:t>
            </a:r>
            <a:r>
              <a:rPr dirty="0" sz="1950" spc="225" b="1">
                <a:latin typeface="Arial"/>
                <a:cs typeface="Arial"/>
              </a:rPr>
              <a:t>but  </a:t>
            </a:r>
            <a:r>
              <a:rPr dirty="0" sz="1950" spc="250" b="1">
                <a:latin typeface="Arial"/>
                <a:cs typeface="Arial"/>
              </a:rPr>
              <a:t>math </a:t>
            </a:r>
            <a:r>
              <a:rPr dirty="0" sz="1950" spc="210" b="1">
                <a:latin typeface="Arial"/>
                <a:cs typeface="Arial"/>
              </a:rPr>
              <a:t>never</a:t>
            </a:r>
            <a:r>
              <a:rPr dirty="0" sz="1950" spc="20" b="1">
                <a:latin typeface="Arial"/>
                <a:cs typeface="Arial"/>
              </a:rPr>
              <a:t> </a:t>
            </a:r>
            <a:r>
              <a:rPr dirty="0" sz="1950" spc="175" b="1">
                <a:latin typeface="Arial"/>
                <a:cs typeface="Arial"/>
              </a:rPr>
              <a:t>changes.</a:t>
            </a:r>
            <a:endParaRPr sz="1950">
              <a:latin typeface="Arial"/>
              <a:cs typeface="Arial"/>
            </a:endParaRPr>
          </a:p>
          <a:p>
            <a:pPr marL="300990" marR="300990">
              <a:lnSpc>
                <a:spcPts val="1910"/>
              </a:lnSpc>
              <a:spcBef>
                <a:spcPts val="850"/>
              </a:spcBef>
            </a:pPr>
            <a:r>
              <a:rPr dirty="0" sz="1650" spc="5">
                <a:latin typeface="Verdana"/>
                <a:cs typeface="Verdana"/>
              </a:rPr>
              <a:t>Classic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5">
                <a:latin typeface="Verdana"/>
                <a:cs typeface="Verdana"/>
              </a:rPr>
              <a:t>mathematical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5">
                <a:latin typeface="Verdana"/>
                <a:cs typeface="Verdana"/>
              </a:rPr>
              <a:t>techniques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5">
                <a:latin typeface="Verdana"/>
                <a:cs typeface="Verdana"/>
              </a:rPr>
              <a:t>have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survived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15">
                <a:latin typeface="Verdana"/>
                <a:cs typeface="Verdana"/>
              </a:rPr>
              <a:t>decades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-20">
                <a:latin typeface="Verdana"/>
                <a:cs typeface="Verdana"/>
              </a:rPr>
              <a:t>(even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centuries)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5">
                <a:latin typeface="Verdana"/>
                <a:cs typeface="Verdana"/>
              </a:rPr>
              <a:t>and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are  </a:t>
            </a:r>
            <a:r>
              <a:rPr dirty="0" sz="1650" spc="-5">
                <a:latin typeface="Verdana"/>
                <a:cs typeface="Verdana"/>
              </a:rPr>
              <a:t>not </a:t>
            </a:r>
            <a:r>
              <a:rPr dirty="0" sz="1650" spc="-10">
                <a:latin typeface="Verdana"/>
                <a:cs typeface="Verdana"/>
              </a:rPr>
              <a:t>prone </a:t>
            </a:r>
            <a:r>
              <a:rPr dirty="0" sz="1650">
                <a:latin typeface="Verdana"/>
                <a:cs typeface="Verdana"/>
              </a:rPr>
              <a:t>to </a:t>
            </a:r>
            <a:r>
              <a:rPr dirty="0" sz="1650" spc="10">
                <a:latin typeface="Verdana"/>
                <a:cs typeface="Verdana"/>
              </a:rPr>
              <a:t>obsolescence </a:t>
            </a:r>
            <a:r>
              <a:rPr dirty="0" sz="1650" spc="5">
                <a:latin typeface="Verdana"/>
                <a:cs typeface="Verdana"/>
              </a:rPr>
              <a:t>and</a:t>
            </a:r>
            <a:r>
              <a:rPr dirty="0" sz="1650" spc="-295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deprecation.</a:t>
            </a:r>
            <a:endParaRPr sz="1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300990" marR="5080">
              <a:lnSpc>
                <a:spcPts val="1910"/>
              </a:lnSpc>
              <a:spcBef>
                <a:spcPts val="1415"/>
              </a:spcBef>
            </a:pPr>
            <a:r>
              <a:rPr dirty="0" sz="1650" spc="-20">
                <a:latin typeface="Verdana"/>
                <a:cs typeface="Verdana"/>
              </a:rPr>
              <a:t>Knowing </a:t>
            </a:r>
            <a:r>
              <a:rPr dirty="0" sz="1650" spc="5">
                <a:latin typeface="Verdana"/>
                <a:cs typeface="Verdana"/>
              </a:rPr>
              <a:t>mathematical </a:t>
            </a:r>
            <a:r>
              <a:rPr dirty="0" sz="1650" spc="-5">
                <a:latin typeface="Verdana"/>
                <a:cs typeface="Verdana"/>
              </a:rPr>
              <a:t>modeling will </a:t>
            </a:r>
            <a:r>
              <a:rPr dirty="0" sz="1650" spc="-15">
                <a:latin typeface="Verdana"/>
                <a:cs typeface="Verdana"/>
              </a:rPr>
              <a:t>greatly </a:t>
            </a:r>
            <a:r>
              <a:rPr dirty="0" sz="1650" spc="-10">
                <a:latin typeface="Verdana"/>
                <a:cs typeface="Verdana"/>
              </a:rPr>
              <a:t>improve </a:t>
            </a:r>
            <a:r>
              <a:rPr dirty="0" sz="1650" spc="-15">
                <a:latin typeface="Verdana"/>
                <a:cs typeface="Verdana"/>
              </a:rPr>
              <a:t>your </a:t>
            </a:r>
            <a:r>
              <a:rPr dirty="0" sz="1650" spc="-5">
                <a:latin typeface="Verdana"/>
                <a:cs typeface="Verdana"/>
              </a:rPr>
              <a:t>professional</a:t>
            </a:r>
            <a:r>
              <a:rPr dirty="0" sz="1650" spc="-33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marketability  for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15">
                <a:latin typeface="Verdana"/>
                <a:cs typeface="Verdana"/>
              </a:rPr>
              <a:t>decades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to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come,</a:t>
            </a:r>
            <a:r>
              <a:rPr dirty="0" sz="1650" spc="-45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without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constant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investment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in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learning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new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technologies.</a:t>
            </a:r>
            <a:endParaRPr sz="1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dirty="0" sz="1950" spc="254" b="1">
                <a:latin typeface="Arial"/>
                <a:cs typeface="Arial"/>
              </a:rPr>
              <a:t>Math </a:t>
            </a:r>
            <a:r>
              <a:rPr dirty="0" sz="1950" spc="165" b="1">
                <a:latin typeface="Arial"/>
                <a:cs typeface="Arial"/>
              </a:rPr>
              <a:t>does </a:t>
            </a:r>
            <a:r>
              <a:rPr dirty="0" sz="1950" spc="210" b="1">
                <a:latin typeface="Arial"/>
                <a:cs typeface="Arial"/>
              </a:rPr>
              <a:t>not </a:t>
            </a:r>
            <a:r>
              <a:rPr dirty="0" sz="1950" spc="245" b="1">
                <a:latin typeface="Arial"/>
                <a:cs typeface="Arial"/>
              </a:rPr>
              <a:t>get</a:t>
            </a:r>
            <a:r>
              <a:rPr dirty="0" sz="1950" spc="-85" b="1">
                <a:latin typeface="Arial"/>
                <a:cs typeface="Arial"/>
              </a:rPr>
              <a:t> </a:t>
            </a:r>
            <a:r>
              <a:rPr dirty="0" sz="1950" spc="210" b="1">
                <a:latin typeface="Arial"/>
                <a:cs typeface="Arial"/>
              </a:rPr>
              <a:t>deprecated.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462889"/>
            <a:ext cx="7583170" cy="746760"/>
          </a:xfrm>
          <a:prstGeom prst="rect"/>
        </p:spPr>
        <p:txBody>
          <a:bodyPr wrap="square" lIns="0" tIns="33019" rIns="0" bIns="0" rtlCol="0" vert="horz">
            <a:spAutoFit/>
          </a:bodyPr>
          <a:lstStyle/>
          <a:p>
            <a:pPr marL="359410" marR="2020570">
              <a:lnSpc>
                <a:spcPts val="2800"/>
              </a:lnSpc>
              <a:spcBef>
                <a:spcPts val="259"/>
              </a:spcBef>
            </a:pPr>
            <a:r>
              <a:rPr dirty="0" spc="265"/>
              <a:t>Mathematical </a:t>
            </a:r>
            <a:r>
              <a:rPr dirty="0" spc="235"/>
              <a:t>Modeling </a:t>
            </a:r>
            <a:r>
              <a:rPr dirty="0" spc="240"/>
              <a:t>Part</a:t>
            </a:r>
            <a:r>
              <a:rPr dirty="0" spc="-35"/>
              <a:t> </a:t>
            </a:r>
            <a:r>
              <a:rPr dirty="0" spc="190"/>
              <a:t>I:  </a:t>
            </a:r>
            <a:r>
              <a:rPr dirty="0" spc="220"/>
              <a:t>Discrete</a:t>
            </a:r>
            <a:r>
              <a:rPr dirty="0" spc="165"/>
              <a:t> </a:t>
            </a:r>
            <a:r>
              <a:rPr dirty="0" spc="235"/>
              <a:t>Optimization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618730" y="3769719"/>
            <a:ext cx="1559560" cy="0"/>
          </a:xfrm>
          <a:custGeom>
            <a:avLst/>
            <a:gdLst/>
            <a:ahLst/>
            <a:cxnLst/>
            <a:rect l="l" t="t" r="r" b="b"/>
            <a:pathLst>
              <a:path w="1559559" h="0">
                <a:moveTo>
                  <a:pt x="0" y="0"/>
                </a:moveTo>
                <a:lnTo>
                  <a:pt x="1559560" y="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18730" y="1981560"/>
            <a:ext cx="0" cy="894080"/>
          </a:xfrm>
          <a:custGeom>
            <a:avLst/>
            <a:gdLst/>
            <a:ahLst/>
            <a:cxnLst/>
            <a:rect l="l" t="t" r="r" b="b"/>
            <a:pathLst>
              <a:path w="0" h="894080">
                <a:moveTo>
                  <a:pt x="0" y="0"/>
                </a:moveTo>
                <a:lnTo>
                  <a:pt x="0" y="894079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18730" y="1981560"/>
            <a:ext cx="1559560" cy="0"/>
          </a:xfrm>
          <a:custGeom>
            <a:avLst/>
            <a:gdLst/>
            <a:ahLst/>
            <a:cxnLst/>
            <a:rect l="l" t="t" r="r" b="b"/>
            <a:pathLst>
              <a:path w="1559559" h="0">
                <a:moveTo>
                  <a:pt x="0" y="0"/>
                </a:moveTo>
                <a:lnTo>
                  <a:pt x="1559560" y="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77580" y="1981560"/>
            <a:ext cx="720090" cy="894080"/>
          </a:xfrm>
          <a:custGeom>
            <a:avLst/>
            <a:gdLst/>
            <a:ahLst/>
            <a:cxnLst/>
            <a:rect l="l" t="t" r="r" b="b"/>
            <a:pathLst>
              <a:path w="720090" h="894080">
                <a:moveTo>
                  <a:pt x="720090" y="0"/>
                </a:moveTo>
                <a:lnTo>
                  <a:pt x="0" y="894079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78850" y="2875639"/>
            <a:ext cx="720090" cy="894080"/>
          </a:xfrm>
          <a:custGeom>
            <a:avLst/>
            <a:gdLst/>
            <a:ahLst/>
            <a:cxnLst/>
            <a:rect l="l" t="t" r="r" b="b"/>
            <a:pathLst>
              <a:path w="720090" h="894079">
                <a:moveTo>
                  <a:pt x="720090" y="894080"/>
                </a:moveTo>
                <a:lnTo>
                  <a:pt x="0" y="0"/>
                </a:lnTo>
              </a:path>
            </a:pathLst>
          </a:custGeom>
          <a:ln w="71881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18730" y="2875639"/>
            <a:ext cx="0" cy="894080"/>
          </a:xfrm>
          <a:custGeom>
            <a:avLst/>
            <a:gdLst/>
            <a:ahLst/>
            <a:cxnLst/>
            <a:rect l="l" t="t" r="r" b="b"/>
            <a:pathLst>
              <a:path w="0" h="894079">
                <a:moveTo>
                  <a:pt x="0" y="894080"/>
                </a:moveTo>
                <a:lnTo>
                  <a:pt x="0" y="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98080" y="1869800"/>
            <a:ext cx="240029" cy="223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98080" y="2763879"/>
            <a:ext cx="240029" cy="223520"/>
          </a:xfrm>
          <a:custGeom>
            <a:avLst/>
            <a:gdLst/>
            <a:ahLst/>
            <a:cxnLst/>
            <a:rect l="l" t="t" r="r" b="b"/>
            <a:pathLst>
              <a:path w="240029" h="223519">
                <a:moveTo>
                  <a:pt x="119379" y="0"/>
                </a:moveTo>
                <a:lnTo>
                  <a:pt x="72330" y="8532"/>
                </a:lnTo>
                <a:lnTo>
                  <a:pt x="34448" y="32067"/>
                </a:lnTo>
                <a:lnTo>
                  <a:pt x="9187" y="67508"/>
                </a:lnTo>
                <a:lnTo>
                  <a:pt x="0" y="111760"/>
                </a:lnTo>
                <a:lnTo>
                  <a:pt x="9187" y="156011"/>
                </a:lnTo>
                <a:lnTo>
                  <a:pt x="34448" y="191452"/>
                </a:lnTo>
                <a:lnTo>
                  <a:pt x="72330" y="214987"/>
                </a:lnTo>
                <a:lnTo>
                  <a:pt x="119379" y="223520"/>
                </a:lnTo>
                <a:lnTo>
                  <a:pt x="167163" y="214987"/>
                </a:lnTo>
                <a:lnTo>
                  <a:pt x="205422" y="191452"/>
                </a:lnTo>
                <a:lnTo>
                  <a:pt x="230822" y="156011"/>
                </a:lnTo>
                <a:lnTo>
                  <a:pt x="240029" y="111760"/>
                </a:lnTo>
                <a:lnTo>
                  <a:pt x="230822" y="67508"/>
                </a:lnTo>
                <a:lnTo>
                  <a:pt x="205422" y="32067"/>
                </a:lnTo>
                <a:lnTo>
                  <a:pt x="167163" y="8532"/>
                </a:lnTo>
                <a:lnTo>
                  <a:pt x="119379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98080" y="2763879"/>
            <a:ext cx="240029" cy="223520"/>
          </a:xfrm>
          <a:custGeom>
            <a:avLst/>
            <a:gdLst/>
            <a:ahLst/>
            <a:cxnLst/>
            <a:rect l="l" t="t" r="r" b="b"/>
            <a:pathLst>
              <a:path w="240029" h="223519">
                <a:moveTo>
                  <a:pt x="119379" y="0"/>
                </a:moveTo>
                <a:lnTo>
                  <a:pt x="167163" y="8532"/>
                </a:lnTo>
                <a:lnTo>
                  <a:pt x="205422" y="32067"/>
                </a:lnTo>
                <a:lnTo>
                  <a:pt x="230822" y="67508"/>
                </a:lnTo>
                <a:lnTo>
                  <a:pt x="240029" y="111760"/>
                </a:lnTo>
                <a:lnTo>
                  <a:pt x="230822" y="156011"/>
                </a:lnTo>
                <a:lnTo>
                  <a:pt x="205422" y="191452"/>
                </a:lnTo>
                <a:lnTo>
                  <a:pt x="167163" y="214987"/>
                </a:lnTo>
                <a:lnTo>
                  <a:pt x="119379" y="223520"/>
                </a:lnTo>
                <a:lnTo>
                  <a:pt x="72330" y="214987"/>
                </a:lnTo>
                <a:lnTo>
                  <a:pt x="34448" y="191452"/>
                </a:lnTo>
                <a:lnTo>
                  <a:pt x="9187" y="156011"/>
                </a:lnTo>
                <a:lnTo>
                  <a:pt x="0" y="111760"/>
                </a:lnTo>
                <a:lnTo>
                  <a:pt x="9187" y="67508"/>
                </a:lnTo>
                <a:lnTo>
                  <a:pt x="34448" y="32067"/>
                </a:lnTo>
                <a:lnTo>
                  <a:pt x="72330" y="8532"/>
                </a:lnTo>
                <a:lnTo>
                  <a:pt x="119379" y="0"/>
                </a:lnTo>
                <a:close/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498080" y="2763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38109" y="2987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77019" y="1869800"/>
            <a:ext cx="241300" cy="223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456930" y="2763879"/>
            <a:ext cx="241300" cy="223520"/>
          </a:xfrm>
          <a:custGeom>
            <a:avLst/>
            <a:gdLst/>
            <a:ahLst/>
            <a:cxnLst/>
            <a:rect l="l" t="t" r="r" b="b"/>
            <a:pathLst>
              <a:path w="241300" h="223519">
                <a:moveTo>
                  <a:pt x="120650" y="0"/>
                </a:moveTo>
                <a:lnTo>
                  <a:pt x="72866" y="8532"/>
                </a:lnTo>
                <a:lnTo>
                  <a:pt x="34607" y="32067"/>
                </a:lnTo>
                <a:lnTo>
                  <a:pt x="9207" y="67508"/>
                </a:lnTo>
                <a:lnTo>
                  <a:pt x="0" y="111760"/>
                </a:lnTo>
                <a:lnTo>
                  <a:pt x="9207" y="156011"/>
                </a:lnTo>
                <a:lnTo>
                  <a:pt x="34607" y="191452"/>
                </a:lnTo>
                <a:lnTo>
                  <a:pt x="72866" y="214987"/>
                </a:lnTo>
                <a:lnTo>
                  <a:pt x="120650" y="223520"/>
                </a:lnTo>
                <a:lnTo>
                  <a:pt x="167897" y="214987"/>
                </a:lnTo>
                <a:lnTo>
                  <a:pt x="206216" y="191452"/>
                </a:lnTo>
                <a:lnTo>
                  <a:pt x="231913" y="156011"/>
                </a:lnTo>
                <a:lnTo>
                  <a:pt x="241300" y="111760"/>
                </a:lnTo>
                <a:lnTo>
                  <a:pt x="231913" y="67508"/>
                </a:lnTo>
                <a:lnTo>
                  <a:pt x="206216" y="32067"/>
                </a:lnTo>
                <a:lnTo>
                  <a:pt x="167897" y="8532"/>
                </a:lnTo>
                <a:lnTo>
                  <a:pt x="12065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56930" y="2763879"/>
            <a:ext cx="241300" cy="223520"/>
          </a:xfrm>
          <a:custGeom>
            <a:avLst/>
            <a:gdLst/>
            <a:ahLst/>
            <a:cxnLst/>
            <a:rect l="l" t="t" r="r" b="b"/>
            <a:pathLst>
              <a:path w="241300" h="223519">
                <a:moveTo>
                  <a:pt x="120650" y="0"/>
                </a:moveTo>
                <a:lnTo>
                  <a:pt x="167897" y="8532"/>
                </a:lnTo>
                <a:lnTo>
                  <a:pt x="206216" y="32067"/>
                </a:lnTo>
                <a:lnTo>
                  <a:pt x="231913" y="67508"/>
                </a:lnTo>
                <a:lnTo>
                  <a:pt x="241300" y="111760"/>
                </a:lnTo>
                <a:lnTo>
                  <a:pt x="231913" y="156011"/>
                </a:lnTo>
                <a:lnTo>
                  <a:pt x="206216" y="191452"/>
                </a:lnTo>
                <a:lnTo>
                  <a:pt x="167897" y="214987"/>
                </a:lnTo>
                <a:lnTo>
                  <a:pt x="120650" y="223520"/>
                </a:lnTo>
                <a:lnTo>
                  <a:pt x="72866" y="214987"/>
                </a:lnTo>
                <a:lnTo>
                  <a:pt x="34607" y="191452"/>
                </a:lnTo>
                <a:lnTo>
                  <a:pt x="9207" y="156011"/>
                </a:lnTo>
                <a:lnTo>
                  <a:pt x="0" y="111760"/>
                </a:lnTo>
                <a:lnTo>
                  <a:pt x="9207" y="67508"/>
                </a:lnTo>
                <a:lnTo>
                  <a:pt x="34607" y="32067"/>
                </a:lnTo>
                <a:lnTo>
                  <a:pt x="72866" y="8532"/>
                </a:lnTo>
                <a:lnTo>
                  <a:pt x="120650" y="0"/>
                </a:lnTo>
                <a:close/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456930" y="2763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698230" y="2987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98080" y="3649069"/>
            <a:ext cx="240029" cy="2247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498080" y="2763879"/>
            <a:ext cx="240029" cy="223520"/>
          </a:xfrm>
          <a:custGeom>
            <a:avLst/>
            <a:gdLst/>
            <a:ahLst/>
            <a:cxnLst/>
            <a:rect l="l" t="t" r="r" b="b"/>
            <a:pathLst>
              <a:path w="240029" h="223519">
                <a:moveTo>
                  <a:pt x="119379" y="0"/>
                </a:moveTo>
                <a:lnTo>
                  <a:pt x="72330" y="8532"/>
                </a:lnTo>
                <a:lnTo>
                  <a:pt x="34448" y="32067"/>
                </a:lnTo>
                <a:lnTo>
                  <a:pt x="9187" y="67508"/>
                </a:lnTo>
                <a:lnTo>
                  <a:pt x="0" y="111760"/>
                </a:lnTo>
                <a:lnTo>
                  <a:pt x="9187" y="156011"/>
                </a:lnTo>
                <a:lnTo>
                  <a:pt x="34448" y="191452"/>
                </a:lnTo>
                <a:lnTo>
                  <a:pt x="72330" y="214987"/>
                </a:lnTo>
                <a:lnTo>
                  <a:pt x="119379" y="223520"/>
                </a:lnTo>
                <a:lnTo>
                  <a:pt x="167163" y="214987"/>
                </a:lnTo>
                <a:lnTo>
                  <a:pt x="205422" y="191452"/>
                </a:lnTo>
                <a:lnTo>
                  <a:pt x="230822" y="156011"/>
                </a:lnTo>
                <a:lnTo>
                  <a:pt x="240029" y="111760"/>
                </a:lnTo>
                <a:lnTo>
                  <a:pt x="230822" y="67508"/>
                </a:lnTo>
                <a:lnTo>
                  <a:pt x="205422" y="32067"/>
                </a:lnTo>
                <a:lnTo>
                  <a:pt x="167163" y="8532"/>
                </a:lnTo>
                <a:lnTo>
                  <a:pt x="119379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498080" y="2763879"/>
            <a:ext cx="240029" cy="223520"/>
          </a:xfrm>
          <a:custGeom>
            <a:avLst/>
            <a:gdLst/>
            <a:ahLst/>
            <a:cxnLst/>
            <a:rect l="l" t="t" r="r" b="b"/>
            <a:pathLst>
              <a:path w="240029" h="223519">
                <a:moveTo>
                  <a:pt x="119379" y="223520"/>
                </a:moveTo>
                <a:lnTo>
                  <a:pt x="167163" y="214987"/>
                </a:lnTo>
                <a:lnTo>
                  <a:pt x="205422" y="191452"/>
                </a:lnTo>
                <a:lnTo>
                  <a:pt x="230822" y="156011"/>
                </a:lnTo>
                <a:lnTo>
                  <a:pt x="240029" y="111760"/>
                </a:lnTo>
                <a:lnTo>
                  <a:pt x="230822" y="67508"/>
                </a:lnTo>
                <a:lnTo>
                  <a:pt x="205422" y="32067"/>
                </a:lnTo>
                <a:lnTo>
                  <a:pt x="167163" y="8532"/>
                </a:lnTo>
                <a:lnTo>
                  <a:pt x="119379" y="0"/>
                </a:lnTo>
                <a:lnTo>
                  <a:pt x="72330" y="8532"/>
                </a:lnTo>
                <a:lnTo>
                  <a:pt x="34448" y="32067"/>
                </a:lnTo>
                <a:lnTo>
                  <a:pt x="9187" y="67508"/>
                </a:lnTo>
                <a:lnTo>
                  <a:pt x="0" y="111760"/>
                </a:lnTo>
                <a:lnTo>
                  <a:pt x="9187" y="156011"/>
                </a:lnTo>
                <a:lnTo>
                  <a:pt x="34448" y="191452"/>
                </a:lnTo>
                <a:lnTo>
                  <a:pt x="72330" y="214987"/>
                </a:lnTo>
                <a:lnTo>
                  <a:pt x="119379" y="223520"/>
                </a:lnTo>
                <a:close/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498080" y="2987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738109" y="2763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178290" y="3649069"/>
            <a:ext cx="240029" cy="224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458200" y="2763879"/>
            <a:ext cx="240029" cy="223520"/>
          </a:xfrm>
          <a:custGeom>
            <a:avLst/>
            <a:gdLst/>
            <a:ahLst/>
            <a:cxnLst/>
            <a:rect l="l" t="t" r="r" b="b"/>
            <a:pathLst>
              <a:path w="240029" h="223519">
                <a:moveTo>
                  <a:pt x="120650" y="0"/>
                </a:moveTo>
                <a:lnTo>
                  <a:pt x="72866" y="8532"/>
                </a:lnTo>
                <a:lnTo>
                  <a:pt x="34607" y="32067"/>
                </a:lnTo>
                <a:lnTo>
                  <a:pt x="9207" y="67508"/>
                </a:lnTo>
                <a:lnTo>
                  <a:pt x="0" y="111760"/>
                </a:lnTo>
                <a:lnTo>
                  <a:pt x="9207" y="156011"/>
                </a:lnTo>
                <a:lnTo>
                  <a:pt x="34607" y="191452"/>
                </a:lnTo>
                <a:lnTo>
                  <a:pt x="72866" y="214987"/>
                </a:lnTo>
                <a:lnTo>
                  <a:pt x="120650" y="223520"/>
                </a:lnTo>
                <a:lnTo>
                  <a:pt x="167699" y="214987"/>
                </a:lnTo>
                <a:lnTo>
                  <a:pt x="205581" y="191452"/>
                </a:lnTo>
                <a:lnTo>
                  <a:pt x="230842" y="156011"/>
                </a:lnTo>
                <a:lnTo>
                  <a:pt x="240029" y="111760"/>
                </a:lnTo>
                <a:lnTo>
                  <a:pt x="230842" y="67508"/>
                </a:lnTo>
                <a:lnTo>
                  <a:pt x="205581" y="32067"/>
                </a:lnTo>
                <a:lnTo>
                  <a:pt x="167699" y="8532"/>
                </a:lnTo>
                <a:lnTo>
                  <a:pt x="12065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458200" y="2763879"/>
            <a:ext cx="240029" cy="223520"/>
          </a:xfrm>
          <a:custGeom>
            <a:avLst/>
            <a:gdLst/>
            <a:ahLst/>
            <a:cxnLst/>
            <a:rect l="l" t="t" r="r" b="b"/>
            <a:pathLst>
              <a:path w="240029" h="223519">
                <a:moveTo>
                  <a:pt x="120650" y="223520"/>
                </a:moveTo>
                <a:lnTo>
                  <a:pt x="167699" y="214987"/>
                </a:lnTo>
                <a:lnTo>
                  <a:pt x="205581" y="191452"/>
                </a:lnTo>
                <a:lnTo>
                  <a:pt x="230842" y="156011"/>
                </a:lnTo>
                <a:lnTo>
                  <a:pt x="240029" y="111760"/>
                </a:lnTo>
                <a:lnTo>
                  <a:pt x="230842" y="67508"/>
                </a:lnTo>
                <a:lnTo>
                  <a:pt x="205581" y="32067"/>
                </a:lnTo>
                <a:lnTo>
                  <a:pt x="167699" y="8532"/>
                </a:lnTo>
                <a:lnTo>
                  <a:pt x="120650" y="0"/>
                </a:lnTo>
                <a:lnTo>
                  <a:pt x="72866" y="8532"/>
                </a:lnTo>
                <a:lnTo>
                  <a:pt x="34607" y="32067"/>
                </a:lnTo>
                <a:lnTo>
                  <a:pt x="9207" y="67508"/>
                </a:lnTo>
                <a:lnTo>
                  <a:pt x="0" y="111760"/>
                </a:lnTo>
                <a:lnTo>
                  <a:pt x="9207" y="156011"/>
                </a:lnTo>
                <a:lnTo>
                  <a:pt x="34607" y="191452"/>
                </a:lnTo>
                <a:lnTo>
                  <a:pt x="72866" y="214987"/>
                </a:lnTo>
                <a:lnTo>
                  <a:pt x="120650" y="223520"/>
                </a:lnTo>
                <a:close/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458200" y="2987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698230" y="2763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097519" y="3649069"/>
            <a:ext cx="240029" cy="2247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456930" y="1862179"/>
            <a:ext cx="241300" cy="223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839200" y="2296519"/>
            <a:ext cx="240029" cy="223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53581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10"/>
              <a:t>What </a:t>
            </a:r>
            <a:r>
              <a:rPr dirty="0" spc="155"/>
              <a:t>Is </a:t>
            </a:r>
            <a:r>
              <a:rPr dirty="0" spc="220"/>
              <a:t>Discrete</a:t>
            </a:r>
            <a:r>
              <a:rPr dirty="0" spc="-20"/>
              <a:t> </a:t>
            </a:r>
            <a:r>
              <a:rPr dirty="0" spc="210"/>
              <a:t>Optimization?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24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46709" y="1454510"/>
            <a:ext cx="9123045" cy="3332479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229"/>
              </a:spcBef>
            </a:pPr>
            <a:r>
              <a:rPr dirty="0" sz="1950" spc="180" b="1">
                <a:latin typeface="Arial"/>
                <a:cs typeface="Arial"/>
              </a:rPr>
              <a:t>Discrete </a:t>
            </a:r>
            <a:r>
              <a:rPr dirty="0" sz="1950" spc="195" b="1">
                <a:latin typeface="Arial"/>
                <a:cs typeface="Arial"/>
              </a:rPr>
              <a:t>optimization </a:t>
            </a:r>
            <a:r>
              <a:rPr dirty="0" sz="1950" spc="100" b="1">
                <a:latin typeface="Arial"/>
                <a:cs typeface="Arial"/>
              </a:rPr>
              <a:t>is </a:t>
            </a:r>
            <a:r>
              <a:rPr dirty="0" sz="1950" spc="229" b="1">
                <a:latin typeface="Arial"/>
                <a:cs typeface="Arial"/>
              </a:rPr>
              <a:t>a </a:t>
            </a:r>
            <a:r>
              <a:rPr dirty="0" sz="1950" spc="165" b="1">
                <a:latin typeface="Arial"/>
                <a:cs typeface="Arial"/>
              </a:rPr>
              <a:t>space </a:t>
            </a:r>
            <a:r>
              <a:rPr dirty="0" sz="1950" spc="170" b="1">
                <a:latin typeface="Arial"/>
                <a:cs typeface="Arial"/>
              </a:rPr>
              <a:t>of </a:t>
            </a:r>
            <a:r>
              <a:rPr dirty="0" sz="1950" spc="190" b="1">
                <a:latin typeface="Arial"/>
                <a:cs typeface="Arial"/>
              </a:rPr>
              <a:t>algorithms </a:t>
            </a:r>
            <a:r>
              <a:rPr dirty="0" sz="1950" spc="245" b="1">
                <a:latin typeface="Arial"/>
                <a:cs typeface="Arial"/>
              </a:rPr>
              <a:t>that </a:t>
            </a:r>
            <a:r>
              <a:rPr dirty="0" sz="1950" spc="185" b="1">
                <a:latin typeface="Arial"/>
                <a:cs typeface="Arial"/>
              </a:rPr>
              <a:t>tries </a:t>
            </a:r>
            <a:r>
              <a:rPr dirty="0" sz="1950" spc="215" b="1">
                <a:latin typeface="Arial"/>
                <a:cs typeface="Arial"/>
              </a:rPr>
              <a:t>to </a:t>
            </a:r>
            <a:r>
              <a:rPr dirty="0" sz="1950" spc="160" b="1">
                <a:latin typeface="Arial"/>
                <a:cs typeface="Arial"/>
              </a:rPr>
              <a:t>find</a:t>
            </a:r>
            <a:r>
              <a:rPr dirty="0" sz="1950" spc="-320" b="1">
                <a:latin typeface="Arial"/>
                <a:cs typeface="Arial"/>
              </a:rPr>
              <a:t> </a:t>
            </a:r>
            <a:r>
              <a:rPr dirty="0" sz="1950" spc="229" b="1">
                <a:latin typeface="Arial"/>
                <a:cs typeface="Arial"/>
              </a:rPr>
              <a:t>a  </a:t>
            </a:r>
            <a:r>
              <a:rPr dirty="0" sz="1950" spc="180" b="1">
                <a:latin typeface="Arial"/>
                <a:cs typeface="Arial"/>
              </a:rPr>
              <a:t>feasible </a:t>
            </a:r>
            <a:r>
              <a:rPr dirty="0" sz="1950" spc="175" b="1">
                <a:latin typeface="Arial"/>
                <a:cs typeface="Arial"/>
              </a:rPr>
              <a:t>or </a:t>
            </a:r>
            <a:r>
              <a:rPr dirty="0" sz="1950" spc="200" b="1">
                <a:latin typeface="Arial"/>
                <a:cs typeface="Arial"/>
              </a:rPr>
              <a:t>optimal </a:t>
            </a:r>
            <a:r>
              <a:rPr dirty="0" sz="1950" spc="160" b="1">
                <a:latin typeface="Arial"/>
                <a:cs typeface="Arial"/>
              </a:rPr>
              <a:t>solution </a:t>
            </a:r>
            <a:r>
              <a:rPr dirty="0" sz="1950" spc="210" b="1">
                <a:latin typeface="Arial"/>
                <a:cs typeface="Arial"/>
              </a:rPr>
              <a:t>to </a:t>
            </a:r>
            <a:r>
              <a:rPr dirty="0" sz="1950" spc="229" b="1">
                <a:latin typeface="Arial"/>
                <a:cs typeface="Arial"/>
              </a:rPr>
              <a:t>a </a:t>
            </a:r>
            <a:r>
              <a:rPr dirty="0" sz="1950" spc="180" b="1">
                <a:latin typeface="Arial"/>
                <a:cs typeface="Arial"/>
              </a:rPr>
              <a:t>constrained</a:t>
            </a:r>
            <a:r>
              <a:rPr dirty="0" sz="1950" spc="-155" b="1">
                <a:latin typeface="Arial"/>
                <a:cs typeface="Arial"/>
              </a:rPr>
              <a:t> </a:t>
            </a:r>
            <a:r>
              <a:rPr dirty="0" sz="1950" spc="204" b="1">
                <a:latin typeface="Arial"/>
                <a:cs typeface="Arial"/>
              </a:rPr>
              <a:t>problem.</a:t>
            </a:r>
            <a:endParaRPr sz="1950">
              <a:latin typeface="Arial"/>
              <a:cs typeface="Arial"/>
            </a:endParaRPr>
          </a:p>
          <a:p>
            <a:pPr marL="300990" marR="603885">
              <a:lnSpc>
                <a:spcPts val="2760"/>
              </a:lnSpc>
              <a:spcBef>
                <a:spcPts val="170"/>
              </a:spcBef>
            </a:pPr>
            <a:r>
              <a:rPr dirty="0" sz="1650" spc="-10">
                <a:latin typeface="Verdana"/>
                <a:cs typeface="Verdana"/>
              </a:rPr>
              <a:t>Scheduling </a:t>
            </a:r>
            <a:r>
              <a:rPr dirty="0" sz="1650" spc="-15">
                <a:latin typeface="Verdana"/>
                <a:cs typeface="Verdana"/>
              </a:rPr>
              <a:t>classrooms, </a:t>
            </a:r>
            <a:r>
              <a:rPr dirty="0" sz="1650" spc="-25">
                <a:latin typeface="Verdana"/>
                <a:cs typeface="Verdana"/>
              </a:rPr>
              <a:t>staff, </a:t>
            </a:r>
            <a:r>
              <a:rPr dirty="0" sz="1650" spc="-10">
                <a:latin typeface="Verdana"/>
                <a:cs typeface="Verdana"/>
              </a:rPr>
              <a:t>transportation, sports </a:t>
            </a:r>
            <a:r>
              <a:rPr dirty="0" sz="1650" spc="-15">
                <a:latin typeface="Verdana"/>
                <a:cs typeface="Verdana"/>
              </a:rPr>
              <a:t>teams, </a:t>
            </a:r>
            <a:r>
              <a:rPr dirty="0" sz="1650" spc="5">
                <a:latin typeface="Verdana"/>
                <a:cs typeface="Verdana"/>
              </a:rPr>
              <a:t>and</a:t>
            </a:r>
            <a:r>
              <a:rPr dirty="0" sz="1650" spc="-210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manufacturing  </a:t>
            </a:r>
            <a:r>
              <a:rPr dirty="0" sz="1650" spc="-25">
                <a:latin typeface="Verdana"/>
                <a:cs typeface="Verdana"/>
              </a:rPr>
              <a:t>Finding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5">
                <a:latin typeface="Verdana"/>
                <a:cs typeface="Verdana"/>
              </a:rPr>
              <a:t>an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optimal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route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for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5">
                <a:latin typeface="Verdana"/>
                <a:cs typeface="Verdana"/>
              </a:rPr>
              <a:t>vehicles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to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visit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multiple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destinations</a:t>
            </a:r>
            <a:endParaRPr sz="1650">
              <a:latin typeface="Verdana"/>
              <a:cs typeface="Verdana"/>
            </a:endParaRPr>
          </a:p>
          <a:p>
            <a:pPr marL="300990">
              <a:lnSpc>
                <a:spcPct val="100000"/>
              </a:lnSpc>
              <a:spcBef>
                <a:spcPts val="550"/>
              </a:spcBef>
            </a:pPr>
            <a:r>
              <a:rPr dirty="0" sz="1650" spc="-10">
                <a:latin typeface="Verdana"/>
                <a:cs typeface="Verdana"/>
              </a:rPr>
              <a:t>Optimizing </a:t>
            </a:r>
            <a:r>
              <a:rPr dirty="0" sz="1650" spc="-5">
                <a:latin typeface="Verdana"/>
                <a:cs typeface="Verdana"/>
              </a:rPr>
              <a:t>manufacturing</a:t>
            </a:r>
            <a:r>
              <a:rPr dirty="0" sz="1650" spc="-114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operations</a:t>
            </a:r>
            <a:endParaRPr sz="1650">
              <a:latin typeface="Verdana"/>
              <a:cs typeface="Verdana"/>
            </a:endParaRPr>
          </a:p>
          <a:p>
            <a:pPr marL="300990">
              <a:lnSpc>
                <a:spcPct val="100000"/>
              </a:lnSpc>
              <a:spcBef>
                <a:spcPts val="780"/>
              </a:spcBef>
            </a:pPr>
            <a:r>
              <a:rPr dirty="0" sz="1650" spc="-20">
                <a:latin typeface="Verdana"/>
                <a:cs typeface="Verdana"/>
              </a:rPr>
              <a:t>Solving </a:t>
            </a:r>
            <a:r>
              <a:rPr dirty="0" sz="1650" spc="20">
                <a:latin typeface="Verdana"/>
                <a:cs typeface="Verdana"/>
              </a:rPr>
              <a:t>a</a:t>
            </a:r>
            <a:r>
              <a:rPr dirty="0" sz="1650" spc="-105">
                <a:latin typeface="Verdana"/>
                <a:cs typeface="Verdana"/>
              </a:rPr>
              <a:t> </a:t>
            </a:r>
            <a:r>
              <a:rPr dirty="0" sz="1650" spc="-30">
                <a:latin typeface="Verdana"/>
                <a:cs typeface="Verdana"/>
              </a:rPr>
              <a:t>Sudoku</a:t>
            </a:r>
            <a:endParaRPr sz="1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just" marL="12700" marR="1330960">
              <a:lnSpc>
                <a:spcPct val="96800"/>
              </a:lnSpc>
              <a:spcBef>
                <a:spcPts val="1410"/>
              </a:spcBef>
            </a:pPr>
            <a:r>
              <a:rPr dirty="0" sz="1950" spc="180" b="1">
                <a:latin typeface="Arial"/>
                <a:cs typeface="Arial"/>
              </a:rPr>
              <a:t>Discrete </a:t>
            </a:r>
            <a:r>
              <a:rPr dirty="0" sz="1950" spc="195" b="1">
                <a:latin typeface="Arial"/>
                <a:cs typeface="Arial"/>
              </a:rPr>
              <a:t>optimization </a:t>
            </a:r>
            <a:r>
              <a:rPr dirty="0" sz="1950" spc="100" b="1">
                <a:latin typeface="Arial"/>
                <a:cs typeface="Arial"/>
              </a:rPr>
              <a:t>is </a:t>
            </a:r>
            <a:r>
              <a:rPr dirty="0" sz="1950" spc="229" b="1">
                <a:latin typeface="Arial"/>
                <a:cs typeface="Arial"/>
              </a:rPr>
              <a:t>a </a:t>
            </a:r>
            <a:r>
              <a:rPr dirty="0" sz="1950" spc="210" b="1">
                <a:latin typeface="Arial"/>
                <a:cs typeface="Arial"/>
              </a:rPr>
              <a:t>mixed </a:t>
            </a:r>
            <a:r>
              <a:rPr dirty="0" sz="1950" spc="215" b="1">
                <a:latin typeface="Arial"/>
                <a:cs typeface="Arial"/>
              </a:rPr>
              <a:t>bag </a:t>
            </a:r>
            <a:r>
              <a:rPr dirty="0" sz="1950" spc="175" b="1">
                <a:latin typeface="Arial"/>
                <a:cs typeface="Arial"/>
              </a:rPr>
              <a:t>of </a:t>
            </a:r>
            <a:r>
              <a:rPr dirty="0" sz="1950" spc="190" b="1">
                <a:latin typeface="Arial"/>
                <a:cs typeface="Arial"/>
              </a:rPr>
              <a:t>algorithms </a:t>
            </a:r>
            <a:r>
              <a:rPr dirty="0" sz="1950" spc="210" b="1">
                <a:latin typeface="Arial"/>
                <a:cs typeface="Arial"/>
              </a:rPr>
              <a:t>and  </a:t>
            </a:r>
            <a:r>
              <a:rPr dirty="0" sz="1950" spc="185" b="1">
                <a:latin typeface="Arial"/>
                <a:cs typeface="Arial"/>
              </a:rPr>
              <a:t>techniques, </a:t>
            </a:r>
            <a:r>
              <a:rPr dirty="0" sz="1950" spc="175" b="1">
                <a:latin typeface="Arial"/>
                <a:cs typeface="Arial"/>
              </a:rPr>
              <a:t>which </a:t>
            </a:r>
            <a:r>
              <a:rPr dirty="0" sz="1950" spc="165" b="1">
                <a:latin typeface="Arial"/>
                <a:cs typeface="Arial"/>
              </a:rPr>
              <a:t>can </a:t>
            </a:r>
            <a:r>
              <a:rPr dirty="0" sz="1950" spc="220" b="1">
                <a:latin typeface="Arial"/>
                <a:cs typeface="Arial"/>
              </a:rPr>
              <a:t>be </a:t>
            </a:r>
            <a:r>
              <a:rPr dirty="0" sz="1950" spc="185" b="1">
                <a:latin typeface="Arial"/>
                <a:cs typeface="Arial"/>
              </a:rPr>
              <a:t>built </a:t>
            </a:r>
            <a:r>
              <a:rPr dirty="0" sz="1950" spc="210" b="1">
                <a:latin typeface="Arial"/>
                <a:cs typeface="Arial"/>
              </a:rPr>
              <a:t>from </a:t>
            </a:r>
            <a:r>
              <a:rPr dirty="0" sz="1950" spc="160" b="1">
                <a:latin typeface="Arial"/>
                <a:cs typeface="Arial"/>
              </a:rPr>
              <a:t>scratch </a:t>
            </a:r>
            <a:r>
              <a:rPr dirty="0" sz="1950" spc="175" b="1">
                <a:latin typeface="Arial"/>
                <a:cs typeface="Arial"/>
              </a:rPr>
              <a:t>or </a:t>
            </a:r>
            <a:r>
              <a:rPr dirty="0" sz="1950" spc="225" b="1">
                <a:latin typeface="Arial"/>
                <a:cs typeface="Arial"/>
              </a:rPr>
              <a:t>with</a:t>
            </a:r>
            <a:r>
              <a:rPr dirty="0" sz="1950" spc="-200" b="1">
                <a:latin typeface="Arial"/>
                <a:cs typeface="Arial"/>
              </a:rPr>
              <a:t> </a:t>
            </a:r>
            <a:r>
              <a:rPr dirty="0" sz="1950" spc="235" b="1">
                <a:latin typeface="Arial"/>
                <a:cs typeface="Arial"/>
              </a:rPr>
              <a:t>the  </a:t>
            </a:r>
            <a:r>
              <a:rPr dirty="0" sz="1950" spc="160" b="1">
                <a:latin typeface="Arial"/>
                <a:cs typeface="Arial"/>
              </a:rPr>
              <a:t>assistance </a:t>
            </a:r>
            <a:r>
              <a:rPr dirty="0" sz="1950" spc="170" b="1">
                <a:latin typeface="Arial"/>
                <a:cs typeface="Arial"/>
              </a:rPr>
              <a:t>of </a:t>
            </a:r>
            <a:r>
              <a:rPr dirty="0" sz="1950" spc="229" b="1">
                <a:latin typeface="Arial"/>
                <a:cs typeface="Arial"/>
              </a:rPr>
              <a:t>a</a:t>
            </a:r>
            <a:r>
              <a:rPr dirty="0" sz="1950" spc="95" b="1">
                <a:latin typeface="Arial"/>
                <a:cs typeface="Arial"/>
              </a:rPr>
              <a:t> </a:t>
            </a:r>
            <a:r>
              <a:rPr dirty="0" sz="1950" spc="160" b="1">
                <a:latin typeface="Arial"/>
                <a:cs typeface="Arial"/>
              </a:rPr>
              <a:t>library.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9047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90"/>
              <a:t>Traveling </a:t>
            </a:r>
            <a:r>
              <a:rPr dirty="0" spc="225"/>
              <a:t>Salesman</a:t>
            </a:r>
            <a:r>
              <a:rPr dirty="0" spc="140"/>
              <a:t> </a:t>
            </a:r>
            <a:r>
              <a:rPr dirty="0" spc="229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500" y="1454510"/>
            <a:ext cx="7286625" cy="3408679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215265">
              <a:lnSpc>
                <a:spcPts val="2270"/>
              </a:lnSpc>
              <a:spcBef>
                <a:spcPts val="229"/>
              </a:spcBef>
            </a:pPr>
            <a:r>
              <a:rPr dirty="0" sz="1950" spc="185" b="1">
                <a:latin typeface="Arial"/>
                <a:cs typeface="Arial"/>
              </a:rPr>
              <a:t>The </a:t>
            </a:r>
            <a:r>
              <a:rPr dirty="0" sz="1950" spc="155" b="1">
                <a:latin typeface="Arial"/>
                <a:cs typeface="Arial"/>
              </a:rPr>
              <a:t>Traveling </a:t>
            </a:r>
            <a:r>
              <a:rPr dirty="0" sz="1950" spc="185" b="1">
                <a:latin typeface="Arial"/>
                <a:cs typeface="Arial"/>
              </a:rPr>
              <a:t>Salesman </a:t>
            </a:r>
            <a:r>
              <a:rPr dirty="0" sz="1950" spc="190" b="1">
                <a:latin typeface="Arial"/>
                <a:cs typeface="Arial"/>
              </a:rPr>
              <a:t>Problem </a:t>
            </a:r>
            <a:r>
              <a:rPr dirty="0" sz="1950" spc="165" b="1">
                <a:latin typeface="Arial"/>
                <a:cs typeface="Arial"/>
              </a:rPr>
              <a:t>(TSP) </a:t>
            </a:r>
            <a:r>
              <a:rPr dirty="0" sz="1950" spc="114">
                <a:latin typeface="Tahoma"/>
                <a:cs typeface="Tahoma"/>
              </a:rPr>
              <a:t>is </a:t>
            </a:r>
            <a:r>
              <a:rPr dirty="0" sz="1950" spc="150">
                <a:latin typeface="Tahoma"/>
                <a:cs typeface="Tahoma"/>
              </a:rPr>
              <a:t>one </a:t>
            </a:r>
            <a:r>
              <a:rPr dirty="0" sz="1950" spc="100">
                <a:latin typeface="Tahoma"/>
                <a:cs typeface="Tahoma"/>
              </a:rPr>
              <a:t>of</a:t>
            </a:r>
            <a:r>
              <a:rPr dirty="0" sz="1950" spc="-325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the  </a:t>
            </a:r>
            <a:r>
              <a:rPr dirty="0" sz="1950" spc="160">
                <a:latin typeface="Tahoma"/>
                <a:cs typeface="Tahoma"/>
              </a:rPr>
              <a:t>most </a:t>
            </a:r>
            <a:r>
              <a:rPr dirty="0" sz="1950" spc="140">
                <a:latin typeface="Tahoma"/>
                <a:cs typeface="Tahoma"/>
              </a:rPr>
              <a:t>elusive </a:t>
            </a:r>
            <a:r>
              <a:rPr dirty="0" sz="1950" spc="160">
                <a:latin typeface="Tahoma"/>
                <a:cs typeface="Tahoma"/>
              </a:rPr>
              <a:t>and </a:t>
            </a:r>
            <a:r>
              <a:rPr dirty="0" sz="1950" spc="140">
                <a:latin typeface="Tahoma"/>
                <a:cs typeface="Tahoma"/>
              </a:rPr>
              <a:t>studied </a:t>
            </a:r>
            <a:r>
              <a:rPr dirty="0" sz="1950" spc="155">
                <a:latin typeface="Tahoma"/>
                <a:cs typeface="Tahoma"/>
              </a:rPr>
              <a:t>computer </a:t>
            </a:r>
            <a:r>
              <a:rPr dirty="0" sz="1950" spc="150">
                <a:latin typeface="Tahoma"/>
                <a:cs typeface="Tahoma"/>
              </a:rPr>
              <a:t>science </a:t>
            </a:r>
            <a:r>
              <a:rPr dirty="0" sz="1950" spc="145">
                <a:latin typeface="Tahoma"/>
                <a:cs typeface="Tahoma"/>
              </a:rPr>
              <a:t>problems  since </a:t>
            </a:r>
            <a:r>
              <a:rPr dirty="0" sz="1950" spc="140">
                <a:latin typeface="Tahoma"/>
                <a:cs typeface="Tahoma"/>
              </a:rPr>
              <a:t>the</a:t>
            </a:r>
            <a:r>
              <a:rPr dirty="0" sz="1950" spc="-130">
                <a:latin typeface="Tahoma"/>
                <a:cs typeface="Tahoma"/>
              </a:rPr>
              <a:t> </a:t>
            </a:r>
            <a:r>
              <a:rPr dirty="0" sz="1950" spc="155">
                <a:latin typeface="Tahoma"/>
                <a:cs typeface="Tahoma"/>
              </a:rPr>
              <a:t>1950’s.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 marR="890905">
              <a:lnSpc>
                <a:spcPts val="2270"/>
              </a:lnSpc>
              <a:spcBef>
                <a:spcPts val="5"/>
              </a:spcBef>
            </a:pPr>
            <a:r>
              <a:rPr dirty="0" sz="1950" spc="175" b="1">
                <a:latin typeface="Arial"/>
                <a:cs typeface="Arial"/>
              </a:rPr>
              <a:t>Objective: </a:t>
            </a:r>
            <a:r>
              <a:rPr dirty="0" sz="1950" spc="85">
                <a:latin typeface="Tahoma"/>
                <a:cs typeface="Tahoma"/>
              </a:rPr>
              <a:t>Find </a:t>
            </a:r>
            <a:r>
              <a:rPr dirty="0" sz="1950" spc="140">
                <a:latin typeface="Tahoma"/>
                <a:cs typeface="Tahoma"/>
              </a:rPr>
              <a:t>the </a:t>
            </a:r>
            <a:r>
              <a:rPr dirty="0" sz="1950" spc="130">
                <a:latin typeface="Tahoma"/>
                <a:cs typeface="Tahoma"/>
              </a:rPr>
              <a:t>shortest</a:t>
            </a:r>
            <a:r>
              <a:rPr dirty="0" sz="1950" spc="-415">
                <a:latin typeface="Tahoma"/>
                <a:cs typeface="Tahoma"/>
              </a:rPr>
              <a:t> </a:t>
            </a:r>
            <a:r>
              <a:rPr dirty="0" sz="1950" spc="105">
                <a:latin typeface="Tahoma"/>
                <a:cs typeface="Tahoma"/>
              </a:rPr>
              <a:t>round-trip </a:t>
            </a:r>
            <a:r>
              <a:rPr dirty="0" sz="1950" spc="120">
                <a:latin typeface="Tahoma"/>
                <a:cs typeface="Tahoma"/>
              </a:rPr>
              <a:t>tour </a:t>
            </a:r>
            <a:r>
              <a:rPr dirty="0" sz="1950" spc="135">
                <a:latin typeface="Tahoma"/>
                <a:cs typeface="Tahoma"/>
              </a:rPr>
              <a:t>across  </a:t>
            </a:r>
            <a:r>
              <a:rPr dirty="0" sz="1950" spc="145">
                <a:latin typeface="Tahoma"/>
                <a:cs typeface="Tahoma"/>
              </a:rPr>
              <a:t>several geographic</a:t>
            </a:r>
            <a:r>
              <a:rPr dirty="0" sz="1950" spc="-120">
                <a:latin typeface="Tahoma"/>
                <a:cs typeface="Tahoma"/>
              </a:rPr>
              <a:t> </a:t>
            </a:r>
            <a:r>
              <a:rPr dirty="0" sz="1950" spc="105">
                <a:latin typeface="Tahoma"/>
                <a:cs typeface="Tahoma"/>
              </a:rPr>
              <a:t>points/cities.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dirty="0" sz="1950" spc="185" b="1">
                <a:latin typeface="Arial"/>
                <a:cs typeface="Arial"/>
              </a:rPr>
              <a:t>The </a:t>
            </a:r>
            <a:r>
              <a:rPr dirty="0" sz="1950" spc="155" b="1">
                <a:latin typeface="Arial"/>
                <a:cs typeface="Arial"/>
              </a:rPr>
              <a:t>Challenge</a:t>
            </a:r>
            <a:r>
              <a:rPr dirty="0" sz="1950" spc="155">
                <a:latin typeface="Tahoma"/>
                <a:cs typeface="Tahoma"/>
              </a:rPr>
              <a:t>: </a:t>
            </a:r>
            <a:r>
              <a:rPr dirty="0" sz="1950" spc="35">
                <a:latin typeface="Tahoma"/>
                <a:cs typeface="Tahoma"/>
              </a:rPr>
              <a:t>Just </a:t>
            </a:r>
            <a:r>
              <a:rPr dirty="0" sz="1950" spc="-35" b="1" i="1">
                <a:solidFill>
                  <a:srgbClr val="FF0000"/>
                </a:solidFill>
                <a:latin typeface="Verdana"/>
                <a:cs typeface="Verdana"/>
              </a:rPr>
              <a:t>60 </a:t>
            </a:r>
            <a:r>
              <a:rPr dirty="0" sz="1950" spc="125">
                <a:latin typeface="Tahoma"/>
                <a:cs typeface="Tahoma"/>
              </a:rPr>
              <a:t>cities </a:t>
            </a:r>
            <a:r>
              <a:rPr dirty="0" sz="1950" spc="215">
                <a:latin typeface="Tahoma"/>
                <a:cs typeface="Tahoma"/>
              </a:rPr>
              <a:t>= </a:t>
            </a:r>
            <a:r>
              <a:rPr dirty="0" sz="1950" spc="-10" b="1" i="1">
                <a:solidFill>
                  <a:srgbClr val="FF0000"/>
                </a:solidFill>
                <a:latin typeface="Verdana"/>
                <a:cs typeface="Verdana"/>
              </a:rPr>
              <a:t>8.3 </a:t>
            </a:r>
            <a:r>
              <a:rPr dirty="0" sz="1950" spc="-50" b="1" i="1">
                <a:solidFill>
                  <a:srgbClr val="FF0000"/>
                </a:solidFill>
                <a:latin typeface="Verdana"/>
                <a:cs typeface="Verdana"/>
              </a:rPr>
              <a:t>x </a:t>
            </a:r>
            <a:r>
              <a:rPr dirty="0" sz="1950" spc="-20" b="1" i="1">
                <a:solidFill>
                  <a:srgbClr val="FF0000"/>
                </a:solidFill>
                <a:latin typeface="Verdana"/>
                <a:cs typeface="Verdana"/>
              </a:rPr>
              <a:t>10</a:t>
            </a:r>
            <a:r>
              <a:rPr dirty="0" baseline="20202" sz="1650" spc="-30" b="1" i="1">
                <a:solidFill>
                  <a:srgbClr val="FF0000"/>
                </a:solidFill>
                <a:latin typeface="Verdana"/>
                <a:cs typeface="Verdana"/>
              </a:rPr>
              <a:t>81 </a:t>
            </a:r>
            <a:r>
              <a:rPr dirty="0" sz="1950" spc="135">
                <a:latin typeface="Tahoma"/>
                <a:cs typeface="Tahoma"/>
              </a:rPr>
              <a:t>possible</a:t>
            </a:r>
            <a:r>
              <a:rPr dirty="0" sz="1950" spc="-75">
                <a:latin typeface="Tahoma"/>
                <a:cs typeface="Tahoma"/>
              </a:rPr>
              <a:t> </a:t>
            </a:r>
            <a:r>
              <a:rPr dirty="0" sz="1950" spc="125">
                <a:latin typeface="Tahoma"/>
                <a:cs typeface="Tahoma"/>
              </a:rPr>
              <a:t>tours</a:t>
            </a:r>
            <a:endParaRPr sz="1950">
              <a:latin typeface="Tahoma"/>
              <a:cs typeface="Tahoma"/>
            </a:endParaRPr>
          </a:p>
          <a:p>
            <a:pPr marL="12700" marR="121920">
              <a:lnSpc>
                <a:spcPts val="2260"/>
              </a:lnSpc>
              <a:spcBef>
                <a:spcPts val="919"/>
              </a:spcBef>
            </a:pPr>
            <a:r>
              <a:rPr dirty="0" sz="1950" spc="75" i="1">
                <a:latin typeface="Trebuchet MS"/>
                <a:cs typeface="Trebuchet MS"/>
              </a:rPr>
              <a:t>That’s </a:t>
            </a:r>
            <a:r>
              <a:rPr dirty="0" sz="1950" spc="140" i="1">
                <a:latin typeface="Trebuchet MS"/>
                <a:cs typeface="Trebuchet MS"/>
              </a:rPr>
              <a:t>more </a:t>
            </a:r>
            <a:r>
              <a:rPr dirty="0" sz="1950" spc="55" i="1">
                <a:latin typeface="Trebuchet MS"/>
                <a:cs typeface="Trebuchet MS"/>
              </a:rPr>
              <a:t>tour </a:t>
            </a:r>
            <a:r>
              <a:rPr dirty="0" sz="1950" spc="120" i="1">
                <a:latin typeface="Trebuchet MS"/>
                <a:cs typeface="Trebuchet MS"/>
              </a:rPr>
              <a:t>combinations </a:t>
            </a:r>
            <a:r>
              <a:rPr dirty="0" sz="1950" spc="105" i="1">
                <a:latin typeface="Trebuchet MS"/>
                <a:cs typeface="Trebuchet MS"/>
              </a:rPr>
              <a:t>than </a:t>
            </a:r>
            <a:r>
              <a:rPr dirty="0" sz="1950" spc="75" i="1">
                <a:latin typeface="Trebuchet MS"/>
                <a:cs typeface="Trebuchet MS"/>
              </a:rPr>
              <a:t>there </a:t>
            </a:r>
            <a:r>
              <a:rPr dirty="0" sz="1950" spc="100" i="1">
                <a:latin typeface="Trebuchet MS"/>
                <a:cs typeface="Trebuchet MS"/>
              </a:rPr>
              <a:t>are</a:t>
            </a:r>
            <a:r>
              <a:rPr dirty="0" sz="1950" spc="-360" i="1">
                <a:latin typeface="Trebuchet MS"/>
                <a:cs typeface="Trebuchet MS"/>
              </a:rPr>
              <a:t> </a:t>
            </a:r>
            <a:r>
              <a:rPr dirty="0" sz="1950" spc="120" i="1">
                <a:latin typeface="Trebuchet MS"/>
                <a:cs typeface="Trebuchet MS"/>
              </a:rPr>
              <a:t>observable  </a:t>
            </a:r>
            <a:r>
              <a:rPr dirty="0" sz="1950" spc="155" i="1">
                <a:latin typeface="Trebuchet MS"/>
                <a:cs typeface="Trebuchet MS"/>
              </a:rPr>
              <a:t>atoms </a:t>
            </a:r>
            <a:r>
              <a:rPr dirty="0" sz="1950" spc="50" i="1">
                <a:latin typeface="Trebuchet MS"/>
                <a:cs typeface="Trebuchet MS"/>
              </a:rPr>
              <a:t>in </a:t>
            </a:r>
            <a:r>
              <a:rPr dirty="0" sz="1950" spc="80" i="1">
                <a:latin typeface="Trebuchet MS"/>
                <a:cs typeface="Trebuchet MS"/>
              </a:rPr>
              <a:t>the</a:t>
            </a:r>
            <a:r>
              <a:rPr dirty="0" sz="1950" spc="-105" i="1">
                <a:latin typeface="Trebuchet MS"/>
                <a:cs typeface="Trebuchet MS"/>
              </a:rPr>
              <a:t> </a:t>
            </a:r>
            <a:r>
              <a:rPr dirty="0" sz="1950" spc="110" i="1">
                <a:latin typeface="Trebuchet MS"/>
                <a:cs typeface="Trebuchet MS"/>
              </a:rPr>
              <a:t>universe!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58150" y="3017879"/>
            <a:ext cx="1337310" cy="0"/>
          </a:xfrm>
          <a:custGeom>
            <a:avLst/>
            <a:gdLst/>
            <a:ahLst/>
            <a:cxnLst/>
            <a:rect l="l" t="t" r="r" b="b"/>
            <a:pathLst>
              <a:path w="1337309" h="0">
                <a:moveTo>
                  <a:pt x="0" y="0"/>
                </a:moveTo>
                <a:lnTo>
                  <a:pt x="1337309" y="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58150" y="1554839"/>
            <a:ext cx="0" cy="731520"/>
          </a:xfrm>
          <a:custGeom>
            <a:avLst/>
            <a:gdLst/>
            <a:ahLst/>
            <a:cxnLst/>
            <a:rect l="l" t="t" r="r" b="b"/>
            <a:pathLst>
              <a:path w="0" h="731519">
                <a:moveTo>
                  <a:pt x="0" y="0"/>
                </a:moveTo>
                <a:lnTo>
                  <a:pt x="0" y="73152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58150" y="1554839"/>
            <a:ext cx="1337310" cy="0"/>
          </a:xfrm>
          <a:custGeom>
            <a:avLst/>
            <a:gdLst/>
            <a:ahLst/>
            <a:cxnLst/>
            <a:rect l="l" t="t" r="r" b="b"/>
            <a:pathLst>
              <a:path w="1337309" h="0">
                <a:moveTo>
                  <a:pt x="0" y="0"/>
                </a:moveTo>
                <a:lnTo>
                  <a:pt x="1337309" y="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881109" y="1554839"/>
            <a:ext cx="617220" cy="731520"/>
          </a:xfrm>
          <a:custGeom>
            <a:avLst/>
            <a:gdLst/>
            <a:ahLst/>
            <a:cxnLst/>
            <a:rect l="l" t="t" r="r" b="b"/>
            <a:pathLst>
              <a:path w="617220" h="731519">
                <a:moveTo>
                  <a:pt x="617220" y="0"/>
                </a:moveTo>
                <a:lnTo>
                  <a:pt x="0" y="73152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881109" y="2286360"/>
            <a:ext cx="617220" cy="731520"/>
          </a:xfrm>
          <a:custGeom>
            <a:avLst/>
            <a:gdLst/>
            <a:ahLst/>
            <a:cxnLst/>
            <a:rect l="l" t="t" r="r" b="b"/>
            <a:pathLst>
              <a:path w="617220" h="731519">
                <a:moveTo>
                  <a:pt x="617220" y="731519"/>
                </a:moveTo>
                <a:lnTo>
                  <a:pt x="0" y="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058150" y="2286360"/>
            <a:ext cx="0" cy="731520"/>
          </a:xfrm>
          <a:custGeom>
            <a:avLst/>
            <a:gdLst/>
            <a:ahLst/>
            <a:cxnLst/>
            <a:rect l="l" t="t" r="r" b="b"/>
            <a:pathLst>
              <a:path w="0" h="731519">
                <a:moveTo>
                  <a:pt x="0" y="731519"/>
                </a:moveTo>
                <a:lnTo>
                  <a:pt x="0" y="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55280" y="1463400"/>
            <a:ext cx="205740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55280" y="2194919"/>
            <a:ext cx="205740" cy="182880"/>
          </a:xfrm>
          <a:custGeom>
            <a:avLst/>
            <a:gdLst/>
            <a:ahLst/>
            <a:cxnLst/>
            <a:rect l="l" t="t" r="r" b="b"/>
            <a:pathLst>
              <a:path w="205740" h="182880">
                <a:moveTo>
                  <a:pt x="102870" y="0"/>
                </a:moveTo>
                <a:lnTo>
                  <a:pt x="62150" y="6965"/>
                </a:lnTo>
                <a:lnTo>
                  <a:pt x="29527" y="26193"/>
                </a:lnTo>
                <a:lnTo>
                  <a:pt x="7858" y="55185"/>
                </a:lnTo>
                <a:lnTo>
                  <a:pt x="0" y="91440"/>
                </a:lnTo>
                <a:lnTo>
                  <a:pt x="7858" y="127694"/>
                </a:lnTo>
                <a:lnTo>
                  <a:pt x="29527" y="156686"/>
                </a:lnTo>
                <a:lnTo>
                  <a:pt x="62150" y="175914"/>
                </a:lnTo>
                <a:lnTo>
                  <a:pt x="102870" y="182880"/>
                </a:lnTo>
                <a:lnTo>
                  <a:pt x="143589" y="175914"/>
                </a:lnTo>
                <a:lnTo>
                  <a:pt x="176212" y="156686"/>
                </a:lnTo>
                <a:lnTo>
                  <a:pt x="197881" y="127694"/>
                </a:lnTo>
                <a:lnTo>
                  <a:pt x="205740" y="91440"/>
                </a:lnTo>
                <a:lnTo>
                  <a:pt x="197881" y="55185"/>
                </a:lnTo>
                <a:lnTo>
                  <a:pt x="176212" y="26193"/>
                </a:lnTo>
                <a:lnTo>
                  <a:pt x="143589" y="6965"/>
                </a:lnTo>
                <a:lnTo>
                  <a:pt x="10287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55280" y="2194919"/>
            <a:ext cx="205740" cy="182880"/>
          </a:xfrm>
          <a:custGeom>
            <a:avLst/>
            <a:gdLst/>
            <a:ahLst/>
            <a:cxnLst/>
            <a:rect l="l" t="t" r="r" b="b"/>
            <a:pathLst>
              <a:path w="205740" h="182880">
                <a:moveTo>
                  <a:pt x="102870" y="0"/>
                </a:moveTo>
                <a:lnTo>
                  <a:pt x="143589" y="6965"/>
                </a:lnTo>
                <a:lnTo>
                  <a:pt x="176212" y="26193"/>
                </a:lnTo>
                <a:lnTo>
                  <a:pt x="197881" y="55185"/>
                </a:lnTo>
                <a:lnTo>
                  <a:pt x="205740" y="91440"/>
                </a:lnTo>
                <a:lnTo>
                  <a:pt x="197881" y="127694"/>
                </a:lnTo>
                <a:lnTo>
                  <a:pt x="176212" y="156686"/>
                </a:lnTo>
                <a:lnTo>
                  <a:pt x="143589" y="175914"/>
                </a:lnTo>
                <a:lnTo>
                  <a:pt x="102870" y="182880"/>
                </a:lnTo>
                <a:lnTo>
                  <a:pt x="62150" y="175914"/>
                </a:lnTo>
                <a:lnTo>
                  <a:pt x="29527" y="156686"/>
                </a:lnTo>
                <a:lnTo>
                  <a:pt x="7858" y="127694"/>
                </a:lnTo>
                <a:lnTo>
                  <a:pt x="0" y="91440"/>
                </a:lnTo>
                <a:lnTo>
                  <a:pt x="7858" y="55185"/>
                </a:lnTo>
                <a:lnTo>
                  <a:pt x="29527" y="26193"/>
                </a:lnTo>
                <a:lnTo>
                  <a:pt x="62150" y="6965"/>
                </a:lnTo>
                <a:lnTo>
                  <a:pt x="102870" y="0"/>
                </a:lnTo>
                <a:close/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955280" y="21949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161019" y="2377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395459" y="1463400"/>
            <a:ext cx="207010" cy="182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778240" y="2194919"/>
            <a:ext cx="205740" cy="182880"/>
          </a:xfrm>
          <a:custGeom>
            <a:avLst/>
            <a:gdLst/>
            <a:ahLst/>
            <a:cxnLst/>
            <a:rect l="l" t="t" r="r" b="b"/>
            <a:pathLst>
              <a:path w="205740" h="182880">
                <a:moveTo>
                  <a:pt x="102869" y="0"/>
                </a:moveTo>
                <a:lnTo>
                  <a:pt x="62150" y="6965"/>
                </a:lnTo>
                <a:lnTo>
                  <a:pt x="29527" y="26193"/>
                </a:lnTo>
                <a:lnTo>
                  <a:pt x="7858" y="55185"/>
                </a:lnTo>
                <a:lnTo>
                  <a:pt x="0" y="91440"/>
                </a:lnTo>
                <a:lnTo>
                  <a:pt x="7858" y="127694"/>
                </a:lnTo>
                <a:lnTo>
                  <a:pt x="29527" y="156686"/>
                </a:lnTo>
                <a:lnTo>
                  <a:pt x="62150" y="175914"/>
                </a:lnTo>
                <a:lnTo>
                  <a:pt x="102869" y="182880"/>
                </a:lnTo>
                <a:lnTo>
                  <a:pt x="143589" y="175914"/>
                </a:lnTo>
                <a:lnTo>
                  <a:pt x="176212" y="156686"/>
                </a:lnTo>
                <a:lnTo>
                  <a:pt x="197881" y="127694"/>
                </a:lnTo>
                <a:lnTo>
                  <a:pt x="205739" y="91440"/>
                </a:lnTo>
                <a:lnTo>
                  <a:pt x="197881" y="55185"/>
                </a:lnTo>
                <a:lnTo>
                  <a:pt x="176212" y="26193"/>
                </a:lnTo>
                <a:lnTo>
                  <a:pt x="143589" y="6965"/>
                </a:lnTo>
                <a:lnTo>
                  <a:pt x="102869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778240" y="2194919"/>
            <a:ext cx="205740" cy="182880"/>
          </a:xfrm>
          <a:custGeom>
            <a:avLst/>
            <a:gdLst/>
            <a:ahLst/>
            <a:cxnLst/>
            <a:rect l="l" t="t" r="r" b="b"/>
            <a:pathLst>
              <a:path w="205740" h="182880">
                <a:moveTo>
                  <a:pt x="102869" y="0"/>
                </a:moveTo>
                <a:lnTo>
                  <a:pt x="143589" y="6965"/>
                </a:lnTo>
                <a:lnTo>
                  <a:pt x="176212" y="26193"/>
                </a:lnTo>
                <a:lnTo>
                  <a:pt x="197881" y="55185"/>
                </a:lnTo>
                <a:lnTo>
                  <a:pt x="205739" y="91440"/>
                </a:lnTo>
                <a:lnTo>
                  <a:pt x="197881" y="127694"/>
                </a:lnTo>
                <a:lnTo>
                  <a:pt x="176212" y="156686"/>
                </a:lnTo>
                <a:lnTo>
                  <a:pt x="143589" y="175914"/>
                </a:lnTo>
                <a:lnTo>
                  <a:pt x="102869" y="182880"/>
                </a:lnTo>
                <a:lnTo>
                  <a:pt x="62150" y="175914"/>
                </a:lnTo>
                <a:lnTo>
                  <a:pt x="29527" y="156686"/>
                </a:lnTo>
                <a:lnTo>
                  <a:pt x="7858" y="127694"/>
                </a:lnTo>
                <a:lnTo>
                  <a:pt x="0" y="91440"/>
                </a:lnTo>
                <a:lnTo>
                  <a:pt x="7858" y="55185"/>
                </a:lnTo>
                <a:lnTo>
                  <a:pt x="29527" y="26193"/>
                </a:lnTo>
                <a:lnTo>
                  <a:pt x="62150" y="6965"/>
                </a:lnTo>
                <a:lnTo>
                  <a:pt x="102869" y="0"/>
                </a:lnTo>
                <a:close/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78240" y="21949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983980" y="2377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955280" y="2926439"/>
            <a:ext cx="207010" cy="182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55280" y="2194919"/>
            <a:ext cx="205740" cy="182880"/>
          </a:xfrm>
          <a:custGeom>
            <a:avLst/>
            <a:gdLst/>
            <a:ahLst/>
            <a:cxnLst/>
            <a:rect l="l" t="t" r="r" b="b"/>
            <a:pathLst>
              <a:path w="205740" h="182880">
                <a:moveTo>
                  <a:pt x="102870" y="0"/>
                </a:moveTo>
                <a:lnTo>
                  <a:pt x="62150" y="6965"/>
                </a:lnTo>
                <a:lnTo>
                  <a:pt x="29527" y="26193"/>
                </a:lnTo>
                <a:lnTo>
                  <a:pt x="7858" y="55185"/>
                </a:lnTo>
                <a:lnTo>
                  <a:pt x="0" y="91440"/>
                </a:lnTo>
                <a:lnTo>
                  <a:pt x="7858" y="127694"/>
                </a:lnTo>
                <a:lnTo>
                  <a:pt x="29527" y="156686"/>
                </a:lnTo>
                <a:lnTo>
                  <a:pt x="62150" y="175914"/>
                </a:lnTo>
                <a:lnTo>
                  <a:pt x="102870" y="182880"/>
                </a:lnTo>
                <a:lnTo>
                  <a:pt x="143589" y="175914"/>
                </a:lnTo>
                <a:lnTo>
                  <a:pt x="176212" y="156686"/>
                </a:lnTo>
                <a:lnTo>
                  <a:pt x="197881" y="127694"/>
                </a:lnTo>
                <a:lnTo>
                  <a:pt x="205740" y="91440"/>
                </a:lnTo>
                <a:lnTo>
                  <a:pt x="197881" y="55185"/>
                </a:lnTo>
                <a:lnTo>
                  <a:pt x="176212" y="26193"/>
                </a:lnTo>
                <a:lnTo>
                  <a:pt x="143589" y="6965"/>
                </a:lnTo>
                <a:lnTo>
                  <a:pt x="10287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955280" y="2194919"/>
            <a:ext cx="205740" cy="182880"/>
          </a:xfrm>
          <a:custGeom>
            <a:avLst/>
            <a:gdLst/>
            <a:ahLst/>
            <a:cxnLst/>
            <a:rect l="l" t="t" r="r" b="b"/>
            <a:pathLst>
              <a:path w="205740" h="182880">
                <a:moveTo>
                  <a:pt x="102870" y="182880"/>
                </a:moveTo>
                <a:lnTo>
                  <a:pt x="143589" y="175914"/>
                </a:lnTo>
                <a:lnTo>
                  <a:pt x="176212" y="156686"/>
                </a:lnTo>
                <a:lnTo>
                  <a:pt x="197881" y="127694"/>
                </a:lnTo>
                <a:lnTo>
                  <a:pt x="205740" y="91440"/>
                </a:lnTo>
                <a:lnTo>
                  <a:pt x="197881" y="55185"/>
                </a:lnTo>
                <a:lnTo>
                  <a:pt x="176212" y="26193"/>
                </a:lnTo>
                <a:lnTo>
                  <a:pt x="143589" y="6965"/>
                </a:lnTo>
                <a:lnTo>
                  <a:pt x="102870" y="0"/>
                </a:lnTo>
                <a:lnTo>
                  <a:pt x="62150" y="6965"/>
                </a:lnTo>
                <a:lnTo>
                  <a:pt x="29527" y="26193"/>
                </a:lnTo>
                <a:lnTo>
                  <a:pt x="7858" y="55185"/>
                </a:lnTo>
                <a:lnTo>
                  <a:pt x="0" y="91440"/>
                </a:lnTo>
                <a:lnTo>
                  <a:pt x="7858" y="127694"/>
                </a:lnTo>
                <a:lnTo>
                  <a:pt x="29527" y="156686"/>
                </a:lnTo>
                <a:lnTo>
                  <a:pt x="62150" y="175914"/>
                </a:lnTo>
                <a:lnTo>
                  <a:pt x="102870" y="182880"/>
                </a:lnTo>
                <a:close/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955280" y="2377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162290" y="21949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395459" y="2926439"/>
            <a:ext cx="20701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778240" y="2194919"/>
            <a:ext cx="205740" cy="182880"/>
          </a:xfrm>
          <a:custGeom>
            <a:avLst/>
            <a:gdLst/>
            <a:ahLst/>
            <a:cxnLst/>
            <a:rect l="l" t="t" r="r" b="b"/>
            <a:pathLst>
              <a:path w="205740" h="182880">
                <a:moveTo>
                  <a:pt x="102869" y="0"/>
                </a:moveTo>
                <a:lnTo>
                  <a:pt x="62150" y="6965"/>
                </a:lnTo>
                <a:lnTo>
                  <a:pt x="29527" y="26193"/>
                </a:lnTo>
                <a:lnTo>
                  <a:pt x="7858" y="55185"/>
                </a:lnTo>
                <a:lnTo>
                  <a:pt x="0" y="91440"/>
                </a:lnTo>
                <a:lnTo>
                  <a:pt x="7858" y="127694"/>
                </a:lnTo>
                <a:lnTo>
                  <a:pt x="29527" y="156686"/>
                </a:lnTo>
                <a:lnTo>
                  <a:pt x="62150" y="175914"/>
                </a:lnTo>
                <a:lnTo>
                  <a:pt x="102869" y="182880"/>
                </a:lnTo>
                <a:lnTo>
                  <a:pt x="143589" y="175914"/>
                </a:lnTo>
                <a:lnTo>
                  <a:pt x="176212" y="156686"/>
                </a:lnTo>
                <a:lnTo>
                  <a:pt x="197881" y="127694"/>
                </a:lnTo>
                <a:lnTo>
                  <a:pt x="205739" y="91440"/>
                </a:lnTo>
                <a:lnTo>
                  <a:pt x="197881" y="55185"/>
                </a:lnTo>
                <a:lnTo>
                  <a:pt x="176212" y="26193"/>
                </a:lnTo>
                <a:lnTo>
                  <a:pt x="143589" y="6965"/>
                </a:lnTo>
                <a:lnTo>
                  <a:pt x="102869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778240" y="2194919"/>
            <a:ext cx="205740" cy="182880"/>
          </a:xfrm>
          <a:custGeom>
            <a:avLst/>
            <a:gdLst/>
            <a:ahLst/>
            <a:cxnLst/>
            <a:rect l="l" t="t" r="r" b="b"/>
            <a:pathLst>
              <a:path w="205740" h="182880">
                <a:moveTo>
                  <a:pt x="102869" y="182880"/>
                </a:moveTo>
                <a:lnTo>
                  <a:pt x="143589" y="175914"/>
                </a:lnTo>
                <a:lnTo>
                  <a:pt x="176212" y="156686"/>
                </a:lnTo>
                <a:lnTo>
                  <a:pt x="197881" y="127694"/>
                </a:lnTo>
                <a:lnTo>
                  <a:pt x="205739" y="91440"/>
                </a:lnTo>
                <a:lnTo>
                  <a:pt x="197881" y="55185"/>
                </a:lnTo>
                <a:lnTo>
                  <a:pt x="176212" y="26193"/>
                </a:lnTo>
                <a:lnTo>
                  <a:pt x="143589" y="6965"/>
                </a:lnTo>
                <a:lnTo>
                  <a:pt x="102869" y="0"/>
                </a:lnTo>
                <a:lnTo>
                  <a:pt x="62150" y="6965"/>
                </a:lnTo>
                <a:lnTo>
                  <a:pt x="29527" y="26193"/>
                </a:lnTo>
                <a:lnTo>
                  <a:pt x="7858" y="55185"/>
                </a:lnTo>
                <a:lnTo>
                  <a:pt x="0" y="91440"/>
                </a:lnTo>
                <a:lnTo>
                  <a:pt x="7858" y="127694"/>
                </a:lnTo>
                <a:lnTo>
                  <a:pt x="29527" y="156686"/>
                </a:lnTo>
                <a:lnTo>
                  <a:pt x="62150" y="175914"/>
                </a:lnTo>
                <a:lnTo>
                  <a:pt x="102869" y="182880"/>
                </a:lnTo>
                <a:close/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778240" y="2377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983980" y="21949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469630" y="2926439"/>
            <a:ext cx="205740" cy="182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778240" y="1463400"/>
            <a:ext cx="205739" cy="182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04630" y="1812650"/>
            <a:ext cx="207010" cy="1828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24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124" y="2090643"/>
            <a:ext cx="281305" cy="14204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5">
                <a:latin typeface="Arial"/>
                <a:cs typeface="Arial"/>
              </a:rPr>
              <a:t>Tour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8109" y="5155354"/>
            <a:ext cx="200152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5">
                <a:latin typeface="Arial"/>
                <a:cs typeface="Arial"/>
              </a:rPr>
              <a:t>Tour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Configurations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124" y="2090643"/>
            <a:ext cx="281305" cy="14204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5">
                <a:latin typeface="Arial"/>
                <a:cs typeface="Arial"/>
              </a:rPr>
              <a:t>Tour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2920" y="1280519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431800" y="0"/>
                </a:moveTo>
                <a:lnTo>
                  <a:pt x="0" y="431800"/>
                </a:lnTo>
              </a:path>
            </a:pathLst>
          </a:custGeom>
          <a:ln w="29112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26079" y="1665329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30">
                <a:moveTo>
                  <a:pt x="81280" y="0"/>
                </a:moveTo>
                <a:lnTo>
                  <a:pt x="0" y="163830"/>
                </a:lnTo>
                <a:lnTo>
                  <a:pt x="163830" y="82550"/>
                </a:lnTo>
                <a:lnTo>
                  <a:pt x="8128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14800" y="1371959"/>
            <a:ext cx="85090" cy="2029460"/>
          </a:xfrm>
          <a:custGeom>
            <a:avLst/>
            <a:gdLst/>
            <a:ahLst/>
            <a:cxnLst/>
            <a:rect l="l" t="t" r="r" b="b"/>
            <a:pathLst>
              <a:path w="85089" h="2029460">
                <a:moveTo>
                  <a:pt x="0" y="0"/>
                </a:moveTo>
                <a:lnTo>
                  <a:pt x="85089" y="2029459"/>
                </a:lnTo>
              </a:path>
            </a:pathLst>
          </a:custGeom>
          <a:ln w="29112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41470" y="3391260"/>
            <a:ext cx="115570" cy="175260"/>
          </a:xfrm>
          <a:custGeom>
            <a:avLst/>
            <a:gdLst/>
            <a:ahLst/>
            <a:cxnLst/>
            <a:rect l="l" t="t" r="r" b="b"/>
            <a:pathLst>
              <a:path w="115570" h="175260">
                <a:moveTo>
                  <a:pt x="115569" y="0"/>
                </a:moveTo>
                <a:lnTo>
                  <a:pt x="0" y="5079"/>
                </a:lnTo>
                <a:lnTo>
                  <a:pt x="64769" y="175259"/>
                </a:lnTo>
                <a:lnTo>
                  <a:pt x="115569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63440" y="1280519"/>
            <a:ext cx="836930" cy="1591310"/>
          </a:xfrm>
          <a:custGeom>
            <a:avLst/>
            <a:gdLst/>
            <a:ahLst/>
            <a:cxnLst/>
            <a:rect l="l" t="t" r="r" b="b"/>
            <a:pathLst>
              <a:path w="836929" h="1591310">
                <a:moveTo>
                  <a:pt x="0" y="0"/>
                </a:moveTo>
                <a:lnTo>
                  <a:pt x="836930" y="1591310"/>
                </a:lnTo>
              </a:path>
            </a:pathLst>
          </a:custGeom>
          <a:ln w="29112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45759" y="2837539"/>
            <a:ext cx="132080" cy="180340"/>
          </a:xfrm>
          <a:custGeom>
            <a:avLst/>
            <a:gdLst/>
            <a:ahLst/>
            <a:cxnLst/>
            <a:rect l="l" t="t" r="r" b="b"/>
            <a:pathLst>
              <a:path w="132079" h="180339">
                <a:moveTo>
                  <a:pt x="102869" y="0"/>
                </a:moveTo>
                <a:lnTo>
                  <a:pt x="0" y="54610"/>
                </a:lnTo>
                <a:lnTo>
                  <a:pt x="132079" y="180339"/>
                </a:lnTo>
                <a:lnTo>
                  <a:pt x="102869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23759" y="2560679"/>
            <a:ext cx="0" cy="1755139"/>
          </a:xfrm>
          <a:custGeom>
            <a:avLst/>
            <a:gdLst/>
            <a:ahLst/>
            <a:cxnLst/>
            <a:rect l="l" t="t" r="r" b="b"/>
            <a:pathLst>
              <a:path w="0" h="1755139">
                <a:moveTo>
                  <a:pt x="0" y="0"/>
                </a:moveTo>
                <a:lnTo>
                  <a:pt x="0" y="1755140"/>
                </a:lnTo>
              </a:path>
            </a:pathLst>
          </a:custGeom>
          <a:ln w="29112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66609" y="4308199"/>
            <a:ext cx="115570" cy="172720"/>
          </a:xfrm>
          <a:custGeom>
            <a:avLst/>
            <a:gdLst/>
            <a:ahLst/>
            <a:cxnLst/>
            <a:rect l="l" t="t" r="r" b="b"/>
            <a:pathLst>
              <a:path w="115570" h="172720">
                <a:moveTo>
                  <a:pt x="115570" y="0"/>
                </a:moveTo>
                <a:lnTo>
                  <a:pt x="0" y="0"/>
                </a:lnTo>
                <a:lnTo>
                  <a:pt x="57150" y="172719"/>
                </a:lnTo>
                <a:lnTo>
                  <a:pt x="11557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76600" y="926189"/>
            <a:ext cx="18592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3333"/>
                </a:solidFill>
                <a:latin typeface="Arial"/>
                <a:cs typeface="Arial"/>
              </a:rPr>
              <a:t>LOCAL</a:t>
            </a:r>
            <a:r>
              <a:rPr dirty="0" sz="1800" spc="-14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3333"/>
                </a:solidFill>
                <a:latin typeface="Arial"/>
                <a:cs typeface="Arial"/>
              </a:rPr>
              <a:t>MINIMUM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28109" y="5155354"/>
            <a:ext cx="200152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5">
                <a:latin typeface="Arial"/>
                <a:cs typeface="Arial"/>
              </a:rPr>
              <a:t>Tour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Configurations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03950" y="2206350"/>
            <a:ext cx="20231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CC00"/>
                </a:solidFill>
                <a:latin typeface="Arial"/>
                <a:cs typeface="Arial"/>
              </a:rPr>
              <a:t>GLOBAL</a:t>
            </a:r>
            <a:r>
              <a:rPr dirty="0" sz="1800" spc="-12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CC00"/>
                </a:solidFill>
                <a:latin typeface="Arial"/>
                <a:cs typeface="Arial"/>
              </a:rPr>
              <a:t>MINIMUM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124" y="2090643"/>
            <a:ext cx="281305" cy="14204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5">
                <a:latin typeface="Arial"/>
                <a:cs typeface="Arial"/>
              </a:rPr>
              <a:t>Tour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29200" y="228636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133173" y="6314"/>
                </a:lnTo>
                <a:lnTo>
                  <a:pt x="89182" y="24271"/>
                </a:lnTo>
                <a:lnTo>
                  <a:pt x="52387" y="52387"/>
                </a:lnTo>
                <a:lnTo>
                  <a:pt x="24271" y="89182"/>
                </a:lnTo>
                <a:lnTo>
                  <a:pt x="6314" y="133173"/>
                </a:lnTo>
                <a:lnTo>
                  <a:pt x="0" y="182879"/>
                </a:lnTo>
                <a:lnTo>
                  <a:pt x="6314" y="232586"/>
                </a:lnTo>
                <a:lnTo>
                  <a:pt x="24271" y="276577"/>
                </a:lnTo>
                <a:lnTo>
                  <a:pt x="52387" y="313372"/>
                </a:lnTo>
                <a:lnTo>
                  <a:pt x="89182" y="341488"/>
                </a:lnTo>
                <a:lnTo>
                  <a:pt x="133173" y="359445"/>
                </a:lnTo>
                <a:lnTo>
                  <a:pt x="182879" y="365759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79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29200" y="228636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79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79" y="365759"/>
                </a:lnTo>
                <a:lnTo>
                  <a:pt x="133173" y="359445"/>
                </a:lnTo>
                <a:lnTo>
                  <a:pt x="89182" y="341488"/>
                </a:lnTo>
                <a:lnTo>
                  <a:pt x="52387" y="313372"/>
                </a:lnTo>
                <a:lnTo>
                  <a:pt x="24271" y="276577"/>
                </a:lnTo>
                <a:lnTo>
                  <a:pt x="6314" y="232586"/>
                </a:lnTo>
                <a:lnTo>
                  <a:pt x="0" y="182879"/>
                </a:lnTo>
                <a:lnTo>
                  <a:pt x="6314" y="133173"/>
                </a:lnTo>
                <a:lnTo>
                  <a:pt x="24271" y="89182"/>
                </a:lnTo>
                <a:lnTo>
                  <a:pt x="52387" y="52387"/>
                </a:lnTo>
                <a:lnTo>
                  <a:pt x="89182" y="24271"/>
                </a:lnTo>
                <a:lnTo>
                  <a:pt x="133173" y="6314"/>
                </a:lnTo>
                <a:lnTo>
                  <a:pt x="182879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03520" y="2652119"/>
            <a:ext cx="109220" cy="217170"/>
          </a:xfrm>
          <a:custGeom>
            <a:avLst/>
            <a:gdLst/>
            <a:ahLst/>
            <a:cxnLst/>
            <a:rect l="l" t="t" r="r" b="b"/>
            <a:pathLst>
              <a:path w="109220" h="217169">
                <a:moveTo>
                  <a:pt x="0" y="0"/>
                </a:moveTo>
                <a:lnTo>
                  <a:pt x="109219" y="217169"/>
                </a:lnTo>
              </a:path>
            </a:pathLst>
          </a:custGeom>
          <a:ln w="29112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56859" y="2837539"/>
            <a:ext cx="129539" cy="180340"/>
          </a:xfrm>
          <a:custGeom>
            <a:avLst/>
            <a:gdLst/>
            <a:ahLst/>
            <a:cxnLst/>
            <a:rect l="l" t="t" r="r" b="b"/>
            <a:pathLst>
              <a:path w="129539" h="180339">
                <a:moveTo>
                  <a:pt x="104139" y="0"/>
                </a:moveTo>
                <a:lnTo>
                  <a:pt x="0" y="50800"/>
                </a:lnTo>
                <a:lnTo>
                  <a:pt x="129539" y="180339"/>
                </a:lnTo>
                <a:lnTo>
                  <a:pt x="10413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00650" y="234172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9645" y="0"/>
                </a:moveTo>
                <a:lnTo>
                  <a:pt x="0" y="9405"/>
                </a:lnTo>
                <a:lnTo>
                  <a:pt x="17442" y="10060"/>
                </a:ln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45720" y="1785"/>
                </a:lnTo>
                <a:lnTo>
                  <a:pt x="19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00650" y="234172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9405"/>
                </a:move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19645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928109" y="5155354"/>
            <a:ext cx="200152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5">
                <a:latin typeface="Arial"/>
                <a:cs typeface="Arial"/>
              </a:rPr>
              <a:t>Tour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Configurations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124" y="2090643"/>
            <a:ext cx="281305" cy="14204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5">
                <a:latin typeface="Arial"/>
                <a:cs typeface="Arial"/>
              </a:rPr>
              <a:t>Tour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47640" y="256067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3614" y="6314"/>
                </a:lnTo>
                <a:lnTo>
                  <a:pt x="89746" y="24271"/>
                </a:lnTo>
                <a:lnTo>
                  <a:pt x="52863" y="52387"/>
                </a:lnTo>
                <a:lnTo>
                  <a:pt x="24553" y="89182"/>
                </a:lnTo>
                <a:lnTo>
                  <a:pt x="6402" y="133173"/>
                </a:lnTo>
                <a:lnTo>
                  <a:pt x="0" y="182880"/>
                </a:lnTo>
                <a:lnTo>
                  <a:pt x="6402" y="232586"/>
                </a:lnTo>
                <a:lnTo>
                  <a:pt x="24553" y="276577"/>
                </a:lnTo>
                <a:lnTo>
                  <a:pt x="52863" y="313372"/>
                </a:lnTo>
                <a:lnTo>
                  <a:pt x="89746" y="341488"/>
                </a:lnTo>
                <a:lnTo>
                  <a:pt x="133614" y="359445"/>
                </a:lnTo>
                <a:lnTo>
                  <a:pt x="182880" y="365760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80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8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47640" y="256067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80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80" y="365760"/>
                </a:lnTo>
                <a:lnTo>
                  <a:pt x="133614" y="359445"/>
                </a:lnTo>
                <a:lnTo>
                  <a:pt x="89746" y="341488"/>
                </a:lnTo>
                <a:lnTo>
                  <a:pt x="52863" y="313372"/>
                </a:lnTo>
                <a:lnTo>
                  <a:pt x="24553" y="276577"/>
                </a:lnTo>
                <a:lnTo>
                  <a:pt x="6402" y="232586"/>
                </a:lnTo>
                <a:lnTo>
                  <a:pt x="0" y="182880"/>
                </a:lnTo>
                <a:lnTo>
                  <a:pt x="6402" y="133173"/>
                </a:lnTo>
                <a:lnTo>
                  <a:pt x="24553" y="89182"/>
                </a:lnTo>
                <a:lnTo>
                  <a:pt x="52863" y="52387"/>
                </a:lnTo>
                <a:lnTo>
                  <a:pt x="89746" y="24271"/>
                </a:lnTo>
                <a:lnTo>
                  <a:pt x="133614" y="6314"/>
                </a:lnTo>
                <a:lnTo>
                  <a:pt x="182880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9090" y="2616044"/>
            <a:ext cx="139700" cy="139065"/>
          </a:xfrm>
          <a:custGeom>
            <a:avLst/>
            <a:gdLst/>
            <a:ahLst/>
            <a:cxnLst/>
            <a:rect l="l" t="t" r="r" b="b"/>
            <a:pathLst>
              <a:path w="139700" h="139064">
                <a:moveTo>
                  <a:pt x="20181" y="0"/>
                </a:moveTo>
                <a:lnTo>
                  <a:pt x="0" y="9405"/>
                </a:lnTo>
                <a:lnTo>
                  <a:pt x="18176" y="10060"/>
                </a:lnTo>
                <a:lnTo>
                  <a:pt x="39687" y="16549"/>
                </a:lnTo>
                <a:lnTo>
                  <a:pt x="88900" y="51315"/>
                </a:lnTo>
                <a:lnTo>
                  <a:pt x="123031" y="100369"/>
                </a:lnTo>
                <a:lnTo>
                  <a:pt x="129539" y="138945"/>
                </a:lnTo>
                <a:lnTo>
                  <a:pt x="139481" y="119300"/>
                </a:lnTo>
                <a:lnTo>
                  <a:pt x="125075" y="64293"/>
                </a:lnTo>
                <a:lnTo>
                  <a:pt x="74830" y="14049"/>
                </a:lnTo>
                <a:lnTo>
                  <a:pt x="46196" y="1785"/>
                </a:lnTo>
                <a:lnTo>
                  <a:pt x="201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19090" y="2616044"/>
            <a:ext cx="139700" cy="139065"/>
          </a:xfrm>
          <a:custGeom>
            <a:avLst/>
            <a:gdLst/>
            <a:ahLst/>
            <a:cxnLst/>
            <a:rect l="l" t="t" r="r" b="b"/>
            <a:pathLst>
              <a:path w="139700" h="139064">
                <a:moveTo>
                  <a:pt x="0" y="9405"/>
                </a:moveTo>
                <a:lnTo>
                  <a:pt x="39687" y="16549"/>
                </a:lnTo>
                <a:lnTo>
                  <a:pt x="88900" y="51315"/>
                </a:lnTo>
                <a:lnTo>
                  <a:pt x="123031" y="100369"/>
                </a:lnTo>
                <a:lnTo>
                  <a:pt x="129539" y="138945"/>
                </a:lnTo>
                <a:lnTo>
                  <a:pt x="139481" y="119300"/>
                </a:lnTo>
                <a:lnTo>
                  <a:pt x="125075" y="64293"/>
                </a:lnTo>
                <a:lnTo>
                  <a:pt x="74830" y="14049"/>
                </a:lnTo>
                <a:lnTo>
                  <a:pt x="20181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28109" y="5155354"/>
            <a:ext cx="200152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5">
                <a:latin typeface="Arial"/>
                <a:cs typeface="Arial"/>
              </a:rPr>
              <a:t>Tour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Configurations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13265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A</a:t>
            </a:r>
            <a:r>
              <a:rPr dirty="0" spc="250"/>
              <a:t>g</a:t>
            </a:r>
            <a:r>
              <a:rPr dirty="0" spc="250"/>
              <a:t>e</a:t>
            </a:r>
            <a:r>
              <a:rPr dirty="0" spc="280"/>
              <a:t>n</a:t>
            </a:r>
            <a:r>
              <a:rPr dirty="0" spc="240"/>
              <a:t>d</a:t>
            </a:r>
            <a:r>
              <a:rPr dirty="0" spc="28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454510"/>
            <a:ext cx="4888865" cy="2608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185" b="1">
                <a:latin typeface="Arial"/>
                <a:cs typeface="Arial"/>
              </a:rPr>
              <a:t>Anecdote </a:t>
            </a:r>
            <a:r>
              <a:rPr dirty="0" sz="1950" spc="-110" b="1">
                <a:latin typeface="Arial"/>
                <a:cs typeface="Arial"/>
              </a:rPr>
              <a:t>– </a:t>
            </a:r>
            <a:r>
              <a:rPr dirty="0" sz="1950" spc="225" b="1">
                <a:latin typeface="Arial"/>
                <a:cs typeface="Arial"/>
              </a:rPr>
              <a:t>Monty </a:t>
            </a:r>
            <a:r>
              <a:rPr dirty="0" sz="1950" spc="175" b="1">
                <a:latin typeface="Arial"/>
                <a:cs typeface="Arial"/>
              </a:rPr>
              <a:t>Hall</a:t>
            </a:r>
            <a:r>
              <a:rPr dirty="0" sz="1950" spc="-185" b="1">
                <a:latin typeface="Arial"/>
                <a:cs typeface="Arial"/>
              </a:rPr>
              <a:t> </a:t>
            </a:r>
            <a:r>
              <a:rPr dirty="0" sz="1950" spc="190" b="1">
                <a:latin typeface="Arial"/>
                <a:cs typeface="Arial"/>
              </a:rPr>
              <a:t>Problem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266700"/>
              </a:lnSpc>
            </a:pPr>
            <a:r>
              <a:rPr dirty="0" sz="1950" spc="229" b="1">
                <a:latin typeface="Arial"/>
                <a:cs typeface="Arial"/>
              </a:rPr>
              <a:t>Why </a:t>
            </a:r>
            <a:r>
              <a:rPr dirty="0" sz="1950" spc="185" b="1">
                <a:latin typeface="Arial"/>
                <a:cs typeface="Arial"/>
              </a:rPr>
              <a:t>Learn </a:t>
            </a:r>
            <a:r>
              <a:rPr dirty="0" sz="1950" spc="220" b="1">
                <a:latin typeface="Arial"/>
                <a:cs typeface="Arial"/>
              </a:rPr>
              <a:t>Mathematical</a:t>
            </a:r>
            <a:r>
              <a:rPr dirty="0" sz="1950" spc="-50" b="1">
                <a:latin typeface="Arial"/>
                <a:cs typeface="Arial"/>
              </a:rPr>
              <a:t> </a:t>
            </a:r>
            <a:r>
              <a:rPr dirty="0" sz="1950" spc="195" b="1">
                <a:latin typeface="Arial"/>
                <a:cs typeface="Arial"/>
              </a:rPr>
              <a:t>Modeling  </a:t>
            </a:r>
            <a:r>
              <a:rPr dirty="0" sz="1950" spc="150" b="1">
                <a:latin typeface="Arial"/>
                <a:cs typeface="Arial"/>
              </a:rPr>
              <a:t>Live</a:t>
            </a:r>
            <a:r>
              <a:rPr dirty="0" sz="1950" spc="135" b="1">
                <a:latin typeface="Arial"/>
                <a:cs typeface="Arial"/>
              </a:rPr>
              <a:t> </a:t>
            </a:r>
            <a:r>
              <a:rPr dirty="0" sz="1950" spc="170" b="1">
                <a:latin typeface="Arial"/>
                <a:cs typeface="Arial"/>
              </a:rPr>
              <a:t>Examples</a:t>
            </a:r>
            <a:endParaRPr sz="1950">
              <a:latin typeface="Arial"/>
              <a:cs typeface="Arial"/>
            </a:endParaRPr>
          </a:p>
          <a:p>
            <a:pPr marL="442595" indent="-141605">
              <a:lnSpc>
                <a:spcPct val="100000"/>
              </a:lnSpc>
              <a:spcBef>
                <a:spcPts val="790"/>
              </a:spcBef>
              <a:buChar char="-"/>
              <a:tabLst>
                <a:tab pos="443230" algn="l"/>
              </a:tabLst>
            </a:pPr>
            <a:r>
              <a:rPr dirty="0" sz="1650" spc="-5">
                <a:latin typeface="Verdana"/>
                <a:cs typeface="Verdana"/>
              </a:rPr>
              <a:t>Discrete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Optimization</a:t>
            </a:r>
            <a:endParaRPr sz="1650">
              <a:latin typeface="Verdana"/>
              <a:cs typeface="Verdana"/>
            </a:endParaRPr>
          </a:p>
          <a:p>
            <a:pPr marL="442595" indent="-141605">
              <a:lnSpc>
                <a:spcPct val="100000"/>
              </a:lnSpc>
              <a:spcBef>
                <a:spcPts val="770"/>
              </a:spcBef>
              <a:buChar char="-"/>
              <a:tabLst>
                <a:tab pos="443230" algn="l"/>
              </a:tabLst>
            </a:pPr>
            <a:r>
              <a:rPr dirty="0" sz="1650" spc="10">
                <a:latin typeface="Verdana"/>
                <a:cs typeface="Verdana"/>
              </a:rPr>
              <a:t>Machine</a:t>
            </a:r>
            <a:r>
              <a:rPr dirty="0" sz="1650" spc="-75">
                <a:latin typeface="Verdana"/>
                <a:cs typeface="Verdana"/>
              </a:rPr>
              <a:t> </a:t>
            </a:r>
            <a:r>
              <a:rPr dirty="0" sz="1650" spc="-15">
                <a:latin typeface="Verdana"/>
                <a:cs typeface="Verdana"/>
              </a:rPr>
              <a:t>Learning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32319" y="1280519"/>
            <a:ext cx="2504439" cy="2515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5440" y="5186938"/>
            <a:ext cx="21018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z="1800" spc="250" b="1">
                <a:solidFill>
                  <a:srgbClr val="FFFFFF"/>
                </a:solidFill>
                <a:latin typeface="Arial"/>
                <a:cs typeface="Arial"/>
              </a:rPr>
              <a:t>2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124" y="2090643"/>
            <a:ext cx="281305" cy="14204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5">
                <a:latin typeface="Arial"/>
                <a:cs typeface="Arial"/>
              </a:rPr>
              <a:t>Tour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4959" y="28350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133173" y="6314"/>
                </a:lnTo>
                <a:lnTo>
                  <a:pt x="89182" y="24271"/>
                </a:lnTo>
                <a:lnTo>
                  <a:pt x="52387" y="52387"/>
                </a:lnTo>
                <a:lnTo>
                  <a:pt x="24271" y="89182"/>
                </a:lnTo>
                <a:lnTo>
                  <a:pt x="6314" y="133173"/>
                </a:lnTo>
                <a:lnTo>
                  <a:pt x="0" y="182879"/>
                </a:lnTo>
                <a:lnTo>
                  <a:pt x="6314" y="232586"/>
                </a:lnTo>
                <a:lnTo>
                  <a:pt x="24271" y="276577"/>
                </a:lnTo>
                <a:lnTo>
                  <a:pt x="52387" y="313372"/>
                </a:lnTo>
                <a:lnTo>
                  <a:pt x="89182" y="341488"/>
                </a:lnTo>
                <a:lnTo>
                  <a:pt x="133173" y="359445"/>
                </a:lnTo>
                <a:lnTo>
                  <a:pt x="182879" y="365759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79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94959" y="28350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79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79" y="365759"/>
                </a:lnTo>
                <a:lnTo>
                  <a:pt x="133173" y="359445"/>
                </a:lnTo>
                <a:lnTo>
                  <a:pt x="89182" y="341488"/>
                </a:lnTo>
                <a:lnTo>
                  <a:pt x="52387" y="313372"/>
                </a:lnTo>
                <a:lnTo>
                  <a:pt x="24271" y="276577"/>
                </a:lnTo>
                <a:lnTo>
                  <a:pt x="6314" y="232586"/>
                </a:lnTo>
                <a:lnTo>
                  <a:pt x="0" y="182879"/>
                </a:lnTo>
                <a:lnTo>
                  <a:pt x="6314" y="133173"/>
                </a:lnTo>
                <a:lnTo>
                  <a:pt x="24271" y="89182"/>
                </a:lnTo>
                <a:lnTo>
                  <a:pt x="52387" y="52387"/>
                </a:lnTo>
                <a:lnTo>
                  <a:pt x="89182" y="24271"/>
                </a:lnTo>
                <a:lnTo>
                  <a:pt x="133173" y="6314"/>
                </a:lnTo>
                <a:lnTo>
                  <a:pt x="182879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66409" y="289036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9645" y="0"/>
                </a:moveTo>
                <a:lnTo>
                  <a:pt x="0" y="9405"/>
                </a:lnTo>
                <a:lnTo>
                  <a:pt x="17442" y="10060"/>
                </a:ln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45720" y="1785"/>
                </a:lnTo>
                <a:lnTo>
                  <a:pt x="19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66409" y="289036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9405"/>
                </a:move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19645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923790" y="2206350"/>
            <a:ext cx="2866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3333"/>
                </a:solidFill>
                <a:latin typeface="Arial"/>
                <a:cs typeface="Arial"/>
              </a:rPr>
              <a:t>Greedy algorithm gets</a:t>
            </a:r>
            <a:r>
              <a:rPr dirty="0" sz="1800" spc="-5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3333"/>
                </a:solidFill>
                <a:latin typeface="Arial"/>
                <a:cs typeface="Arial"/>
              </a:rPr>
              <a:t>stuck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8109" y="5155354"/>
            <a:ext cx="200152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5">
                <a:latin typeface="Arial"/>
                <a:cs typeface="Arial"/>
              </a:rPr>
              <a:t>Tour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Configurations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124" y="2090643"/>
            <a:ext cx="281305" cy="14204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5">
                <a:latin typeface="Arial"/>
                <a:cs typeface="Arial"/>
              </a:rPr>
              <a:t>Tour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4959" y="28350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133173" y="6314"/>
                </a:lnTo>
                <a:lnTo>
                  <a:pt x="89182" y="24271"/>
                </a:lnTo>
                <a:lnTo>
                  <a:pt x="52387" y="52387"/>
                </a:lnTo>
                <a:lnTo>
                  <a:pt x="24271" y="89182"/>
                </a:lnTo>
                <a:lnTo>
                  <a:pt x="6314" y="133173"/>
                </a:lnTo>
                <a:lnTo>
                  <a:pt x="0" y="182879"/>
                </a:lnTo>
                <a:lnTo>
                  <a:pt x="6314" y="232586"/>
                </a:lnTo>
                <a:lnTo>
                  <a:pt x="24271" y="276577"/>
                </a:lnTo>
                <a:lnTo>
                  <a:pt x="52387" y="313372"/>
                </a:lnTo>
                <a:lnTo>
                  <a:pt x="89182" y="341488"/>
                </a:lnTo>
                <a:lnTo>
                  <a:pt x="133173" y="359445"/>
                </a:lnTo>
                <a:lnTo>
                  <a:pt x="182879" y="365759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79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94959" y="28350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79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79" y="365759"/>
                </a:lnTo>
                <a:lnTo>
                  <a:pt x="133173" y="359445"/>
                </a:lnTo>
                <a:lnTo>
                  <a:pt x="89182" y="341488"/>
                </a:lnTo>
                <a:lnTo>
                  <a:pt x="52387" y="313372"/>
                </a:lnTo>
                <a:lnTo>
                  <a:pt x="24271" y="276577"/>
                </a:lnTo>
                <a:lnTo>
                  <a:pt x="6314" y="232586"/>
                </a:lnTo>
                <a:lnTo>
                  <a:pt x="0" y="182879"/>
                </a:lnTo>
                <a:lnTo>
                  <a:pt x="6314" y="133173"/>
                </a:lnTo>
                <a:lnTo>
                  <a:pt x="24271" y="89182"/>
                </a:lnTo>
                <a:lnTo>
                  <a:pt x="52387" y="52387"/>
                </a:lnTo>
                <a:lnTo>
                  <a:pt x="89182" y="24271"/>
                </a:lnTo>
                <a:lnTo>
                  <a:pt x="133173" y="6314"/>
                </a:lnTo>
                <a:lnTo>
                  <a:pt x="182879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66409" y="289036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9645" y="0"/>
                </a:moveTo>
                <a:lnTo>
                  <a:pt x="0" y="9405"/>
                </a:lnTo>
                <a:lnTo>
                  <a:pt x="17442" y="10060"/>
                </a:ln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45720" y="1785"/>
                </a:lnTo>
                <a:lnTo>
                  <a:pt x="19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66409" y="289036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9405"/>
                </a:move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19645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923790" y="2206350"/>
            <a:ext cx="26073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00CC00"/>
                </a:solidFill>
                <a:latin typeface="Arial"/>
                <a:cs typeface="Arial"/>
              </a:rPr>
              <a:t>We </a:t>
            </a:r>
            <a:r>
              <a:rPr dirty="0" sz="1800" spc="-10">
                <a:solidFill>
                  <a:srgbClr val="00CC00"/>
                </a:solidFill>
                <a:latin typeface="Arial"/>
                <a:cs typeface="Arial"/>
              </a:rPr>
              <a:t>really want </a:t>
            </a:r>
            <a:r>
              <a:rPr dirty="0" sz="1800" spc="-5">
                <a:solidFill>
                  <a:srgbClr val="00CC00"/>
                </a:solidFill>
                <a:latin typeface="Arial"/>
                <a:cs typeface="Arial"/>
              </a:rPr>
              <a:t>to be</a:t>
            </a:r>
            <a:r>
              <a:rPr dirty="0" sz="1800" spc="-2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CC00"/>
                </a:solidFill>
                <a:latin typeface="Arial"/>
                <a:cs typeface="Arial"/>
              </a:rPr>
              <a:t>here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23759" y="2553060"/>
            <a:ext cx="0" cy="1755139"/>
          </a:xfrm>
          <a:custGeom>
            <a:avLst/>
            <a:gdLst/>
            <a:ahLst/>
            <a:cxnLst/>
            <a:rect l="l" t="t" r="r" b="b"/>
            <a:pathLst>
              <a:path w="0" h="1755139">
                <a:moveTo>
                  <a:pt x="0" y="0"/>
                </a:moveTo>
                <a:lnTo>
                  <a:pt x="0" y="1755139"/>
                </a:lnTo>
              </a:path>
            </a:pathLst>
          </a:custGeom>
          <a:ln w="29112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66609" y="4300580"/>
            <a:ext cx="115570" cy="172720"/>
          </a:xfrm>
          <a:custGeom>
            <a:avLst/>
            <a:gdLst/>
            <a:ahLst/>
            <a:cxnLst/>
            <a:rect l="l" t="t" r="r" b="b"/>
            <a:pathLst>
              <a:path w="115570" h="172720">
                <a:moveTo>
                  <a:pt x="115570" y="0"/>
                </a:moveTo>
                <a:lnTo>
                  <a:pt x="0" y="0"/>
                </a:lnTo>
                <a:lnTo>
                  <a:pt x="57150" y="172720"/>
                </a:lnTo>
                <a:lnTo>
                  <a:pt x="11557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28109" y="5155354"/>
            <a:ext cx="200152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5">
                <a:latin typeface="Arial"/>
                <a:cs typeface="Arial"/>
              </a:rPr>
              <a:t>Tour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Configurations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124" y="2090643"/>
            <a:ext cx="281305" cy="14204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5">
                <a:latin typeface="Arial"/>
                <a:cs typeface="Arial"/>
              </a:rPr>
              <a:t>Tour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4959" y="28350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133173" y="6314"/>
                </a:lnTo>
                <a:lnTo>
                  <a:pt x="89182" y="24271"/>
                </a:lnTo>
                <a:lnTo>
                  <a:pt x="52387" y="52387"/>
                </a:lnTo>
                <a:lnTo>
                  <a:pt x="24271" y="89182"/>
                </a:lnTo>
                <a:lnTo>
                  <a:pt x="6314" y="133173"/>
                </a:lnTo>
                <a:lnTo>
                  <a:pt x="0" y="182879"/>
                </a:lnTo>
                <a:lnTo>
                  <a:pt x="6314" y="232586"/>
                </a:lnTo>
                <a:lnTo>
                  <a:pt x="24271" y="276577"/>
                </a:lnTo>
                <a:lnTo>
                  <a:pt x="52387" y="313372"/>
                </a:lnTo>
                <a:lnTo>
                  <a:pt x="89182" y="341488"/>
                </a:lnTo>
                <a:lnTo>
                  <a:pt x="133173" y="359445"/>
                </a:lnTo>
                <a:lnTo>
                  <a:pt x="182879" y="365759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79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94959" y="28350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79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79" y="365759"/>
                </a:lnTo>
                <a:lnTo>
                  <a:pt x="133173" y="359445"/>
                </a:lnTo>
                <a:lnTo>
                  <a:pt x="89182" y="341488"/>
                </a:lnTo>
                <a:lnTo>
                  <a:pt x="52387" y="313372"/>
                </a:lnTo>
                <a:lnTo>
                  <a:pt x="24271" y="276577"/>
                </a:lnTo>
                <a:lnTo>
                  <a:pt x="6314" y="232586"/>
                </a:lnTo>
                <a:lnTo>
                  <a:pt x="0" y="182879"/>
                </a:lnTo>
                <a:lnTo>
                  <a:pt x="6314" y="133173"/>
                </a:lnTo>
                <a:lnTo>
                  <a:pt x="24271" y="89182"/>
                </a:lnTo>
                <a:lnTo>
                  <a:pt x="52387" y="52387"/>
                </a:lnTo>
                <a:lnTo>
                  <a:pt x="89182" y="24271"/>
                </a:lnTo>
                <a:lnTo>
                  <a:pt x="133173" y="6314"/>
                </a:lnTo>
                <a:lnTo>
                  <a:pt x="182879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66409" y="289036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9645" y="0"/>
                </a:moveTo>
                <a:lnTo>
                  <a:pt x="0" y="9405"/>
                </a:lnTo>
                <a:lnTo>
                  <a:pt x="17442" y="10060"/>
                </a:ln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45720" y="1785"/>
                </a:lnTo>
                <a:lnTo>
                  <a:pt x="19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66409" y="289036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9405"/>
                </a:move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19645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87800" y="2042519"/>
            <a:ext cx="1358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CC00"/>
                </a:solidFill>
                <a:latin typeface="Arial"/>
                <a:cs typeface="Arial"/>
              </a:rPr>
              <a:t>Or </a:t>
            </a:r>
            <a:r>
              <a:rPr dirty="0" sz="1800" spc="-10">
                <a:solidFill>
                  <a:srgbClr val="00CC00"/>
                </a:solidFill>
                <a:latin typeface="Arial"/>
                <a:cs typeface="Arial"/>
              </a:rPr>
              <a:t>even</a:t>
            </a:r>
            <a:r>
              <a:rPr dirty="0" sz="1800" spc="-8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CC00"/>
                </a:solidFill>
                <a:latin typeface="Arial"/>
                <a:cs typeface="Arial"/>
              </a:rPr>
              <a:t>here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06240" y="2560679"/>
            <a:ext cx="0" cy="1023619"/>
          </a:xfrm>
          <a:custGeom>
            <a:avLst/>
            <a:gdLst/>
            <a:ahLst/>
            <a:cxnLst/>
            <a:rect l="l" t="t" r="r" b="b"/>
            <a:pathLst>
              <a:path w="0" h="1023620">
                <a:moveTo>
                  <a:pt x="0" y="0"/>
                </a:moveTo>
                <a:lnTo>
                  <a:pt x="0" y="1023620"/>
                </a:lnTo>
              </a:path>
            </a:pathLst>
          </a:custGeom>
          <a:ln w="29112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49090" y="3576680"/>
            <a:ext cx="115570" cy="172720"/>
          </a:xfrm>
          <a:custGeom>
            <a:avLst/>
            <a:gdLst/>
            <a:ahLst/>
            <a:cxnLst/>
            <a:rect l="l" t="t" r="r" b="b"/>
            <a:pathLst>
              <a:path w="115570" h="172720">
                <a:moveTo>
                  <a:pt x="115570" y="0"/>
                </a:moveTo>
                <a:lnTo>
                  <a:pt x="0" y="0"/>
                </a:lnTo>
                <a:lnTo>
                  <a:pt x="57150" y="172720"/>
                </a:lnTo>
                <a:lnTo>
                  <a:pt x="11557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28109" y="5155354"/>
            <a:ext cx="200152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5">
                <a:latin typeface="Arial"/>
                <a:cs typeface="Arial"/>
              </a:rPr>
              <a:t>Tour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Configurations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688" y="1932357"/>
            <a:ext cx="292100" cy="15786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20">
                <a:latin typeface="Tahoma"/>
                <a:cs typeface="Tahoma"/>
              </a:rPr>
              <a:t>Tour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 spc="135">
                <a:latin typeface="Tahoma"/>
                <a:cs typeface="Tahoma"/>
              </a:rPr>
              <a:t>Distance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4959" y="28350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133173" y="6314"/>
                </a:lnTo>
                <a:lnTo>
                  <a:pt x="89182" y="24271"/>
                </a:lnTo>
                <a:lnTo>
                  <a:pt x="52387" y="52387"/>
                </a:lnTo>
                <a:lnTo>
                  <a:pt x="24271" y="89182"/>
                </a:lnTo>
                <a:lnTo>
                  <a:pt x="6314" y="133173"/>
                </a:lnTo>
                <a:lnTo>
                  <a:pt x="0" y="182879"/>
                </a:lnTo>
                <a:lnTo>
                  <a:pt x="6314" y="232586"/>
                </a:lnTo>
                <a:lnTo>
                  <a:pt x="24271" y="276577"/>
                </a:lnTo>
                <a:lnTo>
                  <a:pt x="52387" y="313372"/>
                </a:lnTo>
                <a:lnTo>
                  <a:pt x="89182" y="341488"/>
                </a:lnTo>
                <a:lnTo>
                  <a:pt x="133173" y="359445"/>
                </a:lnTo>
                <a:lnTo>
                  <a:pt x="182879" y="365759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79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94959" y="28350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79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79" y="365759"/>
                </a:lnTo>
                <a:lnTo>
                  <a:pt x="133173" y="359445"/>
                </a:lnTo>
                <a:lnTo>
                  <a:pt x="89182" y="341488"/>
                </a:lnTo>
                <a:lnTo>
                  <a:pt x="52387" y="313372"/>
                </a:lnTo>
                <a:lnTo>
                  <a:pt x="24271" y="276577"/>
                </a:lnTo>
                <a:lnTo>
                  <a:pt x="6314" y="232586"/>
                </a:lnTo>
                <a:lnTo>
                  <a:pt x="0" y="182879"/>
                </a:lnTo>
                <a:lnTo>
                  <a:pt x="6314" y="133173"/>
                </a:lnTo>
                <a:lnTo>
                  <a:pt x="24271" y="89182"/>
                </a:lnTo>
                <a:lnTo>
                  <a:pt x="52387" y="52387"/>
                </a:lnTo>
                <a:lnTo>
                  <a:pt x="89182" y="24271"/>
                </a:lnTo>
                <a:lnTo>
                  <a:pt x="133173" y="6314"/>
                </a:lnTo>
                <a:lnTo>
                  <a:pt x="182879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66409" y="289036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9645" y="0"/>
                </a:moveTo>
                <a:lnTo>
                  <a:pt x="0" y="9405"/>
                </a:lnTo>
                <a:lnTo>
                  <a:pt x="17442" y="10060"/>
                </a:ln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45720" y="1785"/>
                </a:lnTo>
                <a:lnTo>
                  <a:pt x="19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66409" y="289036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9405"/>
                </a:move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19645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58740" y="1954889"/>
            <a:ext cx="2286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30">
                <a:solidFill>
                  <a:srgbClr val="0000FF"/>
                </a:solidFill>
                <a:latin typeface="Tahoma"/>
                <a:cs typeface="Tahoma"/>
              </a:rPr>
              <a:t>How </a:t>
            </a:r>
            <a:r>
              <a:rPr dirty="0" sz="1800" spc="125">
                <a:solidFill>
                  <a:srgbClr val="0000FF"/>
                </a:solidFill>
                <a:latin typeface="Tahoma"/>
                <a:cs typeface="Tahoma"/>
              </a:rPr>
              <a:t>do </a:t>
            </a:r>
            <a:r>
              <a:rPr dirty="0" sz="1800" spc="145">
                <a:solidFill>
                  <a:srgbClr val="0000FF"/>
                </a:solidFill>
                <a:latin typeface="Tahoma"/>
                <a:cs typeface="Tahoma"/>
              </a:rPr>
              <a:t>we</a:t>
            </a:r>
            <a:r>
              <a:rPr dirty="0" sz="1800" spc="-28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800" spc="140">
                <a:solidFill>
                  <a:srgbClr val="0000FF"/>
                </a:solidFill>
                <a:latin typeface="Tahoma"/>
                <a:cs typeface="Tahoma"/>
              </a:rPr>
              <a:t>escape?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8109" y="5153918"/>
            <a:ext cx="224726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20">
                <a:latin typeface="Tahoma"/>
                <a:cs typeface="Tahoma"/>
              </a:rPr>
              <a:t>Tour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Configurations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688" y="1932357"/>
            <a:ext cx="292100" cy="15786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20">
                <a:latin typeface="Tahoma"/>
                <a:cs typeface="Tahoma"/>
              </a:rPr>
              <a:t>Tour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 spc="135">
                <a:latin typeface="Tahoma"/>
                <a:cs typeface="Tahoma"/>
              </a:rPr>
              <a:t>Distance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4959" y="28350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133173" y="6314"/>
                </a:lnTo>
                <a:lnTo>
                  <a:pt x="89182" y="24271"/>
                </a:lnTo>
                <a:lnTo>
                  <a:pt x="52387" y="52387"/>
                </a:lnTo>
                <a:lnTo>
                  <a:pt x="24271" y="89182"/>
                </a:lnTo>
                <a:lnTo>
                  <a:pt x="6314" y="133173"/>
                </a:lnTo>
                <a:lnTo>
                  <a:pt x="0" y="182879"/>
                </a:lnTo>
                <a:lnTo>
                  <a:pt x="6314" y="232586"/>
                </a:lnTo>
                <a:lnTo>
                  <a:pt x="24271" y="276577"/>
                </a:lnTo>
                <a:lnTo>
                  <a:pt x="52387" y="313372"/>
                </a:lnTo>
                <a:lnTo>
                  <a:pt x="89182" y="341488"/>
                </a:lnTo>
                <a:lnTo>
                  <a:pt x="133173" y="359445"/>
                </a:lnTo>
                <a:lnTo>
                  <a:pt x="182879" y="365759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79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94959" y="28350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79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79" y="365759"/>
                </a:lnTo>
                <a:lnTo>
                  <a:pt x="133173" y="359445"/>
                </a:lnTo>
                <a:lnTo>
                  <a:pt x="89182" y="341488"/>
                </a:lnTo>
                <a:lnTo>
                  <a:pt x="52387" y="313372"/>
                </a:lnTo>
                <a:lnTo>
                  <a:pt x="24271" y="276577"/>
                </a:lnTo>
                <a:lnTo>
                  <a:pt x="6314" y="232586"/>
                </a:lnTo>
                <a:lnTo>
                  <a:pt x="0" y="182879"/>
                </a:lnTo>
                <a:lnTo>
                  <a:pt x="6314" y="133173"/>
                </a:lnTo>
                <a:lnTo>
                  <a:pt x="24271" y="89182"/>
                </a:lnTo>
                <a:lnTo>
                  <a:pt x="52387" y="52387"/>
                </a:lnTo>
                <a:lnTo>
                  <a:pt x="89182" y="24271"/>
                </a:lnTo>
                <a:lnTo>
                  <a:pt x="133173" y="6314"/>
                </a:lnTo>
                <a:lnTo>
                  <a:pt x="182879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66409" y="289036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9645" y="0"/>
                </a:moveTo>
                <a:lnTo>
                  <a:pt x="0" y="9405"/>
                </a:lnTo>
                <a:lnTo>
                  <a:pt x="17442" y="10060"/>
                </a:ln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45720" y="1785"/>
                </a:lnTo>
                <a:lnTo>
                  <a:pt x="19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66409" y="289036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9405"/>
                </a:move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19645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923790" y="1882499"/>
            <a:ext cx="3562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solidFill>
                  <a:srgbClr val="0000FF"/>
                </a:solidFill>
                <a:latin typeface="Tahoma"/>
                <a:cs typeface="Tahoma"/>
              </a:rPr>
              <a:t>Make </a:t>
            </a:r>
            <a:r>
              <a:rPr dirty="0" sz="1800" spc="200">
                <a:solidFill>
                  <a:srgbClr val="0000FF"/>
                </a:solidFill>
                <a:latin typeface="Tahoma"/>
                <a:cs typeface="Tahoma"/>
              </a:rPr>
              <a:t>me</a:t>
            </a:r>
            <a:r>
              <a:rPr dirty="0" sz="1800" spc="-35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800" spc="145" b="1">
                <a:solidFill>
                  <a:srgbClr val="0000FF"/>
                </a:solidFill>
                <a:latin typeface="Arial"/>
                <a:cs typeface="Arial"/>
              </a:rPr>
              <a:t>slightly </a:t>
            </a:r>
            <a:r>
              <a:rPr dirty="0" sz="1800" spc="125">
                <a:solidFill>
                  <a:srgbClr val="0000FF"/>
                </a:solidFill>
                <a:latin typeface="Tahoma"/>
                <a:cs typeface="Tahoma"/>
              </a:rPr>
              <a:t>less </a:t>
            </a:r>
            <a:r>
              <a:rPr dirty="0" sz="1800" spc="130">
                <a:solidFill>
                  <a:srgbClr val="0000FF"/>
                </a:solidFill>
                <a:latin typeface="Tahoma"/>
                <a:cs typeface="Tahoma"/>
              </a:rPr>
              <a:t>greedy!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8109" y="5153918"/>
            <a:ext cx="224726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20">
                <a:latin typeface="Tahoma"/>
                <a:cs typeface="Tahoma"/>
              </a:rPr>
              <a:t>Tour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Configurations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688" y="1932357"/>
            <a:ext cx="292100" cy="15786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20">
                <a:latin typeface="Tahoma"/>
                <a:cs typeface="Tahoma"/>
              </a:rPr>
              <a:t>Tour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 spc="135">
                <a:latin typeface="Tahoma"/>
                <a:cs typeface="Tahoma"/>
              </a:rPr>
              <a:t>Distance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69609" y="249591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133614" y="6402"/>
                </a:lnTo>
                <a:lnTo>
                  <a:pt x="89746" y="24553"/>
                </a:lnTo>
                <a:lnTo>
                  <a:pt x="52863" y="52863"/>
                </a:lnTo>
                <a:lnTo>
                  <a:pt x="24553" y="89746"/>
                </a:lnTo>
                <a:lnTo>
                  <a:pt x="6402" y="133614"/>
                </a:lnTo>
                <a:lnTo>
                  <a:pt x="0" y="182880"/>
                </a:lnTo>
                <a:lnTo>
                  <a:pt x="6402" y="232586"/>
                </a:lnTo>
                <a:lnTo>
                  <a:pt x="24553" y="276577"/>
                </a:lnTo>
                <a:lnTo>
                  <a:pt x="52863" y="313372"/>
                </a:lnTo>
                <a:lnTo>
                  <a:pt x="89746" y="341488"/>
                </a:lnTo>
                <a:lnTo>
                  <a:pt x="133614" y="359445"/>
                </a:lnTo>
                <a:lnTo>
                  <a:pt x="182879" y="365760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80"/>
                </a:lnTo>
                <a:lnTo>
                  <a:pt x="359445" y="133614"/>
                </a:lnTo>
                <a:lnTo>
                  <a:pt x="341488" y="89746"/>
                </a:lnTo>
                <a:lnTo>
                  <a:pt x="313372" y="52863"/>
                </a:lnTo>
                <a:lnTo>
                  <a:pt x="276577" y="24553"/>
                </a:lnTo>
                <a:lnTo>
                  <a:pt x="232586" y="6402"/>
                </a:lnTo>
                <a:lnTo>
                  <a:pt x="1828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69609" y="249591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232586" y="6402"/>
                </a:lnTo>
                <a:lnTo>
                  <a:pt x="276577" y="24553"/>
                </a:lnTo>
                <a:lnTo>
                  <a:pt x="313372" y="52863"/>
                </a:lnTo>
                <a:lnTo>
                  <a:pt x="341488" y="89746"/>
                </a:lnTo>
                <a:lnTo>
                  <a:pt x="359445" y="133614"/>
                </a:lnTo>
                <a:lnTo>
                  <a:pt x="365760" y="182880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79" y="365760"/>
                </a:lnTo>
                <a:lnTo>
                  <a:pt x="133614" y="359445"/>
                </a:lnTo>
                <a:lnTo>
                  <a:pt x="89746" y="341488"/>
                </a:lnTo>
                <a:lnTo>
                  <a:pt x="52863" y="313372"/>
                </a:lnTo>
                <a:lnTo>
                  <a:pt x="24553" y="276577"/>
                </a:lnTo>
                <a:lnTo>
                  <a:pt x="6402" y="232586"/>
                </a:lnTo>
                <a:lnTo>
                  <a:pt x="0" y="182880"/>
                </a:lnTo>
                <a:lnTo>
                  <a:pt x="6402" y="133614"/>
                </a:lnTo>
                <a:lnTo>
                  <a:pt x="24553" y="89746"/>
                </a:lnTo>
                <a:lnTo>
                  <a:pt x="52863" y="52863"/>
                </a:lnTo>
                <a:lnTo>
                  <a:pt x="89746" y="24553"/>
                </a:lnTo>
                <a:lnTo>
                  <a:pt x="133614" y="6402"/>
                </a:lnTo>
                <a:lnTo>
                  <a:pt x="182879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41059" y="2551293"/>
            <a:ext cx="139700" cy="139065"/>
          </a:xfrm>
          <a:custGeom>
            <a:avLst/>
            <a:gdLst/>
            <a:ahLst/>
            <a:cxnLst/>
            <a:rect l="l" t="t" r="r" b="b"/>
            <a:pathLst>
              <a:path w="139700" h="139064">
                <a:moveTo>
                  <a:pt x="20181" y="0"/>
                </a:moveTo>
                <a:lnTo>
                  <a:pt x="0" y="9386"/>
                </a:lnTo>
                <a:lnTo>
                  <a:pt x="18176" y="10040"/>
                </a:lnTo>
                <a:lnTo>
                  <a:pt x="39687" y="16529"/>
                </a:lnTo>
                <a:lnTo>
                  <a:pt x="88900" y="51296"/>
                </a:lnTo>
                <a:lnTo>
                  <a:pt x="123031" y="100349"/>
                </a:lnTo>
                <a:lnTo>
                  <a:pt x="129539" y="138926"/>
                </a:lnTo>
                <a:lnTo>
                  <a:pt x="139481" y="119479"/>
                </a:lnTo>
                <a:lnTo>
                  <a:pt x="125075" y="65345"/>
                </a:lnTo>
                <a:lnTo>
                  <a:pt x="74830" y="14565"/>
                </a:lnTo>
                <a:lnTo>
                  <a:pt x="46196" y="1924"/>
                </a:lnTo>
                <a:lnTo>
                  <a:pt x="201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41059" y="2551293"/>
            <a:ext cx="139700" cy="139065"/>
          </a:xfrm>
          <a:custGeom>
            <a:avLst/>
            <a:gdLst/>
            <a:ahLst/>
            <a:cxnLst/>
            <a:rect l="l" t="t" r="r" b="b"/>
            <a:pathLst>
              <a:path w="139700" h="139064">
                <a:moveTo>
                  <a:pt x="0" y="9386"/>
                </a:moveTo>
                <a:lnTo>
                  <a:pt x="39687" y="16529"/>
                </a:lnTo>
                <a:lnTo>
                  <a:pt x="88900" y="51296"/>
                </a:lnTo>
                <a:lnTo>
                  <a:pt x="123031" y="100349"/>
                </a:lnTo>
                <a:lnTo>
                  <a:pt x="129539" y="138926"/>
                </a:lnTo>
                <a:lnTo>
                  <a:pt x="139481" y="119479"/>
                </a:lnTo>
                <a:lnTo>
                  <a:pt x="125075" y="65345"/>
                </a:lnTo>
                <a:lnTo>
                  <a:pt x="74830" y="14565"/>
                </a:lnTo>
                <a:lnTo>
                  <a:pt x="20181" y="0"/>
                </a:lnTo>
                <a:lnTo>
                  <a:pt x="0" y="938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35370" y="2462889"/>
            <a:ext cx="276860" cy="116839"/>
          </a:xfrm>
          <a:custGeom>
            <a:avLst/>
            <a:gdLst/>
            <a:ahLst/>
            <a:cxnLst/>
            <a:rect l="l" t="t" r="r" b="b"/>
            <a:pathLst>
              <a:path w="276860" h="116839">
                <a:moveTo>
                  <a:pt x="0" y="116839"/>
                </a:moveTo>
                <a:lnTo>
                  <a:pt x="276859" y="0"/>
                </a:lnTo>
              </a:path>
            </a:pathLst>
          </a:custGeom>
          <a:ln w="29112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81750" y="2396850"/>
            <a:ext cx="182880" cy="121920"/>
          </a:xfrm>
          <a:custGeom>
            <a:avLst/>
            <a:gdLst/>
            <a:ahLst/>
            <a:cxnLst/>
            <a:rect l="l" t="t" r="r" b="b"/>
            <a:pathLst>
              <a:path w="182879" h="121919">
                <a:moveTo>
                  <a:pt x="182879" y="0"/>
                </a:moveTo>
                <a:lnTo>
                  <a:pt x="0" y="15239"/>
                </a:lnTo>
                <a:lnTo>
                  <a:pt x="45720" y="121919"/>
                </a:lnTo>
                <a:lnTo>
                  <a:pt x="1828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466590" y="1954889"/>
            <a:ext cx="5453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30">
                <a:solidFill>
                  <a:srgbClr val="0000FF"/>
                </a:solidFill>
                <a:latin typeface="Tahoma"/>
                <a:cs typeface="Tahoma"/>
              </a:rPr>
              <a:t>Occasionally</a:t>
            </a:r>
            <a:r>
              <a:rPr dirty="0" sz="1800" spc="1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800" spc="114">
                <a:solidFill>
                  <a:srgbClr val="0000FF"/>
                </a:solidFill>
                <a:latin typeface="Tahoma"/>
                <a:cs typeface="Tahoma"/>
              </a:rPr>
              <a:t>allow</a:t>
            </a:r>
            <a:r>
              <a:rPr dirty="0" sz="1800" spc="1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800" spc="155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dirty="0" sz="1800" spc="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800" spc="130">
                <a:solidFill>
                  <a:srgbClr val="0000FF"/>
                </a:solidFill>
                <a:latin typeface="Tahoma"/>
                <a:cs typeface="Tahoma"/>
              </a:rPr>
              <a:t>marginally</a:t>
            </a:r>
            <a:r>
              <a:rPr dirty="0" sz="1800" spc="1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800" spc="100">
                <a:solidFill>
                  <a:srgbClr val="0000FF"/>
                </a:solidFill>
                <a:latin typeface="Tahoma"/>
                <a:cs typeface="Tahoma"/>
              </a:rPr>
              <a:t>inferior</a:t>
            </a:r>
            <a:r>
              <a:rPr dirty="0" sz="1800" spc="2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800" spc="105">
                <a:solidFill>
                  <a:srgbClr val="0000FF"/>
                </a:solidFill>
                <a:latin typeface="Tahoma"/>
                <a:cs typeface="Tahoma"/>
              </a:rPr>
              <a:t>move...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8109" y="5153918"/>
            <a:ext cx="224726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20">
                <a:latin typeface="Tahoma"/>
                <a:cs typeface="Tahoma"/>
              </a:rPr>
              <a:t>Tour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Configurations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688" y="1932357"/>
            <a:ext cx="292100" cy="15786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20">
                <a:latin typeface="Tahoma"/>
                <a:cs typeface="Tahoma"/>
              </a:rPr>
              <a:t>Tour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 spc="135">
                <a:latin typeface="Tahoma"/>
                <a:cs typeface="Tahoma"/>
              </a:rPr>
              <a:t>Distance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66559" y="301787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182880" y="0"/>
                </a:moveTo>
                <a:lnTo>
                  <a:pt x="133173" y="6314"/>
                </a:lnTo>
                <a:lnTo>
                  <a:pt x="89182" y="24271"/>
                </a:lnTo>
                <a:lnTo>
                  <a:pt x="52387" y="52387"/>
                </a:lnTo>
                <a:lnTo>
                  <a:pt x="24271" y="89182"/>
                </a:lnTo>
                <a:lnTo>
                  <a:pt x="6314" y="133173"/>
                </a:lnTo>
                <a:lnTo>
                  <a:pt x="0" y="182880"/>
                </a:lnTo>
                <a:lnTo>
                  <a:pt x="6314" y="232586"/>
                </a:lnTo>
                <a:lnTo>
                  <a:pt x="24271" y="276577"/>
                </a:lnTo>
                <a:lnTo>
                  <a:pt x="52387" y="313372"/>
                </a:lnTo>
                <a:lnTo>
                  <a:pt x="89182" y="341488"/>
                </a:lnTo>
                <a:lnTo>
                  <a:pt x="133173" y="359445"/>
                </a:lnTo>
                <a:lnTo>
                  <a:pt x="182880" y="365760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80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8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66559" y="301787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182880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80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80" y="365760"/>
                </a:lnTo>
                <a:lnTo>
                  <a:pt x="133173" y="359445"/>
                </a:lnTo>
                <a:lnTo>
                  <a:pt x="89182" y="341488"/>
                </a:lnTo>
                <a:lnTo>
                  <a:pt x="52387" y="313372"/>
                </a:lnTo>
                <a:lnTo>
                  <a:pt x="24271" y="276577"/>
                </a:lnTo>
                <a:lnTo>
                  <a:pt x="6314" y="232586"/>
                </a:lnTo>
                <a:lnTo>
                  <a:pt x="0" y="182880"/>
                </a:lnTo>
                <a:lnTo>
                  <a:pt x="6314" y="133173"/>
                </a:lnTo>
                <a:lnTo>
                  <a:pt x="24271" y="89182"/>
                </a:lnTo>
                <a:lnTo>
                  <a:pt x="52387" y="52387"/>
                </a:lnTo>
                <a:lnTo>
                  <a:pt x="89182" y="24271"/>
                </a:lnTo>
                <a:lnTo>
                  <a:pt x="133173" y="6314"/>
                </a:lnTo>
                <a:lnTo>
                  <a:pt x="182880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38009" y="307324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5" h="139064">
                <a:moveTo>
                  <a:pt x="19645" y="0"/>
                </a:moveTo>
                <a:lnTo>
                  <a:pt x="0" y="9405"/>
                </a:lnTo>
                <a:lnTo>
                  <a:pt x="17442" y="10060"/>
                </a:lnTo>
                <a:lnTo>
                  <a:pt x="38576" y="16549"/>
                </a:lnTo>
                <a:lnTo>
                  <a:pt x="87630" y="51315"/>
                </a:lnTo>
                <a:lnTo>
                  <a:pt x="122396" y="100369"/>
                </a:lnTo>
                <a:lnTo>
                  <a:pt x="129540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45720" y="1785"/>
                </a:lnTo>
                <a:lnTo>
                  <a:pt x="19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938009" y="307324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5" h="139064">
                <a:moveTo>
                  <a:pt x="0" y="9405"/>
                </a:moveTo>
                <a:lnTo>
                  <a:pt x="38576" y="16549"/>
                </a:lnTo>
                <a:lnTo>
                  <a:pt x="87630" y="51315"/>
                </a:lnTo>
                <a:lnTo>
                  <a:pt x="122396" y="100369"/>
                </a:lnTo>
                <a:lnTo>
                  <a:pt x="129540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19645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05319" y="3439519"/>
            <a:ext cx="69850" cy="566420"/>
          </a:xfrm>
          <a:custGeom>
            <a:avLst/>
            <a:gdLst/>
            <a:ahLst/>
            <a:cxnLst/>
            <a:rect l="l" t="t" r="r" b="b"/>
            <a:pathLst>
              <a:path w="69850" h="566420">
                <a:moveTo>
                  <a:pt x="0" y="0"/>
                </a:moveTo>
                <a:lnTo>
                  <a:pt x="69850" y="566420"/>
                </a:lnTo>
              </a:path>
            </a:pathLst>
          </a:custGeom>
          <a:ln w="29112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18019" y="3990699"/>
            <a:ext cx="114300" cy="180340"/>
          </a:xfrm>
          <a:custGeom>
            <a:avLst/>
            <a:gdLst/>
            <a:ahLst/>
            <a:cxnLst/>
            <a:rect l="l" t="t" r="r" b="b"/>
            <a:pathLst>
              <a:path w="114300" h="180339">
                <a:moveTo>
                  <a:pt x="114300" y="0"/>
                </a:moveTo>
                <a:lnTo>
                  <a:pt x="0" y="15239"/>
                </a:lnTo>
                <a:lnTo>
                  <a:pt x="78739" y="180339"/>
                </a:lnTo>
                <a:lnTo>
                  <a:pt x="1143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56859" y="2065380"/>
            <a:ext cx="2974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solidFill>
                  <a:srgbClr val="0000FF"/>
                </a:solidFill>
                <a:latin typeface="Tahoma"/>
                <a:cs typeface="Tahoma"/>
              </a:rPr>
              <a:t>To </a:t>
            </a:r>
            <a:r>
              <a:rPr dirty="0" sz="1800" spc="105">
                <a:solidFill>
                  <a:srgbClr val="0000FF"/>
                </a:solidFill>
                <a:latin typeface="Tahoma"/>
                <a:cs typeface="Tahoma"/>
              </a:rPr>
              <a:t>find </a:t>
            </a:r>
            <a:r>
              <a:rPr dirty="0" sz="1800" spc="114">
                <a:solidFill>
                  <a:srgbClr val="0000FF"/>
                </a:solidFill>
                <a:latin typeface="Tahoma"/>
                <a:cs typeface="Tahoma"/>
              </a:rPr>
              <a:t>superior</a:t>
            </a:r>
            <a:r>
              <a:rPr dirty="0" sz="1800" spc="-3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800" spc="114">
                <a:solidFill>
                  <a:srgbClr val="0000FF"/>
                </a:solidFill>
                <a:latin typeface="Tahoma"/>
                <a:cs typeface="Tahoma"/>
              </a:rPr>
              <a:t>solutions!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8109" y="5153918"/>
            <a:ext cx="224726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20">
                <a:latin typeface="Tahoma"/>
                <a:cs typeface="Tahoma"/>
              </a:rPr>
              <a:t>Tour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Configurations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688" y="1932357"/>
            <a:ext cx="292100" cy="15786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20">
                <a:latin typeface="Tahoma"/>
                <a:cs typeface="Tahoma"/>
              </a:rPr>
              <a:t>Tour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 spc="135">
                <a:latin typeface="Tahoma"/>
                <a:cs typeface="Tahoma"/>
              </a:rPr>
              <a:t>Distance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40880" y="431454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182879" y="0"/>
                </a:moveTo>
                <a:lnTo>
                  <a:pt x="133173" y="6314"/>
                </a:lnTo>
                <a:lnTo>
                  <a:pt x="89182" y="24271"/>
                </a:lnTo>
                <a:lnTo>
                  <a:pt x="52387" y="52387"/>
                </a:lnTo>
                <a:lnTo>
                  <a:pt x="24271" y="89182"/>
                </a:lnTo>
                <a:lnTo>
                  <a:pt x="6314" y="133173"/>
                </a:lnTo>
                <a:lnTo>
                  <a:pt x="0" y="182879"/>
                </a:lnTo>
                <a:lnTo>
                  <a:pt x="6314" y="232586"/>
                </a:lnTo>
                <a:lnTo>
                  <a:pt x="24271" y="276577"/>
                </a:lnTo>
                <a:lnTo>
                  <a:pt x="52387" y="313372"/>
                </a:lnTo>
                <a:lnTo>
                  <a:pt x="89182" y="341488"/>
                </a:lnTo>
                <a:lnTo>
                  <a:pt x="133173" y="359445"/>
                </a:lnTo>
                <a:lnTo>
                  <a:pt x="182879" y="365759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79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040880" y="431454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182879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79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79" y="365759"/>
                </a:lnTo>
                <a:lnTo>
                  <a:pt x="133173" y="359445"/>
                </a:lnTo>
                <a:lnTo>
                  <a:pt x="89182" y="341488"/>
                </a:lnTo>
                <a:lnTo>
                  <a:pt x="52387" y="313372"/>
                </a:lnTo>
                <a:lnTo>
                  <a:pt x="24271" y="276577"/>
                </a:lnTo>
                <a:lnTo>
                  <a:pt x="6314" y="232586"/>
                </a:lnTo>
                <a:lnTo>
                  <a:pt x="0" y="182879"/>
                </a:lnTo>
                <a:lnTo>
                  <a:pt x="6314" y="133173"/>
                </a:lnTo>
                <a:lnTo>
                  <a:pt x="24271" y="89182"/>
                </a:lnTo>
                <a:lnTo>
                  <a:pt x="52387" y="52387"/>
                </a:lnTo>
                <a:lnTo>
                  <a:pt x="89182" y="24271"/>
                </a:lnTo>
                <a:lnTo>
                  <a:pt x="133173" y="6314"/>
                </a:lnTo>
                <a:lnTo>
                  <a:pt x="182879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12330" y="4369913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5" h="139064">
                <a:moveTo>
                  <a:pt x="19645" y="0"/>
                </a:moveTo>
                <a:lnTo>
                  <a:pt x="0" y="9405"/>
                </a:lnTo>
                <a:lnTo>
                  <a:pt x="17442" y="10060"/>
                </a:ln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40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45720" y="1785"/>
                </a:lnTo>
                <a:lnTo>
                  <a:pt x="19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12330" y="4369913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5" h="139064">
                <a:moveTo>
                  <a:pt x="0" y="9405"/>
                </a:move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40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19645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73979" y="1954889"/>
            <a:ext cx="2974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solidFill>
                  <a:srgbClr val="0000FF"/>
                </a:solidFill>
                <a:latin typeface="Tahoma"/>
                <a:cs typeface="Tahoma"/>
              </a:rPr>
              <a:t>To </a:t>
            </a:r>
            <a:r>
              <a:rPr dirty="0" sz="1800" spc="105">
                <a:solidFill>
                  <a:srgbClr val="0000FF"/>
                </a:solidFill>
                <a:latin typeface="Tahoma"/>
                <a:cs typeface="Tahoma"/>
              </a:rPr>
              <a:t>find </a:t>
            </a:r>
            <a:r>
              <a:rPr dirty="0" sz="1800" spc="114">
                <a:solidFill>
                  <a:srgbClr val="0000FF"/>
                </a:solidFill>
                <a:latin typeface="Tahoma"/>
                <a:cs typeface="Tahoma"/>
              </a:rPr>
              <a:t>superior</a:t>
            </a:r>
            <a:r>
              <a:rPr dirty="0" sz="1800" spc="-3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800" spc="114">
                <a:solidFill>
                  <a:srgbClr val="0000FF"/>
                </a:solidFill>
                <a:latin typeface="Tahoma"/>
                <a:cs typeface="Tahoma"/>
              </a:rPr>
              <a:t>solutions!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8109" y="5153918"/>
            <a:ext cx="224726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20">
                <a:latin typeface="Tahoma"/>
                <a:cs typeface="Tahoma"/>
              </a:rPr>
              <a:t>Tour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Configurations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21717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90"/>
              <a:t>Source</a:t>
            </a:r>
            <a:r>
              <a:rPr dirty="0" spc="114"/>
              <a:t> </a:t>
            </a:r>
            <a:r>
              <a:rPr dirty="0" spc="18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215242"/>
            <a:ext cx="5231765" cy="1281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22555">
              <a:lnSpc>
                <a:spcPct val="137500"/>
              </a:lnSpc>
              <a:spcBef>
                <a:spcPts val="90"/>
              </a:spcBef>
            </a:pPr>
            <a:r>
              <a:rPr dirty="0" sz="1200" spc="114" b="1">
                <a:latin typeface="Arial"/>
                <a:cs typeface="Arial"/>
              </a:rPr>
              <a:t>Traveling </a:t>
            </a:r>
            <a:r>
              <a:rPr dirty="0" sz="1200" spc="135" b="1">
                <a:latin typeface="Arial"/>
                <a:cs typeface="Arial"/>
              </a:rPr>
              <a:t>Salesman </a:t>
            </a:r>
            <a:r>
              <a:rPr dirty="0" sz="1200" spc="155" b="1">
                <a:latin typeface="Arial"/>
                <a:cs typeface="Arial"/>
              </a:rPr>
              <a:t>Demo  </a:t>
            </a:r>
            <a:r>
              <a:rPr dirty="0" sz="1200" spc="120" b="1">
                <a:solidFill>
                  <a:srgbClr val="9FABD3"/>
                </a:solidFill>
                <a:latin typeface="Arial"/>
                <a:cs typeface="Arial"/>
                <a:hlinkClick r:id="rId2"/>
              </a:rPr>
              <a:t>https://github.com/thomasnield/traveling_salesman_demo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137500"/>
              </a:lnSpc>
              <a:spcBef>
                <a:spcPts val="5"/>
              </a:spcBef>
            </a:pPr>
            <a:r>
              <a:rPr dirty="0" sz="1200" spc="114" b="1">
                <a:latin typeface="Arial"/>
                <a:cs typeface="Arial"/>
              </a:rPr>
              <a:t>Traveling </a:t>
            </a:r>
            <a:r>
              <a:rPr dirty="0" sz="1200" spc="135" b="1">
                <a:latin typeface="Arial"/>
                <a:cs typeface="Arial"/>
              </a:rPr>
              <a:t>Salesman Plotter  </a:t>
            </a:r>
            <a:r>
              <a:rPr dirty="0" sz="1200" spc="120" b="1">
                <a:solidFill>
                  <a:srgbClr val="9FABD3"/>
                </a:solidFill>
                <a:latin typeface="Arial"/>
                <a:cs typeface="Arial"/>
                <a:hlinkClick r:id="rId3"/>
              </a:rPr>
              <a:t>https://github.com/thomasnield/traveling_salesman_plotter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3079" y="3017879"/>
            <a:ext cx="4262120" cy="1884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679950" y="4927960"/>
            <a:ext cx="100647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45">
                <a:latin typeface="Tahoma"/>
                <a:cs typeface="Tahoma"/>
              </a:rPr>
              <a:t>SOURCE:</a:t>
            </a:r>
            <a:r>
              <a:rPr dirty="0" sz="800" spc="-50">
                <a:latin typeface="Tahoma"/>
                <a:cs typeface="Tahoma"/>
              </a:rPr>
              <a:t> </a:t>
            </a:r>
            <a:r>
              <a:rPr dirty="0" sz="800" spc="65">
                <a:latin typeface="Tahoma"/>
                <a:cs typeface="Tahoma"/>
              </a:rPr>
              <a:t>xkcd.com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38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39344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40"/>
              <a:t>Generating </a:t>
            </a:r>
            <a:r>
              <a:rPr dirty="0" spc="280"/>
              <a:t>a</a:t>
            </a:r>
            <a:r>
              <a:rPr dirty="0" spc="70"/>
              <a:t> </a:t>
            </a:r>
            <a:r>
              <a:rPr dirty="0" spc="204"/>
              <a:t>Schedule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38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16890" y="1163680"/>
            <a:ext cx="8284209" cy="38252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00" spc="50" b="1">
                <a:latin typeface="Arial"/>
                <a:cs typeface="Arial"/>
              </a:rPr>
              <a:t>You</a:t>
            </a:r>
            <a:r>
              <a:rPr dirty="0" sz="1300" spc="75" b="1">
                <a:latin typeface="Arial"/>
                <a:cs typeface="Arial"/>
              </a:rPr>
              <a:t> </a:t>
            </a:r>
            <a:r>
              <a:rPr dirty="0" sz="1300" spc="130" b="1">
                <a:latin typeface="Arial"/>
                <a:cs typeface="Arial"/>
              </a:rPr>
              <a:t>need</a:t>
            </a:r>
            <a:r>
              <a:rPr dirty="0" sz="1300" spc="85" b="1">
                <a:latin typeface="Arial"/>
                <a:cs typeface="Arial"/>
              </a:rPr>
              <a:t> </a:t>
            </a:r>
            <a:r>
              <a:rPr dirty="0" sz="1300" spc="130" b="1">
                <a:latin typeface="Arial"/>
                <a:cs typeface="Arial"/>
              </a:rPr>
              <a:t>to</a:t>
            </a:r>
            <a:r>
              <a:rPr dirty="0" sz="1300" spc="80" b="1">
                <a:latin typeface="Arial"/>
                <a:cs typeface="Arial"/>
              </a:rPr>
              <a:t> </a:t>
            </a:r>
            <a:r>
              <a:rPr dirty="0" sz="1300" spc="140" b="1">
                <a:latin typeface="Arial"/>
                <a:cs typeface="Arial"/>
              </a:rPr>
              <a:t>generate</a:t>
            </a:r>
            <a:r>
              <a:rPr dirty="0" sz="1300" spc="85" b="1">
                <a:latin typeface="Arial"/>
                <a:cs typeface="Arial"/>
              </a:rPr>
              <a:t> </a:t>
            </a:r>
            <a:r>
              <a:rPr dirty="0" sz="1300" spc="145" b="1">
                <a:latin typeface="Arial"/>
                <a:cs typeface="Arial"/>
              </a:rPr>
              <a:t>a</a:t>
            </a:r>
            <a:r>
              <a:rPr dirty="0" sz="1300" spc="75" b="1">
                <a:latin typeface="Arial"/>
                <a:cs typeface="Arial"/>
              </a:rPr>
              <a:t> </a:t>
            </a:r>
            <a:r>
              <a:rPr dirty="0" sz="1300" spc="100" b="1">
                <a:latin typeface="Arial"/>
                <a:cs typeface="Arial"/>
              </a:rPr>
              <a:t>schedule</a:t>
            </a:r>
            <a:r>
              <a:rPr dirty="0" sz="1300" spc="85" b="1">
                <a:latin typeface="Arial"/>
                <a:cs typeface="Arial"/>
              </a:rPr>
              <a:t> </a:t>
            </a:r>
            <a:r>
              <a:rPr dirty="0" sz="1300" spc="114" b="1">
                <a:latin typeface="Arial"/>
                <a:cs typeface="Arial"/>
              </a:rPr>
              <a:t>for</a:t>
            </a:r>
            <a:r>
              <a:rPr dirty="0" sz="1300" spc="85" b="1">
                <a:latin typeface="Arial"/>
                <a:cs typeface="Arial"/>
              </a:rPr>
              <a:t> </a:t>
            </a:r>
            <a:r>
              <a:rPr dirty="0" sz="1300" spc="145" b="1">
                <a:latin typeface="Arial"/>
                <a:cs typeface="Arial"/>
              </a:rPr>
              <a:t>a</a:t>
            </a:r>
            <a:r>
              <a:rPr dirty="0" sz="1300" spc="75" b="1">
                <a:latin typeface="Arial"/>
                <a:cs typeface="Arial"/>
              </a:rPr>
              <a:t> </a:t>
            </a:r>
            <a:r>
              <a:rPr dirty="0" sz="1300" spc="100" b="1">
                <a:latin typeface="Arial"/>
                <a:cs typeface="Arial"/>
              </a:rPr>
              <a:t>single</a:t>
            </a:r>
            <a:r>
              <a:rPr dirty="0" sz="1300" spc="75" b="1">
                <a:latin typeface="Arial"/>
                <a:cs typeface="Arial"/>
              </a:rPr>
              <a:t> </a:t>
            </a:r>
            <a:r>
              <a:rPr dirty="0" sz="1300" spc="90" b="1">
                <a:latin typeface="Arial"/>
                <a:cs typeface="Arial"/>
              </a:rPr>
              <a:t>classroom</a:t>
            </a:r>
            <a:r>
              <a:rPr dirty="0" sz="1300" spc="60" b="1">
                <a:latin typeface="Arial"/>
                <a:cs typeface="Arial"/>
              </a:rPr>
              <a:t> </a:t>
            </a:r>
            <a:r>
              <a:rPr dirty="0" sz="1300" spc="135" b="1">
                <a:latin typeface="Arial"/>
                <a:cs typeface="Arial"/>
              </a:rPr>
              <a:t>with</a:t>
            </a:r>
            <a:r>
              <a:rPr dirty="0" sz="1300" spc="70" b="1">
                <a:latin typeface="Arial"/>
                <a:cs typeface="Arial"/>
              </a:rPr>
              <a:t> </a:t>
            </a:r>
            <a:r>
              <a:rPr dirty="0" sz="1300" spc="150" b="1">
                <a:latin typeface="Arial"/>
                <a:cs typeface="Arial"/>
              </a:rPr>
              <a:t>the</a:t>
            </a:r>
            <a:r>
              <a:rPr dirty="0" sz="1300" spc="80" b="1">
                <a:latin typeface="Arial"/>
                <a:cs typeface="Arial"/>
              </a:rPr>
              <a:t> </a:t>
            </a:r>
            <a:r>
              <a:rPr dirty="0" sz="1300" spc="105" b="1">
                <a:latin typeface="Arial"/>
                <a:cs typeface="Arial"/>
              </a:rPr>
              <a:t>following</a:t>
            </a:r>
            <a:r>
              <a:rPr dirty="0" sz="1300" spc="85" b="1">
                <a:latin typeface="Arial"/>
                <a:cs typeface="Arial"/>
              </a:rPr>
              <a:t> </a:t>
            </a:r>
            <a:r>
              <a:rPr dirty="0" sz="1300" spc="70" b="1">
                <a:latin typeface="Arial"/>
                <a:cs typeface="Arial"/>
              </a:rPr>
              <a:t>classes: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 marL="254000">
              <a:lnSpc>
                <a:spcPct val="100000"/>
              </a:lnSpc>
            </a:pPr>
            <a:r>
              <a:rPr dirty="0" sz="1300" spc="-10">
                <a:latin typeface="Verdana"/>
                <a:cs typeface="Verdana"/>
              </a:rPr>
              <a:t>Psych </a:t>
            </a:r>
            <a:r>
              <a:rPr dirty="0" sz="1300" spc="-15">
                <a:latin typeface="Verdana"/>
                <a:cs typeface="Verdana"/>
              </a:rPr>
              <a:t>101 </a:t>
            </a:r>
            <a:r>
              <a:rPr dirty="0" sz="1300" spc="-50">
                <a:latin typeface="Verdana"/>
                <a:cs typeface="Verdana"/>
              </a:rPr>
              <a:t>(1 </a:t>
            </a:r>
            <a:r>
              <a:rPr dirty="0" sz="1300" spc="-25">
                <a:latin typeface="Verdana"/>
                <a:cs typeface="Verdana"/>
              </a:rPr>
              <a:t>hour, </a:t>
            </a:r>
            <a:r>
              <a:rPr dirty="0" sz="1300" spc="-10">
                <a:latin typeface="Verdana"/>
                <a:cs typeface="Verdana"/>
              </a:rPr>
              <a:t>2</a:t>
            </a:r>
            <a:r>
              <a:rPr dirty="0" sz="1300" spc="-175">
                <a:latin typeface="Verdana"/>
                <a:cs typeface="Verdana"/>
              </a:rPr>
              <a:t> </a:t>
            </a:r>
            <a:r>
              <a:rPr dirty="0" sz="1300" spc="-25">
                <a:latin typeface="Verdana"/>
                <a:cs typeface="Verdana"/>
              </a:rPr>
              <a:t>sessions/week)</a:t>
            </a:r>
            <a:endParaRPr sz="1300">
              <a:latin typeface="Verdana"/>
              <a:cs typeface="Verdana"/>
            </a:endParaRPr>
          </a:p>
          <a:p>
            <a:pPr marL="240029">
              <a:lnSpc>
                <a:spcPct val="100000"/>
              </a:lnSpc>
              <a:spcBef>
                <a:spcPts val="480"/>
              </a:spcBef>
            </a:pPr>
            <a:r>
              <a:rPr dirty="0" sz="1300" spc="-10">
                <a:latin typeface="Verdana"/>
                <a:cs typeface="Verdana"/>
              </a:rPr>
              <a:t>English </a:t>
            </a:r>
            <a:r>
              <a:rPr dirty="0" sz="1300" spc="-15">
                <a:latin typeface="Verdana"/>
                <a:cs typeface="Verdana"/>
              </a:rPr>
              <a:t>101 </a:t>
            </a:r>
            <a:r>
              <a:rPr dirty="0" sz="1300" spc="-45">
                <a:latin typeface="Verdana"/>
                <a:cs typeface="Verdana"/>
              </a:rPr>
              <a:t>(1.5 </a:t>
            </a:r>
            <a:r>
              <a:rPr dirty="0" sz="1300" spc="-25">
                <a:latin typeface="Verdana"/>
                <a:cs typeface="Verdana"/>
              </a:rPr>
              <a:t>hours, </a:t>
            </a:r>
            <a:r>
              <a:rPr dirty="0" sz="1300" spc="-10">
                <a:latin typeface="Verdana"/>
                <a:cs typeface="Verdana"/>
              </a:rPr>
              <a:t>2</a:t>
            </a:r>
            <a:r>
              <a:rPr dirty="0" sz="1300" spc="-195">
                <a:latin typeface="Verdana"/>
                <a:cs typeface="Verdana"/>
              </a:rPr>
              <a:t> </a:t>
            </a:r>
            <a:r>
              <a:rPr dirty="0" sz="1300" spc="-25">
                <a:latin typeface="Verdana"/>
                <a:cs typeface="Verdana"/>
              </a:rPr>
              <a:t>sessions/week)</a:t>
            </a:r>
            <a:endParaRPr sz="1300">
              <a:latin typeface="Verdana"/>
              <a:cs typeface="Verdana"/>
            </a:endParaRPr>
          </a:p>
          <a:p>
            <a:pPr marL="240029">
              <a:lnSpc>
                <a:spcPct val="100000"/>
              </a:lnSpc>
              <a:spcBef>
                <a:spcPts val="490"/>
              </a:spcBef>
            </a:pPr>
            <a:r>
              <a:rPr dirty="0" sz="1300">
                <a:latin typeface="Verdana"/>
                <a:cs typeface="Verdana"/>
              </a:rPr>
              <a:t>Math </a:t>
            </a:r>
            <a:r>
              <a:rPr dirty="0" sz="1300" spc="-15">
                <a:latin typeface="Verdana"/>
                <a:cs typeface="Verdana"/>
              </a:rPr>
              <a:t>300 </a:t>
            </a:r>
            <a:r>
              <a:rPr dirty="0" sz="1300" spc="-45">
                <a:latin typeface="Verdana"/>
                <a:cs typeface="Verdana"/>
              </a:rPr>
              <a:t>(1.5 </a:t>
            </a:r>
            <a:r>
              <a:rPr dirty="0" sz="1300" spc="-25">
                <a:latin typeface="Verdana"/>
                <a:cs typeface="Verdana"/>
              </a:rPr>
              <a:t>hours, </a:t>
            </a:r>
            <a:r>
              <a:rPr dirty="0" sz="1300" spc="-10">
                <a:latin typeface="Verdana"/>
                <a:cs typeface="Verdana"/>
              </a:rPr>
              <a:t>2</a:t>
            </a:r>
            <a:r>
              <a:rPr dirty="0" sz="1300" spc="-210">
                <a:latin typeface="Verdana"/>
                <a:cs typeface="Verdana"/>
              </a:rPr>
              <a:t> </a:t>
            </a:r>
            <a:r>
              <a:rPr dirty="0" sz="1300" spc="-25">
                <a:latin typeface="Verdana"/>
                <a:cs typeface="Verdana"/>
              </a:rPr>
              <a:t>sessions/week)</a:t>
            </a:r>
            <a:endParaRPr sz="1300">
              <a:latin typeface="Verdana"/>
              <a:cs typeface="Verdana"/>
            </a:endParaRPr>
          </a:p>
          <a:p>
            <a:pPr marL="240029">
              <a:lnSpc>
                <a:spcPct val="100000"/>
              </a:lnSpc>
              <a:spcBef>
                <a:spcPts val="490"/>
              </a:spcBef>
            </a:pPr>
            <a:r>
              <a:rPr dirty="0" sz="1300" spc="-10">
                <a:latin typeface="Verdana"/>
                <a:cs typeface="Verdana"/>
              </a:rPr>
              <a:t>Psych </a:t>
            </a:r>
            <a:r>
              <a:rPr dirty="0" sz="1300" spc="-15">
                <a:latin typeface="Verdana"/>
                <a:cs typeface="Verdana"/>
              </a:rPr>
              <a:t>300 </a:t>
            </a:r>
            <a:r>
              <a:rPr dirty="0" sz="1300" spc="-50">
                <a:latin typeface="Verdana"/>
                <a:cs typeface="Verdana"/>
              </a:rPr>
              <a:t>(3 </a:t>
            </a:r>
            <a:r>
              <a:rPr dirty="0" sz="1300" spc="-25">
                <a:latin typeface="Verdana"/>
                <a:cs typeface="Verdana"/>
              </a:rPr>
              <a:t>hours, </a:t>
            </a:r>
            <a:r>
              <a:rPr dirty="0" sz="1300" spc="-10">
                <a:latin typeface="Verdana"/>
                <a:cs typeface="Verdana"/>
              </a:rPr>
              <a:t>1</a:t>
            </a:r>
            <a:r>
              <a:rPr dirty="0" sz="1300" spc="-175">
                <a:latin typeface="Verdana"/>
                <a:cs typeface="Verdana"/>
              </a:rPr>
              <a:t> </a:t>
            </a:r>
            <a:r>
              <a:rPr dirty="0" sz="1300" spc="-25">
                <a:latin typeface="Verdana"/>
                <a:cs typeface="Verdana"/>
              </a:rPr>
              <a:t>session/week)</a:t>
            </a:r>
            <a:endParaRPr sz="1300">
              <a:latin typeface="Verdana"/>
              <a:cs typeface="Verdana"/>
            </a:endParaRPr>
          </a:p>
          <a:p>
            <a:pPr marL="240029" marR="4522470">
              <a:lnSpc>
                <a:spcPts val="2050"/>
              </a:lnSpc>
              <a:spcBef>
                <a:spcPts val="140"/>
              </a:spcBef>
            </a:pPr>
            <a:r>
              <a:rPr dirty="0" sz="1300" spc="-5">
                <a:latin typeface="Verdana"/>
                <a:cs typeface="Verdana"/>
              </a:rPr>
              <a:t>Calculus </a:t>
            </a:r>
            <a:r>
              <a:rPr dirty="0" sz="1300" spc="-170">
                <a:latin typeface="Verdana"/>
                <a:cs typeface="Verdana"/>
              </a:rPr>
              <a:t>I </a:t>
            </a:r>
            <a:r>
              <a:rPr dirty="0" sz="1300" spc="-50">
                <a:latin typeface="Verdana"/>
                <a:cs typeface="Verdana"/>
              </a:rPr>
              <a:t>(2 </a:t>
            </a:r>
            <a:r>
              <a:rPr dirty="0" sz="1300" spc="-25">
                <a:latin typeface="Verdana"/>
                <a:cs typeface="Verdana"/>
              </a:rPr>
              <a:t>hours, </a:t>
            </a:r>
            <a:r>
              <a:rPr dirty="0" sz="1300" spc="-10">
                <a:latin typeface="Verdana"/>
                <a:cs typeface="Verdana"/>
              </a:rPr>
              <a:t>2 </a:t>
            </a:r>
            <a:r>
              <a:rPr dirty="0" sz="1300" spc="-25">
                <a:latin typeface="Verdana"/>
                <a:cs typeface="Verdana"/>
              </a:rPr>
              <a:t>sessions/week)  </a:t>
            </a:r>
            <a:r>
              <a:rPr dirty="0" sz="1300" spc="-5">
                <a:latin typeface="Verdana"/>
                <a:cs typeface="Verdana"/>
              </a:rPr>
              <a:t>Linear </a:t>
            </a:r>
            <a:r>
              <a:rPr dirty="0" sz="1300" spc="-10">
                <a:latin typeface="Verdana"/>
                <a:cs typeface="Verdana"/>
              </a:rPr>
              <a:t>Algebra </a:t>
            </a:r>
            <a:r>
              <a:rPr dirty="0" sz="1300" spc="-170">
                <a:latin typeface="Verdana"/>
                <a:cs typeface="Verdana"/>
              </a:rPr>
              <a:t>I </a:t>
            </a:r>
            <a:r>
              <a:rPr dirty="0" sz="1300" spc="-45">
                <a:latin typeface="Verdana"/>
                <a:cs typeface="Verdana"/>
              </a:rPr>
              <a:t>(2 </a:t>
            </a:r>
            <a:r>
              <a:rPr dirty="0" sz="1300" spc="-25">
                <a:latin typeface="Verdana"/>
                <a:cs typeface="Verdana"/>
              </a:rPr>
              <a:t>hours, </a:t>
            </a:r>
            <a:r>
              <a:rPr dirty="0" sz="1300" spc="-10">
                <a:latin typeface="Verdana"/>
                <a:cs typeface="Verdana"/>
              </a:rPr>
              <a:t>3</a:t>
            </a:r>
            <a:r>
              <a:rPr dirty="0" sz="1300" spc="-130">
                <a:latin typeface="Verdana"/>
                <a:cs typeface="Verdana"/>
              </a:rPr>
              <a:t> </a:t>
            </a:r>
            <a:r>
              <a:rPr dirty="0" sz="1300" spc="-20">
                <a:latin typeface="Verdana"/>
                <a:cs typeface="Verdana"/>
              </a:rPr>
              <a:t>sessions/week)  </a:t>
            </a:r>
            <a:r>
              <a:rPr dirty="0" sz="1300" spc="-15">
                <a:latin typeface="Verdana"/>
                <a:cs typeface="Verdana"/>
              </a:rPr>
              <a:t>Sociology 101 </a:t>
            </a:r>
            <a:r>
              <a:rPr dirty="0" sz="1300" spc="-50">
                <a:latin typeface="Verdana"/>
                <a:cs typeface="Verdana"/>
              </a:rPr>
              <a:t>(1 </a:t>
            </a:r>
            <a:r>
              <a:rPr dirty="0" sz="1300" spc="-25">
                <a:latin typeface="Verdana"/>
                <a:cs typeface="Verdana"/>
              </a:rPr>
              <a:t>hour, </a:t>
            </a:r>
            <a:r>
              <a:rPr dirty="0" sz="1300" spc="-10">
                <a:latin typeface="Verdana"/>
                <a:cs typeface="Verdana"/>
              </a:rPr>
              <a:t>2</a:t>
            </a:r>
            <a:r>
              <a:rPr dirty="0" sz="1300" spc="-180">
                <a:latin typeface="Verdana"/>
                <a:cs typeface="Verdana"/>
              </a:rPr>
              <a:t> </a:t>
            </a:r>
            <a:r>
              <a:rPr dirty="0" sz="1300" spc="-25">
                <a:latin typeface="Verdana"/>
                <a:cs typeface="Verdana"/>
              </a:rPr>
              <a:t>sessions/week)</a:t>
            </a:r>
            <a:endParaRPr sz="1300">
              <a:latin typeface="Verdana"/>
              <a:cs typeface="Verdana"/>
            </a:endParaRPr>
          </a:p>
          <a:p>
            <a:pPr marL="240029">
              <a:lnSpc>
                <a:spcPct val="100000"/>
              </a:lnSpc>
              <a:spcBef>
                <a:spcPts val="330"/>
              </a:spcBef>
            </a:pPr>
            <a:r>
              <a:rPr dirty="0" sz="1300" spc="-20">
                <a:latin typeface="Verdana"/>
                <a:cs typeface="Verdana"/>
              </a:rPr>
              <a:t>Biology </a:t>
            </a:r>
            <a:r>
              <a:rPr dirty="0" sz="1300" spc="-15">
                <a:latin typeface="Verdana"/>
                <a:cs typeface="Verdana"/>
              </a:rPr>
              <a:t>101 </a:t>
            </a:r>
            <a:r>
              <a:rPr dirty="0" sz="1300" spc="-45">
                <a:latin typeface="Verdana"/>
                <a:cs typeface="Verdana"/>
              </a:rPr>
              <a:t>(1 </a:t>
            </a:r>
            <a:r>
              <a:rPr dirty="0" sz="1300" spc="-25">
                <a:latin typeface="Verdana"/>
                <a:cs typeface="Verdana"/>
              </a:rPr>
              <a:t>hour, </a:t>
            </a:r>
            <a:r>
              <a:rPr dirty="0" sz="1300" spc="-10">
                <a:latin typeface="Verdana"/>
                <a:cs typeface="Verdana"/>
              </a:rPr>
              <a:t>2</a:t>
            </a:r>
            <a:r>
              <a:rPr dirty="0" sz="1300" spc="-185">
                <a:latin typeface="Verdana"/>
                <a:cs typeface="Verdana"/>
              </a:rPr>
              <a:t> </a:t>
            </a:r>
            <a:r>
              <a:rPr dirty="0" sz="1300" spc="-25">
                <a:latin typeface="Verdana"/>
                <a:cs typeface="Verdana"/>
              </a:rPr>
              <a:t>sessions/week)</a:t>
            </a:r>
            <a:endParaRPr sz="1300">
              <a:latin typeface="Verdana"/>
              <a:cs typeface="Verdana"/>
            </a:endParaRPr>
          </a:p>
          <a:p>
            <a:pPr marL="222885">
              <a:lnSpc>
                <a:spcPct val="100000"/>
              </a:lnSpc>
              <a:spcBef>
                <a:spcPts val="490"/>
              </a:spcBef>
            </a:pPr>
            <a:r>
              <a:rPr dirty="0" sz="1300" spc="-15">
                <a:latin typeface="Verdana"/>
                <a:cs typeface="Verdana"/>
              </a:rPr>
              <a:t>Supply </a:t>
            </a:r>
            <a:r>
              <a:rPr dirty="0" sz="1300" spc="-10">
                <a:latin typeface="Verdana"/>
                <a:cs typeface="Verdana"/>
              </a:rPr>
              <a:t>Chain </a:t>
            </a:r>
            <a:r>
              <a:rPr dirty="0" sz="1300" spc="-15">
                <a:latin typeface="Verdana"/>
                <a:cs typeface="Verdana"/>
              </a:rPr>
              <a:t>300 </a:t>
            </a:r>
            <a:r>
              <a:rPr dirty="0" sz="1300" spc="-45">
                <a:latin typeface="Verdana"/>
                <a:cs typeface="Verdana"/>
              </a:rPr>
              <a:t>(2.5 </a:t>
            </a:r>
            <a:r>
              <a:rPr dirty="0" sz="1300" spc="-25">
                <a:latin typeface="Verdana"/>
                <a:cs typeface="Verdana"/>
              </a:rPr>
              <a:t>hours, </a:t>
            </a:r>
            <a:r>
              <a:rPr dirty="0" sz="1300" spc="-10">
                <a:latin typeface="Verdana"/>
                <a:cs typeface="Verdana"/>
              </a:rPr>
              <a:t>2</a:t>
            </a:r>
            <a:r>
              <a:rPr dirty="0" sz="1300" spc="-220">
                <a:latin typeface="Verdana"/>
                <a:cs typeface="Verdana"/>
              </a:rPr>
              <a:t> </a:t>
            </a:r>
            <a:r>
              <a:rPr dirty="0" sz="1300" spc="-25">
                <a:latin typeface="Verdana"/>
                <a:cs typeface="Verdana"/>
              </a:rPr>
              <a:t>sessions/week)</a:t>
            </a:r>
            <a:endParaRPr sz="1300">
              <a:latin typeface="Verdana"/>
              <a:cs typeface="Verdana"/>
            </a:endParaRPr>
          </a:p>
          <a:p>
            <a:pPr marL="222885">
              <a:lnSpc>
                <a:spcPct val="100000"/>
              </a:lnSpc>
              <a:spcBef>
                <a:spcPts val="340"/>
              </a:spcBef>
            </a:pPr>
            <a:r>
              <a:rPr dirty="0" sz="1300" spc="-10">
                <a:latin typeface="Verdana"/>
                <a:cs typeface="Verdana"/>
              </a:rPr>
              <a:t>Orientation </a:t>
            </a:r>
            <a:r>
              <a:rPr dirty="0" sz="1300" spc="-15">
                <a:latin typeface="Verdana"/>
                <a:cs typeface="Verdana"/>
              </a:rPr>
              <a:t>101 </a:t>
            </a:r>
            <a:r>
              <a:rPr dirty="0" sz="1300" spc="-50">
                <a:latin typeface="Verdana"/>
                <a:cs typeface="Verdana"/>
              </a:rPr>
              <a:t>(1 </a:t>
            </a:r>
            <a:r>
              <a:rPr dirty="0" sz="1300" spc="-25">
                <a:latin typeface="Verdana"/>
                <a:cs typeface="Verdana"/>
              </a:rPr>
              <a:t>hour, </a:t>
            </a:r>
            <a:r>
              <a:rPr dirty="0" sz="1300" spc="-10">
                <a:latin typeface="Verdana"/>
                <a:cs typeface="Verdana"/>
              </a:rPr>
              <a:t>1</a:t>
            </a:r>
            <a:r>
              <a:rPr dirty="0" sz="1300" spc="-175">
                <a:latin typeface="Verdana"/>
                <a:cs typeface="Verdana"/>
              </a:rPr>
              <a:t> </a:t>
            </a:r>
            <a:r>
              <a:rPr dirty="0" sz="1300" spc="-25">
                <a:latin typeface="Verdana"/>
                <a:cs typeface="Verdana"/>
              </a:rPr>
              <a:t>session/week)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32384" marR="5080">
              <a:lnSpc>
                <a:spcPct val="130800"/>
              </a:lnSpc>
            </a:pPr>
            <a:r>
              <a:rPr dirty="0" sz="1300" spc="100" b="1">
                <a:latin typeface="Arial"/>
                <a:cs typeface="Arial"/>
              </a:rPr>
              <a:t>Available </a:t>
            </a:r>
            <a:r>
              <a:rPr dirty="0" sz="1300" spc="95" b="1">
                <a:latin typeface="Arial"/>
                <a:cs typeface="Arial"/>
              </a:rPr>
              <a:t>scheduling </a:t>
            </a:r>
            <a:r>
              <a:rPr dirty="0" sz="1300" spc="120" b="1">
                <a:latin typeface="Arial"/>
                <a:cs typeface="Arial"/>
              </a:rPr>
              <a:t>times </a:t>
            </a:r>
            <a:r>
              <a:rPr dirty="0" sz="1300" spc="135" b="1">
                <a:latin typeface="Arial"/>
                <a:cs typeface="Arial"/>
              </a:rPr>
              <a:t>are </a:t>
            </a:r>
            <a:r>
              <a:rPr dirty="0" sz="1300" spc="120" b="1">
                <a:latin typeface="Arial"/>
                <a:cs typeface="Arial"/>
              </a:rPr>
              <a:t>Monday </a:t>
            </a:r>
            <a:r>
              <a:rPr dirty="0" sz="1300" spc="125" b="1">
                <a:latin typeface="Arial"/>
                <a:cs typeface="Arial"/>
              </a:rPr>
              <a:t>through </a:t>
            </a:r>
            <a:r>
              <a:rPr dirty="0" sz="1300" spc="80" b="1">
                <a:latin typeface="Arial"/>
                <a:cs typeface="Arial"/>
              </a:rPr>
              <a:t>Friday, </a:t>
            </a:r>
            <a:r>
              <a:rPr dirty="0" sz="1300" spc="130" b="1">
                <a:latin typeface="Arial"/>
                <a:cs typeface="Arial"/>
              </a:rPr>
              <a:t>8:00AM-11:30AM, 1:00PM-5:00PM  </a:t>
            </a:r>
            <a:r>
              <a:rPr dirty="0" sz="1300" spc="85" b="1">
                <a:latin typeface="Arial"/>
                <a:cs typeface="Arial"/>
              </a:rPr>
              <a:t>Slots </a:t>
            </a:r>
            <a:r>
              <a:rPr dirty="0" sz="1300" spc="135" b="1">
                <a:latin typeface="Arial"/>
                <a:cs typeface="Arial"/>
              </a:rPr>
              <a:t>are </a:t>
            </a:r>
            <a:r>
              <a:rPr dirty="0" sz="1300" spc="100" b="1">
                <a:latin typeface="Arial"/>
                <a:cs typeface="Arial"/>
              </a:rPr>
              <a:t>scheduled in </a:t>
            </a:r>
            <a:r>
              <a:rPr dirty="0" sz="1300" spc="165" b="1">
                <a:latin typeface="Arial"/>
                <a:cs typeface="Arial"/>
              </a:rPr>
              <a:t>15 </a:t>
            </a:r>
            <a:r>
              <a:rPr dirty="0" sz="1300" spc="135" b="1">
                <a:latin typeface="Arial"/>
                <a:cs typeface="Arial"/>
              </a:rPr>
              <a:t>minute</a:t>
            </a:r>
            <a:r>
              <a:rPr dirty="0" sz="1300" spc="-130" b="1">
                <a:latin typeface="Arial"/>
                <a:cs typeface="Arial"/>
              </a:rPr>
              <a:t> </a:t>
            </a:r>
            <a:r>
              <a:rPr dirty="0" sz="1300" spc="114" b="1">
                <a:latin typeface="Arial"/>
                <a:cs typeface="Arial"/>
              </a:rPr>
              <a:t>increments.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2782929"/>
            <a:ext cx="414845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9"/>
              <a:t>The </a:t>
            </a:r>
            <a:r>
              <a:rPr dirty="0" spc="270"/>
              <a:t>Monty </a:t>
            </a:r>
            <a:r>
              <a:rPr dirty="0" spc="215"/>
              <a:t>Hall</a:t>
            </a:r>
            <a:r>
              <a:rPr dirty="0" spc="-30"/>
              <a:t> </a:t>
            </a:r>
            <a:r>
              <a:rPr dirty="0" spc="229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7498080" y="1737719"/>
            <a:ext cx="2133600" cy="2142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619"/>
            <a:ext cx="39344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40" b="1">
                <a:solidFill>
                  <a:srgbClr val="FFFFFF"/>
                </a:solidFill>
                <a:latin typeface="Arial"/>
                <a:cs typeface="Arial"/>
              </a:rPr>
              <a:t>Generating </a:t>
            </a:r>
            <a:r>
              <a:rPr dirty="0" sz="2400" spc="28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204" b="1">
                <a:solidFill>
                  <a:srgbClr val="FFFFFF"/>
                </a:solidFill>
                <a:latin typeface="Arial"/>
                <a:cs typeface="Arial"/>
              </a:rPr>
              <a:t>Schedule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709" y="1460859"/>
            <a:ext cx="8955405" cy="92265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480"/>
              </a:lnSpc>
              <a:spcBef>
                <a:spcPts val="185"/>
              </a:spcBef>
            </a:pPr>
            <a:r>
              <a:rPr dirty="0" sz="1250" spc="110" b="1">
                <a:latin typeface="Arial"/>
                <a:cs typeface="Arial"/>
              </a:rPr>
              <a:t>Visualize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a</a:t>
            </a:r>
            <a:r>
              <a:rPr dirty="0" sz="1250" spc="105" b="1">
                <a:latin typeface="Arial"/>
                <a:cs typeface="Arial"/>
              </a:rPr>
              <a:t> </a:t>
            </a:r>
            <a:r>
              <a:rPr dirty="0" sz="1250" spc="125" b="1">
                <a:latin typeface="Arial"/>
                <a:cs typeface="Arial"/>
              </a:rPr>
              <a:t>grid</a:t>
            </a:r>
            <a:r>
              <a:rPr dirty="0" sz="1250" spc="105" b="1">
                <a:latin typeface="Arial"/>
                <a:cs typeface="Arial"/>
              </a:rPr>
              <a:t> </a:t>
            </a:r>
            <a:r>
              <a:rPr dirty="0" sz="1250" spc="120" b="1">
                <a:latin typeface="Arial"/>
                <a:cs typeface="Arial"/>
              </a:rPr>
              <a:t>of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30" b="1">
                <a:latin typeface="Arial"/>
                <a:cs typeface="Arial"/>
              </a:rPr>
              <a:t>each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55" b="1">
                <a:latin typeface="Arial"/>
                <a:cs typeface="Arial"/>
              </a:rPr>
              <a:t>15-minute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40" b="1">
                <a:latin typeface="Arial"/>
                <a:cs typeface="Arial"/>
              </a:rPr>
              <a:t>increment</a:t>
            </a:r>
            <a:r>
              <a:rPr dirty="0" sz="1250" spc="105" b="1">
                <a:latin typeface="Arial"/>
                <a:cs typeface="Arial"/>
              </a:rPr>
              <a:t> </a:t>
            </a:r>
            <a:r>
              <a:rPr dirty="0" sz="1250" spc="145" b="1">
                <a:latin typeface="Arial"/>
                <a:cs typeface="Arial"/>
              </a:rPr>
              <a:t>from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40" b="1">
                <a:latin typeface="Arial"/>
                <a:cs typeface="Arial"/>
              </a:rPr>
              <a:t>Monday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40" b="1">
                <a:latin typeface="Arial"/>
                <a:cs typeface="Arial"/>
              </a:rPr>
              <a:t>through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10" b="1">
                <a:latin typeface="Arial"/>
                <a:cs typeface="Arial"/>
              </a:rPr>
              <a:t>Sunday,</a:t>
            </a:r>
            <a:r>
              <a:rPr dirty="0" sz="1250" spc="85" b="1">
                <a:latin typeface="Arial"/>
                <a:cs typeface="Arial"/>
              </a:rPr>
              <a:t> </a:t>
            </a:r>
            <a:r>
              <a:rPr dirty="0" sz="1250" spc="135" b="1">
                <a:latin typeface="Arial"/>
                <a:cs typeface="Arial"/>
              </a:rPr>
              <a:t>intersected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55" b="1">
                <a:latin typeface="Arial"/>
                <a:cs typeface="Arial"/>
              </a:rPr>
              <a:t>with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30" b="1">
                <a:latin typeface="Arial"/>
                <a:cs typeface="Arial"/>
              </a:rPr>
              <a:t>each  </a:t>
            </a:r>
            <a:r>
              <a:rPr dirty="0" sz="1250" spc="105" b="1">
                <a:latin typeface="Arial"/>
                <a:cs typeface="Arial"/>
              </a:rPr>
              <a:t>possible</a:t>
            </a:r>
            <a:r>
              <a:rPr dirty="0" sz="1250" spc="90" b="1">
                <a:latin typeface="Arial"/>
                <a:cs typeface="Arial"/>
              </a:rPr>
              <a:t> class.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50" spc="95" b="1">
                <a:latin typeface="Arial"/>
                <a:cs typeface="Arial"/>
              </a:rPr>
              <a:t>Each</a:t>
            </a:r>
            <a:r>
              <a:rPr dirty="0" sz="1250" spc="85" b="1">
                <a:latin typeface="Arial"/>
                <a:cs typeface="Arial"/>
              </a:rPr>
              <a:t> </a:t>
            </a:r>
            <a:r>
              <a:rPr dirty="0" sz="1250" spc="100" b="1">
                <a:latin typeface="Arial"/>
                <a:cs typeface="Arial"/>
              </a:rPr>
              <a:t>cell</a:t>
            </a:r>
            <a:r>
              <a:rPr dirty="0" sz="1250" spc="85" b="1">
                <a:latin typeface="Arial"/>
                <a:cs typeface="Arial"/>
              </a:rPr>
              <a:t> </a:t>
            </a:r>
            <a:r>
              <a:rPr dirty="0" sz="1250" spc="114" b="1">
                <a:latin typeface="Arial"/>
                <a:cs typeface="Arial"/>
              </a:rPr>
              <a:t>will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55" b="1">
                <a:latin typeface="Arial"/>
                <a:cs typeface="Arial"/>
              </a:rPr>
              <a:t>be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a</a:t>
            </a:r>
            <a:r>
              <a:rPr dirty="0" sz="1250" spc="105" b="1">
                <a:latin typeface="Arial"/>
                <a:cs typeface="Arial"/>
              </a:rPr>
              <a:t> </a:t>
            </a:r>
            <a:r>
              <a:rPr dirty="0" sz="1250" spc="185" b="1">
                <a:latin typeface="Arial"/>
                <a:cs typeface="Arial"/>
              </a:rPr>
              <a:t>1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25" b="1">
                <a:latin typeface="Arial"/>
                <a:cs typeface="Arial"/>
              </a:rPr>
              <a:t>or</a:t>
            </a:r>
            <a:r>
              <a:rPr dirty="0" sz="1250" spc="85" b="1">
                <a:latin typeface="Arial"/>
                <a:cs typeface="Arial"/>
              </a:rPr>
              <a:t> </a:t>
            </a:r>
            <a:r>
              <a:rPr dirty="0" sz="1250" spc="185" b="1">
                <a:latin typeface="Arial"/>
                <a:cs typeface="Arial"/>
              </a:rPr>
              <a:t>0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20" b="1">
                <a:latin typeface="Arial"/>
                <a:cs typeface="Arial"/>
              </a:rPr>
              <a:t>indicating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whether</a:t>
            </a:r>
            <a:r>
              <a:rPr dirty="0" sz="1250" spc="85" b="1">
                <a:latin typeface="Arial"/>
                <a:cs typeface="Arial"/>
              </a:rPr>
              <a:t> </a:t>
            </a:r>
            <a:r>
              <a:rPr dirty="0" sz="1250" spc="145" b="1">
                <a:latin typeface="Arial"/>
                <a:cs typeface="Arial"/>
              </a:rPr>
              <a:t>that’s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the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45" b="1">
                <a:latin typeface="Arial"/>
                <a:cs typeface="Arial"/>
              </a:rPr>
              <a:t>start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25" b="1">
                <a:latin typeface="Arial"/>
                <a:cs typeface="Arial"/>
              </a:rPr>
              <a:t>of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the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10" b="1">
                <a:latin typeface="Arial"/>
                <a:cs typeface="Arial"/>
              </a:rPr>
              <a:t>first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90" b="1">
                <a:latin typeface="Arial"/>
                <a:cs typeface="Arial"/>
              </a:rPr>
              <a:t>class.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59" y="2652119"/>
            <a:ext cx="9210675" cy="2152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40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619"/>
            <a:ext cx="39344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40" b="1">
                <a:solidFill>
                  <a:srgbClr val="FFFFFF"/>
                </a:solidFill>
                <a:latin typeface="Arial"/>
                <a:cs typeface="Arial"/>
              </a:rPr>
              <a:t>Generating </a:t>
            </a:r>
            <a:r>
              <a:rPr dirty="0" sz="2400" spc="28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204" b="1">
                <a:solidFill>
                  <a:srgbClr val="FFFFFF"/>
                </a:solidFill>
                <a:latin typeface="Arial"/>
                <a:cs typeface="Arial"/>
              </a:rPr>
              <a:t>Schedule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709" y="1396597"/>
            <a:ext cx="7691120" cy="79883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50" spc="160" b="1">
                <a:latin typeface="Arial"/>
                <a:cs typeface="Arial"/>
              </a:rPr>
              <a:t>Next </a:t>
            </a:r>
            <a:r>
              <a:rPr dirty="0" sz="1250" spc="110" b="1">
                <a:latin typeface="Arial"/>
                <a:cs typeface="Arial"/>
              </a:rPr>
              <a:t>visualize </a:t>
            </a:r>
            <a:r>
              <a:rPr dirty="0" sz="1250" spc="150" b="1">
                <a:latin typeface="Arial"/>
                <a:cs typeface="Arial"/>
              </a:rPr>
              <a:t>how </a:t>
            </a:r>
            <a:r>
              <a:rPr dirty="0" sz="1250" spc="120" b="1">
                <a:latin typeface="Arial"/>
                <a:cs typeface="Arial"/>
              </a:rPr>
              <a:t>overlaps </a:t>
            </a:r>
            <a:r>
              <a:rPr dirty="0" sz="1250" spc="114" b="1">
                <a:latin typeface="Arial"/>
                <a:cs typeface="Arial"/>
              </a:rPr>
              <a:t>will</a:t>
            </a:r>
            <a:r>
              <a:rPr dirty="0" sz="1250" spc="-75" b="1">
                <a:latin typeface="Arial"/>
                <a:cs typeface="Arial"/>
              </a:rPr>
              <a:t> </a:t>
            </a:r>
            <a:r>
              <a:rPr dirty="0" sz="1250" spc="75" b="1">
                <a:latin typeface="Arial"/>
                <a:cs typeface="Arial"/>
              </a:rPr>
              <a:t>occur.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250" spc="130" b="1">
                <a:latin typeface="Arial"/>
                <a:cs typeface="Arial"/>
              </a:rPr>
              <a:t>Notice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45" b="1">
                <a:latin typeface="Arial"/>
                <a:cs typeface="Arial"/>
              </a:rPr>
              <a:t>how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a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9:00AM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90" b="1">
                <a:latin typeface="Arial"/>
                <a:cs typeface="Arial"/>
              </a:rPr>
              <a:t>Psych</a:t>
            </a:r>
            <a:r>
              <a:rPr dirty="0" sz="1250" spc="85" b="1">
                <a:latin typeface="Arial"/>
                <a:cs typeface="Arial"/>
              </a:rPr>
              <a:t> </a:t>
            </a:r>
            <a:r>
              <a:rPr dirty="0" sz="1250" spc="190" b="1">
                <a:latin typeface="Arial"/>
                <a:cs typeface="Arial"/>
              </a:rPr>
              <a:t>101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85" b="1">
                <a:latin typeface="Arial"/>
                <a:cs typeface="Arial"/>
              </a:rPr>
              <a:t>class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10" b="1">
                <a:latin typeface="Arial"/>
                <a:cs typeface="Arial"/>
              </a:rPr>
              <a:t>will</a:t>
            </a:r>
            <a:r>
              <a:rPr dirty="0" sz="1250" spc="85" b="1">
                <a:latin typeface="Arial"/>
                <a:cs typeface="Arial"/>
              </a:rPr>
              <a:t> </a:t>
            </a:r>
            <a:r>
              <a:rPr dirty="0" sz="1250" spc="100" b="1">
                <a:latin typeface="Arial"/>
                <a:cs typeface="Arial"/>
              </a:rPr>
              <a:t>clash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55" b="1">
                <a:latin typeface="Arial"/>
                <a:cs typeface="Arial"/>
              </a:rPr>
              <a:t>with</a:t>
            </a:r>
            <a:r>
              <a:rPr dirty="0" sz="1250" spc="85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a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9:15AM</a:t>
            </a:r>
            <a:r>
              <a:rPr dirty="0" sz="1250" spc="80" b="1">
                <a:latin typeface="Arial"/>
                <a:cs typeface="Arial"/>
              </a:rPr>
              <a:t> </a:t>
            </a:r>
            <a:r>
              <a:rPr dirty="0" sz="1250" spc="100" b="1">
                <a:latin typeface="Arial"/>
                <a:cs typeface="Arial"/>
              </a:rPr>
              <a:t>Sociology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75" b="1">
                <a:latin typeface="Arial"/>
                <a:cs typeface="Arial"/>
              </a:rPr>
              <a:t>101.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250" spc="170" b="1">
                <a:latin typeface="Arial"/>
                <a:cs typeface="Arial"/>
              </a:rPr>
              <a:t>We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20" b="1">
                <a:latin typeface="Arial"/>
                <a:cs typeface="Arial"/>
              </a:rPr>
              <a:t>can</a:t>
            </a:r>
            <a:r>
              <a:rPr dirty="0" sz="1250" spc="85" b="1">
                <a:latin typeface="Arial"/>
                <a:cs typeface="Arial"/>
              </a:rPr>
              <a:t> </a:t>
            </a:r>
            <a:r>
              <a:rPr dirty="0" sz="1250" spc="135" b="1">
                <a:latin typeface="Arial"/>
                <a:cs typeface="Arial"/>
              </a:rPr>
              <a:t>sum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10" b="1">
                <a:latin typeface="Arial"/>
                <a:cs typeface="Arial"/>
              </a:rPr>
              <a:t>all</a:t>
            </a:r>
            <a:r>
              <a:rPr dirty="0" sz="1250" spc="85" b="1">
                <a:latin typeface="Arial"/>
                <a:cs typeface="Arial"/>
              </a:rPr>
              <a:t> </a:t>
            </a:r>
            <a:r>
              <a:rPr dirty="0" sz="1250" spc="100" b="1">
                <a:latin typeface="Arial"/>
                <a:cs typeface="Arial"/>
              </a:rPr>
              <a:t>blocks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70" b="1">
                <a:latin typeface="Arial"/>
                <a:cs typeface="Arial"/>
              </a:rPr>
              <a:t>that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25" b="1">
                <a:latin typeface="Arial"/>
                <a:cs typeface="Arial"/>
              </a:rPr>
              <a:t>affect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65" b="1">
                <a:latin typeface="Arial"/>
                <a:cs typeface="Arial"/>
              </a:rPr>
              <a:t>the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9:45AM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10" b="1">
                <a:latin typeface="Arial"/>
                <a:cs typeface="Arial"/>
              </a:rPr>
              <a:t>block</a:t>
            </a:r>
            <a:r>
              <a:rPr dirty="0" sz="1250" spc="85" b="1">
                <a:latin typeface="Arial"/>
                <a:cs typeface="Arial"/>
              </a:rPr>
              <a:t> </a:t>
            </a:r>
            <a:r>
              <a:rPr dirty="0" sz="1250" spc="145" b="1">
                <a:latin typeface="Arial"/>
                <a:cs typeface="Arial"/>
              </a:rPr>
              <a:t>and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30" b="1">
                <a:latin typeface="Arial"/>
                <a:cs typeface="Arial"/>
              </a:rPr>
              <a:t>ensure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55" b="1">
                <a:latin typeface="Arial"/>
                <a:cs typeface="Arial"/>
              </a:rPr>
              <a:t>they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40" b="1">
                <a:latin typeface="Arial"/>
                <a:cs typeface="Arial"/>
              </a:rPr>
              <a:t>don’t</a:t>
            </a:r>
            <a:r>
              <a:rPr dirty="0" sz="1250" spc="105" b="1">
                <a:latin typeface="Arial"/>
                <a:cs typeface="Arial"/>
              </a:rPr>
              <a:t> </a:t>
            </a:r>
            <a:r>
              <a:rPr dirty="0" sz="1250" spc="135" b="1">
                <a:latin typeface="Arial"/>
                <a:cs typeface="Arial"/>
              </a:rPr>
              <a:t>exceed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1.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59" y="2564489"/>
            <a:ext cx="9391538" cy="2026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66590" y="4713796"/>
            <a:ext cx="1741170" cy="36639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115"/>
              </a:spcBef>
            </a:pPr>
            <a:r>
              <a:rPr dirty="0" sz="1200">
                <a:solidFill>
                  <a:srgbClr val="FF3333"/>
                </a:solidFill>
                <a:latin typeface="Arial"/>
                <a:cs typeface="Arial"/>
              </a:rPr>
              <a:t>Sum of </a:t>
            </a:r>
            <a:r>
              <a:rPr dirty="0" sz="1200" spc="-5">
                <a:solidFill>
                  <a:srgbClr val="FF3333"/>
                </a:solidFill>
                <a:latin typeface="Arial"/>
                <a:cs typeface="Arial"/>
              </a:rPr>
              <a:t>affecting </a:t>
            </a:r>
            <a:r>
              <a:rPr dirty="0" sz="1200">
                <a:solidFill>
                  <a:srgbClr val="FF3333"/>
                </a:solidFill>
                <a:latin typeface="Arial"/>
                <a:cs typeface="Arial"/>
              </a:rPr>
              <a:t>slots =</a:t>
            </a:r>
            <a:r>
              <a:rPr dirty="0" sz="1200" spc="-8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3333"/>
                </a:solidFill>
                <a:latin typeface="Arial"/>
                <a:cs typeface="Arial"/>
              </a:rPr>
              <a:t>2  </a:t>
            </a:r>
            <a:r>
              <a:rPr dirty="0" sz="1200" spc="-15">
                <a:solidFill>
                  <a:srgbClr val="FF3333"/>
                </a:solidFill>
                <a:latin typeface="Arial"/>
                <a:cs typeface="Arial"/>
              </a:rPr>
              <a:t>FAIL, </a:t>
            </a:r>
            <a:r>
              <a:rPr dirty="0" sz="1200">
                <a:solidFill>
                  <a:srgbClr val="FF3333"/>
                </a:solidFill>
                <a:latin typeface="Arial"/>
                <a:cs typeface="Arial"/>
              </a:rPr>
              <a:t>sum must be</a:t>
            </a:r>
            <a:r>
              <a:rPr dirty="0" sz="1200" spc="-3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3333"/>
                </a:solidFill>
                <a:latin typeface="Arial"/>
                <a:cs typeface="Arial"/>
              </a:rPr>
              <a:t>&lt;=1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41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619"/>
            <a:ext cx="39344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40" b="1">
                <a:solidFill>
                  <a:srgbClr val="FFFFFF"/>
                </a:solidFill>
                <a:latin typeface="Arial"/>
                <a:cs typeface="Arial"/>
              </a:rPr>
              <a:t>Generating </a:t>
            </a:r>
            <a:r>
              <a:rPr dirty="0" sz="2400" spc="28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204" b="1">
                <a:solidFill>
                  <a:srgbClr val="FFFFFF"/>
                </a:solidFill>
                <a:latin typeface="Arial"/>
                <a:cs typeface="Arial"/>
              </a:rPr>
              <a:t>Schedule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709" y="1396597"/>
            <a:ext cx="7691120" cy="79883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50" spc="160" b="1">
                <a:latin typeface="Arial"/>
                <a:cs typeface="Arial"/>
              </a:rPr>
              <a:t>Next </a:t>
            </a:r>
            <a:r>
              <a:rPr dirty="0" sz="1250" spc="110" b="1">
                <a:latin typeface="Arial"/>
                <a:cs typeface="Arial"/>
              </a:rPr>
              <a:t>visualize </a:t>
            </a:r>
            <a:r>
              <a:rPr dirty="0" sz="1250" spc="150" b="1">
                <a:latin typeface="Arial"/>
                <a:cs typeface="Arial"/>
              </a:rPr>
              <a:t>how </a:t>
            </a:r>
            <a:r>
              <a:rPr dirty="0" sz="1250" spc="120" b="1">
                <a:latin typeface="Arial"/>
                <a:cs typeface="Arial"/>
              </a:rPr>
              <a:t>overlaps </a:t>
            </a:r>
            <a:r>
              <a:rPr dirty="0" sz="1250" spc="114" b="1">
                <a:latin typeface="Arial"/>
                <a:cs typeface="Arial"/>
              </a:rPr>
              <a:t>will</a:t>
            </a:r>
            <a:r>
              <a:rPr dirty="0" sz="1250" spc="-75" b="1">
                <a:latin typeface="Arial"/>
                <a:cs typeface="Arial"/>
              </a:rPr>
              <a:t> </a:t>
            </a:r>
            <a:r>
              <a:rPr dirty="0" sz="1250" spc="75" b="1">
                <a:latin typeface="Arial"/>
                <a:cs typeface="Arial"/>
              </a:rPr>
              <a:t>occur.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250" spc="130" b="1">
                <a:latin typeface="Arial"/>
                <a:cs typeface="Arial"/>
              </a:rPr>
              <a:t>Notice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45" b="1">
                <a:latin typeface="Arial"/>
                <a:cs typeface="Arial"/>
              </a:rPr>
              <a:t>how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a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9:00AM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90" b="1">
                <a:latin typeface="Arial"/>
                <a:cs typeface="Arial"/>
              </a:rPr>
              <a:t>Psych</a:t>
            </a:r>
            <a:r>
              <a:rPr dirty="0" sz="1250" spc="85" b="1">
                <a:latin typeface="Arial"/>
                <a:cs typeface="Arial"/>
              </a:rPr>
              <a:t> </a:t>
            </a:r>
            <a:r>
              <a:rPr dirty="0" sz="1250" spc="190" b="1">
                <a:latin typeface="Arial"/>
                <a:cs typeface="Arial"/>
              </a:rPr>
              <a:t>101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85" b="1">
                <a:latin typeface="Arial"/>
                <a:cs typeface="Arial"/>
              </a:rPr>
              <a:t>class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10" b="1">
                <a:latin typeface="Arial"/>
                <a:cs typeface="Arial"/>
              </a:rPr>
              <a:t>will</a:t>
            </a:r>
            <a:r>
              <a:rPr dirty="0" sz="1250" spc="85" b="1">
                <a:latin typeface="Arial"/>
                <a:cs typeface="Arial"/>
              </a:rPr>
              <a:t> </a:t>
            </a:r>
            <a:r>
              <a:rPr dirty="0" sz="1250" spc="100" b="1">
                <a:latin typeface="Arial"/>
                <a:cs typeface="Arial"/>
              </a:rPr>
              <a:t>clash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55" b="1">
                <a:latin typeface="Arial"/>
                <a:cs typeface="Arial"/>
              </a:rPr>
              <a:t>with</a:t>
            </a:r>
            <a:r>
              <a:rPr dirty="0" sz="1250" spc="85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a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9:30AM</a:t>
            </a:r>
            <a:r>
              <a:rPr dirty="0" sz="1250" spc="80" b="1">
                <a:latin typeface="Arial"/>
                <a:cs typeface="Arial"/>
              </a:rPr>
              <a:t> </a:t>
            </a:r>
            <a:r>
              <a:rPr dirty="0" sz="1250" spc="100" b="1">
                <a:latin typeface="Arial"/>
                <a:cs typeface="Arial"/>
              </a:rPr>
              <a:t>Sociology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75" b="1">
                <a:latin typeface="Arial"/>
                <a:cs typeface="Arial"/>
              </a:rPr>
              <a:t>101.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250" spc="170" b="1">
                <a:latin typeface="Arial"/>
                <a:cs typeface="Arial"/>
              </a:rPr>
              <a:t>We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20" b="1">
                <a:latin typeface="Arial"/>
                <a:cs typeface="Arial"/>
              </a:rPr>
              <a:t>can</a:t>
            </a:r>
            <a:r>
              <a:rPr dirty="0" sz="1250" spc="85" b="1">
                <a:latin typeface="Arial"/>
                <a:cs typeface="Arial"/>
              </a:rPr>
              <a:t> </a:t>
            </a:r>
            <a:r>
              <a:rPr dirty="0" sz="1250" spc="135" b="1">
                <a:latin typeface="Arial"/>
                <a:cs typeface="Arial"/>
              </a:rPr>
              <a:t>sum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10" b="1">
                <a:latin typeface="Arial"/>
                <a:cs typeface="Arial"/>
              </a:rPr>
              <a:t>all</a:t>
            </a:r>
            <a:r>
              <a:rPr dirty="0" sz="1250" spc="85" b="1">
                <a:latin typeface="Arial"/>
                <a:cs typeface="Arial"/>
              </a:rPr>
              <a:t> </a:t>
            </a:r>
            <a:r>
              <a:rPr dirty="0" sz="1250" spc="100" b="1">
                <a:latin typeface="Arial"/>
                <a:cs typeface="Arial"/>
              </a:rPr>
              <a:t>blocks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70" b="1">
                <a:latin typeface="Arial"/>
                <a:cs typeface="Arial"/>
              </a:rPr>
              <a:t>that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25" b="1">
                <a:latin typeface="Arial"/>
                <a:cs typeface="Arial"/>
              </a:rPr>
              <a:t>affect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65" b="1">
                <a:latin typeface="Arial"/>
                <a:cs typeface="Arial"/>
              </a:rPr>
              <a:t>the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9:45AM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10" b="1">
                <a:latin typeface="Arial"/>
                <a:cs typeface="Arial"/>
              </a:rPr>
              <a:t>block</a:t>
            </a:r>
            <a:r>
              <a:rPr dirty="0" sz="1250" spc="85" b="1">
                <a:latin typeface="Arial"/>
                <a:cs typeface="Arial"/>
              </a:rPr>
              <a:t> </a:t>
            </a:r>
            <a:r>
              <a:rPr dirty="0" sz="1250" spc="145" b="1">
                <a:latin typeface="Arial"/>
                <a:cs typeface="Arial"/>
              </a:rPr>
              <a:t>and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30" b="1">
                <a:latin typeface="Arial"/>
                <a:cs typeface="Arial"/>
              </a:rPr>
              <a:t>ensure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55" b="1">
                <a:latin typeface="Arial"/>
                <a:cs typeface="Arial"/>
              </a:rPr>
              <a:t>they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40" b="1">
                <a:latin typeface="Arial"/>
                <a:cs typeface="Arial"/>
              </a:rPr>
              <a:t>don’t</a:t>
            </a:r>
            <a:r>
              <a:rPr dirty="0" sz="1250" spc="105" b="1">
                <a:latin typeface="Arial"/>
                <a:cs typeface="Arial"/>
              </a:rPr>
              <a:t> </a:t>
            </a:r>
            <a:r>
              <a:rPr dirty="0" sz="1250" spc="135" b="1">
                <a:latin typeface="Arial"/>
                <a:cs typeface="Arial"/>
              </a:rPr>
              <a:t>exceed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1.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5600" y="2567029"/>
            <a:ext cx="9381406" cy="202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66590" y="4713796"/>
            <a:ext cx="1741170" cy="36639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115"/>
              </a:spcBef>
            </a:pPr>
            <a:r>
              <a:rPr dirty="0" sz="1200">
                <a:solidFill>
                  <a:srgbClr val="FF3333"/>
                </a:solidFill>
                <a:latin typeface="Arial"/>
                <a:cs typeface="Arial"/>
              </a:rPr>
              <a:t>Sum of </a:t>
            </a:r>
            <a:r>
              <a:rPr dirty="0" sz="1200" spc="-5">
                <a:solidFill>
                  <a:srgbClr val="FF3333"/>
                </a:solidFill>
                <a:latin typeface="Arial"/>
                <a:cs typeface="Arial"/>
              </a:rPr>
              <a:t>affecting </a:t>
            </a:r>
            <a:r>
              <a:rPr dirty="0" sz="1200">
                <a:solidFill>
                  <a:srgbClr val="FF3333"/>
                </a:solidFill>
                <a:latin typeface="Arial"/>
                <a:cs typeface="Arial"/>
              </a:rPr>
              <a:t>slots =</a:t>
            </a:r>
            <a:r>
              <a:rPr dirty="0" sz="1200" spc="-8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3333"/>
                </a:solidFill>
                <a:latin typeface="Arial"/>
                <a:cs typeface="Arial"/>
              </a:rPr>
              <a:t>2  </a:t>
            </a:r>
            <a:r>
              <a:rPr dirty="0" sz="1200" spc="-15">
                <a:solidFill>
                  <a:srgbClr val="FF3333"/>
                </a:solidFill>
                <a:latin typeface="Arial"/>
                <a:cs typeface="Arial"/>
              </a:rPr>
              <a:t>FAIL, </a:t>
            </a:r>
            <a:r>
              <a:rPr dirty="0" sz="1200">
                <a:solidFill>
                  <a:srgbClr val="FF3333"/>
                </a:solidFill>
                <a:latin typeface="Arial"/>
                <a:cs typeface="Arial"/>
              </a:rPr>
              <a:t>sum must be</a:t>
            </a:r>
            <a:r>
              <a:rPr dirty="0" sz="1200" spc="-3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3333"/>
                </a:solidFill>
                <a:latin typeface="Arial"/>
                <a:cs typeface="Arial"/>
              </a:rPr>
              <a:t>&lt;=1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41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619"/>
            <a:ext cx="39344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40" b="1">
                <a:solidFill>
                  <a:srgbClr val="FFFFFF"/>
                </a:solidFill>
                <a:latin typeface="Arial"/>
                <a:cs typeface="Arial"/>
              </a:rPr>
              <a:t>Generating </a:t>
            </a:r>
            <a:r>
              <a:rPr dirty="0" sz="2400" spc="28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204" b="1">
                <a:solidFill>
                  <a:srgbClr val="FFFFFF"/>
                </a:solidFill>
                <a:latin typeface="Arial"/>
                <a:cs typeface="Arial"/>
              </a:rPr>
              <a:t>Schedule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709" y="1396597"/>
            <a:ext cx="7691120" cy="79883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50" spc="160" b="1">
                <a:latin typeface="Arial"/>
                <a:cs typeface="Arial"/>
              </a:rPr>
              <a:t>Next </a:t>
            </a:r>
            <a:r>
              <a:rPr dirty="0" sz="1250" spc="110" b="1">
                <a:latin typeface="Arial"/>
                <a:cs typeface="Arial"/>
              </a:rPr>
              <a:t>visualize </a:t>
            </a:r>
            <a:r>
              <a:rPr dirty="0" sz="1250" spc="150" b="1">
                <a:latin typeface="Arial"/>
                <a:cs typeface="Arial"/>
              </a:rPr>
              <a:t>how </a:t>
            </a:r>
            <a:r>
              <a:rPr dirty="0" sz="1250" spc="120" b="1">
                <a:latin typeface="Arial"/>
                <a:cs typeface="Arial"/>
              </a:rPr>
              <a:t>overlaps </a:t>
            </a:r>
            <a:r>
              <a:rPr dirty="0" sz="1250" spc="114" b="1">
                <a:latin typeface="Arial"/>
                <a:cs typeface="Arial"/>
              </a:rPr>
              <a:t>will</a:t>
            </a:r>
            <a:r>
              <a:rPr dirty="0" sz="1250" spc="-75" b="1">
                <a:latin typeface="Arial"/>
                <a:cs typeface="Arial"/>
              </a:rPr>
              <a:t> </a:t>
            </a:r>
            <a:r>
              <a:rPr dirty="0" sz="1250" spc="75" b="1">
                <a:latin typeface="Arial"/>
                <a:cs typeface="Arial"/>
              </a:rPr>
              <a:t>occur.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250" spc="130" b="1">
                <a:latin typeface="Arial"/>
                <a:cs typeface="Arial"/>
              </a:rPr>
              <a:t>Notice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45" b="1">
                <a:latin typeface="Arial"/>
                <a:cs typeface="Arial"/>
              </a:rPr>
              <a:t>how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a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9:00AM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90" b="1">
                <a:latin typeface="Arial"/>
                <a:cs typeface="Arial"/>
              </a:rPr>
              <a:t>Psych</a:t>
            </a:r>
            <a:r>
              <a:rPr dirty="0" sz="1250" spc="85" b="1">
                <a:latin typeface="Arial"/>
                <a:cs typeface="Arial"/>
              </a:rPr>
              <a:t> </a:t>
            </a:r>
            <a:r>
              <a:rPr dirty="0" sz="1250" spc="190" b="1">
                <a:latin typeface="Arial"/>
                <a:cs typeface="Arial"/>
              </a:rPr>
              <a:t>101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85" b="1">
                <a:latin typeface="Arial"/>
                <a:cs typeface="Arial"/>
              </a:rPr>
              <a:t>class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10" b="1">
                <a:latin typeface="Arial"/>
                <a:cs typeface="Arial"/>
              </a:rPr>
              <a:t>will</a:t>
            </a:r>
            <a:r>
              <a:rPr dirty="0" sz="1250" spc="85" b="1">
                <a:latin typeface="Arial"/>
                <a:cs typeface="Arial"/>
              </a:rPr>
              <a:t> </a:t>
            </a:r>
            <a:r>
              <a:rPr dirty="0" sz="1250" spc="100" b="1">
                <a:latin typeface="Arial"/>
                <a:cs typeface="Arial"/>
              </a:rPr>
              <a:t>clash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55" b="1">
                <a:latin typeface="Arial"/>
                <a:cs typeface="Arial"/>
              </a:rPr>
              <a:t>with</a:t>
            </a:r>
            <a:r>
              <a:rPr dirty="0" sz="1250" spc="85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a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9:45AM</a:t>
            </a:r>
            <a:r>
              <a:rPr dirty="0" sz="1250" spc="80" b="1">
                <a:latin typeface="Arial"/>
                <a:cs typeface="Arial"/>
              </a:rPr>
              <a:t> </a:t>
            </a:r>
            <a:r>
              <a:rPr dirty="0" sz="1250" spc="100" b="1">
                <a:latin typeface="Arial"/>
                <a:cs typeface="Arial"/>
              </a:rPr>
              <a:t>Sociology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75" b="1">
                <a:latin typeface="Arial"/>
                <a:cs typeface="Arial"/>
              </a:rPr>
              <a:t>101.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250" spc="170" b="1">
                <a:latin typeface="Arial"/>
                <a:cs typeface="Arial"/>
              </a:rPr>
              <a:t>We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20" b="1">
                <a:latin typeface="Arial"/>
                <a:cs typeface="Arial"/>
              </a:rPr>
              <a:t>can</a:t>
            </a:r>
            <a:r>
              <a:rPr dirty="0" sz="1250" spc="85" b="1">
                <a:latin typeface="Arial"/>
                <a:cs typeface="Arial"/>
              </a:rPr>
              <a:t> </a:t>
            </a:r>
            <a:r>
              <a:rPr dirty="0" sz="1250" spc="135" b="1">
                <a:latin typeface="Arial"/>
                <a:cs typeface="Arial"/>
              </a:rPr>
              <a:t>sum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10" b="1">
                <a:latin typeface="Arial"/>
                <a:cs typeface="Arial"/>
              </a:rPr>
              <a:t>all</a:t>
            </a:r>
            <a:r>
              <a:rPr dirty="0" sz="1250" spc="85" b="1">
                <a:latin typeface="Arial"/>
                <a:cs typeface="Arial"/>
              </a:rPr>
              <a:t> </a:t>
            </a:r>
            <a:r>
              <a:rPr dirty="0" sz="1250" spc="100" b="1">
                <a:latin typeface="Arial"/>
                <a:cs typeface="Arial"/>
              </a:rPr>
              <a:t>blocks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70" b="1">
                <a:latin typeface="Arial"/>
                <a:cs typeface="Arial"/>
              </a:rPr>
              <a:t>that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25" b="1">
                <a:latin typeface="Arial"/>
                <a:cs typeface="Arial"/>
              </a:rPr>
              <a:t>affect</a:t>
            </a:r>
            <a:r>
              <a:rPr dirty="0" sz="1250" spc="95" b="1">
                <a:latin typeface="Arial"/>
                <a:cs typeface="Arial"/>
              </a:rPr>
              <a:t> </a:t>
            </a:r>
            <a:r>
              <a:rPr dirty="0" sz="1250" spc="165" b="1">
                <a:latin typeface="Arial"/>
                <a:cs typeface="Arial"/>
              </a:rPr>
              <a:t>the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9:45AM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10" b="1">
                <a:latin typeface="Arial"/>
                <a:cs typeface="Arial"/>
              </a:rPr>
              <a:t>block</a:t>
            </a:r>
            <a:r>
              <a:rPr dirty="0" sz="1250" spc="85" b="1">
                <a:latin typeface="Arial"/>
                <a:cs typeface="Arial"/>
              </a:rPr>
              <a:t> </a:t>
            </a:r>
            <a:r>
              <a:rPr dirty="0" sz="1250" spc="145" b="1">
                <a:latin typeface="Arial"/>
                <a:cs typeface="Arial"/>
              </a:rPr>
              <a:t>and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30" b="1">
                <a:latin typeface="Arial"/>
                <a:cs typeface="Arial"/>
              </a:rPr>
              <a:t>ensure</a:t>
            </a:r>
            <a:r>
              <a:rPr dirty="0" sz="1250" spc="100" b="1">
                <a:latin typeface="Arial"/>
                <a:cs typeface="Arial"/>
              </a:rPr>
              <a:t> </a:t>
            </a:r>
            <a:r>
              <a:rPr dirty="0" sz="1250" spc="155" b="1">
                <a:latin typeface="Arial"/>
                <a:cs typeface="Arial"/>
              </a:rPr>
              <a:t>they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40" b="1">
                <a:latin typeface="Arial"/>
                <a:cs typeface="Arial"/>
              </a:rPr>
              <a:t>don’t</a:t>
            </a:r>
            <a:r>
              <a:rPr dirty="0" sz="1250" spc="105" b="1">
                <a:latin typeface="Arial"/>
                <a:cs typeface="Arial"/>
              </a:rPr>
              <a:t> </a:t>
            </a:r>
            <a:r>
              <a:rPr dirty="0" sz="1250" spc="135" b="1">
                <a:latin typeface="Arial"/>
                <a:cs typeface="Arial"/>
              </a:rPr>
              <a:t>exceed</a:t>
            </a:r>
            <a:r>
              <a:rPr dirty="0" sz="1250" spc="90" b="1">
                <a:latin typeface="Arial"/>
                <a:cs typeface="Arial"/>
              </a:rPr>
              <a:t> </a:t>
            </a:r>
            <a:r>
              <a:rPr dirty="0" sz="1250" spc="160" b="1">
                <a:latin typeface="Arial"/>
                <a:cs typeface="Arial"/>
              </a:rPr>
              <a:t>1.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59" y="2578460"/>
            <a:ext cx="9391538" cy="2026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66590" y="4713796"/>
            <a:ext cx="1741170" cy="36639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115"/>
              </a:spcBef>
            </a:pPr>
            <a:r>
              <a:rPr dirty="0" sz="1200">
                <a:solidFill>
                  <a:srgbClr val="FF3333"/>
                </a:solidFill>
                <a:latin typeface="Arial"/>
                <a:cs typeface="Arial"/>
              </a:rPr>
              <a:t>Sum of </a:t>
            </a:r>
            <a:r>
              <a:rPr dirty="0" sz="1200" spc="-5">
                <a:solidFill>
                  <a:srgbClr val="FF3333"/>
                </a:solidFill>
                <a:latin typeface="Arial"/>
                <a:cs typeface="Arial"/>
              </a:rPr>
              <a:t>affecting </a:t>
            </a:r>
            <a:r>
              <a:rPr dirty="0" sz="1200">
                <a:solidFill>
                  <a:srgbClr val="FF3333"/>
                </a:solidFill>
                <a:latin typeface="Arial"/>
                <a:cs typeface="Arial"/>
              </a:rPr>
              <a:t>slots =</a:t>
            </a:r>
            <a:r>
              <a:rPr dirty="0" sz="1200" spc="-8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3333"/>
                </a:solidFill>
                <a:latin typeface="Arial"/>
                <a:cs typeface="Arial"/>
              </a:rPr>
              <a:t>2  </a:t>
            </a:r>
            <a:r>
              <a:rPr dirty="0" sz="1200" spc="-15">
                <a:solidFill>
                  <a:srgbClr val="FF3333"/>
                </a:solidFill>
                <a:latin typeface="Arial"/>
                <a:cs typeface="Arial"/>
              </a:rPr>
              <a:t>FAIL, </a:t>
            </a:r>
            <a:r>
              <a:rPr dirty="0" sz="1200">
                <a:solidFill>
                  <a:srgbClr val="FF3333"/>
                </a:solidFill>
                <a:latin typeface="Arial"/>
                <a:cs typeface="Arial"/>
              </a:rPr>
              <a:t>sum must be</a:t>
            </a:r>
            <a:r>
              <a:rPr dirty="0" sz="1200" spc="-3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3333"/>
                </a:solidFill>
                <a:latin typeface="Arial"/>
                <a:cs typeface="Arial"/>
              </a:rPr>
              <a:t>&lt;=1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41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619"/>
            <a:ext cx="39344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40" b="1">
                <a:solidFill>
                  <a:srgbClr val="FFFFFF"/>
                </a:solidFill>
                <a:latin typeface="Arial"/>
                <a:cs typeface="Arial"/>
              </a:rPr>
              <a:t>Generating </a:t>
            </a:r>
            <a:r>
              <a:rPr dirty="0" sz="2400" spc="28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204" b="1">
                <a:solidFill>
                  <a:srgbClr val="FFFFFF"/>
                </a:solidFill>
                <a:latin typeface="Arial"/>
                <a:cs typeface="Arial"/>
              </a:rPr>
              <a:t>Schedule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709" y="1454510"/>
            <a:ext cx="9104630" cy="61087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229"/>
              </a:spcBef>
            </a:pPr>
            <a:r>
              <a:rPr dirty="0" sz="1950" spc="195" b="1">
                <a:latin typeface="Arial"/>
                <a:cs typeface="Arial"/>
              </a:rPr>
              <a:t>If</a:t>
            </a:r>
            <a:r>
              <a:rPr dirty="0" sz="1950" spc="135" b="1">
                <a:latin typeface="Arial"/>
                <a:cs typeface="Arial"/>
              </a:rPr>
              <a:t> </a:t>
            </a:r>
            <a:r>
              <a:rPr dirty="0" sz="1950" spc="240" b="1">
                <a:latin typeface="Arial"/>
                <a:cs typeface="Arial"/>
              </a:rPr>
              <a:t>the</a:t>
            </a:r>
            <a:r>
              <a:rPr dirty="0" sz="1950" spc="155" b="1">
                <a:latin typeface="Arial"/>
                <a:cs typeface="Arial"/>
              </a:rPr>
              <a:t> </a:t>
            </a:r>
            <a:r>
              <a:rPr dirty="0" sz="1950" spc="235" b="1">
                <a:latin typeface="Arial"/>
                <a:cs typeface="Arial"/>
              </a:rPr>
              <a:t>“sum”</a:t>
            </a:r>
            <a:r>
              <a:rPr dirty="0" sz="1950" spc="135" b="1">
                <a:latin typeface="Arial"/>
                <a:cs typeface="Arial"/>
              </a:rPr>
              <a:t> </a:t>
            </a:r>
            <a:r>
              <a:rPr dirty="0" sz="1950" spc="175" b="1">
                <a:latin typeface="Arial"/>
                <a:cs typeface="Arial"/>
              </a:rPr>
              <a:t>of</a:t>
            </a:r>
            <a:r>
              <a:rPr dirty="0" sz="1950" spc="135" b="1">
                <a:latin typeface="Arial"/>
                <a:cs typeface="Arial"/>
              </a:rPr>
              <a:t> </a:t>
            </a:r>
            <a:r>
              <a:rPr dirty="0" sz="1950" spc="160" b="1">
                <a:latin typeface="Arial"/>
                <a:cs typeface="Arial"/>
              </a:rPr>
              <a:t>all</a:t>
            </a:r>
            <a:r>
              <a:rPr dirty="0" sz="1950" spc="140" b="1">
                <a:latin typeface="Arial"/>
                <a:cs typeface="Arial"/>
              </a:rPr>
              <a:t> slots</a:t>
            </a:r>
            <a:r>
              <a:rPr dirty="0" sz="1950" spc="150" b="1">
                <a:latin typeface="Arial"/>
                <a:cs typeface="Arial"/>
              </a:rPr>
              <a:t> </a:t>
            </a:r>
            <a:r>
              <a:rPr dirty="0" sz="1950" spc="180" b="1">
                <a:latin typeface="Arial"/>
                <a:cs typeface="Arial"/>
              </a:rPr>
              <a:t>affecting</a:t>
            </a:r>
            <a:r>
              <a:rPr dirty="0" sz="1950" spc="140" b="1">
                <a:latin typeface="Arial"/>
                <a:cs typeface="Arial"/>
              </a:rPr>
              <a:t> </a:t>
            </a:r>
            <a:r>
              <a:rPr dirty="0" sz="1950" spc="229" b="1">
                <a:latin typeface="Arial"/>
                <a:cs typeface="Arial"/>
              </a:rPr>
              <a:t>a</a:t>
            </a:r>
            <a:r>
              <a:rPr dirty="0" sz="1950" spc="145" b="1">
                <a:latin typeface="Arial"/>
                <a:cs typeface="Arial"/>
              </a:rPr>
              <a:t> </a:t>
            </a:r>
            <a:r>
              <a:rPr dirty="0" sz="1950" spc="190" b="1">
                <a:latin typeface="Arial"/>
                <a:cs typeface="Arial"/>
              </a:rPr>
              <a:t>given</a:t>
            </a:r>
            <a:r>
              <a:rPr dirty="0" sz="1950" spc="150" b="1">
                <a:latin typeface="Arial"/>
                <a:cs typeface="Arial"/>
              </a:rPr>
              <a:t> block</a:t>
            </a:r>
            <a:r>
              <a:rPr dirty="0" sz="1950" spc="140" b="1">
                <a:latin typeface="Arial"/>
                <a:cs typeface="Arial"/>
              </a:rPr>
              <a:t> </a:t>
            </a:r>
            <a:r>
              <a:rPr dirty="0" sz="1950" spc="220" b="1">
                <a:latin typeface="Arial"/>
                <a:cs typeface="Arial"/>
              </a:rPr>
              <a:t>are</a:t>
            </a:r>
            <a:r>
              <a:rPr dirty="0" sz="1950" spc="150" b="1">
                <a:latin typeface="Arial"/>
                <a:cs typeface="Arial"/>
              </a:rPr>
              <a:t> </a:t>
            </a:r>
            <a:r>
              <a:rPr dirty="0" sz="1950" spc="170" b="1">
                <a:latin typeface="Arial"/>
                <a:cs typeface="Arial"/>
              </a:rPr>
              <a:t>no</a:t>
            </a:r>
            <a:r>
              <a:rPr dirty="0" sz="1950" spc="140" b="1">
                <a:latin typeface="Arial"/>
                <a:cs typeface="Arial"/>
              </a:rPr>
              <a:t> </a:t>
            </a:r>
            <a:r>
              <a:rPr dirty="0" sz="1950" spc="220" b="1">
                <a:latin typeface="Arial"/>
                <a:cs typeface="Arial"/>
              </a:rPr>
              <a:t>more</a:t>
            </a:r>
            <a:r>
              <a:rPr dirty="0" sz="1950" spc="155" b="1">
                <a:latin typeface="Arial"/>
                <a:cs typeface="Arial"/>
              </a:rPr>
              <a:t> </a:t>
            </a:r>
            <a:r>
              <a:rPr dirty="0" sz="1950" spc="225" b="1">
                <a:latin typeface="Arial"/>
                <a:cs typeface="Arial"/>
              </a:rPr>
              <a:t>than  </a:t>
            </a:r>
            <a:r>
              <a:rPr dirty="0" sz="1950" spc="235" b="1">
                <a:latin typeface="Arial"/>
                <a:cs typeface="Arial"/>
              </a:rPr>
              <a:t>1, </a:t>
            </a:r>
            <a:r>
              <a:rPr dirty="0" sz="1950" spc="229" b="1">
                <a:latin typeface="Arial"/>
                <a:cs typeface="Arial"/>
              </a:rPr>
              <a:t>then </a:t>
            </a:r>
            <a:r>
              <a:rPr dirty="0" sz="1950" spc="260" b="1">
                <a:latin typeface="Arial"/>
                <a:cs typeface="Arial"/>
              </a:rPr>
              <a:t>we </a:t>
            </a:r>
            <a:r>
              <a:rPr dirty="0" sz="1950" spc="210" b="1">
                <a:latin typeface="Arial"/>
                <a:cs typeface="Arial"/>
              </a:rPr>
              <a:t>have </a:t>
            </a:r>
            <a:r>
              <a:rPr dirty="0" sz="1950" spc="175" b="1">
                <a:latin typeface="Arial"/>
                <a:cs typeface="Arial"/>
              </a:rPr>
              <a:t>no</a:t>
            </a:r>
            <a:r>
              <a:rPr dirty="0" sz="1950" spc="-240" b="1">
                <a:latin typeface="Arial"/>
                <a:cs typeface="Arial"/>
              </a:rPr>
              <a:t> </a:t>
            </a:r>
            <a:r>
              <a:rPr dirty="0" sz="1950" spc="145" b="1">
                <a:latin typeface="Arial"/>
                <a:cs typeface="Arial"/>
              </a:rPr>
              <a:t>conflicts!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59" y="2567029"/>
            <a:ext cx="9117998" cy="196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75150" y="4607919"/>
            <a:ext cx="1741170" cy="37846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225"/>
              </a:spcBef>
            </a:pPr>
            <a:r>
              <a:rPr dirty="0" sz="1200">
                <a:solidFill>
                  <a:srgbClr val="009933"/>
                </a:solidFill>
                <a:latin typeface="Arial"/>
                <a:cs typeface="Arial"/>
              </a:rPr>
              <a:t>Sum of </a:t>
            </a:r>
            <a:r>
              <a:rPr dirty="0" sz="1200" spc="-5">
                <a:solidFill>
                  <a:srgbClr val="009933"/>
                </a:solidFill>
                <a:latin typeface="Arial"/>
                <a:cs typeface="Arial"/>
              </a:rPr>
              <a:t>affecting </a:t>
            </a:r>
            <a:r>
              <a:rPr dirty="0" sz="1200">
                <a:solidFill>
                  <a:srgbClr val="009933"/>
                </a:solidFill>
                <a:latin typeface="Arial"/>
                <a:cs typeface="Arial"/>
              </a:rPr>
              <a:t>slots =</a:t>
            </a:r>
            <a:r>
              <a:rPr dirty="0" sz="1200" spc="-80">
                <a:solidFill>
                  <a:srgbClr val="00993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9933"/>
                </a:solidFill>
                <a:latin typeface="Arial"/>
                <a:cs typeface="Arial"/>
              </a:rPr>
              <a:t>1  </a:t>
            </a:r>
            <a:r>
              <a:rPr dirty="0" sz="1200" spc="-5">
                <a:solidFill>
                  <a:srgbClr val="009933"/>
                </a:solidFill>
                <a:latin typeface="Arial"/>
                <a:cs typeface="Arial"/>
              </a:rPr>
              <a:t>SUCCESS!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44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39344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40"/>
              <a:t>Generating </a:t>
            </a:r>
            <a:r>
              <a:rPr dirty="0" spc="280"/>
              <a:t>a</a:t>
            </a:r>
            <a:r>
              <a:rPr dirty="0" spc="70"/>
              <a:t> </a:t>
            </a:r>
            <a:r>
              <a:rPr dirty="0" spc="204"/>
              <a:t>Schedule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457050"/>
            <a:ext cx="8446135" cy="127825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2060"/>
              </a:lnSpc>
              <a:spcBef>
                <a:spcPts val="220"/>
              </a:spcBef>
            </a:pPr>
            <a:r>
              <a:rPr dirty="0" sz="1750" spc="135" b="1">
                <a:latin typeface="Arial"/>
                <a:cs typeface="Arial"/>
              </a:rPr>
              <a:t>For </a:t>
            </a:r>
            <a:r>
              <a:rPr dirty="0" sz="1750" spc="195" b="1">
                <a:latin typeface="Arial"/>
                <a:cs typeface="Arial"/>
              </a:rPr>
              <a:t>every </a:t>
            </a:r>
            <a:r>
              <a:rPr dirty="0" sz="1750" spc="185" b="1">
                <a:latin typeface="Arial"/>
                <a:cs typeface="Arial"/>
              </a:rPr>
              <a:t>“block”, </a:t>
            </a:r>
            <a:r>
              <a:rPr dirty="0" sz="1750" spc="250" b="1">
                <a:latin typeface="Arial"/>
                <a:cs typeface="Arial"/>
              </a:rPr>
              <a:t>we </a:t>
            </a:r>
            <a:r>
              <a:rPr dirty="0" sz="1750" spc="200" b="1">
                <a:latin typeface="Arial"/>
                <a:cs typeface="Arial"/>
              </a:rPr>
              <a:t>must </a:t>
            </a:r>
            <a:r>
              <a:rPr dirty="0" sz="1750" spc="180" b="1">
                <a:latin typeface="Arial"/>
                <a:cs typeface="Arial"/>
              </a:rPr>
              <a:t>sum </a:t>
            </a:r>
            <a:r>
              <a:rPr dirty="0" sz="1750" spc="155" b="1">
                <a:latin typeface="Arial"/>
                <a:cs typeface="Arial"/>
              </a:rPr>
              <a:t>all </a:t>
            </a:r>
            <a:r>
              <a:rPr dirty="0" sz="1750" spc="170" b="1">
                <a:latin typeface="Arial"/>
                <a:cs typeface="Arial"/>
              </a:rPr>
              <a:t>affecting </a:t>
            </a:r>
            <a:r>
              <a:rPr dirty="0" sz="1750" spc="135" b="1">
                <a:latin typeface="Arial"/>
                <a:cs typeface="Arial"/>
              </a:rPr>
              <a:t>slots </a:t>
            </a:r>
            <a:r>
              <a:rPr dirty="0" sz="1750" spc="190" b="1">
                <a:latin typeface="Arial"/>
                <a:cs typeface="Arial"/>
              </a:rPr>
              <a:t>(shaded</a:t>
            </a:r>
            <a:r>
              <a:rPr dirty="0" sz="1750" spc="-170" b="1">
                <a:latin typeface="Arial"/>
                <a:cs typeface="Arial"/>
              </a:rPr>
              <a:t> </a:t>
            </a:r>
            <a:r>
              <a:rPr dirty="0" sz="1750" spc="195" b="1">
                <a:latin typeface="Arial"/>
                <a:cs typeface="Arial"/>
              </a:rPr>
              <a:t>below)  </a:t>
            </a:r>
            <a:r>
              <a:rPr dirty="0" sz="1750" spc="170" b="1">
                <a:latin typeface="Arial"/>
                <a:cs typeface="Arial"/>
              </a:rPr>
              <a:t>which </a:t>
            </a:r>
            <a:r>
              <a:rPr dirty="0" sz="1750" spc="160" b="1">
                <a:latin typeface="Arial"/>
                <a:cs typeface="Arial"/>
              </a:rPr>
              <a:t>can </a:t>
            </a:r>
            <a:r>
              <a:rPr dirty="0" sz="1750" spc="210" b="1">
                <a:latin typeface="Arial"/>
                <a:cs typeface="Arial"/>
              </a:rPr>
              <a:t>be </a:t>
            </a:r>
            <a:r>
              <a:rPr dirty="0" sz="1750" spc="175" b="1">
                <a:latin typeface="Arial"/>
                <a:cs typeface="Arial"/>
              </a:rPr>
              <a:t>identified </a:t>
            </a:r>
            <a:r>
              <a:rPr dirty="0" sz="1750" spc="200" b="1">
                <a:latin typeface="Arial"/>
                <a:cs typeface="Arial"/>
              </a:rPr>
              <a:t>from </a:t>
            </a:r>
            <a:r>
              <a:rPr dirty="0" sz="1750" spc="225" b="1">
                <a:latin typeface="Arial"/>
                <a:cs typeface="Arial"/>
              </a:rPr>
              <a:t>the </a:t>
            </a:r>
            <a:r>
              <a:rPr dirty="0" sz="1750" spc="114" b="1">
                <a:latin typeface="Arial"/>
                <a:cs typeface="Arial"/>
              </a:rPr>
              <a:t>class</a:t>
            </a:r>
            <a:r>
              <a:rPr dirty="0" sz="1750" spc="-204" b="1">
                <a:latin typeface="Arial"/>
                <a:cs typeface="Arial"/>
              </a:rPr>
              <a:t> </a:t>
            </a:r>
            <a:r>
              <a:rPr dirty="0" sz="1750" spc="175" b="1">
                <a:latin typeface="Arial"/>
                <a:cs typeface="Arial"/>
              </a:rPr>
              <a:t>durations.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1750" spc="130" b="1">
                <a:latin typeface="Arial"/>
                <a:cs typeface="Arial"/>
              </a:rPr>
              <a:t>This </a:t>
            </a:r>
            <a:r>
              <a:rPr dirty="0" sz="1750" spc="185" b="1">
                <a:latin typeface="Arial"/>
                <a:cs typeface="Arial"/>
              </a:rPr>
              <a:t>sum </a:t>
            </a:r>
            <a:r>
              <a:rPr dirty="0" sz="1750" spc="200" b="1">
                <a:latin typeface="Arial"/>
                <a:cs typeface="Arial"/>
              </a:rPr>
              <a:t>must </a:t>
            </a:r>
            <a:r>
              <a:rPr dirty="0" sz="1750" spc="210" b="1">
                <a:latin typeface="Arial"/>
                <a:cs typeface="Arial"/>
              </a:rPr>
              <a:t>be </a:t>
            </a:r>
            <a:r>
              <a:rPr dirty="0" sz="1750" spc="165" b="1">
                <a:latin typeface="Arial"/>
                <a:cs typeface="Arial"/>
              </a:rPr>
              <a:t>no </a:t>
            </a:r>
            <a:r>
              <a:rPr dirty="0" sz="1750" spc="210" b="1">
                <a:latin typeface="Arial"/>
                <a:cs typeface="Arial"/>
              </a:rPr>
              <a:t>more </a:t>
            </a:r>
            <a:r>
              <a:rPr dirty="0" sz="1750" spc="215" b="1">
                <a:latin typeface="Arial"/>
                <a:cs typeface="Arial"/>
              </a:rPr>
              <a:t>than</a:t>
            </a:r>
            <a:r>
              <a:rPr dirty="0" sz="1750" spc="-165" b="1">
                <a:latin typeface="Arial"/>
                <a:cs typeface="Arial"/>
              </a:rPr>
              <a:t> </a:t>
            </a:r>
            <a:r>
              <a:rPr dirty="0" sz="1750" spc="215" b="1">
                <a:latin typeface="Arial"/>
                <a:cs typeface="Arial"/>
              </a:rPr>
              <a:t>1.</a:t>
            </a:r>
            <a:endParaRPr sz="17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939" y="2880719"/>
            <a:ext cx="9923780" cy="2256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44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39344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40"/>
              <a:t>Generating </a:t>
            </a:r>
            <a:r>
              <a:rPr dirty="0" spc="280"/>
              <a:t>a</a:t>
            </a:r>
            <a:r>
              <a:rPr dirty="0" spc="70"/>
              <a:t> </a:t>
            </a:r>
            <a:r>
              <a:rPr dirty="0" spc="204"/>
              <a:t>Schedule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44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46709" y="1459589"/>
            <a:ext cx="9108440" cy="11176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105" b="1">
                <a:latin typeface="Arial"/>
                <a:cs typeface="Arial"/>
              </a:rPr>
              <a:t>Taking </a:t>
            </a:r>
            <a:r>
              <a:rPr dirty="0" sz="1550" spc="130" b="1">
                <a:latin typeface="Arial"/>
                <a:cs typeface="Arial"/>
              </a:rPr>
              <a:t>this concept </a:t>
            </a:r>
            <a:r>
              <a:rPr dirty="0" sz="1550" spc="160" b="1">
                <a:latin typeface="Arial"/>
                <a:cs typeface="Arial"/>
              </a:rPr>
              <a:t>even </a:t>
            </a:r>
            <a:r>
              <a:rPr dirty="0" sz="1550" spc="135" b="1">
                <a:latin typeface="Arial"/>
                <a:cs typeface="Arial"/>
              </a:rPr>
              <a:t>further, </a:t>
            </a:r>
            <a:r>
              <a:rPr dirty="0" sz="1550" spc="200" b="1">
                <a:latin typeface="Arial"/>
                <a:cs typeface="Arial"/>
              </a:rPr>
              <a:t>we </a:t>
            </a:r>
            <a:r>
              <a:rPr dirty="0" sz="1550" spc="125" b="1">
                <a:latin typeface="Arial"/>
                <a:cs typeface="Arial"/>
              </a:rPr>
              <a:t>can </a:t>
            </a:r>
            <a:r>
              <a:rPr dirty="0" sz="1550" spc="130" b="1">
                <a:latin typeface="Arial"/>
                <a:cs typeface="Arial"/>
              </a:rPr>
              <a:t>account </a:t>
            </a:r>
            <a:r>
              <a:rPr dirty="0" sz="1550" spc="140" b="1">
                <a:latin typeface="Arial"/>
                <a:cs typeface="Arial"/>
              </a:rPr>
              <a:t>for </a:t>
            </a:r>
            <a:r>
              <a:rPr dirty="0" sz="1550" spc="120" b="1">
                <a:latin typeface="Arial"/>
                <a:cs typeface="Arial"/>
              </a:rPr>
              <a:t>all</a:t>
            </a:r>
            <a:r>
              <a:rPr dirty="0" sz="1550" spc="-155" b="1">
                <a:latin typeface="Arial"/>
                <a:cs typeface="Arial"/>
              </a:rPr>
              <a:t> </a:t>
            </a:r>
            <a:r>
              <a:rPr dirty="0" sz="1550" spc="135" b="1">
                <a:latin typeface="Arial"/>
                <a:cs typeface="Arial"/>
              </a:rPr>
              <a:t>recurrences.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1800"/>
              </a:lnSpc>
              <a:spcBef>
                <a:spcPts val="1130"/>
              </a:spcBef>
            </a:pPr>
            <a:r>
              <a:rPr dirty="0" sz="1550" spc="145" b="1">
                <a:latin typeface="Arial"/>
                <a:cs typeface="Arial"/>
              </a:rPr>
              <a:t>The </a:t>
            </a:r>
            <a:r>
              <a:rPr dirty="0" sz="1550" spc="155" b="1">
                <a:latin typeface="Arial"/>
                <a:cs typeface="Arial"/>
              </a:rPr>
              <a:t>“affected </a:t>
            </a:r>
            <a:r>
              <a:rPr dirty="0" sz="1550" spc="130" b="1">
                <a:latin typeface="Arial"/>
                <a:cs typeface="Arial"/>
              </a:rPr>
              <a:t>slots” </a:t>
            </a:r>
            <a:r>
              <a:rPr dirty="0" sz="1550" spc="140" b="1">
                <a:latin typeface="Arial"/>
                <a:cs typeface="Arial"/>
              </a:rPr>
              <a:t>for </a:t>
            </a:r>
            <a:r>
              <a:rPr dirty="0" sz="1550" spc="175" b="1">
                <a:latin typeface="Arial"/>
                <a:cs typeface="Arial"/>
              </a:rPr>
              <a:t>a </a:t>
            </a:r>
            <a:r>
              <a:rPr dirty="0" sz="1550" spc="140" b="1">
                <a:latin typeface="Arial"/>
                <a:cs typeface="Arial"/>
              </a:rPr>
              <a:t>given </a:t>
            </a:r>
            <a:r>
              <a:rPr dirty="0" sz="1550" spc="114" b="1">
                <a:latin typeface="Arial"/>
                <a:cs typeface="Arial"/>
              </a:rPr>
              <a:t>block </a:t>
            </a:r>
            <a:r>
              <a:rPr dirty="0" sz="1550" spc="125" b="1">
                <a:latin typeface="Arial"/>
                <a:cs typeface="Arial"/>
              </a:rPr>
              <a:t>can </a:t>
            </a:r>
            <a:r>
              <a:rPr dirty="0" sz="1550" spc="155" b="1">
                <a:latin typeface="Arial"/>
                <a:cs typeface="Arial"/>
              </a:rPr>
              <a:t>query </a:t>
            </a:r>
            <a:r>
              <a:rPr dirty="0" sz="1550" spc="140" b="1">
                <a:latin typeface="Arial"/>
                <a:cs typeface="Arial"/>
              </a:rPr>
              <a:t>for </a:t>
            </a:r>
            <a:r>
              <a:rPr dirty="0" sz="1550" spc="120" b="1">
                <a:latin typeface="Arial"/>
                <a:cs typeface="Arial"/>
              </a:rPr>
              <a:t>all </a:t>
            </a:r>
            <a:r>
              <a:rPr dirty="0" sz="1550" spc="130" b="1">
                <a:latin typeface="Arial"/>
                <a:cs typeface="Arial"/>
              </a:rPr>
              <a:t>recurrences </a:t>
            </a:r>
            <a:r>
              <a:rPr dirty="0" sz="1550" spc="140" b="1">
                <a:latin typeface="Arial"/>
                <a:cs typeface="Arial"/>
              </a:rPr>
              <a:t>for </a:t>
            </a:r>
            <a:r>
              <a:rPr dirty="0" sz="1550" spc="135" b="1">
                <a:latin typeface="Arial"/>
                <a:cs typeface="Arial"/>
              </a:rPr>
              <a:t>each</a:t>
            </a:r>
            <a:r>
              <a:rPr dirty="0" sz="1550" spc="-185" b="1">
                <a:latin typeface="Arial"/>
                <a:cs typeface="Arial"/>
              </a:rPr>
              <a:t> </a:t>
            </a:r>
            <a:r>
              <a:rPr dirty="0" sz="1550" spc="140" b="1">
                <a:latin typeface="Arial"/>
                <a:cs typeface="Arial"/>
              </a:rPr>
              <a:t>given  </a:t>
            </a:r>
            <a:r>
              <a:rPr dirty="0" sz="1550" spc="95" b="1">
                <a:latin typeface="Arial"/>
                <a:cs typeface="Arial"/>
              </a:rPr>
              <a:t>class.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709" y="2944220"/>
            <a:ext cx="1937385" cy="260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155" b="1">
                <a:solidFill>
                  <a:srgbClr val="9FABD3"/>
                </a:solidFill>
                <a:latin typeface="Arial"/>
                <a:cs typeface="Arial"/>
                <a:hlinkClick r:id="rId2"/>
              </a:rPr>
              <a:t>View </a:t>
            </a:r>
            <a:r>
              <a:rPr dirty="0" sz="1550" spc="160" b="1">
                <a:solidFill>
                  <a:srgbClr val="9FABD3"/>
                </a:solidFill>
                <a:latin typeface="Arial"/>
                <a:cs typeface="Arial"/>
                <a:hlinkClick r:id="rId2"/>
              </a:rPr>
              <a:t>image</a:t>
            </a:r>
            <a:r>
              <a:rPr dirty="0" sz="1550" spc="-20" b="1">
                <a:solidFill>
                  <a:srgbClr val="9FABD3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550" spc="160" b="1">
                <a:solidFill>
                  <a:srgbClr val="9FABD3"/>
                </a:solidFill>
                <a:latin typeface="Arial"/>
                <a:cs typeface="Arial"/>
                <a:hlinkClick r:id="rId2"/>
              </a:rPr>
              <a:t>here.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39344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40"/>
              <a:t>Generating </a:t>
            </a:r>
            <a:r>
              <a:rPr dirty="0" spc="280"/>
              <a:t>a</a:t>
            </a:r>
            <a:r>
              <a:rPr dirty="0" spc="70"/>
              <a:t> </a:t>
            </a:r>
            <a:r>
              <a:rPr dirty="0" spc="204"/>
              <a:t>Schedule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620" y="1432919"/>
            <a:ext cx="4913630" cy="226695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ct val="96900"/>
              </a:lnSpc>
              <a:spcBef>
                <a:spcPts val="170"/>
              </a:spcBef>
            </a:pPr>
            <a:r>
              <a:rPr dirty="0" sz="1950" spc="120">
                <a:latin typeface="Tahoma"/>
                <a:cs typeface="Tahoma"/>
              </a:rPr>
              <a:t>Plug </a:t>
            </a:r>
            <a:r>
              <a:rPr dirty="0" sz="1950" spc="145">
                <a:latin typeface="Tahoma"/>
                <a:cs typeface="Tahoma"/>
              </a:rPr>
              <a:t>these </a:t>
            </a:r>
            <a:r>
              <a:rPr dirty="0" sz="1950" spc="140">
                <a:latin typeface="Tahoma"/>
                <a:cs typeface="Tahoma"/>
              </a:rPr>
              <a:t>variables </a:t>
            </a:r>
            <a:r>
              <a:rPr dirty="0" sz="1950" spc="155">
                <a:latin typeface="Tahoma"/>
                <a:cs typeface="Tahoma"/>
              </a:rPr>
              <a:t>and </a:t>
            </a:r>
            <a:r>
              <a:rPr dirty="0" sz="1950" spc="70" i="1">
                <a:latin typeface="Trebuchet MS"/>
                <a:cs typeface="Trebuchet MS"/>
              </a:rPr>
              <a:t>feasible  </a:t>
            </a:r>
            <a:r>
              <a:rPr dirty="0" sz="1950" spc="130">
                <a:latin typeface="Tahoma"/>
                <a:cs typeface="Tahoma"/>
              </a:rPr>
              <a:t>constraints </a:t>
            </a:r>
            <a:r>
              <a:rPr dirty="0" sz="1950" spc="114">
                <a:latin typeface="Tahoma"/>
                <a:cs typeface="Tahoma"/>
              </a:rPr>
              <a:t>into </a:t>
            </a:r>
            <a:r>
              <a:rPr dirty="0" sz="1950" spc="140">
                <a:latin typeface="Tahoma"/>
                <a:cs typeface="Tahoma"/>
              </a:rPr>
              <a:t>the optimizer </a:t>
            </a:r>
            <a:r>
              <a:rPr dirty="0" sz="1950" spc="114">
                <a:latin typeface="Tahoma"/>
                <a:cs typeface="Tahoma"/>
              </a:rPr>
              <a:t>or </a:t>
            </a:r>
            <a:r>
              <a:rPr dirty="0" sz="1950" spc="170">
                <a:latin typeface="Tahoma"/>
                <a:cs typeface="Tahoma"/>
              </a:rPr>
              <a:t>a </a:t>
            </a:r>
            <a:r>
              <a:rPr dirty="0" sz="1950" spc="120">
                <a:latin typeface="Tahoma"/>
                <a:cs typeface="Tahoma"/>
              </a:rPr>
              <a:t>tree  </a:t>
            </a:r>
            <a:r>
              <a:rPr dirty="0" sz="1950" spc="140">
                <a:latin typeface="Tahoma"/>
                <a:cs typeface="Tahoma"/>
              </a:rPr>
              <a:t>search algorithm </a:t>
            </a:r>
            <a:r>
              <a:rPr dirty="0" sz="1950" spc="120">
                <a:latin typeface="Tahoma"/>
                <a:cs typeface="Tahoma"/>
              </a:rPr>
              <a:t>(which </a:t>
            </a:r>
            <a:r>
              <a:rPr dirty="0" sz="1950" spc="55">
                <a:latin typeface="Tahoma"/>
                <a:cs typeface="Tahoma"/>
              </a:rPr>
              <a:t>I’ll </a:t>
            </a:r>
            <a:r>
              <a:rPr dirty="0" sz="1950" spc="140">
                <a:latin typeface="Tahoma"/>
                <a:cs typeface="Tahoma"/>
              </a:rPr>
              <a:t>show</a:t>
            </a:r>
            <a:r>
              <a:rPr dirty="0" sz="1950" spc="-425">
                <a:latin typeface="Tahoma"/>
                <a:cs typeface="Tahoma"/>
              </a:rPr>
              <a:t> </a:t>
            </a:r>
            <a:r>
              <a:rPr dirty="0" sz="1950" spc="100">
                <a:latin typeface="Tahoma"/>
                <a:cs typeface="Tahoma"/>
              </a:rPr>
              <a:t>next),  </a:t>
            </a:r>
            <a:r>
              <a:rPr dirty="0" sz="1950" spc="155">
                <a:latin typeface="Tahoma"/>
                <a:cs typeface="Tahoma"/>
              </a:rPr>
              <a:t>and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50">
                <a:latin typeface="Tahoma"/>
                <a:cs typeface="Tahoma"/>
              </a:rPr>
              <a:t>you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00">
                <a:latin typeface="Tahoma"/>
                <a:cs typeface="Tahoma"/>
              </a:rPr>
              <a:t>will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get</a:t>
            </a:r>
            <a:r>
              <a:rPr dirty="0" sz="1950" spc="20">
                <a:latin typeface="Tahoma"/>
                <a:cs typeface="Tahoma"/>
              </a:rPr>
              <a:t> </a:t>
            </a:r>
            <a:r>
              <a:rPr dirty="0" sz="1950" spc="170">
                <a:latin typeface="Tahoma"/>
                <a:cs typeface="Tahoma"/>
              </a:rPr>
              <a:t>a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10">
                <a:latin typeface="Tahoma"/>
                <a:cs typeface="Tahoma"/>
              </a:rPr>
              <a:t>solution.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525145">
              <a:lnSpc>
                <a:spcPts val="2270"/>
              </a:lnSpc>
              <a:spcBef>
                <a:spcPts val="1505"/>
              </a:spcBef>
            </a:pPr>
            <a:r>
              <a:rPr dirty="0" sz="1950" spc="140">
                <a:latin typeface="Tahoma"/>
                <a:cs typeface="Tahoma"/>
              </a:rPr>
              <a:t>Most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00">
                <a:latin typeface="Tahoma"/>
                <a:cs typeface="Tahoma"/>
              </a:rPr>
              <a:t>of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the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30">
                <a:latin typeface="Tahoma"/>
                <a:cs typeface="Tahoma"/>
              </a:rPr>
              <a:t>work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05">
                <a:latin typeface="Tahoma"/>
                <a:cs typeface="Tahoma"/>
              </a:rPr>
              <a:t>will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65">
                <a:latin typeface="Tahoma"/>
                <a:cs typeface="Tahoma"/>
              </a:rPr>
              <a:t>be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finding</a:t>
            </a:r>
            <a:r>
              <a:rPr dirty="0" sz="1950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the  </a:t>
            </a:r>
            <a:r>
              <a:rPr dirty="0" sz="1950" spc="125">
                <a:latin typeface="Tahoma"/>
                <a:cs typeface="Tahoma"/>
              </a:rPr>
              <a:t>affecting slots </a:t>
            </a:r>
            <a:r>
              <a:rPr dirty="0" sz="1950" spc="100">
                <a:latin typeface="Tahoma"/>
                <a:cs typeface="Tahoma"/>
              </a:rPr>
              <a:t>for </a:t>
            </a:r>
            <a:r>
              <a:rPr dirty="0" sz="1950" spc="165">
                <a:latin typeface="Tahoma"/>
                <a:cs typeface="Tahoma"/>
              </a:rPr>
              <a:t>each</a:t>
            </a:r>
            <a:r>
              <a:rPr dirty="0" sz="1950" spc="-335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block.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0952" y="1174004"/>
            <a:ext cx="3525105" cy="3910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44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235310"/>
            <a:ext cx="6243320" cy="746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dirty="0" spc="215"/>
              <a:t>Hold </a:t>
            </a:r>
            <a:r>
              <a:rPr dirty="0" spc="300"/>
              <a:t>that</a:t>
            </a:r>
            <a:r>
              <a:rPr dirty="0" spc="125"/>
              <a:t> </a:t>
            </a:r>
            <a:r>
              <a:rPr dirty="0" spc="229"/>
              <a:t>Thought,</a:t>
            </a:r>
          </a:p>
          <a:p>
            <a:pPr marL="12700">
              <a:lnSpc>
                <a:spcPts val="2840"/>
              </a:lnSpc>
            </a:pPr>
            <a:r>
              <a:rPr dirty="0" spc="204"/>
              <a:t>Let’s </a:t>
            </a:r>
            <a:r>
              <a:rPr dirty="0" spc="140"/>
              <a:t>Talk </a:t>
            </a:r>
            <a:r>
              <a:rPr dirty="0" spc="225"/>
              <a:t>About </a:t>
            </a:r>
            <a:r>
              <a:rPr dirty="0" spc="275"/>
              <a:t>State </a:t>
            </a:r>
            <a:r>
              <a:rPr dirty="0" spc="204"/>
              <a:t>Space</a:t>
            </a:r>
            <a:r>
              <a:rPr dirty="0" spc="-50"/>
              <a:t> </a:t>
            </a:r>
            <a:r>
              <a:rPr dirty="0" spc="21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454510"/>
            <a:ext cx="5240020" cy="277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120">
                <a:latin typeface="Tahoma"/>
                <a:cs typeface="Tahoma"/>
              </a:rPr>
              <a:t>Imagine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50">
                <a:latin typeface="Tahoma"/>
                <a:cs typeface="Tahoma"/>
              </a:rPr>
              <a:t>you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25">
                <a:latin typeface="Tahoma"/>
                <a:cs typeface="Tahoma"/>
              </a:rPr>
              <a:t>are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presented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70">
                <a:latin typeface="Tahoma"/>
                <a:cs typeface="Tahoma"/>
              </a:rPr>
              <a:t>a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Sudoku.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2270"/>
              </a:lnSpc>
              <a:spcBef>
                <a:spcPts val="1505"/>
              </a:spcBef>
            </a:pPr>
            <a:r>
              <a:rPr dirty="0" sz="1950" spc="130">
                <a:latin typeface="Tahoma"/>
                <a:cs typeface="Tahoma"/>
              </a:rPr>
              <a:t>Rather </a:t>
            </a:r>
            <a:r>
              <a:rPr dirty="0" sz="1950" spc="140">
                <a:latin typeface="Tahoma"/>
                <a:cs typeface="Tahoma"/>
              </a:rPr>
              <a:t>than </a:t>
            </a:r>
            <a:r>
              <a:rPr dirty="0" sz="1950" spc="145">
                <a:latin typeface="Tahoma"/>
                <a:cs typeface="Tahoma"/>
              </a:rPr>
              <a:t>do </a:t>
            </a:r>
            <a:r>
              <a:rPr dirty="0" sz="1950" spc="160">
                <a:latin typeface="Tahoma"/>
                <a:cs typeface="Tahoma"/>
              </a:rPr>
              <a:t>an </a:t>
            </a:r>
            <a:r>
              <a:rPr dirty="0" sz="1950" spc="145">
                <a:latin typeface="Tahoma"/>
                <a:cs typeface="Tahoma"/>
              </a:rPr>
              <a:t>exhaustive </a:t>
            </a:r>
            <a:r>
              <a:rPr dirty="0" sz="1950" spc="114">
                <a:latin typeface="Tahoma"/>
                <a:cs typeface="Tahoma"/>
              </a:rPr>
              <a:t>brute-force  </a:t>
            </a:r>
            <a:r>
              <a:rPr dirty="0" sz="1950" spc="125">
                <a:latin typeface="Tahoma"/>
                <a:cs typeface="Tahoma"/>
              </a:rPr>
              <a:t>search, think </a:t>
            </a:r>
            <a:r>
              <a:rPr dirty="0" sz="1950" spc="114">
                <a:latin typeface="Tahoma"/>
                <a:cs typeface="Tahoma"/>
              </a:rPr>
              <a:t>in </a:t>
            </a:r>
            <a:r>
              <a:rPr dirty="0" sz="1950" spc="145">
                <a:latin typeface="Tahoma"/>
                <a:cs typeface="Tahoma"/>
              </a:rPr>
              <a:t>terms </a:t>
            </a:r>
            <a:r>
              <a:rPr dirty="0" sz="1950" spc="100">
                <a:latin typeface="Tahoma"/>
                <a:cs typeface="Tahoma"/>
              </a:rPr>
              <a:t>of </a:t>
            </a:r>
            <a:r>
              <a:rPr dirty="0" sz="1950" spc="130">
                <a:latin typeface="Tahoma"/>
                <a:cs typeface="Tahoma"/>
              </a:rPr>
              <a:t>constraint  </a:t>
            </a:r>
            <a:r>
              <a:rPr dirty="0" sz="1950" spc="150">
                <a:latin typeface="Tahoma"/>
                <a:cs typeface="Tahoma"/>
              </a:rPr>
              <a:t>programming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to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45">
                <a:latin typeface="Tahoma"/>
                <a:cs typeface="Tahoma"/>
              </a:rPr>
              <a:t>reduce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the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search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35">
                <a:latin typeface="Tahoma"/>
                <a:cs typeface="Tahoma"/>
              </a:rPr>
              <a:t>space.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972185">
              <a:lnSpc>
                <a:spcPts val="2270"/>
              </a:lnSpc>
              <a:spcBef>
                <a:spcPts val="1430"/>
              </a:spcBef>
            </a:pPr>
            <a:r>
              <a:rPr dirty="0" sz="1950" spc="70">
                <a:latin typeface="Tahoma"/>
                <a:cs typeface="Tahoma"/>
              </a:rPr>
              <a:t>First,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sort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the</a:t>
            </a:r>
            <a:r>
              <a:rPr dirty="0" sz="1950">
                <a:latin typeface="Tahoma"/>
                <a:cs typeface="Tahoma"/>
              </a:rPr>
              <a:t> </a:t>
            </a:r>
            <a:r>
              <a:rPr dirty="0" sz="1950" spc="130">
                <a:latin typeface="Tahoma"/>
                <a:cs typeface="Tahoma"/>
              </a:rPr>
              <a:t>cells</a:t>
            </a:r>
            <a:r>
              <a:rPr dirty="0" sz="1950" spc="20">
                <a:latin typeface="Tahoma"/>
                <a:cs typeface="Tahoma"/>
              </a:rPr>
              <a:t> </a:t>
            </a:r>
            <a:r>
              <a:rPr dirty="0" sz="1950" spc="165">
                <a:latin typeface="Tahoma"/>
                <a:cs typeface="Tahoma"/>
              </a:rPr>
              <a:t>by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the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count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00">
                <a:latin typeface="Tahoma"/>
                <a:cs typeface="Tahoma"/>
              </a:rPr>
              <a:t>of  </a:t>
            </a:r>
            <a:r>
              <a:rPr dirty="0" sz="1950" spc="135">
                <a:latin typeface="Tahoma"/>
                <a:cs typeface="Tahoma"/>
              </a:rPr>
              <a:t>possible</a:t>
            </a:r>
            <a:r>
              <a:rPr dirty="0" sz="1950">
                <a:latin typeface="Tahoma"/>
                <a:cs typeface="Tahoma"/>
              </a:rPr>
              <a:t> </a:t>
            </a:r>
            <a:r>
              <a:rPr dirty="0" sz="1950" spc="150">
                <a:latin typeface="Tahoma"/>
                <a:cs typeface="Tahoma"/>
              </a:rPr>
              <a:t>values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50">
                <a:latin typeface="Tahoma"/>
                <a:cs typeface="Tahoma"/>
              </a:rPr>
              <a:t>they</a:t>
            </a:r>
            <a:r>
              <a:rPr dirty="0" sz="1950">
                <a:latin typeface="Tahoma"/>
                <a:cs typeface="Tahoma"/>
              </a:rPr>
              <a:t> </a:t>
            </a:r>
            <a:r>
              <a:rPr dirty="0" sz="1950" spc="165">
                <a:latin typeface="Tahoma"/>
                <a:cs typeface="Tahoma"/>
              </a:rPr>
              <a:t>have</a:t>
            </a:r>
            <a:r>
              <a:rPr dirty="0" sz="1950">
                <a:latin typeface="Tahoma"/>
                <a:cs typeface="Tahoma"/>
              </a:rPr>
              <a:t> </a:t>
            </a:r>
            <a:r>
              <a:rPr dirty="0" sz="1950" spc="75">
                <a:latin typeface="Tahoma"/>
                <a:cs typeface="Tahoma"/>
              </a:rPr>
              <a:t>left: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17920" y="1371959"/>
            <a:ext cx="3437889" cy="3437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44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29959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90"/>
              <a:t>Solving </a:t>
            </a:r>
            <a:r>
              <a:rPr dirty="0" spc="280"/>
              <a:t>a</a:t>
            </a:r>
            <a:r>
              <a:rPr dirty="0" spc="70"/>
              <a:t> </a:t>
            </a:r>
            <a:r>
              <a:rPr dirty="0" spc="210"/>
              <a:t>Sudoku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111609"/>
            <a:ext cx="1446530" cy="390144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050" spc="130" b="1">
                <a:latin typeface="Arial"/>
                <a:cs typeface="Arial"/>
              </a:rPr>
              <a:t>[4,4] </a:t>
            </a:r>
            <a:r>
              <a:rPr dirty="0" sz="1050" spc="-175" b="1">
                <a:latin typeface="Arial"/>
                <a:cs typeface="Arial"/>
              </a:rPr>
              <a:t>→ </a:t>
            </a:r>
            <a:r>
              <a:rPr dirty="0" sz="1050" spc="-17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1050" spc="130" b="1">
                <a:latin typeface="Arial"/>
                <a:cs typeface="Arial"/>
              </a:rPr>
              <a:t>[2,6] </a:t>
            </a:r>
            <a:r>
              <a:rPr dirty="0" sz="1050" spc="-175" b="1">
                <a:latin typeface="Arial"/>
                <a:cs typeface="Arial"/>
              </a:rPr>
              <a:t>→ </a:t>
            </a:r>
            <a:r>
              <a:rPr dirty="0" sz="1050" spc="-17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7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50" spc="130" b="1">
                <a:latin typeface="Arial"/>
                <a:cs typeface="Arial"/>
              </a:rPr>
              <a:t>[7,7] </a:t>
            </a:r>
            <a:r>
              <a:rPr dirty="0" sz="1050" spc="-175" b="1">
                <a:latin typeface="Arial"/>
                <a:cs typeface="Arial"/>
              </a:rPr>
              <a:t>→ </a:t>
            </a:r>
            <a:r>
              <a:rPr dirty="0" sz="1050" spc="-17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1050" spc="130" b="1">
                <a:latin typeface="Arial"/>
                <a:cs typeface="Arial"/>
              </a:rPr>
              <a:t>[8,6] </a:t>
            </a:r>
            <a:r>
              <a:rPr dirty="0" sz="1050" spc="-175" b="1">
                <a:latin typeface="Arial"/>
                <a:cs typeface="Arial"/>
              </a:rPr>
              <a:t>→ </a:t>
            </a:r>
            <a:r>
              <a:rPr dirty="0" sz="1050" spc="-17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50" spc="130" b="1">
                <a:latin typeface="Arial"/>
                <a:cs typeface="Arial"/>
              </a:rPr>
              <a:t>[1,4]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2,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1050" spc="130" b="1">
                <a:latin typeface="Arial"/>
                <a:cs typeface="Arial"/>
              </a:rPr>
              <a:t>[0,7]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2,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50" spc="130" b="1">
                <a:latin typeface="Arial"/>
                <a:cs typeface="Arial"/>
              </a:rPr>
              <a:t>[3,2]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2,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1050" spc="130" b="1">
                <a:latin typeface="Arial"/>
                <a:cs typeface="Arial"/>
              </a:rPr>
              <a:t>[4,2]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3,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50" spc="130" b="1">
                <a:latin typeface="Arial"/>
                <a:cs typeface="Arial"/>
              </a:rPr>
              <a:t>[5,2]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2,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050" spc="130" b="1">
                <a:latin typeface="Arial"/>
                <a:cs typeface="Arial"/>
              </a:rPr>
              <a:t>[3,5]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5,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9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50" spc="130" b="1">
                <a:latin typeface="Arial"/>
                <a:cs typeface="Arial"/>
              </a:rPr>
              <a:t>[5,5]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1,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1050" spc="130" b="1">
                <a:latin typeface="Arial"/>
                <a:cs typeface="Arial"/>
              </a:rPr>
              <a:t>[4,6]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3,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1050" spc="130" b="1">
                <a:latin typeface="Arial"/>
                <a:cs typeface="Arial"/>
              </a:rPr>
              <a:t>[5,8]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2,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50" spc="130" b="1">
                <a:latin typeface="Arial"/>
                <a:cs typeface="Arial"/>
              </a:rPr>
              <a:t>[6,7]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3,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050" spc="130" b="1">
                <a:latin typeface="Arial"/>
                <a:cs typeface="Arial"/>
              </a:rPr>
              <a:t>[0,2]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1, 2,</a:t>
            </a:r>
            <a:r>
              <a:rPr dirty="0" sz="1050" spc="-65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50" spc="130" b="1">
                <a:latin typeface="Arial"/>
                <a:cs typeface="Arial"/>
              </a:rPr>
              <a:t>[1,3]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1, 2,</a:t>
            </a:r>
            <a:r>
              <a:rPr dirty="0" sz="1050" spc="-65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050" b="1">
                <a:latin typeface="Arial"/>
                <a:cs typeface="Arial"/>
              </a:rPr>
              <a:t>…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50" spc="130" b="1">
                <a:latin typeface="Arial"/>
                <a:cs typeface="Arial"/>
              </a:rPr>
              <a:t>[2,6] </a:t>
            </a:r>
            <a:r>
              <a:rPr dirty="0" sz="1050" spc="-175" b="1">
                <a:latin typeface="Arial"/>
                <a:cs typeface="Arial"/>
              </a:rPr>
              <a:t>→</a:t>
            </a:r>
            <a:r>
              <a:rPr dirty="0" sz="1050" spc="-140" b="1">
                <a:latin typeface="Arial"/>
                <a:cs typeface="Arial"/>
              </a:rPr>
              <a:t> </a:t>
            </a:r>
            <a:r>
              <a:rPr dirty="0" sz="1050" spc="125" b="1">
                <a:latin typeface="Arial"/>
                <a:cs typeface="Arial"/>
              </a:rPr>
              <a:t>1,3,4,5,7,9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17920" y="1371959"/>
            <a:ext cx="3437889" cy="3437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95390" y="1077319"/>
            <a:ext cx="3227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945" algn="l"/>
                <a:tab pos="812800" algn="l"/>
                <a:tab pos="1176655" algn="l"/>
                <a:tab pos="1540510" algn="l"/>
                <a:tab pos="1903730" algn="l"/>
                <a:tab pos="2340610" algn="l"/>
                <a:tab pos="2704465" algn="l"/>
                <a:tab pos="3068955" algn="l"/>
              </a:tabLst>
            </a:pP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0</a:t>
            </a: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	</a:t>
            </a: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1</a:t>
            </a: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	</a:t>
            </a: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2</a:t>
            </a: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	</a:t>
            </a: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3</a:t>
            </a: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	</a:t>
            </a: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4</a:t>
            </a: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	</a:t>
            </a: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5</a:t>
            </a: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	</a:t>
            </a: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6</a:t>
            </a: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	</a:t>
            </a: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7</a:t>
            </a: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	</a:t>
            </a: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9629" y="1277979"/>
            <a:ext cx="171450" cy="348107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5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7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800" spc="160">
                <a:solidFill>
                  <a:srgbClr val="FF3333"/>
                </a:solidFill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7270" y="1280519"/>
            <a:ext cx="29209" cy="3583940"/>
          </a:xfrm>
          <a:custGeom>
            <a:avLst/>
            <a:gdLst/>
            <a:ahLst/>
            <a:cxnLst/>
            <a:rect l="l" t="t" r="r" b="b"/>
            <a:pathLst>
              <a:path w="29210" h="3583940">
                <a:moveTo>
                  <a:pt x="29210" y="0"/>
                </a:moveTo>
                <a:lnTo>
                  <a:pt x="0" y="3583940"/>
                </a:lnTo>
              </a:path>
            </a:pathLst>
          </a:custGeom>
          <a:ln w="29112">
            <a:solidFill>
              <a:srgbClr val="FF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28850" y="4855569"/>
            <a:ext cx="115570" cy="173990"/>
          </a:xfrm>
          <a:custGeom>
            <a:avLst/>
            <a:gdLst/>
            <a:ahLst/>
            <a:cxnLst/>
            <a:rect l="l" t="t" r="r" b="b"/>
            <a:pathLst>
              <a:path w="115569" h="173989">
                <a:moveTo>
                  <a:pt x="0" y="0"/>
                </a:moveTo>
                <a:lnTo>
                  <a:pt x="57150" y="173990"/>
                </a:lnTo>
                <a:lnTo>
                  <a:pt x="115569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50160" y="2393039"/>
            <a:ext cx="2115185" cy="83058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95">
                <a:solidFill>
                  <a:srgbClr val="FF3333"/>
                </a:solidFill>
                <a:latin typeface="Tahoma"/>
                <a:cs typeface="Tahoma"/>
              </a:rPr>
              <a:t>Put </a:t>
            </a:r>
            <a:r>
              <a:rPr dirty="0" sz="1800" spc="120">
                <a:solidFill>
                  <a:srgbClr val="FF3333"/>
                </a:solidFill>
                <a:latin typeface="Tahoma"/>
                <a:cs typeface="Tahoma"/>
              </a:rPr>
              <a:t>cells </a:t>
            </a:r>
            <a:r>
              <a:rPr dirty="0" sz="1800" spc="114">
                <a:solidFill>
                  <a:srgbClr val="FF3333"/>
                </a:solidFill>
                <a:latin typeface="Tahoma"/>
                <a:cs typeface="Tahoma"/>
              </a:rPr>
              <a:t>in </a:t>
            </a:r>
            <a:r>
              <a:rPr dirty="0" sz="1800" spc="155">
                <a:solidFill>
                  <a:srgbClr val="FF3333"/>
                </a:solidFill>
                <a:latin typeface="Tahoma"/>
                <a:cs typeface="Tahoma"/>
              </a:rPr>
              <a:t>a </a:t>
            </a:r>
            <a:r>
              <a:rPr dirty="0" sz="1800" spc="100">
                <a:solidFill>
                  <a:srgbClr val="FF3333"/>
                </a:solidFill>
                <a:latin typeface="Tahoma"/>
                <a:cs typeface="Tahoma"/>
              </a:rPr>
              <a:t>list  </a:t>
            </a:r>
            <a:r>
              <a:rPr dirty="0" sz="1800" spc="120">
                <a:solidFill>
                  <a:srgbClr val="FF3333"/>
                </a:solidFill>
                <a:latin typeface="Tahoma"/>
                <a:cs typeface="Tahoma"/>
              </a:rPr>
              <a:t>sorted </a:t>
            </a:r>
            <a:r>
              <a:rPr dirty="0" sz="1800" spc="155">
                <a:solidFill>
                  <a:srgbClr val="FF3333"/>
                </a:solidFill>
                <a:latin typeface="Tahoma"/>
                <a:cs typeface="Tahoma"/>
              </a:rPr>
              <a:t>by</a:t>
            </a:r>
            <a:r>
              <a:rPr dirty="0" sz="1800" spc="-165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800" spc="125">
                <a:solidFill>
                  <a:srgbClr val="FF3333"/>
                </a:solidFill>
                <a:latin typeface="Tahoma"/>
                <a:cs typeface="Tahoma"/>
              </a:rPr>
              <a:t>possible  </a:t>
            </a:r>
            <a:r>
              <a:rPr dirty="0" sz="1800" spc="135">
                <a:solidFill>
                  <a:srgbClr val="FF3333"/>
                </a:solidFill>
                <a:latin typeface="Tahoma"/>
                <a:cs typeface="Tahoma"/>
              </a:rPr>
              <a:t>candidate</a:t>
            </a:r>
            <a:r>
              <a:rPr dirty="0" sz="1800" spc="-15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800" spc="125">
                <a:solidFill>
                  <a:srgbClr val="FF3333"/>
                </a:solidFill>
                <a:latin typeface="Tahoma"/>
                <a:cs typeface="Tahoma"/>
              </a:rPr>
              <a:t>count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44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14845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9"/>
              <a:t>The </a:t>
            </a:r>
            <a:r>
              <a:rPr dirty="0" spc="270"/>
              <a:t>Monty </a:t>
            </a:r>
            <a:r>
              <a:rPr dirty="0" spc="215"/>
              <a:t>Hall</a:t>
            </a:r>
            <a:r>
              <a:rPr dirty="0" spc="-30"/>
              <a:t> </a:t>
            </a:r>
            <a:r>
              <a:rPr dirty="0" spc="229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7406640" y="2194919"/>
            <a:ext cx="1539240" cy="1539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57159" y="2652119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79" h="457200">
                <a:moveTo>
                  <a:pt x="56388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80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80" y="381000"/>
                </a:lnTo>
                <a:lnTo>
                  <a:pt x="640080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80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57159" y="2652119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79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80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80" y="381000"/>
                </a:lnTo>
                <a:lnTo>
                  <a:pt x="640080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8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57159" y="26521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97240" y="31093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61630" y="2749910"/>
            <a:ext cx="267970" cy="26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66559" y="1920599"/>
            <a:ext cx="2377440" cy="1920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66559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40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40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4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66559" y="1920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44000" y="3840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486650" y="2718160"/>
            <a:ext cx="937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latin typeface="Tahoma"/>
                <a:cs typeface="Tahoma"/>
              </a:rPr>
              <a:t>DOOR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 spc="16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12519" y="2286360"/>
            <a:ext cx="1539240" cy="1539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63039" y="2743560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80" h="457200">
                <a:moveTo>
                  <a:pt x="563879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63039" y="2743560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8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63039" y="27435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03120" y="32007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68779" y="2841350"/>
            <a:ext cx="267969" cy="26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57650" y="2103479"/>
            <a:ext cx="1703070" cy="17030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34559" y="2523850"/>
            <a:ext cx="361950" cy="3619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0079" y="1920599"/>
            <a:ext cx="2376170" cy="19202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40080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39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39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3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40080" y="1920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17520" y="3840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360169" y="2718160"/>
            <a:ext cx="937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latin typeface="Tahoma"/>
                <a:cs typeface="Tahoma"/>
              </a:rPr>
              <a:t>DOOR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 spc="16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57600" y="1920599"/>
            <a:ext cx="2376170" cy="19202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657600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39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39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3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657600" y="1920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035040" y="3840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377690" y="2718160"/>
            <a:ext cx="937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latin typeface="Tahoma"/>
                <a:cs typeface="Tahoma"/>
              </a:rPr>
              <a:t>DOOR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 spc="16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5440" y="5186938"/>
            <a:ext cx="21018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z="1800" spc="250" b="1">
                <a:solidFill>
                  <a:srgbClr val="FFFFFF"/>
                </a:solidFill>
                <a:latin typeface="Arial"/>
                <a:cs typeface="Arial"/>
              </a:rPr>
              <a:t>5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6109" y="4313280"/>
            <a:ext cx="3644265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140">
                <a:latin typeface="Tahoma"/>
                <a:cs typeface="Tahoma"/>
              </a:rPr>
              <a:t>Choose</a:t>
            </a:r>
            <a:r>
              <a:rPr dirty="0" sz="1800" spc="-5">
                <a:latin typeface="Tahoma"/>
                <a:cs typeface="Tahoma"/>
              </a:rPr>
              <a:t> </a:t>
            </a:r>
            <a:r>
              <a:rPr dirty="0" sz="1800" spc="155">
                <a:latin typeface="Tahoma"/>
                <a:cs typeface="Tahoma"/>
              </a:rPr>
              <a:t>a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00">
                <a:latin typeface="Tahoma"/>
                <a:cs typeface="Tahoma"/>
              </a:rPr>
              <a:t>door,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135">
                <a:latin typeface="Tahoma"/>
                <a:cs typeface="Tahoma"/>
              </a:rPr>
              <a:t>one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135">
                <a:latin typeface="Tahoma"/>
                <a:cs typeface="Tahoma"/>
              </a:rPr>
              <a:t>has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55">
                <a:latin typeface="Tahoma"/>
                <a:cs typeface="Tahoma"/>
              </a:rPr>
              <a:t>a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05">
                <a:latin typeface="Tahoma"/>
                <a:cs typeface="Tahoma"/>
              </a:rPr>
              <a:t>prize.  </a:t>
            </a:r>
            <a:r>
              <a:rPr dirty="0" sz="1800">
                <a:latin typeface="Tahoma"/>
                <a:cs typeface="Tahoma"/>
              </a:rPr>
              <a:t>Two </a:t>
            </a:r>
            <a:r>
              <a:rPr dirty="0" sz="1800" spc="120">
                <a:latin typeface="Tahoma"/>
                <a:cs typeface="Tahoma"/>
              </a:rPr>
              <a:t>others </a:t>
            </a:r>
            <a:r>
              <a:rPr dirty="0" sz="1800" spc="150">
                <a:latin typeface="Tahoma"/>
                <a:cs typeface="Tahoma"/>
              </a:rPr>
              <a:t>have</a:t>
            </a:r>
            <a:r>
              <a:rPr dirty="0" sz="1800" spc="-114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goats.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0720" y="1133200"/>
            <a:ext cx="7981687" cy="3912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29959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90"/>
              <a:t>Solving </a:t>
            </a:r>
            <a:r>
              <a:rPr dirty="0" spc="280"/>
              <a:t>a</a:t>
            </a:r>
            <a:r>
              <a:rPr dirty="0" spc="70"/>
              <a:t> </a:t>
            </a:r>
            <a:r>
              <a:rPr dirty="0" spc="210"/>
              <a:t>Sudoku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50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346709" y="1111609"/>
            <a:ext cx="1446530" cy="390144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050" spc="130" b="1">
                <a:latin typeface="Arial"/>
                <a:cs typeface="Arial"/>
              </a:rPr>
              <a:t>[4,4] </a:t>
            </a:r>
            <a:r>
              <a:rPr dirty="0" sz="1050" spc="-175" b="1">
                <a:latin typeface="Arial"/>
                <a:cs typeface="Arial"/>
              </a:rPr>
              <a:t>→ </a:t>
            </a:r>
            <a:r>
              <a:rPr dirty="0" sz="1050" spc="-17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1050" spc="130" b="1">
                <a:latin typeface="Arial"/>
                <a:cs typeface="Arial"/>
              </a:rPr>
              <a:t>[2,6] </a:t>
            </a:r>
            <a:r>
              <a:rPr dirty="0" sz="1050" spc="-175" b="1">
                <a:latin typeface="Arial"/>
                <a:cs typeface="Arial"/>
              </a:rPr>
              <a:t>→ </a:t>
            </a:r>
            <a:r>
              <a:rPr dirty="0" sz="1050" spc="-17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7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50" spc="130" b="1">
                <a:latin typeface="Arial"/>
                <a:cs typeface="Arial"/>
              </a:rPr>
              <a:t>[7,7] </a:t>
            </a:r>
            <a:r>
              <a:rPr dirty="0" sz="1050" spc="-175" b="1">
                <a:latin typeface="Arial"/>
                <a:cs typeface="Arial"/>
              </a:rPr>
              <a:t>→ </a:t>
            </a:r>
            <a:r>
              <a:rPr dirty="0" sz="1050" spc="-17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1050" spc="130" b="1">
                <a:latin typeface="Arial"/>
                <a:cs typeface="Arial"/>
              </a:rPr>
              <a:t>[8,6] </a:t>
            </a:r>
            <a:r>
              <a:rPr dirty="0" sz="1050" spc="-175" b="1">
                <a:latin typeface="Arial"/>
                <a:cs typeface="Arial"/>
              </a:rPr>
              <a:t>→ </a:t>
            </a:r>
            <a:r>
              <a:rPr dirty="0" sz="1050" spc="-17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50" spc="130" b="1">
                <a:latin typeface="Arial"/>
                <a:cs typeface="Arial"/>
              </a:rPr>
              <a:t>[1,4]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2,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1050" spc="130" b="1">
                <a:latin typeface="Arial"/>
                <a:cs typeface="Arial"/>
              </a:rPr>
              <a:t>[0,7]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2,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50" spc="130" b="1">
                <a:latin typeface="Arial"/>
                <a:cs typeface="Arial"/>
              </a:rPr>
              <a:t>[3,2]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2,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1050" spc="130" b="1">
                <a:latin typeface="Arial"/>
                <a:cs typeface="Arial"/>
              </a:rPr>
              <a:t>[4,2]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3,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50" spc="130" b="1">
                <a:latin typeface="Arial"/>
                <a:cs typeface="Arial"/>
              </a:rPr>
              <a:t>[5,2]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2,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050" spc="130" b="1">
                <a:latin typeface="Arial"/>
                <a:cs typeface="Arial"/>
              </a:rPr>
              <a:t>[3,5]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5,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9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50" spc="130" b="1">
                <a:latin typeface="Arial"/>
                <a:cs typeface="Arial"/>
              </a:rPr>
              <a:t>[5,5]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1,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1050" spc="130" b="1">
                <a:latin typeface="Arial"/>
                <a:cs typeface="Arial"/>
              </a:rPr>
              <a:t>[4,6]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3,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1050" spc="130" b="1">
                <a:latin typeface="Arial"/>
                <a:cs typeface="Arial"/>
              </a:rPr>
              <a:t>[5,8]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2,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50" spc="130" b="1">
                <a:latin typeface="Arial"/>
                <a:cs typeface="Arial"/>
              </a:rPr>
              <a:t>[6,7]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3,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050" spc="130" b="1">
                <a:latin typeface="Arial"/>
                <a:cs typeface="Arial"/>
              </a:rPr>
              <a:t>[0,2]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1, 2,</a:t>
            </a:r>
            <a:r>
              <a:rPr dirty="0" sz="1050" spc="-65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50" spc="130" b="1">
                <a:latin typeface="Arial"/>
                <a:cs typeface="Arial"/>
              </a:rPr>
              <a:t>[1,3] </a:t>
            </a:r>
            <a:r>
              <a:rPr dirty="0" sz="1050" spc="-175" b="1">
                <a:latin typeface="Arial"/>
                <a:cs typeface="Arial"/>
              </a:rPr>
              <a:t>→   </a:t>
            </a:r>
            <a:r>
              <a:rPr dirty="0" sz="1050" spc="120" b="1">
                <a:latin typeface="Arial"/>
                <a:cs typeface="Arial"/>
              </a:rPr>
              <a:t>1, 2,</a:t>
            </a:r>
            <a:r>
              <a:rPr dirty="0" sz="1050" spc="-65" b="1">
                <a:latin typeface="Arial"/>
                <a:cs typeface="Arial"/>
              </a:rPr>
              <a:t> </a:t>
            </a:r>
            <a:r>
              <a:rPr dirty="0" sz="1050" spc="145" b="1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050" b="1">
                <a:latin typeface="Arial"/>
                <a:cs typeface="Arial"/>
              </a:rPr>
              <a:t>…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050" spc="130" b="1">
                <a:latin typeface="Arial"/>
                <a:cs typeface="Arial"/>
              </a:rPr>
              <a:t>[2,6] </a:t>
            </a:r>
            <a:r>
              <a:rPr dirty="0" sz="1050" spc="-175" b="1">
                <a:latin typeface="Arial"/>
                <a:cs typeface="Arial"/>
              </a:rPr>
              <a:t>→</a:t>
            </a:r>
            <a:r>
              <a:rPr dirty="0" sz="1050" spc="-140" b="1">
                <a:latin typeface="Arial"/>
                <a:cs typeface="Arial"/>
              </a:rPr>
              <a:t> </a:t>
            </a:r>
            <a:r>
              <a:rPr dirty="0" sz="1050" spc="125" b="1">
                <a:latin typeface="Arial"/>
                <a:cs typeface="Arial"/>
              </a:rPr>
              <a:t>1,3,4,5,7,9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3900" y="1262739"/>
            <a:ext cx="4078604" cy="83058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110">
                <a:solidFill>
                  <a:srgbClr val="FF3333"/>
                </a:solidFill>
                <a:latin typeface="Tahoma"/>
                <a:cs typeface="Tahoma"/>
              </a:rPr>
              <a:t>With this </a:t>
            </a:r>
            <a:r>
              <a:rPr dirty="0" sz="1800" spc="120">
                <a:solidFill>
                  <a:srgbClr val="FF3333"/>
                </a:solidFill>
                <a:latin typeface="Tahoma"/>
                <a:cs typeface="Tahoma"/>
              </a:rPr>
              <a:t>sorted </a:t>
            </a:r>
            <a:r>
              <a:rPr dirty="0" sz="1800" spc="85">
                <a:solidFill>
                  <a:srgbClr val="FF3333"/>
                </a:solidFill>
                <a:latin typeface="Tahoma"/>
                <a:cs typeface="Tahoma"/>
              </a:rPr>
              <a:t>list, </a:t>
            </a:r>
            <a:r>
              <a:rPr dirty="0" sz="1800" spc="125">
                <a:solidFill>
                  <a:srgbClr val="FF3333"/>
                </a:solidFill>
                <a:latin typeface="Tahoma"/>
                <a:cs typeface="Tahoma"/>
              </a:rPr>
              <a:t>create </a:t>
            </a:r>
            <a:r>
              <a:rPr dirty="0" sz="1800" spc="155">
                <a:solidFill>
                  <a:srgbClr val="FF3333"/>
                </a:solidFill>
                <a:latin typeface="Tahoma"/>
                <a:cs typeface="Tahoma"/>
              </a:rPr>
              <a:t>a  </a:t>
            </a:r>
            <a:r>
              <a:rPr dirty="0" sz="1800" spc="125">
                <a:solidFill>
                  <a:srgbClr val="FF3333"/>
                </a:solidFill>
                <a:latin typeface="Tahoma"/>
                <a:cs typeface="Tahoma"/>
              </a:rPr>
              <a:t>decision </a:t>
            </a:r>
            <a:r>
              <a:rPr dirty="0" sz="1800" spc="114">
                <a:solidFill>
                  <a:srgbClr val="FF3333"/>
                </a:solidFill>
                <a:latin typeface="Tahoma"/>
                <a:cs typeface="Tahoma"/>
              </a:rPr>
              <a:t>tree </a:t>
            </a:r>
            <a:r>
              <a:rPr dirty="0" sz="1800" spc="120">
                <a:solidFill>
                  <a:srgbClr val="FF3333"/>
                </a:solidFill>
                <a:latin typeface="Tahoma"/>
                <a:cs typeface="Tahoma"/>
              </a:rPr>
              <a:t>that explores </a:t>
            </a:r>
            <a:r>
              <a:rPr dirty="0" sz="1800" spc="145">
                <a:solidFill>
                  <a:srgbClr val="FF3333"/>
                </a:solidFill>
                <a:latin typeface="Tahoma"/>
                <a:cs typeface="Tahoma"/>
              </a:rPr>
              <a:t>each  </a:t>
            </a:r>
            <a:r>
              <a:rPr dirty="0" sz="1800" spc="125">
                <a:solidFill>
                  <a:srgbClr val="FF3333"/>
                </a:solidFill>
                <a:latin typeface="Tahoma"/>
                <a:cs typeface="Tahoma"/>
              </a:rPr>
              <a:t>Sudoku</a:t>
            </a:r>
            <a:r>
              <a:rPr dirty="0" sz="1800" spc="-10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800" spc="114">
                <a:solidFill>
                  <a:srgbClr val="FF3333"/>
                </a:solidFill>
                <a:latin typeface="Tahoma"/>
                <a:cs typeface="Tahoma"/>
              </a:rPr>
              <a:t>cell</a:t>
            </a:r>
            <a:r>
              <a:rPr dirty="0" sz="1800" spc="5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800" spc="145">
                <a:solidFill>
                  <a:srgbClr val="FF3333"/>
                </a:solidFill>
                <a:latin typeface="Tahoma"/>
                <a:cs typeface="Tahoma"/>
              </a:rPr>
              <a:t>and</a:t>
            </a:r>
            <a:r>
              <a:rPr dirty="0" sz="1800" spc="-5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800" spc="105">
                <a:solidFill>
                  <a:srgbClr val="FF3333"/>
                </a:solidFill>
                <a:latin typeface="Tahoma"/>
                <a:cs typeface="Tahoma"/>
              </a:rPr>
              <a:t>its</a:t>
            </a:r>
            <a:r>
              <a:rPr dirty="0" sz="1800" spc="5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800" spc="125">
                <a:solidFill>
                  <a:srgbClr val="FF3333"/>
                </a:solidFill>
                <a:latin typeface="Tahoma"/>
                <a:cs typeface="Tahoma"/>
              </a:rPr>
              <a:t>possible</a:t>
            </a:r>
            <a:r>
              <a:rPr dirty="0" sz="1800" spc="-5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800" spc="120">
                <a:solidFill>
                  <a:srgbClr val="FF3333"/>
                </a:solidFill>
                <a:latin typeface="Tahoma"/>
                <a:cs typeface="Tahoma"/>
              </a:rPr>
              <a:t>values.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3900" y="2324460"/>
            <a:ext cx="4180840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95">
                <a:solidFill>
                  <a:srgbClr val="FF3333"/>
                </a:solidFill>
                <a:latin typeface="Tahoma"/>
                <a:cs typeface="Tahoma"/>
              </a:rPr>
              <a:t>This</a:t>
            </a:r>
            <a:r>
              <a:rPr dirty="0" sz="1800" spc="10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800" spc="125">
                <a:solidFill>
                  <a:srgbClr val="FF3333"/>
                </a:solidFill>
                <a:latin typeface="Tahoma"/>
                <a:cs typeface="Tahoma"/>
              </a:rPr>
              <a:t>state</a:t>
            </a:r>
            <a:r>
              <a:rPr dirty="0" sz="1800" spc="5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800" spc="145">
                <a:solidFill>
                  <a:srgbClr val="FF3333"/>
                </a:solidFill>
                <a:latin typeface="Tahoma"/>
                <a:cs typeface="Tahoma"/>
              </a:rPr>
              <a:t>space</a:t>
            </a:r>
            <a:r>
              <a:rPr dirty="0" sz="1800" spc="5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800" spc="125">
                <a:solidFill>
                  <a:srgbClr val="FF3333"/>
                </a:solidFill>
                <a:latin typeface="Tahoma"/>
                <a:cs typeface="Tahoma"/>
              </a:rPr>
              <a:t>search</a:t>
            </a:r>
            <a:r>
              <a:rPr dirty="0" sz="1800" spc="10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800" spc="130">
                <a:solidFill>
                  <a:srgbClr val="FF3333"/>
                </a:solidFill>
                <a:latin typeface="Tahoma"/>
                <a:cs typeface="Tahoma"/>
              </a:rPr>
              <a:t>technique</a:t>
            </a:r>
            <a:r>
              <a:rPr dirty="0" sz="1800" spc="5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800" spc="105">
                <a:solidFill>
                  <a:srgbClr val="FF3333"/>
                </a:solidFill>
                <a:latin typeface="Tahoma"/>
                <a:cs typeface="Tahoma"/>
              </a:rPr>
              <a:t>is  </a:t>
            </a:r>
            <a:r>
              <a:rPr dirty="0" sz="1800" spc="130">
                <a:solidFill>
                  <a:srgbClr val="FF3333"/>
                </a:solidFill>
                <a:latin typeface="Tahoma"/>
                <a:cs typeface="Tahoma"/>
              </a:rPr>
              <a:t>called</a:t>
            </a:r>
            <a:r>
              <a:rPr dirty="0" sz="1800" spc="5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800" spc="90" i="1">
                <a:solidFill>
                  <a:srgbClr val="FF3333"/>
                </a:solidFill>
                <a:latin typeface="Trebuchet MS"/>
                <a:cs typeface="Trebuchet MS"/>
              </a:rPr>
              <a:t>branch-and-prune.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57391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5"/>
              <a:t>Branch-and-Prune </a:t>
            </a:r>
            <a:r>
              <a:rPr dirty="0" spc="220"/>
              <a:t>for</a:t>
            </a:r>
            <a:r>
              <a:rPr dirty="0" spc="120"/>
              <a:t> </a:t>
            </a:r>
            <a:r>
              <a:rPr dirty="0" spc="200"/>
              <a:t>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940" y="1186539"/>
            <a:ext cx="9116060" cy="1715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55" b="1">
                <a:latin typeface="Arial"/>
                <a:cs typeface="Arial"/>
              </a:rPr>
              <a:t>You </a:t>
            </a:r>
            <a:r>
              <a:rPr dirty="0" sz="1350" spc="95" b="1">
                <a:latin typeface="Arial"/>
                <a:cs typeface="Arial"/>
              </a:rPr>
              <a:t>could </a:t>
            </a:r>
            <a:r>
              <a:rPr dirty="0" sz="1350" spc="100" b="1">
                <a:latin typeface="Arial"/>
                <a:cs typeface="Arial"/>
              </a:rPr>
              <a:t>solve </a:t>
            </a:r>
            <a:r>
              <a:rPr dirty="0" sz="1350" spc="160" b="1">
                <a:latin typeface="Arial"/>
                <a:cs typeface="Arial"/>
              </a:rPr>
              <a:t>the </a:t>
            </a:r>
            <a:r>
              <a:rPr dirty="0" sz="1350" spc="105" b="1">
                <a:latin typeface="Arial"/>
                <a:cs typeface="Arial"/>
              </a:rPr>
              <a:t>scheduling </a:t>
            </a:r>
            <a:r>
              <a:rPr dirty="0" sz="1350" spc="125" b="1">
                <a:latin typeface="Arial"/>
                <a:cs typeface="Arial"/>
              </a:rPr>
              <a:t>problem </a:t>
            </a:r>
            <a:r>
              <a:rPr dirty="0" sz="1350" spc="135" b="1">
                <a:latin typeface="Arial"/>
                <a:cs typeface="Arial"/>
              </a:rPr>
              <a:t>from </a:t>
            </a:r>
            <a:r>
              <a:rPr dirty="0" sz="1350" spc="105" b="1">
                <a:latin typeface="Arial"/>
                <a:cs typeface="Arial"/>
              </a:rPr>
              <a:t>scratch </a:t>
            </a:r>
            <a:r>
              <a:rPr dirty="0" sz="1350" spc="145" b="1">
                <a:latin typeface="Arial"/>
                <a:cs typeface="Arial"/>
              </a:rPr>
              <a:t>with</a:t>
            </a:r>
            <a:r>
              <a:rPr dirty="0" sz="1350" spc="-45" b="1">
                <a:latin typeface="Arial"/>
                <a:cs typeface="Arial"/>
              </a:rPr>
              <a:t> </a:t>
            </a:r>
            <a:r>
              <a:rPr dirty="0" sz="1350" spc="125" b="1">
                <a:latin typeface="Arial"/>
                <a:cs typeface="Arial"/>
              </a:rPr>
              <a:t>branch-and-prune.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 marR="191770">
              <a:lnSpc>
                <a:spcPts val="1560"/>
              </a:lnSpc>
              <a:spcBef>
                <a:spcPts val="1045"/>
              </a:spcBef>
            </a:pPr>
            <a:r>
              <a:rPr dirty="0" sz="1350" spc="145" b="1">
                <a:latin typeface="Arial"/>
                <a:cs typeface="Arial"/>
              </a:rPr>
              <a:t>Start </a:t>
            </a:r>
            <a:r>
              <a:rPr dirty="0" sz="1350" spc="140" b="1">
                <a:latin typeface="Arial"/>
                <a:cs typeface="Arial"/>
              </a:rPr>
              <a:t>with </a:t>
            </a:r>
            <a:r>
              <a:rPr dirty="0" sz="1350" spc="160" b="1">
                <a:latin typeface="Arial"/>
                <a:cs typeface="Arial"/>
              </a:rPr>
              <a:t>the</a:t>
            </a:r>
            <a:r>
              <a:rPr dirty="0" sz="1350" spc="-229" b="1">
                <a:latin typeface="Arial"/>
                <a:cs typeface="Arial"/>
              </a:rPr>
              <a:t> </a:t>
            </a:r>
            <a:r>
              <a:rPr dirty="0" sz="1350" spc="130" b="1">
                <a:latin typeface="Arial"/>
                <a:cs typeface="Arial"/>
              </a:rPr>
              <a:t>most “constrained” </a:t>
            </a:r>
            <a:r>
              <a:rPr dirty="0" sz="1350" spc="90" b="1">
                <a:latin typeface="Arial"/>
                <a:cs typeface="Arial"/>
              </a:rPr>
              <a:t>slots </a:t>
            </a:r>
            <a:r>
              <a:rPr dirty="0" sz="1350" spc="110" b="1">
                <a:latin typeface="Arial"/>
                <a:cs typeface="Arial"/>
              </a:rPr>
              <a:t>first </a:t>
            </a:r>
            <a:r>
              <a:rPr dirty="0" sz="1350" spc="145" b="1">
                <a:latin typeface="Arial"/>
                <a:cs typeface="Arial"/>
              </a:rPr>
              <a:t>to </a:t>
            </a:r>
            <a:r>
              <a:rPr dirty="0" sz="1350" spc="135" b="1">
                <a:latin typeface="Arial"/>
                <a:cs typeface="Arial"/>
              </a:rPr>
              <a:t>narrow </a:t>
            </a:r>
            <a:r>
              <a:rPr dirty="0" sz="1350" spc="120" b="1">
                <a:latin typeface="Arial"/>
                <a:cs typeface="Arial"/>
              </a:rPr>
              <a:t>your </a:t>
            </a:r>
            <a:r>
              <a:rPr dirty="0" sz="1350" spc="110" b="1">
                <a:latin typeface="Arial"/>
                <a:cs typeface="Arial"/>
              </a:rPr>
              <a:t>search </a:t>
            </a:r>
            <a:r>
              <a:rPr dirty="0" sz="1350" spc="105" b="1">
                <a:latin typeface="Arial"/>
                <a:cs typeface="Arial"/>
              </a:rPr>
              <a:t>space </a:t>
            </a:r>
            <a:r>
              <a:rPr dirty="0" sz="1350" spc="145" b="1">
                <a:latin typeface="Arial"/>
                <a:cs typeface="Arial"/>
              </a:rPr>
              <a:t>(e.g. </a:t>
            </a:r>
            <a:r>
              <a:rPr dirty="0" sz="1350" spc="90" b="1">
                <a:latin typeface="Arial"/>
                <a:cs typeface="Arial"/>
              </a:rPr>
              <a:t>slots </a:t>
            </a:r>
            <a:r>
              <a:rPr dirty="0" sz="1350" spc="110" b="1">
                <a:latin typeface="Arial"/>
                <a:cs typeface="Arial"/>
              </a:rPr>
              <a:t>fixed </a:t>
            </a:r>
            <a:r>
              <a:rPr dirty="0" sz="1350" spc="145" b="1">
                <a:latin typeface="Arial"/>
                <a:cs typeface="Arial"/>
              </a:rPr>
              <a:t>to  </a:t>
            </a:r>
            <a:r>
              <a:rPr dirty="0" sz="1350" spc="114" b="1">
                <a:latin typeface="Arial"/>
                <a:cs typeface="Arial"/>
              </a:rPr>
              <a:t>zero </a:t>
            </a:r>
            <a:r>
              <a:rPr dirty="0" sz="1350" spc="110" b="1">
                <a:latin typeface="Arial"/>
                <a:cs typeface="Arial"/>
              </a:rPr>
              <a:t>first, </a:t>
            </a:r>
            <a:r>
              <a:rPr dirty="0" sz="1350" spc="114" b="1">
                <a:latin typeface="Arial"/>
                <a:cs typeface="Arial"/>
              </a:rPr>
              <a:t>followed </a:t>
            </a:r>
            <a:r>
              <a:rPr dirty="0" sz="1350" spc="125" b="1">
                <a:latin typeface="Arial"/>
                <a:cs typeface="Arial"/>
              </a:rPr>
              <a:t>by </a:t>
            </a:r>
            <a:r>
              <a:rPr dirty="0" sz="1350" spc="130" b="1">
                <a:latin typeface="Arial"/>
                <a:cs typeface="Arial"/>
              </a:rPr>
              <a:t>Monday </a:t>
            </a:r>
            <a:r>
              <a:rPr dirty="0" sz="1350" spc="95" b="1">
                <a:latin typeface="Arial"/>
                <a:cs typeface="Arial"/>
              </a:rPr>
              <a:t>slots </a:t>
            </a:r>
            <a:r>
              <a:rPr dirty="0" sz="1350" spc="120" b="1">
                <a:latin typeface="Arial"/>
                <a:cs typeface="Arial"/>
              </a:rPr>
              <a:t>for 3-recurrence</a:t>
            </a:r>
            <a:r>
              <a:rPr dirty="0" sz="1350" spc="-75" b="1">
                <a:latin typeface="Arial"/>
                <a:cs typeface="Arial"/>
              </a:rPr>
              <a:t> </a:t>
            </a:r>
            <a:r>
              <a:rPr dirty="0" sz="1350" spc="95" b="1">
                <a:latin typeface="Arial"/>
                <a:cs typeface="Arial"/>
              </a:rPr>
              <a:t>classes).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ts val="1560"/>
              </a:lnSpc>
              <a:spcBef>
                <a:spcPts val="1005"/>
              </a:spcBef>
            </a:pPr>
            <a:r>
              <a:rPr dirty="0" sz="1350" spc="100" b="1">
                <a:latin typeface="Arial"/>
                <a:cs typeface="Arial"/>
              </a:rPr>
              <a:t>HINT: </a:t>
            </a:r>
            <a:r>
              <a:rPr dirty="0" sz="1350" spc="110" b="1">
                <a:latin typeface="Arial"/>
                <a:cs typeface="Arial"/>
              </a:rPr>
              <a:t>Proactively</a:t>
            </a:r>
            <a:r>
              <a:rPr dirty="0" sz="1350" spc="100" b="1">
                <a:latin typeface="Arial"/>
                <a:cs typeface="Arial"/>
              </a:rPr>
              <a:t> </a:t>
            </a:r>
            <a:r>
              <a:rPr dirty="0" sz="1350" spc="135" b="1">
                <a:latin typeface="Arial"/>
                <a:cs typeface="Arial"/>
              </a:rPr>
              <a:t>prune</a:t>
            </a:r>
            <a:r>
              <a:rPr dirty="0" sz="1350" spc="95" b="1">
                <a:latin typeface="Arial"/>
                <a:cs typeface="Arial"/>
              </a:rPr>
              <a:t> </a:t>
            </a:r>
            <a:r>
              <a:rPr dirty="0" sz="1350" spc="160" b="1">
                <a:latin typeface="Arial"/>
                <a:cs typeface="Arial"/>
              </a:rPr>
              <a:t>the</a:t>
            </a:r>
            <a:r>
              <a:rPr dirty="0" sz="1350" spc="100" b="1">
                <a:latin typeface="Arial"/>
                <a:cs typeface="Arial"/>
              </a:rPr>
              <a:t> </a:t>
            </a:r>
            <a:r>
              <a:rPr dirty="0" sz="1350" spc="160" b="1">
                <a:latin typeface="Arial"/>
                <a:cs typeface="Arial"/>
              </a:rPr>
              <a:t>tree</a:t>
            </a:r>
            <a:r>
              <a:rPr dirty="0" sz="1350" spc="95" b="1">
                <a:latin typeface="Arial"/>
                <a:cs typeface="Arial"/>
              </a:rPr>
              <a:t> </a:t>
            </a:r>
            <a:r>
              <a:rPr dirty="0" sz="1350" spc="100" b="1">
                <a:latin typeface="Arial"/>
                <a:cs typeface="Arial"/>
              </a:rPr>
              <a:t>as</a:t>
            </a:r>
            <a:r>
              <a:rPr dirty="0" sz="1350" spc="105" b="1">
                <a:latin typeface="Arial"/>
                <a:cs typeface="Arial"/>
              </a:rPr>
              <a:t> </a:t>
            </a:r>
            <a:r>
              <a:rPr dirty="0" sz="1350" spc="114" b="1">
                <a:latin typeface="Arial"/>
                <a:cs typeface="Arial"/>
              </a:rPr>
              <a:t>you</a:t>
            </a:r>
            <a:r>
              <a:rPr dirty="0" sz="1350" spc="105" b="1">
                <a:latin typeface="Arial"/>
                <a:cs typeface="Arial"/>
              </a:rPr>
              <a:t> </a:t>
            </a:r>
            <a:r>
              <a:rPr dirty="0" sz="1350" spc="114" b="1">
                <a:latin typeface="Arial"/>
                <a:cs typeface="Arial"/>
              </a:rPr>
              <a:t>go,</a:t>
            </a:r>
            <a:r>
              <a:rPr dirty="0" sz="1350" spc="105" b="1">
                <a:latin typeface="Arial"/>
                <a:cs typeface="Arial"/>
              </a:rPr>
              <a:t> </a:t>
            </a:r>
            <a:r>
              <a:rPr dirty="0" sz="1350" spc="125" b="1">
                <a:latin typeface="Arial"/>
                <a:cs typeface="Arial"/>
              </a:rPr>
              <a:t>eliminating</a:t>
            </a:r>
            <a:r>
              <a:rPr dirty="0" sz="1350" spc="100" b="1">
                <a:latin typeface="Arial"/>
                <a:cs typeface="Arial"/>
              </a:rPr>
              <a:t> </a:t>
            </a:r>
            <a:r>
              <a:rPr dirty="0" sz="1350" spc="135" b="1">
                <a:latin typeface="Arial"/>
                <a:cs typeface="Arial"/>
              </a:rPr>
              <a:t>any</a:t>
            </a:r>
            <a:r>
              <a:rPr dirty="0" sz="1350" spc="95" b="1">
                <a:latin typeface="Arial"/>
                <a:cs typeface="Arial"/>
              </a:rPr>
              <a:t> </a:t>
            </a:r>
            <a:r>
              <a:rPr dirty="0" sz="1350" spc="90" b="1">
                <a:latin typeface="Arial"/>
                <a:cs typeface="Arial"/>
              </a:rPr>
              <a:t>slots</a:t>
            </a:r>
            <a:r>
              <a:rPr dirty="0" sz="1350" spc="105" b="1">
                <a:latin typeface="Arial"/>
                <a:cs typeface="Arial"/>
              </a:rPr>
              <a:t> </a:t>
            </a:r>
            <a:r>
              <a:rPr dirty="0" sz="1350" spc="145" b="1">
                <a:latin typeface="Arial"/>
                <a:cs typeface="Arial"/>
              </a:rPr>
              <a:t>ahead</a:t>
            </a:r>
            <a:r>
              <a:rPr dirty="0" sz="1350" spc="95" b="1">
                <a:latin typeface="Arial"/>
                <a:cs typeface="Arial"/>
              </a:rPr>
              <a:t> </a:t>
            </a:r>
            <a:r>
              <a:rPr dirty="0" sz="1350" spc="165" b="1">
                <a:latin typeface="Arial"/>
                <a:cs typeface="Arial"/>
              </a:rPr>
              <a:t>that</a:t>
            </a:r>
            <a:r>
              <a:rPr dirty="0" sz="1350" spc="100" b="1">
                <a:latin typeface="Arial"/>
                <a:cs typeface="Arial"/>
              </a:rPr>
              <a:t> </a:t>
            </a:r>
            <a:r>
              <a:rPr dirty="0" sz="1350" spc="140" b="1">
                <a:latin typeface="Arial"/>
                <a:cs typeface="Arial"/>
              </a:rPr>
              <a:t>must</a:t>
            </a:r>
            <a:r>
              <a:rPr dirty="0" sz="1350" spc="110" b="1">
                <a:latin typeface="Arial"/>
                <a:cs typeface="Arial"/>
              </a:rPr>
              <a:t> </a:t>
            </a:r>
            <a:r>
              <a:rPr dirty="0" sz="1350" spc="140" b="1">
                <a:latin typeface="Arial"/>
                <a:cs typeface="Arial"/>
              </a:rPr>
              <a:t>be</a:t>
            </a:r>
            <a:r>
              <a:rPr dirty="0" sz="1350" spc="95" b="1">
                <a:latin typeface="Arial"/>
                <a:cs typeface="Arial"/>
              </a:rPr>
              <a:t> </a:t>
            </a:r>
            <a:r>
              <a:rPr dirty="0" sz="1350" spc="120" b="1">
                <a:latin typeface="Arial"/>
                <a:cs typeface="Arial"/>
              </a:rPr>
              <a:t>zero</a:t>
            </a:r>
            <a:r>
              <a:rPr dirty="0" sz="1350" spc="100" b="1">
                <a:latin typeface="Arial"/>
                <a:cs typeface="Arial"/>
              </a:rPr>
              <a:t> </a:t>
            </a:r>
            <a:r>
              <a:rPr dirty="0" sz="1350" spc="135" b="1">
                <a:latin typeface="Arial"/>
                <a:cs typeface="Arial"/>
              </a:rPr>
              <a:t>due  </a:t>
            </a:r>
            <a:r>
              <a:rPr dirty="0" sz="1350" spc="145" b="1">
                <a:latin typeface="Arial"/>
                <a:cs typeface="Arial"/>
              </a:rPr>
              <a:t>to </a:t>
            </a:r>
            <a:r>
              <a:rPr dirty="0" sz="1350" spc="150" b="1">
                <a:latin typeface="Arial"/>
                <a:cs typeface="Arial"/>
              </a:rPr>
              <a:t>a </a:t>
            </a:r>
            <a:r>
              <a:rPr dirty="0" sz="1350" spc="195" b="1">
                <a:latin typeface="Arial"/>
                <a:cs typeface="Arial"/>
              </a:rPr>
              <a:t>“1” </a:t>
            </a:r>
            <a:r>
              <a:rPr dirty="0" sz="1350" spc="90" b="1">
                <a:latin typeface="Arial"/>
                <a:cs typeface="Arial"/>
              </a:rPr>
              <a:t>decision </a:t>
            </a:r>
            <a:r>
              <a:rPr dirty="0" sz="1350" spc="130" b="1">
                <a:latin typeface="Arial"/>
                <a:cs typeface="Arial"/>
              </a:rPr>
              <a:t>propagating </a:t>
            </a:r>
            <a:r>
              <a:rPr dirty="0" sz="1350" spc="140" b="1">
                <a:latin typeface="Arial"/>
                <a:cs typeface="Arial"/>
              </a:rPr>
              <a:t>an </a:t>
            </a:r>
            <a:r>
              <a:rPr dirty="0" sz="1350" spc="100" b="1">
                <a:latin typeface="Arial"/>
                <a:cs typeface="Arial"/>
              </a:rPr>
              <a:t>occupied</a:t>
            </a:r>
            <a:r>
              <a:rPr dirty="0" sz="1350" spc="-204" b="1">
                <a:latin typeface="Arial"/>
                <a:cs typeface="Arial"/>
              </a:rPr>
              <a:t> </a:t>
            </a:r>
            <a:r>
              <a:rPr dirty="0" sz="1350" spc="145" b="1">
                <a:latin typeface="Arial"/>
                <a:cs typeface="Arial"/>
              </a:rPr>
              <a:t>state.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1679" y="3006450"/>
            <a:ext cx="4389120" cy="2096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50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39344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40"/>
              <a:t>Generating </a:t>
            </a:r>
            <a:r>
              <a:rPr dirty="0" spc="280"/>
              <a:t>a</a:t>
            </a:r>
            <a:r>
              <a:rPr dirty="0" spc="70"/>
              <a:t> </a:t>
            </a:r>
            <a:r>
              <a:rPr dirty="0" spc="204"/>
              <a:t>Schedule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1158599"/>
            <a:ext cx="8992235" cy="61087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229"/>
              </a:spcBef>
            </a:pPr>
            <a:r>
              <a:rPr dirty="0" sz="1950" spc="-45">
                <a:latin typeface="Tahoma"/>
                <a:cs typeface="Tahoma"/>
              </a:rPr>
              <a:t>If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50">
                <a:latin typeface="Tahoma"/>
                <a:cs typeface="Tahoma"/>
              </a:rPr>
              <a:t>you</a:t>
            </a:r>
            <a:r>
              <a:rPr dirty="0" sz="1950" spc="25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want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to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50">
                <a:latin typeface="Tahoma"/>
                <a:cs typeface="Tahoma"/>
              </a:rPr>
              <a:t>schedule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against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35">
                <a:latin typeface="Tahoma"/>
                <a:cs typeface="Tahoma"/>
              </a:rPr>
              <a:t>multiple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25">
                <a:latin typeface="Tahoma"/>
                <a:cs typeface="Tahoma"/>
              </a:rPr>
              <a:t>rooms,</a:t>
            </a:r>
            <a:r>
              <a:rPr dirty="0" sz="1950" spc="20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plot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65">
                <a:latin typeface="Tahoma"/>
                <a:cs typeface="Tahoma"/>
              </a:rPr>
              <a:t>each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variable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35">
                <a:latin typeface="Tahoma"/>
                <a:cs typeface="Tahoma"/>
              </a:rPr>
              <a:t>using  </a:t>
            </a:r>
            <a:r>
              <a:rPr dirty="0" sz="1950" spc="125">
                <a:latin typeface="Tahoma"/>
                <a:cs typeface="Tahoma"/>
              </a:rPr>
              <a:t>three</a:t>
            </a:r>
            <a:r>
              <a:rPr dirty="0" sz="1950">
                <a:latin typeface="Tahoma"/>
                <a:cs typeface="Tahoma"/>
              </a:rPr>
              <a:t> </a:t>
            </a:r>
            <a:r>
              <a:rPr dirty="0" sz="1950" spc="135">
                <a:latin typeface="Tahoma"/>
                <a:cs typeface="Tahoma"/>
              </a:rPr>
              <a:t>dimensions.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5530" y="330236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70">
                <a:moveTo>
                  <a:pt x="1097280" y="0"/>
                </a:moveTo>
                <a:lnTo>
                  <a:pt x="274319" y="0"/>
                </a:lnTo>
                <a:lnTo>
                  <a:pt x="0" y="382269"/>
                </a:lnTo>
                <a:lnTo>
                  <a:pt x="822959" y="382269"/>
                </a:lnTo>
                <a:lnTo>
                  <a:pt x="10972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65530" y="330236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70">
                <a:moveTo>
                  <a:pt x="274319" y="0"/>
                </a:moveTo>
                <a:lnTo>
                  <a:pt x="1097280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65530" y="33023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62810" y="36846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29080" y="3331569"/>
            <a:ext cx="171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6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01520" y="3302360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70">
                <a:moveTo>
                  <a:pt x="1098550" y="0"/>
                </a:moveTo>
                <a:lnTo>
                  <a:pt x="274319" y="0"/>
                </a:lnTo>
                <a:lnTo>
                  <a:pt x="0" y="382269"/>
                </a:lnTo>
                <a:lnTo>
                  <a:pt x="822960" y="382269"/>
                </a:lnTo>
                <a:lnTo>
                  <a:pt x="10985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01520" y="3302360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70">
                <a:moveTo>
                  <a:pt x="274319" y="0"/>
                </a:moveTo>
                <a:lnTo>
                  <a:pt x="109855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01520" y="33023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00070" y="36846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465070" y="3331569"/>
            <a:ext cx="171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6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38779" y="330236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1097280" y="0"/>
                </a:moveTo>
                <a:lnTo>
                  <a:pt x="274319" y="0"/>
                </a:lnTo>
                <a:lnTo>
                  <a:pt x="0" y="382269"/>
                </a:lnTo>
                <a:lnTo>
                  <a:pt x="822959" y="382269"/>
                </a:lnTo>
                <a:lnTo>
                  <a:pt x="10972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38779" y="330236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19" y="0"/>
                </a:moveTo>
                <a:lnTo>
                  <a:pt x="1097280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38779" y="33023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36059" y="36846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402329" y="3331569"/>
            <a:ext cx="171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6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64260" y="375701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60" h="353060">
                <a:moveTo>
                  <a:pt x="411480" y="353060"/>
                </a:moveTo>
                <a:lnTo>
                  <a:pt x="0" y="353060"/>
                </a:lnTo>
                <a:lnTo>
                  <a:pt x="0" y="0"/>
                </a:lnTo>
                <a:lnTo>
                  <a:pt x="822960" y="0"/>
                </a:lnTo>
                <a:lnTo>
                  <a:pt x="822960" y="353060"/>
                </a:lnTo>
                <a:lnTo>
                  <a:pt x="411480" y="35306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00250" y="375701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60" h="353060">
                <a:moveTo>
                  <a:pt x="411480" y="353060"/>
                </a:moveTo>
                <a:lnTo>
                  <a:pt x="0" y="353060"/>
                </a:lnTo>
                <a:lnTo>
                  <a:pt x="0" y="0"/>
                </a:lnTo>
                <a:lnTo>
                  <a:pt x="822960" y="0"/>
                </a:lnTo>
                <a:lnTo>
                  <a:pt x="822960" y="353060"/>
                </a:lnTo>
                <a:lnTo>
                  <a:pt x="411480" y="35306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37510" y="375701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60" h="353060">
                <a:moveTo>
                  <a:pt x="411479" y="353060"/>
                </a:moveTo>
                <a:lnTo>
                  <a:pt x="0" y="353060"/>
                </a:lnTo>
                <a:lnTo>
                  <a:pt x="0" y="0"/>
                </a:lnTo>
                <a:lnTo>
                  <a:pt x="822960" y="0"/>
                </a:lnTo>
                <a:lnTo>
                  <a:pt x="822960" y="353060"/>
                </a:lnTo>
                <a:lnTo>
                  <a:pt x="411479" y="35306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64260" y="4153260"/>
            <a:ext cx="822960" cy="353060"/>
          </a:xfrm>
          <a:prstGeom prst="rect">
            <a:avLst/>
          </a:prstGeom>
          <a:solidFill>
            <a:srgbClr val="B1B1B1"/>
          </a:solidFill>
          <a:ln w="3175">
            <a:solidFill>
              <a:srgbClr val="3364A3"/>
            </a:solidFill>
          </a:ln>
        </p:spPr>
        <p:txBody>
          <a:bodyPr wrap="square" lIns="0" tIns="26669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209"/>
              </a:spcBef>
            </a:pPr>
            <a:r>
              <a:rPr dirty="0" sz="1800" spc="16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00250" y="4153260"/>
            <a:ext cx="822960" cy="353060"/>
          </a:xfrm>
          <a:prstGeom prst="rect">
            <a:avLst/>
          </a:prstGeom>
          <a:solidFill>
            <a:srgbClr val="B1B1B1"/>
          </a:solidFill>
          <a:ln w="3175">
            <a:solidFill>
              <a:srgbClr val="3364A3"/>
            </a:solidFill>
          </a:ln>
        </p:spPr>
        <p:txBody>
          <a:bodyPr wrap="square" lIns="0" tIns="26669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209"/>
              </a:spcBef>
            </a:pPr>
            <a:r>
              <a:rPr dirty="0" sz="1800" spc="16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37510" y="4153260"/>
            <a:ext cx="822960" cy="353060"/>
          </a:xfrm>
          <a:prstGeom prst="rect">
            <a:avLst/>
          </a:prstGeom>
          <a:solidFill>
            <a:srgbClr val="B1B1B1"/>
          </a:solidFill>
          <a:ln w="3175">
            <a:solidFill>
              <a:srgbClr val="3364A3"/>
            </a:solidFill>
          </a:ln>
        </p:spPr>
        <p:txBody>
          <a:bodyPr wrap="square" lIns="0" tIns="26669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09"/>
              </a:spcBef>
            </a:pPr>
            <a:r>
              <a:rPr dirty="0" sz="1800" spc="16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64260" y="4549499"/>
            <a:ext cx="822960" cy="351790"/>
          </a:xfrm>
          <a:custGeom>
            <a:avLst/>
            <a:gdLst/>
            <a:ahLst/>
            <a:cxnLst/>
            <a:rect l="l" t="t" r="r" b="b"/>
            <a:pathLst>
              <a:path w="822960" h="351789">
                <a:moveTo>
                  <a:pt x="411480" y="351789"/>
                </a:moveTo>
                <a:lnTo>
                  <a:pt x="0" y="351789"/>
                </a:lnTo>
                <a:lnTo>
                  <a:pt x="0" y="0"/>
                </a:lnTo>
                <a:lnTo>
                  <a:pt x="822960" y="0"/>
                </a:lnTo>
                <a:lnTo>
                  <a:pt x="822960" y="351789"/>
                </a:lnTo>
                <a:lnTo>
                  <a:pt x="411480" y="35178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00250" y="4549499"/>
            <a:ext cx="822960" cy="351790"/>
          </a:xfrm>
          <a:custGeom>
            <a:avLst/>
            <a:gdLst/>
            <a:ahLst/>
            <a:cxnLst/>
            <a:rect l="l" t="t" r="r" b="b"/>
            <a:pathLst>
              <a:path w="822960" h="351789">
                <a:moveTo>
                  <a:pt x="411480" y="351789"/>
                </a:moveTo>
                <a:lnTo>
                  <a:pt x="0" y="351789"/>
                </a:lnTo>
                <a:lnTo>
                  <a:pt x="0" y="0"/>
                </a:lnTo>
                <a:lnTo>
                  <a:pt x="822960" y="0"/>
                </a:lnTo>
                <a:lnTo>
                  <a:pt x="822960" y="351789"/>
                </a:lnTo>
                <a:lnTo>
                  <a:pt x="411480" y="35178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937510" y="4549499"/>
            <a:ext cx="822960" cy="351790"/>
          </a:xfrm>
          <a:custGeom>
            <a:avLst/>
            <a:gdLst/>
            <a:ahLst/>
            <a:cxnLst/>
            <a:rect l="l" t="t" r="r" b="b"/>
            <a:pathLst>
              <a:path w="822960" h="351789">
                <a:moveTo>
                  <a:pt x="411479" y="351789"/>
                </a:moveTo>
                <a:lnTo>
                  <a:pt x="0" y="351789"/>
                </a:lnTo>
                <a:lnTo>
                  <a:pt x="0" y="0"/>
                </a:lnTo>
                <a:lnTo>
                  <a:pt x="822960" y="0"/>
                </a:lnTo>
                <a:lnTo>
                  <a:pt x="822960" y="351789"/>
                </a:lnTo>
                <a:lnTo>
                  <a:pt x="411479" y="35178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9389" y="329219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70">
                <a:moveTo>
                  <a:pt x="1097280" y="0"/>
                </a:moveTo>
                <a:lnTo>
                  <a:pt x="274320" y="0"/>
                </a:lnTo>
                <a:lnTo>
                  <a:pt x="0" y="382269"/>
                </a:lnTo>
                <a:lnTo>
                  <a:pt x="822960" y="382269"/>
                </a:lnTo>
                <a:lnTo>
                  <a:pt x="109728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99389" y="329219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70">
                <a:moveTo>
                  <a:pt x="274320" y="0"/>
                </a:moveTo>
                <a:lnTo>
                  <a:pt x="109728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99389" y="32921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296669" y="36744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89890" y="3386180"/>
            <a:ext cx="7169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0">
                <a:latin typeface="Tahoma"/>
                <a:cs typeface="Tahoma"/>
              </a:rPr>
              <a:t>PSYCH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85">
                <a:latin typeface="Tahoma"/>
                <a:cs typeface="Tahoma"/>
              </a:rPr>
              <a:t>101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29590" y="284896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69">
                <a:moveTo>
                  <a:pt x="1097280" y="0"/>
                </a:moveTo>
                <a:lnTo>
                  <a:pt x="274319" y="0"/>
                </a:lnTo>
                <a:lnTo>
                  <a:pt x="0" y="382269"/>
                </a:lnTo>
                <a:lnTo>
                  <a:pt x="822960" y="382269"/>
                </a:lnTo>
                <a:lnTo>
                  <a:pt x="109728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29590" y="284896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69">
                <a:moveTo>
                  <a:pt x="274319" y="0"/>
                </a:moveTo>
                <a:lnTo>
                  <a:pt x="109728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29590" y="28489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26870" y="32312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45490" y="2942950"/>
            <a:ext cx="6654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45">
                <a:latin typeface="Tahoma"/>
                <a:cs typeface="Tahoma"/>
              </a:rPr>
              <a:t>MATH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85">
                <a:latin typeface="Tahoma"/>
                <a:cs typeface="Tahoma"/>
              </a:rPr>
              <a:t>300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39469" y="241716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69">
                <a:moveTo>
                  <a:pt x="1097280" y="0"/>
                </a:moveTo>
                <a:lnTo>
                  <a:pt x="274320" y="0"/>
                </a:lnTo>
                <a:lnTo>
                  <a:pt x="0" y="382270"/>
                </a:lnTo>
                <a:lnTo>
                  <a:pt x="822960" y="382270"/>
                </a:lnTo>
                <a:lnTo>
                  <a:pt x="109728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39469" y="241716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69">
                <a:moveTo>
                  <a:pt x="274320" y="0"/>
                </a:moveTo>
                <a:lnTo>
                  <a:pt x="1097280" y="0"/>
                </a:lnTo>
                <a:lnTo>
                  <a:pt x="822960" y="382270"/>
                </a:lnTo>
                <a:lnTo>
                  <a:pt x="0" y="382270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39469" y="24171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936750" y="2799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029969" y="2511150"/>
            <a:ext cx="7169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0">
                <a:latin typeface="Tahoma"/>
                <a:cs typeface="Tahoma"/>
              </a:rPr>
              <a:t>PSYCH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85">
                <a:latin typeface="Tahoma"/>
                <a:cs typeface="Tahoma"/>
              </a:rPr>
              <a:t>300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034539" y="19587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69">
                <a:moveTo>
                  <a:pt x="1097280" y="0"/>
                </a:moveTo>
                <a:lnTo>
                  <a:pt x="274320" y="0"/>
                </a:lnTo>
                <a:lnTo>
                  <a:pt x="0" y="382269"/>
                </a:lnTo>
                <a:lnTo>
                  <a:pt x="822960" y="382269"/>
                </a:lnTo>
                <a:lnTo>
                  <a:pt x="109728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34539" y="19587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69">
                <a:moveTo>
                  <a:pt x="274320" y="0"/>
                </a:moveTo>
                <a:lnTo>
                  <a:pt x="109728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034539" y="19587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131820" y="23409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255520" y="2053949"/>
            <a:ext cx="6534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80">
                <a:latin typeface="Tahoma"/>
                <a:cs typeface="Tahoma"/>
              </a:rPr>
              <a:t>MON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55">
                <a:latin typeface="Tahoma"/>
                <a:cs typeface="Tahoma"/>
              </a:rPr>
              <a:t>8:00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389380" y="2870560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70">
                <a:moveTo>
                  <a:pt x="274319" y="0"/>
                </a:moveTo>
                <a:lnTo>
                  <a:pt x="1098550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389380" y="28705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487929" y="32528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326639" y="287056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20" y="0"/>
                </a:moveTo>
                <a:lnTo>
                  <a:pt x="109728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326639" y="28705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423920" y="32528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262629" y="287056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20" y="0"/>
                </a:moveTo>
                <a:lnTo>
                  <a:pt x="109728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262629" y="28705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359909" y="32528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714500" y="24032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69">
                <a:moveTo>
                  <a:pt x="274319" y="0"/>
                </a:moveTo>
                <a:lnTo>
                  <a:pt x="109728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714500" y="2403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811779" y="27854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650489" y="24032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274320" y="0"/>
                </a:moveTo>
                <a:lnTo>
                  <a:pt x="109728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650489" y="2403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747770" y="27854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586479" y="2403200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69">
                <a:moveTo>
                  <a:pt x="274320" y="0"/>
                </a:moveTo>
                <a:lnTo>
                  <a:pt x="109855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586479" y="2403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685029" y="27854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970529" y="19587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1097280" y="0"/>
                </a:moveTo>
                <a:lnTo>
                  <a:pt x="274319" y="0"/>
                </a:lnTo>
                <a:lnTo>
                  <a:pt x="0" y="382269"/>
                </a:lnTo>
                <a:lnTo>
                  <a:pt x="822959" y="382269"/>
                </a:lnTo>
                <a:lnTo>
                  <a:pt x="109728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970529" y="19587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274319" y="0"/>
                </a:moveTo>
                <a:lnTo>
                  <a:pt x="1097280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970529" y="19587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067809" y="23409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3192779" y="2053949"/>
            <a:ext cx="6534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75">
                <a:latin typeface="Tahoma"/>
                <a:cs typeface="Tahoma"/>
              </a:rPr>
              <a:t>MON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60">
                <a:latin typeface="Tahoma"/>
                <a:cs typeface="Tahoma"/>
              </a:rPr>
              <a:t>8:15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906520" y="19587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1097279" y="0"/>
                </a:moveTo>
                <a:lnTo>
                  <a:pt x="274319" y="0"/>
                </a:lnTo>
                <a:lnTo>
                  <a:pt x="0" y="382269"/>
                </a:lnTo>
                <a:lnTo>
                  <a:pt x="822959" y="382269"/>
                </a:lnTo>
                <a:lnTo>
                  <a:pt x="1097279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906520" y="19587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274319" y="0"/>
                </a:moveTo>
                <a:lnTo>
                  <a:pt x="1097279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906520" y="19587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003800" y="23409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4128770" y="2053949"/>
            <a:ext cx="6534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75">
                <a:latin typeface="Tahoma"/>
                <a:cs typeface="Tahoma"/>
              </a:rPr>
              <a:t>MON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60">
                <a:latin typeface="Tahoma"/>
                <a:cs typeface="Tahoma"/>
              </a:rPr>
              <a:t>8:30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874770" y="330236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1097279" y="0"/>
                </a:moveTo>
                <a:lnTo>
                  <a:pt x="274319" y="0"/>
                </a:lnTo>
                <a:lnTo>
                  <a:pt x="0" y="382269"/>
                </a:lnTo>
                <a:lnTo>
                  <a:pt x="822959" y="382269"/>
                </a:lnTo>
                <a:lnTo>
                  <a:pt x="10972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874770" y="330236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19" y="0"/>
                </a:moveTo>
                <a:lnTo>
                  <a:pt x="1097279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874770" y="33023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972050" y="36846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4338320" y="3331569"/>
            <a:ext cx="171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6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810759" y="330236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19" y="0"/>
                </a:moveTo>
                <a:lnTo>
                  <a:pt x="1097279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810759" y="33023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908040" y="36846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873500" y="375701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60" h="353060">
                <a:moveTo>
                  <a:pt x="411479" y="353060"/>
                </a:moveTo>
                <a:lnTo>
                  <a:pt x="0" y="353060"/>
                </a:lnTo>
                <a:lnTo>
                  <a:pt x="0" y="0"/>
                </a:lnTo>
                <a:lnTo>
                  <a:pt x="822960" y="0"/>
                </a:lnTo>
                <a:lnTo>
                  <a:pt x="822960" y="353060"/>
                </a:lnTo>
                <a:lnTo>
                  <a:pt x="411479" y="35306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809490" y="375701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60" h="353060">
                <a:moveTo>
                  <a:pt x="822960" y="0"/>
                </a:moveTo>
                <a:lnTo>
                  <a:pt x="0" y="0"/>
                </a:lnTo>
                <a:lnTo>
                  <a:pt x="0" y="353060"/>
                </a:lnTo>
                <a:lnTo>
                  <a:pt x="822960" y="353060"/>
                </a:lnTo>
                <a:lnTo>
                  <a:pt x="82296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809490" y="375701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60" h="353060">
                <a:moveTo>
                  <a:pt x="411480" y="353060"/>
                </a:moveTo>
                <a:lnTo>
                  <a:pt x="0" y="353060"/>
                </a:lnTo>
                <a:lnTo>
                  <a:pt x="0" y="0"/>
                </a:lnTo>
                <a:lnTo>
                  <a:pt x="822960" y="0"/>
                </a:lnTo>
                <a:lnTo>
                  <a:pt x="822960" y="353060"/>
                </a:lnTo>
                <a:lnTo>
                  <a:pt x="411480" y="35306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5135879" y="3770989"/>
            <a:ext cx="171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6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873500" y="4153260"/>
            <a:ext cx="822960" cy="353060"/>
          </a:xfrm>
          <a:prstGeom prst="rect">
            <a:avLst/>
          </a:prstGeom>
          <a:solidFill>
            <a:srgbClr val="B1B1B1"/>
          </a:solidFill>
          <a:ln w="3175">
            <a:solidFill>
              <a:srgbClr val="3364A3"/>
            </a:solidFill>
          </a:ln>
        </p:spPr>
        <p:txBody>
          <a:bodyPr wrap="square" lIns="0" tIns="26669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09"/>
              </a:spcBef>
            </a:pPr>
            <a:r>
              <a:rPr dirty="0" sz="1800" spc="16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809490" y="4153260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60" h="353060">
                <a:moveTo>
                  <a:pt x="411480" y="353059"/>
                </a:moveTo>
                <a:lnTo>
                  <a:pt x="0" y="353059"/>
                </a:lnTo>
                <a:lnTo>
                  <a:pt x="0" y="0"/>
                </a:lnTo>
                <a:lnTo>
                  <a:pt x="822960" y="0"/>
                </a:lnTo>
                <a:lnTo>
                  <a:pt x="822960" y="353059"/>
                </a:lnTo>
                <a:lnTo>
                  <a:pt x="411480" y="35305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873500" y="4549499"/>
            <a:ext cx="822960" cy="351790"/>
          </a:xfrm>
          <a:custGeom>
            <a:avLst/>
            <a:gdLst/>
            <a:ahLst/>
            <a:cxnLst/>
            <a:rect l="l" t="t" r="r" b="b"/>
            <a:pathLst>
              <a:path w="822960" h="351789">
                <a:moveTo>
                  <a:pt x="411479" y="351789"/>
                </a:moveTo>
                <a:lnTo>
                  <a:pt x="0" y="351789"/>
                </a:lnTo>
                <a:lnTo>
                  <a:pt x="0" y="0"/>
                </a:lnTo>
                <a:lnTo>
                  <a:pt x="822960" y="0"/>
                </a:lnTo>
                <a:lnTo>
                  <a:pt x="822960" y="351789"/>
                </a:lnTo>
                <a:lnTo>
                  <a:pt x="411479" y="35178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809490" y="4549499"/>
            <a:ext cx="822960" cy="351790"/>
          </a:xfrm>
          <a:custGeom>
            <a:avLst/>
            <a:gdLst/>
            <a:ahLst/>
            <a:cxnLst/>
            <a:rect l="l" t="t" r="r" b="b"/>
            <a:pathLst>
              <a:path w="822960" h="351789">
                <a:moveTo>
                  <a:pt x="411480" y="351789"/>
                </a:moveTo>
                <a:lnTo>
                  <a:pt x="0" y="351789"/>
                </a:lnTo>
                <a:lnTo>
                  <a:pt x="0" y="0"/>
                </a:lnTo>
                <a:lnTo>
                  <a:pt x="822960" y="0"/>
                </a:lnTo>
                <a:lnTo>
                  <a:pt x="822960" y="351789"/>
                </a:lnTo>
                <a:lnTo>
                  <a:pt x="411480" y="35178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198620" y="287056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19" y="0"/>
                </a:moveTo>
                <a:lnTo>
                  <a:pt x="1097279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198620" y="28705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295900" y="32528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134609" y="2870560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70">
                <a:moveTo>
                  <a:pt x="274319" y="0"/>
                </a:moveTo>
                <a:lnTo>
                  <a:pt x="109855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134609" y="28705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233159" y="32528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522470" y="2403200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69">
                <a:moveTo>
                  <a:pt x="274319" y="0"/>
                </a:moveTo>
                <a:lnTo>
                  <a:pt x="1098550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522470" y="2403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621020" y="27854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459729" y="24032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1097279" y="0"/>
                </a:moveTo>
                <a:lnTo>
                  <a:pt x="274320" y="0"/>
                </a:lnTo>
                <a:lnTo>
                  <a:pt x="0" y="382269"/>
                </a:lnTo>
                <a:lnTo>
                  <a:pt x="822960" y="382269"/>
                </a:lnTo>
                <a:lnTo>
                  <a:pt x="10972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459729" y="24032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274320" y="0"/>
                </a:moveTo>
                <a:lnTo>
                  <a:pt x="1097279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459729" y="2403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557009" y="27854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5923279" y="2431139"/>
            <a:ext cx="171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6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4842509" y="19587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1097279" y="0"/>
                </a:moveTo>
                <a:lnTo>
                  <a:pt x="274319" y="0"/>
                </a:lnTo>
                <a:lnTo>
                  <a:pt x="0" y="382269"/>
                </a:lnTo>
                <a:lnTo>
                  <a:pt x="822960" y="382269"/>
                </a:lnTo>
                <a:lnTo>
                  <a:pt x="1097279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842509" y="19587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274319" y="0"/>
                </a:moveTo>
                <a:lnTo>
                  <a:pt x="1097279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842509" y="19587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939790" y="23409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5064759" y="2053949"/>
            <a:ext cx="6534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75">
                <a:latin typeface="Tahoma"/>
                <a:cs typeface="Tahoma"/>
              </a:rPr>
              <a:t>MON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60">
                <a:latin typeface="Tahoma"/>
                <a:cs typeface="Tahoma"/>
              </a:rPr>
              <a:t>8:45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5778500" y="1958700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69">
                <a:moveTo>
                  <a:pt x="1098550" y="0"/>
                </a:moveTo>
                <a:lnTo>
                  <a:pt x="274320" y="0"/>
                </a:lnTo>
                <a:lnTo>
                  <a:pt x="0" y="382269"/>
                </a:lnTo>
                <a:lnTo>
                  <a:pt x="822959" y="382269"/>
                </a:lnTo>
                <a:lnTo>
                  <a:pt x="109855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778500" y="1958700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69">
                <a:moveTo>
                  <a:pt x="274320" y="0"/>
                </a:moveTo>
                <a:lnTo>
                  <a:pt x="1098550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778500" y="19587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877050" y="23409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6000750" y="2053949"/>
            <a:ext cx="6534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80">
                <a:latin typeface="Tahoma"/>
                <a:cs typeface="Tahoma"/>
              </a:rPr>
              <a:t>MON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60">
                <a:latin typeface="Tahoma"/>
                <a:cs typeface="Tahoma"/>
              </a:rPr>
              <a:t>9:00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200660" y="375701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60" h="353060">
                <a:moveTo>
                  <a:pt x="822960" y="0"/>
                </a:moveTo>
                <a:lnTo>
                  <a:pt x="0" y="0"/>
                </a:lnTo>
                <a:lnTo>
                  <a:pt x="0" y="353060"/>
                </a:lnTo>
                <a:lnTo>
                  <a:pt x="822960" y="353060"/>
                </a:lnTo>
                <a:lnTo>
                  <a:pt x="82296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00660" y="375701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60" h="353060">
                <a:moveTo>
                  <a:pt x="411480" y="353060"/>
                </a:moveTo>
                <a:lnTo>
                  <a:pt x="0" y="353060"/>
                </a:lnTo>
                <a:lnTo>
                  <a:pt x="0" y="0"/>
                </a:lnTo>
                <a:lnTo>
                  <a:pt x="822960" y="0"/>
                </a:lnTo>
                <a:lnTo>
                  <a:pt x="822960" y="353060"/>
                </a:lnTo>
                <a:lnTo>
                  <a:pt x="411480" y="35306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341629" y="3837030"/>
            <a:ext cx="5422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75">
                <a:latin typeface="Tahoma"/>
                <a:cs typeface="Tahoma"/>
              </a:rPr>
              <a:t>ROOM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90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00660" y="4153260"/>
            <a:ext cx="822960" cy="353060"/>
          </a:xfrm>
          <a:prstGeom prst="rect">
            <a:avLst/>
          </a:prstGeom>
          <a:solidFill>
            <a:srgbClr val="FF9999"/>
          </a:solidFill>
          <a:ln w="3175">
            <a:solidFill>
              <a:srgbClr val="3364A3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730"/>
              </a:spcBef>
            </a:pPr>
            <a:r>
              <a:rPr dirty="0" sz="1000" spc="75">
                <a:latin typeface="Tahoma"/>
                <a:cs typeface="Tahoma"/>
              </a:rPr>
              <a:t>ROOM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90">
                <a:latin typeface="Tahoma"/>
                <a:cs typeface="Tahoma"/>
              </a:rPr>
              <a:t>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00660" y="4549499"/>
            <a:ext cx="822960" cy="351790"/>
          </a:xfrm>
          <a:prstGeom prst="rect">
            <a:avLst/>
          </a:prstGeom>
          <a:solidFill>
            <a:srgbClr val="FF9999"/>
          </a:solidFill>
          <a:ln w="3175">
            <a:solidFill>
              <a:srgbClr val="3364A3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730"/>
              </a:spcBef>
            </a:pPr>
            <a:r>
              <a:rPr dirty="0" sz="1000" spc="75">
                <a:latin typeface="Tahoma"/>
                <a:cs typeface="Tahoma"/>
              </a:rPr>
              <a:t>ROOM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90">
                <a:latin typeface="Tahoma"/>
                <a:cs typeface="Tahoma"/>
              </a:rPr>
              <a:t>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6071870" y="287056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19" y="0"/>
                </a:moveTo>
                <a:lnTo>
                  <a:pt x="1097279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071870" y="28705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169150" y="32528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395720" y="24032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1097279" y="0"/>
                </a:moveTo>
                <a:lnTo>
                  <a:pt x="274320" y="0"/>
                </a:lnTo>
                <a:lnTo>
                  <a:pt x="0" y="382269"/>
                </a:lnTo>
                <a:lnTo>
                  <a:pt x="822959" y="382269"/>
                </a:lnTo>
                <a:lnTo>
                  <a:pt x="10972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395720" y="24032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274320" y="0"/>
                </a:moveTo>
                <a:lnTo>
                  <a:pt x="1097279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395720" y="2403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493000" y="27854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6859269" y="2431139"/>
            <a:ext cx="171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6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6715759" y="19587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1097280" y="0"/>
                </a:moveTo>
                <a:lnTo>
                  <a:pt x="274320" y="0"/>
                </a:lnTo>
                <a:lnTo>
                  <a:pt x="0" y="382269"/>
                </a:lnTo>
                <a:lnTo>
                  <a:pt x="822960" y="382269"/>
                </a:lnTo>
                <a:lnTo>
                  <a:pt x="109728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715759" y="19587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274320" y="0"/>
                </a:moveTo>
                <a:lnTo>
                  <a:pt x="109728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715759" y="19587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813040" y="23409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/>
          <p:nvPr/>
        </p:nvSpPr>
        <p:spPr>
          <a:xfrm>
            <a:off x="6938009" y="2053949"/>
            <a:ext cx="6521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75">
                <a:latin typeface="Tahoma"/>
                <a:cs typeface="Tahoma"/>
              </a:rPr>
              <a:t>MON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55">
                <a:latin typeface="Tahoma"/>
                <a:cs typeface="Tahoma"/>
              </a:rPr>
              <a:t>9:15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5783579" y="330236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20" y="0"/>
                </a:moveTo>
                <a:lnTo>
                  <a:pt x="1097279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783579" y="33023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880859" y="36846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781040" y="375701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59" h="353060">
                <a:moveTo>
                  <a:pt x="822960" y="0"/>
                </a:moveTo>
                <a:lnTo>
                  <a:pt x="0" y="0"/>
                </a:lnTo>
                <a:lnTo>
                  <a:pt x="0" y="353060"/>
                </a:lnTo>
                <a:lnTo>
                  <a:pt x="822960" y="353060"/>
                </a:lnTo>
                <a:lnTo>
                  <a:pt x="82296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781040" y="375701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59" h="353060">
                <a:moveTo>
                  <a:pt x="411480" y="353060"/>
                </a:moveTo>
                <a:lnTo>
                  <a:pt x="0" y="353060"/>
                </a:lnTo>
                <a:lnTo>
                  <a:pt x="0" y="0"/>
                </a:lnTo>
                <a:lnTo>
                  <a:pt x="822960" y="0"/>
                </a:lnTo>
                <a:lnTo>
                  <a:pt x="822960" y="353060"/>
                </a:lnTo>
                <a:lnTo>
                  <a:pt x="411480" y="35306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 txBox="1"/>
          <p:nvPr/>
        </p:nvSpPr>
        <p:spPr>
          <a:xfrm>
            <a:off x="6107429" y="3770989"/>
            <a:ext cx="171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6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5781040" y="4153260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59" h="353060">
                <a:moveTo>
                  <a:pt x="411480" y="353059"/>
                </a:moveTo>
                <a:lnTo>
                  <a:pt x="0" y="353059"/>
                </a:lnTo>
                <a:lnTo>
                  <a:pt x="0" y="0"/>
                </a:lnTo>
                <a:lnTo>
                  <a:pt x="822960" y="0"/>
                </a:lnTo>
                <a:lnTo>
                  <a:pt x="822960" y="353059"/>
                </a:lnTo>
                <a:lnTo>
                  <a:pt x="411480" y="35305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781040" y="4549499"/>
            <a:ext cx="822960" cy="351790"/>
          </a:xfrm>
          <a:custGeom>
            <a:avLst/>
            <a:gdLst/>
            <a:ahLst/>
            <a:cxnLst/>
            <a:rect l="l" t="t" r="r" b="b"/>
            <a:pathLst>
              <a:path w="822959" h="351789">
                <a:moveTo>
                  <a:pt x="411480" y="351789"/>
                </a:moveTo>
                <a:lnTo>
                  <a:pt x="0" y="351789"/>
                </a:lnTo>
                <a:lnTo>
                  <a:pt x="0" y="0"/>
                </a:lnTo>
                <a:lnTo>
                  <a:pt x="822960" y="0"/>
                </a:lnTo>
                <a:lnTo>
                  <a:pt x="822960" y="351789"/>
                </a:lnTo>
                <a:lnTo>
                  <a:pt x="411480" y="35178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682740" y="3302360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70">
                <a:moveTo>
                  <a:pt x="274319" y="0"/>
                </a:moveTo>
                <a:lnTo>
                  <a:pt x="1098550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682740" y="33023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7781290" y="36846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681469" y="375701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59" h="353060">
                <a:moveTo>
                  <a:pt x="822959" y="0"/>
                </a:moveTo>
                <a:lnTo>
                  <a:pt x="0" y="0"/>
                </a:lnTo>
                <a:lnTo>
                  <a:pt x="0" y="353060"/>
                </a:lnTo>
                <a:lnTo>
                  <a:pt x="822959" y="353060"/>
                </a:lnTo>
                <a:lnTo>
                  <a:pt x="822959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681469" y="375701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59" h="353060">
                <a:moveTo>
                  <a:pt x="411479" y="353060"/>
                </a:moveTo>
                <a:lnTo>
                  <a:pt x="0" y="353060"/>
                </a:lnTo>
                <a:lnTo>
                  <a:pt x="0" y="0"/>
                </a:lnTo>
                <a:lnTo>
                  <a:pt x="822959" y="0"/>
                </a:lnTo>
                <a:lnTo>
                  <a:pt x="822959" y="353060"/>
                </a:lnTo>
                <a:lnTo>
                  <a:pt x="411479" y="35306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 txBox="1"/>
          <p:nvPr/>
        </p:nvSpPr>
        <p:spPr>
          <a:xfrm>
            <a:off x="7007859" y="3770989"/>
            <a:ext cx="171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6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6681469" y="4153260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59" h="353060">
                <a:moveTo>
                  <a:pt x="411479" y="353059"/>
                </a:moveTo>
                <a:lnTo>
                  <a:pt x="0" y="353059"/>
                </a:lnTo>
                <a:lnTo>
                  <a:pt x="0" y="0"/>
                </a:lnTo>
                <a:lnTo>
                  <a:pt x="822959" y="0"/>
                </a:lnTo>
                <a:lnTo>
                  <a:pt x="822959" y="353059"/>
                </a:lnTo>
                <a:lnTo>
                  <a:pt x="411479" y="35305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681469" y="4549499"/>
            <a:ext cx="822960" cy="351790"/>
          </a:xfrm>
          <a:custGeom>
            <a:avLst/>
            <a:gdLst/>
            <a:ahLst/>
            <a:cxnLst/>
            <a:rect l="l" t="t" r="r" b="b"/>
            <a:pathLst>
              <a:path w="822959" h="351789">
                <a:moveTo>
                  <a:pt x="411479" y="351789"/>
                </a:moveTo>
                <a:lnTo>
                  <a:pt x="0" y="351789"/>
                </a:lnTo>
                <a:lnTo>
                  <a:pt x="0" y="0"/>
                </a:lnTo>
                <a:lnTo>
                  <a:pt x="822959" y="0"/>
                </a:lnTo>
                <a:lnTo>
                  <a:pt x="822959" y="351789"/>
                </a:lnTo>
                <a:lnTo>
                  <a:pt x="411479" y="35178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7007859" y="287056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20" y="0"/>
                </a:moveTo>
                <a:lnTo>
                  <a:pt x="109728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7007859" y="28705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8105140" y="32528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7331709" y="24032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1097280" y="0"/>
                </a:moveTo>
                <a:lnTo>
                  <a:pt x="274320" y="0"/>
                </a:lnTo>
                <a:lnTo>
                  <a:pt x="0" y="382269"/>
                </a:lnTo>
                <a:lnTo>
                  <a:pt x="822960" y="382269"/>
                </a:lnTo>
                <a:lnTo>
                  <a:pt x="10972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7331709" y="24032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274320" y="0"/>
                </a:moveTo>
                <a:lnTo>
                  <a:pt x="109728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7331709" y="2403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8428990" y="27854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 txBox="1"/>
          <p:nvPr/>
        </p:nvSpPr>
        <p:spPr>
          <a:xfrm>
            <a:off x="7795259" y="2431139"/>
            <a:ext cx="171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6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7651750" y="19587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1097279" y="0"/>
                </a:moveTo>
                <a:lnTo>
                  <a:pt x="274320" y="0"/>
                </a:lnTo>
                <a:lnTo>
                  <a:pt x="0" y="382269"/>
                </a:lnTo>
                <a:lnTo>
                  <a:pt x="822959" y="382269"/>
                </a:lnTo>
                <a:lnTo>
                  <a:pt x="1097279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7651750" y="19587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274320" y="0"/>
                </a:moveTo>
                <a:lnTo>
                  <a:pt x="1097279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7651750" y="19587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8749030" y="23409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 txBox="1"/>
          <p:nvPr/>
        </p:nvSpPr>
        <p:spPr>
          <a:xfrm>
            <a:off x="7874000" y="2053949"/>
            <a:ext cx="6521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75">
                <a:latin typeface="Tahoma"/>
                <a:cs typeface="Tahoma"/>
              </a:rPr>
              <a:t>MON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55">
                <a:latin typeface="Tahoma"/>
                <a:cs typeface="Tahoma"/>
              </a:rPr>
              <a:t>9:30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7943850" y="287056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20" y="0"/>
                </a:moveTo>
                <a:lnTo>
                  <a:pt x="1097279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7943850" y="28705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9041130" y="32528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8267700" y="2403200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69">
                <a:moveTo>
                  <a:pt x="1098550" y="0"/>
                </a:moveTo>
                <a:lnTo>
                  <a:pt x="274320" y="0"/>
                </a:lnTo>
                <a:lnTo>
                  <a:pt x="0" y="382269"/>
                </a:lnTo>
                <a:lnTo>
                  <a:pt x="822959" y="382269"/>
                </a:lnTo>
                <a:lnTo>
                  <a:pt x="10985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8267700" y="2403200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69">
                <a:moveTo>
                  <a:pt x="274320" y="0"/>
                </a:moveTo>
                <a:lnTo>
                  <a:pt x="1098550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8267700" y="2403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9366250" y="27854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 txBox="1"/>
          <p:nvPr/>
        </p:nvSpPr>
        <p:spPr>
          <a:xfrm>
            <a:off x="8731250" y="2431139"/>
            <a:ext cx="171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6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8587740" y="19587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1097279" y="0"/>
                </a:moveTo>
                <a:lnTo>
                  <a:pt x="274319" y="0"/>
                </a:lnTo>
                <a:lnTo>
                  <a:pt x="0" y="382269"/>
                </a:lnTo>
                <a:lnTo>
                  <a:pt x="822959" y="382269"/>
                </a:lnTo>
                <a:lnTo>
                  <a:pt x="1097279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8587740" y="19587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274319" y="0"/>
                </a:moveTo>
                <a:lnTo>
                  <a:pt x="1097279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8587740" y="19587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9685019" y="23409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 txBox="1"/>
          <p:nvPr/>
        </p:nvSpPr>
        <p:spPr>
          <a:xfrm>
            <a:off x="8809990" y="2053949"/>
            <a:ext cx="6534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75">
                <a:latin typeface="Tahoma"/>
                <a:cs typeface="Tahoma"/>
              </a:rPr>
              <a:t>MON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60">
                <a:latin typeface="Tahoma"/>
                <a:cs typeface="Tahoma"/>
              </a:rPr>
              <a:t>9:45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7655559" y="330236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20" y="0"/>
                </a:moveTo>
                <a:lnTo>
                  <a:pt x="109728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7655559" y="33023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8752840" y="36846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7653019" y="375701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59" h="353060">
                <a:moveTo>
                  <a:pt x="822959" y="0"/>
                </a:moveTo>
                <a:lnTo>
                  <a:pt x="0" y="0"/>
                </a:lnTo>
                <a:lnTo>
                  <a:pt x="0" y="353060"/>
                </a:lnTo>
                <a:lnTo>
                  <a:pt x="822959" y="353060"/>
                </a:lnTo>
                <a:lnTo>
                  <a:pt x="822959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7653019" y="375701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59" h="353060">
                <a:moveTo>
                  <a:pt x="411479" y="353060"/>
                </a:moveTo>
                <a:lnTo>
                  <a:pt x="0" y="353060"/>
                </a:lnTo>
                <a:lnTo>
                  <a:pt x="0" y="0"/>
                </a:lnTo>
                <a:lnTo>
                  <a:pt x="822959" y="0"/>
                </a:lnTo>
                <a:lnTo>
                  <a:pt x="822959" y="353060"/>
                </a:lnTo>
                <a:lnTo>
                  <a:pt x="411479" y="35306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 txBox="1"/>
          <p:nvPr/>
        </p:nvSpPr>
        <p:spPr>
          <a:xfrm>
            <a:off x="7979409" y="3770989"/>
            <a:ext cx="171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6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7653019" y="4153260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59" h="353060">
                <a:moveTo>
                  <a:pt x="411479" y="353059"/>
                </a:moveTo>
                <a:lnTo>
                  <a:pt x="0" y="353059"/>
                </a:lnTo>
                <a:lnTo>
                  <a:pt x="0" y="0"/>
                </a:lnTo>
                <a:lnTo>
                  <a:pt x="822959" y="0"/>
                </a:lnTo>
                <a:lnTo>
                  <a:pt x="822959" y="353059"/>
                </a:lnTo>
                <a:lnTo>
                  <a:pt x="411479" y="35305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7653019" y="4549499"/>
            <a:ext cx="822960" cy="351790"/>
          </a:xfrm>
          <a:custGeom>
            <a:avLst/>
            <a:gdLst/>
            <a:ahLst/>
            <a:cxnLst/>
            <a:rect l="l" t="t" r="r" b="b"/>
            <a:pathLst>
              <a:path w="822959" h="351789">
                <a:moveTo>
                  <a:pt x="411479" y="351789"/>
                </a:moveTo>
                <a:lnTo>
                  <a:pt x="0" y="351789"/>
                </a:lnTo>
                <a:lnTo>
                  <a:pt x="0" y="0"/>
                </a:lnTo>
                <a:lnTo>
                  <a:pt x="822959" y="0"/>
                </a:lnTo>
                <a:lnTo>
                  <a:pt x="822959" y="351789"/>
                </a:lnTo>
                <a:lnTo>
                  <a:pt x="411479" y="35178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82879" y="3713839"/>
            <a:ext cx="8321040" cy="0"/>
          </a:xfrm>
          <a:custGeom>
            <a:avLst/>
            <a:gdLst/>
            <a:ahLst/>
            <a:cxnLst/>
            <a:rect l="l" t="t" r="r" b="b"/>
            <a:pathLst>
              <a:path w="8321040" h="0">
                <a:moveTo>
                  <a:pt x="0" y="0"/>
                </a:moveTo>
                <a:lnTo>
                  <a:pt x="8321040" y="0"/>
                </a:lnTo>
              </a:path>
            </a:pathLst>
          </a:custGeom>
          <a:ln w="18329">
            <a:solidFill>
              <a:srgbClr val="2B3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50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15480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90"/>
              <a:t>Continuous </a:t>
            </a:r>
            <a:r>
              <a:rPr dirty="0" spc="200"/>
              <a:t>Labor</a:t>
            </a:r>
            <a:r>
              <a:rPr dirty="0" spc="105"/>
              <a:t> </a:t>
            </a:r>
            <a:r>
              <a:rPr dirty="0" spc="195"/>
              <a:t>Shifts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50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46709" y="1334437"/>
            <a:ext cx="9119235" cy="3319779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950" spc="30">
                <a:latin typeface="Tahoma"/>
                <a:cs typeface="Tahoma"/>
              </a:rPr>
              <a:t>You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65">
                <a:latin typeface="Tahoma"/>
                <a:cs typeface="Tahoma"/>
              </a:rPr>
              <a:t>have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25">
                <a:latin typeface="Tahoma"/>
                <a:cs typeface="Tahoma"/>
              </a:rPr>
              <a:t>three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30">
                <a:latin typeface="Tahoma"/>
                <a:cs typeface="Tahoma"/>
              </a:rPr>
              <a:t>drivers</a:t>
            </a:r>
            <a:r>
              <a:rPr dirty="0" sz="1950" spc="20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who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45">
                <a:latin typeface="Tahoma"/>
                <a:cs typeface="Tahoma"/>
              </a:rPr>
              <a:t>charge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the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14">
                <a:latin typeface="Tahoma"/>
                <a:cs typeface="Tahoma"/>
              </a:rPr>
              <a:t>following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05">
                <a:latin typeface="Tahoma"/>
                <a:cs typeface="Tahoma"/>
              </a:rPr>
              <a:t>rates:</a:t>
            </a:r>
            <a:endParaRPr sz="1950">
              <a:latin typeface="Tahoma"/>
              <a:cs typeface="Tahoma"/>
            </a:endParaRPr>
          </a:p>
          <a:p>
            <a:pPr algn="just" marL="300990" marR="7012940">
              <a:lnSpc>
                <a:spcPct val="139100"/>
              </a:lnSpc>
              <a:spcBef>
                <a:spcPts val="25"/>
              </a:spcBef>
            </a:pPr>
            <a:r>
              <a:rPr dirty="0" sz="1650" spc="-10">
                <a:latin typeface="Verdana"/>
                <a:cs typeface="Verdana"/>
              </a:rPr>
              <a:t>Driver </a:t>
            </a:r>
            <a:r>
              <a:rPr dirty="0" sz="1650" spc="-100">
                <a:latin typeface="Verdana"/>
                <a:cs typeface="Verdana"/>
              </a:rPr>
              <a:t>1: </a:t>
            </a:r>
            <a:r>
              <a:rPr dirty="0" sz="1650" spc="-10">
                <a:latin typeface="Verdana"/>
                <a:cs typeface="Verdana"/>
              </a:rPr>
              <a:t>$10 </a:t>
            </a:r>
            <a:r>
              <a:rPr dirty="0" sz="1650" spc="-195">
                <a:latin typeface="Verdana"/>
                <a:cs typeface="Verdana"/>
              </a:rPr>
              <a:t>/ </a:t>
            </a:r>
            <a:r>
              <a:rPr dirty="0" sz="1650" spc="-20">
                <a:latin typeface="Verdana"/>
                <a:cs typeface="Verdana"/>
              </a:rPr>
              <a:t>hr  </a:t>
            </a:r>
            <a:r>
              <a:rPr dirty="0" sz="1650" spc="-10">
                <a:latin typeface="Verdana"/>
                <a:cs typeface="Verdana"/>
              </a:rPr>
              <a:t>Driver </a:t>
            </a:r>
            <a:r>
              <a:rPr dirty="0" sz="1650" spc="-100">
                <a:latin typeface="Verdana"/>
                <a:cs typeface="Verdana"/>
              </a:rPr>
              <a:t>2: </a:t>
            </a:r>
            <a:r>
              <a:rPr dirty="0" sz="1650" spc="-10">
                <a:latin typeface="Verdana"/>
                <a:cs typeface="Verdana"/>
              </a:rPr>
              <a:t>$12 </a:t>
            </a:r>
            <a:r>
              <a:rPr dirty="0" sz="1650" spc="-195">
                <a:latin typeface="Verdana"/>
                <a:cs typeface="Verdana"/>
              </a:rPr>
              <a:t>/ </a:t>
            </a:r>
            <a:r>
              <a:rPr dirty="0" sz="1650" spc="-20">
                <a:latin typeface="Verdana"/>
                <a:cs typeface="Verdana"/>
              </a:rPr>
              <a:t>hr  </a:t>
            </a:r>
            <a:r>
              <a:rPr dirty="0" sz="1650" spc="-10">
                <a:latin typeface="Verdana"/>
                <a:cs typeface="Verdana"/>
              </a:rPr>
              <a:t>Driver </a:t>
            </a:r>
            <a:r>
              <a:rPr dirty="0" sz="1650" spc="-100">
                <a:latin typeface="Verdana"/>
                <a:cs typeface="Verdana"/>
              </a:rPr>
              <a:t>3: </a:t>
            </a:r>
            <a:r>
              <a:rPr dirty="0" sz="1650" spc="-10">
                <a:latin typeface="Verdana"/>
                <a:cs typeface="Verdana"/>
              </a:rPr>
              <a:t>$15 </a:t>
            </a:r>
            <a:r>
              <a:rPr dirty="0" sz="1650" spc="-195">
                <a:latin typeface="Verdana"/>
                <a:cs typeface="Verdana"/>
              </a:rPr>
              <a:t>/</a:t>
            </a:r>
            <a:r>
              <a:rPr dirty="0" sz="1650" spc="-204">
                <a:latin typeface="Verdana"/>
                <a:cs typeface="Verdana"/>
              </a:rPr>
              <a:t> </a:t>
            </a:r>
            <a:r>
              <a:rPr dirty="0" sz="1650" spc="-20">
                <a:latin typeface="Verdana"/>
                <a:cs typeface="Verdana"/>
              </a:rPr>
              <a:t>hr</a:t>
            </a:r>
            <a:endParaRPr sz="1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 marR="262255">
              <a:lnSpc>
                <a:spcPts val="2270"/>
              </a:lnSpc>
              <a:spcBef>
                <a:spcPts val="1460"/>
              </a:spcBef>
            </a:pPr>
            <a:r>
              <a:rPr dirty="0" sz="1950" spc="100">
                <a:latin typeface="Tahoma"/>
                <a:cs typeface="Tahoma"/>
              </a:rPr>
              <a:t>From</a:t>
            </a:r>
            <a:r>
              <a:rPr dirty="0" sz="1950" spc="25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6:00</a:t>
            </a:r>
            <a:r>
              <a:rPr dirty="0" sz="1950" spc="20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to</a:t>
            </a:r>
            <a:r>
              <a:rPr dirty="0" sz="1950" spc="25">
                <a:latin typeface="Tahoma"/>
                <a:cs typeface="Tahoma"/>
              </a:rPr>
              <a:t> </a:t>
            </a:r>
            <a:r>
              <a:rPr dirty="0" sz="1950" spc="114">
                <a:latin typeface="Tahoma"/>
                <a:cs typeface="Tahoma"/>
              </a:rPr>
              <a:t>22:00,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50">
                <a:latin typeface="Tahoma"/>
                <a:cs typeface="Tahoma"/>
              </a:rPr>
              <a:t>schedule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45">
                <a:latin typeface="Tahoma"/>
                <a:cs typeface="Tahoma"/>
              </a:rPr>
              <a:t>one</a:t>
            </a:r>
            <a:r>
              <a:rPr dirty="0" sz="1950" spc="20">
                <a:latin typeface="Tahoma"/>
                <a:cs typeface="Tahoma"/>
              </a:rPr>
              <a:t> </a:t>
            </a:r>
            <a:r>
              <a:rPr dirty="0" sz="1950" spc="130">
                <a:latin typeface="Tahoma"/>
                <a:cs typeface="Tahoma"/>
              </a:rPr>
              <a:t>driver</a:t>
            </a:r>
            <a:r>
              <a:rPr dirty="0" sz="1950" spc="20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at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70">
                <a:latin typeface="Tahoma"/>
                <a:cs typeface="Tahoma"/>
              </a:rPr>
              <a:t>a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60">
                <a:latin typeface="Tahoma"/>
                <a:cs typeface="Tahoma"/>
              </a:rPr>
              <a:t>time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to</a:t>
            </a:r>
            <a:r>
              <a:rPr dirty="0" sz="1950" spc="25">
                <a:latin typeface="Tahoma"/>
                <a:cs typeface="Tahoma"/>
              </a:rPr>
              <a:t> </a:t>
            </a:r>
            <a:r>
              <a:rPr dirty="0" sz="1950" spc="130">
                <a:latin typeface="Tahoma"/>
                <a:cs typeface="Tahoma"/>
              </a:rPr>
              <a:t>provide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coverage,  </a:t>
            </a:r>
            <a:r>
              <a:rPr dirty="0" sz="1950" spc="160">
                <a:latin typeface="Tahoma"/>
                <a:cs typeface="Tahoma"/>
              </a:rPr>
              <a:t>and minimize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114">
                <a:latin typeface="Tahoma"/>
                <a:cs typeface="Tahoma"/>
              </a:rPr>
              <a:t>cost.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dirty="0" sz="1950" spc="160">
                <a:latin typeface="Tahoma"/>
                <a:cs typeface="Tahoma"/>
              </a:rPr>
              <a:t>Each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30">
                <a:latin typeface="Tahoma"/>
                <a:cs typeface="Tahoma"/>
              </a:rPr>
              <a:t>driver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65">
                <a:latin typeface="Tahoma"/>
                <a:cs typeface="Tahoma"/>
              </a:rPr>
              <a:t>must</a:t>
            </a:r>
            <a:r>
              <a:rPr dirty="0" sz="1950" spc="20">
                <a:latin typeface="Tahoma"/>
                <a:cs typeface="Tahoma"/>
              </a:rPr>
              <a:t> </a:t>
            </a:r>
            <a:r>
              <a:rPr dirty="0" sz="1950" spc="130">
                <a:latin typeface="Tahoma"/>
                <a:cs typeface="Tahoma"/>
              </a:rPr>
              <a:t>work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14">
                <a:latin typeface="Tahoma"/>
                <a:cs typeface="Tahoma"/>
              </a:rPr>
              <a:t>4-6</a:t>
            </a:r>
            <a:r>
              <a:rPr dirty="0" sz="1950" spc="25">
                <a:latin typeface="Tahoma"/>
                <a:cs typeface="Tahoma"/>
              </a:rPr>
              <a:t> </a:t>
            </a:r>
            <a:r>
              <a:rPr dirty="0" sz="1950" spc="130">
                <a:latin typeface="Tahoma"/>
                <a:cs typeface="Tahoma"/>
              </a:rPr>
              <a:t>hours</a:t>
            </a:r>
            <a:r>
              <a:rPr dirty="0" sz="1950" spc="25">
                <a:latin typeface="Tahoma"/>
                <a:cs typeface="Tahoma"/>
              </a:rPr>
              <a:t> </a:t>
            </a:r>
            <a:r>
              <a:rPr dirty="0" sz="1950" spc="170">
                <a:latin typeface="Tahoma"/>
                <a:cs typeface="Tahoma"/>
              </a:rPr>
              <a:t>a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60">
                <a:latin typeface="Tahoma"/>
                <a:cs typeface="Tahoma"/>
              </a:rPr>
              <a:t>day.</a:t>
            </a:r>
            <a:r>
              <a:rPr dirty="0" sz="1950" spc="20">
                <a:latin typeface="Tahoma"/>
                <a:cs typeface="Tahoma"/>
              </a:rPr>
              <a:t> </a:t>
            </a:r>
            <a:r>
              <a:rPr dirty="0" sz="1950" spc="135">
                <a:latin typeface="Tahoma"/>
                <a:cs typeface="Tahoma"/>
              </a:rPr>
              <a:t>Driver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75">
                <a:latin typeface="Tahoma"/>
                <a:cs typeface="Tahoma"/>
              </a:rPr>
              <a:t>2</a:t>
            </a:r>
            <a:r>
              <a:rPr dirty="0" sz="1950" spc="20">
                <a:latin typeface="Tahoma"/>
                <a:cs typeface="Tahoma"/>
              </a:rPr>
              <a:t> </a:t>
            </a:r>
            <a:r>
              <a:rPr dirty="0" sz="1950" spc="145">
                <a:latin typeface="Tahoma"/>
                <a:cs typeface="Tahoma"/>
              </a:rPr>
              <a:t>cannot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30">
                <a:latin typeface="Tahoma"/>
                <a:cs typeface="Tahoma"/>
              </a:rPr>
              <a:t>work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14">
                <a:latin typeface="Tahoma"/>
                <a:cs typeface="Tahoma"/>
              </a:rPr>
              <a:t>after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14">
                <a:latin typeface="Tahoma"/>
                <a:cs typeface="Tahoma"/>
              </a:rPr>
              <a:t>11:00.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17449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5"/>
              <a:t>Stay</a:t>
            </a:r>
            <a:r>
              <a:rPr dirty="0" spc="85"/>
              <a:t> </a:t>
            </a:r>
            <a:r>
              <a:rPr dirty="0" spc="210"/>
              <a:t>Calm</a:t>
            </a:r>
          </a:p>
        </p:txBody>
      </p:sp>
      <p:sp>
        <p:nvSpPr>
          <p:cNvPr id="3" name="object 3"/>
          <p:cNvSpPr/>
          <p:nvPr/>
        </p:nvSpPr>
        <p:spPr>
          <a:xfrm>
            <a:off x="612140" y="1924410"/>
            <a:ext cx="3544524" cy="1642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19759" y="1488799"/>
            <a:ext cx="31534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0" b="1">
                <a:latin typeface="Arial"/>
                <a:cs typeface="Arial"/>
              </a:rPr>
              <a:t>Variables </a:t>
            </a:r>
            <a:r>
              <a:rPr dirty="0" sz="1800" spc="190" b="1">
                <a:latin typeface="Arial"/>
                <a:cs typeface="Arial"/>
              </a:rPr>
              <a:t>and</a:t>
            </a:r>
            <a:r>
              <a:rPr dirty="0" sz="1800" spc="65" b="1">
                <a:latin typeface="Arial"/>
                <a:cs typeface="Arial"/>
              </a:rPr>
              <a:t> </a:t>
            </a:r>
            <a:r>
              <a:rPr dirty="0" sz="1800" spc="150" b="1">
                <a:latin typeface="Arial"/>
                <a:cs typeface="Arial"/>
              </a:rPr>
              <a:t>Constants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7540" y="4206599"/>
            <a:ext cx="1643380" cy="7186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4519" y="3856080"/>
            <a:ext cx="1173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75" b="1">
                <a:latin typeface="Arial"/>
                <a:cs typeface="Arial"/>
              </a:rPr>
              <a:t>M</a:t>
            </a:r>
            <a:r>
              <a:rPr dirty="0" sz="1800" spc="114" b="1">
                <a:latin typeface="Arial"/>
                <a:cs typeface="Arial"/>
              </a:rPr>
              <a:t>i</a:t>
            </a:r>
            <a:r>
              <a:rPr dirty="0" sz="1800" spc="200" b="1">
                <a:latin typeface="Arial"/>
                <a:cs typeface="Arial"/>
              </a:rPr>
              <a:t>n</a:t>
            </a:r>
            <a:r>
              <a:rPr dirty="0" sz="1800" spc="80" b="1">
                <a:latin typeface="Arial"/>
                <a:cs typeface="Arial"/>
              </a:rPr>
              <a:t>i</a:t>
            </a:r>
            <a:r>
              <a:rPr dirty="0" sz="1800" spc="265" b="1">
                <a:latin typeface="Arial"/>
                <a:cs typeface="Arial"/>
              </a:rPr>
              <a:t>m</a:t>
            </a:r>
            <a:r>
              <a:rPr dirty="0" sz="1800" spc="114" b="1">
                <a:latin typeface="Arial"/>
                <a:cs typeface="Arial"/>
              </a:rPr>
              <a:t>i</a:t>
            </a:r>
            <a:r>
              <a:rPr dirty="0" sz="1800" spc="135" b="1">
                <a:latin typeface="Arial"/>
                <a:cs typeface="Arial"/>
              </a:rPr>
              <a:t>z</a:t>
            </a:r>
            <a:r>
              <a:rPr dirty="0" sz="1800" spc="215" b="1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5879" y="1511660"/>
            <a:ext cx="15100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0" b="1">
                <a:latin typeface="Arial"/>
                <a:cs typeface="Arial"/>
              </a:rPr>
              <a:t>C</a:t>
            </a:r>
            <a:r>
              <a:rPr dirty="0" sz="1800" spc="70" b="1">
                <a:latin typeface="Arial"/>
                <a:cs typeface="Arial"/>
              </a:rPr>
              <a:t>o</a:t>
            </a:r>
            <a:r>
              <a:rPr dirty="0" sz="1800" spc="120" b="1">
                <a:latin typeface="Arial"/>
                <a:cs typeface="Arial"/>
              </a:rPr>
              <a:t>ns</a:t>
            </a:r>
            <a:r>
              <a:rPr dirty="0" sz="1800" spc="185" b="1">
                <a:latin typeface="Arial"/>
                <a:cs typeface="Arial"/>
              </a:rPr>
              <a:t>tr</a:t>
            </a:r>
            <a:r>
              <a:rPr dirty="0" sz="1800" spc="280" b="1">
                <a:latin typeface="Arial"/>
                <a:cs typeface="Arial"/>
              </a:rPr>
              <a:t>a</a:t>
            </a:r>
            <a:r>
              <a:rPr dirty="0" sz="1800" spc="114" b="1">
                <a:latin typeface="Arial"/>
                <a:cs typeface="Arial"/>
              </a:rPr>
              <a:t>i</a:t>
            </a:r>
            <a:r>
              <a:rPr dirty="0" sz="1800" spc="165" b="1">
                <a:latin typeface="Arial"/>
                <a:cs typeface="Arial"/>
              </a:rPr>
              <a:t>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0800" y="1920600"/>
            <a:ext cx="2113279" cy="21607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50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21717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90"/>
              <a:t>Source</a:t>
            </a:r>
            <a:r>
              <a:rPr dirty="0" spc="114"/>
              <a:t> </a:t>
            </a:r>
            <a:r>
              <a:rPr dirty="0" spc="180"/>
              <a:t>Code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50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46709" y="1355450"/>
            <a:ext cx="8173720" cy="81788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1950" spc="160" b="1">
                <a:latin typeface="Arial"/>
                <a:cs typeface="Arial"/>
              </a:rPr>
              <a:t>Continuous </a:t>
            </a:r>
            <a:r>
              <a:rPr dirty="0" sz="1950" spc="165" b="1">
                <a:latin typeface="Arial"/>
                <a:cs typeface="Arial"/>
              </a:rPr>
              <a:t>Scheduling</a:t>
            </a:r>
            <a:r>
              <a:rPr dirty="0" sz="1950" spc="125" b="1">
                <a:latin typeface="Arial"/>
                <a:cs typeface="Arial"/>
              </a:rPr>
              <a:t> </a:t>
            </a:r>
            <a:r>
              <a:rPr dirty="0" sz="1950" spc="185" b="1">
                <a:latin typeface="Arial"/>
                <a:cs typeface="Arial"/>
              </a:rPr>
              <a:t>Example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950" spc="120">
                <a:solidFill>
                  <a:srgbClr val="9FABD3"/>
                </a:solidFill>
                <a:latin typeface="Tahoma"/>
                <a:cs typeface="Tahoma"/>
                <a:hlinkClick r:id="rId2"/>
              </a:rPr>
              <a:t>https://github.com/thomasnield/continuous-optimization-example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55003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0"/>
              <a:t>Discrete </a:t>
            </a:r>
            <a:r>
              <a:rPr dirty="0" spc="235"/>
              <a:t>Optimization</a:t>
            </a:r>
            <a:r>
              <a:rPr dirty="0" spc="50"/>
              <a:t> </a:t>
            </a:r>
            <a:r>
              <a:rPr dirty="0" spc="26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50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46709" y="1457049"/>
            <a:ext cx="9160510" cy="3430904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204"/>
              </a:spcBef>
            </a:pPr>
            <a:r>
              <a:rPr dirty="0" sz="1850" spc="170" b="1">
                <a:latin typeface="Arial"/>
                <a:cs typeface="Arial"/>
              </a:rPr>
              <a:t>Discrete </a:t>
            </a:r>
            <a:r>
              <a:rPr dirty="0" sz="1850" spc="185" b="1">
                <a:latin typeface="Arial"/>
                <a:cs typeface="Arial"/>
              </a:rPr>
              <a:t>Optimization </a:t>
            </a:r>
            <a:r>
              <a:rPr dirty="0" sz="1850" spc="90" b="1">
                <a:latin typeface="Arial"/>
                <a:cs typeface="Arial"/>
              </a:rPr>
              <a:t>is </a:t>
            </a:r>
            <a:r>
              <a:rPr dirty="0" sz="1850" spc="215" b="1">
                <a:latin typeface="Arial"/>
                <a:cs typeface="Arial"/>
              </a:rPr>
              <a:t>a </a:t>
            </a:r>
            <a:r>
              <a:rPr dirty="0" sz="1850" spc="195" b="1">
                <a:latin typeface="Arial"/>
                <a:cs typeface="Arial"/>
              </a:rPr>
              <a:t>best-kept </a:t>
            </a:r>
            <a:r>
              <a:rPr dirty="0" sz="1850" spc="175" b="1">
                <a:latin typeface="Arial"/>
                <a:cs typeface="Arial"/>
              </a:rPr>
              <a:t>secret </a:t>
            </a:r>
            <a:r>
              <a:rPr dirty="0" sz="1850" spc="185" b="1">
                <a:latin typeface="Arial"/>
                <a:cs typeface="Arial"/>
              </a:rPr>
              <a:t>well-known </a:t>
            </a:r>
            <a:r>
              <a:rPr dirty="0" sz="1850" spc="150" b="1">
                <a:latin typeface="Arial"/>
                <a:cs typeface="Arial"/>
              </a:rPr>
              <a:t>in</a:t>
            </a:r>
            <a:r>
              <a:rPr dirty="0" sz="1850" spc="-180" b="1">
                <a:latin typeface="Arial"/>
                <a:cs typeface="Arial"/>
              </a:rPr>
              <a:t> </a:t>
            </a:r>
            <a:r>
              <a:rPr dirty="0" sz="1850" spc="175" b="1">
                <a:latin typeface="Arial"/>
                <a:cs typeface="Arial"/>
              </a:rPr>
              <a:t>operations  research.</a:t>
            </a:r>
            <a:endParaRPr sz="1850">
              <a:latin typeface="Arial"/>
              <a:cs typeface="Arial"/>
            </a:endParaRPr>
          </a:p>
          <a:p>
            <a:pPr marL="286385" marR="186055">
              <a:lnSpc>
                <a:spcPts val="1820"/>
              </a:lnSpc>
              <a:spcBef>
                <a:spcPts val="810"/>
              </a:spcBef>
            </a:pPr>
            <a:r>
              <a:rPr dirty="0" sz="1550" spc="120">
                <a:latin typeface="Tahoma"/>
                <a:cs typeface="Tahoma"/>
              </a:rPr>
              <a:t>Machine</a:t>
            </a:r>
            <a:r>
              <a:rPr dirty="0" sz="1550" spc="15">
                <a:latin typeface="Tahoma"/>
                <a:cs typeface="Tahoma"/>
              </a:rPr>
              <a:t> </a:t>
            </a:r>
            <a:r>
              <a:rPr dirty="0" sz="1550" spc="105">
                <a:latin typeface="Tahoma"/>
                <a:cs typeface="Tahoma"/>
              </a:rPr>
              <a:t>learning</a:t>
            </a:r>
            <a:r>
              <a:rPr dirty="0" sz="1550" spc="20">
                <a:latin typeface="Tahoma"/>
                <a:cs typeface="Tahoma"/>
              </a:rPr>
              <a:t> </a:t>
            </a:r>
            <a:r>
              <a:rPr dirty="0" sz="1550" spc="90">
                <a:latin typeface="Tahoma"/>
                <a:cs typeface="Tahoma"/>
              </a:rPr>
              <a:t>itself</a:t>
            </a:r>
            <a:r>
              <a:rPr dirty="0" sz="1550" spc="15">
                <a:latin typeface="Tahoma"/>
                <a:cs typeface="Tahoma"/>
              </a:rPr>
              <a:t> </a:t>
            </a:r>
            <a:r>
              <a:rPr dirty="0" sz="1550" spc="100">
                <a:latin typeface="Tahoma"/>
                <a:cs typeface="Tahoma"/>
              </a:rPr>
              <a:t>is</a:t>
            </a:r>
            <a:r>
              <a:rPr dirty="0" sz="1550" spc="20">
                <a:latin typeface="Tahoma"/>
                <a:cs typeface="Tahoma"/>
              </a:rPr>
              <a:t> </a:t>
            </a:r>
            <a:r>
              <a:rPr dirty="0" sz="1550" spc="130">
                <a:latin typeface="Tahoma"/>
                <a:cs typeface="Tahoma"/>
              </a:rPr>
              <a:t>an</a:t>
            </a:r>
            <a:r>
              <a:rPr dirty="0" sz="1550">
                <a:latin typeface="Tahoma"/>
                <a:cs typeface="Tahoma"/>
              </a:rPr>
              <a:t> </a:t>
            </a:r>
            <a:r>
              <a:rPr dirty="0" sz="1550" spc="110">
                <a:latin typeface="Tahoma"/>
                <a:cs typeface="Tahoma"/>
              </a:rPr>
              <a:t>optimization</a:t>
            </a:r>
            <a:r>
              <a:rPr dirty="0" sz="1550" spc="5">
                <a:latin typeface="Tahoma"/>
                <a:cs typeface="Tahoma"/>
              </a:rPr>
              <a:t> </a:t>
            </a:r>
            <a:r>
              <a:rPr dirty="0" sz="1550" spc="110">
                <a:latin typeface="Tahoma"/>
                <a:cs typeface="Tahoma"/>
              </a:rPr>
              <a:t>problem,</a:t>
            </a:r>
            <a:r>
              <a:rPr dirty="0" sz="1550" spc="15">
                <a:latin typeface="Tahoma"/>
                <a:cs typeface="Tahoma"/>
              </a:rPr>
              <a:t> </a:t>
            </a:r>
            <a:r>
              <a:rPr dirty="0" sz="1550" spc="100">
                <a:latin typeface="Tahoma"/>
                <a:cs typeface="Tahoma"/>
              </a:rPr>
              <a:t>finding</a:t>
            </a:r>
            <a:r>
              <a:rPr dirty="0" sz="1550" spc="10">
                <a:latin typeface="Tahoma"/>
                <a:cs typeface="Tahoma"/>
              </a:rPr>
              <a:t> </a:t>
            </a:r>
            <a:r>
              <a:rPr dirty="0" sz="1550" spc="114">
                <a:latin typeface="Tahoma"/>
                <a:cs typeface="Tahoma"/>
              </a:rPr>
              <a:t>the</a:t>
            </a:r>
            <a:r>
              <a:rPr dirty="0" sz="1550" spc="5">
                <a:latin typeface="Tahoma"/>
                <a:cs typeface="Tahoma"/>
              </a:rPr>
              <a:t> </a:t>
            </a:r>
            <a:r>
              <a:rPr dirty="0" sz="1550" spc="95">
                <a:latin typeface="Tahoma"/>
                <a:cs typeface="Tahoma"/>
              </a:rPr>
              <a:t>right</a:t>
            </a:r>
            <a:r>
              <a:rPr dirty="0" sz="1550" spc="10">
                <a:latin typeface="Tahoma"/>
                <a:cs typeface="Tahoma"/>
              </a:rPr>
              <a:t> </a:t>
            </a:r>
            <a:r>
              <a:rPr dirty="0" sz="1550" spc="125">
                <a:latin typeface="Tahoma"/>
                <a:cs typeface="Tahoma"/>
              </a:rPr>
              <a:t>values</a:t>
            </a:r>
            <a:r>
              <a:rPr dirty="0" sz="1550" spc="10">
                <a:latin typeface="Tahoma"/>
                <a:cs typeface="Tahoma"/>
              </a:rPr>
              <a:t> </a:t>
            </a:r>
            <a:r>
              <a:rPr dirty="0" sz="1550" spc="85">
                <a:latin typeface="Tahoma"/>
                <a:cs typeface="Tahoma"/>
              </a:rPr>
              <a:t>for</a:t>
            </a:r>
            <a:r>
              <a:rPr dirty="0" sz="1550">
                <a:latin typeface="Tahoma"/>
                <a:cs typeface="Tahoma"/>
              </a:rPr>
              <a:t> </a:t>
            </a:r>
            <a:r>
              <a:rPr dirty="0" sz="1550" spc="114">
                <a:latin typeface="Tahoma"/>
                <a:cs typeface="Tahoma"/>
              </a:rPr>
              <a:t>variables  </a:t>
            </a:r>
            <a:r>
              <a:rPr dirty="0" sz="1550" spc="100">
                <a:latin typeface="Tahoma"/>
                <a:cs typeface="Tahoma"/>
              </a:rPr>
              <a:t>to </a:t>
            </a:r>
            <a:r>
              <a:rPr dirty="0" sz="1550" spc="130">
                <a:latin typeface="Tahoma"/>
                <a:cs typeface="Tahoma"/>
              </a:rPr>
              <a:t>minimize an</a:t>
            </a:r>
            <a:r>
              <a:rPr dirty="0" sz="1550" spc="-320">
                <a:latin typeface="Tahoma"/>
                <a:cs typeface="Tahoma"/>
              </a:rPr>
              <a:t> </a:t>
            </a:r>
            <a:r>
              <a:rPr dirty="0" sz="1550" spc="85">
                <a:latin typeface="Tahoma"/>
                <a:cs typeface="Tahoma"/>
              </a:rPr>
              <a:t>error </a:t>
            </a:r>
            <a:r>
              <a:rPr dirty="0" sz="1550" spc="90">
                <a:latin typeface="Tahoma"/>
                <a:cs typeface="Tahoma"/>
              </a:rPr>
              <a:t>function.</a:t>
            </a:r>
            <a:endParaRPr sz="15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86385" marR="661035">
              <a:lnSpc>
                <a:spcPts val="1820"/>
              </a:lnSpc>
              <a:spcBef>
                <a:spcPts val="1370"/>
              </a:spcBef>
            </a:pPr>
            <a:r>
              <a:rPr dirty="0" sz="1550" spc="135">
                <a:latin typeface="Tahoma"/>
                <a:cs typeface="Tahoma"/>
              </a:rPr>
              <a:t>Many</a:t>
            </a:r>
            <a:r>
              <a:rPr dirty="0" sz="1550">
                <a:latin typeface="Tahoma"/>
                <a:cs typeface="Tahoma"/>
              </a:rPr>
              <a:t> </a:t>
            </a:r>
            <a:r>
              <a:rPr dirty="0" sz="1550" spc="100">
                <a:latin typeface="Tahoma"/>
                <a:cs typeface="Tahoma"/>
              </a:rPr>
              <a:t>folks</a:t>
            </a:r>
            <a:r>
              <a:rPr dirty="0" sz="1550">
                <a:latin typeface="Tahoma"/>
                <a:cs typeface="Tahoma"/>
              </a:rPr>
              <a:t> </a:t>
            </a:r>
            <a:r>
              <a:rPr dirty="0" sz="1550" spc="125">
                <a:latin typeface="Tahoma"/>
                <a:cs typeface="Tahoma"/>
              </a:rPr>
              <a:t>misguidedly</a:t>
            </a:r>
            <a:r>
              <a:rPr dirty="0" sz="1550" spc="10">
                <a:latin typeface="Tahoma"/>
                <a:cs typeface="Tahoma"/>
              </a:rPr>
              <a:t> </a:t>
            </a:r>
            <a:r>
              <a:rPr dirty="0" sz="1550" spc="105">
                <a:latin typeface="Tahoma"/>
                <a:cs typeface="Tahoma"/>
              </a:rPr>
              <a:t>think</a:t>
            </a:r>
            <a:r>
              <a:rPr dirty="0" sz="1550">
                <a:latin typeface="Tahoma"/>
                <a:cs typeface="Tahoma"/>
              </a:rPr>
              <a:t> </a:t>
            </a:r>
            <a:r>
              <a:rPr dirty="0" sz="1550" spc="80">
                <a:latin typeface="Tahoma"/>
                <a:cs typeface="Tahoma"/>
              </a:rPr>
              <a:t>of</a:t>
            </a:r>
            <a:r>
              <a:rPr dirty="0" sz="1550" spc="10">
                <a:latin typeface="Tahoma"/>
                <a:cs typeface="Tahoma"/>
              </a:rPr>
              <a:t> </a:t>
            </a:r>
            <a:r>
              <a:rPr dirty="0" sz="1550" spc="110">
                <a:latin typeface="Tahoma"/>
                <a:cs typeface="Tahoma"/>
              </a:rPr>
              <a:t>neural</a:t>
            </a:r>
            <a:r>
              <a:rPr dirty="0" sz="1550" spc="15">
                <a:latin typeface="Tahoma"/>
                <a:cs typeface="Tahoma"/>
              </a:rPr>
              <a:t> </a:t>
            </a:r>
            <a:r>
              <a:rPr dirty="0" sz="1550" spc="110">
                <a:latin typeface="Tahoma"/>
                <a:cs typeface="Tahoma"/>
              </a:rPr>
              <a:t>networks</a:t>
            </a:r>
            <a:r>
              <a:rPr dirty="0" sz="1550" spc="10">
                <a:latin typeface="Tahoma"/>
                <a:cs typeface="Tahoma"/>
              </a:rPr>
              <a:t> </a:t>
            </a:r>
            <a:r>
              <a:rPr dirty="0" sz="1550" spc="130">
                <a:latin typeface="Tahoma"/>
                <a:cs typeface="Tahoma"/>
              </a:rPr>
              <a:t>and</a:t>
            </a:r>
            <a:r>
              <a:rPr dirty="0" sz="1550" spc="10">
                <a:latin typeface="Tahoma"/>
                <a:cs typeface="Tahoma"/>
              </a:rPr>
              <a:t> </a:t>
            </a:r>
            <a:r>
              <a:rPr dirty="0" sz="1550" spc="105">
                <a:latin typeface="Tahoma"/>
                <a:cs typeface="Tahoma"/>
              </a:rPr>
              <a:t>other</a:t>
            </a:r>
            <a:r>
              <a:rPr dirty="0" sz="1550">
                <a:latin typeface="Tahoma"/>
                <a:cs typeface="Tahoma"/>
              </a:rPr>
              <a:t> </a:t>
            </a:r>
            <a:r>
              <a:rPr dirty="0" sz="1550" spc="135">
                <a:latin typeface="Tahoma"/>
                <a:cs typeface="Tahoma"/>
              </a:rPr>
              <a:t>machine</a:t>
            </a:r>
            <a:r>
              <a:rPr dirty="0" sz="1550">
                <a:latin typeface="Tahoma"/>
                <a:cs typeface="Tahoma"/>
              </a:rPr>
              <a:t> </a:t>
            </a:r>
            <a:r>
              <a:rPr dirty="0" sz="1550" spc="105">
                <a:latin typeface="Tahoma"/>
                <a:cs typeface="Tahoma"/>
              </a:rPr>
              <a:t>learning</a:t>
            </a:r>
            <a:r>
              <a:rPr dirty="0" sz="1550" spc="10">
                <a:latin typeface="Tahoma"/>
                <a:cs typeface="Tahoma"/>
              </a:rPr>
              <a:t> </a:t>
            </a:r>
            <a:r>
              <a:rPr dirty="0" sz="1550" spc="120">
                <a:latin typeface="Tahoma"/>
                <a:cs typeface="Tahoma"/>
              </a:rPr>
              <a:t>when  </a:t>
            </a:r>
            <a:r>
              <a:rPr dirty="0" sz="1550" spc="110">
                <a:latin typeface="Tahoma"/>
                <a:cs typeface="Tahoma"/>
              </a:rPr>
              <a:t>discrete</a:t>
            </a:r>
            <a:r>
              <a:rPr dirty="0" sz="1550" spc="-5">
                <a:latin typeface="Tahoma"/>
                <a:cs typeface="Tahoma"/>
              </a:rPr>
              <a:t> </a:t>
            </a:r>
            <a:r>
              <a:rPr dirty="0" sz="1550" spc="114">
                <a:latin typeface="Tahoma"/>
                <a:cs typeface="Tahoma"/>
              </a:rPr>
              <a:t>optimization</a:t>
            </a:r>
            <a:r>
              <a:rPr dirty="0" sz="1550" spc="-5">
                <a:latin typeface="Tahoma"/>
                <a:cs typeface="Tahoma"/>
              </a:rPr>
              <a:t> </a:t>
            </a:r>
            <a:r>
              <a:rPr dirty="0" sz="1550" spc="110">
                <a:latin typeface="Tahoma"/>
                <a:cs typeface="Tahoma"/>
              </a:rPr>
              <a:t>would</a:t>
            </a:r>
            <a:r>
              <a:rPr dirty="0" sz="1550" spc="10">
                <a:latin typeface="Tahoma"/>
                <a:cs typeface="Tahoma"/>
              </a:rPr>
              <a:t> </a:t>
            </a:r>
            <a:r>
              <a:rPr dirty="0" sz="1550" spc="140">
                <a:latin typeface="Tahoma"/>
                <a:cs typeface="Tahoma"/>
              </a:rPr>
              <a:t>be</a:t>
            </a:r>
            <a:r>
              <a:rPr dirty="0" sz="1550" spc="5">
                <a:latin typeface="Tahoma"/>
                <a:cs typeface="Tahoma"/>
              </a:rPr>
              <a:t> </a:t>
            </a:r>
            <a:r>
              <a:rPr dirty="0" sz="1550" spc="125">
                <a:latin typeface="Tahoma"/>
                <a:cs typeface="Tahoma"/>
              </a:rPr>
              <a:t>more</a:t>
            </a:r>
            <a:r>
              <a:rPr dirty="0" sz="1550">
                <a:latin typeface="Tahoma"/>
                <a:cs typeface="Tahoma"/>
              </a:rPr>
              <a:t> </a:t>
            </a:r>
            <a:r>
              <a:rPr dirty="0" sz="1550" spc="105">
                <a:latin typeface="Tahoma"/>
                <a:cs typeface="Tahoma"/>
              </a:rPr>
              <a:t>appropriate.</a:t>
            </a:r>
            <a:endParaRPr sz="15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dirty="0" sz="1850" spc="195" b="1">
                <a:latin typeface="Arial"/>
                <a:cs typeface="Arial"/>
              </a:rPr>
              <a:t>Recommended </a:t>
            </a:r>
            <a:r>
              <a:rPr dirty="0" sz="1850" spc="70" b="1">
                <a:latin typeface="Arial"/>
                <a:cs typeface="Arial"/>
              </a:rPr>
              <a:t>Java</a:t>
            </a:r>
            <a:r>
              <a:rPr dirty="0" sz="1850" spc="75" b="1">
                <a:latin typeface="Arial"/>
                <a:cs typeface="Arial"/>
              </a:rPr>
              <a:t> </a:t>
            </a:r>
            <a:r>
              <a:rPr dirty="0" sz="1850" spc="150" b="1">
                <a:latin typeface="Arial"/>
                <a:cs typeface="Arial"/>
              </a:rPr>
              <a:t>Libraries:</a:t>
            </a:r>
            <a:endParaRPr sz="1850">
              <a:latin typeface="Arial"/>
              <a:cs typeface="Arial"/>
            </a:endParaRPr>
          </a:p>
          <a:p>
            <a:pPr marL="286385" marR="7635240">
              <a:lnSpc>
                <a:spcPct val="141400"/>
              </a:lnSpc>
              <a:spcBef>
                <a:spcPts val="20"/>
              </a:spcBef>
            </a:pPr>
            <a:r>
              <a:rPr dirty="0" sz="1550" spc="95">
                <a:latin typeface="Tahoma"/>
                <a:cs typeface="Tahoma"/>
              </a:rPr>
              <a:t>OjAlgo!  </a:t>
            </a:r>
            <a:r>
              <a:rPr dirty="0" sz="1550" spc="120">
                <a:latin typeface="Tahoma"/>
                <a:cs typeface="Tahoma"/>
              </a:rPr>
              <a:t>O</a:t>
            </a:r>
            <a:r>
              <a:rPr dirty="0" sz="1550" spc="135">
                <a:latin typeface="Tahoma"/>
                <a:cs typeface="Tahoma"/>
              </a:rPr>
              <a:t>p</a:t>
            </a:r>
            <a:r>
              <a:rPr dirty="0" sz="1550" spc="85">
                <a:latin typeface="Tahoma"/>
                <a:cs typeface="Tahoma"/>
              </a:rPr>
              <a:t>t</a:t>
            </a:r>
            <a:r>
              <a:rPr dirty="0" sz="1550" spc="140">
                <a:latin typeface="Tahoma"/>
                <a:cs typeface="Tahoma"/>
              </a:rPr>
              <a:t>a</a:t>
            </a:r>
            <a:r>
              <a:rPr dirty="0" sz="1550" spc="114">
                <a:latin typeface="Tahoma"/>
                <a:cs typeface="Tahoma"/>
              </a:rPr>
              <a:t>P</a:t>
            </a:r>
            <a:r>
              <a:rPr dirty="0" sz="1550" spc="40">
                <a:latin typeface="Tahoma"/>
                <a:cs typeface="Tahoma"/>
              </a:rPr>
              <a:t>l</a:t>
            </a:r>
            <a:r>
              <a:rPr dirty="0" sz="1550" spc="140">
                <a:latin typeface="Tahoma"/>
                <a:cs typeface="Tahoma"/>
              </a:rPr>
              <a:t>a</a:t>
            </a:r>
            <a:r>
              <a:rPr dirty="0" sz="1550" spc="110">
                <a:latin typeface="Tahoma"/>
                <a:cs typeface="Tahoma"/>
              </a:rPr>
              <a:t>n</a:t>
            </a:r>
            <a:r>
              <a:rPr dirty="0" sz="1550" spc="120">
                <a:latin typeface="Tahoma"/>
                <a:cs typeface="Tahoma"/>
              </a:rPr>
              <a:t>n</a:t>
            </a:r>
            <a:r>
              <a:rPr dirty="0" sz="1550" spc="105">
                <a:latin typeface="Tahoma"/>
                <a:cs typeface="Tahoma"/>
              </a:rPr>
              <a:t>er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619"/>
            <a:ext cx="69583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20" b="1">
                <a:solidFill>
                  <a:srgbClr val="FFFFFF"/>
                </a:solidFill>
                <a:latin typeface="Arial"/>
                <a:cs typeface="Arial"/>
              </a:rPr>
              <a:t>Learn </a:t>
            </a:r>
            <a:r>
              <a:rPr dirty="0" sz="2400" spc="270" b="1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dirty="0" sz="2400" spc="225" b="1">
                <a:solidFill>
                  <a:srgbClr val="FFFFFF"/>
                </a:solidFill>
                <a:latin typeface="Arial"/>
                <a:cs typeface="Arial"/>
              </a:rPr>
              <a:t>About </a:t>
            </a:r>
            <a:r>
              <a:rPr dirty="0" sz="2400" spc="220" b="1">
                <a:solidFill>
                  <a:srgbClr val="FFFFFF"/>
                </a:solidFill>
                <a:latin typeface="Arial"/>
                <a:cs typeface="Arial"/>
              </a:rPr>
              <a:t>Discrete</a:t>
            </a:r>
            <a:r>
              <a:rPr dirty="0" sz="2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235" b="1">
                <a:solidFill>
                  <a:srgbClr val="FFFFFF"/>
                </a:solidFill>
                <a:latin typeface="Arial"/>
                <a:cs typeface="Arial"/>
              </a:rPr>
              <a:t>Optimization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01750" y="1698350"/>
            <a:ext cx="3840479" cy="2181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69539" y="1374499"/>
            <a:ext cx="25095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5" i="1">
                <a:latin typeface="Trebuchet MS"/>
                <a:cs typeface="Trebuchet MS"/>
              </a:rPr>
              <a:t>Discrete</a:t>
            </a:r>
            <a:r>
              <a:rPr dirty="0" sz="1800" spc="-10" i="1">
                <a:latin typeface="Trebuchet MS"/>
                <a:cs typeface="Trebuchet MS"/>
              </a:rPr>
              <a:t> </a:t>
            </a:r>
            <a:r>
              <a:rPr dirty="0" sz="1800" spc="70" i="1">
                <a:latin typeface="Trebuchet MS"/>
                <a:cs typeface="Trebuchet MS"/>
              </a:rPr>
              <a:t>Optimization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1750" y="1424029"/>
            <a:ext cx="1280160" cy="200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42329" y="1462129"/>
            <a:ext cx="2068829" cy="3108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50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6640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Fun </a:t>
            </a:r>
            <a:r>
              <a:rPr dirty="0" spc="270"/>
              <a:t>with </a:t>
            </a:r>
            <a:r>
              <a:rPr dirty="0" spc="235"/>
              <a:t>Random</a:t>
            </a:r>
            <a:r>
              <a:rPr dirty="0" spc="15"/>
              <a:t> </a:t>
            </a:r>
            <a:r>
              <a:rPr dirty="0" spc="245"/>
              <a:t>Numbers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50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46709" y="1334437"/>
            <a:ext cx="8550910" cy="1037590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950" spc="90" b="1">
                <a:latin typeface="Arial"/>
                <a:cs typeface="Arial"/>
              </a:rPr>
              <a:t>You </a:t>
            </a:r>
            <a:r>
              <a:rPr dirty="0" sz="1950" spc="220" b="1">
                <a:latin typeface="Arial"/>
                <a:cs typeface="Arial"/>
              </a:rPr>
              <a:t>may be </a:t>
            </a:r>
            <a:r>
              <a:rPr dirty="0" sz="1950" spc="190" b="1">
                <a:latin typeface="Arial"/>
                <a:cs typeface="Arial"/>
              </a:rPr>
              <a:t>familiar </a:t>
            </a:r>
            <a:r>
              <a:rPr dirty="0" sz="1950" spc="225" b="1">
                <a:latin typeface="Arial"/>
                <a:cs typeface="Arial"/>
              </a:rPr>
              <a:t>with </a:t>
            </a:r>
            <a:r>
              <a:rPr dirty="0" sz="1950" spc="210" b="1">
                <a:latin typeface="Arial"/>
                <a:cs typeface="Arial"/>
              </a:rPr>
              <a:t>random </a:t>
            </a:r>
            <a:r>
              <a:rPr dirty="0" sz="1950" spc="225" b="1">
                <a:latin typeface="Arial"/>
                <a:cs typeface="Arial"/>
              </a:rPr>
              <a:t>number</a:t>
            </a:r>
            <a:r>
              <a:rPr dirty="0" sz="1950" spc="-165" b="1">
                <a:latin typeface="Arial"/>
                <a:cs typeface="Arial"/>
              </a:rPr>
              <a:t> </a:t>
            </a:r>
            <a:r>
              <a:rPr dirty="0" sz="1950" spc="200" b="1">
                <a:latin typeface="Arial"/>
                <a:cs typeface="Arial"/>
              </a:rPr>
              <a:t>generators</a:t>
            </a:r>
            <a:endParaRPr sz="1950">
              <a:latin typeface="Arial"/>
              <a:cs typeface="Arial"/>
            </a:endParaRPr>
          </a:p>
          <a:p>
            <a:pPr marL="300990">
              <a:lnSpc>
                <a:spcPts val="1939"/>
              </a:lnSpc>
              <a:spcBef>
                <a:spcPts val="800"/>
              </a:spcBef>
            </a:pPr>
            <a:r>
              <a:rPr dirty="0" sz="1650">
                <a:latin typeface="Verdana"/>
                <a:cs typeface="Verdana"/>
              </a:rPr>
              <a:t>When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any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number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is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5">
                <a:latin typeface="Verdana"/>
                <a:cs typeface="Verdana"/>
              </a:rPr>
              <a:t>equally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-15">
                <a:latin typeface="Verdana"/>
                <a:cs typeface="Verdana"/>
              </a:rPr>
              <a:t>likely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to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25">
                <a:latin typeface="Verdana"/>
                <a:cs typeface="Verdana"/>
              </a:rPr>
              <a:t>be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generated,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this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is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known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5">
                <a:latin typeface="Verdana"/>
                <a:cs typeface="Verdana"/>
              </a:rPr>
              <a:t>as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20">
                <a:latin typeface="Verdana"/>
                <a:cs typeface="Verdana"/>
              </a:rPr>
              <a:t>a</a:t>
            </a:r>
            <a:r>
              <a:rPr dirty="0" sz="1650" spc="10">
                <a:latin typeface="Verdana"/>
                <a:cs typeface="Verdana"/>
              </a:rPr>
              <a:t> </a:t>
            </a:r>
            <a:r>
              <a:rPr dirty="0" sz="1650" spc="65" i="1">
                <a:latin typeface="Trebuchet MS"/>
                <a:cs typeface="Trebuchet MS"/>
              </a:rPr>
              <a:t>Uniform</a:t>
            </a:r>
            <a:endParaRPr sz="1650">
              <a:latin typeface="Trebuchet MS"/>
              <a:cs typeface="Trebuchet MS"/>
            </a:endParaRPr>
          </a:p>
          <a:p>
            <a:pPr marL="300990">
              <a:lnSpc>
                <a:spcPts val="1939"/>
              </a:lnSpc>
            </a:pPr>
            <a:r>
              <a:rPr dirty="0" sz="1650" spc="-5">
                <a:latin typeface="Verdana"/>
                <a:cs typeface="Verdana"/>
              </a:rPr>
              <a:t>distribution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709" y="3143610"/>
            <a:ext cx="8618855" cy="131191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145415">
              <a:lnSpc>
                <a:spcPts val="2260"/>
              </a:lnSpc>
              <a:spcBef>
                <a:spcPts val="240"/>
              </a:spcBef>
            </a:pPr>
            <a:r>
              <a:rPr dirty="0" sz="1950" spc="185" b="1">
                <a:latin typeface="Arial"/>
                <a:cs typeface="Arial"/>
              </a:rPr>
              <a:t>But</a:t>
            </a:r>
            <a:r>
              <a:rPr dirty="0" sz="1950" spc="150" b="1">
                <a:latin typeface="Arial"/>
                <a:cs typeface="Arial"/>
              </a:rPr>
              <a:t> </a:t>
            </a:r>
            <a:r>
              <a:rPr dirty="0" sz="1950" spc="250" b="1">
                <a:latin typeface="Arial"/>
                <a:cs typeface="Arial"/>
              </a:rPr>
              <a:t>what</a:t>
            </a:r>
            <a:r>
              <a:rPr dirty="0" sz="1950" spc="145" b="1">
                <a:latin typeface="Arial"/>
                <a:cs typeface="Arial"/>
              </a:rPr>
              <a:t> </a:t>
            </a:r>
            <a:r>
              <a:rPr dirty="0" sz="1950" spc="160" b="1">
                <a:latin typeface="Arial"/>
                <a:cs typeface="Arial"/>
              </a:rPr>
              <a:t>if</a:t>
            </a:r>
            <a:r>
              <a:rPr dirty="0" sz="1950" spc="150" b="1">
                <a:latin typeface="Arial"/>
                <a:cs typeface="Arial"/>
              </a:rPr>
              <a:t> </a:t>
            </a:r>
            <a:r>
              <a:rPr dirty="0" sz="1950" spc="260" b="1">
                <a:latin typeface="Arial"/>
                <a:cs typeface="Arial"/>
              </a:rPr>
              <a:t>we</a:t>
            </a:r>
            <a:r>
              <a:rPr dirty="0" sz="1950" spc="140" b="1">
                <a:latin typeface="Arial"/>
                <a:cs typeface="Arial"/>
              </a:rPr>
              <a:t> </a:t>
            </a:r>
            <a:r>
              <a:rPr dirty="0" sz="1950" spc="240" b="1">
                <a:latin typeface="Arial"/>
                <a:cs typeface="Arial"/>
              </a:rPr>
              <a:t>wanted</a:t>
            </a:r>
            <a:r>
              <a:rPr dirty="0" sz="1950" spc="140" b="1">
                <a:latin typeface="Arial"/>
                <a:cs typeface="Arial"/>
              </a:rPr>
              <a:t> </a:t>
            </a:r>
            <a:r>
              <a:rPr dirty="0" sz="1950" spc="190" b="1">
                <a:latin typeface="Arial"/>
                <a:cs typeface="Arial"/>
              </a:rPr>
              <a:t>some</a:t>
            </a:r>
            <a:r>
              <a:rPr dirty="0" sz="1950" spc="155" b="1">
                <a:latin typeface="Arial"/>
                <a:cs typeface="Arial"/>
              </a:rPr>
              <a:t> </a:t>
            </a:r>
            <a:r>
              <a:rPr dirty="0" sz="1950" spc="200" b="1">
                <a:latin typeface="Arial"/>
                <a:cs typeface="Arial"/>
              </a:rPr>
              <a:t>numbers</a:t>
            </a:r>
            <a:r>
              <a:rPr dirty="0" sz="1950" spc="145" b="1">
                <a:latin typeface="Arial"/>
                <a:cs typeface="Arial"/>
              </a:rPr>
              <a:t> </a:t>
            </a:r>
            <a:r>
              <a:rPr dirty="0" sz="1950" spc="210" b="1">
                <a:latin typeface="Arial"/>
                <a:cs typeface="Arial"/>
              </a:rPr>
              <a:t>to</a:t>
            </a:r>
            <a:r>
              <a:rPr dirty="0" sz="1950" spc="145" b="1">
                <a:latin typeface="Arial"/>
                <a:cs typeface="Arial"/>
              </a:rPr>
              <a:t> </a:t>
            </a:r>
            <a:r>
              <a:rPr dirty="0" sz="1950" spc="220" b="1">
                <a:latin typeface="Arial"/>
                <a:cs typeface="Arial"/>
              </a:rPr>
              <a:t>be</a:t>
            </a:r>
            <a:r>
              <a:rPr dirty="0" sz="1950" spc="155" b="1">
                <a:latin typeface="Arial"/>
                <a:cs typeface="Arial"/>
              </a:rPr>
              <a:t> </a:t>
            </a:r>
            <a:r>
              <a:rPr dirty="0" sz="1950" spc="225" b="1">
                <a:latin typeface="Arial"/>
                <a:cs typeface="Arial"/>
              </a:rPr>
              <a:t>generated</a:t>
            </a:r>
            <a:r>
              <a:rPr dirty="0" sz="1950" spc="145" b="1">
                <a:latin typeface="Arial"/>
                <a:cs typeface="Arial"/>
              </a:rPr>
              <a:t> </a:t>
            </a:r>
            <a:r>
              <a:rPr dirty="0" sz="1950" spc="220" b="1">
                <a:latin typeface="Arial"/>
                <a:cs typeface="Arial"/>
              </a:rPr>
              <a:t>more  </a:t>
            </a:r>
            <a:r>
              <a:rPr dirty="0" sz="1950" spc="160" b="1">
                <a:latin typeface="Arial"/>
                <a:cs typeface="Arial"/>
              </a:rPr>
              <a:t>likely </a:t>
            </a:r>
            <a:r>
              <a:rPr dirty="0" sz="1950" spc="220" b="1">
                <a:latin typeface="Arial"/>
                <a:cs typeface="Arial"/>
              </a:rPr>
              <a:t>than</a:t>
            </a:r>
            <a:r>
              <a:rPr dirty="0" sz="1950" spc="120" b="1">
                <a:latin typeface="Arial"/>
                <a:cs typeface="Arial"/>
              </a:rPr>
              <a:t> </a:t>
            </a:r>
            <a:r>
              <a:rPr dirty="0" sz="1950" spc="155" b="1">
                <a:latin typeface="Arial"/>
                <a:cs typeface="Arial"/>
              </a:rPr>
              <a:t>others?</a:t>
            </a:r>
            <a:endParaRPr sz="1950">
              <a:latin typeface="Arial"/>
              <a:cs typeface="Arial"/>
            </a:endParaRPr>
          </a:p>
          <a:p>
            <a:pPr marL="300990" marR="5080">
              <a:lnSpc>
                <a:spcPts val="2750"/>
              </a:lnSpc>
              <a:spcBef>
                <a:spcPts val="190"/>
              </a:spcBef>
            </a:pPr>
            <a:r>
              <a:rPr dirty="0" sz="1650" spc="-5">
                <a:latin typeface="Verdana"/>
                <a:cs typeface="Verdana"/>
              </a:rPr>
              <a:t>This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15">
                <a:latin typeface="Verdana"/>
                <a:cs typeface="Verdana"/>
              </a:rPr>
              <a:t>can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25">
                <a:latin typeface="Verdana"/>
                <a:cs typeface="Verdana"/>
              </a:rPr>
              <a:t>be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20">
                <a:latin typeface="Verdana"/>
                <a:cs typeface="Verdana"/>
              </a:rPr>
              <a:t>a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powerful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tool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5">
                <a:latin typeface="Verdana"/>
                <a:cs typeface="Verdana"/>
              </a:rPr>
              <a:t>and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15">
                <a:latin typeface="Verdana"/>
                <a:cs typeface="Verdana"/>
              </a:rPr>
              <a:t>can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20">
                <a:latin typeface="Verdana"/>
                <a:cs typeface="Verdana"/>
              </a:rPr>
              <a:t>be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used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-30">
                <a:latin typeface="Verdana"/>
                <a:cs typeface="Verdana"/>
              </a:rPr>
              <a:t>to,</a:t>
            </a:r>
            <a:r>
              <a:rPr dirty="0" sz="1650" spc="-45">
                <a:latin typeface="Verdana"/>
                <a:cs typeface="Verdana"/>
              </a:rPr>
              <a:t> </a:t>
            </a:r>
            <a:r>
              <a:rPr dirty="0" sz="1650" spc="-15">
                <a:latin typeface="Verdana"/>
                <a:cs typeface="Verdana"/>
              </a:rPr>
              <a:t>for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instance,</a:t>
            </a:r>
            <a:r>
              <a:rPr dirty="0" sz="1650" spc="-40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fit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20">
                <a:latin typeface="Verdana"/>
                <a:cs typeface="Verdana"/>
              </a:rPr>
              <a:t>a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5">
                <a:latin typeface="Verdana"/>
                <a:cs typeface="Verdana"/>
              </a:rPr>
              <a:t>line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to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-15">
                <a:latin typeface="Verdana"/>
                <a:cs typeface="Verdana"/>
              </a:rPr>
              <a:t>points.  </a:t>
            </a:r>
            <a:r>
              <a:rPr dirty="0" sz="1650" spc="-114">
                <a:latin typeface="Verdana"/>
                <a:cs typeface="Verdana"/>
              </a:rPr>
              <a:t>It </a:t>
            </a:r>
            <a:r>
              <a:rPr dirty="0" sz="1650" spc="15">
                <a:latin typeface="Verdana"/>
                <a:cs typeface="Verdana"/>
              </a:rPr>
              <a:t>can </a:t>
            </a:r>
            <a:r>
              <a:rPr dirty="0" sz="1650">
                <a:latin typeface="Verdana"/>
                <a:cs typeface="Verdana"/>
              </a:rPr>
              <a:t>also </a:t>
            </a:r>
            <a:r>
              <a:rPr dirty="0" sz="1650" spc="20">
                <a:latin typeface="Verdana"/>
                <a:cs typeface="Verdana"/>
              </a:rPr>
              <a:t>be </a:t>
            </a:r>
            <a:r>
              <a:rPr dirty="0" sz="1650">
                <a:latin typeface="Verdana"/>
                <a:cs typeface="Verdana"/>
              </a:rPr>
              <a:t>used to create</a:t>
            </a:r>
            <a:r>
              <a:rPr dirty="0" sz="1650" spc="-330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simulations.</a:t>
            </a:r>
            <a:endParaRPr sz="1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5116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35"/>
              <a:t>Some </a:t>
            </a:r>
            <a:r>
              <a:rPr dirty="0" spc="204"/>
              <a:t>Useful</a:t>
            </a:r>
            <a:r>
              <a:rPr dirty="0" spc="40"/>
              <a:t> </a:t>
            </a:r>
            <a:r>
              <a:rPr dirty="0" spc="210"/>
              <a:t>Distributions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74320" y="1280519"/>
            <a:ext cx="1402080" cy="1402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42820" y="1309729"/>
            <a:ext cx="1362709" cy="1362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4669" y="2799439"/>
            <a:ext cx="8521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35">
                <a:latin typeface="Tahoma"/>
                <a:cs typeface="Tahoma"/>
              </a:rPr>
              <a:t>N</a:t>
            </a:r>
            <a:r>
              <a:rPr dirty="0" sz="1800" spc="125">
                <a:latin typeface="Tahoma"/>
                <a:cs typeface="Tahoma"/>
              </a:rPr>
              <a:t>o</a:t>
            </a:r>
            <a:r>
              <a:rPr dirty="0" sz="1800" spc="50">
                <a:latin typeface="Tahoma"/>
                <a:cs typeface="Tahoma"/>
              </a:rPr>
              <a:t>r</a:t>
            </a:r>
            <a:r>
              <a:rPr dirty="0" sz="1800" spc="245">
                <a:latin typeface="Tahoma"/>
                <a:cs typeface="Tahoma"/>
              </a:rPr>
              <a:t>m</a:t>
            </a:r>
            <a:r>
              <a:rPr dirty="0" sz="1800" spc="150">
                <a:latin typeface="Tahoma"/>
                <a:cs typeface="Tahoma"/>
              </a:rPr>
              <a:t>a</a:t>
            </a:r>
            <a:r>
              <a:rPr dirty="0" sz="1800" spc="85">
                <a:latin typeface="Tahoma"/>
                <a:cs typeface="Tahoma"/>
              </a:rPr>
              <a:t>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7250" y="2789279"/>
            <a:ext cx="1561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latin typeface="Tahoma"/>
                <a:cs typeface="Tahoma"/>
              </a:rPr>
              <a:t>T</a:t>
            </a:r>
            <a:r>
              <a:rPr dirty="0" sz="1800" spc="50">
                <a:latin typeface="Tahoma"/>
                <a:cs typeface="Tahoma"/>
              </a:rPr>
              <a:t>-</a:t>
            </a:r>
            <a:r>
              <a:rPr dirty="0" sz="1800" spc="100">
                <a:latin typeface="Tahoma"/>
                <a:cs typeface="Tahoma"/>
              </a:rPr>
              <a:t>D</a:t>
            </a:r>
            <a:r>
              <a:rPr dirty="0" sz="1800" spc="90">
                <a:latin typeface="Tahoma"/>
                <a:cs typeface="Tahoma"/>
              </a:rPr>
              <a:t>i</a:t>
            </a:r>
            <a:r>
              <a:rPr dirty="0" sz="1800" spc="120">
                <a:latin typeface="Tahoma"/>
                <a:cs typeface="Tahoma"/>
              </a:rPr>
              <a:t>s</a:t>
            </a:r>
            <a:r>
              <a:rPr dirty="0" sz="1800" spc="100">
                <a:latin typeface="Tahoma"/>
                <a:cs typeface="Tahoma"/>
              </a:rPr>
              <a:t>t</a:t>
            </a:r>
            <a:r>
              <a:rPr dirty="0" sz="1800" spc="105">
                <a:latin typeface="Tahoma"/>
                <a:cs typeface="Tahoma"/>
              </a:rPr>
              <a:t>r</a:t>
            </a:r>
            <a:r>
              <a:rPr dirty="0" sz="1800" spc="70">
                <a:latin typeface="Tahoma"/>
                <a:cs typeface="Tahoma"/>
              </a:rPr>
              <a:t>i</a:t>
            </a:r>
            <a:r>
              <a:rPr dirty="0" sz="1800" spc="140">
                <a:latin typeface="Tahoma"/>
                <a:cs typeface="Tahoma"/>
              </a:rPr>
              <a:t>b</a:t>
            </a:r>
            <a:r>
              <a:rPr dirty="0" sz="1800" spc="145">
                <a:latin typeface="Tahoma"/>
                <a:cs typeface="Tahoma"/>
              </a:rPr>
              <a:t>u</a:t>
            </a:r>
            <a:r>
              <a:rPr dirty="0" sz="1800" spc="80">
                <a:latin typeface="Tahoma"/>
                <a:cs typeface="Tahoma"/>
              </a:rPr>
              <a:t>t</a:t>
            </a:r>
            <a:r>
              <a:rPr dirty="0" sz="1800" spc="90">
                <a:latin typeface="Tahoma"/>
                <a:cs typeface="Tahoma"/>
              </a:rPr>
              <a:t>i</a:t>
            </a:r>
            <a:r>
              <a:rPr dirty="0" sz="1800" spc="125">
                <a:latin typeface="Tahoma"/>
                <a:cs typeface="Tahoma"/>
              </a:rPr>
              <a:t>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02901" y="1320691"/>
            <a:ext cx="1566672" cy="12453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217670" y="2786739"/>
            <a:ext cx="13766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25">
                <a:latin typeface="Tahoma"/>
                <a:cs typeface="Tahoma"/>
              </a:rPr>
              <a:t>Exponential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91529" y="1280519"/>
            <a:ext cx="1694179" cy="13550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314440" y="2758800"/>
            <a:ext cx="8826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5">
                <a:latin typeface="Tahoma"/>
                <a:cs typeface="Tahoma"/>
              </a:rPr>
              <a:t>Poisson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32166" y="1389333"/>
            <a:ext cx="1691030" cy="11003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271509" y="2775310"/>
            <a:ext cx="102044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60">
                <a:latin typeface="Tahoma"/>
                <a:cs typeface="Tahoma"/>
              </a:rPr>
              <a:t>B</a:t>
            </a:r>
            <a:r>
              <a:rPr dirty="0" sz="1800" spc="90">
                <a:latin typeface="Tahoma"/>
                <a:cs typeface="Tahoma"/>
              </a:rPr>
              <a:t>i</a:t>
            </a:r>
            <a:r>
              <a:rPr dirty="0" sz="1800" spc="160">
                <a:latin typeface="Tahoma"/>
                <a:cs typeface="Tahoma"/>
              </a:rPr>
              <a:t>nom</a:t>
            </a:r>
            <a:r>
              <a:rPr dirty="0" sz="1800" spc="65">
                <a:latin typeface="Tahoma"/>
                <a:cs typeface="Tahoma"/>
              </a:rPr>
              <a:t>i</a:t>
            </a:r>
            <a:r>
              <a:rPr dirty="0" sz="1800" spc="175">
                <a:latin typeface="Tahoma"/>
                <a:cs typeface="Tahoma"/>
              </a:rPr>
              <a:t>a</a:t>
            </a:r>
            <a:r>
              <a:rPr dirty="0" sz="1800" spc="85">
                <a:latin typeface="Tahoma"/>
                <a:cs typeface="Tahoma"/>
              </a:rPr>
              <a:t>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50</a:t>
            </a:fld>
          </a:p>
        </p:txBody>
      </p:sp>
      <p:sp>
        <p:nvSpPr>
          <p:cNvPr id="13" name="object 13"/>
          <p:cNvSpPr txBox="1"/>
          <p:nvPr/>
        </p:nvSpPr>
        <p:spPr>
          <a:xfrm>
            <a:off x="224790" y="4149449"/>
            <a:ext cx="6464300" cy="830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Verdana"/>
                <a:cs typeface="Verdana"/>
              </a:rPr>
              <a:t>Learn</a:t>
            </a:r>
            <a:r>
              <a:rPr dirty="0" sz="1800" spc="5" b="1" i="1">
                <a:latin typeface="Verdana"/>
                <a:cs typeface="Verdana"/>
              </a:rPr>
              <a:t> </a:t>
            </a:r>
            <a:r>
              <a:rPr dirty="0" sz="1800" spc="15" b="1" i="1">
                <a:latin typeface="Verdana"/>
                <a:cs typeface="Verdana"/>
              </a:rPr>
              <a:t>More: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95">
                <a:solidFill>
                  <a:srgbClr val="9FABD3"/>
                </a:solidFill>
                <a:latin typeface="Tahoma"/>
                <a:cs typeface="Tahoma"/>
                <a:hlinkClick r:id="rId7"/>
              </a:rPr>
              <a:t>https://www.coursera.org/learn/introductiontoprobability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14845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9"/>
              <a:t>The </a:t>
            </a:r>
            <a:r>
              <a:rPr dirty="0" spc="270"/>
              <a:t>Monty </a:t>
            </a:r>
            <a:r>
              <a:rPr dirty="0" spc="215"/>
              <a:t>Hall</a:t>
            </a:r>
            <a:r>
              <a:rPr dirty="0" spc="-30"/>
              <a:t> </a:t>
            </a:r>
            <a:r>
              <a:rPr dirty="0" spc="229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7406640" y="2194919"/>
            <a:ext cx="1539240" cy="1539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57159" y="2652119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79" h="457200">
                <a:moveTo>
                  <a:pt x="56388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80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80" y="381000"/>
                </a:lnTo>
                <a:lnTo>
                  <a:pt x="640080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80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57159" y="2652119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79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80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80" y="381000"/>
                </a:lnTo>
                <a:lnTo>
                  <a:pt x="640080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8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57159" y="26521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97240" y="31093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61630" y="2749910"/>
            <a:ext cx="267970" cy="26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66559" y="1920599"/>
            <a:ext cx="2377440" cy="1920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66559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40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40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4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66559" y="1920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44000" y="3840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486650" y="2718160"/>
            <a:ext cx="937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latin typeface="Tahoma"/>
                <a:cs typeface="Tahoma"/>
              </a:rPr>
              <a:t>DOOR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 spc="16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12519" y="2286360"/>
            <a:ext cx="1539240" cy="1539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63039" y="2743560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80" h="457200">
                <a:moveTo>
                  <a:pt x="563879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63039" y="2743560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8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63039" y="27435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03120" y="32007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68779" y="2841350"/>
            <a:ext cx="267969" cy="26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57650" y="2103479"/>
            <a:ext cx="1703070" cy="17030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34559" y="2523850"/>
            <a:ext cx="361950" cy="3619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57600" y="1920599"/>
            <a:ext cx="2376170" cy="19202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57600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39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39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3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57600" y="1920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035040" y="3840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377690" y="2718160"/>
            <a:ext cx="937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latin typeface="Tahoma"/>
                <a:cs typeface="Tahoma"/>
              </a:rPr>
              <a:t>DOOR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 spc="16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6109" y="4313280"/>
            <a:ext cx="4528820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dirty="0" sz="1800" spc="25">
                <a:latin typeface="Tahoma"/>
                <a:cs typeface="Tahoma"/>
              </a:rPr>
              <a:t>You </a:t>
            </a:r>
            <a:r>
              <a:rPr dirty="0" sz="1800" spc="135">
                <a:latin typeface="Tahoma"/>
                <a:cs typeface="Tahoma"/>
              </a:rPr>
              <a:t>choose </a:t>
            </a:r>
            <a:r>
              <a:rPr dirty="0" sz="1800" spc="160" b="1">
                <a:latin typeface="Arial"/>
                <a:cs typeface="Arial"/>
              </a:rPr>
              <a:t>Door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135" b="1">
                <a:latin typeface="Arial"/>
                <a:cs typeface="Arial"/>
              </a:rPr>
              <a:t>1</a:t>
            </a:r>
            <a:r>
              <a:rPr dirty="0" sz="1800" spc="135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25"/>
              </a:lnSpc>
            </a:pPr>
            <a:r>
              <a:rPr dirty="0" sz="1800" spc="135">
                <a:latin typeface="Tahoma"/>
                <a:cs typeface="Tahoma"/>
              </a:rPr>
              <a:t>What</a:t>
            </a:r>
            <a:r>
              <a:rPr dirty="0" sz="1800" spc="-5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is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the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probability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95">
                <a:latin typeface="Tahoma"/>
                <a:cs typeface="Tahoma"/>
              </a:rPr>
              <a:t>it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140">
                <a:latin typeface="Tahoma"/>
                <a:cs typeface="Tahoma"/>
              </a:rPr>
              <a:t>has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the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prize?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40079" y="1921869"/>
            <a:ext cx="2377440" cy="19189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40080" y="1920600"/>
            <a:ext cx="2377440" cy="1921510"/>
          </a:xfrm>
          <a:custGeom>
            <a:avLst/>
            <a:gdLst/>
            <a:ahLst/>
            <a:cxnLst/>
            <a:rect l="l" t="t" r="r" b="b"/>
            <a:pathLst>
              <a:path w="2377440" h="1921510">
                <a:moveTo>
                  <a:pt x="320039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51"/>
                </a:lnTo>
                <a:lnTo>
                  <a:pt x="14907" y="1686632"/>
                </a:lnTo>
                <a:lnTo>
                  <a:pt x="32460" y="1728111"/>
                </a:lnTo>
                <a:lnTo>
                  <a:pt x="55784" y="1767454"/>
                </a:lnTo>
                <a:lnTo>
                  <a:pt x="84157" y="1803929"/>
                </a:lnTo>
                <a:lnTo>
                  <a:pt x="116859" y="1836803"/>
                </a:lnTo>
                <a:lnTo>
                  <a:pt x="153167" y="1865343"/>
                </a:lnTo>
                <a:lnTo>
                  <a:pt x="192360" y="1888817"/>
                </a:lnTo>
                <a:lnTo>
                  <a:pt x="233718" y="1906491"/>
                </a:lnTo>
                <a:lnTo>
                  <a:pt x="276518" y="1917633"/>
                </a:lnTo>
                <a:lnTo>
                  <a:pt x="320039" y="1921509"/>
                </a:lnTo>
                <a:lnTo>
                  <a:pt x="2057400" y="1921509"/>
                </a:lnTo>
                <a:lnTo>
                  <a:pt x="2100921" y="1917633"/>
                </a:lnTo>
                <a:lnTo>
                  <a:pt x="2143721" y="1906491"/>
                </a:lnTo>
                <a:lnTo>
                  <a:pt x="2185079" y="1888817"/>
                </a:lnTo>
                <a:lnTo>
                  <a:pt x="2224272" y="1865343"/>
                </a:lnTo>
                <a:lnTo>
                  <a:pt x="2260580" y="1836803"/>
                </a:lnTo>
                <a:lnTo>
                  <a:pt x="2293282" y="1803929"/>
                </a:lnTo>
                <a:lnTo>
                  <a:pt x="2321655" y="1767454"/>
                </a:lnTo>
                <a:lnTo>
                  <a:pt x="2344979" y="1728111"/>
                </a:lnTo>
                <a:lnTo>
                  <a:pt x="2362532" y="1686632"/>
                </a:lnTo>
                <a:lnTo>
                  <a:pt x="2373592" y="164375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3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40080" y="1920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18789" y="38421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360169" y="2719429"/>
            <a:ext cx="938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latin typeface="Tahoma"/>
                <a:cs typeface="Tahoma"/>
              </a:rPr>
              <a:t>DOOR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 spc="16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5440" y="5186938"/>
            <a:ext cx="21018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z="1800" spc="250" b="1">
                <a:solidFill>
                  <a:srgbClr val="FFFFFF"/>
                </a:solidFill>
                <a:latin typeface="Arial"/>
                <a:cs typeface="Arial"/>
              </a:rPr>
              <a:t>5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2462889"/>
            <a:ext cx="5334000" cy="746760"/>
          </a:xfrm>
          <a:prstGeom prst="rect"/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dirty="0" spc="265"/>
              <a:t>Mathematical </a:t>
            </a:r>
            <a:r>
              <a:rPr dirty="0" spc="235"/>
              <a:t>Modeling </a:t>
            </a:r>
            <a:r>
              <a:rPr dirty="0" spc="240"/>
              <a:t>Part</a:t>
            </a:r>
            <a:r>
              <a:rPr dirty="0" spc="-35"/>
              <a:t> </a:t>
            </a:r>
            <a:r>
              <a:rPr dirty="0" spc="200"/>
              <a:t>II:  </a:t>
            </a:r>
            <a:r>
              <a:rPr dirty="0" spc="170"/>
              <a:t>Classification </a:t>
            </a:r>
            <a:r>
              <a:rPr dirty="0" spc="280"/>
              <a:t>w/ </a:t>
            </a:r>
            <a:r>
              <a:rPr dirty="0" spc="240"/>
              <a:t>Naive</a:t>
            </a:r>
            <a:r>
              <a:rPr dirty="0" spc="20"/>
              <a:t> </a:t>
            </a:r>
            <a:r>
              <a:rPr dirty="0" spc="180"/>
              <a:t>Bayes</a:t>
            </a:r>
          </a:p>
        </p:txBody>
      </p:sp>
      <p:sp>
        <p:nvSpPr>
          <p:cNvPr id="3" name="object 3"/>
          <p:cNvSpPr/>
          <p:nvPr/>
        </p:nvSpPr>
        <p:spPr>
          <a:xfrm>
            <a:off x="7498080" y="1737719"/>
            <a:ext cx="2133600" cy="2142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31476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70"/>
              <a:t>Classifying</a:t>
            </a:r>
            <a:r>
              <a:rPr dirty="0" spc="140"/>
              <a:t> </a:t>
            </a:r>
            <a:r>
              <a:rPr dirty="0" spc="185"/>
              <a:t>Things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61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46709" y="1368674"/>
            <a:ext cx="8718550" cy="353758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450" spc="135" b="1">
                <a:latin typeface="Arial"/>
                <a:cs typeface="Arial"/>
              </a:rPr>
              <a:t>Probably </a:t>
            </a:r>
            <a:r>
              <a:rPr dirty="0" sz="1450" spc="180" b="1">
                <a:latin typeface="Arial"/>
                <a:cs typeface="Arial"/>
              </a:rPr>
              <a:t>the </a:t>
            </a:r>
            <a:r>
              <a:rPr dirty="0" sz="1450" spc="155" b="1">
                <a:latin typeface="Arial"/>
                <a:cs typeface="Arial"/>
              </a:rPr>
              <a:t>most </a:t>
            </a:r>
            <a:r>
              <a:rPr dirty="0" sz="1450" spc="150" b="1">
                <a:latin typeface="Arial"/>
                <a:cs typeface="Arial"/>
              </a:rPr>
              <a:t>common </a:t>
            </a:r>
            <a:r>
              <a:rPr dirty="0" sz="1450" spc="155" b="1">
                <a:latin typeface="Arial"/>
                <a:cs typeface="Arial"/>
              </a:rPr>
              <a:t>task </a:t>
            </a:r>
            <a:r>
              <a:rPr dirty="0" sz="1450" spc="120" b="1">
                <a:latin typeface="Arial"/>
                <a:cs typeface="Arial"/>
              </a:rPr>
              <a:t>in </a:t>
            </a:r>
            <a:r>
              <a:rPr dirty="0" sz="1450" spc="145" b="1">
                <a:latin typeface="Arial"/>
                <a:cs typeface="Arial"/>
              </a:rPr>
              <a:t>machine learning </a:t>
            </a:r>
            <a:r>
              <a:rPr dirty="0" sz="1450" spc="75" b="1">
                <a:latin typeface="Arial"/>
                <a:cs typeface="Arial"/>
              </a:rPr>
              <a:t>is </a:t>
            </a:r>
            <a:r>
              <a:rPr dirty="0" sz="1450" spc="110" b="1">
                <a:latin typeface="Arial"/>
                <a:cs typeface="Arial"/>
              </a:rPr>
              <a:t>classifying</a:t>
            </a:r>
            <a:r>
              <a:rPr dirty="0" sz="1450" spc="-254" b="1">
                <a:latin typeface="Arial"/>
                <a:cs typeface="Arial"/>
              </a:rPr>
              <a:t> </a:t>
            </a:r>
            <a:r>
              <a:rPr dirty="0" sz="1450" spc="160" b="1">
                <a:latin typeface="Arial"/>
                <a:cs typeface="Arial"/>
              </a:rPr>
              <a:t>data:</a:t>
            </a:r>
            <a:endParaRPr sz="1450">
              <a:latin typeface="Arial"/>
              <a:cs typeface="Arial"/>
            </a:endParaRPr>
          </a:p>
          <a:p>
            <a:pPr marL="229235" marR="4745355">
              <a:lnSpc>
                <a:spcPct val="138300"/>
              </a:lnSpc>
              <a:spcBef>
                <a:spcPts val="25"/>
              </a:spcBef>
            </a:pPr>
            <a:r>
              <a:rPr dirty="0" sz="1250" spc="-15">
                <a:latin typeface="Verdana"/>
                <a:cs typeface="Verdana"/>
              </a:rPr>
              <a:t>How </a:t>
            </a:r>
            <a:r>
              <a:rPr dirty="0" sz="1250" spc="-5">
                <a:latin typeface="Verdana"/>
                <a:cs typeface="Verdana"/>
              </a:rPr>
              <a:t>do </a:t>
            </a:r>
            <a:r>
              <a:rPr dirty="0" sz="1250" spc="-165">
                <a:latin typeface="Verdana"/>
                <a:cs typeface="Verdana"/>
              </a:rPr>
              <a:t>I </a:t>
            </a:r>
            <a:r>
              <a:rPr dirty="0" sz="1250" spc="-10">
                <a:latin typeface="Verdana"/>
                <a:cs typeface="Verdana"/>
              </a:rPr>
              <a:t>identify images </a:t>
            </a:r>
            <a:r>
              <a:rPr dirty="0" sz="1250" spc="-5">
                <a:latin typeface="Verdana"/>
                <a:cs typeface="Verdana"/>
              </a:rPr>
              <a:t>of </a:t>
            </a:r>
            <a:r>
              <a:rPr dirty="0" sz="1250" b="1" i="1">
                <a:latin typeface="Verdana"/>
                <a:cs typeface="Verdana"/>
              </a:rPr>
              <a:t>dogs </a:t>
            </a:r>
            <a:r>
              <a:rPr dirty="0" sz="1250" spc="-10">
                <a:latin typeface="Verdana"/>
                <a:cs typeface="Verdana"/>
              </a:rPr>
              <a:t>vs </a:t>
            </a:r>
            <a:r>
              <a:rPr dirty="0" sz="1250" spc="-5" b="1" i="1">
                <a:latin typeface="Verdana"/>
                <a:cs typeface="Verdana"/>
              </a:rPr>
              <a:t>cats</a:t>
            </a:r>
            <a:r>
              <a:rPr dirty="0" sz="1250" spc="-5">
                <a:latin typeface="Verdana"/>
                <a:cs typeface="Verdana"/>
              </a:rPr>
              <a:t>?  </a:t>
            </a:r>
            <a:r>
              <a:rPr dirty="0" sz="1250" spc="-10">
                <a:latin typeface="Verdana"/>
                <a:cs typeface="Verdana"/>
              </a:rPr>
              <a:t>What</a:t>
            </a:r>
            <a:r>
              <a:rPr dirty="0" sz="1250" spc="-60">
                <a:latin typeface="Verdana"/>
                <a:cs typeface="Verdana"/>
              </a:rPr>
              <a:t> </a:t>
            </a:r>
            <a:r>
              <a:rPr dirty="0" sz="1250" spc="-25" b="1" i="1">
                <a:latin typeface="Verdana"/>
                <a:cs typeface="Verdana"/>
              </a:rPr>
              <a:t>words</a:t>
            </a:r>
            <a:r>
              <a:rPr dirty="0" sz="1250" spc="-35" b="1" i="1">
                <a:latin typeface="Verdana"/>
                <a:cs typeface="Verdana"/>
              </a:rPr>
              <a:t> </a:t>
            </a:r>
            <a:r>
              <a:rPr dirty="0" sz="1250" spc="-15">
                <a:latin typeface="Verdana"/>
                <a:cs typeface="Verdana"/>
              </a:rPr>
              <a:t>are</a:t>
            </a:r>
            <a:r>
              <a:rPr dirty="0" sz="1250" spc="-55">
                <a:latin typeface="Verdana"/>
                <a:cs typeface="Verdana"/>
              </a:rPr>
              <a:t> </a:t>
            </a:r>
            <a:r>
              <a:rPr dirty="0" sz="1250" spc="-10">
                <a:latin typeface="Verdana"/>
                <a:cs typeface="Verdana"/>
              </a:rPr>
              <a:t>being</a:t>
            </a:r>
            <a:r>
              <a:rPr dirty="0" sz="1250" spc="-45">
                <a:latin typeface="Verdana"/>
                <a:cs typeface="Verdana"/>
              </a:rPr>
              <a:t> </a:t>
            </a:r>
            <a:r>
              <a:rPr dirty="0" sz="1250">
                <a:latin typeface="Verdana"/>
                <a:cs typeface="Verdana"/>
              </a:rPr>
              <a:t>said</a:t>
            </a:r>
            <a:r>
              <a:rPr dirty="0" sz="1250" spc="-65">
                <a:latin typeface="Verdana"/>
                <a:cs typeface="Verdana"/>
              </a:rPr>
              <a:t> </a:t>
            </a:r>
            <a:r>
              <a:rPr dirty="0" sz="1250" spc="-5">
                <a:latin typeface="Verdana"/>
                <a:cs typeface="Verdana"/>
              </a:rPr>
              <a:t>in</a:t>
            </a:r>
            <a:r>
              <a:rPr dirty="0" sz="1250" spc="-50">
                <a:latin typeface="Verdana"/>
                <a:cs typeface="Verdana"/>
              </a:rPr>
              <a:t> </a:t>
            </a:r>
            <a:r>
              <a:rPr dirty="0" sz="1250" spc="5">
                <a:latin typeface="Verdana"/>
                <a:cs typeface="Verdana"/>
              </a:rPr>
              <a:t>a</a:t>
            </a:r>
            <a:r>
              <a:rPr dirty="0" sz="1250" spc="-50">
                <a:latin typeface="Verdana"/>
                <a:cs typeface="Verdana"/>
              </a:rPr>
              <a:t> </a:t>
            </a:r>
            <a:r>
              <a:rPr dirty="0" sz="1250" spc="10">
                <a:latin typeface="Verdana"/>
                <a:cs typeface="Verdana"/>
              </a:rPr>
              <a:t>piece</a:t>
            </a:r>
            <a:r>
              <a:rPr dirty="0" sz="1250" spc="-55">
                <a:latin typeface="Verdana"/>
                <a:cs typeface="Verdana"/>
              </a:rPr>
              <a:t> </a:t>
            </a:r>
            <a:r>
              <a:rPr dirty="0" sz="1250" spc="-10">
                <a:latin typeface="Verdana"/>
                <a:cs typeface="Verdana"/>
              </a:rPr>
              <a:t>of</a:t>
            </a:r>
            <a:r>
              <a:rPr dirty="0" sz="1250" spc="-55">
                <a:latin typeface="Verdana"/>
                <a:cs typeface="Verdana"/>
              </a:rPr>
              <a:t> </a:t>
            </a:r>
            <a:r>
              <a:rPr dirty="0" sz="1250" spc="-10">
                <a:latin typeface="Verdana"/>
                <a:cs typeface="Verdana"/>
              </a:rPr>
              <a:t>audio?  </a:t>
            </a:r>
            <a:r>
              <a:rPr dirty="0" sz="1250" spc="-90">
                <a:latin typeface="Verdana"/>
                <a:cs typeface="Verdana"/>
              </a:rPr>
              <a:t>Is </a:t>
            </a:r>
            <a:r>
              <a:rPr dirty="0" sz="1250" spc="-10">
                <a:latin typeface="Verdana"/>
                <a:cs typeface="Verdana"/>
              </a:rPr>
              <a:t>this </a:t>
            </a:r>
            <a:r>
              <a:rPr dirty="0" sz="1250" spc="-5">
                <a:latin typeface="Verdana"/>
                <a:cs typeface="Verdana"/>
              </a:rPr>
              <a:t>email </a:t>
            </a:r>
            <a:r>
              <a:rPr dirty="0" sz="1250" spc="-10" b="1" i="1">
                <a:latin typeface="Verdana"/>
                <a:cs typeface="Verdana"/>
              </a:rPr>
              <a:t>spam </a:t>
            </a:r>
            <a:r>
              <a:rPr dirty="0" sz="1250" spc="-20">
                <a:latin typeface="Verdana"/>
                <a:cs typeface="Verdana"/>
              </a:rPr>
              <a:t>or </a:t>
            </a:r>
            <a:r>
              <a:rPr dirty="0" sz="1250" b="1" i="1">
                <a:latin typeface="Verdana"/>
                <a:cs typeface="Verdana"/>
              </a:rPr>
              <a:t>not</a:t>
            </a:r>
            <a:r>
              <a:rPr dirty="0" sz="1250" spc="-95" b="1" i="1">
                <a:latin typeface="Verdana"/>
                <a:cs typeface="Verdana"/>
              </a:rPr>
              <a:t> </a:t>
            </a:r>
            <a:r>
              <a:rPr dirty="0" sz="1250" spc="-15" b="1" i="1">
                <a:latin typeface="Verdana"/>
                <a:cs typeface="Verdana"/>
              </a:rPr>
              <a:t>spam</a:t>
            </a:r>
            <a:r>
              <a:rPr dirty="0" sz="1250" spc="-15">
                <a:latin typeface="Verdana"/>
                <a:cs typeface="Verdana"/>
              </a:rPr>
              <a:t>?</a:t>
            </a:r>
            <a:endParaRPr sz="1250">
              <a:latin typeface="Verdana"/>
              <a:cs typeface="Verdana"/>
            </a:endParaRPr>
          </a:p>
          <a:p>
            <a:pPr marL="229235">
              <a:lnSpc>
                <a:spcPct val="100000"/>
              </a:lnSpc>
              <a:spcBef>
                <a:spcPts val="570"/>
              </a:spcBef>
            </a:pPr>
            <a:r>
              <a:rPr dirty="0" sz="1250" spc="-10">
                <a:latin typeface="Verdana"/>
                <a:cs typeface="Verdana"/>
              </a:rPr>
              <a:t>What attributes </a:t>
            </a:r>
            <a:r>
              <a:rPr dirty="0" sz="1250">
                <a:latin typeface="Verdana"/>
                <a:cs typeface="Verdana"/>
              </a:rPr>
              <a:t>define </a:t>
            </a:r>
            <a:r>
              <a:rPr dirty="0" sz="1250" spc="-20" b="1" i="1">
                <a:latin typeface="Verdana"/>
                <a:cs typeface="Verdana"/>
              </a:rPr>
              <a:t>high-risk</a:t>
            </a:r>
            <a:r>
              <a:rPr dirty="0" sz="1250" spc="-20">
                <a:latin typeface="Tahoma"/>
                <a:cs typeface="Tahoma"/>
              </a:rPr>
              <a:t>, </a:t>
            </a:r>
            <a:r>
              <a:rPr dirty="0" sz="1250" spc="-20" b="1" i="1">
                <a:latin typeface="Verdana"/>
                <a:cs typeface="Verdana"/>
              </a:rPr>
              <a:t>medium-risk</a:t>
            </a:r>
            <a:r>
              <a:rPr dirty="0" sz="1250" spc="-20">
                <a:latin typeface="Tahoma"/>
                <a:cs typeface="Tahoma"/>
              </a:rPr>
              <a:t>, </a:t>
            </a:r>
            <a:r>
              <a:rPr dirty="0" sz="1250" spc="90">
                <a:latin typeface="Tahoma"/>
                <a:cs typeface="Tahoma"/>
              </a:rPr>
              <a:t>and </a:t>
            </a:r>
            <a:r>
              <a:rPr dirty="0" sz="1250" spc="-35" b="1" i="1">
                <a:latin typeface="Verdana"/>
                <a:cs typeface="Verdana"/>
              </a:rPr>
              <a:t>low-risk </a:t>
            </a:r>
            <a:r>
              <a:rPr dirty="0" sz="1250" spc="75">
                <a:latin typeface="Tahoma"/>
                <a:cs typeface="Tahoma"/>
              </a:rPr>
              <a:t>loan</a:t>
            </a:r>
            <a:r>
              <a:rPr dirty="0" sz="1250" spc="-165">
                <a:latin typeface="Tahoma"/>
                <a:cs typeface="Tahoma"/>
              </a:rPr>
              <a:t> </a:t>
            </a:r>
            <a:r>
              <a:rPr dirty="0" sz="1250" spc="75">
                <a:latin typeface="Tahoma"/>
                <a:cs typeface="Tahoma"/>
              </a:rPr>
              <a:t>applicants?</a:t>
            </a:r>
            <a:endParaRPr sz="1250">
              <a:latin typeface="Tahoma"/>
              <a:cs typeface="Tahoma"/>
            </a:endParaRPr>
          </a:p>
          <a:p>
            <a:pPr marL="229235">
              <a:lnSpc>
                <a:spcPct val="100000"/>
              </a:lnSpc>
              <a:spcBef>
                <a:spcPts val="580"/>
              </a:spcBef>
            </a:pPr>
            <a:r>
              <a:rPr dirty="0" sz="1250" spc="-15">
                <a:latin typeface="Verdana"/>
                <a:cs typeface="Verdana"/>
              </a:rPr>
              <a:t>How </a:t>
            </a:r>
            <a:r>
              <a:rPr dirty="0" sz="1250" spc="-5">
                <a:latin typeface="Verdana"/>
                <a:cs typeface="Verdana"/>
              </a:rPr>
              <a:t>do </a:t>
            </a:r>
            <a:r>
              <a:rPr dirty="0" sz="1250" spc="-165">
                <a:latin typeface="Verdana"/>
                <a:cs typeface="Verdana"/>
              </a:rPr>
              <a:t>I </a:t>
            </a:r>
            <a:r>
              <a:rPr dirty="0" sz="1250" spc="-5">
                <a:latin typeface="Verdana"/>
                <a:cs typeface="Verdana"/>
              </a:rPr>
              <a:t>predict if </a:t>
            </a:r>
            <a:r>
              <a:rPr dirty="0" sz="1250" spc="5">
                <a:latin typeface="Verdana"/>
                <a:cs typeface="Verdana"/>
              </a:rPr>
              <a:t>a </a:t>
            </a:r>
            <a:r>
              <a:rPr dirty="0" sz="1250" spc="-10">
                <a:latin typeface="Verdana"/>
                <a:cs typeface="Verdana"/>
              </a:rPr>
              <a:t>shipment </a:t>
            </a:r>
            <a:r>
              <a:rPr dirty="0" sz="1250" spc="-5">
                <a:latin typeface="Verdana"/>
                <a:cs typeface="Verdana"/>
              </a:rPr>
              <a:t>will </a:t>
            </a:r>
            <a:r>
              <a:rPr dirty="0" sz="1250" spc="5">
                <a:latin typeface="Verdana"/>
                <a:cs typeface="Verdana"/>
              </a:rPr>
              <a:t>be </a:t>
            </a:r>
            <a:r>
              <a:rPr dirty="0" sz="1250" spc="5" b="1" i="1">
                <a:latin typeface="Verdana"/>
                <a:cs typeface="Verdana"/>
              </a:rPr>
              <a:t>late, </a:t>
            </a:r>
            <a:r>
              <a:rPr dirty="0" sz="1250" spc="95" b="1">
                <a:latin typeface="Arial"/>
                <a:cs typeface="Arial"/>
              </a:rPr>
              <a:t>early</a:t>
            </a:r>
            <a:r>
              <a:rPr dirty="0" sz="1250" spc="95">
                <a:latin typeface="Tahoma"/>
                <a:cs typeface="Tahoma"/>
              </a:rPr>
              <a:t>,</a:t>
            </a:r>
            <a:r>
              <a:rPr dirty="0" sz="1250" spc="-270">
                <a:latin typeface="Tahoma"/>
                <a:cs typeface="Tahoma"/>
              </a:rPr>
              <a:t> </a:t>
            </a:r>
            <a:r>
              <a:rPr dirty="0" sz="1250" spc="65">
                <a:latin typeface="Tahoma"/>
                <a:cs typeface="Tahoma"/>
              </a:rPr>
              <a:t>or </a:t>
            </a:r>
            <a:r>
              <a:rPr dirty="0" sz="1250" spc="-20" b="1" i="1">
                <a:latin typeface="Verdana"/>
                <a:cs typeface="Verdana"/>
              </a:rPr>
              <a:t>on-time</a:t>
            </a:r>
            <a:r>
              <a:rPr dirty="0" sz="1250" spc="-20">
                <a:latin typeface="Verdana"/>
                <a:cs typeface="Verdana"/>
              </a:rPr>
              <a:t>?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1450" spc="155" b="1">
                <a:latin typeface="Arial"/>
                <a:cs typeface="Arial"/>
              </a:rPr>
              <a:t>There</a:t>
            </a:r>
            <a:r>
              <a:rPr dirty="0" sz="1450" spc="100" b="1">
                <a:latin typeface="Arial"/>
                <a:cs typeface="Arial"/>
              </a:rPr>
              <a:t> </a:t>
            </a:r>
            <a:r>
              <a:rPr dirty="0" sz="1450" spc="165" b="1">
                <a:latin typeface="Arial"/>
                <a:cs typeface="Arial"/>
              </a:rPr>
              <a:t>are</a:t>
            </a:r>
            <a:r>
              <a:rPr dirty="0" sz="1450" spc="110" b="1">
                <a:latin typeface="Arial"/>
                <a:cs typeface="Arial"/>
              </a:rPr>
              <a:t> </a:t>
            </a:r>
            <a:r>
              <a:rPr dirty="0" sz="1450" spc="170" b="1">
                <a:latin typeface="Arial"/>
                <a:cs typeface="Arial"/>
              </a:rPr>
              <a:t>many</a:t>
            </a:r>
            <a:r>
              <a:rPr dirty="0" sz="1450" spc="105" b="1">
                <a:latin typeface="Arial"/>
                <a:cs typeface="Arial"/>
              </a:rPr>
              <a:t> </a:t>
            </a:r>
            <a:r>
              <a:rPr dirty="0" sz="1450" spc="140" b="1">
                <a:latin typeface="Arial"/>
                <a:cs typeface="Arial"/>
              </a:rPr>
              <a:t>techniques</a:t>
            </a:r>
            <a:r>
              <a:rPr dirty="0" sz="1450" spc="105" b="1">
                <a:latin typeface="Arial"/>
                <a:cs typeface="Arial"/>
              </a:rPr>
              <a:t> </a:t>
            </a:r>
            <a:r>
              <a:rPr dirty="0" sz="1450" spc="165" b="1">
                <a:latin typeface="Arial"/>
                <a:cs typeface="Arial"/>
              </a:rPr>
              <a:t>to</a:t>
            </a:r>
            <a:r>
              <a:rPr dirty="0" sz="1450" spc="105" b="1">
                <a:latin typeface="Arial"/>
                <a:cs typeface="Arial"/>
              </a:rPr>
              <a:t> classify</a:t>
            </a:r>
            <a:r>
              <a:rPr dirty="0" sz="1450" spc="100" b="1">
                <a:latin typeface="Arial"/>
                <a:cs typeface="Arial"/>
              </a:rPr>
              <a:t> </a:t>
            </a:r>
            <a:r>
              <a:rPr dirty="0" sz="1450" spc="170" b="1">
                <a:latin typeface="Arial"/>
                <a:cs typeface="Arial"/>
              </a:rPr>
              <a:t>data,</a:t>
            </a:r>
            <a:r>
              <a:rPr dirty="0" sz="1450" spc="90" b="1">
                <a:latin typeface="Arial"/>
                <a:cs typeface="Arial"/>
              </a:rPr>
              <a:t> </a:t>
            </a:r>
            <a:r>
              <a:rPr dirty="0" sz="1450" spc="170" b="1">
                <a:latin typeface="Arial"/>
                <a:cs typeface="Arial"/>
              </a:rPr>
              <a:t>with</a:t>
            </a:r>
            <a:r>
              <a:rPr dirty="0" sz="1450" spc="105" b="1">
                <a:latin typeface="Arial"/>
                <a:cs typeface="Arial"/>
              </a:rPr>
              <a:t> </a:t>
            </a:r>
            <a:r>
              <a:rPr dirty="0" sz="1450" spc="110" b="1">
                <a:latin typeface="Arial"/>
                <a:cs typeface="Arial"/>
              </a:rPr>
              <a:t>pros/cons</a:t>
            </a:r>
            <a:r>
              <a:rPr dirty="0" sz="1450" spc="105" b="1">
                <a:latin typeface="Arial"/>
                <a:cs typeface="Arial"/>
              </a:rPr>
              <a:t> </a:t>
            </a:r>
            <a:r>
              <a:rPr dirty="0" sz="1450" spc="155" b="1">
                <a:latin typeface="Arial"/>
                <a:cs typeface="Arial"/>
              </a:rPr>
              <a:t>depending</a:t>
            </a:r>
            <a:r>
              <a:rPr dirty="0" sz="1450" spc="100" b="1">
                <a:latin typeface="Arial"/>
                <a:cs typeface="Arial"/>
              </a:rPr>
              <a:t> </a:t>
            </a:r>
            <a:r>
              <a:rPr dirty="0" sz="1450" spc="130" b="1">
                <a:latin typeface="Arial"/>
                <a:cs typeface="Arial"/>
              </a:rPr>
              <a:t>on</a:t>
            </a:r>
            <a:r>
              <a:rPr dirty="0" sz="1450" spc="105" b="1">
                <a:latin typeface="Arial"/>
                <a:cs typeface="Arial"/>
              </a:rPr>
              <a:t> </a:t>
            </a:r>
            <a:r>
              <a:rPr dirty="0" sz="1450" spc="180" b="1">
                <a:latin typeface="Arial"/>
                <a:cs typeface="Arial"/>
              </a:rPr>
              <a:t>the</a:t>
            </a:r>
            <a:r>
              <a:rPr dirty="0" sz="1450" spc="105" b="1">
                <a:latin typeface="Arial"/>
                <a:cs typeface="Arial"/>
              </a:rPr>
              <a:t> </a:t>
            </a:r>
            <a:r>
              <a:rPr dirty="0" sz="1450" spc="140" b="1">
                <a:latin typeface="Arial"/>
                <a:cs typeface="Arial"/>
              </a:rPr>
              <a:t>task:</a:t>
            </a:r>
            <a:endParaRPr sz="1450">
              <a:latin typeface="Arial"/>
              <a:cs typeface="Arial"/>
            </a:endParaRPr>
          </a:p>
          <a:p>
            <a:pPr marL="229235" marR="6527800">
              <a:lnSpc>
                <a:spcPct val="138000"/>
              </a:lnSpc>
              <a:spcBef>
                <a:spcPts val="30"/>
              </a:spcBef>
            </a:pPr>
            <a:r>
              <a:rPr dirty="0" sz="1250" spc="-10">
                <a:latin typeface="Verdana"/>
                <a:cs typeface="Verdana"/>
              </a:rPr>
              <a:t>Neural </a:t>
            </a:r>
            <a:r>
              <a:rPr dirty="0" sz="1250" spc="-15">
                <a:latin typeface="Verdana"/>
                <a:cs typeface="Verdana"/>
              </a:rPr>
              <a:t>Networks  </a:t>
            </a:r>
            <a:r>
              <a:rPr dirty="0" sz="1250" spc="-25">
                <a:latin typeface="Verdana"/>
                <a:cs typeface="Verdana"/>
              </a:rPr>
              <a:t>Support </a:t>
            </a:r>
            <a:r>
              <a:rPr dirty="0" sz="1250" spc="-20">
                <a:latin typeface="Verdana"/>
                <a:cs typeface="Verdana"/>
              </a:rPr>
              <a:t>Vector</a:t>
            </a:r>
            <a:r>
              <a:rPr dirty="0" sz="1250" spc="-135">
                <a:latin typeface="Verdana"/>
                <a:cs typeface="Verdana"/>
              </a:rPr>
              <a:t> </a:t>
            </a:r>
            <a:r>
              <a:rPr dirty="0" sz="1250">
                <a:latin typeface="Verdana"/>
                <a:cs typeface="Verdana"/>
              </a:rPr>
              <a:t>Machines</a:t>
            </a:r>
            <a:endParaRPr sz="1250">
              <a:latin typeface="Verdana"/>
              <a:cs typeface="Verdana"/>
            </a:endParaRPr>
          </a:p>
          <a:p>
            <a:pPr marL="229235" marR="6040120">
              <a:lnSpc>
                <a:spcPct val="138000"/>
              </a:lnSpc>
              <a:spcBef>
                <a:spcPts val="10"/>
              </a:spcBef>
            </a:pPr>
            <a:r>
              <a:rPr dirty="0" sz="1250" spc="-5">
                <a:latin typeface="Verdana"/>
                <a:cs typeface="Verdana"/>
              </a:rPr>
              <a:t>Decision </a:t>
            </a:r>
            <a:r>
              <a:rPr dirty="0" sz="1250" spc="-40">
                <a:latin typeface="Verdana"/>
                <a:cs typeface="Verdana"/>
              </a:rPr>
              <a:t>Trees/Random</a:t>
            </a:r>
            <a:r>
              <a:rPr dirty="0" sz="1250" spc="-130">
                <a:latin typeface="Verdana"/>
                <a:cs typeface="Verdana"/>
              </a:rPr>
              <a:t> </a:t>
            </a:r>
            <a:r>
              <a:rPr dirty="0" sz="1250" spc="-20">
                <a:latin typeface="Verdana"/>
                <a:cs typeface="Verdana"/>
              </a:rPr>
              <a:t>Forests  </a:t>
            </a:r>
            <a:r>
              <a:rPr dirty="0" sz="1250">
                <a:latin typeface="Verdana"/>
                <a:cs typeface="Verdana"/>
              </a:rPr>
              <a:t>Naive</a:t>
            </a:r>
            <a:r>
              <a:rPr dirty="0" sz="1250" spc="-60">
                <a:latin typeface="Verdana"/>
                <a:cs typeface="Verdana"/>
              </a:rPr>
              <a:t> </a:t>
            </a:r>
            <a:r>
              <a:rPr dirty="0" sz="1250" spc="-15">
                <a:latin typeface="Verdana"/>
                <a:cs typeface="Verdana"/>
              </a:rPr>
              <a:t>Bayes</a:t>
            </a:r>
            <a:endParaRPr sz="1250">
              <a:latin typeface="Verdana"/>
              <a:cs typeface="Verdana"/>
            </a:endParaRPr>
          </a:p>
          <a:p>
            <a:pPr marL="229235">
              <a:lnSpc>
                <a:spcPct val="100000"/>
              </a:lnSpc>
              <a:spcBef>
                <a:spcPts val="580"/>
              </a:spcBef>
            </a:pPr>
            <a:r>
              <a:rPr dirty="0" sz="1250" spc="-25">
                <a:latin typeface="Verdana"/>
                <a:cs typeface="Verdana"/>
              </a:rPr>
              <a:t>Linear/Non-linear</a:t>
            </a:r>
            <a:r>
              <a:rPr dirty="0" sz="1250" spc="-50">
                <a:latin typeface="Verdana"/>
                <a:cs typeface="Verdana"/>
              </a:rPr>
              <a:t> </a:t>
            </a:r>
            <a:r>
              <a:rPr dirty="0" sz="1250" spc="-15">
                <a:latin typeface="Verdana"/>
                <a:cs typeface="Verdana"/>
              </a:rPr>
              <a:t>regression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21164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45"/>
              <a:t>Naive</a:t>
            </a:r>
            <a:r>
              <a:rPr dirty="0" spc="105"/>
              <a:t> </a:t>
            </a:r>
            <a:r>
              <a:rPr dirty="0" spc="175"/>
              <a:t>Bayes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61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46709" y="1454510"/>
            <a:ext cx="8655050" cy="277114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476884">
              <a:lnSpc>
                <a:spcPts val="2270"/>
              </a:lnSpc>
              <a:spcBef>
                <a:spcPts val="229"/>
              </a:spcBef>
            </a:pPr>
            <a:r>
              <a:rPr dirty="0" sz="1950" spc="140">
                <a:latin typeface="Tahoma"/>
                <a:cs typeface="Tahoma"/>
              </a:rPr>
              <a:t>Let’s</a:t>
            </a:r>
            <a:r>
              <a:rPr dirty="0" sz="1950" spc="20">
                <a:latin typeface="Tahoma"/>
                <a:cs typeface="Tahoma"/>
              </a:rPr>
              <a:t> </a:t>
            </a:r>
            <a:r>
              <a:rPr dirty="0" sz="1950" spc="130">
                <a:latin typeface="Tahoma"/>
                <a:cs typeface="Tahoma"/>
              </a:rPr>
              <a:t>focus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on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50">
                <a:latin typeface="Tahoma"/>
                <a:cs typeface="Tahoma"/>
              </a:rPr>
              <a:t>Naive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70">
                <a:latin typeface="Tahoma"/>
                <a:cs typeface="Tahoma"/>
              </a:rPr>
              <a:t>Bayes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60">
                <a:latin typeface="Tahoma"/>
                <a:cs typeface="Tahoma"/>
              </a:rPr>
              <a:t>because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00">
                <a:latin typeface="Tahoma"/>
                <a:cs typeface="Tahoma"/>
              </a:rPr>
              <a:t>it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14">
                <a:latin typeface="Tahoma"/>
                <a:cs typeface="Tahoma"/>
              </a:rPr>
              <a:t>is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50">
                <a:latin typeface="Tahoma"/>
                <a:cs typeface="Tahoma"/>
              </a:rPr>
              <a:t>simple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to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60">
                <a:latin typeface="Tahoma"/>
                <a:cs typeface="Tahoma"/>
              </a:rPr>
              <a:t>implement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60">
                <a:latin typeface="Tahoma"/>
                <a:cs typeface="Tahoma"/>
              </a:rPr>
              <a:t>and  </a:t>
            </a:r>
            <a:r>
              <a:rPr dirty="0" sz="1950" spc="130">
                <a:latin typeface="Tahoma"/>
                <a:cs typeface="Tahoma"/>
              </a:rPr>
              <a:t>effective</a:t>
            </a:r>
            <a:r>
              <a:rPr dirty="0" sz="1950">
                <a:latin typeface="Tahoma"/>
                <a:cs typeface="Tahoma"/>
              </a:rPr>
              <a:t> </a:t>
            </a:r>
            <a:r>
              <a:rPr dirty="0" sz="1950" spc="95">
                <a:latin typeface="Tahoma"/>
                <a:cs typeface="Tahoma"/>
              </a:rPr>
              <a:t>for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70">
                <a:latin typeface="Tahoma"/>
                <a:cs typeface="Tahoma"/>
              </a:rPr>
              <a:t>a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85">
                <a:latin typeface="Tahoma"/>
                <a:cs typeface="Tahoma"/>
              </a:rPr>
              <a:t>common</a:t>
            </a:r>
            <a:r>
              <a:rPr dirty="0" sz="1950">
                <a:latin typeface="Tahoma"/>
                <a:cs typeface="Tahoma"/>
              </a:rPr>
              <a:t> </a:t>
            </a:r>
            <a:r>
              <a:rPr dirty="0" sz="1950" spc="110">
                <a:latin typeface="Tahoma"/>
                <a:cs typeface="Tahoma"/>
              </a:rPr>
              <a:t>task:</a:t>
            </a:r>
            <a:r>
              <a:rPr dirty="0" sz="1950" spc="45">
                <a:latin typeface="Tahoma"/>
                <a:cs typeface="Tahoma"/>
              </a:rPr>
              <a:t> </a:t>
            </a:r>
            <a:r>
              <a:rPr dirty="0" sz="1950" spc="55" i="1">
                <a:latin typeface="Trebuchet MS"/>
                <a:cs typeface="Trebuchet MS"/>
              </a:rPr>
              <a:t>text</a:t>
            </a:r>
            <a:r>
              <a:rPr dirty="0" sz="1950" spc="35" i="1">
                <a:latin typeface="Trebuchet MS"/>
                <a:cs typeface="Trebuchet MS"/>
              </a:rPr>
              <a:t> </a:t>
            </a:r>
            <a:r>
              <a:rPr dirty="0" sz="1950" spc="75" i="1">
                <a:latin typeface="Trebuchet MS"/>
                <a:cs typeface="Trebuchet MS"/>
              </a:rPr>
              <a:t>categorization.</a:t>
            </a:r>
            <a:endParaRPr sz="1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400050">
              <a:lnSpc>
                <a:spcPts val="2270"/>
              </a:lnSpc>
              <a:spcBef>
                <a:spcPts val="1445"/>
              </a:spcBef>
            </a:pPr>
            <a:r>
              <a:rPr dirty="0" sz="1950" spc="155">
                <a:latin typeface="Tahoma"/>
                <a:cs typeface="Tahoma"/>
              </a:rPr>
              <a:t>Naive</a:t>
            </a:r>
            <a:r>
              <a:rPr dirty="0" sz="1950">
                <a:latin typeface="Tahoma"/>
                <a:cs typeface="Tahoma"/>
              </a:rPr>
              <a:t> </a:t>
            </a:r>
            <a:r>
              <a:rPr dirty="0" sz="1950" spc="170">
                <a:latin typeface="Tahoma"/>
                <a:cs typeface="Tahoma"/>
              </a:rPr>
              <a:t>Bayes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is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60">
                <a:latin typeface="Tahoma"/>
                <a:cs typeface="Tahoma"/>
              </a:rPr>
              <a:t>an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adaptation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00">
                <a:latin typeface="Tahoma"/>
                <a:cs typeface="Tahoma"/>
              </a:rPr>
              <a:t>of</a:t>
            </a:r>
            <a:r>
              <a:rPr dirty="0" sz="1950">
                <a:latin typeface="Tahoma"/>
                <a:cs typeface="Tahoma"/>
              </a:rPr>
              <a:t> </a:t>
            </a:r>
            <a:r>
              <a:rPr dirty="0" sz="1950" spc="170">
                <a:latin typeface="Tahoma"/>
                <a:cs typeface="Tahoma"/>
              </a:rPr>
              <a:t>Bayes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Theorem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30">
                <a:latin typeface="Tahoma"/>
                <a:cs typeface="Tahoma"/>
              </a:rPr>
              <a:t>that</a:t>
            </a:r>
            <a:r>
              <a:rPr dirty="0" sz="1950" spc="20">
                <a:latin typeface="Tahoma"/>
                <a:cs typeface="Tahoma"/>
              </a:rPr>
              <a:t> </a:t>
            </a:r>
            <a:r>
              <a:rPr dirty="0" sz="1950" spc="160">
                <a:latin typeface="Tahoma"/>
                <a:cs typeface="Tahoma"/>
              </a:rPr>
              <a:t>can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30">
                <a:latin typeface="Tahoma"/>
                <a:cs typeface="Tahoma"/>
              </a:rPr>
              <a:t>predict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70">
                <a:latin typeface="Tahoma"/>
                <a:cs typeface="Tahoma"/>
              </a:rPr>
              <a:t>a  </a:t>
            </a:r>
            <a:r>
              <a:rPr dirty="0" sz="1950" spc="150">
                <a:latin typeface="Tahoma"/>
                <a:cs typeface="Tahoma"/>
              </a:rPr>
              <a:t>category</a:t>
            </a:r>
            <a:r>
              <a:rPr dirty="0" sz="1950" spc="20">
                <a:latin typeface="Tahoma"/>
                <a:cs typeface="Tahoma"/>
              </a:rPr>
              <a:t> </a:t>
            </a:r>
            <a:r>
              <a:rPr dirty="0" sz="1950" spc="20" b="1" i="1">
                <a:latin typeface="Verdana"/>
                <a:cs typeface="Verdana"/>
              </a:rPr>
              <a:t>C</a:t>
            </a:r>
            <a:r>
              <a:rPr dirty="0" sz="1950" spc="-40" b="1" i="1">
                <a:latin typeface="Verdana"/>
                <a:cs typeface="Verdana"/>
              </a:rPr>
              <a:t> </a:t>
            </a:r>
            <a:r>
              <a:rPr dirty="0" sz="1950" spc="95">
                <a:latin typeface="Tahoma"/>
                <a:cs typeface="Tahoma"/>
              </a:rPr>
              <a:t>for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60">
                <a:latin typeface="Tahoma"/>
                <a:cs typeface="Tahoma"/>
              </a:rPr>
              <a:t>an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55">
                <a:latin typeface="Tahoma"/>
                <a:cs typeface="Tahoma"/>
              </a:rPr>
              <a:t>item</a:t>
            </a:r>
            <a:r>
              <a:rPr dirty="0" sz="1950" spc="35">
                <a:latin typeface="Tahoma"/>
                <a:cs typeface="Tahoma"/>
              </a:rPr>
              <a:t> </a:t>
            </a:r>
            <a:r>
              <a:rPr dirty="0" sz="1950" b="1" i="1">
                <a:latin typeface="Verdana"/>
                <a:cs typeface="Verdana"/>
              </a:rPr>
              <a:t>T</a:t>
            </a:r>
            <a:r>
              <a:rPr dirty="0" sz="1950" spc="-40" b="1" i="1">
                <a:latin typeface="Verdana"/>
                <a:cs typeface="Verdana"/>
              </a:rPr>
              <a:t> </a:t>
            </a:r>
            <a:r>
              <a:rPr dirty="0" sz="1950" spc="120">
                <a:latin typeface="Tahoma"/>
                <a:cs typeface="Tahoma"/>
              </a:rPr>
              <a:t>with</a:t>
            </a:r>
            <a:r>
              <a:rPr dirty="0" sz="1950" spc="20">
                <a:latin typeface="Tahoma"/>
                <a:cs typeface="Tahoma"/>
              </a:rPr>
              <a:t> </a:t>
            </a:r>
            <a:r>
              <a:rPr dirty="0" sz="1950" spc="50" i="1">
                <a:latin typeface="Trebuchet MS"/>
                <a:cs typeface="Trebuchet MS"/>
              </a:rPr>
              <a:t>multiple</a:t>
            </a:r>
            <a:r>
              <a:rPr dirty="0" sz="1950" spc="40" i="1">
                <a:latin typeface="Trebuchet MS"/>
                <a:cs typeface="Trebuchet MS"/>
              </a:rPr>
              <a:t> </a:t>
            </a:r>
            <a:r>
              <a:rPr dirty="0" sz="1950" spc="125">
                <a:latin typeface="Tahoma"/>
                <a:cs typeface="Tahoma"/>
              </a:rPr>
              <a:t>features</a:t>
            </a:r>
            <a:r>
              <a:rPr dirty="0" sz="1950" spc="30">
                <a:latin typeface="Tahoma"/>
                <a:cs typeface="Tahoma"/>
              </a:rPr>
              <a:t> </a:t>
            </a:r>
            <a:r>
              <a:rPr dirty="0" sz="1950" spc="80" b="1">
                <a:latin typeface="Arial"/>
                <a:cs typeface="Arial"/>
              </a:rPr>
              <a:t>F</a:t>
            </a:r>
            <a:r>
              <a:rPr dirty="0" sz="1950" spc="80">
                <a:latin typeface="Tahoma"/>
                <a:cs typeface="Tahoma"/>
              </a:rPr>
              <a:t>.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2270"/>
              </a:lnSpc>
              <a:spcBef>
                <a:spcPts val="1430"/>
              </a:spcBef>
            </a:pPr>
            <a:r>
              <a:rPr dirty="0" sz="1950" spc="160">
                <a:latin typeface="Tahoma"/>
                <a:cs typeface="Tahoma"/>
              </a:rPr>
              <a:t>A</a:t>
            </a:r>
            <a:r>
              <a:rPr dirty="0" sz="1950" spc="25">
                <a:latin typeface="Tahoma"/>
                <a:cs typeface="Tahoma"/>
              </a:rPr>
              <a:t> </a:t>
            </a:r>
            <a:r>
              <a:rPr dirty="0" sz="1950" spc="185">
                <a:latin typeface="Tahoma"/>
                <a:cs typeface="Tahoma"/>
              </a:rPr>
              <a:t>common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55">
                <a:latin typeface="Tahoma"/>
                <a:cs typeface="Tahoma"/>
              </a:rPr>
              <a:t>usage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65">
                <a:latin typeface="Tahoma"/>
                <a:cs typeface="Tahoma"/>
              </a:rPr>
              <a:t>example</a:t>
            </a:r>
            <a:r>
              <a:rPr dirty="0" sz="1950" spc="25">
                <a:latin typeface="Tahoma"/>
                <a:cs typeface="Tahoma"/>
              </a:rPr>
              <a:t> </a:t>
            </a:r>
            <a:r>
              <a:rPr dirty="0" sz="1950" spc="100">
                <a:latin typeface="Tahoma"/>
                <a:cs typeface="Tahoma"/>
              </a:rPr>
              <a:t>of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50">
                <a:latin typeface="Tahoma"/>
                <a:cs typeface="Tahoma"/>
              </a:rPr>
              <a:t>Naive</a:t>
            </a:r>
            <a:r>
              <a:rPr dirty="0" sz="1950" spc="20">
                <a:latin typeface="Tahoma"/>
                <a:cs typeface="Tahoma"/>
              </a:rPr>
              <a:t> </a:t>
            </a:r>
            <a:r>
              <a:rPr dirty="0" sz="1950" spc="165">
                <a:latin typeface="Tahoma"/>
                <a:cs typeface="Tahoma"/>
              </a:rPr>
              <a:t>Bayes</a:t>
            </a:r>
            <a:r>
              <a:rPr dirty="0" sz="1950" spc="30">
                <a:latin typeface="Tahoma"/>
                <a:cs typeface="Tahoma"/>
              </a:rPr>
              <a:t> </a:t>
            </a:r>
            <a:r>
              <a:rPr dirty="0" sz="1950" spc="114">
                <a:latin typeface="Tahoma"/>
                <a:cs typeface="Tahoma"/>
              </a:rPr>
              <a:t>is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55">
                <a:latin typeface="Tahoma"/>
                <a:cs typeface="Tahoma"/>
              </a:rPr>
              <a:t>email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50">
                <a:latin typeface="Tahoma"/>
                <a:cs typeface="Tahoma"/>
              </a:rPr>
              <a:t>spam,</a:t>
            </a:r>
            <a:r>
              <a:rPr dirty="0" sz="1950" spc="25">
                <a:latin typeface="Tahoma"/>
                <a:cs typeface="Tahoma"/>
              </a:rPr>
              <a:t> </a:t>
            </a:r>
            <a:r>
              <a:rPr dirty="0" sz="1950" spc="130">
                <a:latin typeface="Tahoma"/>
                <a:cs typeface="Tahoma"/>
              </a:rPr>
              <a:t>where</a:t>
            </a:r>
            <a:r>
              <a:rPr dirty="0" sz="1950" spc="20">
                <a:latin typeface="Tahoma"/>
                <a:cs typeface="Tahoma"/>
              </a:rPr>
              <a:t> </a:t>
            </a:r>
            <a:r>
              <a:rPr dirty="0" sz="1950" spc="165">
                <a:latin typeface="Tahoma"/>
                <a:cs typeface="Tahoma"/>
              </a:rPr>
              <a:t>each  </a:t>
            </a:r>
            <a:r>
              <a:rPr dirty="0" sz="1950" spc="125">
                <a:latin typeface="Tahoma"/>
                <a:cs typeface="Tahoma"/>
              </a:rPr>
              <a:t>word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14">
                <a:latin typeface="Tahoma"/>
                <a:cs typeface="Tahoma"/>
              </a:rPr>
              <a:t>is</a:t>
            </a:r>
            <a:r>
              <a:rPr dirty="0" sz="1950" spc="15">
                <a:latin typeface="Tahoma"/>
                <a:cs typeface="Tahoma"/>
              </a:rPr>
              <a:t> </a:t>
            </a:r>
            <a:r>
              <a:rPr dirty="0" sz="1950" spc="170">
                <a:latin typeface="Tahoma"/>
                <a:cs typeface="Tahoma"/>
              </a:rPr>
              <a:t>a</a:t>
            </a:r>
            <a:r>
              <a:rPr dirty="0" sz="1950" spc="25">
                <a:latin typeface="Tahoma"/>
                <a:cs typeface="Tahoma"/>
              </a:rPr>
              <a:t> </a:t>
            </a:r>
            <a:r>
              <a:rPr dirty="0" sz="1950" spc="120">
                <a:latin typeface="Tahoma"/>
                <a:cs typeface="Tahoma"/>
              </a:rPr>
              <a:t>feature</a:t>
            </a:r>
            <a:r>
              <a:rPr dirty="0" sz="1950" spc="20">
                <a:latin typeface="Tahoma"/>
                <a:cs typeface="Tahoma"/>
              </a:rPr>
              <a:t> </a:t>
            </a:r>
            <a:r>
              <a:rPr dirty="0" sz="1950" spc="155">
                <a:latin typeface="Tahoma"/>
                <a:cs typeface="Tahoma"/>
              </a:rPr>
              <a:t>and</a:t>
            </a:r>
            <a:r>
              <a:rPr dirty="0" sz="1950" spc="35">
                <a:latin typeface="Tahoma"/>
                <a:cs typeface="Tahoma"/>
              </a:rPr>
              <a:t> </a:t>
            </a:r>
            <a:r>
              <a:rPr dirty="0" sz="1950" spc="200" b="1">
                <a:latin typeface="Arial"/>
                <a:cs typeface="Arial"/>
              </a:rPr>
              <a:t>spam/not</a:t>
            </a:r>
            <a:r>
              <a:rPr dirty="0" sz="1950" spc="145" b="1">
                <a:latin typeface="Arial"/>
                <a:cs typeface="Arial"/>
              </a:rPr>
              <a:t> </a:t>
            </a:r>
            <a:r>
              <a:rPr dirty="0" sz="1950" spc="200" b="1">
                <a:latin typeface="Arial"/>
                <a:cs typeface="Arial"/>
              </a:rPr>
              <a:t>spam</a:t>
            </a:r>
            <a:r>
              <a:rPr dirty="0" sz="1950" spc="120" b="1">
                <a:latin typeface="Arial"/>
                <a:cs typeface="Arial"/>
              </a:rPr>
              <a:t> </a:t>
            </a:r>
            <a:r>
              <a:rPr dirty="0" sz="1950" spc="125">
                <a:latin typeface="Tahoma"/>
                <a:cs typeface="Tahoma"/>
              </a:rPr>
              <a:t>are</a:t>
            </a:r>
            <a:r>
              <a:rPr dirty="0" sz="1950" spc="20">
                <a:latin typeface="Tahoma"/>
                <a:cs typeface="Tahoma"/>
              </a:rPr>
              <a:t> </a:t>
            </a:r>
            <a:r>
              <a:rPr dirty="0" sz="1950" spc="140">
                <a:latin typeface="Tahoma"/>
                <a:cs typeface="Tahoma"/>
              </a:rPr>
              <a:t>the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35">
                <a:latin typeface="Tahoma"/>
                <a:cs typeface="Tahoma"/>
              </a:rPr>
              <a:t>possible</a:t>
            </a:r>
            <a:r>
              <a:rPr dirty="0" sz="1950" spc="10">
                <a:latin typeface="Tahoma"/>
                <a:cs typeface="Tahoma"/>
              </a:rPr>
              <a:t> </a:t>
            </a:r>
            <a:r>
              <a:rPr dirty="0" sz="1950" spc="130">
                <a:latin typeface="Tahoma"/>
                <a:cs typeface="Tahoma"/>
              </a:rPr>
              <a:t>categories.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6075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60"/>
              <a:t>Implementing </a:t>
            </a:r>
            <a:r>
              <a:rPr dirty="0" spc="240"/>
              <a:t>Naive</a:t>
            </a:r>
            <a:r>
              <a:rPr dirty="0" spc="55"/>
              <a:t> </a:t>
            </a:r>
            <a:r>
              <a:rPr dirty="0" spc="175"/>
              <a:t>Bayes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460859"/>
            <a:ext cx="9076055" cy="14871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190"/>
              </a:spcBef>
            </a:pPr>
            <a:r>
              <a:rPr dirty="0" sz="1350" spc="100">
                <a:latin typeface="Tahoma"/>
                <a:cs typeface="Tahoma"/>
              </a:rPr>
              <a:t>Naive</a:t>
            </a:r>
            <a:r>
              <a:rPr dirty="0" sz="1350" spc="25">
                <a:latin typeface="Tahoma"/>
                <a:cs typeface="Tahoma"/>
              </a:rPr>
              <a:t> </a:t>
            </a:r>
            <a:r>
              <a:rPr dirty="0" sz="1350" spc="110">
                <a:latin typeface="Tahoma"/>
                <a:cs typeface="Tahoma"/>
              </a:rPr>
              <a:t>Bayes</a:t>
            </a:r>
            <a:r>
              <a:rPr dirty="0" sz="1350">
                <a:latin typeface="Tahoma"/>
                <a:cs typeface="Tahoma"/>
              </a:rPr>
              <a:t> </a:t>
            </a:r>
            <a:r>
              <a:rPr dirty="0" sz="1350" spc="90">
                <a:latin typeface="Tahoma"/>
                <a:cs typeface="Tahoma"/>
              </a:rPr>
              <a:t>works</a:t>
            </a:r>
            <a:r>
              <a:rPr dirty="0" sz="1350" spc="10">
                <a:latin typeface="Tahoma"/>
                <a:cs typeface="Tahoma"/>
              </a:rPr>
              <a:t> </a:t>
            </a:r>
            <a:r>
              <a:rPr dirty="0" sz="1350" spc="110">
                <a:latin typeface="Tahoma"/>
                <a:cs typeface="Tahoma"/>
              </a:rPr>
              <a:t>by</a:t>
            </a:r>
            <a:r>
              <a:rPr dirty="0" sz="1350" spc="10">
                <a:latin typeface="Tahoma"/>
                <a:cs typeface="Tahoma"/>
              </a:rPr>
              <a:t> </a:t>
            </a:r>
            <a:r>
              <a:rPr dirty="0" sz="1350" spc="105">
                <a:latin typeface="Tahoma"/>
                <a:cs typeface="Tahoma"/>
              </a:rPr>
              <a:t>mapping</a:t>
            </a:r>
            <a:r>
              <a:rPr dirty="0" sz="1350" spc="5">
                <a:latin typeface="Tahoma"/>
                <a:cs typeface="Tahoma"/>
              </a:rPr>
              <a:t> </a:t>
            </a:r>
            <a:r>
              <a:rPr dirty="0" sz="1350" spc="80">
                <a:latin typeface="Tahoma"/>
                <a:cs typeface="Tahoma"/>
              </a:rPr>
              <a:t>probabilities</a:t>
            </a:r>
            <a:r>
              <a:rPr dirty="0" sz="1350" spc="10">
                <a:latin typeface="Tahoma"/>
                <a:cs typeface="Tahoma"/>
              </a:rPr>
              <a:t> </a:t>
            </a:r>
            <a:r>
              <a:rPr dirty="0" sz="1350" spc="65">
                <a:latin typeface="Tahoma"/>
                <a:cs typeface="Tahoma"/>
              </a:rPr>
              <a:t>of</a:t>
            </a:r>
            <a:r>
              <a:rPr dirty="0" sz="1350" spc="15">
                <a:latin typeface="Tahoma"/>
                <a:cs typeface="Tahoma"/>
              </a:rPr>
              <a:t> </a:t>
            </a:r>
            <a:r>
              <a:rPr dirty="0" sz="1350" spc="110">
                <a:latin typeface="Tahoma"/>
                <a:cs typeface="Tahoma"/>
              </a:rPr>
              <a:t>each</a:t>
            </a:r>
            <a:r>
              <a:rPr dirty="0" sz="1350" spc="5">
                <a:latin typeface="Tahoma"/>
                <a:cs typeface="Tahoma"/>
              </a:rPr>
              <a:t> </a:t>
            </a:r>
            <a:r>
              <a:rPr dirty="0" sz="1350" spc="85">
                <a:latin typeface="Tahoma"/>
                <a:cs typeface="Tahoma"/>
              </a:rPr>
              <a:t>individual</a:t>
            </a:r>
            <a:r>
              <a:rPr dirty="0" sz="1350" spc="5">
                <a:latin typeface="Tahoma"/>
                <a:cs typeface="Tahoma"/>
              </a:rPr>
              <a:t> </a:t>
            </a:r>
            <a:r>
              <a:rPr dirty="0" sz="1350" spc="80">
                <a:latin typeface="Tahoma"/>
                <a:cs typeface="Tahoma"/>
              </a:rPr>
              <a:t>feature</a:t>
            </a:r>
            <a:r>
              <a:rPr dirty="0" sz="1350" spc="5">
                <a:latin typeface="Tahoma"/>
                <a:cs typeface="Tahoma"/>
              </a:rPr>
              <a:t> </a:t>
            </a:r>
            <a:r>
              <a:rPr dirty="0" sz="1350" spc="75">
                <a:latin typeface="Tahoma"/>
                <a:cs typeface="Tahoma"/>
              </a:rPr>
              <a:t>occurring/not</a:t>
            </a:r>
            <a:r>
              <a:rPr dirty="0" sz="1350" spc="10">
                <a:latin typeface="Tahoma"/>
                <a:cs typeface="Tahoma"/>
              </a:rPr>
              <a:t> </a:t>
            </a:r>
            <a:r>
              <a:rPr dirty="0" sz="1350" spc="85">
                <a:latin typeface="Tahoma"/>
                <a:cs typeface="Tahoma"/>
              </a:rPr>
              <a:t>occurring</a:t>
            </a:r>
            <a:r>
              <a:rPr dirty="0" sz="1350" spc="5">
                <a:latin typeface="Tahoma"/>
                <a:cs typeface="Tahoma"/>
              </a:rPr>
              <a:t> </a:t>
            </a:r>
            <a:r>
              <a:rPr dirty="0" sz="1350" spc="60">
                <a:latin typeface="Tahoma"/>
                <a:cs typeface="Tahoma"/>
              </a:rPr>
              <a:t>for</a:t>
            </a:r>
            <a:r>
              <a:rPr dirty="0" sz="1350" spc="10">
                <a:latin typeface="Tahoma"/>
                <a:cs typeface="Tahoma"/>
              </a:rPr>
              <a:t> </a:t>
            </a:r>
            <a:r>
              <a:rPr dirty="0" sz="1350" spc="110">
                <a:latin typeface="Tahoma"/>
                <a:cs typeface="Tahoma"/>
              </a:rPr>
              <a:t>a</a:t>
            </a:r>
            <a:r>
              <a:rPr dirty="0" sz="1350" spc="20">
                <a:latin typeface="Tahoma"/>
                <a:cs typeface="Tahoma"/>
              </a:rPr>
              <a:t> </a:t>
            </a:r>
            <a:r>
              <a:rPr dirty="0" sz="1350" spc="95">
                <a:latin typeface="Tahoma"/>
                <a:cs typeface="Tahoma"/>
              </a:rPr>
              <a:t>given  category </a:t>
            </a:r>
            <a:r>
              <a:rPr dirty="0" sz="1350" spc="50">
                <a:latin typeface="Tahoma"/>
                <a:cs typeface="Tahoma"/>
              </a:rPr>
              <a:t>(e.g. </a:t>
            </a:r>
            <a:r>
              <a:rPr dirty="0" sz="1350" spc="110">
                <a:latin typeface="Tahoma"/>
                <a:cs typeface="Tahoma"/>
              </a:rPr>
              <a:t>a</a:t>
            </a:r>
            <a:r>
              <a:rPr dirty="0" sz="1350" spc="-280">
                <a:latin typeface="Tahoma"/>
                <a:cs typeface="Tahoma"/>
              </a:rPr>
              <a:t> </a:t>
            </a:r>
            <a:r>
              <a:rPr dirty="0" sz="1350" spc="80">
                <a:latin typeface="Tahoma"/>
                <a:cs typeface="Tahoma"/>
              </a:rPr>
              <a:t>word </a:t>
            </a:r>
            <a:r>
              <a:rPr dirty="0" sz="1350" spc="85">
                <a:latin typeface="Tahoma"/>
                <a:cs typeface="Tahoma"/>
              </a:rPr>
              <a:t>occurring </a:t>
            </a:r>
            <a:r>
              <a:rPr dirty="0" sz="1350" spc="75">
                <a:latin typeface="Tahoma"/>
                <a:cs typeface="Tahoma"/>
              </a:rPr>
              <a:t>in </a:t>
            </a:r>
            <a:r>
              <a:rPr dirty="0" sz="1350" spc="-10" b="1" i="1">
                <a:latin typeface="Verdana"/>
                <a:cs typeface="Verdana"/>
              </a:rPr>
              <a:t>spam</a:t>
            </a:r>
            <a:r>
              <a:rPr dirty="0" sz="1350" spc="-10">
                <a:latin typeface="Tahoma"/>
                <a:cs typeface="Tahoma"/>
              </a:rPr>
              <a:t>/</a:t>
            </a:r>
            <a:r>
              <a:rPr dirty="0" sz="1350" spc="-10" b="1" i="1">
                <a:latin typeface="Verdana"/>
                <a:cs typeface="Verdana"/>
              </a:rPr>
              <a:t>not </a:t>
            </a:r>
            <a:r>
              <a:rPr dirty="0" sz="1350" b="1" i="1">
                <a:latin typeface="Verdana"/>
                <a:cs typeface="Verdana"/>
              </a:rPr>
              <a:t>spam</a:t>
            </a:r>
            <a:r>
              <a:rPr dirty="0" sz="1350">
                <a:latin typeface="Tahoma"/>
                <a:cs typeface="Tahoma"/>
              </a:rPr>
              <a:t>).</a:t>
            </a:r>
            <a:endParaRPr sz="13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350" spc="60" b="1">
                <a:latin typeface="Arial"/>
                <a:cs typeface="Arial"/>
              </a:rPr>
              <a:t>A </a:t>
            </a:r>
            <a:r>
              <a:rPr dirty="0" sz="1350" spc="125" b="1">
                <a:latin typeface="Arial"/>
                <a:cs typeface="Arial"/>
              </a:rPr>
              <a:t>category </a:t>
            </a:r>
            <a:r>
              <a:rPr dirty="0" sz="1350" spc="105" b="1">
                <a:latin typeface="Arial"/>
                <a:cs typeface="Arial"/>
              </a:rPr>
              <a:t>can </a:t>
            </a:r>
            <a:r>
              <a:rPr dirty="0" sz="1350" spc="140" b="1">
                <a:latin typeface="Arial"/>
                <a:cs typeface="Arial"/>
              </a:rPr>
              <a:t>be </a:t>
            </a:r>
            <a:r>
              <a:rPr dirty="0" sz="1350" spc="125" b="1">
                <a:latin typeface="Arial"/>
                <a:cs typeface="Arial"/>
              </a:rPr>
              <a:t>predicted </a:t>
            </a:r>
            <a:r>
              <a:rPr dirty="0" sz="1350" spc="120" b="1">
                <a:latin typeface="Arial"/>
                <a:cs typeface="Arial"/>
              </a:rPr>
              <a:t>for </a:t>
            </a:r>
            <a:r>
              <a:rPr dirty="0" sz="1350" spc="150" b="1">
                <a:latin typeface="Arial"/>
                <a:cs typeface="Arial"/>
              </a:rPr>
              <a:t>a </a:t>
            </a:r>
            <a:r>
              <a:rPr dirty="0" sz="1350" spc="155" b="1">
                <a:latin typeface="Arial"/>
                <a:cs typeface="Arial"/>
              </a:rPr>
              <a:t>new </a:t>
            </a:r>
            <a:r>
              <a:rPr dirty="0" sz="1350" spc="130" b="1">
                <a:latin typeface="Arial"/>
                <a:cs typeface="Arial"/>
              </a:rPr>
              <a:t>set </a:t>
            </a:r>
            <a:r>
              <a:rPr dirty="0" sz="1350" spc="110" b="1">
                <a:latin typeface="Arial"/>
                <a:cs typeface="Arial"/>
              </a:rPr>
              <a:t>of </a:t>
            </a:r>
            <a:r>
              <a:rPr dirty="0" sz="1350" spc="135" b="1">
                <a:latin typeface="Arial"/>
                <a:cs typeface="Arial"/>
              </a:rPr>
              <a:t>features</a:t>
            </a:r>
            <a:r>
              <a:rPr dirty="0" sz="1350" spc="-175" b="1">
                <a:latin typeface="Arial"/>
                <a:cs typeface="Arial"/>
              </a:rPr>
              <a:t> </a:t>
            </a:r>
            <a:r>
              <a:rPr dirty="0" sz="1350" spc="80" b="1">
                <a:latin typeface="Arial"/>
                <a:cs typeface="Arial"/>
              </a:rPr>
              <a:t>by…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  <a:spcBef>
                <a:spcPts val="944"/>
              </a:spcBef>
            </a:pPr>
            <a:r>
              <a:rPr dirty="0" sz="1150" spc="45">
                <a:latin typeface="Tahoma"/>
                <a:cs typeface="Tahoma"/>
              </a:rPr>
              <a:t>1)</a:t>
            </a:r>
            <a:r>
              <a:rPr dirty="0" sz="1150" spc="-5">
                <a:latin typeface="Tahoma"/>
                <a:cs typeface="Tahoma"/>
              </a:rPr>
              <a:t> </a:t>
            </a:r>
            <a:r>
              <a:rPr dirty="0" sz="1150" spc="40">
                <a:latin typeface="Tahoma"/>
                <a:cs typeface="Tahoma"/>
              </a:rPr>
              <a:t>For</a:t>
            </a:r>
            <a:r>
              <a:rPr dirty="0" sz="1150" spc="5">
                <a:latin typeface="Tahoma"/>
                <a:cs typeface="Tahoma"/>
              </a:rPr>
              <a:t> </a:t>
            </a:r>
            <a:r>
              <a:rPr dirty="0" sz="1150" spc="90">
                <a:latin typeface="Tahoma"/>
                <a:cs typeface="Tahoma"/>
              </a:rPr>
              <a:t>a</a:t>
            </a:r>
            <a:r>
              <a:rPr dirty="0" sz="1150" spc="5">
                <a:latin typeface="Tahoma"/>
                <a:cs typeface="Tahoma"/>
              </a:rPr>
              <a:t> </a:t>
            </a:r>
            <a:r>
              <a:rPr dirty="0" sz="1150" spc="75">
                <a:latin typeface="Tahoma"/>
                <a:cs typeface="Tahoma"/>
              </a:rPr>
              <a:t>given</a:t>
            </a:r>
            <a:r>
              <a:rPr dirty="0" sz="1150">
                <a:latin typeface="Tahoma"/>
                <a:cs typeface="Tahoma"/>
              </a:rPr>
              <a:t> </a:t>
            </a:r>
            <a:r>
              <a:rPr dirty="0" sz="1150" spc="70">
                <a:latin typeface="Tahoma"/>
                <a:cs typeface="Tahoma"/>
              </a:rPr>
              <a:t>category,</a:t>
            </a:r>
            <a:r>
              <a:rPr dirty="0" sz="1150">
                <a:latin typeface="Tahoma"/>
                <a:cs typeface="Tahoma"/>
              </a:rPr>
              <a:t> </a:t>
            </a:r>
            <a:r>
              <a:rPr dirty="0" sz="1150" spc="85">
                <a:latin typeface="Tahoma"/>
                <a:cs typeface="Tahoma"/>
              </a:rPr>
              <a:t>combine</a:t>
            </a:r>
            <a:r>
              <a:rPr dirty="0" sz="1150" spc="-10">
                <a:latin typeface="Tahoma"/>
                <a:cs typeface="Tahoma"/>
              </a:rPr>
              <a:t> </a:t>
            </a:r>
            <a:r>
              <a:rPr dirty="0" sz="1150" spc="75">
                <a:latin typeface="Tahoma"/>
                <a:cs typeface="Tahoma"/>
              </a:rPr>
              <a:t>the</a:t>
            </a:r>
            <a:r>
              <a:rPr dirty="0" sz="1150" spc="-15">
                <a:latin typeface="Tahoma"/>
                <a:cs typeface="Tahoma"/>
              </a:rPr>
              <a:t> </a:t>
            </a:r>
            <a:r>
              <a:rPr dirty="0" sz="1150" spc="65">
                <a:latin typeface="Tahoma"/>
                <a:cs typeface="Tahoma"/>
              </a:rPr>
              <a:t>probabilities</a:t>
            </a:r>
            <a:r>
              <a:rPr dirty="0" sz="1150" spc="-10">
                <a:latin typeface="Tahoma"/>
                <a:cs typeface="Tahoma"/>
              </a:rPr>
              <a:t> </a:t>
            </a:r>
            <a:r>
              <a:rPr dirty="0" sz="1150" spc="50">
                <a:latin typeface="Tahoma"/>
                <a:cs typeface="Tahoma"/>
              </a:rPr>
              <a:t>of</a:t>
            </a:r>
            <a:r>
              <a:rPr dirty="0" sz="1150">
                <a:latin typeface="Tahoma"/>
                <a:cs typeface="Tahoma"/>
              </a:rPr>
              <a:t> </a:t>
            </a:r>
            <a:r>
              <a:rPr dirty="0" sz="1150" spc="85">
                <a:latin typeface="Tahoma"/>
                <a:cs typeface="Tahoma"/>
              </a:rPr>
              <a:t>each</a:t>
            </a:r>
            <a:r>
              <a:rPr dirty="0" sz="1150">
                <a:latin typeface="Tahoma"/>
                <a:cs typeface="Tahoma"/>
              </a:rPr>
              <a:t> </a:t>
            </a:r>
            <a:r>
              <a:rPr dirty="0" sz="1150" spc="65">
                <a:latin typeface="Tahoma"/>
                <a:cs typeface="Tahoma"/>
              </a:rPr>
              <a:t>feature</a:t>
            </a:r>
            <a:r>
              <a:rPr dirty="0" sz="1150" spc="-5">
                <a:latin typeface="Tahoma"/>
                <a:cs typeface="Tahoma"/>
              </a:rPr>
              <a:t> </a:t>
            </a:r>
            <a:r>
              <a:rPr dirty="0" sz="1150" spc="-15" b="1" i="1">
                <a:latin typeface="Verdana"/>
                <a:cs typeface="Verdana"/>
              </a:rPr>
              <a:t>occuring</a:t>
            </a:r>
            <a:r>
              <a:rPr dirty="0" sz="1150" spc="-35" b="1" i="1">
                <a:latin typeface="Verdana"/>
                <a:cs typeface="Verdana"/>
              </a:rPr>
              <a:t> </a:t>
            </a:r>
            <a:r>
              <a:rPr dirty="0" sz="1150" spc="80">
                <a:latin typeface="Tahoma"/>
                <a:cs typeface="Tahoma"/>
              </a:rPr>
              <a:t>and</a:t>
            </a:r>
            <a:r>
              <a:rPr dirty="0" sz="1150" spc="-5">
                <a:latin typeface="Tahoma"/>
                <a:cs typeface="Tahoma"/>
              </a:rPr>
              <a:t> </a:t>
            </a:r>
            <a:r>
              <a:rPr dirty="0" sz="1150" spc="-5" b="1" i="1">
                <a:latin typeface="Verdana"/>
                <a:cs typeface="Verdana"/>
              </a:rPr>
              <a:t>not </a:t>
            </a:r>
            <a:r>
              <a:rPr dirty="0" sz="1150" spc="-15" b="1" i="1">
                <a:latin typeface="Verdana"/>
                <a:cs typeface="Verdana"/>
              </a:rPr>
              <a:t>occuring</a:t>
            </a:r>
            <a:r>
              <a:rPr dirty="0" sz="1150" spc="-45" b="1" i="1">
                <a:latin typeface="Verdana"/>
                <a:cs typeface="Verdana"/>
              </a:rPr>
              <a:t> </a:t>
            </a:r>
            <a:r>
              <a:rPr dirty="0" sz="1150" spc="90">
                <a:latin typeface="Tahoma"/>
                <a:cs typeface="Tahoma"/>
              </a:rPr>
              <a:t>by</a:t>
            </a:r>
            <a:r>
              <a:rPr dirty="0" sz="1150" spc="5">
                <a:latin typeface="Tahoma"/>
                <a:cs typeface="Tahoma"/>
              </a:rPr>
              <a:t> </a:t>
            </a:r>
            <a:r>
              <a:rPr dirty="0" sz="1150" spc="70">
                <a:latin typeface="Tahoma"/>
                <a:cs typeface="Tahoma"/>
              </a:rPr>
              <a:t>multiplying</a:t>
            </a:r>
            <a:r>
              <a:rPr dirty="0" sz="1150">
                <a:latin typeface="Tahoma"/>
                <a:cs typeface="Tahoma"/>
              </a:rPr>
              <a:t> </a:t>
            </a:r>
            <a:r>
              <a:rPr dirty="0" sz="1150" spc="70">
                <a:latin typeface="Tahoma"/>
                <a:cs typeface="Tahoma"/>
              </a:rPr>
              <a:t>them.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100" y="3948789"/>
            <a:ext cx="4487545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45">
                <a:latin typeface="Tahoma"/>
                <a:cs typeface="Tahoma"/>
              </a:rPr>
              <a:t>2)</a:t>
            </a:r>
            <a:r>
              <a:rPr dirty="0" sz="1150" spc="-5">
                <a:latin typeface="Tahoma"/>
                <a:cs typeface="Tahoma"/>
              </a:rPr>
              <a:t> </a:t>
            </a:r>
            <a:r>
              <a:rPr dirty="0" sz="1150" spc="75">
                <a:latin typeface="Tahoma"/>
                <a:cs typeface="Tahoma"/>
              </a:rPr>
              <a:t>Divide</a:t>
            </a:r>
            <a:r>
              <a:rPr dirty="0" sz="1150" spc="-5">
                <a:latin typeface="Tahoma"/>
                <a:cs typeface="Tahoma"/>
              </a:rPr>
              <a:t> </a:t>
            </a:r>
            <a:r>
              <a:rPr dirty="0" sz="1150" spc="70">
                <a:latin typeface="Tahoma"/>
                <a:cs typeface="Tahoma"/>
              </a:rPr>
              <a:t>the</a:t>
            </a:r>
            <a:r>
              <a:rPr dirty="0" sz="1150" spc="-5">
                <a:latin typeface="Tahoma"/>
                <a:cs typeface="Tahoma"/>
              </a:rPr>
              <a:t> </a:t>
            </a:r>
            <a:r>
              <a:rPr dirty="0" sz="1150" spc="70">
                <a:latin typeface="Tahoma"/>
                <a:cs typeface="Tahoma"/>
              </a:rPr>
              <a:t>products</a:t>
            </a:r>
            <a:r>
              <a:rPr dirty="0" sz="1150" spc="-5">
                <a:latin typeface="Tahoma"/>
                <a:cs typeface="Tahoma"/>
              </a:rPr>
              <a:t> </a:t>
            </a:r>
            <a:r>
              <a:rPr dirty="0" sz="1150" spc="60">
                <a:latin typeface="Tahoma"/>
                <a:cs typeface="Tahoma"/>
              </a:rPr>
              <a:t>to</a:t>
            </a:r>
            <a:r>
              <a:rPr dirty="0" sz="1150">
                <a:latin typeface="Tahoma"/>
                <a:cs typeface="Tahoma"/>
              </a:rPr>
              <a:t> </a:t>
            </a:r>
            <a:r>
              <a:rPr dirty="0" sz="1150" spc="75">
                <a:latin typeface="Tahoma"/>
                <a:cs typeface="Tahoma"/>
              </a:rPr>
              <a:t>get</a:t>
            </a:r>
            <a:r>
              <a:rPr dirty="0" sz="1150">
                <a:latin typeface="Tahoma"/>
                <a:cs typeface="Tahoma"/>
              </a:rPr>
              <a:t> </a:t>
            </a:r>
            <a:r>
              <a:rPr dirty="0" sz="1150" spc="70">
                <a:latin typeface="Tahoma"/>
                <a:cs typeface="Tahoma"/>
              </a:rPr>
              <a:t>the</a:t>
            </a:r>
            <a:r>
              <a:rPr dirty="0" sz="1150" spc="-15">
                <a:latin typeface="Tahoma"/>
                <a:cs typeface="Tahoma"/>
              </a:rPr>
              <a:t> </a:t>
            </a:r>
            <a:r>
              <a:rPr dirty="0" sz="1150" spc="65">
                <a:latin typeface="Tahoma"/>
                <a:cs typeface="Tahoma"/>
              </a:rPr>
              <a:t>probability</a:t>
            </a:r>
            <a:r>
              <a:rPr dirty="0" sz="1150" spc="-5">
                <a:latin typeface="Tahoma"/>
                <a:cs typeface="Tahoma"/>
              </a:rPr>
              <a:t> </a:t>
            </a:r>
            <a:r>
              <a:rPr dirty="0" sz="1150" spc="50">
                <a:latin typeface="Tahoma"/>
                <a:cs typeface="Tahoma"/>
              </a:rPr>
              <a:t>for</a:t>
            </a:r>
            <a:r>
              <a:rPr dirty="0" sz="1150" spc="-10">
                <a:latin typeface="Tahoma"/>
                <a:cs typeface="Tahoma"/>
              </a:rPr>
              <a:t> </a:t>
            </a:r>
            <a:r>
              <a:rPr dirty="0" sz="1150" spc="70">
                <a:latin typeface="Tahoma"/>
                <a:cs typeface="Tahoma"/>
              </a:rPr>
              <a:t>that</a:t>
            </a:r>
            <a:r>
              <a:rPr dirty="0" sz="1150">
                <a:latin typeface="Tahoma"/>
                <a:cs typeface="Tahoma"/>
              </a:rPr>
              <a:t> </a:t>
            </a:r>
            <a:r>
              <a:rPr dirty="0" sz="1150" spc="50">
                <a:latin typeface="Tahoma"/>
                <a:cs typeface="Tahoma"/>
              </a:rPr>
              <a:t>category.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3795" y="3235341"/>
            <a:ext cx="2649966" cy="449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4192" y="4428404"/>
            <a:ext cx="4681782" cy="389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61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6075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60"/>
              <a:t>Implementing </a:t>
            </a:r>
            <a:r>
              <a:rPr dirty="0" spc="240"/>
              <a:t>Naive</a:t>
            </a:r>
            <a:r>
              <a:rPr dirty="0" spc="55"/>
              <a:t> </a:t>
            </a:r>
            <a:r>
              <a:rPr dirty="0" spc="175"/>
              <a:t>Bayes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279" y="1457049"/>
            <a:ext cx="8835390" cy="2556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720">
              <a:lnSpc>
                <a:spcPct val="100000"/>
              </a:lnSpc>
              <a:spcBef>
                <a:spcPts val="100"/>
              </a:spcBef>
            </a:pPr>
            <a:r>
              <a:rPr dirty="0" sz="1650" spc="75">
                <a:latin typeface="Tahoma"/>
                <a:cs typeface="Tahoma"/>
              </a:rPr>
              <a:t>3)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Calculate</a:t>
            </a:r>
            <a:r>
              <a:rPr dirty="0" sz="1650" spc="1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this</a:t>
            </a:r>
            <a:r>
              <a:rPr dirty="0" sz="1650" spc="5">
                <a:latin typeface="Tahoma"/>
                <a:cs typeface="Tahoma"/>
              </a:rPr>
              <a:t> </a:t>
            </a:r>
            <a:r>
              <a:rPr dirty="0" sz="1650" spc="75">
                <a:latin typeface="Tahoma"/>
                <a:cs typeface="Tahoma"/>
              </a:rPr>
              <a:t>for</a:t>
            </a:r>
            <a:r>
              <a:rPr dirty="0" sz="1650" spc="5">
                <a:latin typeface="Tahoma"/>
                <a:cs typeface="Tahoma"/>
              </a:rPr>
              <a:t> </a:t>
            </a:r>
            <a:r>
              <a:rPr dirty="0" sz="1650" spc="125">
                <a:latin typeface="Tahoma"/>
                <a:cs typeface="Tahoma"/>
              </a:rPr>
              <a:t>every</a:t>
            </a:r>
            <a:r>
              <a:rPr dirty="0" sz="1650" spc="15">
                <a:latin typeface="Tahoma"/>
                <a:cs typeface="Tahoma"/>
              </a:rPr>
              <a:t> </a:t>
            </a:r>
            <a:r>
              <a:rPr dirty="0" sz="1650" spc="105">
                <a:latin typeface="Tahoma"/>
                <a:cs typeface="Tahoma"/>
              </a:rPr>
              <a:t>category,</a:t>
            </a:r>
            <a:r>
              <a:rPr dirty="0" sz="1650" spc="20">
                <a:latin typeface="Tahoma"/>
                <a:cs typeface="Tahoma"/>
              </a:rPr>
              <a:t> </a:t>
            </a:r>
            <a:r>
              <a:rPr dirty="0" sz="1650" spc="130">
                <a:latin typeface="Tahoma"/>
                <a:cs typeface="Tahoma"/>
              </a:rPr>
              <a:t>and</a:t>
            </a:r>
            <a:r>
              <a:rPr dirty="0" sz="1650" spc="5">
                <a:latin typeface="Tahoma"/>
                <a:cs typeface="Tahoma"/>
              </a:rPr>
              <a:t> </a:t>
            </a:r>
            <a:r>
              <a:rPr dirty="0" sz="1650" spc="114">
                <a:latin typeface="Tahoma"/>
                <a:cs typeface="Tahoma"/>
              </a:rPr>
              <a:t>select</a:t>
            </a:r>
            <a:r>
              <a:rPr dirty="0" sz="1650" spc="10">
                <a:latin typeface="Tahoma"/>
                <a:cs typeface="Tahoma"/>
              </a:rPr>
              <a:t> </a:t>
            </a:r>
            <a:r>
              <a:rPr dirty="0" sz="1650" spc="114">
                <a:latin typeface="Tahoma"/>
                <a:cs typeface="Tahoma"/>
              </a:rPr>
              <a:t>the</a:t>
            </a:r>
            <a:r>
              <a:rPr dirty="0" sz="1650" spc="15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one</a:t>
            </a:r>
            <a:r>
              <a:rPr dirty="0" sz="1650" spc="1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with</a:t>
            </a:r>
            <a:r>
              <a:rPr dirty="0" sz="1650" spc="10">
                <a:latin typeface="Tahoma"/>
                <a:cs typeface="Tahoma"/>
              </a:rPr>
              <a:t> </a:t>
            </a:r>
            <a:r>
              <a:rPr dirty="0" sz="1650" spc="110">
                <a:latin typeface="Tahoma"/>
                <a:cs typeface="Tahoma"/>
              </a:rPr>
              <a:t>highest</a:t>
            </a:r>
            <a:r>
              <a:rPr dirty="0" sz="1650" spc="15">
                <a:latin typeface="Tahoma"/>
                <a:cs typeface="Tahoma"/>
              </a:rPr>
              <a:t> </a:t>
            </a:r>
            <a:r>
              <a:rPr dirty="0" sz="1650" spc="75">
                <a:latin typeface="Tahoma"/>
                <a:cs typeface="Tahoma"/>
              </a:rPr>
              <a:t>probability.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1950" spc="190" b="1">
                <a:latin typeface="Arial"/>
                <a:cs typeface="Arial"/>
              </a:rPr>
              <a:t>Dealing </a:t>
            </a:r>
            <a:r>
              <a:rPr dirty="0" sz="1950" spc="225" b="1">
                <a:latin typeface="Arial"/>
                <a:cs typeface="Arial"/>
              </a:rPr>
              <a:t>with </a:t>
            </a:r>
            <a:r>
              <a:rPr dirty="0" sz="1950" spc="180" b="1">
                <a:latin typeface="Arial"/>
                <a:cs typeface="Arial"/>
              </a:rPr>
              <a:t>floating </a:t>
            </a:r>
            <a:r>
              <a:rPr dirty="0" sz="1950" spc="190" b="1">
                <a:latin typeface="Arial"/>
                <a:cs typeface="Arial"/>
              </a:rPr>
              <a:t>point</a:t>
            </a:r>
            <a:r>
              <a:rPr dirty="0" sz="1950" spc="-25" b="1">
                <a:latin typeface="Arial"/>
                <a:cs typeface="Arial"/>
              </a:rPr>
              <a:t> </a:t>
            </a:r>
            <a:r>
              <a:rPr dirty="0" sz="1950" spc="180" b="1">
                <a:latin typeface="Arial"/>
                <a:cs typeface="Arial"/>
              </a:rPr>
              <a:t>underflow.</a:t>
            </a:r>
            <a:endParaRPr sz="1950">
              <a:latin typeface="Arial"/>
              <a:cs typeface="Arial"/>
            </a:endParaRPr>
          </a:p>
          <a:p>
            <a:pPr marL="299720" marR="238760">
              <a:lnSpc>
                <a:spcPts val="1900"/>
              </a:lnSpc>
              <a:spcBef>
                <a:spcPts val="930"/>
              </a:spcBef>
            </a:pPr>
            <a:r>
              <a:rPr dirty="0" sz="1650" spc="135">
                <a:latin typeface="Tahoma"/>
                <a:cs typeface="Tahoma"/>
              </a:rPr>
              <a:t>A</a:t>
            </a:r>
            <a:r>
              <a:rPr dirty="0" sz="1650" spc="15">
                <a:latin typeface="Tahoma"/>
                <a:cs typeface="Tahoma"/>
              </a:rPr>
              <a:t> </a:t>
            </a:r>
            <a:r>
              <a:rPr dirty="0" sz="1650" spc="110">
                <a:latin typeface="Tahoma"/>
                <a:cs typeface="Tahoma"/>
              </a:rPr>
              <a:t>big</a:t>
            </a:r>
            <a:r>
              <a:rPr dirty="0" sz="1650" spc="5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problem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is</a:t>
            </a:r>
            <a:r>
              <a:rPr dirty="0" sz="1650" spc="10">
                <a:latin typeface="Tahoma"/>
                <a:cs typeface="Tahoma"/>
              </a:rPr>
              <a:t> </a:t>
            </a:r>
            <a:r>
              <a:rPr dirty="0" sz="1650" spc="110">
                <a:latin typeface="Tahoma"/>
                <a:cs typeface="Tahoma"/>
              </a:rPr>
              <a:t>multiplying</a:t>
            </a:r>
            <a:r>
              <a:rPr dirty="0" sz="1650" spc="5">
                <a:latin typeface="Tahoma"/>
                <a:cs typeface="Tahoma"/>
              </a:rPr>
              <a:t> </a:t>
            </a:r>
            <a:r>
              <a:rPr dirty="0" sz="1650" spc="120">
                <a:latin typeface="Tahoma"/>
                <a:cs typeface="Tahoma"/>
              </a:rPr>
              <a:t>small</a:t>
            </a:r>
            <a:r>
              <a:rPr dirty="0" sz="1650" spc="15">
                <a:latin typeface="Tahoma"/>
                <a:cs typeface="Tahoma"/>
              </a:rPr>
              <a:t> </a:t>
            </a:r>
            <a:r>
              <a:rPr dirty="0" sz="1650" spc="125">
                <a:latin typeface="Tahoma"/>
                <a:cs typeface="Tahoma"/>
              </a:rPr>
              <a:t>decimals</a:t>
            </a:r>
            <a:r>
              <a:rPr dirty="0" sz="1650" spc="10">
                <a:latin typeface="Tahoma"/>
                <a:cs typeface="Tahoma"/>
              </a:rPr>
              <a:t> </a:t>
            </a:r>
            <a:r>
              <a:rPr dirty="0" sz="1650" spc="80">
                <a:latin typeface="Tahoma"/>
                <a:cs typeface="Tahoma"/>
              </a:rPr>
              <a:t>for</a:t>
            </a:r>
            <a:r>
              <a:rPr dirty="0" sz="1650" spc="5">
                <a:latin typeface="Tahoma"/>
                <a:cs typeface="Tahoma"/>
              </a:rPr>
              <a:t> </a:t>
            </a:r>
            <a:r>
              <a:rPr dirty="0" sz="1650" spc="145">
                <a:latin typeface="Tahoma"/>
                <a:cs typeface="Tahoma"/>
              </a:rPr>
              <a:t>a</a:t>
            </a:r>
            <a:r>
              <a:rPr dirty="0" sz="1650" spc="5">
                <a:latin typeface="Tahoma"/>
                <a:cs typeface="Tahoma"/>
              </a:rPr>
              <a:t> </a:t>
            </a:r>
            <a:r>
              <a:rPr dirty="0" sz="1650" spc="105">
                <a:latin typeface="Tahoma"/>
                <a:cs typeface="Tahoma"/>
              </a:rPr>
              <a:t>large</a:t>
            </a:r>
            <a:r>
              <a:rPr dirty="0" sz="1650" spc="15">
                <a:latin typeface="Tahoma"/>
                <a:cs typeface="Tahoma"/>
              </a:rPr>
              <a:t> </a:t>
            </a:r>
            <a:r>
              <a:rPr dirty="0" sz="1650" spc="130">
                <a:latin typeface="Tahoma"/>
                <a:cs typeface="Tahoma"/>
              </a:rPr>
              <a:t>number</a:t>
            </a:r>
            <a:r>
              <a:rPr dirty="0" sz="1650" spc="5">
                <a:latin typeface="Tahoma"/>
                <a:cs typeface="Tahoma"/>
              </a:rPr>
              <a:t> </a:t>
            </a:r>
            <a:r>
              <a:rPr dirty="0" sz="1650" spc="80">
                <a:latin typeface="Tahoma"/>
                <a:cs typeface="Tahoma"/>
              </a:rPr>
              <a:t>of</a:t>
            </a:r>
            <a:r>
              <a:rPr dirty="0" sz="1650" spc="5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features</a:t>
            </a:r>
            <a:r>
              <a:rPr dirty="0" sz="1650" spc="5">
                <a:latin typeface="Tahoma"/>
                <a:cs typeface="Tahoma"/>
              </a:rPr>
              <a:t> </a:t>
            </a:r>
            <a:r>
              <a:rPr dirty="0" sz="1650" spc="165">
                <a:latin typeface="Tahoma"/>
                <a:cs typeface="Tahoma"/>
              </a:rPr>
              <a:t>may  </a:t>
            </a:r>
            <a:r>
              <a:rPr dirty="0" sz="1650" spc="130">
                <a:latin typeface="Tahoma"/>
                <a:cs typeface="Tahoma"/>
              </a:rPr>
              <a:t>cause </a:t>
            </a:r>
            <a:r>
              <a:rPr dirty="0" sz="1650" spc="145">
                <a:latin typeface="Tahoma"/>
                <a:cs typeface="Tahoma"/>
              </a:rPr>
              <a:t>a</a:t>
            </a:r>
            <a:r>
              <a:rPr dirty="0" sz="1650" spc="-335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floating </a:t>
            </a:r>
            <a:r>
              <a:rPr dirty="0" sz="1650" spc="105">
                <a:latin typeface="Tahoma"/>
                <a:cs typeface="Tahoma"/>
              </a:rPr>
              <a:t>point </a:t>
            </a:r>
            <a:r>
              <a:rPr dirty="0" sz="1650" spc="80">
                <a:latin typeface="Tahoma"/>
                <a:cs typeface="Tahoma"/>
              </a:rPr>
              <a:t>underflow.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299720" marR="5080">
              <a:lnSpc>
                <a:spcPts val="1910"/>
              </a:lnSpc>
              <a:spcBef>
                <a:spcPts val="1415"/>
              </a:spcBef>
            </a:pPr>
            <a:r>
              <a:rPr dirty="0" sz="1650" spc="-70">
                <a:latin typeface="Tahoma"/>
                <a:cs typeface="Tahoma"/>
              </a:rPr>
              <a:t>To</a:t>
            </a:r>
            <a:r>
              <a:rPr dirty="0" sz="1650" spc="5">
                <a:latin typeface="Tahoma"/>
                <a:cs typeface="Tahoma"/>
              </a:rPr>
              <a:t> </a:t>
            </a:r>
            <a:r>
              <a:rPr dirty="0" sz="1650" spc="130">
                <a:latin typeface="Tahoma"/>
                <a:cs typeface="Tahoma"/>
              </a:rPr>
              <a:t>remedy</a:t>
            </a:r>
            <a:r>
              <a:rPr dirty="0" sz="1650" spc="5">
                <a:latin typeface="Tahoma"/>
                <a:cs typeface="Tahoma"/>
              </a:rPr>
              <a:t> </a:t>
            </a:r>
            <a:r>
              <a:rPr dirty="0" sz="1650" spc="85">
                <a:latin typeface="Tahoma"/>
                <a:cs typeface="Tahoma"/>
              </a:rPr>
              <a:t>this,</a:t>
            </a:r>
            <a:r>
              <a:rPr dirty="0" sz="1650" spc="15">
                <a:latin typeface="Tahoma"/>
                <a:cs typeface="Tahoma"/>
              </a:rPr>
              <a:t> </a:t>
            </a:r>
            <a:r>
              <a:rPr dirty="0" sz="1650" spc="105">
                <a:latin typeface="Tahoma"/>
                <a:cs typeface="Tahoma"/>
              </a:rPr>
              <a:t>transform</a:t>
            </a:r>
            <a:r>
              <a:rPr dirty="0" sz="1650" spc="5">
                <a:latin typeface="Tahoma"/>
                <a:cs typeface="Tahoma"/>
              </a:rPr>
              <a:t> </a:t>
            </a:r>
            <a:r>
              <a:rPr dirty="0" sz="1650" spc="130">
                <a:latin typeface="Tahoma"/>
                <a:cs typeface="Tahoma"/>
              </a:rPr>
              <a:t>each</a:t>
            </a:r>
            <a:r>
              <a:rPr dirty="0" sz="1650" spc="10">
                <a:latin typeface="Tahoma"/>
                <a:cs typeface="Tahoma"/>
              </a:rPr>
              <a:t> </a:t>
            </a:r>
            <a:r>
              <a:rPr dirty="0" sz="1650" spc="105">
                <a:latin typeface="Tahoma"/>
                <a:cs typeface="Tahoma"/>
              </a:rPr>
              <a:t>probability</a:t>
            </a:r>
            <a:r>
              <a:rPr dirty="0" sz="1650" spc="10">
                <a:latin typeface="Tahoma"/>
                <a:cs typeface="Tahoma"/>
              </a:rPr>
              <a:t> </a:t>
            </a:r>
            <a:r>
              <a:rPr dirty="0" sz="1650" spc="100">
                <a:latin typeface="Tahoma"/>
                <a:cs typeface="Tahoma"/>
              </a:rPr>
              <a:t>with</a:t>
            </a:r>
            <a:r>
              <a:rPr dirty="0" sz="1650" spc="55">
                <a:latin typeface="Tahoma"/>
                <a:cs typeface="Tahoma"/>
              </a:rPr>
              <a:t> </a:t>
            </a:r>
            <a:r>
              <a:rPr dirty="0" sz="1650" spc="155" b="1">
                <a:latin typeface="Arial"/>
                <a:cs typeface="Arial"/>
              </a:rPr>
              <a:t>log()</a:t>
            </a:r>
            <a:r>
              <a:rPr dirty="0" sz="1650" spc="65" b="1">
                <a:latin typeface="Arial"/>
                <a:cs typeface="Arial"/>
              </a:rPr>
              <a:t> </a:t>
            </a:r>
            <a:r>
              <a:rPr dirty="0" sz="1650" spc="95">
                <a:latin typeface="Tahoma"/>
                <a:cs typeface="Tahoma"/>
              </a:rPr>
              <a:t>or</a:t>
            </a:r>
            <a:r>
              <a:rPr dirty="0" sz="1650" spc="5">
                <a:latin typeface="Tahoma"/>
                <a:cs typeface="Tahoma"/>
              </a:rPr>
              <a:t> </a:t>
            </a:r>
            <a:r>
              <a:rPr dirty="0" sz="1650" spc="165" b="1">
                <a:latin typeface="Arial"/>
                <a:cs typeface="Arial"/>
              </a:rPr>
              <a:t>ln()</a:t>
            </a:r>
            <a:r>
              <a:rPr dirty="0" sz="1650" spc="65" b="1">
                <a:latin typeface="Arial"/>
                <a:cs typeface="Arial"/>
              </a:rPr>
              <a:t> </a:t>
            </a:r>
            <a:r>
              <a:rPr dirty="0" sz="1650" spc="130">
                <a:latin typeface="Tahoma"/>
                <a:cs typeface="Tahoma"/>
              </a:rPr>
              <a:t>and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150">
                <a:latin typeface="Tahoma"/>
                <a:cs typeface="Tahoma"/>
              </a:rPr>
              <a:t>sum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114">
                <a:latin typeface="Tahoma"/>
                <a:cs typeface="Tahoma"/>
              </a:rPr>
              <a:t>them,</a:t>
            </a:r>
            <a:r>
              <a:rPr dirty="0" sz="1650" spc="15">
                <a:latin typeface="Tahoma"/>
                <a:cs typeface="Tahoma"/>
              </a:rPr>
              <a:t> </a:t>
            </a:r>
            <a:r>
              <a:rPr dirty="0" sz="1650" spc="114">
                <a:latin typeface="Tahoma"/>
                <a:cs typeface="Tahoma"/>
              </a:rPr>
              <a:t>then  </a:t>
            </a:r>
            <a:r>
              <a:rPr dirty="0" sz="1650" spc="105">
                <a:latin typeface="Tahoma"/>
                <a:cs typeface="Tahoma"/>
              </a:rPr>
              <a:t>call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180" b="1">
                <a:latin typeface="Arial"/>
                <a:cs typeface="Arial"/>
              </a:rPr>
              <a:t>exp()</a:t>
            </a:r>
            <a:r>
              <a:rPr dirty="0" sz="1650" spc="70" b="1">
                <a:latin typeface="Arial"/>
                <a:cs typeface="Arial"/>
              </a:rPr>
              <a:t> </a:t>
            </a:r>
            <a:r>
              <a:rPr dirty="0" sz="1650" spc="100">
                <a:latin typeface="Tahoma"/>
                <a:cs typeface="Tahoma"/>
              </a:rPr>
              <a:t>to</a:t>
            </a:r>
            <a:r>
              <a:rPr dirty="0" sz="1650" spc="10">
                <a:latin typeface="Tahoma"/>
                <a:cs typeface="Tahoma"/>
              </a:rPr>
              <a:t> </a:t>
            </a:r>
            <a:r>
              <a:rPr dirty="0" sz="1650" spc="114">
                <a:latin typeface="Tahoma"/>
                <a:cs typeface="Tahoma"/>
              </a:rPr>
              <a:t>convert</a:t>
            </a:r>
            <a:r>
              <a:rPr dirty="0" sz="1650" spc="10">
                <a:latin typeface="Tahoma"/>
                <a:cs typeface="Tahoma"/>
              </a:rPr>
              <a:t> </a:t>
            </a:r>
            <a:r>
              <a:rPr dirty="0" sz="1650" spc="114">
                <a:latin typeface="Tahoma"/>
                <a:cs typeface="Tahoma"/>
              </a:rPr>
              <a:t>the</a:t>
            </a:r>
            <a:r>
              <a:rPr dirty="0" sz="1650" spc="5">
                <a:latin typeface="Tahoma"/>
                <a:cs typeface="Tahoma"/>
              </a:rPr>
              <a:t> </a:t>
            </a:r>
            <a:r>
              <a:rPr dirty="0" sz="1650" spc="95">
                <a:latin typeface="Tahoma"/>
                <a:cs typeface="Tahoma"/>
              </a:rPr>
              <a:t>result</a:t>
            </a:r>
            <a:r>
              <a:rPr dirty="0" sz="1650" spc="5">
                <a:latin typeface="Tahoma"/>
                <a:cs typeface="Tahoma"/>
              </a:rPr>
              <a:t> </a:t>
            </a:r>
            <a:r>
              <a:rPr dirty="0" sz="1650" spc="125">
                <a:latin typeface="Tahoma"/>
                <a:cs typeface="Tahoma"/>
              </a:rPr>
              <a:t>back!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263" y="4227995"/>
            <a:ext cx="5346051" cy="602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61</a:t>
            </a:fld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6075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60"/>
              <a:t>Implementing </a:t>
            </a:r>
            <a:r>
              <a:rPr dirty="0" spc="240"/>
              <a:t>Naive</a:t>
            </a:r>
            <a:r>
              <a:rPr dirty="0" spc="55"/>
              <a:t> </a:t>
            </a:r>
            <a:r>
              <a:rPr dirty="0" spc="175"/>
              <a:t>Bayes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454510"/>
            <a:ext cx="8985250" cy="254381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99695">
              <a:lnSpc>
                <a:spcPts val="2270"/>
              </a:lnSpc>
              <a:spcBef>
                <a:spcPts val="229"/>
              </a:spcBef>
            </a:pPr>
            <a:r>
              <a:rPr dirty="0" sz="1950" spc="195" b="1">
                <a:latin typeface="Arial"/>
                <a:cs typeface="Arial"/>
              </a:rPr>
              <a:t>One</a:t>
            </a:r>
            <a:r>
              <a:rPr dirty="0" sz="1950" spc="140" b="1">
                <a:latin typeface="Arial"/>
                <a:cs typeface="Arial"/>
              </a:rPr>
              <a:t> </a:t>
            </a:r>
            <a:r>
              <a:rPr dirty="0" sz="1950" spc="180" b="1">
                <a:latin typeface="Arial"/>
                <a:cs typeface="Arial"/>
              </a:rPr>
              <a:t>last</a:t>
            </a:r>
            <a:r>
              <a:rPr dirty="0" sz="1950" spc="140" b="1">
                <a:latin typeface="Arial"/>
                <a:cs typeface="Arial"/>
              </a:rPr>
              <a:t> </a:t>
            </a:r>
            <a:r>
              <a:rPr dirty="0" sz="1950" spc="175" b="1">
                <a:latin typeface="Arial"/>
                <a:cs typeface="Arial"/>
              </a:rPr>
              <a:t>consideration,</a:t>
            </a:r>
            <a:r>
              <a:rPr dirty="0" sz="1950" spc="140" b="1">
                <a:latin typeface="Arial"/>
                <a:cs typeface="Arial"/>
              </a:rPr>
              <a:t> </a:t>
            </a:r>
            <a:r>
              <a:rPr dirty="0" sz="1950" spc="210" b="1">
                <a:latin typeface="Arial"/>
                <a:cs typeface="Arial"/>
              </a:rPr>
              <a:t>never</a:t>
            </a:r>
            <a:r>
              <a:rPr dirty="0" sz="1950" spc="130" b="1">
                <a:latin typeface="Arial"/>
                <a:cs typeface="Arial"/>
              </a:rPr>
              <a:t> </a:t>
            </a:r>
            <a:r>
              <a:rPr dirty="0" sz="1950" spc="220" b="1">
                <a:latin typeface="Arial"/>
                <a:cs typeface="Arial"/>
              </a:rPr>
              <a:t>let</a:t>
            </a:r>
            <a:r>
              <a:rPr dirty="0" sz="1950" spc="140" b="1">
                <a:latin typeface="Arial"/>
                <a:cs typeface="Arial"/>
              </a:rPr>
              <a:t> </a:t>
            </a:r>
            <a:r>
              <a:rPr dirty="0" sz="1950" spc="229" b="1">
                <a:latin typeface="Arial"/>
                <a:cs typeface="Arial"/>
              </a:rPr>
              <a:t>a</a:t>
            </a:r>
            <a:r>
              <a:rPr dirty="0" sz="1950" spc="135" b="1">
                <a:latin typeface="Arial"/>
                <a:cs typeface="Arial"/>
              </a:rPr>
              <a:t> </a:t>
            </a:r>
            <a:r>
              <a:rPr dirty="0" sz="1950" spc="225" b="1">
                <a:latin typeface="Arial"/>
                <a:cs typeface="Arial"/>
              </a:rPr>
              <a:t>feature</a:t>
            </a:r>
            <a:r>
              <a:rPr dirty="0" sz="1950" spc="155" b="1">
                <a:latin typeface="Arial"/>
                <a:cs typeface="Arial"/>
              </a:rPr>
              <a:t> </a:t>
            </a:r>
            <a:r>
              <a:rPr dirty="0" sz="1950" spc="210" b="1">
                <a:latin typeface="Arial"/>
                <a:cs typeface="Arial"/>
              </a:rPr>
              <a:t>have</a:t>
            </a:r>
            <a:r>
              <a:rPr dirty="0" sz="1950" spc="150" b="1">
                <a:latin typeface="Arial"/>
                <a:cs typeface="Arial"/>
              </a:rPr>
              <a:t> </a:t>
            </a:r>
            <a:r>
              <a:rPr dirty="0" sz="1950" spc="229" b="1">
                <a:latin typeface="Arial"/>
                <a:cs typeface="Arial"/>
              </a:rPr>
              <a:t>a</a:t>
            </a:r>
            <a:r>
              <a:rPr dirty="0" sz="1950" spc="135" b="1">
                <a:latin typeface="Arial"/>
                <a:cs typeface="Arial"/>
              </a:rPr>
              <a:t> </a:t>
            </a:r>
            <a:r>
              <a:rPr dirty="0" sz="1950" spc="270" b="1">
                <a:latin typeface="Arial"/>
                <a:cs typeface="Arial"/>
              </a:rPr>
              <a:t>0</a:t>
            </a:r>
            <a:r>
              <a:rPr dirty="0" sz="1950" spc="135" b="1">
                <a:latin typeface="Arial"/>
                <a:cs typeface="Arial"/>
              </a:rPr>
              <a:t> </a:t>
            </a:r>
            <a:r>
              <a:rPr dirty="0" sz="1950" spc="185" b="1">
                <a:latin typeface="Arial"/>
                <a:cs typeface="Arial"/>
              </a:rPr>
              <a:t>probability  for </a:t>
            </a:r>
            <a:r>
              <a:rPr dirty="0" sz="1950" spc="200" b="1">
                <a:latin typeface="Arial"/>
                <a:cs typeface="Arial"/>
              </a:rPr>
              <a:t>any</a:t>
            </a:r>
            <a:r>
              <a:rPr dirty="0" sz="1950" spc="80" b="1">
                <a:latin typeface="Arial"/>
                <a:cs typeface="Arial"/>
              </a:rPr>
              <a:t> </a:t>
            </a:r>
            <a:r>
              <a:rPr dirty="0" sz="1950" spc="200" b="1">
                <a:latin typeface="Arial"/>
                <a:cs typeface="Arial"/>
              </a:rPr>
              <a:t>category!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00990">
              <a:lnSpc>
                <a:spcPts val="1945"/>
              </a:lnSpc>
              <a:spcBef>
                <a:spcPts val="1320"/>
              </a:spcBef>
            </a:pPr>
            <a:r>
              <a:rPr dirty="0" sz="1650" spc="-5">
                <a:latin typeface="Verdana"/>
                <a:cs typeface="Verdana"/>
              </a:rPr>
              <a:t>Always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10">
                <a:latin typeface="Verdana"/>
                <a:cs typeface="Verdana"/>
              </a:rPr>
              <a:t>leave</a:t>
            </a:r>
            <a:r>
              <a:rPr dirty="0" sz="1650" spc="-45">
                <a:latin typeface="Verdana"/>
                <a:cs typeface="Verdana"/>
              </a:rPr>
              <a:t> </a:t>
            </a:r>
            <a:r>
              <a:rPr dirty="0" sz="1650" spc="140" i="1">
                <a:latin typeface="Trebuchet MS"/>
                <a:cs typeface="Trebuchet MS"/>
              </a:rPr>
              <a:t>a</a:t>
            </a:r>
            <a:r>
              <a:rPr dirty="0" sz="1650" spc="30" i="1">
                <a:latin typeface="Trebuchet MS"/>
                <a:cs typeface="Trebuchet MS"/>
              </a:rPr>
              <a:t> </a:t>
            </a:r>
            <a:r>
              <a:rPr dirty="0" sz="1650" spc="-30" i="1">
                <a:latin typeface="Trebuchet MS"/>
                <a:cs typeface="Trebuchet MS"/>
              </a:rPr>
              <a:t>little</a:t>
            </a:r>
            <a:r>
              <a:rPr dirty="0" sz="1650" spc="25" i="1">
                <a:latin typeface="Trebuchet MS"/>
                <a:cs typeface="Trebuchet MS"/>
              </a:rPr>
              <a:t> </a:t>
            </a:r>
            <a:r>
              <a:rPr dirty="0" sz="1650">
                <a:latin typeface="Verdana"/>
                <a:cs typeface="Verdana"/>
              </a:rPr>
              <a:t>possibility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it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10">
                <a:latin typeface="Verdana"/>
                <a:cs typeface="Verdana"/>
              </a:rPr>
              <a:t>could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belong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to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any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category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so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you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15">
                <a:latin typeface="Verdana"/>
                <a:cs typeface="Verdana"/>
              </a:rPr>
              <a:t>don’t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5">
                <a:latin typeface="Verdana"/>
                <a:cs typeface="Verdana"/>
              </a:rPr>
              <a:t>have</a:t>
            </a:r>
            <a:r>
              <a:rPr dirty="0" sz="1650" spc="15">
                <a:latin typeface="Verdana"/>
                <a:cs typeface="Verdana"/>
              </a:rPr>
              <a:t> </a:t>
            </a:r>
            <a:r>
              <a:rPr dirty="0" sz="1650" spc="180" i="1">
                <a:latin typeface="Trebuchet MS"/>
                <a:cs typeface="Trebuchet MS"/>
              </a:rPr>
              <a:t>0</a:t>
            </a:r>
            <a:endParaRPr sz="1650">
              <a:latin typeface="Trebuchet MS"/>
              <a:cs typeface="Trebuchet MS"/>
            </a:endParaRPr>
          </a:p>
          <a:p>
            <a:pPr marL="300990">
              <a:lnSpc>
                <a:spcPts val="1945"/>
              </a:lnSpc>
            </a:pPr>
            <a:r>
              <a:rPr dirty="0" sz="1650">
                <a:latin typeface="Verdana"/>
                <a:cs typeface="Verdana"/>
              </a:rPr>
              <a:t>multiplication </a:t>
            </a:r>
            <a:r>
              <a:rPr dirty="0" sz="1650" spc="-15">
                <a:latin typeface="Verdana"/>
                <a:cs typeface="Verdana"/>
              </a:rPr>
              <a:t>or </a:t>
            </a:r>
            <a:r>
              <a:rPr dirty="0" sz="1650">
                <a:latin typeface="Verdana"/>
                <a:cs typeface="Verdana"/>
              </a:rPr>
              <a:t>division mess </a:t>
            </a:r>
            <a:r>
              <a:rPr dirty="0" sz="1650" spc="-10">
                <a:latin typeface="Verdana"/>
                <a:cs typeface="Verdana"/>
              </a:rPr>
              <a:t>anything</a:t>
            </a:r>
            <a:r>
              <a:rPr dirty="0" sz="1650" spc="-300">
                <a:latin typeface="Verdana"/>
                <a:cs typeface="Verdana"/>
              </a:rPr>
              <a:t> </a:t>
            </a:r>
            <a:r>
              <a:rPr dirty="0" sz="1650" spc="-25">
                <a:latin typeface="Verdana"/>
                <a:cs typeface="Verdana"/>
              </a:rPr>
              <a:t>up.</a:t>
            </a:r>
            <a:endParaRPr sz="1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300990" marR="511809">
              <a:lnSpc>
                <a:spcPts val="1910"/>
              </a:lnSpc>
              <a:spcBef>
                <a:spcPts val="1465"/>
              </a:spcBef>
            </a:pPr>
            <a:r>
              <a:rPr dirty="0" sz="1650" spc="-5">
                <a:latin typeface="Verdana"/>
                <a:cs typeface="Verdana"/>
              </a:rPr>
              <a:t>This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15">
                <a:latin typeface="Verdana"/>
                <a:cs typeface="Verdana"/>
              </a:rPr>
              <a:t>can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25">
                <a:latin typeface="Verdana"/>
                <a:cs typeface="Verdana"/>
              </a:rPr>
              <a:t>be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10">
                <a:latin typeface="Verdana"/>
                <a:cs typeface="Verdana"/>
              </a:rPr>
              <a:t>done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5">
                <a:latin typeface="Verdana"/>
                <a:cs typeface="Verdana"/>
              </a:rPr>
              <a:t>by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adding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20">
                <a:latin typeface="Verdana"/>
                <a:cs typeface="Verdana"/>
              </a:rPr>
              <a:t>a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small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5">
                <a:latin typeface="Verdana"/>
                <a:cs typeface="Verdana"/>
              </a:rPr>
              <a:t>value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to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15">
                <a:latin typeface="Verdana"/>
                <a:cs typeface="Verdana"/>
              </a:rPr>
              <a:t>each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5">
                <a:latin typeface="Verdana"/>
                <a:cs typeface="Verdana"/>
              </a:rPr>
              <a:t>probability’s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numerator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5">
                <a:latin typeface="Verdana"/>
                <a:cs typeface="Verdana"/>
              </a:rPr>
              <a:t>and  </a:t>
            </a:r>
            <a:r>
              <a:rPr dirty="0" sz="1650">
                <a:latin typeface="Verdana"/>
                <a:cs typeface="Verdana"/>
              </a:rPr>
              <a:t>denominator </a:t>
            </a:r>
            <a:r>
              <a:rPr dirty="0" sz="1650" spc="-65">
                <a:latin typeface="Verdana"/>
                <a:cs typeface="Verdana"/>
              </a:rPr>
              <a:t>(e.g. </a:t>
            </a:r>
            <a:r>
              <a:rPr dirty="0" sz="1650" spc="90" i="1">
                <a:latin typeface="Trebuchet MS"/>
                <a:cs typeface="Trebuchet MS"/>
              </a:rPr>
              <a:t>0.5 </a:t>
            </a:r>
            <a:r>
              <a:rPr dirty="0" sz="1650" spc="5">
                <a:latin typeface="Verdana"/>
                <a:cs typeface="Verdana"/>
              </a:rPr>
              <a:t>and</a:t>
            </a:r>
            <a:r>
              <a:rPr dirty="0" sz="1650" spc="-160">
                <a:latin typeface="Verdana"/>
                <a:cs typeface="Verdana"/>
              </a:rPr>
              <a:t> </a:t>
            </a:r>
            <a:r>
              <a:rPr dirty="0" sz="1650" spc="15" i="1">
                <a:latin typeface="Trebuchet MS"/>
                <a:cs typeface="Trebuchet MS"/>
              </a:rPr>
              <a:t>1.0</a:t>
            </a:r>
            <a:r>
              <a:rPr dirty="0" sz="1650" spc="15">
                <a:latin typeface="Verdana"/>
                <a:cs typeface="Verdana"/>
              </a:rPr>
              <a:t>).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55384" y="4444027"/>
            <a:ext cx="6160302" cy="490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61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619"/>
            <a:ext cx="42271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20" b="1">
                <a:solidFill>
                  <a:srgbClr val="FFFFFF"/>
                </a:solidFill>
                <a:latin typeface="Arial"/>
                <a:cs typeface="Arial"/>
              </a:rPr>
              <a:t>Learn </a:t>
            </a:r>
            <a:r>
              <a:rPr dirty="0" sz="2400" spc="270" b="1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dirty="0" sz="2400" spc="225" b="1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175" b="1">
                <a:solidFill>
                  <a:srgbClr val="FFFFFF"/>
                </a:solidFill>
                <a:latin typeface="Arial"/>
                <a:cs typeface="Arial"/>
              </a:rPr>
              <a:t>Bayes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66259" y="2085700"/>
            <a:ext cx="1882139" cy="2470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60209" y="2069189"/>
            <a:ext cx="1882140" cy="2470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1500" y="1650089"/>
            <a:ext cx="3228340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145">
                <a:latin typeface="Tahoma"/>
                <a:cs typeface="Tahoma"/>
              </a:rPr>
              <a:t>Brandon </a:t>
            </a:r>
            <a:r>
              <a:rPr dirty="0" sz="1950" spc="105">
                <a:latin typeface="Tahoma"/>
                <a:cs typeface="Tahoma"/>
              </a:rPr>
              <a:t>Rohrer </a:t>
            </a:r>
            <a:r>
              <a:rPr dirty="0" sz="1950" spc="-5">
                <a:latin typeface="Tahoma"/>
                <a:cs typeface="Tahoma"/>
              </a:rPr>
              <a:t>-</a:t>
            </a:r>
            <a:r>
              <a:rPr dirty="0" sz="1950" spc="-260">
                <a:latin typeface="Tahoma"/>
                <a:cs typeface="Tahoma"/>
              </a:rPr>
              <a:t> </a:t>
            </a:r>
            <a:r>
              <a:rPr dirty="0" sz="1950" spc="45">
                <a:latin typeface="Tahoma"/>
                <a:cs typeface="Tahoma"/>
              </a:rPr>
              <a:t>YouTube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9280" y="2085700"/>
            <a:ext cx="3291840" cy="2468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61</a:t>
            </a:fld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21717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90"/>
              <a:t>Source</a:t>
            </a:r>
            <a:r>
              <a:rPr dirty="0" spc="114"/>
              <a:t> </a:t>
            </a:r>
            <a:r>
              <a:rPr dirty="0" spc="180"/>
              <a:t>Code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61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46709" y="1355450"/>
            <a:ext cx="8518525" cy="200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dirty="0" sz="1950" spc="180" b="1">
                <a:latin typeface="Arial"/>
                <a:cs typeface="Arial"/>
              </a:rPr>
              <a:t>Bank </a:t>
            </a:r>
            <a:r>
              <a:rPr dirty="0" sz="1950" spc="150" b="1">
                <a:latin typeface="Arial"/>
                <a:cs typeface="Arial"/>
              </a:rPr>
              <a:t>Transaction </a:t>
            </a:r>
            <a:r>
              <a:rPr dirty="0" sz="1950" spc="185" b="1">
                <a:latin typeface="Arial"/>
                <a:cs typeface="Arial"/>
              </a:rPr>
              <a:t>Categorizer </a:t>
            </a:r>
            <a:r>
              <a:rPr dirty="0" sz="1950" spc="225" b="1">
                <a:latin typeface="Arial"/>
                <a:cs typeface="Arial"/>
              </a:rPr>
              <a:t>Demo  </a:t>
            </a:r>
            <a:r>
              <a:rPr dirty="0" sz="1950" spc="170" b="1">
                <a:solidFill>
                  <a:srgbClr val="9FABD3"/>
                </a:solidFill>
                <a:latin typeface="Arial"/>
                <a:cs typeface="Arial"/>
                <a:hlinkClick r:id="rId2"/>
              </a:rPr>
              <a:t>https://github.com/thomasnield/bayes_user_input_prediction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 marR="1393190">
              <a:lnSpc>
                <a:spcPct val="133300"/>
              </a:lnSpc>
            </a:pPr>
            <a:r>
              <a:rPr dirty="0" sz="1950" spc="160" b="1">
                <a:latin typeface="Arial"/>
                <a:cs typeface="Arial"/>
              </a:rPr>
              <a:t>Email </a:t>
            </a:r>
            <a:r>
              <a:rPr dirty="0" sz="1950" spc="204" b="1">
                <a:latin typeface="Arial"/>
                <a:cs typeface="Arial"/>
              </a:rPr>
              <a:t>Spam </a:t>
            </a:r>
            <a:r>
              <a:rPr dirty="0" sz="1950" spc="135" b="1">
                <a:latin typeface="Arial"/>
                <a:cs typeface="Arial"/>
              </a:rPr>
              <a:t>Classifier </a:t>
            </a:r>
            <a:r>
              <a:rPr dirty="0" sz="1950" spc="225" b="1">
                <a:latin typeface="Arial"/>
                <a:cs typeface="Arial"/>
              </a:rPr>
              <a:t>Demo  </a:t>
            </a:r>
            <a:r>
              <a:rPr dirty="0" sz="1950" spc="180" b="1">
                <a:solidFill>
                  <a:srgbClr val="9FABD3"/>
                </a:solidFill>
                <a:latin typeface="Arial"/>
                <a:cs typeface="Arial"/>
                <a:hlinkClick r:id="rId3"/>
              </a:rPr>
              <a:t>https://github.com/thomasnield/bayes_email_spam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2462889"/>
            <a:ext cx="2904490" cy="746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dirty="0" spc="240"/>
              <a:t>Part</a:t>
            </a:r>
            <a:r>
              <a:rPr dirty="0" spc="165"/>
              <a:t> </a:t>
            </a:r>
            <a:r>
              <a:rPr dirty="0" spc="200"/>
              <a:t>III:</a:t>
            </a:r>
          </a:p>
          <a:p>
            <a:pPr marL="12700">
              <a:lnSpc>
                <a:spcPts val="2840"/>
              </a:lnSpc>
            </a:pPr>
            <a:r>
              <a:rPr dirty="0" spc="245"/>
              <a:t>Neural</a:t>
            </a:r>
            <a:r>
              <a:rPr dirty="0" spc="130"/>
              <a:t> </a:t>
            </a:r>
            <a:r>
              <a:rPr dirty="0" spc="250"/>
              <a:t>Networks</a:t>
            </a:r>
          </a:p>
        </p:txBody>
      </p:sp>
      <p:sp>
        <p:nvSpPr>
          <p:cNvPr id="3" name="object 3"/>
          <p:cNvSpPr/>
          <p:nvPr/>
        </p:nvSpPr>
        <p:spPr>
          <a:xfrm>
            <a:off x="7437119" y="1737719"/>
            <a:ext cx="1097280" cy="2011680"/>
          </a:xfrm>
          <a:custGeom>
            <a:avLst/>
            <a:gdLst/>
            <a:ahLst/>
            <a:cxnLst/>
            <a:rect l="l" t="t" r="r" b="b"/>
            <a:pathLst>
              <a:path w="1097279" h="2011679">
                <a:moveTo>
                  <a:pt x="0" y="2011680"/>
                </a:moveTo>
                <a:lnTo>
                  <a:pt x="109727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37119" y="1737719"/>
            <a:ext cx="1097280" cy="2103120"/>
          </a:xfrm>
          <a:custGeom>
            <a:avLst/>
            <a:gdLst/>
            <a:ahLst/>
            <a:cxnLst/>
            <a:rect l="l" t="t" r="r" b="b"/>
            <a:pathLst>
              <a:path w="1097279" h="2103120">
                <a:moveTo>
                  <a:pt x="1097279" y="210312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37119" y="1737719"/>
            <a:ext cx="1097280" cy="1005840"/>
          </a:xfrm>
          <a:custGeom>
            <a:avLst/>
            <a:gdLst/>
            <a:ahLst/>
            <a:cxnLst/>
            <a:rect l="l" t="t" r="r" b="b"/>
            <a:pathLst>
              <a:path w="1097279" h="1005839">
                <a:moveTo>
                  <a:pt x="1097279" y="0"/>
                </a:moveTo>
                <a:lnTo>
                  <a:pt x="0" y="100584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37119" y="2743560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1097279" y="109728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37119" y="1737719"/>
            <a:ext cx="1005840" cy="914400"/>
          </a:xfrm>
          <a:custGeom>
            <a:avLst/>
            <a:gdLst/>
            <a:ahLst/>
            <a:cxnLst/>
            <a:rect l="l" t="t" r="r" b="b"/>
            <a:pathLst>
              <a:path w="1005840" h="914400">
                <a:moveTo>
                  <a:pt x="0" y="0"/>
                </a:moveTo>
                <a:lnTo>
                  <a:pt x="1005839" y="91440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37119" y="2743560"/>
            <a:ext cx="1066800" cy="1005840"/>
          </a:xfrm>
          <a:custGeom>
            <a:avLst/>
            <a:gdLst/>
            <a:ahLst/>
            <a:cxnLst/>
            <a:rect l="l" t="t" r="r" b="b"/>
            <a:pathLst>
              <a:path w="1066800" h="1005839">
                <a:moveTo>
                  <a:pt x="0" y="1005840"/>
                </a:moveTo>
                <a:lnTo>
                  <a:pt x="106680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06640" y="1737719"/>
            <a:ext cx="30480" cy="2103120"/>
          </a:xfrm>
          <a:custGeom>
            <a:avLst/>
            <a:gdLst/>
            <a:ahLst/>
            <a:cxnLst/>
            <a:rect l="l" t="t" r="r" b="b"/>
            <a:pathLst>
              <a:path w="30479" h="2103120">
                <a:moveTo>
                  <a:pt x="0" y="2103120"/>
                </a:moveTo>
                <a:lnTo>
                  <a:pt x="3047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37119" y="1737719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 h="0">
                <a:moveTo>
                  <a:pt x="2103120" y="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06640" y="3840839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 h="0">
                <a:moveTo>
                  <a:pt x="2103119" y="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442959" y="1737719"/>
            <a:ext cx="1097280" cy="1005840"/>
          </a:xfrm>
          <a:custGeom>
            <a:avLst/>
            <a:gdLst/>
            <a:ahLst/>
            <a:cxnLst/>
            <a:rect l="l" t="t" r="r" b="b"/>
            <a:pathLst>
              <a:path w="1097279" h="1005839">
                <a:moveTo>
                  <a:pt x="1097280" y="0"/>
                </a:moveTo>
                <a:lnTo>
                  <a:pt x="0" y="100584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442959" y="2743560"/>
            <a:ext cx="1066800" cy="1097280"/>
          </a:xfrm>
          <a:custGeom>
            <a:avLst/>
            <a:gdLst/>
            <a:ahLst/>
            <a:cxnLst/>
            <a:rect l="l" t="t" r="r" b="b"/>
            <a:pathLst>
              <a:path w="1066800" h="1097279">
                <a:moveTo>
                  <a:pt x="1066800" y="109728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37119" y="1737719"/>
            <a:ext cx="1097280" cy="457200"/>
          </a:xfrm>
          <a:custGeom>
            <a:avLst/>
            <a:gdLst/>
            <a:ahLst/>
            <a:cxnLst/>
            <a:rect l="l" t="t" r="r" b="b"/>
            <a:pathLst>
              <a:path w="1097279" h="457200">
                <a:moveTo>
                  <a:pt x="0" y="0"/>
                </a:moveTo>
                <a:lnTo>
                  <a:pt x="1097279" y="45720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37119" y="2743560"/>
            <a:ext cx="1005840" cy="0"/>
          </a:xfrm>
          <a:custGeom>
            <a:avLst/>
            <a:gdLst/>
            <a:ahLst/>
            <a:cxnLst/>
            <a:rect l="l" t="t" r="r" b="b"/>
            <a:pathLst>
              <a:path w="1005840" h="0">
                <a:moveTo>
                  <a:pt x="1005839" y="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37119" y="2194919"/>
            <a:ext cx="1097280" cy="548640"/>
          </a:xfrm>
          <a:custGeom>
            <a:avLst/>
            <a:gdLst/>
            <a:ahLst/>
            <a:cxnLst/>
            <a:rect l="l" t="t" r="r" b="b"/>
            <a:pathLst>
              <a:path w="1097279" h="548639">
                <a:moveTo>
                  <a:pt x="1097279" y="0"/>
                </a:moveTo>
                <a:lnTo>
                  <a:pt x="0" y="54864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534400" y="1737719"/>
            <a:ext cx="1005840" cy="457200"/>
          </a:xfrm>
          <a:custGeom>
            <a:avLst/>
            <a:gdLst/>
            <a:ahLst/>
            <a:cxnLst/>
            <a:rect l="l" t="t" r="r" b="b"/>
            <a:pathLst>
              <a:path w="1005840" h="457200">
                <a:moveTo>
                  <a:pt x="1005840" y="0"/>
                </a:moveTo>
                <a:lnTo>
                  <a:pt x="0" y="45720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37119" y="3292199"/>
            <a:ext cx="1097280" cy="457200"/>
          </a:xfrm>
          <a:custGeom>
            <a:avLst/>
            <a:gdLst/>
            <a:ahLst/>
            <a:cxnLst/>
            <a:rect l="l" t="t" r="r" b="b"/>
            <a:pathLst>
              <a:path w="1097279" h="457200">
                <a:moveTo>
                  <a:pt x="0" y="457200"/>
                </a:moveTo>
                <a:lnTo>
                  <a:pt x="109727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534400" y="3292199"/>
            <a:ext cx="914400" cy="548640"/>
          </a:xfrm>
          <a:custGeom>
            <a:avLst/>
            <a:gdLst/>
            <a:ahLst/>
            <a:cxnLst/>
            <a:rect l="l" t="t" r="r" b="b"/>
            <a:pathLst>
              <a:path w="914400" h="548639">
                <a:moveTo>
                  <a:pt x="914400" y="548639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437119" y="2743560"/>
            <a:ext cx="1066800" cy="548640"/>
          </a:xfrm>
          <a:custGeom>
            <a:avLst/>
            <a:gdLst/>
            <a:ahLst/>
            <a:cxnLst/>
            <a:rect l="l" t="t" r="r" b="b"/>
            <a:pathLst>
              <a:path w="1066800" h="548639">
                <a:moveTo>
                  <a:pt x="1066800" y="548640"/>
                </a:moveTo>
                <a:lnTo>
                  <a:pt x="0" y="0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437119" y="1737719"/>
            <a:ext cx="1097280" cy="1554480"/>
          </a:xfrm>
          <a:custGeom>
            <a:avLst/>
            <a:gdLst/>
            <a:ahLst/>
            <a:cxnLst/>
            <a:rect l="l" t="t" r="r" b="b"/>
            <a:pathLst>
              <a:path w="1097279" h="1554479">
                <a:moveTo>
                  <a:pt x="1097279" y="1554480"/>
                </a:moveTo>
                <a:lnTo>
                  <a:pt x="0" y="0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437119" y="2194919"/>
            <a:ext cx="1097280" cy="1554480"/>
          </a:xfrm>
          <a:custGeom>
            <a:avLst/>
            <a:gdLst/>
            <a:ahLst/>
            <a:cxnLst/>
            <a:rect l="l" t="t" r="r" b="b"/>
            <a:pathLst>
              <a:path w="1097279" h="1554479">
                <a:moveTo>
                  <a:pt x="0" y="1554480"/>
                </a:moveTo>
                <a:lnTo>
                  <a:pt x="1097279" y="0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322819" y="1643739"/>
            <a:ext cx="251459" cy="24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287259" y="3660499"/>
            <a:ext cx="251460" cy="243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287259" y="2616560"/>
            <a:ext cx="252730" cy="243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403590" y="2616560"/>
            <a:ext cx="252729" cy="243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404859" y="2078079"/>
            <a:ext cx="251460" cy="2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397240" y="3172819"/>
            <a:ext cx="251459" cy="243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377680" y="3696060"/>
            <a:ext cx="251460" cy="2438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377680" y="1643739"/>
            <a:ext cx="251460" cy="2438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406130" y="3731619"/>
            <a:ext cx="251460" cy="2451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412480" y="1620879"/>
            <a:ext cx="251460" cy="2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7898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10"/>
              <a:t>What </a:t>
            </a:r>
            <a:r>
              <a:rPr dirty="0" spc="220"/>
              <a:t>Are </a:t>
            </a:r>
            <a:r>
              <a:rPr dirty="0" spc="245"/>
              <a:t>Neural</a:t>
            </a:r>
            <a:r>
              <a:rPr dirty="0" spc="-85"/>
              <a:t> </a:t>
            </a:r>
            <a:r>
              <a:rPr dirty="0" spc="215"/>
              <a:t>Networks?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150" y="1454510"/>
            <a:ext cx="6120130" cy="283210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229"/>
              </a:spcBef>
            </a:pPr>
            <a:r>
              <a:rPr dirty="0" sz="1950" spc="200" b="1">
                <a:latin typeface="Arial"/>
                <a:cs typeface="Arial"/>
              </a:rPr>
              <a:t>Neural </a:t>
            </a:r>
            <a:r>
              <a:rPr dirty="0" sz="1950" spc="204" b="1">
                <a:latin typeface="Arial"/>
                <a:cs typeface="Arial"/>
              </a:rPr>
              <a:t>Networks </a:t>
            </a:r>
            <a:r>
              <a:rPr dirty="0" sz="1950" spc="220" b="1">
                <a:latin typeface="Arial"/>
                <a:cs typeface="Arial"/>
              </a:rPr>
              <a:t>are </a:t>
            </a:r>
            <a:r>
              <a:rPr dirty="0" sz="1950" spc="229" b="1">
                <a:latin typeface="Arial"/>
                <a:cs typeface="Arial"/>
              </a:rPr>
              <a:t>a </a:t>
            </a:r>
            <a:r>
              <a:rPr dirty="0" sz="1950" spc="195" b="1">
                <a:latin typeface="Arial"/>
                <a:cs typeface="Arial"/>
              </a:rPr>
              <a:t>machine </a:t>
            </a:r>
            <a:r>
              <a:rPr dirty="0" sz="1950" spc="190" b="1">
                <a:latin typeface="Arial"/>
                <a:cs typeface="Arial"/>
              </a:rPr>
              <a:t>learning  </a:t>
            </a:r>
            <a:r>
              <a:rPr dirty="0" sz="1950" spc="175" b="1">
                <a:latin typeface="Arial"/>
                <a:cs typeface="Arial"/>
              </a:rPr>
              <a:t>tool </a:t>
            </a:r>
            <a:r>
              <a:rPr dirty="0" sz="1950" spc="245" b="1">
                <a:latin typeface="Arial"/>
                <a:cs typeface="Arial"/>
              </a:rPr>
              <a:t>that </a:t>
            </a:r>
            <a:r>
              <a:rPr dirty="0" sz="1950" spc="200" b="1">
                <a:latin typeface="Arial"/>
                <a:cs typeface="Arial"/>
              </a:rPr>
              <a:t>takes </a:t>
            </a:r>
            <a:r>
              <a:rPr dirty="0" sz="1950" spc="190" b="1">
                <a:latin typeface="Arial"/>
                <a:cs typeface="Arial"/>
              </a:rPr>
              <a:t>numeric </a:t>
            </a:r>
            <a:r>
              <a:rPr dirty="0" sz="1950" spc="180" b="1">
                <a:latin typeface="Arial"/>
                <a:cs typeface="Arial"/>
              </a:rPr>
              <a:t>inputs </a:t>
            </a:r>
            <a:r>
              <a:rPr dirty="0" sz="1950" spc="210" b="1">
                <a:latin typeface="Arial"/>
                <a:cs typeface="Arial"/>
              </a:rPr>
              <a:t>and</a:t>
            </a:r>
            <a:r>
              <a:rPr dirty="0" sz="1950" spc="-150" b="1">
                <a:latin typeface="Arial"/>
                <a:cs typeface="Arial"/>
              </a:rPr>
              <a:t> </a:t>
            </a:r>
            <a:r>
              <a:rPr dirty="0" sz="1950" spc="175" b="1">
                <a:latin typeface="Arial"/>
                <a:cs typeface="Arial"/>
              </a:rPr>
              <a:t>predicts  </a:t>
            </a:r>
            <a:r>
              <a:rPr dirty="0" sz="1950" spc="190" b="1">
                <a:latin typeface="Arial"/>
                <a:cs typeface="Arial"/>
              </a:rPr>
              <a:t>numeric</a:t>
            </a:r>
            <a:r>
              <a:rPr dirty="0" sz="1950" spc="140" b="1">
                <a:latin typeface="Arial"/>
                <a:cs typeface="Arial"/>
              </a:rPr>
              <a:t> </a:t>
            </a:r>
            <a:r>
              <a:rPr dirty="0" sz="1950" spc="195" b="1">
                <a:latin typeface="Arial"/>
                <a:cs typeface="Arial"/>
              </a:rPr>
              <a:t>outputs.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00990" marR="666750">
              <a:lnSpc>
                <a:spcPts val="1910"/>
              </a:lnSpc>
              <a:spcBef>
                <a:spcPts val="1440"/>
              </a:spcBef>
            </a:pPr>
            <a:r>
              <a:rPr dirty="0" sz="1650">
                <a:latin typeface="Verdana"/>
                <a:cs typeface="Verdana"/>
              </a:rPr>
              <a:t>A </a:t>
            </a:r>
            <a:r>
              <a:rPr dirty="0" sz="1650" spc="-5">
                <a:latin typeface="Verdana"/>
                <a:cs typeface="Verdana"/>
              </a:rPr>
              <a:t>series of multiplication, addition, </a:t>
            </a:r>
            <a:r>
              <a:rPr dirty="0" sz="1650" spc="5">
                <a:latin typeface="Verdana"/>
                <a:cs typeface="Verdana"/>
              </a:rPr>
              <a:t>and</a:t>
            </a:r>
            <a:r>
              <a:rPr dirty="0" sz="1650" spc="-290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nonlinear  </a:t>
            </a:r>
            <a:r>
              <a:rPr dirty="0" sz="1650">
                <a:latin typeface="Verdana"/>
                <a:cs typeface="Verdana"/>
              </a:rPr>
              <a:t>functions </a:t>
            </a:r>
            <a:r>
              <a:rPr dirty="0" sz="1650" spc="-10">
                <a:latin typeface="Verdana"/>
                <a:cs typeface="Verdana"/>
              </a:rPr>
              <a:t>are </a:t>
            </a:r>
            <a:r>
              <a:rPr dirty="0" sz="1650" spc="10">
                <a:latin typeface="Verdana"/>
                <a:cs typeface="Verdana"/>
              </a:rPr>
              <a:t>applied </a:t>
            </a:r>
            <a:r>
              <a:rPr dirty="0" sz="1650">
                <a:latin typeface="Verdana"/>
                <a:cs typeface="Verdana"/>
              </a:rPr>
              <a:t>to </a:t>
            </a:r>
            <a:r>
              <a:rPr dirty="0" sz="1650" spc="10">
                <a:latin typeface="Verdana"/>
                <a:cs typeface="Verdana"/>
              </a:rPr>
              <a:t>the </a:t>
            </a:r>
            <a:r>
              <a:rPr dirty="0" sz="1650">
                <a:latin typeface="Verdana"/>
                <a:cs typeface="Verdana"/>
              </a:rPr>
              <a:t>numeric</a:t>
            </a:r>
            <a:r>
              <a:rPr dirty="0" sz="1650" spc="-409">
                <a:latin typeface="Verdana"/>
                <a:cs typeface="Verdana"/>
              </a:rPr>
              <a:t> </a:t>
            </a:r>
            <a:r>
              <a:rPr dirty="0" sz="1650" spc="-15">
                <a:latin typeface="Verdana"/>
                <a:cs typeface="Verdana"/>
              </a:rPr>
              <a:t>inputs.</a:t>
            </a:r>
            <a:endParaRPr sz="1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300990" marR="503555">
              <a:lnSpc>
                <a:spcPts val="1910"/>
              </a:lnSpc>
              <a:spcBef>
                <a:spcPts val="1415"/>
              </a:spcBef>
            </a:pPr>
            <a:r>
              <a:rPr dirty="0" sz="1650" spc="5">
                <a:latin typeface="Verdana"/>
                <a:cs typeface="Verdana"/>
              </a:rPr>
              <a:t>The mathematical </a:t>
            </a:r>
            <a:r>
              <a:rPr dirty="0" sz="1650">
                <a:latin typeface="Verdana"/>
                <a:cs typeface="Verdana"/>
              </a:rPr>
              <a:t>operations </a:t>
            </a:r>
            <a:r>
              <a:rPr dirty="0" sz="1650" spc="10">
                <a:latin typeface="Verdana"/>
                <a:cs typeface="Verdana"/>
              </a:rPr>
              <a:t>above </a:t>
            </a:r>
            <a:r>
              <a:rPr dirty="0" sz="1650" spc="-10">
                <a:latin typeface="Verdana"/>
                <a:cs typeface="Verdana"/>
              </a:rPr>
              <a:t>are</a:t>
            </a:r>
            <a:r>
              <a:rPr dirty="0" sz="1650" spc="-40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iteratively  </a:t>
            </a:r>
            <a:r>
              <a:rPr dirty="0" sz="1650" spc="-5">
                <a:latin typeface="Verdana"/>
                <a:cs typeface="Verdana"/>
              </a:rPr>
              <a:t>tweaked until </a:t>
            </a:r>
            <a:r>
              <a:rPr dirty="0" sz="1650" spc="5">
                <a:latin typeface="Verdana"/>
                <a:cs typeface="Verdana"/>
              </a:rPr>
              <a:t>the </a:t>
            </a:r>
            <a:r>
              <a:rPr dirty="0" sz="1650" spc="-5">
                <a:latin typeface="Verdana"/>
                <a:cs typeface="Verdana"/>
              </a:rPr>
              <a:t>desired output </a:t>
            </a:r>
            <a:r>
              <a:rPr dirty="0" sz="1650">
                <a:latin typeface="Verdana"/>
                <a:cs typeface="Verdana"/>
              </a:rPr>
              <a:t>is</a:t>
            </a:r>
            <a:r>
              <a:rPr dirty="0" sz="1650" spc="-360">
                <a:latin typeface="Verdana"/>
                <a:cs typeface="Verdana"/>
              </a:rPr>
              <a:t> </a:t>
            </a:r>
            <a:r>
              <a:rPr dirty="0" sz="1650" spc="-20">
                <a:latin typeface="Verdana"/>
                <a:cs typeface="Verdana"/>
              </a:rPr>
              <a:t>met.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06690" y="1492609"/>
            <a:ext cx="925830" cy="1699260"/>
          </a:xfrm>
          <a:custGeom>
            <a:avLst/>
            <a:gdLst/>
            <a:ahLst/>
            <a:cxnLst/>
            <a:rect l="l" t="t" r="r" b="b"/>
            <a:pathLst>
              <a:path w="925829" h="1699260">
                <a:moveTo>
                  <a:pt x="0" y="1699259"/>
                </a:moveTo>
                <a:lnTo>
                  <a:pt x="92582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806690" y="1492609"/>
            <a:ext cx="925830" cy="1776730"/>
          </a:xfrm>
          <a:custGeom>
            <a:avLst/>
            <a:gdLst/>
            <a:ahLst/>
            <a:cxnLst/>
            <a:rect l="l" t="t" r="r" b="b"/>
            <a:pathLst>
              <a:path w="925829" h="1776729">
                <a:moveTo>
                  <a:pt x="925829" y="1776729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806690" y="1492609"/>
            <a:ext cx="925830" cy="849630"/>
          </a:xfrm>
          <a:custGeom>
            <a:avLst/>
            <a:gdLst/>
            <a:ahLst/>
            <a:cxnLst/>
            <a:rect l="l" t="t" r="r" b="b"/>
            <a:pathLst>
              <a:path w="925829" h="849630">
                <a:moveTo>
                  <a:pt x="925829" y="0"/>
                </a:moveTo>
                <a:lnTo>
                  <a:pt x="0" y="84962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06690" y="2342239"/>
            <a:ext cx="925830" cy="927100"/>
          </a:xfrm>
          <a:custGeom>
            <a:avLst/>
            <a:gdLst/>
            <a:ahLst/>
            <a:cxnLst/>
            <a:rect l="l" t="t" r="r" b="b"/>
            <a:pathLst>
              <a:path w="925829" h="927100">
                <a:moveTo>
                  <a:pt x="925829" y="92710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806690" y="1492609"/>
            <a:ext cx="849630" cy="772160"/>
          </a:xfrm>
          <a:custGeom>
            <a:avLst/>
            <a:gdLst/>
            <a:ahLst/>
            <a:cxnLst/>
            <a:rect l="l" t="t" r="r" b="b"/>
            <a:pathLst>
              <a:path w="849629" h="772160">
                <a:moveTo>
                  <a:pt x="0" y="0"/>
                </a:moveTo>
                <a:lnTo>
                  <a:pt x="849629" y="77215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806690" y="2342239"/>
            <a:ext cx="900430" cy="849630"/>
          </a:xfrm>
          <a:custGeom>
            <a:avLst/>
            <a:gdLst/>
            <a:ahLst/>
            <a:cxnLst/>
            <a:rect l="l" t="t" r="r" b="b"/>
            <a:pathLst>
              <a:path w="900429" h="849630">
                <a:moveTo>
                  <a:pt x="0" y="849630"/>
                </a:moveTo>
                <a:lnTo>
                  <a:pt x="90042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81290" y="1492609"/>
            <a:ext cx="25400" cy="1776730"/>
          </a:xfrm>
          <a:custGeom>
            <a:avLst/>
            <a:gdLst/>
            <a:ahLst/>
            <a:cxnLst/>
            <a:rect l="l" t="t" r="r" b="b"/>
            <a:pathLst>
              <a:path w="25400" h="1776729">
                <a:moveTo>
                  <a:pt x="0" y="1776729"/>
                </a:moveTo>
                <a:lnTo>
                  <a:pt x="2540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806690" y="1492609"/>
            <a:ext cx="1774189" cy="0"/>
          </a:xfrm>
          <a:custGeom>
            <a:avLst/>
            <a:gdLst/>
            <a:ahLst/>
            <a:cxnLst/>
            <a:rect l="l" t="t" r="r" b="b"/>
            <a:pathLst>
              <a:path w="1774190" h="0">
                <a:moveTo>
                  <a:pt x="1774189" y="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1290" y="3269339"/>
            <a:ext cx="1774189" cy="0"/>
          </a:xfrm>
          <a:custGeom>
            <a:avLst/>
            <a:gdLst/>
            <a:ahLst/>
            <a:cxnLst/>
            <a:rect l="l" t="t" r="r" b="b"/>
            <a:pathLst>
              <a:path w="1774190" h="0">
                <a:moveTo>
                  <a:pt x="1774189" y="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656319" y="1492609"/>
            <a:ext cx="925830" cy="849630"/>
          </a:xfrm>
          <a:custGeom>
            <a:avLst/>
            <a:gdLst/>
            <a:ahLst/>
            <a:cxnLst/>
            <a:rect l="l" t="t" r="r" b="b"/>
            <a:pathLst>
              <a:path w="925829" h="849630">
                <a:moveTo>
                  <a:pt x="925829" y="0"/>
                </a:moveTo>
                <a:lnTo>
                  <a:pt x="0" y="84962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656319" y="2342239"/>
            <a:ext cx="900430" cy="927100"/>
          </a:xfrm>
          <a:custGeom>
            <a:avLst/>
            <a:gdLst/>
            <a:ahLst/>
            <a:cxnLst/>
            <a:rect l="l" t="t" r="r" b="b"/>
            <a:pathLst>
              <a:path w="900429" h="927100">
                <a:moveTo>
                  <a:pt x="900429" y="927100"/>
                </a:moveTo>
                <a:lnTo>
                  <a:pt x="0" y="0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06690" y="1492609"/>
            <a:ext cx="925830" cy="386080"/>
          </a:xfrm>
          <a:custGeom>
            <a:avLst/>
            <a:gdLst/>
            <a:ahLst/>
            <a:cxnLst/>
            <a:rect l="l" t="t" r="r" b="b"/>
            <a:pathLst>
              <a:path w="925829" h="386080">
                <a:moveTo>
                  <a:pt x="0" y="0"/>
                </a:moveTo>
                <a:lnTo>
                  <a:pt x="925829" y="38607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806690" y="2342239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 h="0">
                <a:moveTo>
                  <a:pt x="849629" y="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806690" y="1878689"/>
            <a:ext cx="925830" cy="463550"/>
          </a:xfrm>
          <a:custGeom>
            <a:avLst/>
            <a:gdLst/>
            <a:ahLst/>
            <a:cxnLst/>
            <a:rect l="l" t="t" r="r" b="b"/>
            <a:pathLst>
              <a:path w="925829" h="463550">
                <a:moveTo>
                  <a:pt x="925829" y="0"/>
                </a:moveTo>
                <a:lnTo>
                  <a:pt x="0" y="46355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32519" y="1492609"/>
            <a:ext cx="849630" cy="386080"/>
          </a:xfrm>
          <a:custGeom>
            <a:avLst/>
            <a:gdLst/>
            <a:ahLst/>
            <a:cxnLst/>
            <a:rect l="l" t="t" r="r" b="b"/>
            <a:pathLst>
              <a:path w="849629" h="386080">
                <a:moveTo>
                  <a:pt x="849629" y="0"/>
                </a:moveTo>
                <a:lnTo>
                  <a:pt x="0" y="38607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806690" y="2805789"/>
            <a:ext cx="925830" cy="386080"/>
          </a:xfrm>
          <a:custGeom>
            <a:avLst/>
            <a:gdLst/>
            <a:ahLst/>
            <a:cxnLst/>
            <a:rect l="l" t="t" r="r" b="b"/>
            <a:pathLst>
              <a:path w="925829" h="386080">
                <a:moveTo>
                  <a:pt x="0" y="386080"/>
                </a:moveTo>
                <a:lnTo>
                  <a:pt x="925829" y="0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732519" y="2805789"/>
            <a:ext cx="772160" cy="463550"/>
          </a:xfrm>
          <a:custGeom>
            <a:avLst/>
            <a:gdLst/>
            <a:ahLst/>
            <a:cxnLst/>
            <a:rect l="l" t="t" r="r" b="b"/>
            <a:pathLst>
              <a:path w="772159" h="463550">
                <a:moveTo>
                  <a:pt x="772159" y="46355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806690" y="2342239"/>
            <a:ext cx="900430" cy="463550"/>
          </a:xfrm>
          <a:custGeom>
            <a:avLst/>
            <a:gdLst/>
            <a:ahLst/>
            <a:cxnLst/>
            <a:rect l="l" t="t" r="r" b="b"/>
            <a:pathLst>
              <a:path w="900429" h="463550">
                <a:moveTo>
                  <a:pt x="900429" y="46355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806690" y="1492609"/>
            <a:ext cx="925830" cy="1313180"/>
          </a:xfrm>
          <a:custGeom>
            <a:avLst/>
            <a:gdLst/>
            <a:ahLst/>
            <a:cxnLst/>
            <a:rect l="l" t="t" r="r" b="b"/>
            <a:pathLst>
              <a:path w="925829" h="1313180">
                <a:moveTo>
                  <a:pt x="925829" y="1313179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806690" y="1878689"/>
            <a:ext cx="925830" cy="1313180"/>
          </a:xfrm>
          <a:custGeom>
            <a:avLst/>
            <a:gdLst/>
            <a:ahLst/>
            <a:cxnLst/>
            <a:rect l="l" t="t" r="r" b="b"/>
            <a:pathLst>
              <a:path w="925829" h="1313180">
                <a:moveTo>
                  <a:pt x="0" y="1313180"/>
                </a:moveTo>
                <a:lnTo>
                  <a:pt x="92582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711440" y="1413869"/>
            <a:ext cx="212089" cy="207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80959" y="3116939"/>
            <a:ext cx="212090" cy="205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80959" y="2235560"/>
            <a:ext cx="212090" cy="205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623300" y="2235560"/>
            <a:ext cx="212090" cy="205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623300" y="1780900"/>
            <a:ext cx="212090" cy="2057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616950" y="2705460"/>
            <a:ext cx="212090" cy="205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443719" y="3147419"/>
            <a:ext cx="212089" cy="2057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443719" y="1413869"/>
            <a:ext cx="213359" cy="2070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624569" y="3177900"/>
            <a:ext cx="212089" cy="205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629650" y="1394819"/>
            <a:ext cx="212090" cy="2057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69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14845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9"/>
              <a:t>The </a:t>
            </a:r>
            <a:r>
              <a:rPr dirty="0" spc="270"/>
              <a:t>Monty </a:t>
            </a:r>
            <a:r>
              <a:rPr dirty="0" spc="215"/>
              <a:t>Hall</a:t>
            </a:r>
            <a:r>
              <a:rPr dirty="0" spc="-30"/>
              <a:t> </a:t>
            </a:r>
            <a:r>
              <a:rPr dirty="0" spc="229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7406640" y="2194919"/>
            <a:ext cx="1539240" cy="1539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57159" y="2652119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79" h="457200">
                <a:moveTo>
                  <a:pt x="56388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80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80" y="381000"/>
                </a:lnTo>
                <a:lnTo>
                  <a:pt x="640080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80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57159" y="2652119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79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80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80" y="381000"/>
                </a:lnTo>
                <a:lnTo>
                  <a:pt x="640080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8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57159" y="26521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97240" y="31093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61630" y="2749910"/>
            <a:ext cx="267970" cy="26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66559" y="1920599"/>
            <a:ext cx="2377440" cy="1920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66559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40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40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4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66559" y="1920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44000" y="3840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467600" y="2586079"/>
            <a:ext cx="975994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">
              <a:lnSpc>
                <a:spcPts val="2125"/>
              </a:lnSpc>
              <a:spcBef>
                <a:spcPts val="100"/>
              </a:spcBef>
            </a:pPr>
            <a:r>
              <a:rPr dirty="0" sz="1800" spc="140">
                <a:latin typeface="Tahoma"/>
                <a:cs typeface="Tahoma"/>
              </a:rPr>
              <a:t>DOOR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 spc="16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25"/>
              </a:lnSpc>
            </a:pPr>
            <a:r>
              <a:rPr dirty="0" sz="1800" spc="245" b="1">
                <a:latin typeface="Arial"/>
                <a:cs typeface="Arial"/>
              </a:rPr>
              <a:t>33</a:t>
            </a:r>
            <a:r>
              <a:rPr dirty="0" sz="1800" spc="175" b="1">
                <a:latin typeface="Arial"/>
                <a:cs typeface="Arial"/>
              </a:rPr>
              <a:t>.</a:t>
            </a:r>
            <a:r>
              <a:rPr dirty="0" sz="1800" spc="245" b="1">
                <a:latin typeface="Arial"/>
                <a:cs typeface="Arial"/>
              </a:rPr>
              <a:t>33</a:t>
            </a:r>
            <a:r>
              <a:rPr dirty="0" sz="1800" spc="200" b="1">
                <a:latin typeface="Arial"/>
                <a:cs typeface="Arial"/>
              </a:rPr>
              <a:t>%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12519" y="2286360"/>
            <a:ext cx="1539240" cy="1539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63039" y="2743560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80" h="457200">
                <a:moveTo>
                  <a:pt x="563879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63039" y="2743560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8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63039" y="27435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03120" y="32007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68779" y="2841350"/>
            <a:ext cx="267969" cy="26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57650" y="2103479"/>
            <a:ext cx="1703070" cy="17030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34559" y="2523850"/>
            <a:ext cx="361950" cy="3619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0079" y="1920599"/>
            <a:ext cx="2376170" cy="19202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40080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39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39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3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40080" y="1920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17520" y="3840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341119" y="2586079"/>
            <a:ext cx="975994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">
              <a:lnSpc>
                <a:spcPts val="2125"/>
              </a:lnSpc>
              <a:spcBef>
                <a:spcPts val="100"/>
              </a:spcBef>
            </a:pPr>
            <a:r>
              <a:rPr dirty="0" sz="1800" spc="140">
                <a:latin typeface="Tahoma"/>
                <a:cs typeface="Tahoma"/>
              </a:rPr>
              <a:t>DOOR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 spc="16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25"/>
              </a:lnSpc>
            </a:pPr>
            <a:r>
              <a:rPr dirty="0" sz="1800" spc="245" b="1">
                <a:latin typeface="Arial"/>
                <a:cs typeface="Arial"/>
              </a:rPr>
              <a:t>33</a:t>
            </a:r>
            <a:r>
              <a:rPr dirty="0" sz="1800" spc="175" b="1">
                <a:latin typeface="Arial"/>
                <a:cs typeface="Arial"/>
              </a:rPr>
              <a:t>.</a:t>
            </a:r>
            <a:r>
              <a:rPr dirty="0" sz="1800" spc="245" b="1">
                <a:latin typeface="Arial"/>
                <a:cs typeface="Arial"/>
              </a:rPr>
              <a:t>33</a:t>
            </a:r>
            <a:r>
              <a:rPr dirty="0" sz="1800" spc="200" b="1">
                <a:latin typeface="Arial"/>
                <a:cs typeface="Arial"/>
              </a:rPr>
              <a:t>%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57600" y="1920599"/>
            <a:ext cx="2376170" cy="19202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657600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39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39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3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657600" y="1920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035040" y="3840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358640" y="2586079"/>
            <a:ext cx="975994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">
              <a:lnSpc>
                <a:spcPts val="2125"/>
              </a:lnSpc>
              <a:spcBef>
                <a:spcPts val="100"/>
              </a:spcBef>
            </a:pPr>
            <a:r>
              <a:rPr dirty="0" sz="1800" spc="140">
                <a:latin typeface="Tahoma"/>
                <a:cs typeface="Tahoma"/>
              </a:rPr>
              <a:t>DOOR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 spc="16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25"/>
              </a:lnSpc>
            </a:pPr>
            <a:r>
              <a:rPr dirty="0" sz="1800" spc="245" b="1">
                <a:latin typeface="Arial"/>
                <a:cs typeface="Arial"/>
              </a:rPr>
              <a:t>33</a:t>
            </a:r>
            <a:r>
              <a:rPr dirty="0" sz="1800" spc="175" b="1">
                <a:latin typeface="Arial"/>
                <a:cs typeface="Arial"/>
              </a:rPr>
              <a:t>.</a:t>
            </a:r>
            <a:r>
              <a:rPr dirty="0" sz="1800" spc="245" b="1">
                <a:latin typeface="Arial"/>
                <a:cs typeface="Arial"/>
              </a:rPr>
              <a:t>33</a:t>
            </a:r>
            <a:r>
              <a:rPr dirty="0" sz="1800" spc="200" b="1">
                <a:latin typeface="Arial"/>
                <a:cs typeface="Arial"/>
              </a:rPr>
              <a:t>%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5440" y="5186938"/>
            <a:ext cx="21018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z="1800" spc="250" b="1">
                <a:solidFill>
                  <a:srgbClr val="FFFFFF"/>
                </a:solidFill>
                <a:latin typeface="Arial"/>
                <a:cs typeface="Arial"/>
              </a:rPr>
              <a:t>5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6109" y="4313280"/>
            <a:ext cx="5154295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dirty="0" sz="1800" spc="25">
                <a:latin typeface="Tahoma"/>
                <a:cs typeface="Tahoma"/>
              </a:rPr>
              <a:t>You </a:t>
            </a:r>
            <a:r>
              <a:rPr dirty="0" sz="1800" spc="135">
                <a:latin typeface="Tahoma"/>
                <a:cs typeface="Tahoma"/>
              </a:rPr>
              <a:t>choose </a:t>
            </a:r>
            <a:r>
              <a:rPr dirty="0" sz="1800" spc="160" b="1">
                <a:latin typeface="Arial"/>
                <a:cs typeface="Arial"/>
              </a:rPr>
              <a:t>Door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135" b="1">
                <a:latin typeface="Arial"/>
                <a:cs typeface="Arial"/>
              </a:rPr>
              <a:t>1</a:t>
            </a:r>
            <a:r>
              <a:rPr dirty="0" sz="1800" spc="135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25"/>
              </a:lnSpc>
            </a:pPr>
            <a:r>
              <a:rPr dirty="0" sz="1800" spc="135">
                <a:latin typeface="Tahoma"/>
                <a:cs typeface="Tahoma"/>
              </a:rPr>
              <a:t>What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is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the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probability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95">
                <a:latin typeface="Tahoma"/>
                <a:cs typeface="Tahoma"/>
              </a:rPr>
              <a:t>it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140">
                <a:latin typeface="Tahoma"/>
                <a:cs typeface="Tahoma"/>
              </a:rPr>
              <a:t>has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the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prize?</a:t>
            </a:r>
            <a:r>
              <a:rPr dirty="0" sz="1800" spc="50">
                <a:latin typeface="Tahoma"/>
                <a:cs typeface="Tahoma"/>
              </a:rPr>
              <a:t> </a:t>
            </a:r>
            <a:r>
              <a:rPr dirty="0" sz="1800" spc="229" b="1">
                <a:latin typeface="Arial"/>
                <a:cs typeface="Arial"/>
              </a:rPr>
              <a:t>33%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21945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9"/>
              <a:t>The</a:t>
            </a:r>
            <a:r>
              <a:rPr dirty="0" spc="90"/>
              <a:t> </a:t>
            </a:r>
            <a:r>
              <a:rPr dirty="0" spc="235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500" y="1309729"/>
            <a:ext cx="9308465" cy="54038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2000"/>
              </a:lnSpc>
              <a:spcBef>
                <a:spcPts val="210"/>
              </a:spcBef>
            </a:pPr>
            <a:r>
              <a:rPr dirty="0" sz="1700" spc="150" b="1">
                <a:latin typeface="Arial"/>
                <a:cs typeface="Arial"/>
              </a:rPr>
              <a:t>Suppose</a:t>
            </a:r>
            <a:r>
              <a:rPr dirty="0" sz="1700" spc="125" b="1">
                <a:latin typeface="Arial"/>
                <a:cs typeface="Arial"/>
              </a:rPr>
              <a:t> </a:t>
            </a:r>
            <a:r>
              <a:rPr dirty="0" sz="1700" spc="235" b="1">
                <a:latin typeface="Arial"/>
                <a:cs typeface="Arial"/>
              </a:rPr>
              <a:t>we</a:t>
            </a:r>
            <a:r>
              <a:rPr dirty="0" sz="1700" spc="125" b="1">
                <a:latin typeface="Arial"/>
                <a:cs typeface="Arial"/>
              </a:rPr>
              <a:t> </a:t>
            </a:r>
            <a:r>
              <a:rPr dirty="0" sz="1700" spc="215" b="1">
                <a:latin typeface="Arial"/>
                <a:cs typeface="Arial"/>
              </a:rPr>
              <a:t>wanted</a:t>
            </a:r>
            <a:r>
              <a:rPr dirty="0" sz="1700" spc="130" b="1">
                <a:latin typeface="Arial"/>
                <a:cs typeface="Arial"/>
              </a:rPr>
              <a:t> </a:t>
            </a:r>
            <a:r>
              <a:rPr dirty="0" sz="1700" spc="185" b="1">
                <a:latin typeface="Arial"/>
                <a:cs typeface="Arial"/>
              </a:rPr>
              <a:t>to</a:t>
            </a:r>
            <a:r>
              <a:rPr dirty="0" sz="1700" spc="125" b="1">
                <a:latin typeface="Arial"/>
                <a:cs typeface="Arial"/>
              </a:rPr>
              <a:t> </a:t>
            </a:r>
            <a:r>
              <a:rPr dirty="0" sz="1700" spc="200" b="1">
                <a:latin typeface="Arial"/>
                <a:cs typeface="Arial"/>
              </a:rPr>
              <a:t>take</a:t>
            </a:r>
            <a:r>
              <a:rPr dirty="0" sz="1700" spc="130" b="1">
                <a:latin typeface="Arial"/>
                <a:cs typeface="Arial"/>
              </a:rPr>
              <a:t> </a:t>
            </a:r>
            <a:r>
              <a:rPr dirty="0" sz="1700" spc="204" b="1">
                <a:latin typeface="Arial"/>
                <a:cs typeface="Arial"/>
              </a:rPr>
              <a:t>a</a:t>
            </a:r>
            <a:r>
              <a:rPr dirty="0" sz="1700" spc="130" b="1">
                <a:latin typeface="Arial"/>
                <a:cs typeface="Arial"/>
              </a:rPr>
              <a:t> </a:t>
            </a:r>
            <a:r>
              <a:rPr dirty="0" sz="1700" spc="165" b="1">
                <a:latin typeface="Arial"/>
                <a:cs typeface="Arial"/>
              </a:rPr>
              <a:t>background</a:t>
            </a:r>
            <a:r>
              <a:rPr dirty="0" sz="1700" spc="120" b="1">
                <a:latin typeface="Arial"/>
                <a:cs typeface="Arial"/>
              </a:rPr>
              <a:t> </a:t>
            </a:r>
            <a:r>
              <a:rPr dirty="0" sz="1700" spc="125" b="1">
                <a:latin typeface="Arial"/>
                <a:cs typeface="Arial"/>
              </a:rPr>
              <a:t>color</a:t>
            </a:r>
            <a:r>
              <a:rPr dirty="0" sz="1700" spc="140" b="1">
                <a:latin typeface="Arial"/>
                <a:cs typeface="Arial"/>
              </a:rPr>
              <a:t> </a:t>
            </a:r>
            <a:r>
              <a:rPr dirty="0" sz="1700" spc="160" b="1">
                <a:latin typeface="Arial"/>
                <a:cs typeface="Arial"/>
              </a:rPr>
              <a:t>(in</a:t>
            </a:r>
            <a:r>
              <a:rPr dirty="0" sz="1700" spc="140" b="1">
                <a:latin typeface="Arial"/>
                <a:cs typeface="Arial"/>
              </a:rPr>
              <a:t> </a:t>
            </a:r>
            <a:r>
              <a:rPr dirty="0" sz="1700" spc="80" b="1">
                <a:latin typeface="Arial"/>
                <a:cs typeface="Arial"/>
              </a:rPr>
              <a:t>RGB</a:t>
            </a:r>
            <a:r>
              <a:rPr dirty="0" sz="1700" spc="130" b="1">
                <a:latin typeface="Arial"/>
                <a:cs typeface="Arial"/>
              </a:rPr>
              <a:t> </a:t>
            </a:r>
            <a:r>
              <a:rPr dirty="0" sz="1700" spc="165" b="1">
                <a:latin typeface="Arial"/>
                <a:cs typeface="Arial"/>
              </a:rPr>
              <a:t>values)</a:t>
            </a:r>
            <a:r>
              <a:rPr dirty="0" sz="1700" spc="120" b="1">
                <a:latin typeface="Arial"/>
                <a:cs typeface="Arial"/>
              </a:rPr>
              <a:t> </a:t>
            </a:r>
            <a:r>
              <a:rPr dirty="0" sz="1700" spc="190" b="1">
                <a:latin typeface="Arial"/>
                <a:cs typeface="Arial"/>
              </a:rPr>
              <a:t>and</a:t>
            </a:r>
            <a:r>
              <a:rPr dirty="0" sz="1700" spc="120" b="1">
                <a:latin typeface="Arial"/>
                <a:cs typeface="Arial"/>
              </a:rPr>
              <a:t> </a:t>
            </a:r>
            <a:r>
              <a:rPr dirty="0" sz="1700" spc="170" b="1">
                <a:latin typeface="Arial"/>
                <a:cs typeface="Arial"/>
              </a:rPr>
              <a:t>predict  </a:t>
            </a:r>
            <a:r>
              <a:rPr dirty="0" sz="1700" spc="204" b="1">
                <a:latin typeface="Arial"/>
                <a:cs typeface="Arial"/>
              </a:rPr>
              <a:t>a </a:t>
            </a:r>
            <a:r>
              <a:rPr dirty="0" sz="1700" spc="170" b="1">
                <a:latin typeface="Arial"/>
                <a:cs typeface="Arial"/>
              </a:rPr>
              <a:t>light/dark </a:t>
            </a:r>
            <a:r>
              <a:rPr dirty="0" sz="1700" spc="180" b="1">
                <a:latin typeface="Arial"/>
                <a:cs typeface="Arial"/>
              </a:rPr>
              <a:t>font </a:t>
            </a:r>
            <a:r>
              <a:rPr dirty="0" sz="1700" spc="160" b="1">
                <a:latin typeface="Arial"/>
                <a:cs typeface="Arial"/>
              </a:rPr>
              <a:t>for</a:t>
            </a:r>
            <a:r>
              <a:rPr dirty="0" sz="1700" spc="-60" b="1">
                <a:latin typeface="Arial"/>
                <a:cs typeface="Arial"/>
              </a:rPr>
              <a:t> </a:t>
            </a:r>
            <a:r>
              <a:rPr dirty="0" sz="1700" spc="180" b="1">
                <a:latin typeface="Arial"/>
                <a:cs typeface="Arial"/>
              </a:rPr>
              <a:t>it.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500" y="2961999"/>
            <a:ext cx="8762365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165" b="1">
                <a:latin typeface="Arial"/>
                <a:cs typeface="Arial"/>
              </a:rPr>
              <a:t>If </a:t>
            </a:r>
            <a:r>
              <a:rPr dirty="0" sz="1700" spc="155" b="1">
                <a:latin typeface="Arial"/>
                <a:cs typeface="Arial"/>
              </a:rPr>
              <a:t>you </a:t>
            </a:r>
            <a:r>
              <a:rPr dirty="0" sz="1700" spc="150" b="1">
                <a:solidFill>
                  <a:srgbClr val="9FABD3"/>
                </a:solidFill>
                <a:latin typeface="Arial"/>
                <a:cs typeface="Arial"/>
                <a:hlinkClick r:id="rId2"/>
              </a:rPr>
              <a:t>search </a:t>
            </a:r>
            <a:r>
              <a:rPr dirty="0" sz="1700" spc="175" b="1">
                <a:solidFill>
                  <a:srgbClr val="9FABD3"/>
                </a:solidFill>
                <a:latin typeface="Arial"/>
                <a:cs typeface="Arial"/>
                <a:hlinkClick r:id="rId2"/>
              </a:rPr>
              <a:t>around </a:t>
            </a:r>
            <a:r>
              <a:rPr dirty="0" sz="1700" spc="160" b="1">
                <a:solidFill>
                  <a:srgbClr val="9FABD3"/>
                </a:solidFill>
                <a:latin typeface="Arial"/>
                <a:cs typeface="Arial"/>
                <a:hlinkClick r:id="rId2"/>
              </a:rPr>
              <a:t>Stack </a:t>
            </a:r>
            <a:r>
              <a:rPr dirty="0" sz="1700" spc="170" b="1">
                <a:solidFill>
                  <a:srgbClr val="9FABD3"/>
                </a:solidFill>
                <a:latin typeface="Arial"/>
                <a:cs typeface="Arial"/>
                <a:hlinkClick r:id="rId2"/>
              </a:rPr>
              <a:t>Overflow</a:t>
            </a:r>
            <a:r>
              <a:rPr dirty="0" sz="1700" spc="170" b="1">
                <a:latin typeface="Arial"/>
                <a:cs typeface="Arial"/>
              </a:rPr>
              <a:t>, </a:t>
            </a:r>
            <a:r>
              <a:rPr dirty="0" sz="1700" spc="204" b="1">
                <a:latin typeface="Arial"/>
                <a:cs typeface="Arial"/>
              </a:rPr>
              <a:t>there </a:t>
            </a:r>
            <a:r>
              <a:rPr dirty="0" sz="1700" spc="90" b="1">
                <a:latin typeface="Arial"/>
                <a:cs typeface="Arial"/>
              </a:rPr>
              <a:t>is </a:t>
            </a:r>
            <a:r>
              <a:rPr dirty="0" sz="1700" spc="204" b="1">
                <a:latin typeface="Arial"/>
                <a:cs typeface="Arial"/>
              </a:rPr>
              <a:t>a </a:t>
            </a:r>
            <a:r>
              <a:rPr dirty="0" sz="1700" spc="140" b="1">
                <a:latin typeface="Arial"/>
                <a:cs typeface="Arial"/>
              </a:rPr>
              <a:t>nice </a:t>
            </a:r>
            <a:r>
              <a:rPr dirty="0" sz="1700" spc="180" b="1">
                <a:latin typeface="Arial"/>
                <a:cs typeface="Arial"/>
              </a:rPr>
              <a:t>formula </a:t>
            </a:r>
            <a:r>
              <a:rPr dirty="0" sz="1700" spc="185" b="1">
                <a:latin typeface="Arial"/>
                <a:cs typeface="Arial"/>
              </a:rPr>
              <a:t>to </a:t>
            </a:r>
            <a:r>
              <a:rPr dirty="0" sz="1700" spc="155" b="1">
                <a:latin typeface="Arial"/>
                <a:cs typeface="Arial"/>
              </a:rPr>
              <a:t>do</a:t>
            </a:r>
            <a:r>
              <a:rPr dirty="0" sz="1700" spc="-275" b="1">
                <a:latin typeface="Arial"/>
                <a:cs typeface="Arial"/>
              </a:rPr>
              <a:t> </a:t>
            </a:r>
            <a:r>
              <a:rPr dirty="0" sz="1700" spc="140" b="1">
                <a:latin typeface="Arial"/>
                <a:cs typeface="Arial"/>
              </a:rPr>
              <a:t>this: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500" y="4709519"/>
            <a:ext cx="8998585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170" b="1">
                <a:latin typeface="Arial"/>
                <a:cs typeface="Arial"/>
              </a:rPr>
              <a:t>But</a:t>
            </a:r>
            <a:r>
              <a:rPr dirty="0" sz="1700" spc="125" b="1">
                <a:latin typeface="Arial"/>
                <a:cs typeface="Arial"/>
              </a:rPr>
              <a:t> </a:t>
            </a:r>
            <a:r>
              <a:rPr dirty="0" sz="1700" spc="220" b="1">
                <a:latin typeface="Arial"/>
                <a:cs typeface="Arial"/>
              </a:rPr>
              <a:t>what</a:t>
            </a:r>
            <a:r>
              <a:rPr dirty="0" sz="1700" spc="120" b="1">
                <a:latin typeface="Arial"/>
                <a:cs typeface="Arial"/>
              </a:rPr>
              <a:t> </a:t>
            </a:r>
            <a:r>
              <a:rPr dirty="0" sz="1700" spc="145" b="1">
                <a:latin typeface="Arial"/>
                <a:cs typeface="Arial"/>
              </a:rPr>
              <a:t>if</a:t>
            </a:r>
            <a:r>
              <a:rPr dirty="0" sz="1700" spc="120" b="1">
                <a:latin typeface="Arial"/>
                <a:cs typeface="Arial"/>
              </a:rPr>
              <a:t> </a:t>
            </a:r>
            <a:r>
              <a:rPr dirty="0" sz="1700" spc="235" b="1">
                <a:latin typeface="Arial"/>
                <a:cs typeface="Arial"/>
              </a:rPr>
              <a:t>we</a:t>
            </a:r>
            <a:r>
              <a:rPr dirty="0" sz="1700" spc="130" b="1">
                <a:latin typeface="Arial"/>
                <a:cs typeface="Arial"/>
              </a:rPr>
              <a:t> </a:t>
            </a:r>
            <a:r>
              <a:rPr dirty="0" sz="1700" spc="160" b="1">
                <a:latin typeface="Arial"/>
                <a:cs typeface="Arial"/>
              </a:rPr>
              <a:t>do</a:t>
            </a:r>
            <a:r>
              <a:rPr dirty="0" sz="1700" spc="125" b="1">
                <a:latin typeface="Arial"/>
                <a:cs typeface="Arial"/>
              </a:rPr>
              <a:t> </a:t>
            </a:r>
            <a:r>
              <a:rPr dirty="0" sz="1700" spc="185" b="1">
                <a:latin typeface="Arial"/>
                <a:cs typeface="Arial"/>
              </a:rPr>
              <a:t>not</a:t>
            </a:r>
            <a:r>
              <a:rPr dirty="0" sz="1700" spc="125" b="1">
                <a:latin typeface="Arial"/>
                <a:cs typeface="Arial"/>
              </a:rPr>
              <a:t> </a:t>
            </a:r>
            <a:r>
              <a:rPr dirty="0" sz="1700" spc="190" b="1">
                <a:latin typeface="Arial"/>
                <a:cs typeface="Arial"/>
              </a:rPr>
              <a:t>know</a:t>
            </a:r>
            <a:r>
              <a:rPr dirty="0" sz="1700" spc="125" b="1">
                <a:latin typeface="Arial"/>
                <a:cs typeface="Arial"/>
              </a:rPr>
              <a:t> </a:t>
            </a:r>
            <a:r>
              <a:rPr dirty="0" sz="1700" spc="210" b="1">
                <a:latin typeface="Arial"/>
                <a:cs typeface="Arial"/>
              </a:rPr>
              <a:t>the</a:t>
            </a:r>
            <a:r>
              <a:rPr dirty="0" sz="1700" spc="140" b="1">
                <a:latin typeface="Arial"/>
                <a:cs typeface="Arial"/>
              </a:rPr>
              <a:t> </a:t>
            </a:r>
            <a:r>
              <a:rPr dirty="0" sz="1700" spc="150" b="1">
                <a:latin typeface="Arial"/>
                <a:cs typeface="Arial"/>
              </a:rPr>
              <a:t>formula?</a:t>
            </a:r>
            <a:r>
              <a:rPr dirty="0" sz="1700" spc="120" b="1">
                <a:latin typeface="Arial"/>
                <a:cs typeface="Arial"/>
              </a:rPr>
              <a:t> </a:t>
            </a:r>
            <a:r>
              <a:rPr dirty="0" sz="1700" spc="160" b="1">
                <a:latin typeface="Arial"/>
                <a:cs typeface="Arial"/>
              </a:rPr>
              <a:t>Or</a:t>
            </a:r>
            <a:r>
              <a:rPr dirty="0" sz="1700" spc="135" b="1">
                <a:latin typeface="Arial"/>
                <a:cs typeface="Arial"/>
              </a:rPr>
              <a:t> </a:t>
            </a:r>
            <a:r>
              <a:rPr dirty="0" sz="1700" spc="175" b="1">
                <a:latin typeface="Arial"/>
                <a:cs typeface="Arial"/>
              </a:rPr>
              <a:t>one</a:t>
            </a:r>
            <a:r>
              <a:rPr dirty="0" sz="1700" spc="135" b="1">
                <a:latin typeface="Arial"/>
                <a:cs typeface="Arial"/>
              </a:rPr>
              <a:t> </a:t>
            </a:r>
            <a:r>
              <a:rPr dirty="0" sz="1700" spc="175" b="1">
                <a:latin typeface="Arial"/>
                <a:cs typeface="Arial"/>
              </a:rPr>
              <a:t>hasn’t</a:t>
            </a:r>
            <a:r>
              <a:rPr dirty="0" sz="1700" spc="130" b="1">
                <a:latin typeface="Arial"/>
                <a:cs typeface="Arial"/>
              </a:rPr>
              <a:t> </a:t>
            </a:r>
            <a:r>
              <a:rPr dirty="0" sz="1700" spc="195" b="1">
                <a:latin typeface="Arial"/>
                <a:cs typeface="Arial"/>
              </a:rPr>
              <a:t>been</a:t>
            </a:r>
            <a:r>
              <a:rPr dirty="0" sz="1700" spc="130" b="1">
                <a:latin typeface="Arial"/>
                <a:cs typeface="Arial"/>
              </a:rPr>
              <a:t> discovered?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3120" y="3657960"/>
            <a:ext cx="4733249" cy="407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754879" y="210347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solidFill>
                  <a:srgbClr val="FFFFFF"/>
                </a:solidFill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70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3017520" y="210347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325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3421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A </a:t>
            </a:r>
            <a:r>
              <a:rPr dirty="0" spc="220"/>
              <a:t>Simple </a:t>
            </a:r>
            <a:r>
              <a:rPr dirty="0" spc="245"/>
              <a:t>Neural</a:t>
            </a:r>
            <a:r>
              <a:rPr dirty="0" spc="130"/>
              <a:t> </a:t>
            </a:r>
            <a:r>
              <a:rPr dirty="0" spc="275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454510"/>
            <a:ext cx="8926830" cy="61087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229"/>
              </a:spcBef>
            </a:pPr>
            <a:r>
              <a:rPr dirty="0" sz="1950" spc="170" b="1">
                <a:latin typeface="Arial"/>
                <a:cs typeface="Arial"/>
              </a:rPr>
              <a:t>Let’s </a:t>
            </a:r>
            <a:r>
              <a:rPr dirty="0" sz="1950" spc="210" b="1">
                <a:latin typeface="Arial"/>
                <a:cs typeface="Arial"/>
              </a:rPr>
              <a:t>represent </a:t>
            </a:r>
            <a:r>
              <a:rPr dirty="0" sz="1950" spc="185" b="1">
                <a:latin typeface="Arial"/>
                <a:cs typeface="Arial"/>
              </a:rPr>
              <a:t>background </a:t>
            </a:r>
            <a:r>
              <a:rPr dirty="0" sz="1950" spc="140" b="1">
                <a:latin typeface="Arial"/>
                <a:cs typeface="Arial"/>
              </a:rPr>
              <a:t>color </a:t>
            </a:r>
            <a:r>
              <a:rPr dirty="0" sz="1950" spc="150" b="1">
                <a:latin typeface="Arial"/>
                <a:cs typeface="Arial"/>
              </a:rPr>
              <a:t>as </a:t>
            </a:r>
            <a:r>
              <a:rPr dirty="0" sz="1950" spc="270" b="1">
                <a:latin typeface="Arial"/>
                <a:cs typeface="Arial"/>
              </a:rPr>
              <a:t>3 </a:t>
            </a:r>
            <a:r>
              <a:rPr dirty="0" sz="1950" spc="190" b="1">
                <a:latin typeface="Arial"/>
                <a:cs typeface="Arial"/>
              </a:rPr>
              <a:t>numeric </a:t>
            </a:r>
            <a:r>
              <a:rPr dirty="0" sz="1950" spc="85" b="1">
                <a:latin typeface="Arial"/>
                <a:cs typeface="Arial"/>
              </a:rPr>
              <a:t>RGB </a:t>
            </a:r>
            <a:r>
              <a:rPr dirty="0" sz="1950" spc="180" b="1">
                <a:latin typeface="Arial"/>
                <a:cs typeface="Arial"/>
              </a:rPr>
              <a:t>inputs,</a:t>
            </a:r>
            <a:r>
              <a:rPr dirty="0" sz="1950" spc="-100" b="1">
                <a:latin typeface="Arial"/>
                <a:cs typeface="Arial"/>
              </a:rPr>
              <a:t> </a:t>
            </a:r>
            <a:r>
              <a:rPr dirty="0" sz="1950" spc="204" b="1">
                <a:latin typeface="Arial"/>
                <a:cs typeface="Arial"/>
              </a:rPr>
              <a:t>and  </a:t>
            </a:r>
            <a:r>
              <a:rPr dirty="0" sz="1950" spc="190" b="1">
                <a:latin typeface="Arial"/>
                <a:cs typeface="Arial"/>
              </a:rPr>
              <a:t>predict </a:t>
            </a:r>
            <a:r>
              <a:rPr dirty="0" sz="1950" spc="235" b="1">
                <a:latin typeface="Arial"/>
                <a:cs typeface="Arial"/>
              </a:rPr>
              <a:t>whether </a:t>
            </a:r>
            <a:r>
              <a:rPr dirty="0" sz="1950" spc="229" b="1">
                <a:latin typeface="Arial"/>
                <a:cs typeface="Arial"/>
              </a:rPr>
              <a:t>a </a:t>
            </a:r>
            <a:r>
              <a:rPr dirty="0" sz="1950" spc="135" b="1">
                <a:latin typeface="Arial"/>
                <a:cs typeface="Arial"/>
              </a:rPr>
              <a:t>DARK/LIGHT </a:t>
            </a:r>
            <a:r>
              <a:rPr dirty="0" sz="1950" spc="204" b="1">
                <a:latin typeface="Arial"/>
                <a:cs typeface="Arial"/>
              </a:rPr>
              <a:t>font </a:t>
            </a:r>
            <a:r>
              <a:rPr dirty="0" sz="1950" spc="160" b="1">
                <a:latin typeface="Arial"/>
                <a:cs typeface="Arial"/>
              </a:rPr>
              <a:t>should </a:t>
            </a:r>
            <a:r>
              <a:rPr dirty="0" sz="1950" spc="220" b="1">
                <a:latin typeface="Arial"/>
                <a:cs typeface="Arial"/>
              </a:rPr>
              <a:t>be</a:t>
            </a:r>
            <a:r>
              <a:rPr dirty="0" sz="1950" spc="-185" b="1">
                <a:latin typeface="Arial"/>
                <a:cs typeface="Arial"/>
              </a:rPr>
              <a:t> </a:t>
            </a:r>
            <a:r>
              <a:rPr dirty="0" sz="1950" spc="185" b="1">
                <a:latin typeface="Arial"/>
                <a:cs typeface="Arial"/>
              </a:rPr>
              <a:t>used.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54910" y="266862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19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19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39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54910" y="266862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19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39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19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54910" y="26686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04820" y="32172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522220" y="2796900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255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54910" y="329219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19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19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19" y="548639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39" y="274319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19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54910" y="329219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19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39" y="274319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19" y="548639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19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54910" y="32921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04820" y="3840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522220" y="3420469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54910" y="393228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19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19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39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19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54910" y="393228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19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39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19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54910" y="393228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04820" y="44809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522220" y="4060549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34329" y="2975969"/>
            <a:ext cx="547370" cy="548640"/>
          </a:xfrm>
          <a:custGeom>
            <a:avLst/>
            <a:gdLst/>
            <a:ahLst/>
            <a:cxnLst/>
            <a:rect l="l" t="t" r="r" b="b"/>
            <a:pathLst>
              <a:path w="547370" h="548639">
                <a:moveTo>
                  <a:pt x="273050" y="0"/>
                </a:moveTo>
                <a:lnTo>
                  <a:pt x="222878" y="4264"/>
                </a:lnTo>
                <a:lnTo>
                  <a:pt x="176104" y="16619"/>
                </a:lnTo>
                <a:lnTo>
                  <a:pt x="133397" y="36406"/>
                </a:lnTo>
                <a:lnTo>
                  <a:pt x="95424" y="62966"/>
                </a:lnTo>
                <a:lnTo>
                  <a:pt x="62855" y="95641"/>
                </a:lnTo>
                <a:lnTo>
                  <a:pt x="36359" y="133773"/>
                </a:lnTo>
                <a:lnTo>
                  <a:pt x="16605" y="176702"/>
                </a:lnTo>
                <a:lnTo>
                  <a:pt x="4262" y="223770"/>
                </a:lnTo>
                <a:lnTo>
                  <a:pt x="0" y="274319"/>
                </a:lnTo>
                <a:lnTo>
                  <a:pt x="4262" y="324534"/>
                </a:lnTo>
                <a:lnTo>
                  <a:pt x="16605" y="371425"/>
                </a:lnTo>
                <a:lnTo>
                  <a:pt x="36359" y="414302"/>
                </a:lnTo>
                <a:lnTo>
                  <a:pt x="62855" y="452475"/>
                </a:lnTo>
                <a:lnTo>
                  <a:pt x="95424" y="485254"/>
                </a:lnTo>
                <a:lnTo>
                  <a:pt x="133397" y="511951"/>
                </a:lnTo>
                <a:lnTo>
                  <a:pt x="176104" y="531873"/>
                </a:lnTo>
                <a:lnTo>
                  <a:pt x="222878" y="544333"/>
                </a:lnTo>
                <a:lnTo>
                  <a:pt x="273050" y="548639"/>
                </a:lnTo>
                <a:lnTo>
                  <a:pt x="323599" y="544333"/>
                </a:lnTo>
                <a:lnTo>
                  <a:pt x="370667" y="531873"/>
                </a:lnTo>
                <a:lnTo>
                  <a:pt x="413596" y="511951"/>
                </a:lnTo>
                <a:lnTo>
                  <a:pt x="451728" y="485254"/>
                </a:lnTo>
                <a:lnTo>
                  <a:pt x="484403" y="452475"/>
                </a:lnTo>
                <a:lnTo>
                  <a:pt x="510963" y="414302"/>
                </a:lnTo>
                <a:lnTo>
                  <a:pt x="530750" y="371425"/>
                </a:lnTo>
                <a:lnTo>
                  <a:pt x="543105" y="324534"/>
                </a:lnTo>
                <a:lnTo>
                  <a:pt x="547370" y="274319"/>
                </a:lnTo>
                <a:lnTo>
                  <a:pt x="543105" y="223770"/>
                </a:lnTo>
                <a:lnTo>
                  <a:pt x="530750" y="176702"/>
                </a:lnTo>
                <a:lnTo>
                  <a:pt x="510963" y="133773"/>
                </a:lnTo>
                <a:lnTo>
                  <a:pt x="484403" y="95641"/>
                </a:lnTo>
                <a:lnTo>
                  <a:pt x="451728" y="62966"/>
                </a:lnTo>
                <a:lnTo>
                  <a:pt x="413596" y="36406"/>
                </a:lnTo>
                <a:lnTo>
                  <a:pt x="370667" y="16619"/>
                </a:lnTo>
                <a:lnTo>
                  <a:pt x="323599" y="4264"/>
                </a:lnTo>
                <a:lnTo>
                  <a:pt x="27305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434329" y="2975969"/>
            <a:ext cx="547370" cy="548640"/>
          </a:xfrm>
          <a:custGeom>
            <a:avLst/>
            <a:gdLst/>
            <a:ahLst/>
            <a:cxnLst/>
            <a:rect l="l" t="t" r="r" b="b"/>
            <a:pathLst>
              <a:path w="547370" h="548639">
                <a:moveTo>
                  <a:pt x="273050" y="0"/>
                </a:moveTo>
                <a:lnTo>
                  <a:pt x="323599" y="4264"/>
                </a:lnTo>
                <a:lnTo>
                  <a:pt x="370667" y="16619"/>
                </a:lnTo>
                <a:lnTo>
                  <a:pt x="413596" y="36406"/>
                </a:lnTo>
                <a:lnTo>
                  <a:pt x="451728" y="62966"/>
                </a:lnTo>
                <a:lnTo>
                  <a:pt x="484403" y="95641"/>
                </a:lnTo>
                <a:lnTo>
                  <a:pt x="510963" y="133773"/>
                </a:lnTo>
                <a:lnTo>
                  <a:pt x="530750" y="176702"/>
                </a:lnTo>
                <a:lnTo>
                  <a:pt x="543105" y="223770"/>
                </a:lnTo>
                <a:lnTo>
                  <a:pt x="547370" y="274319"/>
                </a:lnTo>
                <a:lnTo>
                  <a:pt x="543105" y="324534"/>
                </a:lnTo>
                <a:lnTo>
                  <a:pt x="530750" y="371425"/>
                </a:lnTo>
                <a:lnTo>
                  <a:pt x="510963" y="414302"/>
                </a:lnTo>
                <a:lnTo>
                  <a:pt x="484403" y="452475"/>
                </a:lnTo>
                <a:lnTo>
                  <a:pt x="451728" y="485254"/>
                </a:lnTo>
                <a:lnTo>
                  <a:pt x="413596" y="511951"/>
                </a:lnTo>
                <a:lnTo>
                  <a:pt x="370667" y="531873"/>
                </a:lnTo>
                <a:lnTo>
                  <a:pt x="323599" y="544333"/>
                </a:lnTo>
                <a:lnTo>
                  <a:pt x="273050" y="548639"/>
                </a:lnTo>
                <a:lnTo>
                  <a:pt x="222878" y="544333"/>
                </a:lnTo>
                <a:lnTo>
                  <a:pt x="176104" y="531873"/>
                </a:lnTo>
                <a:lnTo>
                  <a:pt x="133397" y="511951"/>
                </a:lnTo>
                <a:lnTo>
                  <a:pt x="95424" y="485254"/>
                </a:lnTo>
                <a:lnTo>
                  <a:pt x="62855" y="452475"/>
                </a:lnTo>
                <a:lnTo>
                  <a:pt x="36359" y="414302"/>
                </a:lnTo>
                <a:lnTo>
                  <a:pt x="16605" y="371425"/>
                </a:lnTo>
                <a:lnTo>
                  <a:pt x="4262" y="324534"/>
                </a:lnTo>
                <a:lnTo>
                  <a:pt x="0" y="274319"/>
                </a:lnTo>
                <a:lnTo>
                  <a:pt x="4262" y="223770"/>
                </a:lnTo>
                <a:lnTo>
                  <a:pt x="16605" y="176702"/>
                </a:lnTo>
                <a:lnTo>
                  <a:pt x="36359" y="133773"/>
                </a:lnTo>
                <a:lnTo>
                  <a:pt x="62855" y="95641"/>
                </a:lnTo>
                <a:lnTo>
                  <a:pt x="95424" y="62966"/>
                </a:lnTo>
                <a:lnTo>
                  <a:pt x="133397" y="36406"/>
                </a:lnTo>
                <a:lnTo>
                  <a:pt x="176104" y="16619"/>
                </a:lnTo>
                <a:lnTo>
                  <a:pt x="222878" y="4264"/>
                </a:lnTo>
                <a:lnTo>
                  <a:pt x="27305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34329" y="29759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82970" y="35246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631179" y="3104239"/>
            <a:ext cx="15494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34329" y="3616049"/>
            <a:ext cx="547370" cy="548640"/>
          </a:xfrm>
          <a:custGeom>
            <a:avLst/>
            <a:gdLst/>
            <a:ahLst/>
            <a:cxnLst/>
            <a:rect l="l" t="t" r="r" b="b"/>
            <a:pathLst>
              <a:path w="547370" h="548639">
                <a:moveTo>
                  <a:pt x="273050" y="0"/>
                </a:moveTo>
                <a:lnTo>
                  <a:pt x="222878" y="4264"/>
                </a:lnTo>
                <a:lnTo>
                  <a:pt x="176104" y="16619"/>
                </a:lnTo>
                <a:lnTo>
                  <a:pt x="133397" y="36406"/>
                </a:lnTo>
                <a:lnTo>
                  <a:pt x="95424" y="62966"/>
                </a:lnTo>
                <a:lnTo>
                  <a:pt x="62855" y="95641"/>
                </a:lnTo>
                <a:lnTo>
                  <a:pt x="36359" y="133773"/>
                </a:lnTo>
                <a:lnTo>
                  <a:pt x="16605" y="176702"/>
                </a:lnTo>
                <a:lnTo>
                  <a:pt x="4262" y="223770"/>
                </a:lnTo>
                <a:lnTo>
                  <a:pt x="0" y="274319"/>
                </a:lnTo>
                <a:lnTo>
                  <a:pt x="4262" y="324534"/>
                </a:lnTo>
                <a:lnTo>
                  <a:pt x="16605" y="371425"/>
                </a:lnTo>
                <a:lnTo>
                  <a:pt x="36359" y="414302"/>
                </a:lnTo>
                <a:lnTo>
                  <a:pt x="62855" y="452475"/>
                </a:lnTo>
                <a:lnTo>
                  <a:pt x="95424" y="485254"/>
                </a:lnTo>
                <a:lnTo>
                  <a:pt x="133397" y="511951"/>
                </a:lnTo>
                <a:lnTo>
                  <a:pt x="176104" y="531873"/>
                </a:lnTo>
                <a:lnTo>
                  <a:pt x="222878" y="544333"/>
                </a:lnTo>
                <a:lnTo>
                  <a:pt x="273050" y="548639"/>
                </a:lnTo>
                <a:lnTo>
                  <a:pt x="323599" y="544333"/>
                </a:lnTo>
                <a:lnTo>
                  <a:pt x="370667" y="531873"/>
                </a:lnTo>
                <a:lnTo>
                  <a:pt x="413596" y="511951"/>
                </a:lnTo>
                <a:lnTo>
                  <a:pt x="451728" y="485254"/>
                </a:lnTo>
                <a:lnTo>
                  <a:pt x="484403" y="452475"/>
                </a:lnTo>
                <a:lnTo>
                  <a:pt x="510963" y="414302"/>
                </a:lnTo>
                <a:lnTo>
                  <a:pt x="530750" y="371425"/>
                </a:lnTo>
                <a:lnTo>
                  <a:pt x="543105" y="324534"/>
                </a:lnTo>
                <a:lnTo>
                  <a:pt x="547370" y="274319"/>
                </a:lnTo>
                <a:lnTo>
                  <a:pt x="543105" y="223770"/>
                </a:lnTo>
                <a:lnTo>
                  <a:pt x="530750" y="176702"/>
                </a:lnTo>
                <a:lnTo>
                  <a:pt x="510963" y="133773"/>
                </a:lnTo>
                <a:lnTo>
                  <a:pt x="484403" y="95641"/>
                </a:lnTo>
                <a:lnTo>
                  <a:pt x="451728" y="62966"/>
                </a:lnTo>
                <a:lnTo>
                  <a:pt x="413596" y="36406"/>
                </a:lnTo>
                <a:lnTo>
                  <a:pt x="370667" y="16619"/>
                </a:lnTo>
                <a:lnTo>
                  <a:pt x="323599" y="4264"/>
                </a:lnTo>
                <a:lnTo>
                  <a:pt x="273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34329" y="3616049"/>
            <a:ext cx="547370" cy="548640"/>
          </a:xfrm>
          <a:custGeom>
            <a:avLst/>
            <a:gdLst/>
            <a:ahLst/>
            <a:cxnLst/>
            <a:rect l="l" t="t" r="r" b="b"/>
            <a:pathLst>
              <a:path w="547370" h="548639">
                <a:moveTo>
                  <a:pt x="273050" y="0"/>
                </a:moveTo>
                <a:lnTo>
                  <a:pt x="323599" y="4264"/>
                </a:lnTo>
                <a:lnTo>
                  <a:pt x="370667" y="16619"/>
                </a:lnTo>
                <a:lnTo>
                  <a:pt x="413596" y="36406"/>
                </a:lnTo>
                <a:lnTo>
                  <a:pt x="451728" y="62966"/>
                </a:lnTo>
                <a:lnTo>
                  <a:pt x="484403" y="95641"/>
                </a:lnTo>
                <a:lnTo>
                  <a:pt x="510963" y="133773"/>
                </a:lnTo>
                <a:lnTo>
                  <a:pt x="530750" y="176702"/>
                </a:lnTo>
                <a:lnTo>
                  <a:pt x="543105" y="223770"/>
                </a:lnTo>
                <a:lnTo>
                  <a:pt x="547370" y="274319"/>
                </a:lnTo>
                <a:lnTo>
                  <a:pt x="543105" y="324534"/>
                </a:lnTo>
                <a:lnTo>
                  <a:pt x="530750" y="371425"/>
                </a:lnTo>
                <a:lnTo>
                  <a:pt x="510963" y="414302"/>
                </a:lnTo>
                <a:lnTo>
                  <a:pt x="484403" y="452475"/>
                </a:lnTo>
                <a:lnTo>
                  <a:pt x="451728" y="485254"/>
                </a:lnTo>
                <a:lnTo>
                  <a:pt x="413596" y="511951"/>
                </a:lnTo>
                <a:lnTo>
                  <a:pt x="370667" y="531873"/>
                </a:lnTo>
                <a:lnTo>
                  <a:pt x="323599" y="544333"/>
                </a:lnTo>
                <a:lnTo>
                  <a:pt x="273050" y="548639"/>
                </a:lnTo>
                <a:lnTo>
                  <a:pt x="222878" y="544333"/>
                </a:lnTo>
                <a:lnTo>
                  <a:pt x="176104" y="531873"/>
                </a:lnTo>
                <a:lnTo>
                  <a:pt x="133397" y="511951"/>
                </a:lnTo>
                <a:lnTo>
                  <a:pt x="95424" y="485254"/>
                </a:lnTo>
                <a:lnTo>
                  <a:pt x="62855" y="452475"/>
                </a:lnTo>
                <a:lnTo>
                  <a:pt x="36359" y="414302"/>
                </a:lnTo>
                <a:lnTo>
                  <a:pt x="16605" y="371425"/>
                </a:lnTo>
                <a:lnTo>
                  <a:pt x="4262" y="324534"/>
                </a:lnTo>
                <a:lnTo>
                  <a:pt x="0" y="274319"/>
                </a:lnTo>
                <a:lnTo>
                  <a:pt x="4262" y="223770"/>
                </a:lnTo>
                <a:lnTo>
                  <a:pt x="16605" y="176702"/>
                </a:lnTo>
                <a:lnTo>
                  <a:pt x="36359" y="133773"/>
                </a:lnTo>
                <a:lnTo>
                  <a:pt x="62855" y="95641"/>
                </a:lnTo>
                <a:lnTo>
                  <a:pt x="95424" y="62966"/>
                </a:lnTo>
                <a:lnTo>
                  <a:pt x="133397" y="36406"/>
                </a:lnTo>
                <a:lnTo>
                  <a:pt x="176104" y="16619"/>
                </a:lnTo>
                <a:lnTo>
                  <a:pt x="222878" y="4264"/>
                </a:lnTo>
                <a:lnTo>
                  <a:pt x="27305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434329" y="361604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982970" y="41646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631179" y="3744319"/>
            <a:ext cx="15494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43629" y="2743560"/>
            <a:ext cx="1189990" cy="1737360"/>
          </a:xfrm>
          <a:custGeom>
            <a:avLst/>
            <a:gdLst/>
            <a:ahLst/>
            <a:cxnLst/>
            <a:rect l="l" t="t" r="r" b="b"/>
            <a:pathLst>
              <a:path w="1189989" h="1737360">
                <a:moveTo>
                  <a:pt x="990600" y="0"/>
                </a:moveTo>
                <a:lnTo>
                  <a:pt x="198120" y="0"/>
                </a:lnTo>
                <a:lnTo>
                  <a:pt x="155954" y="5776"/>
                </a:lnTo>
                <a:lnTo>
                  <a:pt x="115521" y="21949"/>
                </a:lnTo>
                <a:lnTo>
                  <a:pt x="78554" y="46786"/>
                </a:lnTo>
                <a:lnTo>
                  <a:pt x="46786" y="78554"/>
                </a:lnTo>
                <a:lnTo>
                  <a:pt x="21949" y="115521"/>
                </a:lnTo>
                <a:lnTo>
                  <a:pt x="5776" y="155954"/>
                </a:lnTo>
                <a:lnTo>
                  <a:pt x="0" y="198119"/>
                </a:lnTo>
                <a:lnTo>
                  <a:pt x="0" y="1539240"/>
                </a:lnTo>
                <a:lnTo>
                  <a:pt x="5776" y="1581405"/>
                </a:lnTo>
                <a:lnTo>
                  <a:pt x="21949" y="1621838"/>
                </a:lnTo>
                <a:lnTo>
                  <a:pt x="46786" y="1658805"/>
                </a:lnTo>
                <a:lnTo>
                  <a:pt x="78554" y="1690573"/>
                </a:lnTo>
                <a:lnTo>
                  <a:pt x="115521" y="1715410"/>
                </a:lnTo>
                <a:lnTo>
                  <a:pt x="155954" y="1731583"/>
                </a:lnTo>
                <a:lnTo>
                  <a:pt x="198120" y="1737360"/>
                </a:lnTo>
                <a:lnTo>
                  <a:pt x="990600" y="1737360"/>
                </a:lnTo>
                <a:lnTo>
                  <a:pt x="1032835" y="1731583"/>
                </a:lnTo>
                <a:lnTo>
                  <a:pt x="1073449" y="1715410"/>
                </a:lnTo>
                <a:lnTo>
                  <a:pt x="1110664" y="1690573"/>
                </a:lnTo>
                <a:lnTo>
                  <a:pt x="1142703" y="1658805"/>
                </a:lnTo>
                <a:lnTo>
                  <a:pt x="1167789" y="1621838"/>
                </a:lnTo>
                <a:lnTo>
                  <a:pt x="1184143" y="1581405"/>
                </a:lnTo>
                <a:lnTo>
                  <a:pt x="1189990" y="1539240"/>
                </a:lnTo>
                <a:lnTo>
                  <a:pt x="1189990" y="198119"/>
                </a:lnTo>
                <a:lnTo>
                  <a:pt x="1184143" y="155954"/>
                </a:lnTo>
                <a:lnTo>
                  <a:pt x="1167789" y="115521"/>
                </a:lnTo>
                <a:lnTo>
                  <a:pt x="1142703" y="78554"/>
                </a:lnTo>
                <a:lnTo>
                  <a:pt x="1110664" y="46786"/>
                </a:lnTo>
                <a:lnTo>
                  <a:pt x="1073449" y="21949"/>
                </a:lnTo>
                <a:lnTo>
                  <a:pt x="1032835" y="5776"/>
                </a:lnTo>
                <a:lnTo>
                  <a:pt x="99060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43629" y="2743560"/>
            <a:ext cx="1189990" cy="1737360"/>
          </a:xfrm>
          <a:custGeom>
            <a:avLst/>
            <a:gdLst/>
            <a:ahLst/>
            <a:cxnLst/>
            <a:rect l="l" t="t" r="r" b="b"/>
            <a:pathLst>
              <a:path w="1189989" h="1737360">
                <a:moveTo>
                  <a:pt x="198120" y="0"/>
                </a:moveTo>
                <a:lnTo>
                  <a:pt x="155954" y="5776"/>
                </a:lnTo>
                <a:lnTo>
                  <a:pt x="115521" y="21949"/>
                </a:lnTo>
                <a:lnTo>
                  <a:pt x="78554" y="46786"/>
                </a:lnTo>
                <a:lnTo>
                  <a:pt x="46786" y="78554"/>
                </a:lnTo>
                <a:lnTo>
                  <a:pt x="21949" y="115521"/>
                </a:lnTo>
                <a:lnTo>
                  <a:pt x="5776" y="155954"/>
                </a:lnTo>
                <a:lnTo>
                  <a:pt x="0" y="198119"/>
                </a:lnTo>
                <a:lnTo>
                  <a:pt x="0" y="1539240"/>
                </a:lnTo>
                <a:lnTo>
                  <a:pt x="5776" y="1581405"/>
                </a:lnTo>
                <a:lnTo>
                  <a:pt x="21949" y="1621838"/>
                </a:lnTo>
                <a:lnTo>
                  <a:pt x="46786" y="1658805"/>
                </a:lnTo>
                <a:lnTo>
                  <a:pt x="78554" y="1690573"/>
                </a:lnTo>
                <a:lnTo>
                  <a:pt x="115521" y="1715410"/>
                </a:lnTo>
                <a:lnTo>
                  <a:pt x="155954" y="1731583"/>
                </a:lnTo>
                <a:lnTo>
                  <a:pt x="198120" y="1737360"/>
                </a:lnTo>
                <a:lnTo>
                  <a:pt x="990600" y="1737360"/>
                </a:lnTo>
                <a:lnTo>
                  <a:pt x="1032835" y="1731583"/>
                </a:lnTo>
                <a:lnTo>
                  <a:pt x="1073449" y="1715410"/>
                </a:lnTo>
                <a:lnTo>
                  <a:pt x="1110664" y="1690573"/>
                </a:lnTo>
                <a:lnTo>
                  <a:pt x="1142703" y="1658805"/>
                </a:lnTo>
                <a:lnTo>
                  <a:pt x="1167789" y="1621838"/>
                </a:lnTo>
                <a:lnTo>
                  <a:pt x="1184143" y="1581405"/>
                </a:lnTo>
                <a:lnTo>
                  <a:pt x="1189990" y="1539240"/>
                </a:lnTo>
                <a:lnTo>
                  <a:pt x="1189990" y="198119"/>
                </a:lnTo>
                <a:lnTo>
                  <a:pt x="1184143" y="155954"/>
                </a:lnTo>
                <a:lnTo>
                  <a:pt x="1167789" y="115521"/>
                </a:lnTo>
                <a:lnTo>
                  <a:pt x="1142703" y="78554"/>
                </a:lnTo>
                <a:lnTo>
                  <a:pt x="1110664" y="46786"/>
                </a:lnTo>
                <a:lnTo>
                  <a:pt x="1073449" y="21949"/>
                </a:lnTo>
                <a:lnTo>
                  <a:pt x="1032835" y="5776"/>
                </a:lnTo>
                <a:lnTo>
                  <a:pt x="990600" y="0"/>
                </a:lnTo>
                <a:lnTo>
                  <a:pt x="1981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43629" y="27435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833620" y="44809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94989" y="2926439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6389" y="0"/>
                </a:lnTo>
              </a:path>
            </a:pathLst>
          </a:custGeom>
          <a:ln w="12579">
            <a:solidFill>
              <a:srgbClr val="2B3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769359" y="3317599"/>
            <a:ext cx="1544955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82245" marR="5080" indent="-170180">
              <a:lnSpc>
                <a:spcPts val="2090"/>
              </a:lnSpc>
              <a:spcBef>
                <a:spcPts val="225"/>
              </a:spcBef>
              <a:tabLst>
                <a:tab pos="1151255" algn="l"/>
                <a:tab pos="1531620" algn="l"/>
              </a:tabLst>
            </a:pPr>
            <a:r>
              <a:rPr dirty="0" sz="1800" spc="135">
                <a:latin typeface="Tahoma"/>
                <a:cs typeface="Tahoma"/>
              </a:rPr>
              <a:t>Mystery  Math	</a:t>
            </a:r>
            <a:r>
              <a:rPr dirty="0" u="sng" sz="1800" spc="135">
                <a:uFill>
                  <a:solidFill>
                    <a:srgbClr val="2B3D4F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16300" y="2880719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89" h="91439">
                <a:moveTo>
                  <a:pt x="0" y="0"/>
                </a:moveTo>
                <a:lnTo>
                  <a:pt x="0" y="91439"/>
                </a:lnTo>
                <a:lnTo>
                  <a:pt x="135889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2B3D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092450" y="3574139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6389" y="0"/>
                </a:lnTo>
              </a:path>
            </a:pathLst>
          </a:custGeom>
          <a:ln w="12579">
            <a:solidFill>
              <a:srgbClr val="2B3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412490" y="3529689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60" h="90170">
                <a:moveTo>
                  <a:pt x="0" y="0"/>
                </a:moveTo>
                <a:lnTo>
                  <a:pt x="0" y="90169"/>
                </a:lnTo>
                <a:lnTo>
                  <a:pt x="137160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2B3D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88639" y="4221839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6389" y="0"/>
                </a:lnTo>
              </a:path>
            </a:pathLst>
          </a:custGeom>
          <a:ln w="12579">
            <a:solidFill>
              <a:srgbClr val="2B3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409950" y="4177389"/>
            <a:ext cx="135890" cy="90170"/>
          </a:xfrm>
          <a:custGeom>
            <a:avLst/>
            <a:gdLst/>
            <a:ahLst/>
            <a:cxnLst/>
            <a:rect l="l" t="t" r="r" b="b"/>
            <a:pathLst>
              <a:path w="135889" h="90170">
                <a:moveTo>
                  <a:pt x="0" y="0"/>
                </a:moveTo>
                <a:lnTo>
                  <a:pt x="0" y="90169"/>
                </a:lnTo>
                <a:lnTo>
                  <a:pt x="135889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2B3D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923790" y="3273149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6389" y="0"/>
                </a:lnTo>
              </a:path>
            </a:pathLst>
          </a:custGeom>
          <a:ln w="12579">
            <a:solidFill>
              <a:srgbClr val="2B3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245100" y="3227429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89" h="91439">
                <a:moveTo>
                  <a:pt x="0" y="0"/>
                </a:moveTo>
                <a:lnTo>
                  <a:pt x="0" y="91440"/>
                </a:lnTo>
                <a:lnTo>
                  <a:pt x="135889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2B3D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241290" y="3875130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0" y="0"/>
                </a:moveTo>
                <a:lnTo>
                  <a:pt x="0" y="91440"/>
                </a:lnTo>
                <a:lnTo>
                  <a:pt x="13716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2B3D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6400800" y="301787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325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solidFill>
                  <a:srgbClr val="FFFFFF"/>
                </a:solidFill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70</a:t>
            </a:fld>
          </a:p>
        </p:txBody>
      </p:sp>
      <p:sp>
        <p:nvSpPr>
          <p:cNvPr id="44" name="object 44"/>
          <p:cNvSpPr txBox="1"/>
          <p:nvPr/>
        </p:nvSpPr>
        <p:spPr>
          <a:xfrm>
            <a:off x="6400800" y="3657960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325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3421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A </a:t>
            </a:r>
            <a:r>
              <a:rPr dirty="0" spc="220"/>
              <a:t>Simple </a:t>
            </a:r>
            <a:r>
              <a:rPr dirty="0" spc="245"/>
              <a:t>Neural</a:t>
            </a:r>
            <a:r>
              <a:rPr dirty="0" spc="130"/>
              <a:t> </a:t>
            </a:r>
            <a:r>
              <a:rPr dirty="0" spc="275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2103120" y="1841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6"/>
                </a:lnTo>
                <a:lnTo>
                  <a:pt x="399224" y="8467"/>
                </a:lnTo>
                <a:lnTo>
                  <a:pt x="353696" y="18788"/>
                </a:lnTo>
                <a:lnTo>
                  <a:pt x="310084" y="32934"/>
                </a:lnTo>
                <a:lnTo>
                  <a:pt x="268568" y="50730"/>
                </a:lnTo>
                <a:lnTo>
                  <a:pt x="229332" y="71999"/>
                </a:lnTo>
                <a:lnTo>
                  <a:pt x="192555" y="96568"/>
                </a:lnTo>
                <a:lnTo>
                  <a:pt x="158419" y="124260"/>
                </a:lnTo>
                <a:lnTo>
                  <a:pt x="127106" y="154901"/>
                </a:lnTo>
                <a:lnTo>
                  <a:pt x="98797" y="188315"/>
                </a:lnTo>
                <a:lnTo>
                  <a:pt x="73674" y="224327"/>
                </a:lnTo>
                <a:lnTo>
                  <a:pt x="51919" y="262762"/>
                </a:lnTo>
                <a:lnTo>
                  <a:pt x="33712" y="303443"/>
                </a:lnTo>
                <a:lnTo>
                  <a:pt x="19235" y="346197"/>
                </a:lnTo>
                <a:lnTo>
                  <a:pt x="8670" y="390848"/>
                </a:lnTo>
                <a:lnTo>
                  <a:pt x="2197" y="437221"/>
                </a:lnTo>
                <a:lnTo>
                  <a:pt x="0" y="485139"/>
                </a:lnTo>
                <a:lnTo>
                  <a:pt x="2197" y="532847"/>
                </a:lnTo>
                <a:lnTo>
                  <a:pt x="8670" y="579033"/>
                </a:lnTo>
                <a:lnTo>
                  <a:pt x="19235" y="623521"/>
                </a:lnTo>
                <a:lnTo>
                  <a:pt x="33712" y="666133"/>
                </a:lnTo>
                <a:lnTo>
                  <a:pt x="51919" y="706694"/>
                </a:lnTo>
                <a:lnTo>
                  <a:pt x="73674" y="745026"/>
                </a:lnTo>
                <a:lnTo>
                  <a:pt x="98797" y="780952"/>
                </a:lnTo>
                <a:lnTo>
                  <a:pt x="127106" y="814296"/>
                </a:lnTo>
                <a:lnTo>
                  <a:pt x="158419" y="844881"/>
                </a:lnTo>
                <a:lnTo>
                  <a:pt x="192555" y="872530"/>
                </a:lnTo>
                <a:lnTo>
                  <a:pt x="229332" y="897065"/>
                </a:lnTo>
                <a:lnTo>
                  <a:pt x="268568" y="918312"/>
                </a:lnTo>
                <a:lnTo>
                  <a:pt x="310084" y="936091"/>
                </a:lnTo>
                <a:lnTo>
                  <a:pt x="353696" y="950228"/>
                </a:lnTo>
                <a:lnTo>
                  <a:pt x="399224" y="960544"/>
                </a:lnTo>
                <a:lnTo>
                  <a:pt x="446485" y="966864"/>
                </a:lnTo>
                <a:lnTo>
                  <a:pt x="495300" y="969009"/>
                </a:lnTo>
                <a:lnTo>
                  <a:pt x="544114" y="966864"/>
                </a:lnTo>
                <a:lnTo>
                  <a:pt x="591375" y="960544"/>
                </a:lnTo>
                <a:lnTo>
                  <a:pt x="636903" y="950228"/>
                </a:lnTo>
                <a:lnTo>
                  <a:pt x="680515" y="936091"/>
                </a:lnTo>
                <a:lnTo>
                  <a:pt x="722031" y="918312"/>
                </a:lnTo>
                <a:lnTo>
                  <a:pt x="761267" y="897065"/>
                </a:lnTo>
                <a:lnTo>
                  <a:pt x="798044" y="872530"/>
                </a:lnTo>
                <a:lnTo>
                  <a:pt x="832180" y="844881"/>
                </a:lnTo>
                <a:lnTo>
                  <a:pt x="863493" y="814296"/>
                </a:lnTo>
                <a:lnTo>
                  <a:pt x="891802" y="780952"/>
                </a:lnTo>
                <a:lnTo>
                  <a:pt x="916925" y="745026"/>
                </a:lnTo>
                <a:lnTo>
                  <a:pt x="938680" y="706694"/>
                </a:lnTo>
                <a:lnTo>
                  <a:pt x="956887" y="666133"/>
                </a:lnTo>
                <a:lnTo>
                  <a:pt x="971364" y="623521"/>
                </a:lnTo>
                <a:lnTo>
                  <a:pt x="981929" y="579033"/>
                </a:lnTo>
                <a:lnTo>
                  <a:pt x="988402" y="532847"/>
                </a:lnTo>
                <a:lnTo>
                  <a:pt x="990600" y="485139"/>
                </a:lnTo>
                <a:lnTo>
                  <a:pt x="988402" y="437221"/>
                </a:lnTo>
                <a:lnTo>
                  <a:pt x="981929" y="390848"/>
                </a:lnTo>
                <a:lnTo>
                  <a:pt x="971364" y="346197"/>
                </a:lnTo>
                <a:lnTo>
                  <a:pt x="956887" y="303443"/>
                </a:lnTo>
                <a:lnTo>
                  <a:pt x="938680" y="262762"/>
                </a:lnTo>
                <a:lnTo>
                  <a:pt x="916925" y="224327"/>
                </a:lnTo>
                <a:lnTo>
                  <a:pt x="891802" y="188315"/>
                </a:lnTo>
                <a:lnTo>
                  <a:pt x="863493" y="154901"/>
                </a:lnTo>
                <a:lnTo>
                  <a:pt x="832180" y="124260"/>
                </a:lnTo>
                <a:lnTo>
                  <a:pt x="798044" y="96568"/>
                </a:lnTo>
                <a:lnTo>
                  <a:pt x="761267" y="71999"/>
                </a:lnTo>
                <a:lnTo>
                  <a:pt x="722031" y="50730"/>
                </a:lnTo>
                <a:lnTo>
                  <a:pt x="680515" y="32934"/>
                </a:lnTo>
                <a:lnTo>
                  <a:pt x="636903" y="18788"/>
                </a:lnTo>
                <a:lnTo>
                  <a:pt x="591375" y="8467"/>
                </a:lnTo>
                <a:lnTo>
                  <a:pt x="544114" y="2146"/>
                </a:lnTo>
                <a:lnTo>
                  <a:pt x="495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03120" y="1841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6"/>
                </a:lnTo>
                <a:lnTo>
                  <a:pt x="591375" y="8467"/>
                </a:lnTo>
                <a:lnTo>
                  <a:pt x="636903" y="18788"/>
                </a:lnTo>
                <a:lnTo>
                  <a:pt x="680515" y="32934"/>
                </a:lnTo>
                <a:lnTo>
                  <a:pt x="722031" y="50730"/>
                </a:lnTo>
                <a:lnTo>
                  <a:pt x="761267" y="71999"/>
                </a:lnTo>
                <a:lnTo>
                  <a:pt x="798044" y="96568"/>
                </a:lnTo>
                <a:lnTo>
                  <a:pt x="832180" y="124260"/>
                </a:lnTo>
                <a:lnTo>
                  <a:pt x="863493" y="154901"/>
                </a:lnTo>
                <a:lnTo>
                  <a:pt x="891802" y="188315"/>
                </a:lnTo>
                <a:lnTo>
                  <a:pt x="916925" y="224327"/>
                </a:lnTo>
                <a:lnTo>
                  <a:pt x="938680" y="262762"/>
                </a:lnTo>
                <a:lnTo>
                  <a:pt x="956887" y="303443"/>
                </a:lnTo>
                <a:lnTo>
                  <a:pt x="971364" y="346197"/>
                </a:lnTo>
                <a:lnTo>
                  <a:pt x="981929" y="390848"/>
                </a:lnTo>
                <a:lnTo>
                  <a:pt x="988402" y="437221"/>
                </a:lnTo>
                <a:lnTo>
                  <a:pt x="990600" y="485139"/>
                </a:lnTo>
                <a:lnTo>
                  <a:pt x="988402" y="532847"/>
                </a:lnTo>
                <a:lnTo>
                  <a:pt x="981929" y="579033"/>
                </a:lnTo>
                <a:lnTo>
                  <a:pt x="971364" y="623521"/>
                </a:lnTo>
                <a:lnTo>
                  <a:pt x="956887" y="666133"/>
                </a:lnTo>
                <a:lnTo>
                  <a:pt x="938680" y="706694"/>
                </a:lnTo>
                <a:lnTo>
                  <a:pt x="916925" y="745026"/>
                </a:lnTo>
                <a:lnTo>
                  <a:pt x="891802" y="780952"/>
                </a:lnTo>
                <a:lnTo>
                  <a:pt x="863493" y="814296"/>
                </a:lnTo>
                <a:lnTo>
                  <a:pt x="832180" y="844881"/>
                </a:lnTo>
                <a:lnTo>
                  <a:pt x="798044" y="872530"/>
                </a:lnTo>
                <a:lnTo>
                  <a:pt x="761267" y="897065"/>
                </a:lnTo>
                <a:lnTo>
                  <a:pt x="722031" y="918312"/>
                </a:lnTo>
                <a:lnTo>
                  <a:pt x="680515" y="936091"/>
                </a:lnTo>
                <a:lnTo>
                  <a:pt x="636903" y="950228"/>
                </a:lnTo>
                <a:lnTo>
                  <a:pt x="591375" y="960544"/>
                </a:lnTo>
                <a:lnTo>
                  <a:pt x="544114" y="966864"/>
                </a:lnTo>
                <a:lnTo>
                  <a:pt x="495300" y="969009"/>
                </a:lnTo>
                <a:lnTo>
                  <a:pt x="446485" y="966864"/>
                </a:lnTo>
                <a:lnTo>
                  <a:pt x="399224" y="960544"/>
                </a:lnTo>
                <a:lnTo>
                  <a:pt x="353696" y="950228"/>
                </a:lnTo>
                <a:lnTo>
                  <a:pt x="310084" y="936091"/>
                </a:lnTo>
                <a:lnTo>
                  <a:pt x="268568" y="918312"/>
                </a:lnTo>
                <a:lnTo>
                  <a:pt x="229332" y="897065"/>
                </a:lnTo>
                <a:lnTo>
                  <a:pt x="192555" y="872530"/>
                </a:lnTo>
                <a:lnTo>
                  <a:pt x="158419" y="844881"/>
                </a:lnTo>
                <a:lnTo>
                  <a:pt x="127106" y="814296"/>
                </a:lnTo>
                <a:lnTo>
                  <a:pt x="98797" y="780952"/>
                </a:lnTo>
                <a:lnTo>
                  <a:pt x="73674" y="745026"/>
                </a:lnTo>
                <a:lnTo>
                  <a:pt x="51919" y="706694"/>
                </a:lnTo>
                <a:lnTo>
                  <a:pt x="33712" y="666133"/>
                </a:lnTo>
                <a:lnTo>
                  <a:pt x="19235" y="623521"/>
                </a:lnTo>
                <a:lnTo>
                  <a:pt x="8670" y="579033"/>
                </a:lnTo>
                <a:lnTo>
                  <a:pt x="2197" y="532847"/>
                </a:lnTo>
                <a:lnTo>
                  <a:pt x="0" y="485139"/>
                </a:lnTo>
                <a:lnTo>
                  <a:pt x="2197" y="437221"/>
                </a:lnTo>
                <a:lnTo>
                  <a:pt x="8670" y="390848"/>
                </a:lnTo>
                <a:lnTo>
                  <a:pt x="19235" y="346197"/>
                </a:lnTo>
                <a:lnTo>
                  <a:pt x="33712" y="303443"/>
                </a:lnTo>
                <a:lnTo>
                  <a:pt x="51919" y="262762"/>
                </a:lnTo>
                <a:lnTo>
                  <a:pt x="73674" y="224327"/>
                </a:lnTo>
                <a:lnTo>
                  <a:pt x="98797" y="188315"/>
                </a:lnTo>
                <a:lnTo>
                  <a:pt x="127106" y="154901"/>
                </a:lnTo>
                <a:lnTo>
                  <a:pt x="158419" y="124260"/>
                </a:lnTo>
                <a:lnTo>
                  <a:pt x="192555" y="96568"/>
                </a:lnTo>
                <a:lnTo>
                  <a:pt x="229332" y="71999"/>
                </a:lnTo>
                <a:lnTo>
                  <a:pt x="268568" y="50730"/>
                </a:lnTo>
                <a:lnTo>
                  <a:pt x="310084" y="32934"/>
                </a:lnTo>
                <a:lnTo>
                  <a:pt x="353696" y="18788"/>
                </a:lnTo>
                <a:lnTo>
                  <a:pt x="399224" y="8467"/>
                </a:lnTo>
                <a:lnTo>
                  <a:pt x="446485" y="2146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03120" y="1841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93720" y="2812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91410" y="2180949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255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03120" y="29442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590"/>
                </a:lnTo>
                <a:lnTo>
                  <a:pt x="8670" y="577812"/>
                </a:lnTo>
                <a:lnTo>
                  <a:pt x="19235" y="622356"/>
                </a:lnTo>
                <a:lnTo>
                  <a:pt x="33712" y="665041"/>
                </a:lnTo>
                <a:lnTo>
                  <a:pt x="51919" y="705689"/>
                </a:lnTo>
                <a:lnTo>
                  <a:pt x="73674" y="744119"/>
                </a:lnTo>
                <a:lnTo>
                  <a:pt x="98797" y="780151"/>
                </a:lnTo>
                <a:lnTo>
                  <a:pt x="127106" y="813605"/>
                </a:lnTo>
                <a:lnTo>
                  <a:pt x="158419" y="844302"/>
                </a:lnTo>
                <a:lnTo>
                  <a:pt x="192555" y="872061"/>
                </a:lnTo>
                <a:lnTo>
                  <a:pt x="229332" y="896702"/>
                </a:lnTo>
                <a:lnTo>
                  <a:pt x="268568" y="918047"/>
                </a:lnTo>
                <a:lnTo>
                  <a:pt x="310084" y="935914"/>
                </a:lnTo>
                <a:lnTo>
                  <a:pt x="353696" y="950123"/>
                </a:lnTo>
                <a:lnTo>
                  <a:pt x="399224" y="960496"/>
                </a:lnTo>
                <a:lnTo>
                  <a:pt x="446485" y="966851"/>
                </a:lnTo>
                <a:lnTo>
                  <a:pt x="495300" y="969009"/>
                </a:lnTo>
                <a:lnTo>
                  <a:pt x="544114" y="966851"/>
                </a:lnTo>
                <a:lnTo>
                  <a:pt x="591375" y="960496"/>
                </a:lnTo>
                <a:lnTo>
                  <a:pt x="636903" y="950123"/>
                </a:lnTo>
                <a:lnTo>
                  <a:pt x="680515" y="935914"/>
                </a:lnTo>
                <a:lnTo>
                  <a:pt x="722031" y="918047"/>
                </a:lnTo>
                <a:lnTo>
                  <a:pt x="761267" y="896702"/>
                </a:lnTo>
                <a:lnTo>
                  <a:pt x="798044" y="872061"/>
                </a:lnTo>
                <a:lnTo>
                  <a:pt x="832180" y="844302"/>
                </a:lnTo>
                <a:lnTo>
                  <a:pt x="863493" y="813605"/>
                </a:lnTo>
                <a:lnTo>
                  <a:pt x="891802" y="780151"/>
                </a:lnTo>
                <a:lnTo>
                  <a:pt x="916925" y="744119"/>
                </a:lnTo>
                <a:lnTo>
                  <a:pt x="938680" y="705689"/>
                </a:lnTo>
                <a:lnTo>
                  <a:pt x="956887" y="665041"/>
                </a:lnTo>
                <a:lnTo>
                  <a:pt x="971364" y="622356"/>
                </a:lnTo>
                <a:lnTo>
                  <a:pt x="981929" y="577812"/>
                </a:lnTo>
                <a:lnTo>
                  <a:pt x="988402" y="531590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03120" y="29442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590"/>
                </a:lnTo>
                <a:lnTo>
                  <a:pt x="981929" y="577812"/>
                </a:lnTo>
                <a:lnTo>
                  <a:pt x="971364" y="622356"/>
                </a:lnTo>
                <a:lnTo>
                  <a:pt x="956887" y="665041"/>
                </a:lnTo>
                <a:lnTo>
                  <a:pt x="938680" y="705689"/>
                </a:lnTo>
                <a:lnTo>
                  <a:pt x="916925" y="744119"/>
                </a:lnTo>
                <a:lnTo>
                  <a:pt x="891802" y="780151"/>
                </a:lnTo>
                <a:lnTo>
                  <a:pt x="863493" y="813605"/>
                </a:lnTo>
                <a:lnTo>
                  <a:pt x="832180" y="844302"/>
                </a:lnTo>
                <a:lnTo>
                  <a:pt x="798044" y="872061"/>
                </a:lnTo>
                <a:lnTo>
                  <a:pt x="761267" y="896702"/>
                </a:lnTo>
                <a:lnTo>
                  <a:pt x="722031" y="918047"/>
                </a:lnTo>
                <a:lnTo>
                  <a:pt x="680515" y="935914"/>
                </a:lnTo>
                <a:lnTo>
                  <a:pt x="636903" y="950123"/>
                </a:lnTo>
                <a:lnTo>
                  <a:pt x="591375" y="960496"/>
                </a:lnTo>
                <a:lnTo>
                  <a:pt x="544114" y="966851"/>
                </a:lnTo>
                <a:lnTo>
                  <a:pt x="495300" y="969009"/>
                </a:lnTo>
                <a:lnTo>
                  <a:pt x="446485" y="966851"/>
                </a:lnTo>
                <a:lnTo>
                  <a:pt x="399224" y="960496"/>
                </a:lnTo>
                <a:lnTo>
                  <a:pt x="353696" y="950123"/>
                </a:lnTo>
                <a:lnTo>
                  <a:pt x="310084" y="935914"/>
                </a:lnTo>
                <a:lnTo>
                  <a:pt x="268568" y="918047"/>
                </a:lnTo>
                <a:lnTo>
                  <a:pt x="229332" y="896702"/>
                </a:lnTo>
                <a:lnTo>
                  <a:pt x="192555" y="872061"/>
                </a:lnTo>
                <a:lnTo>
                  <a:pt x="158419" y="844302"/>
                </a:lnTo>
                <a:lnTo>
                  <a:pt x="127106" y="813605"/>
                </a:lnTo>
                <a:lnTo>
                  <a:pt x="98797" y="780151"/>
                </a:lnTo>
                <a:lnTo>
                  <a:pt x="73674" y="744119"/>
                </a:lnTo>
                <a:lnTo>
                  <a:pt x="51919" y="705689"/>
                </a:lnTo>
                <a:lnTo>
                  <a:pt x="33712" y="665041"/>
                </a:lnTo>
                <a:lnTo>
                  <a:pt x="19235" y="622356"/>
                </a:lnTo>
                <a:lnTo>
                  <a:pt x="8670" y="577812"/>
                </a:lnTo>
                <a:lnTo>
                  <a:pt x="2197" y="531590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03120" y="29442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93720" y="39132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391410" y="3282039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03120" y="407451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577"/>
                </a:lnTo>
                <a:lnTo>
                  <a:pt x="8670" y="577763"/>
                </a:lnTo>
                <a:lnTo>
                  <a:pt x="19235" y="622251"/>
                </a:lnTo>
                <a:lnTo>
                  <a:pt x="33712" y="664863"/>
                </a:lnTo>
                <a:lnTo>
                  <a:pt x="51919" y="705424"/>
                </a:lnTo>
                <a:lnTo>
                  <a:pt x="73674" y="743756"/>
                </a:lnTo>
                <a:lnTo>
                  <a:pt x="98797" y="779682"/>
                </a:lnTo>
                <a:lnTo>
                  <a:pt x="127106" y="813026"/>
                </a:lnTo>
                <a:lnTo>
                  <a:pt x="158419" y="843611"/>
                </a:lnTo>
                <a:lnTo>
                  <a:pt x="192555" y="871260"/>
                </a:lnTo>
                <a:lnTo>
                  <a:pt x="229332" y="895795"/>
                </a:lnTo>
                <a:lnTo>
                  <a:pt x="268568" y="917042"/>
                </a:lnTo>
                <a:lnTo>
                  <a:pt x="310084" y="934821"/>
                </a:lnTo>
                <a:lnTo>
                  <a:pt x="353696" y="948958"/>
                </a:lnTo>
                <a:lnTo>
                  <a:pt x="399224" y="959274"/>
                </a:lnTo>
                <a:lnTo>
                  <a:pt x="446485" y="965594"/>
                </a:lnTo>
                <a:lnTo>
                  <a:pt x="495300" y="967740"/>
                </a:lnTo>
                <a:lnTo>
                  <a:pt x="544114" y="965594"/>
                </a:lnTo>
                <a:lnTo>
                  <a:pt x="591375" y="959274"/>
                </a:lnTo>
                <a:lnTo>
                  <a:pt x="636903" y="948958"/>
                </a:lnTo>
                <a:lnTo>
                  <a:pt x="680515" y="934821"/>
                </a:lnTo>
                <a:lnTo>
                  <a:pt x="722031" y="917042"/>
                </a:lnTo>
                <a:lnTo>
                  <a:pt x="761267" y="895795"/>
                </a:lnTo>
                <a:lnTo>
                  <a:pt x="798044" y="871260"/>
                </a:lnTo>
                <a:lnTo>
                  <a:pt x="832180" y="843611"/>
                </a:lnTo>
                <a:lnTo>
                  <a:pt x="863493" y="813026"/>
                </a:lnTo>
                <a:lnTo>
                  <a:pt x="891802" y="779682"/>
                </a:lnTo>
                <a:lnTo>
                  <a:pt x="916925" y="743756"/>
                </a:lnTo>
                <a:lnTo>
                  <a:pt x="938680" y="705424"/>
                </a:lnTo>
                <a:lnTo>
                  <a:pt x="956887" y="664863"/>
                </a:lnTo>
                <a:lnTo>
                  <a:pt x="971364" y="622251"/>
                </a:lnTo>
                <a:lnTo>
                  <a:pt x="981929" y="577763"/>
                </a:lnTo>
                <a:lnTo>
                  <a:pt x="988402" y="531577"/>
                </a:lnTo>
                <a:lnTo>
                  <a:pt x="990600" y="483870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03120" y="407451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70"/>
                </a:lnTo>
                <a:lnTo>
                  <a:pt x="988402" y="531577"/>
                </a:lnTo>
                <a:lnTo>
                  <a:pt x="981929" y="577763"/>
                </a:lnTo>
                <a:lnTo>
                  <a:pt x="971364" y="622251"/>
                </a:lnTo>
                <a:lnTo>
                  <a:pt x="956887" y="664863"/>
                </a:lnTo>
                <a:lnTo>
                  <a:pt x="938680" y="705424"/>
                </a:lnTo>
                <a:lnTo>
                  <a:pt x="916925" y="743756"/>
                </a:lnTo>
                <a:lnTo>
                  <a:pt x="891802" y="779682"/>
                </a:lnTo>
                <a:lnTo>
                  <a:pt x="863493" y="813026"/>
                </a:lnTo>
                <a:lnTo>
                  <a:pt x="832180" y="843611"/>
                </a:lnTo>
                <a:lnTo>
                  <a:pt x="798044" y="871260"/>
                </a:lnTo>
                <a:lnTo>
                  <a:pt x="761267" y="895795"/>
                </a:lnTo>
                <a:lnTo>
                  <a:pt x="722031" y="917042"/>
                </a:lnTo>
                <a:lnTo>
                  <a:pt x="680515" y="934821"/>
                </a:lnTo>
                <a:lnTo>
                  <a:pt x="636903" y="948958"/>
                </a:lnTo>
                <a:lnTo>
                  <a:pt x="591375" y="959274"/>
                </a:lnTo>
                <a:lnTo>
                  <a:pt x="544114" y="965594"/>
                </a:lnTo>
                <a:lnTo>
                  <a:pt x="495300" y="967740"/>
                </a:lnTo>
                <a:lnTo>
                  <a:pt x="446485" y="965594"/>
                </a:lnTo>
                <a:lnTo>
                  <a:pt x="399224" y="959274"/>
                </a:lnTo>
                <a:lnTo>
                  <a:pt x="353696" y="948958"/>
                </a:lnTo>
                <a:lnTo>
                  <a:pt x="310084" y="934821"/>
                </a:lnTo>
                <a:lnTo>
                  <a:pt x="268568" y="917042"/>
                </a:lnTo>
                <a:lnTo>
                  <a:pt x="229332" y="895795"/>
                </a:lnTo>
                <a:lnTo>
                  <a:pt x="192555" y="871260"/>
                </a:lnTo>
                <a:lnTo>
                  <a:pt x="158419" y="843611"/>
                </a:lnTo>
                <a:lnTo>
                  <a:pt x="127106" y="813026"/>
                </a:lnTo>
                <a:lnTo>
                  <a:pt x="98797" y="779682"/>
                </a:lnTo>
                <a:lnTo>
                  <a:pt x="73674" y="743756"/>
                </a:lnTo>
                <a:lnTo>
                  <a:pt x="51919" y="705424"/>
                </a:lnTo>
                <a:lnTo>
                  <a:pt x="33712" y="664863"/>
                </a:lnTo>
                <a:lnTo>
                  <a:pt x="19235" y="622251"/>
                </a:lnTo>
                <a:lnTo>
                  <a:pt x="8670" y="577763"/>
                </a:lnTo>
                <a:lnTo>
                  <a:pt x="2197" y="531577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03120" y="40745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93720" y="50435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391410" y="4413610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06209" y="23854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10"/>
                </a:lnTo>
                <a:lnTo>
                  <a:pt x="544126" y="966863"/>
                </a:lnTo>
                <a:lnTo>
                  <a:pt x="591424" y="960542"/>
                </a:lnTo>
                <a:lnTo>
                  <a:pt x="637008" y="950221"/>
                </a:lnTo>
                <a:lnTo>
                  <a:pt x="680693" y="936075"/>
                </a:lnTo>
                <a:lnTo>
                  <a:pt x="722296" y="918279"/>
                </a:lnTo>
                <a:lnTo>
                  <a:pt x="761630" y="897010"/>
                </a:lnTo>
                <a:lnTo>
                  <a:pt x="798513" y="872441"/>
                </a:lnTo>
                <a:lnTo>
                  <a:pt x="832759" y="844749"/>
                </a:lnTo>
                <a:lnTo>
                  <a:pt x="864184" y="814108"/>
                </a:lnTo>
                <a:lnTo>
                  <a:pt x="892603" y="780694"/>
                </a:lnTo>
                <a:lnTo>
                  <a:pt x="917832" y="744682"/>
                </a:lnTo>
                <a:lnTo>
                  <a:pt x="939685" y="706247"/>
                </a:lnTo>
                <a:lnTo>
                  <a:pt x="957979" y="665566"/>
                </a:lnTo>
                <a:lnTo>
                  <a:pt x="972529" y="622812"/>
                </a:lnTo>
                <a:lnTo>
                  <a:pt x="983151" y="578161"/>
                </a:lnTo>
                <a:lnTo>
                  <a:pt x="989659" y="531788"/>
                </a:lnTo>
                <a:lnTo>
                  <a:pt x="991870" y="483870"/>
                </a:lnTo>
                <a:lnTo>
                  <a:pt x="989659" y="436162"/>
                </a:lnTo>
                <a:lnTo>
                  <a:pt x="983151" y="389976"/>
                </a:lnTo>
                <a:lnTo>
                  <a:pt x="972529" y="345488"/>
                </a:lnTo>
                <a:lnTo>
                  <a:pt x="957979" y="302876"/>
                </a:lnTo>
                <a:lnTo>
                  <a:pt x="939685" y="262315"/>
                </a:lnTo>
                <a:lnTo>
                  <a:pt x="917832" y="223983"/>
                </a:lnTo>
                <a:lnTo>
                  <a:pt x="892603" y="188057"/>
                </a:lnTo>
                <a:lnTo>
                  <a:pt x="864184" y="154713"/>
                </a:lnTo>
                <a:lnTo>
                  <a:pt x="832759" y="124128"/>
                </a:lnTo>
                <a:lnTo>
                  <a:pt x="798513" y="96479"/>
                </a:lnTo>
                <a:lnTo>
                  <a:pt x="761630" y="71944"/>
                </a:lnTo>
                <a:lnTo>
                  <a:pt x="722296" y="50697"/>
                </a:lnTo>
                <a:lnTo>
                  <a:pt x="680693" y="32918"/>
                </a:lnTo>
                <a:lnTo>
                  <a:pt x="637008" y="18781"/>
                </a:lnTo>
                <a:lnTo>
                  <a:pt x="591424" y="8465"/>
                </a:lnTo>
                <a:lnTo>
                  <a:pt x="544126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06209" y="23854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126" y="2145"/>
                </a:lnTo>
                <a:lnTo>
                  <a:pt x="591424" y="8465"/>
                </a:lnTo>
                <a:lnTo>
                  <a:pt x="637008" y="18781"/>
                </a:lnTo>
                <a:lnTo>
                  <a:pt x="680693" y="32918"/>
                </a:lnTo>
                <a:lnTo>
                  <a:pt x="722296" y="50697"/>
                </a:lnTo>
                <a:lnTo>
                  <a:pt x="761630" y="71944"/>
                </a:lnTo>
                <a:lnTo>
                  <a:pt x="798513" y="96479"/>
                </a:lnTo>
                <a:lnTo>
                  <a:pt x="832759" y="124128"/>
                </a:lnTo>
                <a:lnTo>
                  <a:pt x="864184" y="154713"/>
                </a:lnTo>
                <a:lnTo>
                  <a:pt x="892603" y="188057"/>
                </a:lnTo>
                <a:lnTo>
                  <a:pt x="917832" y="223983"/>
                </a:lnTo>
                <a:lnTo>
                  <a:pt x="939685" y="262315"/>
                </a:lnTo>
                <a:lnTo>
                  <a:pt x="957979" y="302876"/>
                </a:lnTo>
                <a:lnTo>
                  <a:pt x="972529" y="345488"/>
                </a:lnTo>
                <a:lnTo>
                  <a:pt x="983151" y="389976"/>
                </a:lnTo>
                <a:lnTo>
                  <a:pt x="989659" y="436162"/>
                </a:lnTo>
                <a:lnTo>
                  <a:pt x="991870" y="483870"/>
                </a:lnTo>
                <a:lnTo>
                  <a:pt x="989659" y="531788"/>
                </a:lnTo>
                <a:lnTo>
                  <a:pt x="983151" y="578161"/>
                </a:lnTo>
                <a:lnTo>
                  <a:pt x="972529" y="622812"/>
                </a:lnTo>
                <a:lnTo>
                  <a:pt x="957979" y="665566"/>
                </a:lnTo>
                <a:lnTo>
                  <a:pt x="939685" y="706247"/>
                </a:lnTo>
                <a:lnTo>
                  <a:pt x="917832" y="744682"/>
                </a:lnTo>
                <a:lnTo>
                  <a:pt x="892603" y="780694"/>
                </a:lnTo>
                <a:lnTo>
                  <a:pt x="864184" y="814108"/>
                </a:lnTo>
                <a:lnTo>
                  <a:pt x="832759" y="844749"/>
                </a:lnTo>
                <a:lnTo>
                  <a:pt x="798513" y="872441"/>
                </a:lnTo>
                <a:lnTo>
                  <a:pt x="761630" y="897010"/>
                </a:lnTo>
                <a:lnTo>
                  <a:pt x="722296" y="918279"/>
                </a:lnTo>
                <a:lnTo>
                  <a:pt x="680693" y="936075"/>
                </a:lnTo>
                <a:lnTo>
                  <a:pt x="637008" y="950221"/>
                </a:lnTo>
                <a:lnTo>
                  <a:pt x="591424" y="960542"/>
                </a:lnTo>
                <a:lnTo>
                  <a:pt x="544126" y="966863"/>
                </a:lnTo>
                <a:lnTo>
                  <a:pt x="495300" y="969010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06209" y="23854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498080" y="33544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06209" y="35157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10"/>
                </a:lnTo>
                <a:lnTo>
                  <a:pt x="544126" y="966863"/>
                </a:lnTo>
                <a:lnTo>
                  <a:pt x="591424" y="960542"/>
                </a:lnTo>
                <a:lnTo>
                  <a:pt x="637008" y="950221"/>
                </a:lnTo>
                <a:lnTo>
                  <a:pt x="680693" y="936075"/>
                </a:lnTo>
                <a:lnTo>
                  <a:pt x="722296" y="918279"/>
                </a:lnTo>
                <a:lnTo>
                  <a:pt x="761630" y="897010"/>
                </a:lnTo>
                <a:lnTo>
                  <a:pt x="798513" y="872441"/>
                </a:lnTo>
                <a:lnTo>
                  <a:pt x="832759" y="844749"/>
                </a:lnTo>
                <a:lnTo>
                  <a:pt x="864184" y="814108"/>
                </a:lnTo>
                <a:lnTo>
                  <a:pt x="892603" y="780694"/>
                </a:lnTo>
                <a:lnTo>
                  <a:pt x="917832" y="744682"/>
                </a:lnTo>
                <a:lnTo>
                  <a:pt x="939685" y="706247"/>
                </a:lnTo>
                <a:lnTo>
                  <a:pt x="957979" y="665566"/>
                </a:lnTo>
                <a:lnTo>
                  <a:pt x="972529" y="622812"/>
                </a:lnTo>
                <a:lnTo>
                  <a:pt x="983151" y="578161"/>
                </a:lnTo>
                <a:lnTo>
                  <a:pt x="989659" y="531788"/>
                </a:lnTo>
                <a:lnTo>
                  <a:pt x="991870" y="483870"/>
                </a:lnTo>
                <a:lnTo>
                  <a:pt x="989659" y="436162"/>
                </a:lnTo>
                <a:lnTo>
                  <a:pt x="983151" y="389976"/>
                </a:lnTo>
                <a:lnTo>
                  <a:pt x="972529" y="345488"/>
                </a:lnTo>
                <a:lnTo>
                  <a:pt x="957979" y="302876"/>
                </a:lnTo>
                <a:lnTo>
                  <a:pt x="939685" y="262315"/>
                </a:lnTo>
                <a:lnTo>
                  <a:pt x="917832" y="223983"/>
                </a:lnTo>
                <a:lnTo>
                  <a:pt x="892603" y="188057"/>
                </a:lnTo>
                <a:lnTo>
                  <a:pt x="864184" y="154713"/>
                </a:lnTo>
                <a:lnTo>
                  <a:pt x="832759" y="124128"/>
                </a:lnTo>
                <a:lnTo>
                  <a:pt x="798513" y="96479"/>
                </a:lnTo>
                <a:lnTo>
                  <a:pt x="761630" y="71944"/>
                </a:lnTo>
                <a:lnTo>
                  <a:pt x="722296" y="50697"/>
                </a:lnTo>
                <a:lnTo>
                  <a:pt x="680693" y="32918"/>
                </a:lnTo>
                <a:lnTo>
                  <a:pt x="637008" y="18781"/>
                </a:lnTo>
                <a:lnTo>
                  <a:pt x="591424" y="8465"/>
                </a:lnTo>
                <a:lnTo>
                  <a:pt x="544126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06209" y="35157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126" y="2145"/>
                </a:lnTo>
                <a:lnTo>
                  <a:pt x="591424" y="8465"/>
                </a:lnTo>
                <a:lnTo>
                  <a:pt x="637008" y="18781"/>
                </a:lnTo>
                <a:lnTo>
                  <a:pt x="680693" y="32918"/>
                </a:lnTo>
                <a:lnTo>
                  <a:pt x="722296" y="50697"/>
                </a:lnTo>
                <a:lnTo>
                  <a:pt x="761630" y="71944"/>
                </a:lnTo>
                <a:lnTo>
                  <a:pt x="798513" y="96479"/>
                </a:lnTo>
                <a:lnTo>
                  <a:pt x="832759" y="124128"/>
                </a:lnTo>
                <a:lnTo>
                  <a:pt x="864184" y="154713"/>
                </a:lnTo>
                <a:lnTo>
                  <a:pt x="892603" y="188057"/>
                </a:lnTo>
                <a:lnTo>
                  <a:pt x="917832" y="223983"/>
                </a:lnTo>
                <a:lnTo>
                  <a:pt x="939685" y="262315"/>
                </a:lnTo>
                <a:lnTo>
                  <a:pt x="957979" y="302876"/>
                </a:lnTo>
                <a:lnTo>
                  <a:pt x="972529" y="345488"/>
                </a:lnTo>
                <a:lnTo>
                  <a:pt x="983151" y="389976"/>
                </a:lnTo>
                <a:lnTo>
                  <a:pt x="989659" y="436162"/>
                </a:lnTo>
                <a:lnTo>
                  <a:pt x="991870" y="483870"/>
                </a:lnTo>
                <a:lnTo>
                  <a:pt x="989659" y="531788"/>
                </a:lnTo>
                <a:lnTo>
                  <a:pt x="983151" y="578161"/>
                </a:lnTo>
                <a:lnTo>
                  <a:pt x="972529" y="622812"/>
                </a:lnTo>
                <a:lnTo>
                  <a:pt x="957979" y="665566"/>
                </a:lnTo>
                <a:lnTo>
                  <a:pt x="939685" y="706247"/>
                </a:lnTo>
                <a:lnTo>
                  <a:pt x="917832" y="744682"/>
                </a:lnTo>
                <a:lnTo>
                  <a:pt x="892603" y="780694"/>
                </a:lnTo>
                <a:lnTo>
                  <a:pt x="864184" y="814108"/>
                </a:lnTo>
                <a:lnTo>
                  <a:pt x="832759" y="844749"/>
                </a:lnTo>
                <a:lnTo>
                  <a:pt x="798513" y="872441"/>
                </a:lnTo>
                <a:lnTo>
                  <a:pt x="761630" y="897010"/>
                </a:lnTo>
                <a:lnTo>
                  <a:pt x="722296" y="918279"/>
                </a:lnTo>
                <a:lnTo>
                  <a:pt x="680693" y="936075"/>
                </a:lnTo>
                <a:lnTo>
                  <a:pt x="637008" y="950221"/>
                </a:lnTo>
                <a:lnTo>
                  <a:pt x="591424" y="960542"/>
                </a:lnTo>
                <a:lnTo>
                  <a:pt x="544126" y="966863"/>
                </a:lnTo>
                <a:lnTo>
                  <a:pt x="495300" y="969010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06209" y="35157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498080" y="44847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55009" y="342808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69740" y="3382369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0" y="0"/>
                </a:moveTo>
                <a:lnTo>
                  <a:pt x="0" y="91440"/>
                </a:lnTo>
                <a:lnTo>
                  <a:pt x="13716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62120" y="4513939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60" h="90170">
                <a:moveTo>
                  <a:pt x="0" y="0"/>
                </a:moveTo>
                <a:lnTo>
                  <a:pt x="0" y="90169"/>
                </a:lnTo>
                <a:lnTo>
                  <a:pt x="137159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85640" y="1841860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6"/>
                </a:lnTo>
                <a:lnTo>
                  <a:pt x="590454" y="8467"/>
                </a:lnTo>
                <a:lnTo>
                  <a:pt x="636089" y="18788"/>
                </a:lnTo>
                <a:lnTo>
                  <a:pt x="679770" y="32934"/>
                </a:lnTo>
                <a:lnTo>
                  <a:pt x="721319" y="50730"/>
                </a:lnTo>
                <a:lnTo>
                  <a:pt x="760560" y="71999"/>
                </a:lnTo>
                <a:lnTo>
                  <a:pt x="797317" y="96568"/>
                </a:lnTo>
                <a:lnTo>
                  <a:pt x="831413" y="124260"/>
                </a:lnTo>
                <a:lnTo>
                  <a:pt x="862670" y="154901"/>
                </a:lnTo>
                <a:lnTo>
                  <a:pt x="890912" y="188315"/>
                </a:lnTo>
                <a:lnTo>
                  <a:pt x="915962" y="224327"/>
                </a:lnTo>
                <a:lnTo>
                  <a:pt x="937643" y="262762"/>
                </a:lnTo>
                <a:lnTo>
                  <a:pt x="955779" y="303443"/>
                </a:lnTo>
                <a:lnTo>
                  <a:pt x="970192" y="346197"/>
                </a:lnTo>
                <a:lnTo>
                  <a:pt x="980706" y="390848"/>
                </a:lnTo>
                <a:lnTo>
                  <a:pt x="987144" y="437221"/>
                </a:lnTo>
                <a:lnTo>
                  <a:pt x="989330" y="485139"/>
                </a:lnTo>
                <a:lnTo>
                  <a:pt x="987144" y="532847"/>
                </a:lnTo>
                <a:lnTo>
                  <a:pt x="980706" y="579033"/>
                </a:lnTo>
                <a:lnTo>
                  <a:pt x="970192" y="623521"/>
                </a:lnTo>
                <a:lnTo>
                  <a:pt x="955779" y="666133"/>
                </a:lnTo>
                <a:lnTo>
                  <a:pt x="937643" y="706694"/>
                </a:lnTo>
                <a:lnTo>
                  <a:pt x="915962" y="745026"/>
                </a:lnTo>
                <a:lnTo>
                  <a:pt x="890912" y="780952"/>
                </a:lnTo>
                <a:lnTo>
                  <a:pt x="862670" y="814296"/>
                </a:lnTo>
                <a:lnTo>
                  <a:pt x="831413" y="844881"/>
                </a:lnTo>
                <a:lnTo>
                  <a:pt x="797317" y="872530"/>
                </a:lnTo>
                <a:lnTo>
                  <a:pt x="760560" y="897065"/>
                </a:lnTo>
                <a:lnTo>
                  <a:pt x="721319" y="918312"/>
                </a:lnTo>
                <a:lnTo>
                  <a:pt x="679770" y="936091"/>
                </a:lnTo>
                <a:lnTo>
                  <a:pt x="636089" y="950228"/>
                </a:lnTo>
                <a:lnTo>
                  <a:pt x="590454" y="960544"/>
                </a:lnTo>
                <a:lnTo>
                  <a:pt x="543042" y="966864"/>
                </a:lnTo>
                <a:lnTo>
                  <a:pt x="494030" y="969009"/>
                </a:lnTo>
                <a:lnTo>
                  <a:pt x="445228" y="966864"/>
                </a:lnTo>
                <a:lnTo>
                  <a:pt x="398002" y="960544"/>
                </a:lnTo>
                <a:lnTo>
                  <a:pt x="352531" y="950228"/>
                </a:lnTo>
                <a:lnTo>
                  <a:pt x="308992" y="936091"/>
                </a:lnTo>
                <a:lnTo>
                  <a:pt x="267563" y="918312"/>
                </a:lnTo>
                <a:lnTo>
                  <a:pt x="228424" y="897065"/>
                </a:lnTo>
                <a:lnTo>
                  <a:pt x="191753" y="872530"/>
                </a:lnTo>
                <a:lnTo>
                  <a:pt x="157728" y="844881"/>
                </a:lnTo>
                <a:lnTo>
                  <a:pt x="126527" y="814296"/>
                </a:lnTo>
                <a:lnTo>
                  <a:pt x="98329" y="780952"/>
                </a:lnTo>
                <a:lnTo>
                  <a:pt x="73312" y="745026"/>
                </a:lnTo>
                <a:lnTo>
                  <a:pt x="51654" y="706694"/>
                </a:lnTo>
                <a:lnTo>
                  <a:pt x="33534" y="666133"/>
                </a:lnTo>
                <a:lnTo>
                  <a:pt x="19130" y="623521"/>
                </a:lnTo>
                <a:lnTo>
                  <a:pt x="8621" y="579033"/>
                </a:lnTo>
                <a:lnTo>
                  <a:pt x="2185" y="532847"/>
                </a:lnTo>
                <a:lnTo>
                  <a:pt x="0" y="485139"/>
                </a:lnTo>
                <a:lnTo>
                  <a:pt x="2185" y="437221"/>
                </a:lnTo>
                <a:lnTo>
                  <a:pt x="8621" y="390848"/>
                </a:lnTo>
                <a:lnTo>
                  <a:pt x="19130" y="346197"/>
                </a:lnTo>
                <a:lnTo>
                  <a:pt x="33534" y="303443"/>
                </a:lnTo>
                <a:lnTo>
                  <a:pt x="51654" y="262762"/>
                </a:lnTo>
                <a:lnTo>
                  <a:pt x="73312" y="224327"/>
                </a:lnTo>
                <a:lnTo>
                  <a:pt x="98329" y="188315"/>
                </a:lnTo>
                <a:lnTo>
                  <a:pt x="126527" y="154901"/>
                </a:lnTo>
                <a:lnTo>
                  <a:pt x="157728" y="124260"/>
                </a:lnTo>
                <a:lnTo>
                  <a:pt x="191753" y="96568"/>
                </a:lnTo>
                <a:lnTo>
                  <a:pt x="228424" y="71999"/>
                </a:lnTo>
                <a:lnTo>
                  <a:pt x="267563" y="50730"/>
                </a:lnTo>
                <a:lnTo>
                  <a:pt x="308992" y="32934"/>
                </a:lnTo>
                <a:lnTo>
                  <a:pt x="352531" y="18788"/>
                </a:lnTo>
                <a:lnTo>
                  <a:pt x="398002" y="8467"/>
                </a:lnTo>
                <a:lnTo>
                  <a:pt x="445228" y="2146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85640" y="1841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76240" y="2812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641850" y="1953619"/>
            <a:ext cx="628650" cy="6654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200" spc="110">
                <a:latin typeface="Tahoma"/>
                <a:cs typeface="Tahoma"/>
              </a:rPr>
              <a:t>255</a:t>
            </a:r>
            <a:r>
              <a:rPr dirty="0" sz="1200" spc="85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1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2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3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85640" y="2944219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69"/>
                </a:lnTo>
                <a:lnTo>
                  <a:pt x="987144" y="531590"/>
                </a:lnTo>
                <a:lnTo>
                  <a:pt x="980706" y="577812"/>
                </a:lnTo>
                <a:lnTo>
                  <a:pt x="970192" y="622356"/>
                </a:lnTo>
                <a:lnTo>
                  <a:pt x="955779" y="665041"/>
                </a:lnTo>
                <a:lnTo>
                  <a:pt x="937643" y="705689"/>
                </a:lnTo>
                <a:lnTo>
                  <a:pt x="915962" y="744119"/>
                </a:lnTo>
                <a:lnTo>
                  <a:pt x="890912" y="780151"/>
                </a:lnTo>
                <a:lnTo>
                  <a:pt x="862670" y="813605"/>
                </a:lnTo>
                <a:lnTo>
                  <a:pt x="831413" y="844302"/>
                </a:lnTo>
                <a:lnTo>
                  <a:pt x="797317" y="872061"/>
                </a:lnTo>
                <a:lnTo>
                  <a:pt x="760560" y="896702"/>
                </a:lnTo>
                <a:lnTo>
                  <a:pt x="721319" y="918047"/>
                </a:lnTo>
                <a:lnTo>
                  <a:pt x="679770" y="935914"/>
                </a:lnTo>
                <a:lnTo>
                  <a:pt x="636089" y="950123"/>
                </a:lnTo>
                <a:lnTo>
                  <a:pt x="590454" y="960496"/>
                </a:lnTo>
                <a:lnTo>
                  <a:pt x="543042" y="966851"/>
                </a:lnTo>
                <a:lnTo>
                  <a:pt x="494030" y="969009"/>
                </a:lnTo>
                <a:lnTo>
                  <a:pt x="445228" y="966851"/>
                </a:lnTo>
                <a:lnTo>
                  <a:pt x="398002" y="960496"/>
                </a:lnTo>
                <a:lnTo>
                  <a:pt x="352531" y="950123"/>
                </a:lnTo>
                <a:lnTo>
                  <a:pt x="308992" y="935914"/>
                </a:lnTo>
                <a:lnTo>
                  <a:pt x="267563" y="918047"/>
                </a:lnTo>
                <a:lnTo>
                  <a:pt x="228424" y="896702"/>
                </a:lnTo>
                <a:lnTo>
                  <a:pt x="191753" y="872061"/>
                </a:lnTo>
                <a:lnTo>
                  <a:pt x="157728" y="844302"/>
                </a:lnTo>
                <a:lnTo>
                  <a:pt x="126527" y="813605"/>
                </a:lnTo>
                <a:lnTo>
                  <a:pt x="98329" y="780151"/>
                </a:lnTo>
                <a:lnTo>
                  <a:pt x="73312" y="744119"/>
                </a:lnTo>
                <a:lnTo>
                  <a:pt x="51654" y="705689"/>
                </a:lnTo>
                <a:lnTo>
                  <a:pt x="33534" y="665041"/>
                </a:lnTo>
                <a:lnTo>
                  <a:pt x="19130" y="622356"/>
                </a:lnTo>
                <a:lnTo>
                  <a:pt x="8621" y="577812"/>
                </a:lnTo>
                <a:lnTo>
                  <a:pt x="2185" y="531590"/>
                </a:lnTo>
                <a:lnTo>
                  <a:pt x="0" y="483869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85640" y="29442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76240" y="39132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485640" y="4074519"/>
            <a:ext cx="989330" cy="967740"/>
          </a:xfrm>
          <a:custGeom>
            <a:avLst/>
            <a:gdLst/>
            <a:ahLst/>
            <a:cxnLst/>
            <a:rect l="l" t="t" r="r" b="b"/>
            <a:pathLst>
              <a:path w="989329" h="967739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70"/>
                </a:lnTo>
                <a:lnTo>
                  <a:pt x="987144" y="531577"/>
                </a:lnTo>
                <a:lnTo>
                  <a:pt x="980706" y="577763"/>
                </a:lnTo>
                <a:lnTo>
                  <a:pt x="970192" y="622251"/>
                </a:lnTo>
                <a:lnTo>
                  <a:pt x="955779" y="664863"/>
                </a:lnTo>
                <a:lnTo>
                  <a:pt x="937643" y="705424"/>
                </a:lnTo>
                <a:lnTo>
                  <a:pt x="915962" y="743756"/>
                </a:lnTo>
                <a:lnTo>
                  <a:pt x="890912" y="779682"/>
                </a:lnTo>
                <a:lnTo>
                  <a:pt x="862670" y="813026"/>
                </a:lnTo>
                <a:lnTo>
                  <a:pt x="831413" y="843611"/>
                </a:lnTo>
                <a:lnTo>
                  <a:pt x="797317" y="871260"/>
                </a:lnTo>
                <a:lnTo>
                  <a:pt x="760560" y="895795"/>
                </a:lnTo>
                <a:lnTo>
                  <a:pt x="721319" y="917042"/>
                </a:lnTo>
                <a:lnTo>
                  <a:pt x="679770" y="934821"/>
                </a:lnTo>
                <a:lnTo>
                  <a:pt x="636089" y="948958"/>
                </a:lnTo>
                <a:lnTo>
                  <a:pt x="590454" y="959274"/>
                </a:lnTo>
                <a:lnTo>
                  <a:pt x="543042" y="965594"/>
                </a:lnTo>
                <a:lnTo>
                  <a:pt x="494030" y="967740"/>
                </a:lnTo>
                <a:lnTo>
                  <a:pt x="445228" y="965594"/>
                </a:lnTo>
                <a:lnTo>
                  <a:pt x="398002" y="959274"/>
                </a:lnTo>
                <a:lnTo>
                  <a:pt x="352531" y="948958"/>
                </a:lnTo>
                <a:lnTo>
                  <a:pt x="308992" y="934821"/>
                </a:lnTo>
                <a:lnTo>
                  <a:pt x="267563" y="917042"/>
                </a:lnTo>
                <a:lnTo>
                  <a:pt x="228424" y="895795"/>
                </a:lnTo>
                <a:lnTo>
                  <a:pt x="191753" y="871260"/>
                </a:lnTo>
                <a:lnTo>
                  <a:pt x="157728" y="843611"/>
                </a:lnTo>
                <a:lnTo>
                  <a:pt x="126527" y="813026"/>
                </a:lnTo>
                <a:lnTo>
                  <a:pt x="98329" y="779682"/>
                </a:lnTo>
                <a:lnTo>
                  <a:pt x="73312" y="743756"/>
                </a:lnTo>
                <a:lnTo>
                  <a:pt x="51654" y="705424"/>
                </a:lnTo>
                <a:lnTo>
                  <a:pt x="33534" y="664863"/>
                </a:lnTo>
                <a:lnTo>
                  <a:pt x="19130" y="622251"/>
                </a:lnTo>
                <a:lnTo>
                  <a:pt x="8621" y="577763"/>
                </a:lnTo>
                <a:lnTo>
                  <a:pt x="2185" y="531577"/>
                </a:lnTo>
                <a:lnTo>
                  <a:pt x="0" y="483870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85640" y="40745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76240" y="50435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58820" y="342808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82440" y="427391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7150" y="0"/>
                </a:moveTo>
                <a:lnTo>
                  <a:pt x="0" y="69849"/>
                </a:lnTo>
                <a:lnTo>
                  <a:pt x="133350" y="123189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253740" y="2292710"/>
            <a:ext cx="1094740" cy="1831339"/>
          </a:xfrm>
          <a:custGeom>
            <a:avLst/>
            <a:gdLst/>
            <a:ahLst/>
            <a:cxnLst/>
            <a:rect l="l" t="t" r="r" b="b"/>
            <a:pathLst>
              <a:path w="1094739" h="1831339">
                <a:moveTo>
                  <a:pt x="0" y="0"/>
                </a:moveTo>
                <a:lnTo>
                  <a:pt x="1094739" y="18313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306570" y="4094839"/>
            <a:ext cx="109220" cy="140970"/>
          </a:xfrm>
          <a:custGeom>
            <a:avLst/>
            <a:gdLst/>
            <a:ahLst/>
            <a:cxnLst/>
            <a:rect l="l" t="t" r="r" b="b"/>
            <a:pathLst>
              <a:path w="109220" h="140970">
                <a:moveTo>
                  <a:pt x="78739" y="0"/>
                </a:moveTo>
                <a:lnTo>
                  <a:pt x="0" y="46990"/>
                </a:lnTo>
                <a:lnTo>
                  <a:pt x="109219" y="140969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247389" y="367319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89"/>
                </a:moveTo>
                <a:lnTo>
                  <a:pt x="10566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69740" y="3589380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575300" y="2297789"/>
            <a:ext cx="708660" cy="417830"/>
          </a:xfrm>
          <a:custGeom>
            <a:avLst/>
            <a:gdLst/>
            <a:ahLst/>
            <a:cxnLst/>
            <a:rect l="l" t="t" r="r" b="b"/>
            <a:pathLst>
              <a:path w="708660" h="417830">
                <a:moveTo>
                  <a:pt x="0" y="0"/>
                </a:moveTo>
                <a:lnTo>
                  <a:pt x="70866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256020" y="2673710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19">
                <a:moveTo>
                  <a:pt x="45719" y="0"/>
                </a:moveTo>
                <a:lnTo>
                  <a:pt x="0" y="78740"/>
                </a:lnTo>
                <a:lnTo>
                  <a:pt x="140969" y="109219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570220" y="3010260"/>
            <a:ext cx="713740" cy="417830"/>
          </a:xfrm>
          <a:custGeom>
            <a:avLst/>
            <a:gdLst/>
            <a:ahLst/>
            <a:cxnLst/>
            <a:rect l="l" t="t" r="r" b="b"/>
            <a:pathLst>
              <a:path w="713739" h="417829">
                <a:moveTo>
                  <a:pt x="0" y="417830"/>
                </a:moveTo>
                <a:lnTo>
                  <a:pt x="7137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256020" y="2944219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140969" y="0"/>
                </a:moveTo>
                <a:lnTo>
                  <a:pt x="0" y="29209"/>
                </a:lnTo>
                <a:lnTo>
                  <a:pt x="45719" y="107950"/>
                </a:lnTo>
                <a:lnTo>
                  <a:pt x="140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571490" y="3434439"/>
            <a:ext cx="712470" cy="417830"/>
          </a:xfrm>
          <a:custGeom>
            <a:avLst/>
            <a:gdLst/>
            <a:ahLst/>
            <a:cxnLst/>
            <a:rect l="l" t="t" r="r" b="b"/>
            <a:pathLst>
              <a:path w="712470" h="417829">
                <a:moveTo>
                  <a:pt x="0" y="0"/>
                </a:moveTo>
                <a:lnTo>
                  <a:pt x="71247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256020" y="3810360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46989" y="0"/>
                </a:moveTo>
                <a:lnTo>
                  <a:pt x="0" y="78739"/>
                </a:lnTo>
                <a:lnTo>
                  <a:pt x="140969" y="107949"/>
                </a:lnTo>
                <a:lnTo>
                  <a:pt x="46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570220" y="4140560"/>
            <a:ext cx="708660" cy="419100"/>
          </a:xfrm>
          <a:custGeom>
            <a:avLst/>
            <a:gdLst/>
            <a:ahLst/>
            <a:cxnLst/>
            <a:rect l="l" t="t" r="r" b="b"/>
            <a:pathLst>
              <a:path w="708660" h="419100">
                <a:moveTo>
                  <a:pt x="0" y="419099"/>
                </a:moveTo>
                <a:lnTo>
                  <a:pt x="70865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50940" y="4074519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20">
                <a:moveTo>
                  <a:pt x="140970" y="0"/>
                </a:moveTo>
                <a:lnTo>
                  <a:pt x="0" y="30480"/>
                </a:lnTo>
                <a:lnTo>
                  <a:pt x="45720" y="10922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565140" y="3214729"/>
            <a:ext cx="866140" cy="1350010"/>
          </a:xfrm>
          <a:custGeom>
            <a:avLst/>
            <a:gdLst/>
            <a:ahLst/>
            <a:cxnLst/>
            <a:rect l="l" t="t" r="r" b="b"/>
            <a:pathLst>
              <a:path w="866139" h="1350010">
                <a:moveTo>
                  <a:pt x="0" y="1350010"/>
                </a:moveTo>
                <a:lnTo>
                  <a:pt x="8661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89370" y="3105510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113029" y="0"/>
                </a:moveTo>
                <a:lnTo>
                  <a:pt x="0" y="90169"/>
                </a:lnTo>
                <a:lnTo>
                  <a:pt x="77469" y="139700"/>
                </a:lnTo>
                <a:lnTo>
                  <a:pt x="113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263900" y="229778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78629" y="2252069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89" h="91439">
                <a:moveTo>
                  <a:pt x="0" y="0"/>
                </a:moveTo>
                <a:lnTo>
                  <a:pt x="0" y="91440"/>
                </a:lnTo>
                <a:lnTo>
                  <a:pt x="13589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3671570" y="2109830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1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258820" y="229778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8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281170" y="314361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8419" y="0"/>
                </a:moveTo>
                <a:lnTo>
                  <a:pt x="0" y="69850"/>
                </a:lnTo>
                <a:lnTo>
                  <a:pt x="133350" y="123190"/>
                </a:lnTo>
                <a:lnTo>
                  <a:pt x="58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249929" y="2542900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89"/>
                </a:moveTo>
                <a:lnTo>
                  <a:pt x="105664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272279" y="2459079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241039" y="2711810"/>
            <a:ext cx="1096010" cy="1831339"/>
          </a:xfrm>
          <a:custGeom>
            <a:avLst/>
            <a:gdLst/>
            <a:ahLst/>
            <a:cxnLst/>
            <a:rect l="l" t="t" r="r" b="b"/>
            <a:pathLst>
              <a:path w="1096010" h="1831339">
                <a:moveTo>
                  <a:pt x="0" y="1831339"/>
                </a:moveTo>
                <a:lnTo>
                  <a:pt x="109601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295140" y="2600050"/>
            <a:ext cx="109220" cy="139700"/>
          </a:xfrm>
          <a:custGeom>
            <a:avLst/>
            <a:gdLst/>
            <a:ahLst/>
            <a:cxnLst/>
            <a:rect l="l" t="t" r="r" b="b"/>
            <a:pathLst>
              <a:path w="109220" h="139700">
                <a:moveTo>
                  <a:pt x="109220" y="0"/>
                </a:moveTo>
                <a:lnTo>
                  <a:pt x="0" y="93979"/>
                </a:lnTo>
                <a:lnTo>
                  <a:pt x="77470" y="13970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4359909" y="3937360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7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826509" y="3033119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3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570220" y="2292710"/>
            <a:ext cx="866140" cy="1348740"/>
          </a:xfrm>
          <a:custGeom>
            <a:avLst/>
            <a:gdLst/>
            <a:ahLst/>
            <a:cxnLst/>
            <a:rect l="l" t="t" r="r" b="b"/>
            <a:pathLst>
              <a:path w="866139" h="1348739">
                <a:moveTo>
                  <a:pt x="0" y="0"/>
                </a:moveTo>
                <a:lnTo>
                  <a:pt x="866139" y="13487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394450" y="3612239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77470" y="0"/>
                </a:moveTo>
                <a:lnTo>
                  <a:pt x="0" y="49530"/>
                </a:lnTo>
                <a:lnTo>
                  <a:pt x="113029" y="139700"/>
                </a:lnTo>
                <a:lnTo>
                  <a:pt x="7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5812790" y="3066139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17">
                <a:latin typeface="Tahoma"/>
                <a:cs typeface="Tahoma"/>
              </a:rPr>
              <a:t>W</a:t>
            </a: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70</a:t>
            </a:fld>
          </a:p>
        </p:txBody>
      </p:sp>
      <p:sp>
        <p:nvSpPr>
          <p:cNvPr id="69" name="object 69"/>
          <p:cNvSpPr txBox="1"/>
          <p:nvPr/>
        </p:nvSpPr>
        <p:spPr>
          <a:xfrm>
            <a:off x="4640579" y="3010259"/>
            <a:ext cx="628650" cy="6654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200" spc="110">
                <a:latin typeface="Tahoma"/>
                <a:cs typeface="Tahoma"/>
              </a:rPr>
              <a:t>255</a:t>
            </a:r>
            <a:r>
              <a:rPr dirty="0" sz="1200" spc="85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4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5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6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40579" y="4229460"/>
            <a:ext cx="628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5">
                <a:latin typeface="Tahoma"/>
                <a:cs typeface="Tahoma"/>
              </a:rPr>
              <a:t>255w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40579" y="4345030"/>
            <a:ext cx="628650" cy="519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133985">
              <a:lnSpc>
                <a:spcPts val="810"/>
              </a:lnSpc>
              <a:spcBef>
                <a:spcPts val="90"/>
              </a:spcBef>
            </a:pPr>
            <a:r>
              <a:rPr dirty="0" sz="700" spc="55">
                <a:latin typeface="Tahoma"/>
                <a:cs typeface="Tahoma"/>
              </a:rPr>
              <a:t>7</a:t>
            </a:r>
            <a:endParaRPr sz="700">
              <a:latin typeface="Tahoma"/>
              <a:cs typeface="Tahoma"/>
            </a:endParaRPr>
          </a:p>
          <a:p>
            <a:pPr algn="ctr">
              <a:lnSpc>
                <a:spcPts val="1410"/>
              </a:lnSpc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8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9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60750" y="2393039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4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84929" y="3391260"/>
            <a:ext cx="500380" cy="67310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800" spc="120">
                <a:latin typeface="Tahoma"/>
                <a:cs typeface="Tahoma"/>
              </a:rPr>
              <a:t>W</a:t>
            </a:r>
            <a:r>
              <a:rPr dirty="0" baseline="-31746" sz="1575" spc="179">
                <a:latin typeface="Tahoma"/>
                <a:cs typeface="Tahoma"/>
              </a:rPr>
              <a:t>5</a:t>
            </a:r>
            <a:endParaRPr baseline="-31746" sz="1575">
              <a:latin typeface="Tahoma"/>
              <a:cs typeface="Tahoma"/>
            </a:endParaRPr>
          </a:p>
          <a:p>
            <a:pPr marL="261620">
              <a:lnSpc>
                <a:spcPct val="100000"/>
              </a:lnSpc>
              <a:spcBef>
                <a:spcPts val="39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84929" y="2474319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110990" y="2647039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43629" y="3947519"/>
            <a:ext cx="598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20">
                <a:latin typeface="Tahoma"/>
                <a:cs typeface="Tahoma"/>
              </a:rPr>
              <a:t>W</a:t>
            </a:r>
            <a:r>
              <a:rPr dirty="0" baseline="-31746" sz="1575" spc="179">
                <a:latin typeface="Tahoma"/>
                <a:cs typeface="Tahoma"/>
              </a:rPr>
              <a:t>6</a:t>
            </a:r>
            <a:r>
              <a:rPr dirty="0" baseline="-31746" sz="1575" spc="-165">
                <a:latin typeface="Tahoma"/>
                <a:cs typeface="Tahoma"/>
              </a:rPr>
              <a:t> </a:t>
            </a:r>
            <a:r>
              <a:rPr dirty="0" baseline="-13888" sz="2700" spc="232">
                <a:latin typeface="Tahoma"/>
                <a:cs typeface="Tahoma"/>
              </a:rPr>
              <a:t>W</a:t>
            </a:r>
            <a:endParaRPr baseline="-13888" sz="27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216400" y="4177389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8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234689" y="4313280"/>
            <a:ext cx="1046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25" algn="l"/>
                <a:tab pos="1033144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1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	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928109" y="4485999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9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12790" y="2307950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38850" y="2480670"/>
            <a:ext cx="19367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0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29909" y="3856080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178550" y="3369669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403340" y="3542389"/>
            <a:ext cx="19494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3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629909" y="3524610"/>
            <a:ext cx="419734" cy="68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17">
                <a:latin typeface="Tahoma"/>
                <a:cs typeface="Tahoma"/>
              </a:rPr>
              <a:t>W</a:t>
            </a: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4</a:t>
            </a:r>
            <a:endParaRPr sz="1050">
              <a:latin typeface="Tahoma"/>
              <a:cs typeface="Tahoma"/>
            </a:endParaRPr>
          </a:p>
          <a:p>
            <a:pPr marL="236854">
              <a:lnSpc>
                <a:spcPct val="100000"/>
              </a:lnSpc>
              <a:spcBef>
                <a:spcPts val="1800"/>
              </a:spcBef>
            </a:pP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929629" y="4298039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32">
                <a:latin typeface="Tahoma"/>
                <a:cs typeface="Tahoma"/>
              </a:rPr>
              <a:t>W</a:t>
            </a:r>
            <a:r>
              <a:rPr dirty="0" sz="1050" spc="8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5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684009" y="2584810"/>
            <a:ext cx="629920" cy="518159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ctr" marL="12700" marR="5080" indent="1270">
              <a:lnSpc>
                <a:spcPts val="1280"/>
              </a:lnSpc>
              <a:spcBef>
                <a:spcPts val="175"/>
              </a:spcBef>
            </a:pPr>
            <a:r>
              <a:rPr dirty="0" sz="1100" spc="70">
                <a:latin typeface="Tahoma"/>
                <a:cs typeface="Tahoma"/>
              </a:rPr>
              <a:t>Multiply  </a:t>
            </a:r>
            <a:r>
              <a:rPr dirty="0" sz="1100" spc="85">
                <a:latin typeface="Tahoma"/>
                <a:cs typeface="Tahoma"/>
              </a:rPr>
              <a:t>and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100">
                <a:latin typeface="Tahoma"/>
                <a:cs typeface="Tahoma"/>
              </a:rPr>
              <a:t>sum 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 spc="80">
                <a:latin typeface="Tahoma"/>
                <a:cs typeface="Tahoma"/>
              </a:rPr>
              <a:t>again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684009" y="3717649"/>
            <a:ext cx="629920" cy="519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1270">
              <a:lnSpc>
                <a:spcPct val="97300"/>
              </a:lnSpc>
              <a:spcBef>
                <a:spcPts val="135"/>
              </a:spcBef>
            </a:pPr>
            <a:r>
              <a:rPr dirty="0" sz="1100" spc="70">
                <a:solidFill>
                  <a:srgbClr val="FFFFFF"/>
                </a:solidFill>
                <a:latin typeface="Tahoma"/>
                <a:cs typeface="Tahoma"/>
              </a:rPr>
              <a:t>Multiply  </a:t>
            </a:r>
            <a:r>
              <a:rPr dirty="0" sz="1100" spc="8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1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100">
                <a:solidFill>
                  <a:srgbClr val="FFFFFF"/>
                </a:solidFill>
                <a:latin typeface="Tahoma"/>
                <a:cs typeface="Tahoma"/>
              </a:rPr>
              <a:t>sum </a:t>
            </a:r>
            <a:r>
              <a:rPr dirty="0" sz="1100" spc="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80">
                <a:solidFill>
                  <a:srgbClr val="FFFFFF"/>
                </a:solidFill>
                <a:latin typeface="Tahoma"/>
                <a:cs typeface="Tahoma"/>
              </a:rPr>
              <a:t>again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955280" y="265211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solidFill>
                  <a:srgbClr val="FFFFFF"/>
                </a:solidFill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955280" y="374939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3421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A </a:t>
            </a:r>
            <a:r>
              <a:rPr dirty="0" spc="220"/>
              <a:t>Simple </a:t>
            </a:r>
            <a:r>
              <a:rPr dirty="0" spc="245"/>
              <a:t>Neural</a:t>
            </a:r>
            <a:r>
              <a:rPr dirty="0" spc="130"/>
              <a:t> </a:t>
            </a:r>
            <a:r>
              <a:rPr dirty="0" spc="275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2103120" y="1841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6"/>
                </a:lnTo>
                <a:lnTo>
                  <a:pt x="399224" y="8467"/>
                </a:lnTo>
                <a:lnTo>
                  <a:pt x="353696" y="18788"/>
                </a:lnTo>
                <a:lnTo>
                  <a:pt x="310084" y="32934"/>
                </a:lnTo>
                <a:lnTo>
                  <a:pt x="268568" y="50730"/>
                </a:lnTo>
                <a:lnTo>
                  <a:pt x="229332" y="71999"/>
                </a:lnTo>
                <a:lnTo>
                  <a:pt x="192555" y="96568"/>
                </a:lnTo>
                <a:lnTo>
                  <a:pt x="158419" y="124260"/>
                </a:lnTo>
                <a:lnTo>
                  <a:pt x="127106" y="154901"/>
                </a:lnTo>
                <a:lnTo>
                  <a:pt x="98797" y="188315"/>
                </a:lnTo>
                <a:lnTo>
                  <a:pt x="73674" y="224327"/>
                </a:lnTo>
                <a:lnTo>
                  <a:pt x="51919" y="262762"/>
                </a:lnTo>
                <a:lnTo>
                  <a:pt x="33712" y="303443"/>
                </a:lnTo>
                <a:lnTo>
                  <a:pt x="19235" y="346197"/>
                </a:lnTo>
                <a:lnTo>
                  <a:pt x="8670" y="390848"/>
                </a:lnTo>
                <a:lnTo>
                  <a:pt x="2197" y="437221"/>
                </a:lnTo>
                <a:lnTo>
                  <a:pt x="0" y="485139"/>
                </a:lnTo>
                <a:lnTo>
                  <a:pt x="2197" y="532847"/>
                </a:lnTo>
                <a:lnTo>
                  <a:pt x="8670" y="579033"/>
                </a:lnTo>
                <a:lnTo>
                  <a:pt x="19235" y="623521"/>
                </a:lnTo>
                <a:lnTo>
                  <a:pt x="33712" y="666133"/>
                </a:lnTo>
                <a:lnTo>
                  <a:pt x="51919" y="706694"/>
                </a:lnTo>
                <a:lnTo>
                  <a:pt x="73674" y="745026"/>
                </a:lnTo>
                <a:lnTo>
                  <a:pt x="98797" y="780952"/>
                </a:lnTo>
                <a:lnTo>
                  <a:pt x="127106" y="814296"/>
                </a:lnTo>
                <a:lnTo>
                  <a:pt x="158419" y="844881"/>
                </a:lnTo>
                <a:lnTo>
                  <a:pt x="192555" y="872530"/>
                </a:lnTo>
                <a:lnTo>
                  <a:pt x="229332" y="897065"/>
                </a:lnTo>
                <a:lnTo>
                  <a:pt x="268568" y="918312"/>
                </a:lnTo>
                <a:lnTo>
                  <a:pt x="310084" y="936091"/>
                </a:lnTo>
                <a:lnTo>
                  <a:pt x="353696" y="950228"/>
                </a:lnTo>
                <a:lnTo>
                  <a:pt x="399224" y="960544"/>
                </a:lnTo>
                <a:lnTo>
                  <a:pt x="446485" y="966864"/>
                </a:lnTo>
                <a:lnTo>
                  <a:pt x="495300" y="969009"/>
                </a:lnTo>
                <a:lnTo>
                  <a:pt x="544114" y="966864"/>
                </a:lnTo>
                <a:lnTo>
                  <a:pt x="591375" y="960544"/>
                </a:lnTo>
                <a:lnTo>
                  <a:pt x="636903" y="950228"/>
                </a:lnTo>
                <a:lnTo>
                  <a:pt x="680515" y="936091"/>
                </a:lnTo>
                <a:lnTo>
                  <a:pt x="722031" y="918312"/>
                </a:lnTo>
                <a:lnTo>
                  <a:pt x="761267" y="897065"/>
                </a:lnTo>
                <a:lnTo>
                  <a:pt x="798044" y="872530"/>
                </a:lnTo>
                <a:lnTo>
                  <a:pt x="832180" y="844881"/>
                </a:lnTo>
                <a:lnTo>
                  <a:pt x="863493" y="814296"/>
                </a:lnTo>
                <a:lnTo>
                  <a:pt x="891802" y="780952"/>
                </a:lnTo>
                <a:lnTo>
                  <a:pt x="916925" y="745026"/>
                </a:lnTo>
                <a:lnTo>
                  <a:pt x="938680" y="706694"/>
                </a:lnTo>
                <a:lnTo>
                  <a:pt x="956887" y="666133"/>
                </a:lnTo>
                <a:lnTo>
                  <a:pt x="971364" y="623521"/>
                </a:lnTo>
                <a:lnTo>
                  <a:pt x="981929" y="579033"/>
                </a:lnTo>
                <a:lnTo>
                  <a:pt x="988402" y="532847"/>
                </a:lnTo>
                <a:lnTo>
                  <a:pt x="990600" y="485139"/>
                </a:lnTo>
                <a:lnTo>
                  <a:pt x="988402" y="437221"/>
                </a:lnTo>
                <a:lnTo>
                  <a:pt x="981929" y="390848"/>
                </a:lnTo>
                <a:lnTo>
                  <a:pt x="971364" y="346197"/>
                </a:lnTo>
                <a:lnTo>
                  <a:pt x="956887" y="303443"/>
                </a:lnTo>
                <a:lnTo>
                  <a:pt x="938680" y="262762"/>
                </a:lnTo>
                <a:lnTo>
                  <a:pt x="916925" y="224327"/>
                </a:lnTo>
                <a:lnTo>
                  <a:pt x="891802" y="188315"/>
                </a:lnTo>
                <a:lnTo>
                  <a:pt x="863493" y="154901"/>
                </a:lnTo>
                <a:lnTo>
                  <a:pt x="832180" y="124260"/>
                </a:lnTo>
                <a:lnTo>
                  <a:pt x="798044" y="96568"/>
                </a:lnTo>
                <a:lnTo>
                  <a:pt x="761267" y="71999"/>
                </a:lnTo>
                <a:lnTo>
                  <a:pt x="722031" y="50730"/>
                </a:lnTo>
                <a:lnTo>
                  <a:pt x="680515" y="32934"/>
                </a:lnTo>
                <a:lnTo>
                  <a:pt x="636903" y="18788"/>
                </a:lnTo>
                <a:lnTo>
                  <a:pt x="591375" y="8467"/>
                </a:lnTo>
                <a:lnTo>
                  <a:pt x="544114" y="2146"/>
                </a:lnTo>
                <a:lnTo>
                  <a:pt x="495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03120" y="1841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6"/>
                </a:lnTo>
                <a:lnTo>
                  <a:pt x="591375" y="8467"/>
                </a:lnTo>
                <a:lnTo>
                  <a:pt x="636903" y="18788"/>
                </a:lnTo>
                <a:lnTo>
                  <a:pt x="680515" y="32934"/>
                </a:lnTo>
                <a:lnTo>
                  <a:pt x="722031" y="50730"/>
                </a:lnTo>
                <a:lnTo>
                  <a:pt x="761267" y="71999"/>
                </a:lnTo>
                <a:lnTo>
                  <a:pt x="798044" y="96568"/>
                </a:lnTo>
                <a:lnTo>
                  <a:pt x="832180" y="124260"/>
                </a:lnTo>
                <a:lnTo>
                  <a:pt x="863493" y="154901"/>
                </a:lnTo>
                <a:lnTo>
                  <a:pt x="891802" y="188315"/>
                </a:lnTo>
                <a:lnTo>
                  <a:pt x="916925" y="224327"/>
                </a:lnTo>
                <a:lnTo>
                  <a:pt x="938680" y="262762"/>
                </a:lnTo>
                <a:lnTo>
                  <a:pt x="956887" y="303443"/>
                </a:lnTo>
                <a:lnTo>
                  <a:pt x="971364" y="346197"/>
                </a:lnTo>
                <a:lnTo>
                  <a:pt x="981929" y="390848"/>
                </a:lnTo>
                <a:lnTo>
                  <a:pt x="988402" y="437221"/>
                </a:lnTo>
                <a:lnTo>
                  <a:pt x="990600" y="485139"/>
                </a:lnTo>
                <a:lnTo>
                  <a:pt x="988402" y="532847"/>
                </a:lnTo>
                <a:lnTo>
                  <a:pt x="981929" y="579033"/>
                </a:lnTo>
                <a:lnTo>
                  <a:pt x="971364" y="623521"/>
                </a:lnTo>
                <a:lnTo>
                  <a:pt x="956887" y="666133"/>
                </a:lnTo>
                <a:lnTo>
                  <a:pt x="938680" y="706694"/>
                </a:lnTo>
                <a:lnTo>
                  <a:pt x="916925" y="745026"/>
                </a:lnTo>
                <a:lnTo>
                  <a:pt x="891802" y="780952"/>
                </a:lnTo>
                <a:lnTo>
                  <a:pt x="863493" y="814296"/>
                </a:lnTo>
                <a:lnTo>
                  <a:pt x="832180" y="844881"/>
                </a:lnTo>
                <a:lnTo>
                  <a:pt x="798044" y="872530"/>
                </a:lnTo>
                <a:lnTo>
                  <a:pt x="761267" y="897065"/>
                </a:lnTo>
                <a:lnTo>
                  <a:pt x="722031" y="918312"/>
                </a:lnTo>
                <a:lnTo>
                  <a:pt x="680515" y="936091"/>
                </a:lnTo>
                <a:lnTo>
                  <a:pt x="636903" y="950228"/>
                </a:lnTo>
                <a:lnTo>
                  <a:pt x="591375" y="960544"/>
                </a:lnTo>
                <a:lnTo>
                  <a:pt x="544114" y="966864"/>
                </a:lnTo>
                <a:lnTo>
                  <a:pt x="495300" y="969009"/>
                </a:lnTo>
                <a:lnTo>
                  <a:pt x="446485" y="966864"/>
                </a:lnTo>
                <a:lnTo>
                  <a:pt x="399224" y="960544"/>
                </a:lnTo>
                <a:lnTo>
                  <a:pt x="353696" y="950228"/>
                </a:lnTo>
                <a:lnTo>
                  <a:pt x="310084" y="936091"/>
                </a:lnTo>
                <a:lnTo>
                  <a:pt x="268568" y="918312"/>
                </a:lnTo>
                <a:lnTo>
                  <a:pt x="229332" y="897065"/>
                </a:lnTo>
                <a:lnTo>
                  <a:pt x="192555" y="872530"/>
                </a:lnTo>
                <a:lnTo>
                  <a:pt x="158419" y="844881"/>
                </a:lnTo>
                <a:lnTo>
                  <a:pt x="127106" y="814296"/>
                </a:lnTo>
                <a:lnTo>
                  <a:pt x="98797" y="780952"/>
                </a:lnTo>
                <a:lnTo>
                  <a:pt x="73674" y="745026"/>
                </a:lnTo>
                <a:lnTo>
                  <a:pt x="51919" y="706694"/>
                </a:lnTo>
                <a:lnTo>
                  <a:pt x="33712" y="666133"/>
                </a:lnTo>
                <a:lnTo>
                  <a:pt x="19235" y="623521"/>
                </a:lnTo>
                <a:lnTo>
                  <a:pt x="8670" y="579033"/>
                </a:lnTo>
                <a:lnTo>
                  <a:pt x="2197" y="532847"/>
                </a:lnTo>
                <a:lnTo>
                  <a:pt x="0" y="485139"/>
                </a:lnTo>
                <a:lnTo>
                  <a:pt x="2197" y="437221"/>
                </a:lnTo>
                <a:lnTo>
                  <a:pt x="8670" y="390848"/>
                </a:lnTo>
                <a:lnTo>
                  <a:pt x="19235" y="346197"/>
                </a:lnTo>
                <a:lnTo>
                  <a:pt x="33712" y="303443"/>
                </a:lnTo>
                <a:lnTo>
                  <a:pt x="51919" y="262762"/>
                </a:lnTo>
                <a:lnTo>
                  <a:pt x="73674" y="224327"/>
                </a:lnTo>
                <a:lnTo>
                  <a:pt x="98797" y="188315"/>
                </a:lnTo>
                <a:lnTo>
                  <a:pt x="127106" y="154901"/>
                </a:lnTo>
                <a:lnTo>
                  <a:pt x="158419" y="124260"/>
                </a:lnTo>
                <a:lnTo>
                  <a:pt x="192555" y="96568"/>
                </a:lnTo>
                <a:lnTo>
                  <a:pt x="229332" y="71999"/>
                </a:lnTo>
                <a:lnTo>
                  <a:pt x="268568" y="50730"/>
                </a:lnTo>
                <a:lnTo>
                  <a:pt x="310084" y="32934"/>
                </a:lnTo>
                <a:lnTo>
                  <a:pt x="353696" y="18788"/>
                </a:lnTo>
                <a:lnTo>
                  <a:pt x="399224" y="8467"/>
                </a:lnTo>
                <a:lnTo>
                  <a:pt x="446485" y="2146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03120" y="1841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93720" y="2812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91410" y="2180949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255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03120" y="29442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590"/>
                </a:lnTo>
                <a:lnTo>
                  <a:pt x="8670" y="577812"/>
                </a:lnTo>
                <a:lnTo>
                  <a:pt x="19235" y="622356"/>
                </a:lnTo>
                <a:lnTo>
                  <a:pt x="33712" y="665041"/>
                </a:lnTo>
                <a:lnTo>
                  <a:pt x="51919" y="705689"/>
                </a:lnTo>
                <a:lnTo>
                  <a:pt x="73674" y="744119"/>
                </a:lnTo>
                <a:lnTo>
                  <a:pt x="98797" y="780151"/>
                </a:lnTo>
                <a:lnTo>
                  <a:pt x="127106" y="813605"/>
                </a:lnTo>
                <a:lnTo>
                  <a:pt x="158419" y="844302"/>
                </a:lnTo>
                <a:lnTo>
                  <a:pt x="192555" y="872061"/>
                </a:lnTo>
                <a:lnTo>
                  <a:pt x="229332" y="896702"/>
                </a:lnTo>
                <a:lnTo>
                  <a:pt x="268568" y="918047"/>
                </a:lnTo>
                <a:lnTo>
                  <a:pt x="310084" y="935914"/>
                </a:lnTo>
                <a:lnTo>
                  <a:pt x="353696" y="950123"/>
                </a:lnTo>
                <a:lnTo>
                  <a:pt x="399224" y="960496"/>
                </a:lnTo>
                <a:lnTo>
                  <a:pt x="446485" y="966851"/>
                </a:lnTo>
                <a:lnTo>
                  <a:pt x="495300" y="969009"/>
                </a:lnTo>
                <a:lnTo>
                  <a:pt x="544114" y="966851"/>
                </a:lnTo>
                <a:lnTo>
                  <a:pt x="591375" y="960496"/>
                </a:lnTo>
                <a:lnTo>
                  <a:pt x="636903" y="950123"/>
                </a:lnTo>
                <a:lnTo>
                  <a:pt x="680515" y="935914"/>
                </a:lnTo>
                <a:lnTo>
                  <a:pt x="722031" y="918047"/>
                </a:lnTo>
                <a:lnTo>
                  <a:pt x="761267" y="896702"/>
                </a:lnTo>
                <a:lnTo>
                  <a:pt x="798044" y="872061"/>
                </a:lnTo>
                <a:lnTo>
                  <a:pt x="832180" y="844302"/>
                </a:lnTo>
                <a:lnTo>
                  <a:pt x="863493" y="813605"/>
                </a:lnTo>
                <a:lnTo>
                  <a:pt x="891802" y="780151"/>
                </a:lnTo>
                <a:lnTo>
                  <a:pt x="916925" y="744119"/>
                </a:lnTo>
                <a:lnTo>
                  <a:pt x="938680" y="705689"/>
                </a:lnTo>
                <a:lnTo>
                  <a:pt x="956887" y="665041"/>
                </a:lnTo>
                <a:lnTo>
                  <a:pt x="971364" y="622356"/>
                </a:lnTo>
                <a:lnTo>
                  <a:pt x="981929" y="577812"/>
                </a:lnTo>
                <a:lnTo>
                  <a:pt x="988402" y="531590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03120" y="29442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590"/>
                </a:lnTo>
                <a:lnTo>
                  <a:pt x="981929" y="577812"/>
                </a:lnTo>
                <a:lnTo>
                  <a:pt x="971364" y="622356"/>
                </a:lnTo>
                <a:lnTo>
                  <a:pt x="956887" y="665041"/>
                </a:lnTo>
                <a:lnTo>
                  <a:pt x="938680" y="705689"/>
                </a:lnTo>
                <a:lnTo>
                  <a:pt x="916925" y="744119"/>
                </a:lnTo>
                <a:lnTo>
                  <a:pt x="891802" y="780151"/>
                </a:lnTo>
                <a:lnTo>
                  <a:pt x="863493" y="813605"/>
                </a:lnTo>
                <a:lnTo>
                  <a:pt x="832180" y="844302"/>
                </a:lnTo>
                <a:lnTo>
                  <a:pt x="798044" y="872061"/>
                </a:lnTo>
                <a:lnTo>
                  <a:pt x="761267" y="896702"/>
                </a:lnTo>
                <a:lnTo>
                  <a:pt x="722031" y="918047"/>
                </a:lnTo>
                <a:lnTo>
                  <a:pt x="680515" y="935914"/>
                </a:lnTo>
                <a:lnTo>
                  <a:pt x="636903" y="950123"/>
                </a:lnTo>
                <a:lnTo>
                  <a:pt x="591375" y="960496"/>
                </a:lnTo>
                <a:lnTo>
                  <a:pt x="544114" y="966851"/>
                </a:lnTo>
                <a:lnTo>
                  <a:pt x="495300" y="969009"/>
                </a:lnTo>
                <a:lnTo>
                  <a:pt x="446485" y="966851"/>
                </a:lnTo>
                <a:lnTo>
                  <a:pt x="399224" y="960496"/>
                </a:lnTo>
                <a:lnTo>
                  <a:pt x="353696" y="950123"/>
                </a:lnTo>
                <a:lnTo>
                  <a:pt x="310084" y="935914"/>
                </a:lnTo>
                <a:lnTo>
                  <a:pt x="268568" y="918047"/>
                </a:lnTo>
                <a:lnTo>
                  <a:pt x="229332" y="896702"/>
                </a:lnTo>
                <a:lnTo>
                  <a:pt x="192555" y="872061"/>
                </a:lnTo>
                <a:lnTo>
                  <a:pt x="158419" y="844302"/>
                </a:lnTo>
                <a:lnTo>
                  <a:pt x="127106" y="813605"/>
                </a:lnTo>
                <a:lnTo>
                  <a:pt x="98797" y="780151"/>
                </a:lnTo>
                <a:lnTo>
                  <a:pt x="73674" y="744119"/>
                </a:lnTo>
                <a:lnTo>
                  <a:pt x="51919" y="705689"/>
                </a:lnTo>
                <a:lnTo>
                  <a:pt x="33712" y="665041"/>
                </a:lnTo>
                <a:lnTo>
                  <a:pt x="19235" y="622356"/>
                </a:lnTo>
                <a:lnTo>
                  <a:pt x="8670" y="577812"/>
                </a:lnTo>
                <a:lnTo>
                  <a:pt x="2197" y="531590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03120" y="29442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93720" y="39132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391410" y="3282039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03120" y="407451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577"/>
                </a:lnTo>
                <a:lnTo>
                  <a:pt x="8670" y="577763"/>
                </a:lnTo>
                <a:lnTo>
                  <a:pt x="19235" y="622251"/>
                </a:lnTo>
                <a:lnTo>
                  <a:pt x="33712" y="664863"/>
                </a:lnTo>
                <a:lnTo>
                  <a:pt x="51919" y="705424"/>
                </a:lnTo>
                <a:lnTo>
                  <a:pt x="73674" y="743756"/>
                </a:lnTo>
                <a:lnTo>
                  <a:pt x="98797" y="779682"/>
                </a:lnTo>
                <a:lnTo>
                  <a:pt x="127106" y="813026"/>
                </a:lnTo>
                <a:lnTo>
                  <a:pt x="158419" y="843611"/>
                </a:lnTo>
                <a:lnTo>
                  <a:pt x="192555" y="871260"/>
                </a:lnTo>
                <a:lnTo>
                  <a:pt x="229332" y="895795"/>
                </a:lnTo>
                <a:lnTo>
                  <a:pt x="268568" y="917042"/>
                </a:lnTo>
                <a:lnTo>
                  <a:pt x="310084" y="934821"/>
                </a:lnTo>
                <a:lnTo>
                  <a:pt x="353696" y="948958"/>
                </a:lnTo>
                <a:lnTo>
                  <a:pt x="399224" y="959274"/>
                </a:lnTo>
                <a:lnTo>
                  <a:pt x="446485" y="965594"/>
                </a:lnTo>
                <a:lnTo>
                  <a:pt x="495300" y="967740"/>
                </a:lnTo>
                <a:lnTo>
                  <a:pt x="544114" y="965594"/>
                </a:lnTo>
                <a:lnTo>
                  <a:pt x="591375" y="959274"/>
                </a:lnTo>
                <a:lnTo>
                  <a:pt x="636903" y="948958"/>
                </a:lnTo>
                <a:lnTo>
                  <a:pt x="680515" y="934821"/>
                </a:lnTo>
                <a:lnTo>
                  <a:pt x="722031" y="917042"/>
                </a:lnTo>
                <a:lnTo>
                  <a:pt x="761267" y="895795"/>
                </a:lnTo>
                <a:lnTo>
                  <a:pt x="798044" y="871260"/>
                </a:lnTo>
                <a:lnTo>
                  <a:pt x="832180" y="843611"/>
                </a:lnTo>
                <a:lnTo>
                  <a:pt x="863493" y="813026"/>
                </a:lnTo>
                <a:lnTo>
                  <a:pt x="891802" y="779682"/>
                </a:lnTo>
                <a:lnTo>
                  <a:pt x="916925" y="743756"/>
                </a:lnTo>
                <a:lnTo>
                  <a:pt x="938680" y="705424"/>
                </a:lnTo>
                <a:lnTo>
                  <a:pt x="956887" y="664863"/>
                </a:lnTo>
                <a:lnTo>
                  <a:pt x="971364" y="622251"/>
                </a:lnTo>
                <a:lnTo>
                  <a:pt x="981929" y="577763"/>
                </a:lnTo>
                <a:lnTo>
                  <a:pt x="988402" y="531577"/>
                </a:lnTo>
                <a:lnTo>
                  <a:pt x="990600" y="483870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03120" y="407451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70"/>
                </a:lnTo>
                <a:lnTo>
                  <a:pt x="988402" y="531577"/>
                </a:lnTo>
                <a:lnTo>
                  <a:pt x="981929" y="577763"/>
                </a:lnTo>
                <a:lnTo>
                  <a:pt x="971364" y="622251"/>
                </a:lnTo>
                <a:lnTo>
                  <a:pt x="956887" y="664863"/>
                </a:lnTo>
                <a:lnTo>
                  <a:pt x="938680" y="705424"/>
                </a:lnTo>
                <a:lnTo>
                  <a:pt x="916925" y="743756"/>
                </a:lnTo>
                <a:lnTo>
                  <a:pt x="891802" y="779682"/>
                </a:lnTo>
                <a:lnTo>
                  <a:pt x="863493" y="813026"/>
                </a:lnTo>
                <a:lnTo>
                  <a:pt x="832180" y="843611"/>
                </a:lnTo>
                <a:lnTo>
                  <a:pt x="798044" y="871260"/>
                </a:lnTo>
                <a:lnTo>
                  <a:pt x="761267" y="895795"/>
                </a:lnTo>
                <a:lnTo>
                  <a:pt x="722031" y="917042"/>
                </a:lnTo>
                <a:lnTo>
                  <a:pt x="680515" y="934821"/>
                </a:lnTo>
                <a:lnTo>
                  <a:pt x="636903" y="948958"/>
                </a:lnTo>
                <a:lnTo>
                  <a:pt x="591375" y="959274"/>
                </a:lnTo>
                <a:lnTo>
                  <a:pt x="544114" y="965594"/>
                </a:lnTo>
                <a:lnTo>
                  <a:pt x="495300" y="967740"/>
                </a:lnTo>
                <a:lnTo>
                  <a:pt x="446485" y="965594"/>
                </a:lnTo>
                <a:lnTo>
                  <a:pt x="399224" y="959274"/>
                </a:lnTo>
                <a:lnTo>
                  <a:pt x="353696" y="948958"/>
                </a:lnTo>
                <a:lnTo>
                  <a:pt x="310084" y="934821"/>
                </a:lnTo>
                <a:lnTo>
                  <a:pt x="268568" y="917042"/>
                </a:lnTo>
                <a:lnTo>
                  <a:pt x="229332" y="895795"/>
                </a:lnTo>
                <a:lnTo>
                  <a:pt x="192555" y="871260"/>
                </a:lnTo>
                <a:lnTo>
                  <a:pt x="158419" y="843611"/>
                </a:lnTo>
                <a:lnTo>
                  <a:pt x="127106" y="813026"/>
                </a:lnTo>
                <a:lnTo>
                  <a:pt x="98797" y="779682"/>
                </a:lnTo>
                <a:lnTo>
                  <a:pt x="73674" y="743756"/>
                </a:lnTo>
                <a:lnTo>
                  <a:pt x="51919" y="705424"/>
                </a:lnTo>
                <a:lnTo>
                  <a:pt x="33712" y="664863"/>
                </a:lnTo>
                <a:lnTo>
                  <a:pt x="19235" y="622251"/>
                </a:lnTo>
                <a:lnTo>
                  <a:pt x="8670" y="577763"/>
                </a:lnTo>
                <a:lnTo>
                  <a:pt x="2197" y="531577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03120" y="40745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93720" y="50435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391410" y="4413610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50990" y="23854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10"/>
                </a:lnTo>
                <a:lnTo>
                  <a:pt x="544114" y="966863"/>
                </a:lnTo>
                <a:lnTo>
                  <a:pt x="591375" y="960542"/>
                </a:lnTo>
                <a:lnTo>
                  <a:pt x="636903" y="950221"/>
                </a:lnTo>
                <a:lnTo>
                  <a:pt x="680515" y="936075"/>
                </a:lnTo>
                <a:lnTo>
                  <a:pt x="722031" y="918279"/>
                </a:lnTo>
                <a:lnTo>
                  <a:pt x="761267" y="897010"/>
                </a:lnTo>
                <a:lnTo>
                  <a:pt x="798044" y="872441"/>
                </a:lnTo>
                <a:lnTo>
                  <a:pt x="832180" y="844749"/>
                </a:lnTo>
                <a:lnTo>
                  <a:pt x="863493" y="814108"/>
                </a:lnTo>
                <a:lnTo>
                  <a:pt x="891802" y="780694"/>
                </a:lnTo>
                <a:lnTo>
                  <a:pt x="916925" y="744682"/>
                </a:lnTo>
                <a:lnTo>
                  <a:pt x="938680" y="706247"/>
                </a:lnTo>
                <a:lnTo>
                  <a:pt x="956887" y="665566"/>
                </a:lnTo>
                <a:lnTo>
                  <a:pt x="971364" y="622812"/>
                </a:lnTo>
                <a:lnTo>
                  <a:pt x="981929" y="578161"/>
                </a:lnTo>
                <a:lnTo>
                  <a:pt x="988402" y="531788"/>
                </a:lnTo>
                <a:lnTo>
                  <a:pt x="990600" y="483870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650990" y="23854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70"/>
                </a:lnTo>
                <a:lnTo>
                  <a:pt x="988402" y="531788"/>
                </a:lnTo>
                <a:lnTo>
                  <a:pt x="981929" y="578161"/>
                </a:lnTo>
                <a:lnTo>
                  <a:pt x="971364" y="622812"/>
                </a:lnTo>
                <a:lnTo>
                  <a:pt x="956887" y="665566"/>
                </a:lnTo>
                <a:lnTo>
                  <a:pt x="938680" y="706247"/>
                </a:lnTo>
                <a:lnTo>
                  <a:pt x="916925" y="744682"/>
                </a:lnTo>
                <a:lnTo>
                  <a:pt x="891802" y="780694"/>
                </a:lnTo>
                <a:lnTo>
                  <a:pt x="863493" y="814108"/>
                </a:lnTo>
                <a:lnTo>
                  <a:pt x="832180" y="844749"/>
                </a:lnTo>
                <a:lnTo>
                  <a:pt x="798044" y="872441"/>
                </a:lnTo>
                <a:lnTo>
                  <a:pt x="761267" y="897010"/>
                </a:lnTo>
                <a:lnTo>
                  <a:pt x="722031" y="918279"/>
                </a:lnTo>
                <a:lnTo>
                  <a:pt x="680515" y="936075"/>
                </a:lnTo>
                <a:lnTo>
                  <a:pt x="636903" y="950221"/>
                </a:lnTo>
                <a:lnTo>
                  <a:pt x="591375" y="960542"/>
                </a:lnTo>
                <a:lnTo>
                  <a:pt x="544114" y="966863"/>
                </a:lnTo>
                <a:lnTo>
                  <a:pt x="495300" y="969010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50990" y="23854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641590" y="33544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50990" y="35157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10"/>
                </a:lnTo>
                <a:lnTo>
                  <a:pt x="544114" y="966863"/>
                </a:lnTo>
                <a:lnTo>
                  <a:pt x="591375" y="960542"/>
                </a:lnTo>
                <a:lnTo>
                  <a:pt x="636903" y="950221"/>
                </a:lnTo>
                <a:lnTo>
                  <a:pt x="680515" y="936075"/>
                </a:lnTo>
                <a:lnTo>
                  <a:pt x="722031" y="918279"/>
                </a:lnTo>
                <a:lnTo>
                  <a:pt x="761267" y="897010"/>
                </a:lnTo>
                <a:lnTo>
                  <a:pt x="798044" y="872441"/>
                </a:lnTo>
                <a:lnTo>
                  <a:pt x="832180" y="844749"/>
                </a:lnTo>
                <a:lnTo>
                  <a:pt x="863493" y="814108"/>
                </a:lnTo>
                <a:lnTo>
                  <a:pt x="891802" y="780694"/>
                </a:lnTo>
                <a:lnTo>
                  <a:pt x="916925" y="744682"/>
                </a:lnTo>
                <a:lnTo>
                  <a:pt x="938680" y="706247"/>
                </a:lnTo>
                <a:lnTo>
                  <a:pt x="956887" y="665566"/>
                </a:lnTo>
                <a:lnTo>
                  <a:pt x="971364" y="622812"/>
                </a:lnTo>
                <a:lnTo>
                  <a:pt x="981929" y="578161"/>
                </a:lnTo>
                <a:lnTo>
                  <a:pt x="988402" y="531788"/>
                </a:lnTo>
                <a:lnTo>
                  <a:pt x="990600" y="483870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650990" y="35157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70"/>
                </a:lnTo>
                <a:lnTo>
                  <a:pt x="988402" y="531788"/>
                </a:lnTo>
                <a:lnTo>
                  <a:pt x="981929" y="578161"/>
                </a:lnTo>
                <a:lnTo>
                  <a:pt x="971364" y="622812"/>
                </a:lnTo>
                <a:lnTo>
                  <a:pt x="956887" y="665566"/>
                </a:lnTo>
                <a:lnTo>
                  <a:pt x="938680" y="706247"/>
                </a:lnTo>
                <a:lnTo>
                  <a:pt x="916925" y="744682"/>
                </a:lnTo>
                <a:lnTo>
                  <a:pt x="891802" y="780694"/>
                </a:lnTo>
                <a:lnTo>
                  <a:pt x="863493" y="814108"/>
                </a:lnTo>
                <a:lnTo>
                  <a:pt x="832180" y="844749"/>
                </a:lnTo>
                <a:lnTo>
                  <a:pt x="798044" y="872441"/>
                </a:lnTo>
                <a:lnTo>
                  <a:pt x="761267" y="897010"/>
                </a:lnTo>
                <a:lnTo>
                  <a:pt x="722031" y="918279"/>
                </a:lnTo>
                <a:lnTo>
                  <a:pt x="680515" y="936075"/>
                </a:lnTo>
                <a:lnTo>
                  <a:pt x="636903" y="950221"/>
                </a:lnTo>
                <a:lnTo>
                  <a:pt x="591375" y="960542"/>
                </a:lnTo>
                <a:lnTo>
                  <a:pt x="544114" y="966863"/>
                </a:lnTo>
                <a:lnTo>
                  <a:pt x="495300" y="969010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50990" y="35157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41590" y="44847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55009" y="342808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69740" y="3382369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0" y="0"/>
                </a:moveTo>
                <a:lnTo>
                  <a:pt x="0" y="91440"/>
                </a:lnTo>
                <a:lnTo>
                  <a:pt x="13716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62120" y="4513939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60" h="90170">
                <a:moveTo>
                  <a:pt x="0" y="0"/>
                </a:moveTo>
                <a:lnTo>
                  <a:pt x="0" y="90169"/>
                </a:lnTo>
                <a:lnTo>
                  <a:pt x="137159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85640" y="1841860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6"/>
                </a:lnTo>
                <a:lnTo>
                  <a:pt x="590454" y="8467"/>
                </a:lnTo>
                <a:lnTo>
                  <a:pt x="636089" y="18788"/>
                </a:lnTo>
                <a:lnTo>
                  <a:pt x="679770" y="32934"/>
                </a:lnTo>
                <a:lnTo>
                  <a:pt x="721319" y="50730"/>
                </a:lnTo>
                <a:lnTo>
                  <a:pt x="760560" y="71999"/>
                </a:lnTo>
                <a:lnTo>
                  <a:pt x="797317" y="96568"/>
                </a:lnTo>
                <a:lnTo>
                  <a:pt x="831413" y="124260"/>
                </a:lnTo>
                <a:lnTo>
                  <a:pt x="862670" y="154901"/>
                </a:lnTo>
                <a:lnTo>
                  <a:pt x="890912" y="188315"/>
                </a:lnTo>
                <a:lnTo>
                  <a:pt x="915962" y="224327"/>
                </a:lnTo>
                <a:lnTo>
                  <a:pt x="937643" y="262762"/>
                </a:lnTo>
                <a:lnTo>
                  <a:pt x="955779" y="303443"/>
                </a:lnTo>
                <a:lnTo>
                  <a:pt x="970192" y="346197"/>
                </a:lnTo>
                <a:lnTo>
                  <a:pt x="980706" y="390848"/>
                </a:lnTo>
                <a:lnTo>
                  <a:pt x="987144" y="437221"/>
                </a:lnTo>
                <a:lnTo>
                  <a:pt x="989330" y="485139"/>
                </a:lnTo>
                <a:lnTo>
                  <a:pt x="987144" y="532847"/>
                </a:lnTo>
                <a:lnTo>
                  <a:pt x="980706" y="579033"/>
                </a:lnTo>
                <a:lnTo>
                  <a:pt x="970192" y="623521"/>
                </a:lnTo>
                <a:lnTo>
                  <a:pt x="955779" y="666133"/>
                </a:lnTo>
                <a:lnTo>
                  <a:pt x="937643" y="706694"/>
                </a:lnTo>
                <a:lnTo>
                  <a:pt x="915962" y="745026"/>
                </a:lnTo>
                <a:lnTo>
                  <a:pt x="890912" y="780952"/>
                </a:lnTo>
                <a:lnTo>
                  <a:pt x="862670" y="814296"/>
                </a:lnTo>
                <a:lnTo>
                  <a:pt x="831413" y="844881"/>
                </a:lnTo>
                <a:lnTo>
                  <a:pt x="797317" y="872530"/>
                </a:lnTo>
                <a:lnTo>
                  <a:pt x="760560" y="897065"/>
                </a:lnTo>
                <a:lnTo>
                  <a:pt x="721319" y="918312"/>
                </a:lnTo>
                <a:lnTo>
                  <a:pt x="679770" y="936091"/>
                </a:lnTo>
                <a:lnTo>
                  <a:pt x="636089" y="950228"/>
                </a:lnTo>
                <a:lnTo>
                  <a:pt x="590454" y="960544"/>
                </a:lnTo>
                <a:lnTo>
                  <a:pt x="543042" y="966864"/>
                </a:lnTo>
                <a:lnTo>
                  <a:pt x="494030" y="969009"/>
                </a:lnTo>
                <a:lnTo>
                  <a:pt x="445228" y="966864"/>
                </a:lnTo>
                <a:lnTo>
                  <a:pt x="398002" y="960544"/>
                </a:lnTo>
                <a:lnTo>
                  <a:pt x="352531" y="950228"/>
                </a:lnTo>
                <a:lnTo>
                  <a:pt x="308992" y="936091"/>
                </a:lnTo>
                <a:lnTo>
                  <a:pt x="267563" y="918312"/>
                </a:lnTo>
                <a:lnTo>
                  <a:pt x="228424" y="897065"/>
                </a:lnTo>
                <a:lnTo>
                  <a:pt x="191753" y="872530"/>
                </a:lnTo>
                <a:lnTo>
                  <a:pt x="157728" y="844881"/>
                </a:lnTo>
                <a:lnTo>
                  <a:pt x="126527" y="814296"/>
                </a:lnTo>
                <a:lnTo>
                  <a:pt x="98329" y="780952"/>
                </a:lnTo>
                <a:lnTo>
                  <a:pt x="73312" y="745026"/>
                </a:lnTo>
                <a:lnTo>
                  <a:pt x="51654" y="706694"/>
                </a:lnTo>
                <a:lnTo>
                  <a:pt x="33534" y="666133"/>
                </a:lnTo>
                <a:lnTo>
                  <a:pt x="19130" y="623521"/>
                </a:lnTo>
                <a:lnTo>
                  <a:pt x="8621" y="579033"/>
                </a:lnTo>
                <a:lnTo>
                  <a:pt x="2185" y="532847"/>
                </a:lnTo>
                <a:lnTo>
                  <a:pt x="0" y="485139"/>
                </a:lnTo>
                <a:lnTo>
                  <a:pt x="2185" y="437221"/>
                </a:lnTo>
                <a:lnTo>
                  <a:pt x="8621" y="390848"/>
                </a:lnTo>
                <a:lnTo>
                  <a:pt x="19130" y="346197"/>
                </a:lnTo>
                <a:lnTo>
                  <a:pt x="33534" y="303443"/>
                </a:lnTo>
                <a:lnTo>
                  <a:pt x="51654" y="262762"/>
                </a:lnTo>
                <a:lnTo>
                  <a:pt x="73312" y="224327"/>
                </a:lnTo>
                <a:lnTo>
                  <a:pt x="98329" y="188315"/>
                </a:lnTo>
                <a:lnTo>
                  <a:pt x="126527" y="154901"/>
                </a:lnTo>
                <a:lnTo>
                  <a:pt x="157728" y="124260"/>
                </a:lnTo>
                <a:lnTo>
                  <a:pt x="191753" y="96568"/>
                </a:lnTo>
                <a:lnTo>
                  <a:pt x="228424" y="71999"/>
                </a:lnTo>
                <a:lnTo>
                  <a:pt x="267563" y="50730"/>
                </a:lnTo>
                <a:lnTo>
                  <a:pt x="308992" y="32934"/>
                </a:lnTo>
                <a:lnTo>
                  <a:pt x="352531" y="18788"/>
                </a:lnTo>
                <a:lnTo>
                  <a:pt x="398002" y="8467"/>
                </a:lnTo>
                <a:lnTo>
                  <a:pt x="445228" y="2146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85640" y="1841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76240" y="2812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641850" y="1953619"/>
            <a:ext cx="628650" cy="6654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200" spc="110">
                <a:latin typeface="Tahoma"/>
                <a:cs typeface="Tahoma"/>
              </a:rPr>
              <a:t>255</a:t>
            </a:r>
            <a:r>
              <a:rPr dirty="0" sz="1200" spc="85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1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2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3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85640" y="2944219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69"/>
                </a:lnTo>
                <a:lnTo>
                  <a:pt x="987144" y="531590"/>
                </a:lnTo>
                <a:lnTo>
                  <a:pt x="980706" y="577812"/>
                </a:lnTo>
                <a:lnTo>
                  <a:pt x="970192" y="622356"/>
                </a:lnTo>
                <a:lnTo>
                  <a:pt x="955779" y="665041"/>
                </a:lnTo>
                <a:lnTo>
                  <a:pt x="937643" y="705689"/>
                </a:lnTo>
                <a:lnTo>
                  <a:pt x="915962" y="744119"/>
                </a:lnTo>
                <a:lnTo>
                  <a:pt x="890912" y="780151"/>
                </a:lnTo>
                <a:lnTo>
                  <a:pt x="862670" y="813605"/>
                </a:lnTo>
                <a:lnTo>
                  <a:pt x="831413" y="844302"/>
                </a:lnTo>
                <a:lnTo>
                  <a:pt x="797317" y="872061"/>
                </a:lnTo>
                <a:lnTo>
                  <a:pt x="760560" y="896702"/>
                </a:lnTo>
                <a:lnTo>
                  <a:pt x="721319" y="918047"/>
                </a:lnTo>
                <a:lnTo>
                  <a:pt x="679770" y="935914"/>
                </a:lnTo>
                <a:lnTo>
                  <a:pt x="636089" y="950123"/>
                </a:lnTo>
                <a:lnTo>
                  <a:pt x="590454" y="960496"/>
                </a:lnTo>
                <a:lnTo>
                  <a:pt x="543042" y="966851"/>
                </a:lnTo>
                <a:lnTo>
                  <a:pt x="494030" y="969009"/>
                </a:lnTo>
                <a:lnTo>
                  <a:pt x="445228" y="966851"/>
                </a:lnTo>
                <a:lnTo>
                  <a:pt x="398002" y="960496"/>
                </a:lnTo>
                <a:lnTo>
                  <a:pt x="352531" y="950123"/>
                </a:lnTo>
                <a:lnTo>
                  <a:pt x="308992" y="935914"/>
                </a:lnTo>
                <a:lnTo>
                  <a:pt x="267563" y="918047"/>
                </a:lnTo>
                <a:lnTo>
                  <a:pt x="228424" y="896702"/>
                </a:lnTo>
                <a:lnTo>
                  <a:pt x="191753" y="872061"/>
                </a:lnTo>
                <a:lnTo>
                  <a:pt x="157728" y="844302"/>
                </a:lnTo>
                <a:lnTo>
                  <a:pt x="126527" y="813605"/>
                </a:lnTo>
                <a:lnTo>
                  <a:pt x="98329" y="780151"/>
                </a:lnTo>
                <a:lnTo>
                  <a:pt x="73312" y="744119"/>
                </a:lnTo>
                <a:lnTo>
                  <a:pt x="51654" y="705689"/>
                </a:lnTo>
                <a:lnTo>
                  <a:pt x="33534" y="665041"/>
                </a:lnTo>
                <a:lnTo>
                  <a:pt x="19130" y="622356"/>
                </a:lnTo>
                <a:lnTo>
                  <a:pt x="8621" y="577812"/>
                </a:lnTo>
                <a:lnTo>
                  <a:pt x="2185" y="531590"/>
                </a:lnTo>
                <a:lnTo>
                  <a:pt x="0" y="483869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85640" y="29442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76240" y="39132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485640" y="4074519"/>
            <a:ext cx="989330" cy="967740"/>
          </a:xfrm>
          <a:custGeom>
            <a:avLst/>
            <a:gdLst/>
            <a:ahLst/>
            <a:cxnLst/>
            <a:rect l="l" t="t" r="r" b="b"/>
            <a:pathLst>
              <a:path w="989329" h="967739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70"/>
                </a:lnTo>
                <a:lnTo>
                  <a:pt x="987144" y="531577"/>
                </a:lnTo>
                <a:lnTo>
                  <a:pt x="980706" y="577763"/>
                </a:lnTo>
                <a:lnTo>
                  <a:pt x="970192" y="622251"/>
                </a:lnTo>
                <a:lnTo>
                  <a:pt x="955779" y="664863"/>
                </a:lnTo>
                <a:lnTo>
                  <a:pt x="937643" y="705424"/>
                </a:lnTo>
                <a:lnTo>
                  <a:pt x="915962" y="743756"/>
                </a:lnTo>
                <a:lnTo>
                  <a:pt x="890912" y="779682"/>
                </a:lnTo>
                <a:lnTo>
                  <a:pt x="862670" y="813026"/>
                </a:lnTo>
                <a:lnTo>
                  <a:pt x="831413" y="843611"/>
                </a:lnTo>
                <a:lnTo>
                  <a:pt x="797317" y="871260"/>
                </a:lnTo>
                <a:lnTo>
                  <a:pt x="760560" y="895795"/>
                </a:lnTo>
                <a:lnTo>
                  <a:pt x="721319" y="917042"/>
                </a:lnTo>
                <a:lnTo>
                  <a:pt x="679770" y="934821"/>
                </a:lnTo>
                <a:lnTo>
                  <a:pt x="636089" y="948958"/>
                </a:lnTo>
                <a:lnTo>
                  <a:pt x="590454" y="959274"/>
                </a:lnTo>
                <a:lnTo>
                  <a:pt x="543042" y="965594"/>
                </a:lnTo>
                <a:lnTo>
                  <a:pt x="494030" y="967740"/>
                </a:lnTo>
                <a:lnTo>
                  <a:pt x="445228" y="965594"/>
                </a:lnTo>
                <a:lnTo>
                  <a:pt x="398002" y="959274"/>
                </a:lnTo>
                <a:lnTo>
                  <a:pt x="352531" y="948958"/>
                </a:lnTo>
                <a:lnTo>
                  <a:pt x="308992" y="934821"/>
                </a:lnTo>
                <a:lnTo>
                  <a:pt x="267563" y="917042"/>
                </a:lnTo>
                <a:lnTo>
                  <a:pt x="228424" y="895795"/>
                </a:lnTo>
                <a:lnTo>
                  <a:pt x="191753" y="871260"/>
                </a:lnTo>
                <a:lnTo>
                  <a:pt x="157728" y="843611"/>
                </a:lnTo>
                <a:lnTo>
                  <a:pt x="126527" y="813026"/>
                </a:lnTo>
                <a:lnTo>
                  <a:pt x="98329" y="779682"/>
                </a:lnTo>
                <a:lnTo>
                  <a:pt x="73312" y="743756"/>
                </a:lnTo>
                <a:lnTo>
                  <a:pt x="51654" y="705424"/>
                </a:lnTo>
                <a:lnTo>
                  <a:pt x="33534" y="664863"/>
                </a:lnTo>
                <a:lnTo>
                  <a:pt x="19130" y="622251"/>
                </a:lnTo>
                <a:lnTo>
                  <a:pt x="8621" y="577763"/>
                </a:lnTo>
                <a:lnTo>
                  <a:pt x="2185" y="531577"/>
                </a:lnTo>
                <a:lnTo>
                  <a:pt x="0" y="483870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85640" y="40745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76240" y="50435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58820" y="342808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82440" y="427391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7150" y="0"/>
                </a:moveTo>
                <a:lnTo>
                  <a:pt x="0" y="69849"/>
                </a:lnTo>
                <a:lnTo>
                  <a:pt x="133350" y="123189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253740" y="2292710"/>
            <a:ext cx="1094740" cy="1831339"/>
          </a:xfrm>
          <a:custGeom>
            <a:avLst/>
            <a:gdLst/>
            <a:ahLst/>
            <a:cxnLst/>
            <a:rect l="l" t="t" r="r" b="b"/>
            <a:pathLst>
              <a:path w="1094739" h="1831339">
                <a:moveTo>
                  <a:pt x="0" y="0"/>
                </a:moveTo>
                <a:lnTo>
                  <a:pt x="1094739" y="18313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306570" y="4094839"/>
            <a:ext cx="109220" cy="140970"/>
          </a:xfrm>
          <a:custGeom>
            <a:avLst/>
            <a:gdLst/>
            <a:ahLst/>
            <a:cxnLst/>
            <a:rect l="l" t="t" r="r" b="b"/>
            <a:pathLst>
              <a:path w="109220" h="140970">
                <a:moveTo>
                  <a:pt x="78739" y="0"/>
                </a:moveTo>
                <a:lnTo>
                  <a:pt x="0" y="46990"/>
                </a:lnTo>
                <a:lnTo>
                  <a:pt x="109219" y="140969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247389" y="367319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89"/>
                </a:moveTo>
                <a:lnTo>
                  <a:pt x="10566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69740" y="3589380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575300" y="2297789"/>
            <a:ext cx="708660" cy="417830"/>
          </a:xfrm>
          <a:custGeom>
            <a:avLst/>
            <a:gdLst/>
            <a:ahLst/>
            <a:cxnLst/>
            <a:rect l="l" t="t" r="r" b="b"/>
            <a:pathLst>
              <a:path w="708660" h="417830">
                <a:moveTo>
                  <a:pt x="0" y="0"/>
                </a:moveTo>
                <a:lnTo>
                  <a:pt x="70866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256020" y="2673710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19">
                <a:moveTo>
                  <a:pt x="45719" y="0"/>
                </a:moveTo>
                <a:lnTo>
                  <a:pt x="0" y="78740"/>
                </a:lnTo>
                <a:lnTo>
                  <a:pt x="140969" y="109219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570220" y="3010260"/>
            <a:ext cx="713740" cy="417830"/>
          </a:xfrm>
          <a:custGeom>
            <a:avLst/>
            <a:gdLst/>
            <a:ahLst/>
            <a:cxnLst/>
            <a:rect l="l" t="t" r="r" b="b"/>
            <a:pathLst>
              <a:path w="713739" h="417829">
                <a:moveTo>
                  <a:pt x="0" y="417830"/>
                </a:moveTo>
                <a:lnTo>
                  <a:pt x="7137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256020" y="2944219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140969" y="0"/>
                </a:moveTo>
                <a:lnTo>
                  <a:pt x="0" y="29209"/>
                </a:lnTo>
                <a:lnTo>
                  <a:pt x="45719" y="107950"/>
                </a:lnTo>
                <a:lnTo>
                  <a:pt x="140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571490" y="3434439"/>
            <a:ext cx="712470" cy="417830"/>
          </a:xfrm>
          <a:custGeom>
            <a:avLst/>
            <a:gdLst/>
            <a:ahLst/>
            <a:cxnLst/>
            <a:rect l="l" t="t" r="r" b="b"/>
            <a:pathLst>
              <a:path w="712470" h="417829">
                <a:moveTo>
                  <a:pt x="0" y="0"/>
                </a:moveTo>
                <a:lnTo>
                  <a:pt x="71247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256020" y="3810360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46989" y="0"/>
                </a:moveTo>
                <a:lnTo>
                  <a:pt x="0" y="78739"/>
                </a:lnTo>
                <a:lnTo>
                  <a:pt x="140969" y="107949"/>
                </a:lnTo>
                <a:lnTo>
                  <a:pt x="46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570220" y="4140560"/>
            <a:ext cx="708660" cy="419100"/>
          </a:xfrm>
          <a:custGeom>
            <a:avLst/>
            <a:gdLst/>
            <a:ahLst/>
            <a:cxnLst/>
            <a:rect l="l" t="t" r="r" b="b"/>
            <a:pathLst>
              <a:path w="708660" h="419100">
                <a:moveTo>
                  <a:pt x="0" y="419099"/>
                </a:moveTo>
                <a:lnTo>
                  <a:pt x="70865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50940" y="4074519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20">
                <a:moveTo>
                  <a:pt x="140970" y="0"/>
                </a:moveTo>
                <a:lnTo>
                  <a:pt x="0" y="30480"/>
                </a:lnTo>
                <a:lnTo>
                  <a:pt x="45720" y="10922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565140" y="3214729"/>
            <a:ext cx="866140" cy="1350010"/>
          </a:xfrm>
          <a:custGeom>
            <a:avLst/>
            <a:gdLst/>
            <a:ahLst/>
            <a:cxnLst/>
            <a:rect l="l" t="t" r="r" b="b"/>
            <a:pathLst>
              <a:path w="866139" h="1350010">
                <a:moveTo>
                  <a:pt x="0" y="1350010"/>
                </a:moveTo>
                <a:lnTo>
                  <a:pt x="8661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89370" y="3105510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113029" y="0"/>
                </a:moveTo>
                <a:lnTo>
                  <a:pt x="0" y="90169"/>
                </a:lnTo>
                <a:lnTo>
                  <a:pt x="77469" y="139700"/>
                </a:lnTo>
                <a:lnTo>
                  <a:pt x="113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263900" y="229778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78629" y="2252069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89" h="91439">
                <a:moveTo>
                  <a:pt x="0" y="0"/>
                </a:moveTo>
                <a:lnTo>
                  <a:pt x="0" y="91440"/>
                </a:lnTo>
                <a:lnTo>
                  <a:pt x="13589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3671570" y="2109830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1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258820" y="229778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8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281170" y="314361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8419" y="0"/>
                </a:moveTo>
                <a:lnTo>
                  <a:pt x="0" y="69850"/>
                </a:lnTo>
                <a:lnTo>
                  <a:pt x="133350" y="123190"/>
                </a:lnTo>
                <a:lnTo>
                  <a:pt x="58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249929" y="2542900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89"/>
                </a:moveTo>
                <a:lnTo>
                  <a:pt x="105664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272279" y="2459079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241039" y="2711810"/>
            <a:ext cx="1096010" cy="1831339"/>
          </a:xfrm>
          <a:custGeom>
            <a:avLst/>
            <a:gdLst/>
            <a:ahLst/>
            <a:cxnLst/>
            <a:rect l="l" t="t" r="r" b="b"/>
            <a:pathLst>
              <a:path w="1096010" h="1831339">
                <a:moveTo>
                  <a:pt x="0" y="1831339"/>
                </a:moveTo>
                <a:lnTo>
                  <a:pt x="109601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295140" y="2600050"/>
            <a:ext cx="109220" cy="139700"/>
          </a:xfrm>
          <a:custGeom>
            <a:avLst/>
            <a:gdLst/>
            <a:ahLst/>
            <a:cxnLst/>
            <a:rect l="l" t="t" r="r" b="b"/>
            <a:pathLst>
              <a:path w="109220" h="139700">
                <a:moveTo>
                  <a:pt x="109220" y="0"/>
                </a:moveTo>
                <a:lnTo>
                  <a:pt x="0" y="93979"/>
                </a:lnTo>
                <a:lnTo>
                  <a:pt x="77470" y="13970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4359909" y="3937360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7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826509" y="3033119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3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570220" y="2292710"/>
            <a:ext cx="866140" cy="1348740"/>
          </a:xfrm>
          <a:custGeom>
            <a:avLst/>
            <a:gdLst/>
            <a:ahLst/>
            <a:cxnLst/>
            <a:rect l="l" t="t" r="r" b="b"/>
            <a:pathLst>
              <a:path w="866139" h="1348739">
                <a:moveTo>
                  <a:pt x="0" y="0"/>
                </a:moveTo>
                <a:lnTo>
                  <a:pt x="866139" y="13487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394450" y="3612239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77470" y="0"/>
                </a:moveTo>
                <a:lnTo>
                  <a:pt x="0" y="49530"/>
                </a:lnTo>
                <a:lnTo>
                  <a:pt x="113029" y="139700"/>
                </a:lnTo>
                <a:lnTo>
                  <a:pt x="7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5812790" y="3066139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17">
                <a:latin typeface="Tahoma"/>
                <a:cs typeface="Tahoma"/>
              </a:rPr>
              <a:t>W</a:t>
            </a: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640579" y="3010259"/>
            <a:ext cx="628650" cy="6654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200" spc="110">
                <a:latin typeface="Tahoma"/>
                <a:cs typeface="Tahoma"/>
              </a:rPr>
              <a:t>255</a:t>
            </a:r>
            <a:r>
              <a:rPr dirty="0" sz="1200" spc="85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4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5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6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40579" y="4229460"/>
            <a:ext cx="628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5">
                <a:latin typeface="Tahoma"/>
                <a:cs typeface="Tahoma"/>
              </a:rPr>
              <a:t>255w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40579" y="4345030"/>
            <a:ext cx="628650" cy="519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133985">
              <a:lnSpc>
                <a:spcPts val="810"/>
              </a:lnSpc>
              <a:spcBef>
                <a:spcPts val="90"/>
              </a:spcBef>
            </a:pPr>
            <a:r>
              <a:rPr dirty="0" sz="700" spc="55">
                <a:latin typeface="Tahoma"/>
                <a:cs typeface="Tahoma"/>
              </a:rPr>
              <a:t>7</a:t>
            </a:r>
            <a:endParaRPr sz="700">
              <a:latin typeface="Tahoma"/>
              <a:cs typeface="Tahoma"/>
            </a:endParaRPr>
          </a:p>
          <a:p>
            <a:pPr algn="ctr">
              <a:lnSpc>
                <a:spcPts val="1410"/>
              </a:lnSpc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8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9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60750" y="2393039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4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84929" y="3391260"/>
            <a:ext cx="500380" cy="67310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800" spc="120">
                <a:latin typeface="Tahoma"/>
                <a:cs typeface="Tahoma"/>
              </a:rPr>
              <a:t>W</a:t>
            </a:r>
            <a:r>
              <a:rPr dirty="0" baseline="-31746" sz="1575" spc="179">
                <a:latin typeface="Tahoma"/>
                <a:cs typeface="Tahoma"/>
              </a:rPr>
              <a:t>5</a:t>
            </a:r>
            <a:endParaRPr baseline="-31746" sz="1575">
              <a:latin typeface="Tahoma"/>
              <a:cs typeface="Tahoma"/>
            </a:endParaRPr>
          </a:p>
          <a:p>
            <a:pPr marL="261620">
              <a:lnSpc>
                <a:spcPct val="100000"/>
              </a:lnSpc>
              <a:spcBef>
                <a:spcPts val="39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84929" y="2474319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110990" y="2647039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43629" y="3947519"/>
            <a:ext cx="598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20">
                <a:latin typeface="Tahoma"/>
                <a:cs typeface="Tahoma"/>
              </a:rPr>
              <a:t>W</a:t>
            </a:r>
            <a:r>
              <a:rPr dirty="0" baseline="-31746" sz="1575" spc="179">
                <a:latin typeface="Tahoma"/>
                <a:cs typeface="Tahoma"/>
              </a:rPr>
              <a:t>6</a:t>
            </a:r>
            <a:r>
              <a:rPr dirty="0" baseline="-31746" sz="1575" spc="-165">
                <a:latin typeface="Tahoma"/>
                <a:cs typeface="Tahoma"/>
              </a:rPr>
              <a:t> </a:t>
            </a:r>
            <a:r>
              <a:rPr dirty="0" baseline="-13888" sz="2700" spc="232">
                <a:latin typeface="Tahoma"/>
                <a:cs typeface="Tahoma"/>
              </a:rPr>
              <a:t>W</a:t>
            </a:r>
            <a:endParaRPr baseline="-13888" sz="27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216400" y="4177389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8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234689" y="4313280"/>
            <a:ext cx="1046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25" algn="l"/>
                <a:tab pos="1033144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1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	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928109" y="4485999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9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12790" y="2307950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38850" y="2480670"/>
            <a:ext cx="19367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0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29909" y="3856080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178550" y="3369669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403340" y="3542389"/>
            <a:ext cx="19494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3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629909" y="3524610"/>
            <a:ext cx="419734" cy="68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17">
                <a:latin typeface="Tahoma"/>
                <a:cs typeface="Tahoma"/>
              </a:rPr>
              <a:t>W</a:t>
            </a: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4</a:t>
            </a:r>
            <a:endParaRPr sz="1050">
              <a:latin typeface="Tahoma"/>
              <a:cs typeface="Tahoma"/>
            </a:endParaRPr>
          </a:p>
          <a:p>
            <a:pPr marL="236854">
              <a:lnSpc>
                <a:spcPct val="100000"/>
              </a:lnSpc>
              <a:spcBef>
                <a:spcPts val="1800"/>
              </a:spcBef>
            </a:pP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929629" y="4298039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32">
                <a:latin typeface="Tahoma"/>
                <a:cs typeface="Tahoma"/>
              </a:rPr>
              <a:t>W</a:t>
            </a:r>
            <a:r>
              <a:rPr dirty="0" sz="1050" spc="8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5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241039" y="1737719"/>
            <a:ext cx="3342640" cy="3383279"/>
          </a:xfrm>
          <a:custGeom>
            <a:avLst/>
            <a:gdLst/>
            <a:ahLst/>
            <a:cxnLst/>
            <a:rect l="l" t="t" r="r" b="b"/>
            <a:pathLst>
              <a:path w="3342640" h="3383279">
                <a:moveTo>
                  <a:pt x="557530" y="0"/>
                </a:moveTo>
                <a:lnTo>
                  <a:pt x="513465" y="2270"/>
                </a:lnTo>
                <a:lnTo>
                  <a:pt x="469663" y="8922"/>
                </a:lnTo>
                <a:lnTo>
                  <a:pt x="426367" y="19712"/>
                </a:lnTo>
                <a:lnTo>
                  <a:pt x="383819" y="34397"/>
                </a:lnTo>
                <a:lnTo>
                  <a:pt x="342260" y="52737"/>
                </a:lnTo>
                <a:lnTo>
                  <a:pt x="301933" y="74489"/>
                </a:lnTo>
                <a:lnTo>
                  <a:pt x="263081" y="99410"/>
                </a:lnTo>
                <a:lnTo>
                  <a:pt x="225945" y="127258"/>
                </a:lnTo>
                <a:lnTo>
                  <a:pt x="190768" y="157791"/>
                </a:lnTo>
                <a:lnTo>
                  <a:pt x="157791" y="190768"/>
                </a:lnTo>
                <a:lnTo>
                  <a:pt x="127258" y="225945"/>
                </a:lnTo>
                <a:lnTo>
                  <a:pt x="99410" y="263081"/>
                </a:lnTo>
                <a:lnTo>
                  <a:pt x="74489" y="301933"/>
                </a:lnTo>
                <a:lnTo>
                  <a:pt x="52737" y="342260"/>
                </a:lnTo>
                <a:lnTo>
                  <a:pt x="34397" y="383819"/>
                </a:lnTo>
                <a:lnTo>
                  <a:pt x="19712" y="426367"/>
                </a:lnTo>
                <a:lnTo>
                  <a:pt x="8922" y="469663"/>
                </a:lnTo>
                <a:lnTo>
                  <a:pt x="2270" y="513465"/>
                </a:lnTo>
                <a:lnTo>
                  <a:pt x="0" y="557530"/>
                </a:lnTo>
                <a:lnTo>
                  <a:pt x="0" y="2825750"/>
                </a:lnTo>
                <a:lnTo>
                  <a:pt x="2270" y="2869814"/>
                </a:lnTo>
                <a:lnTo>
                  <a:pt x="8922" y="2913616"/>
                </a:lnTo>
                <a:lnTo>
                  <a:pt x="19712" y="2956912"/>
                </a:lnTo>
                <a:lnTo>
                  <a:pt x="34397" y="2999460"/>
                </a:lnTo>
                <a:lnTo>
                  <a:pt x="52737" y="3041019"/>
                </a:lnTo>
                <a:lnTo>
                  <a:pt x="74489" y="3081346"/>
                </a:lnTo>
                <a:lnTo>
                  <a:pt x="99410" y="3120198"/>
                </a:lnTo>
                <a:lnTo>
                  <a:pt x="127258" y="3157334"/>
                </a:lnTo>
                <a:lnTo>
                  <a:pt x="157791" y="3192511"/>
                </a:lnTo>
                <a:lnTo>
                  <a:pt x="190768" y="3225488"/>
                </a:lnTo>
                <a:lnTo>
                  <a:pt x="225945" y="3256021"/>
                </a:lnTo>
                <a:lnTo>
                  <a:pt x="263081" y="3283869"/>
                </a:lnTo>
                <a:lnTo>
                  <a:pt x="301933" y="3308790"/>
                </a:lnTo>
                <a:lnTo>
                  <a:pt x="342260" y="3330542"/>
                </a:lnTo>
                <a:lnTo>
                  <a:pt x="383819" y="3348882"/>
                </a:lnTo>
                <a:lnTo>
                  <a:pt x="426367" y="3363567"/>
                </a:lnTo>
                <a:lnTo>
                  <a:pt x="469663" y="3374357"/>
                </a:lnTo>
                <a:lnTo>
                  <a:pt x="513465" y="3381009"/>
                </a:lnTo>
                <a:lnTo>
                  <a:pt x="557530" y="3383280"/>
                </a:lnTo>
                <a:lnTo>
                  <a:pt x="2785110" y="3383280"/>
                </a:lnTo>
                <a:lnTo>
                  <a:pt x="2829174" y="3381009"/>
                </a:lnTo>
                <a:lnTo>
                  <a:pt x="2872976" y="3374357"/>
                </a:lnTo>
                <a:lnTo>
                  <a:pt x="2916272" y="3363567"/>
                </a:lnTo>
                <a:lnTo>
                  <a:pt x="2958820" y="3348882"/>
                </a:lnTo>
                <a:lnTo>
                  <a:pt x="3000379" y="3330542"/>
                </a:lnTo>
                <a:lnTo>
                  <a:pt x="3040706" y="3308790"/>
                </a:lnTo>
                <a:lnTo>
                  <a:pt x="3079558" y="3283869"/>
                </a:lnTo>
                <a:lnTo>
                  <a:pt x="3116694" y="3256021"/>
                </a:lnTo>
                <a:lnTo>
                  <a:pt x="3151871" y="3225488"/>
                </a:lnTo>
                <a:lnTo>
                  <a:pt x="3184848" y="3192511"/>
                </a:lnTo>
                <a:lnTo>
                  <a:pt x="3215381" y="3157334"/>
                </a:lnTo>
                <a:lnTo>
                  <a:pt x="3243229" y="3120198"/>
                </a:lnTo>
                <a:lnTo>
                  <a:pt x="3268150" y="3081346"/>
                </a:lnTo>
                <a:lnTo>
                  <a:pt x="3289902" y="3041019"/>
                </a:lnTo>
                <a:lnTo>
                  <a:pt x="3308242" y="2999460"/>
                </a:lnTo>
                <a:lnTo>
                  <a:pt x="3322927" y="2956912"/>
                </a:lnTo>
                <a:lnTo>
                  <a:pt x="3333717" y="2913616"/>
                </a:lnTo>
                <a:lnTo>
                  <a:pt x="3340369" y="2869814"/>
                </a:lnTo>
                <a:lnTo>
                  <a:pt x="3342640" y="2825750"/>
                </a:lnTo>
                <a:lnTo>
                  <a:pt x="3342640" y="557530"/>
                </a:lnTo>
                <a:lnTo>
                  <a:pt x="3340369" y="513465"/>
                </a:lnTo>
                <a:lnTo>
                  <a:pt x="3333717" y="469663"/>
                </a:lnTo>
                <a:lnTo>
                  <a:pt x="3322927" y="426367"/>
                </a:lnTo>
                <a:lnTo>
                  <a:pt x="3308242" y="383819"/>
                </a:lnTo>
                <a:lnTo>
                  <a:pt x="3289902" y="342260"/>
                </a:lnTo>
                <a:lnTo>
                  <a:pt x="3268150" y="301933"/>
                </a:lnTo>
                <a:lnTo>
                  <a:pt x="3243229" y="263081"/>
                </a:lnTo>
                <a:lnTo>
                  <a:pt x="3215381" y="225945"/>
                </a:lnTo>
                <a:lnTo>
                  <a:pt x="3184848" y="190768"/>
                </a:lnTo>
                <a:lnTo>
                  <a:pt x="3151871" y="157791"/>
                </a:lnTo>
                <a:lnTo>
                  <a:pt x="3116694" y="127258"/>
                </a:lnTo>
                <a:lnTo>
                  <a:pt x="3079558" y="99410"/>
                </a:lnTo>
                <a:lnTo>
                  <a:pt x="3040706" y="74489"/>
                </a:lnTo>
                <a:lnTo>
                  <a:pt x="3000379" y="52737"/>
                </a:lnTo>
                <a:lnTo>
                  <a:pt x="2958820" y="34397"/>
                </a:lnTo>
                <a:lnTo>
                  <a:pt x="2916272" y="19712"/>
                </a:lnTo>
                <a:lnTo>
                  <a:pt x="2872976" y="8922"/>
                </a:lnTo>
                <a:lnTo>
                  <a:pt x="2829174" y="2270"/>
                </a:lnTo>
                <a:lnTo>
                  <a:pt x="2785110" y="0"/>
                </a:lnTo>
                <a:lnTo>
                  <a:pt x="557530" y="0"/>
                </a:lnTo>
                <a:close/>
              </a:path>
            </a:pathLst>
          </a:custGeom>
          <a:ln w="29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241039" y="17377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9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583680" y="51209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9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3389629" y="1387199"/>
            <a:ext cx="3112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0">
                <a:latin typeface="Tahoma"/>
                <a:cs typeface="Tahoma"/>
              </a:rPr>
              <a:t>This </a:t>
            </a:r>
            <a:r>
              <a:rPr dirty="0" sz="1800" spc="110">
                <a:latin typeface="Tahoma"/>
                <a:cs typeface="Tahoma"/>
              </a:rPr>
              <a:t>is </a:t>
            </a:r>
            <a:r>
              <a:rPr dirty="0" sz="1800" spc="125">
                <a:latin typeface="Tahoma"/>
                <a:cs typeface="Tahoma"/>
              </a:rPr>
              <a:t>the </a:t>
            </a:r>
            <a:r>
              <a:rPr dirty="0" sz="1800" spc="155">
                <a:latin typeface="Tahoma"/>
                <a:cs typeface="Tahoma"/>
              </a:rPr>
              <a:t>“mystery</a:t>
            </a:r>
            <a:r>
              <a:rPr dirty="0" sz="1800" spc="-350">
                <a:latin typeface="Tahoma"/>
                <a:cs typeface="Tahoma"/>
              </a:rPr>
              <a:t> </a:t>
            </a:r>
            <a:r>
              <a:rPr dirty="0" sz="1800" spc="165">
                <a:latin typeface="Tahoma"/>
                <a:cs typeface="Tahoma"/>
              </a:rPr>
              <a:t>math”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70</a:t>
            </a:fld>
          </a:p>
        </p:txBody>
      </p:sp>
      <p:sp>
        <p:nvSpPr>
          <p:cNvPr id="91" name="object 91"/>
          <p:cNvSpPr txBox="1"/>
          <p:nvPr/>
        </p:nvSpPr>
        <p:spPr>
          <a:xfrm>
            <a:off x="6866890" y="2584810"/>
            <a:ext cx="629920" cy="518159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ctr" marL="12700" marR="5080" indent="1270">
              <a:lnSpc>
                <a:spcPts val="1280"/>
              </a:lnSpc>
              <a:spcBef>
                <a:spcPts val="175"/>
              </a:spcBef>
            </a:pPr>
            <a:r>
              <a:rPr dirty="0" sz="1100" spc="70">
                <a:latin typeface="Tahoma"/>
                <a:cs typeface="Tahoma"/>
              </a:rPr>
              <a:t>Multiply  </a:t>
            </a:r>
            <a:r>
              <a:rPr dirty="0" sz="1100" spc="85">
                <a:latin typeface="Tahoma"/>
                <a:cs typeface="Tahoma"/>
              </a:rPr>
              <a:t>and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100">
                <a:latin typeface="Tahoma"/>
                <a:cs typeface="Tahoma"/>
              </a:rPr>
              <a:t>sum 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 spc="80">
                <a:latin typeface="Tahoma"/>
                <a:cs typeface="Tahoma"/>
              </a:rPr>
              <a:t>again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866890" y="3717649"/>
            <a:ext cx="629920" cy="519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1270">
              <a:lnSpc>
                <a:spcPct val="97300"/>
              </a:lnSpc>
              <a:spcBef>
                <a:spcPts val="135"/>
              </a:spcBef>
            </a:pPr>
            <a:r>
              <a:rPr dirty="0" sz="1100" spc="70">
                <a:solidFill>
                  <a:srgbClr val="FFFFFF"/>
                </a:solidFill>
                <a:latin typeface="Tahoma"/>
                <a:cs typeface="Tahoma"/>
              </a:rPr>
              <a:t>Multiply  </a:t>
            </a:r>
            <a:r>
              <a:rPr dirty="0" sz="1100" spc="8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1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100">
                <a:solidFill>
                  <a:srgbClr val="FFFFFF"/>
                </a:solidFill>
                <a:latin typeface="Tahoma"/>
                <a:cs typeface="Tahoma"/>
              </a:rPr>
              <a:t>sum </a:t>
            </a:r>
            <a:r>
              <a:rPr dirty="0" sz="1100" spc="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80">
                <a:solidFill>
                  <a:srgbClr val="FFFFFF"/>
                </a:solidFill>
                <a:latin typeface="Tahoma"/>
                <a:cs typeface="Tahoma"/>
              </a:rPr>
              <a:t>again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955280" y="265211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solidFill>
                  <a:srgbClr val="FFFFFF"/>
                </a:solidFill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955280" y="374939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3421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A </a:t>
            </a:r>
            <a:r>
              <a:rPr dirty="0" spc="220"/>
              <a:t>Simple </a:t>
            </a:r>
            <a:r>
              <a:rPr dirty="0" spc="245"/>
              <a:t>Neural</a:t>
            </a:r>
            <a:r>
              <a:rPr dirty="0" spc="130"/>
              <a:t> </a:t>
            </a:r>
            <a:r>
              <a:rPr dirty="0" spc="275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2103120" y="1841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6"/>
                </a:lnTo>
                <a:lnTo>
                  <a:pt x="399224" y="8467"/>
                </a:lnTo>
                <a:lnTo>
                  <a:pt x="353696" y="18788"/>
                </a:lnTo>
                <a:lnTo>
                  <a:pt x="310084" y="32934"/>
                </a:lnTo>
                <a:lnTo>
                  <a:pt x="268568" y="50730"/>
                </a:lnTo>
                <a:lnTo>
                  <a:pt x="229332" y="71999"/>
                </a:lnTo>
                <a:lnTo>
                  <a:pt x="192555" y="96568"/>
                </a:lnTo>
                <a:lnTo>
                  <a:pt x="158419" y="124260"/>
                </a:lnTo>
                <a:lnTo>
                  <a:pt x="127106" y="154901"/>
                </a:lnTo>
                <a:lnTo>
                  <a:pt x="98797" y="188315"/>
                </a:lnTo>
                <a:lnTo>
                  <a:pt x="73674" y="224327"/>
                </a:lnTo>
                <a:lnTo>
                  <a:pt x="51919" y="262762"/>
                </a:lnTo>
                <a:lnTo>
                  <a:pt x="33712" y="303443"/>
                </a:lnTo>
                <a:lnTo>
                  <a:pt x="19235" y="346197"/>
                </a:lnTo>
                <a:lnTo>
                  <a:pt x="8670" y="390848"/>
                </a:lnTo>
                <a:lnTo>
                  <a:pt x="2197" y="437221"/>
                </a:lnTo>
                <a:lnTo>
                  <a:pt x="0" y="485139"/>
                </a:lnTo>
                <a:lnTo>
                  <a:pt x="2197" y="532847"/>
                </a:lnTo>
                <a:lnTo>
                  <a:pt x="8670" y="579033"/>
                </a:lnTo>
                <a:lnTo>
                  <a:pt x="19235" y="623521"/>
                </a:lnTo>
                <a:lnTo>
                  <a:pt x="33712" y="666133"/>
                </a:lnTo>
                <a:lnTo>
                  <a:pt x="51919" y="706694"/>
                </a:lnTo>
                <a:lnTo>
                  <a:pt x="73674" y="745026"/>
                </a:lnTo>
                <a:lnTo>
                  <a:pt x="98797" y="780952"/>
                </a:lnTo>
                <a:lnTo>
                  <a:pt x="127106" y="814296"/>
                </a:lnTo>
                <a:lnTo>
                  <a:pt x="158419" y="844881"/>
                </a:lnTo>
                <a:lnTo>
                  <a:pt x="192555" y="872530"/>
                </a:lnTo>
                <a:lnTo>
                  <a:pt x="229332" y="897065"/>
                </a:lnTo>
                <a:lnTo>
                  <a:pt x="268568" y="918312"/>
                </a:lnTo>
                <a:lnTo>
                  <a:pt x="310084" y="936091"/>
                </a:lnTo>
                <a:lnTo>
                  <a:pt x="353696" y="950228"/>
                </a:lnTo>
                <a:lnTo>
                  <a:pt x="399224" y="960544"/>
                </a:lnTo>
                <a:lnTo>
                  <a:pt x="446485" y="966864"/>
                </a:lnTo>
                <a:lnTo>
                  <a:pt x="495300" y="969009"/>
                </a:lnTo>
                <a:lnTo>
                  <a:pt x="544114" y="966864"/>
                </a:lnTo>
                <a:lnTo>
                  <a:pt x="591375" y="960544"/>
                </a:lnTo>
                <a:lnTo>
                  <a:pt x="636903" y="950228"/>
                </a:lnTo>
                <a:lnTo>
                  <a:pt x="680515" y="936091"/>
                </a:lnTo>
                <a:lnTo>
                  <a:pt x="722031" y="918312"/>
                </a:lnTo>
                <a:lnTo>
                  <a:pt x="761267" y="897065"/>
                </a:lnTo>
                <a:lnTo>
                  <a:pt x="798044" y="872530"/>
                </a:lnTo>
                <a:lnTo>
                  <a:pt x="832180" y="844881"/>
                </a:lnTo>
                <a:lnTo>
                  <a:pt x="863493" y="814296"/>
                </a:lnTo>
                <a:lnTo>
                  <a:pt x="891802" y="780952"/>
                </a:lnTo>
                <a:lnTo>
                  <a:pt x="916925" y="745026"/>
                </a:lnTo>
                <a:lnTo>
                  <a:pt x="938680" y="706694"/>
                </a:lnTo>
                <a:lnTo>
                  <a:pt x="956887" y="666133"/>
                </a:lnTo>
                <a:lnTo>
                  <a:pt x="971364" y="623521"/>
                </a:lnTo>
                <a:lnTo>
                  <a:pt x="981929" y="579033"/>
                </a:lnTo>
                <a:lnTo>
                  <a:pt x="988402" y="532847"/>
                </a:lnTo>
                <a:lnTo>
                  <a:pt x="990600" y="485139"/>
                </a:lnTo>
                <a:lnTo>
                  <a:pt x="988402" y="437221"/>
                </a:lnTo>
                <a:lnTo>
                  <a:pt x="981929" y="390848"/>
                </a:lnTo>
                <a:lnTo>
                  <a:pt x="971364" y="346197"/>
                </a:lnTo>
                <a:lnTo>
                  <a:pt x="956887" y="303443"/>
                </a:lnTo>
                <a:lnTo>
                  <a:pt x="938680" y="262762"/>
                </a:lnTo>
                <a:lnTo>
                  <a:pt x="916925" y="224327"/>
                </a:lnTo>
                <a:lnTo>
                  <a:pt x="891802" y="188315"/>
                </a:lnTo>
                <a:lnTo>
                  <a:pt x="863493" y="154901"/>
                </a:lnTo>
                <a:lnTo>
                  <a:pt x="832180" y="124260"/>
                </a:lnTo>
                <a:lnTo>
                  <a:pt x="798044" y="96568"/>
                </a:lnTo>
                <a:lnTo>
                  <a:pt x="761267" y="71999"/>
                </a:lnTo>
                <a:lnTo>
                  <a:pt x="722031" y="50730"/>
                </a:lnTo>
                <a:lnTo>
                  <a:pt x="680515" y="32934"/>
                </a:lnTo>
                <a:lnTo>
                  <a:pt x="636903" y="18788"/>
                </a:lnTo>
                <a:lnTo>
                  <a:pt x="591375" y="8467"/>
                </a:lnTo>
                <a:lnTo>
                  <a:pt x="544114" y="2146"/>
                </a:lnTo>
                <a:lnTo>
                  <a:pt x="495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03120" y="1841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6"/>
                </a:lnTo>
                <a:lnTo>
                  <a:pt x="591375" y="8467"/>
                </a:lnTo>
                <a:lnTo>
                  <a:pt x="636903" y="18788"/>
                </a:lnTo>
                <a:lnTo>
                  <a:pt x="680515" y="32934"/>
                </a:lnTo>
                <a:lnTo>
                  <a:pt x="722031" y="50730"/>
                </a:lnTo>
                <a:lnTo>
                  <a:pt x="761267" y="71999"/>
                </a:lnTo>
                <a:lnTo>
                  <a:pt x="798044" y="96568"/>
                </a:lnTo>
                <a:lnTo>
                  <a:pt x="832180" y="124260"/>
                </a:lnTo>
                <a:lnTo>
                  <a:pt x="863493" y="154901"/>
                </a:lnTo>
                <a:lnTo>
                  <a:pt x="891802" y="188315"/>
                </a:lnTo>
                <a:lnTo>
                  <a:pt x="916925" y="224327"/>
                </a:lnTo>
                <a:lnTo>
                  <a:pt x="938680" y="262762"/>
                </a:lnTo>
                <a:lnTo>
                  <a:pt x="956887" y="303443"/>
                </a:lnTo>
                <a:lnTo>
                  <a:pt x="971364" y="346197"/>
                </a:lnTo>
                <a:lnTo>
                  <a:pt x="981929" y="390848"/>
                </a:lnTo>
                <a:lnTo>
                  <a:pt x="988402" y="437221"/>
                </a:lnTo>
                <a:lnTo>
                  <a:pt x="990600" y="485139"/>
                </a:lnTo>
                <a:lnTo>
                  <a:pt x="988402" y="532847"/>
                </a:lnTo>
                <a:lnTo>
                  <a:pt x="981929" y="579033"/>
                </a:lnTo>
                <a:lnTo>
                  <a:pt x="971364" y="623521"/>
                </a:lnTo>
                <a:lnTo>
                  <a:pt x="956887" y="666133"/>
                </a:lnTo>
                <a:lnTo>
                  <a:pt x="938680" y="706694"/>
                </a:lnTo>
                <a:lnTo>
                  <a:pt x="916925" y="745026"/>
                </a:lnTo>
                <a:lnTo>
                  <a:pt x="891802" y="780952"/>
                </a:lnTo>
                <a:lnTo>
                  <a:pt x="863493" y="814296"/>
                </a:lnTo>
                <a:lnTo>
                  <a:pt x="832180" y="844881"/>
                </a:lnTo>
                <a:lnTo>
                  <a:pt x="798044" y="872530"/>
                </a:lnTo>
                <a:lnTo>
                  <a:pt x="761267" y="897065"/>
                </a:lnTo>
                <a:lnTo>
                  <a:pt x="722031" y="918312"/>
                </a:lnTo>
                <a:lnTo>
                  <a:pt x="680515" y="936091"/>
                </a:lnTo>
                <a:lnTo>
                  <a:pt x="636903" y="950228"/>
                </a:lnTo>
                <a:lnTo>
                  <a:pt x="591375" y="960544"/>
                </a:lnTo>
                <a:lnTo>
                  <a:pt x="544114" y="966864"/>
                </a:lnTo>
                <a:lnTo>
                  <a:pt x="495300" y="969009"/>
                </a:lnTo>
                <a:lnTo>
                  <a:pt x="446485" y="966864"/>
                </a:lnTo>
                <a:lnTo>
                  <a:pt x="399224" y="960544"/>
                </a:lnTo>
                <a:lnTo>
                  <a:pt x="353696" y="950228"/>
                </a:lnTo>
                <a:lnTo>
                  <a:pt x="310084" y="936091"/>
                </a:lnTo>
                <a:lnTo>
                  <a:pt x="268568" y="918312"/>
                </a:lnTo>
                <a:lnTo>
                  <a:pt x="229332" y="897065"/>
                </a:lnTo>
                <a:lnTo>
                  <a:pt x="192555" y="872530"/>
                </a:lnTo>
                <a:lnTo>
                  <a:pt x="158419" y="844881"/>
                </a:lnTo>
                <a:lnTo>
                  <a:pt x="127106" y="814296"/>
                </a:lnTo>
                <a:lnTo>
                  <a:pt x="98797" y="780952"/>
                </a:lnTo>
                <a:lnTo>
                  <a:pt x="73674" y="745026"/>
                </a:lnTo>
                <a:lnTo>
                  <a:pt x="51919" y="706694"/>
                </a:lnTo>
                <a:lnTo>
                  <a:pt x="33712" y="666133"/>
                </a:lnTo>
                <a:lnTo>
                  <a:pt x="19235" y="623521"/>
                </a:lnTo>
                <a:lnTo>
                  <a:pt x="8670" y="579033"/>
                </a:lnTo>
                <a:lnTo>
                  <a:pt x="2197" y="532847"/>
                </a:lnTo>
                <a:lnTo>
                  <a:pt x="0" y="485139"/>
                </a:lnTo>
                <a:lnTo>
                  <a:pt x="2197" y="437221"/>
                </a:lnTo>
                <a:lnTo>
                  <a:pt x="8670" y="390848"/>
                </a:lnTo>
                <a:lnTo>
                  <a:pt x="19235" y="346197"/>
                </a:lnTo>
                <a:lnTo>
                  <a:pt x="33712" y="303443"/>
                </a:lnTo>
                <a:lnTo>
                  <a:pt x="51919" y="262762"/>
                </a:lnTo>
                <a:lnTo>
                  <a:pt x="73674" y="224327"/>
                </a:lnTo>
                <a:lnTo>
                  <a:pt x="98797" y="188315"/>
                </a:lnTo>
                <a:lnTo>
                  <a:pt x="127106" y="154901"/>
                </a:lnTo>
                <a:lnTo>
                  <a:pt x="158419" y="124260"/>
                </a:lnTo>
                <a:lnTo>
                  <a:pt x="192555" y="96568"/>
                </a:lnTo>
                <a:lnTo>
                  <a:pt x="229332" y="71999"/>
                </a:lnTo>
                <a:lnTo>
                  <a:pt x="268568" y="50730"/>
                </a:lnTo>
                <a:lnTo>
                  <a:pt x="310084" y="32934"/>
                </a:lnTo>
                <a:lnTo>
                  <a:pt x="353696" y="18788"/>
                </a:lnTo>
                <a:lnTo>
                  <a:pt x="399224" y="8467"/>
                </a:lnTo>
                <a:lnTo>
                  <a:pt x="446485" y="2146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03120" y="1841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93720" y="2812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91410" y="2180949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255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03120" y="29442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590"/>
                </a:lnTo>
                <a:lnTo>
                  <a:pt x="8670" y="577812"/>
                </a:lnTo>
                <a:lnTo>
                  <a:pt x="19235" y="622356"/>
                </a:lnTo>
                <a:lnTo>
                  <a:pt x="33712" y="665041"/>
                </a:lnTo>
                <a:lnTo>
                  <a:pt x="51919" y="705689"/>
                </a:lnTo>
                <a:lnTo>
                  <a:pt x="73674" y="744119"/>
                </a:lnTo>
                <a:lnTo>
                  <a:pt x="98797" y="780151"/>
                </a:lnTo>
                <a:lnTo>
                  <a:pt x="127106" y="813605"/>
                </a:lnTo>
                <a:lnTo>
                  <a:pt x="158419" y="844302"/>
                </a:lnTo>
                <a:lnTo>
                  <a:pt x="192555" y="872061"/>
                </a:lnTo>
                <a:lnTo>
                  <a:pt x="229332" y="896702"/>
                </a:lnTo>
                <a:lnTo>
                  <a:pt x="268568" y="918047"/>
                </a:lnTo>
                <a:lnTo>
                  <a:pt x="310084" y="935914"/>
                </a:lnTo>
                <a:lnTo>
                  <a:pt x="353696" y="950123"/>
                </a:lnTo>
                <a:lnTo>
                  <a:pt x="399224" y="960496"/>
                </a:lnTo>
                <a:lnTo>
                  <a:pt x="446485" y="966851"/>
                </a:lnTo>
                <a:lnTo>
                  <a:pt x="495300" y="969009"/>
                </a:lnTo>
                <a:lnTo>
                  <a:pt x="544114" y="966851"/>
                </a:lnTo>
                <a:lnTo>
                  <a:pt x="591375" y="960496"/>
                </a:lnTo>
                <a:lnTo>
                  <a:pt x="636903" y="950123"/>
                </a:lnTo>
                <a:lnTo>
                  <a:pt x="680515" y="935914"/>
                </a:lnTo>
                <a:lnTo>
                  <a:pt x="722031" y="918047"/>
                </a:lnTo>
                <a:lnTo>
                  <a:pt x="761267" y="896702"/>
                </a:lnTo>
                <a:lnTo>
                  <a:pt x="798044" y="872061"/>
                </a:lnTo>
                <a:lnTo>
                  <a:pt x="832180" y="844302"/>
                </a:lnTo>
                <a:lnTo>
                  <a:pt x="863493" y="813605"/>
                </a:lnTo>
                <a:lnTo>
                  <a:pt x="891802" y="780151"/>
                </a:lnTo>
                <a:lnTo>
                  <a:pt x="916925" y="744119"/>
                </a:lnTo>
                <a:lnTo>
                  <a:pt x="938680" y="705689"/>
                </a:lnTo>
                <a:lnTo>
                  <a:pt x="956887" y="665041"/>
                </a:lnTo>
                <a:lnTo>
                  <a:pt x="971364" y="622356"/>
                </a:lnTo>
                <a:lnTo>
                  <a:pt x="981929" y="577812"/>
                </a:lnTo>
                <a:lnTo>
                  <a:pt x="988402" y="531590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03120" y="29442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590"/>
                </a:lnTo>
                <a:lnTo>
                  <a:pt x="981929" y="577812"/>
                </a:lnTo>
                <a:lnTo>
                  <a:pt x="971364" y="622356"/>
                </a:lnTo>
                <a:lnTo>
                  <a:pt x="956887" y="665041"/>
                </a:lnTo>
                <a:lnTo>
                  <a:pt x="938680" y="705689"/>
                </a:lnTo>
                <a:lnTo>
                  <a:pt x="916925" y="744119"/>
                </a:lnTo>
                <a:lnTo>
                  <a:pt x="891802" y="780151"/>
                </a:lnTo>
                <a:lnTo>
                  <a:pt x="863493" y="813605"/>
                </a:lnTo>
                <a:lnTo>
                  <a:pt x="832180" y="844302"/>
                </a:lnTo>
                <a:lnTo>
                  <a:pt x="798044" y="872061"/>
                </a:lnTo>
                <a:lnTo>
                  <a:pt x="761267" y="896702"/>
                </a:lnTo>
                <a:lnTo>
                  <a:pt x="722031" y="918047"/>
                </a:lnTo>
                <a:lnTo>
                  <a:pt x="680515" y="935914"/>
                </a:lnTo>
                <a:lnTo>
                  <a:pt x="636903" y="950123"/>
                </a:lnTo>
                <a:lnTo>
                  <a:pt x="591375" y="960496"/>
                </a:lnTo>
                <a:lnTo>
                  <a:pt x="544114" y="966851"/>
                </a:lnTo>
                <a:lnTo>
                  <a:pt x="495300" y="969009"/>
                </a:lnTo>
                <a:lnTo>
                  <a:pt x="446485" y="966851"/>
                </a:lnTo>
                <a:lnTo>
                  <a:pt x="399224" y="960496"/>
                </a:lnTo>
                <a:lnTo>
                  <a:pt x="353696" y="950123"/>
                </a:lnTo>
                <a:lnTo>
                  <a:pt x="310084" y="935914"/>
                </a:lnTo>
                <a:lnTo>
                  <a:pt x="268568" y="918047"/>
                </a:lnTo>
                <a:lnTo>
                  <a:pt x="229332" y="896702"/>
                </a:lnTo>
                <a:lnTo>
                  <a:pt x="192555" y="872061"/>
                </a:lnTo>
                <a:lnTo>
                  <a:pt x="158419" y="844302"/>
                </a:lnTo>
                <a:lnTo>
                  <a:pt x="127106" y="813605"/>
                </a:lnTo>
                <a:lnTo>
                  <a:pt x="98797" y="780151"/>
                </a:lnTo>
                <a:lnTo>
                  <a:pt x="73674" y="744119"/>
                </a:lnTo>
                <a:lnTo>
                  <a:pt x="51919" y="705689"/>
                </a:lnTo>
                <a:lnTo>
                  <a:pt x="33712" y="665041"/>
                </a:lnTo>
                <a:lnTo>
                  <a:pt x="19235" y="622356"/>
                </a:lnTo>
                <a:lnTo>
                  <a:pt x="8670" y="577812"/>
                </a:lnTo>
                <a:lnTo>
                  <a:pt x="2197" y="531590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03120" y="29442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93720" y="39132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391410" y="3282039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03120" y="407451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577"/>
                </a:lnTo>
                <a:lnTo>
                  <a:pt x="8670" y="577763"/>
                </a:lnTo>
                <a:lnTo>
                  <a:pt x="19235" y="622251"/>
                </a:lnTo>
                <a:lnTo>
                  <a:pt x="33712" y="664863"/>
                </a:lnTo>
                <a:lnTo>
                  <a:pt x="51919" y="705424"/>
                </a:lnTo>
                <a:lnTo>
                  <a:pt x="73674" y="743756"/>
                </a:lnTo>
                <a:lnTo>
                  <a:pt x="98797" y="779682"/>
                </a:lnTo>
                <a:lnTo>
                  <a:pt x="127106" y="813026"/>
                </a:lnTo>
                <a:lnTo>
                  <a:pt x="158419" y="843611"/>
                </a:lnTo>
                <a:lnTo>
                  <a:pt x="192555" y="871260"/>
                </a:lnTo>
                <a:lnTo>
                  <a:pt x="229332" y="895795"/>
                </a:lnTo>
                <a:lnTo>
                  <a:pt x="268568" y="917042"/>
                </a:lnTo>
                <a:lnTo>
                  <a:pt x="310084" y="934821"/>
                </a:lnTo>
                <a:lnTo>
                  <a:pt x="353696" y="948958"/>
                </a:lnTo>
                <a:lnTo>
                  <a:pt x="399224" y="959274"/>
                </a:lnTo>
                <a:lnTo>
                  <a:pt x="446485" y="965594"/>
                </a:lnTo>
                <a:lnTo>
                  <a:pt x="495300" y="967740"/>
                </a:lnTo>
                <a:lnTo>
                  <a:pt x="544114" y="965594"/>
                </a:lnTo>
                <a:lnTo>
                  <a:pt x="591375" y="959274"/>
                </a:lnTo>
                <a:lnTo>
                  <a:pt x="636903" y="948958"/>
                </a:lnTo>
                <a:lnTo>
                  <a:pt x="680515" y="934821"/>
                </a:lnTo>
                <a:lnTo>
                  <a:pt x="722031" y="917042"/>
                </a:lnTo>
                <a:lnTo>
                  <a:pt x="761267" y="895795"/>
                </a:lnTo>
                <a:lnTo>
                  <a:pt x="798044" y="871260"/>
                </a:lnTo>
                <a:lnTo>
                  <a:pt x="832180" y="843611"/>
                </a:lnTo>
                <a:lnTo>
                  <a:pt x="863493" y="813026"/>
                </a:lnTo>
                <a:lnTo>
                  <a:pt x="891802" y="779682"/>
                </a:lnTo>
                <a:lnTo>
                  <a:pt x="916925" y="743756"/>
                </a:lnTo>
                <a:lnTo>
                  <a:pt x="938680" y="705424"/>
                </a:lnTo>
                <a:lnTo>
                  <a:pt x="956887" y="664863"/>
                </a:lnTo>
                <a:lnTo>
                  <a:pt x="971364" y="622251"/>
                </a:lnTo>
                <a:lnTo>
                  <a:pt x="981929" y="577763"/>
                </a:lnTo>
                <a:lnTo>
                  <a:pt x="988402" y="531577"/>
                </a:lnTo>
                <a:lnTo>
                  <a:pt x="990600" y="483870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03120" y="407451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70"/>
                </a:lnTo>
                <a:lnTo>
                  <a:pt x="988402" y="531577"/>
                </a:lnTo>
                <a:lnTo>
                  <a:pt x="981929" y="577763"/>
                </a:lnTo>
                <a:lnTo>
                  <a:pt x="971364" y="622251"/>
                </a:lnTo>
                <a:lnTo>
                  <a:pt x="956887" y="664863"/>
                </a:lnTo>
                <a:lnTo>
                  <a:pt x="938680" y="705424"/>
                </a:lnTo>
                <a:lnTo>
                  <a:pt x="916925" y="743756"/>
                </a:lnTo>
                <a:lnTo>
                  <a:pt x="891802" y="779682"/>
                </a:lnTo>
                <a:lnTo>
                  <a:pt x="863493" y="813026"/>
                </a:lnTo>
                <a:lnTo>
                  <a:pt x="832180" y="843611"/>
                </a:lnTo>
                <a:lnTo>
                  <a:pt x="798044" y="871260"/>
                </a:lnTo>
                <a:lnTo>
                  <a:pt x="761267" y="895795"/>
                </a:lnTo>
                <a:lnTo>
                  <a:pt x="722031" y="917042"/>
                </a:lnTo>
                <a:lnTo>
                  <a:pt x="680515" y="934821"/>
                </a:lnTo>
                <a:lnTo>
                  <a:pt x="636903" y="948958"/>
                </a:lnTo>
                <a:lnTo>
                  <a:pt x="591375" y="959274"/>
                </a:lnTo>
                <a:lnTo>
                  <a:pt x="544114" y="965594"/>
                </a:lnTo>
                <a:lnTo>
                  <a:pt x="495300" y="967740"/>
                </a:lnTo>
                <a:lnTo>
                  <a:pt x="446485" y="965594"/>
                </a:lnTo>
                <a:lnTo>
                  <a:pt x="399224" y="959274"/>
                </a:lnTo>
                <a:lnTo>
                  <a:pt x="353696" y="948958"/>
                </a:lnTo>
                <a:lnTo>
                  <a:pt x="310084" y="934821"/>
                </a:lnTo>
                <a:lnTo>
                  <a:pt x="268568" y="917042"/>
                </a:lnTo>
                <a:lnTo>
                  <a:pt x="229332" y="895795"/>
                </a:lnTo>
                <a:lnTo>
                  <a:pt x="192555" y="871260"/>
                </a:lnTo>
                <a:lnTo>
                  <a:pt x="158419" y="843611"/>
                </a:lnTo>
                <a:lnTo>
                  <a:pt x="127106" y="813026"/>
                </a:lnTo>
                <a:lnTo>
                  <a:pt x="98797" y="779682"/>
                </a:lnTo>
                <a:lnTo>
                  <a:pt x="73674" y="743756"/>
                </a:lnTo>
                <a:lnTo>
                  <a:pt x="51919" y="705424"/>
                </a:lnTo>
                <a:lnTo>
                  <a:pt x="33712" y="664863"/>
                </a:lnTo>
                <a:lnTo>
                  <a:pt x="19235" y="622251"/>
                </a:lnTo>
                <a:lnTo>
                  <a:pt x="8670" y="577763"/>
                </a:lnTo>
                <a:lnTo>
                  <a:pt x="2197" y="531577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03120" y="40745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93720" y="50435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391410" y="4413610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50990" y="23854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10"/>
                </a:lnTo>
                <a:lnTo>
                  <a:pt x="544114" y="966863"/>
                </a:lnTo>
                <a:lnTo>
                  <a:pt x="591375" y="960542"/>
                </a:lnTo>
                <a:lnTo>
                  <a:pt x="636903" y="950221"/>
                </a:lnTo>
                <a:lnTo>
                  <a:pt x="680515" y="936075"/>
                </a:lnTo>
                <a:lnTo>
                  <a:pt x="722031" y="918279"/>
                </a:lnTo>
                <a:lnTo>
                  <a:pt x="761267" y="897010"/>
                </a:lnTo>
                <a:lnTo>
                  <a:pt x="798044" y="872441"/>
                </a:lnTo>
                <a:lnTo>
                  <a:pt x="832180" y="844749"/>
                </a:lnTo>
                <a:lnTo>
                  <a:pt x="863493" y="814108"/>
                </a:lnTo>
                <a:lnTo>
                  <a:pt x="891802" y="780694"/>
                </a:lnTo>
                <a:lnTo>
                  <a:pt x="916925" y="744682"/>
                </a:lnTo>
                <a:lnTo>
                  <a:pt x="938680" y="706247"/>
                </a:lnTo>
                <a:lnTo>
                  <a:pt x="956887" y="665566"/>
                </a:lnTo>
                <a:lnTo>
                  <a:pt x="971364" y="622812"/>
                </a:lnTo>
                <a:lnTo>
                  <a:pt x="981929" y="578161"/>
                </a:lnTo>
                <a:lnTo>
                  <a:pt x="988402" y="531788"/>
                </a:lnTo>
                <a:lnTo>
                  <a:pt x="990600" y="483870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650990" y="23854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70"/>
                </a:lnTo>
                <a:lnTo>
                  <a:pt x="988402" y="531788"/>
                </a:lnTo>
                <a:lnTo>
                  <a:pt x="981929" y="578161"/>
                </a:lnTo>
                <a:lnTo>
                  <a:pt x="971364" y="622812"/>
                </a:lnTo>
                <a:lnTo>
                  <a:pt x="956887" y="665566"/>
                </a:lnTo>
                <a:lnTo>
                  <a:pt x="938680" y="706247"/>
                </a:lnTo>
                <a:lnTo>
                  <a:pt x="916925" y="744682"/>
                </a:lnTo>
                <a:lnTo>
                  <a:pt x="891802" y="780694"/>
                </a:lnTo>
                <a:lnTo>
                  <a:pt x="863493" y="814108"/>
                </a:lnTo>
                <a:lnTo>
                  <a:pt x="832180" y="844749"/>
                </a:lnTo>
                <a:lnTo>
                  <a:pt x="798044" y="872441"/>
                </a:lnTo>
                <a:lnTo>
                  <a:pt x="761267" y="897010"/>
                </a:lnTo>
                <a:lnTo>
                  <a:pt x="722031" y="918279"/>
                </a:lnTo>
                <a:lnTo>
                  <a:pt x="680515" y="936075"/>
                </a:lnTo>
                <a:lnTo>
                  <a:pt x="636903" y="950221"/>
                </a:lnTo>
                <a:lnTo>
                  <a:pt x="591375" y="960542"/>
                </a:lnTo>
                <a:lnTo>
                  <a:pt x="544114" y="966863"/>
                </a:lnTo>
                <a:lnTo>
                  <a:pt x="495300" y="969010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50990" y="23854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641590" y="33544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50990" y="35157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10"/>
                </a:lnTo>
                <a:lnTo>
                  <a:pt x="544114" y="966863"/>
                </a:lnTo>
                <a:lnTo>
                  <a:pt x="591375" y="960542"/>
                </a:lnTo>
                <a:lnTo>
                  <a:pt x="636903" y="950221"/>
                </a:lnTo>
                <a:lnTo>
                  <a:pt x="680515" y="936075"/>
                </a:lnTo>
                <a:lnTo>
                  <a:pt x="722031" y="918279"/>
                </a:lnTo>
                <a:lnTo>
                  <a:pt x="761267" y="897010"/>
                </a:lnTo>
                <a:lnTo>
                  <a:pt x="798044" y="872441"/>
                </a:lnTo>
                <a:lnTo>
                  <a:pt x="832180" y="844749"/>
                </a:lnTo>
                <a:lnTo>
                  <a:pt x="863493" y="814108"/>
                </a:lnTo>
                <a:lnTo>
                  <a:pt x="891802" y="780694"/>
                </a:lnTo>
                <a:lnTo>
                  <a:pt x="916925" y="744682"/>
                </a:lnTo>
                <a:lnTo>
                  <a:pt x="938680" y="706247"/>
                </a:lnTo>
                <a:lnTo>
                  <a:pt x="956887" y="665566"/>
                </a:lnTo>
                <a:lnTo>
                  <a:pt x="971364" y="622812"/>
                </a:lnTo>
                <a:lnTo>
                  <a:pt x="981929" y="578161"/>
                </a:lnTo>
                <a:lnTo>
                  <a:pt x="988402" y="531788"/>
                </a:lnTo>
                <a:lnTo>
                  <a:pt x="990600" y="483870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650990" y="35157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70"/>
                </a:lnTo>
                <a:lnTo>
                  <a:pt x="988402" y="531788"/>
                </a:lnTo>
                <a:lnTo>
                  <a:pt x="981929" y="578161"/>
                </a:lnTo>
                <a:lnTo>
                  <a:pt x="971364" y="622812"/>
                </a:lnTo>
                <a:lnTo>
                  <a:pt x="956887" y="665566"/>
                </a:lnTo>
                <a:lnTo>
                  <a:pt x="938680" y="706247"/>
                </a:lnTo>
                <a:lnTo>
                  <a:pt x="916925" y="744682"/>
                </a:lnTo>
                <a:lnTo>
                  <a:pt x="891802" y="780694"/>
                </a:lnTo>
                <a:lnTo>
                  <a:pt x="863493" y="814108"/>
                </a:lnTo>
                <a:lnTo>
                  <a:pt x="832180" y="844749"/>
                </a:lnTo>
                <a:lnTo>
                  <a:pt x="798044" y="872441"/>
                </a:lnTo>
                <a:lnTo>
                  <a:pt x="761267" y="897010"/>
                </a:lnTo>
                <a:lnTo>
                  <a:pt x="722031" y="918279"/>
                </a:lnTo>
                <a:lnTo>
                  <a:pt x="680515" y="936075"/>
                </a:lnTo>
                <a:lnTo>
                  <a:pt x="636903" y="950221"/>
                </a:lnTo>
                <a:lnTo>
                  <a:pt x="591375" y="960542"/>
                </a:lnTo>
                <a:lnTo>
                  <a:pt x="544114" y="966863"/>
                </a:lnTo>
                <a:lnTo>
                  <a:pt x="495300" y="969010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50990" y="35157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41590" y="44847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55009" y="342808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69740" y="3382369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0" y="0"/>
                </a:moveTo>
                <a:lnTo>
                  <a:pt x="0" y="91440"/>
                </a:lnTo>
                <a:lnTo>
                  <a:pt x="13716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62120" y="4513939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60" h="90170">
                <a:moveTo>
                  <a:pt x="0" y="0"/>
                </a:moveTo>
                <a:lnTo>
                  <a:pt x="0" y="90169"/>
                </a:lnTo>
                <a:lnTo>
                  <a:pt x="137159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85640" y="1841860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6"/>
                </a:lnTo>
                <a:lnTo>
                  <a:pt x="590454" y="8467"/>
                </a:lnTo>
                <a:lnTo>
                  <a:pt x="636089" y="18788"/>
                </a:lnTo>
                <a:lnTo>
                  <a:pt x="679770" y="32934"/>
                </a:lnTo>
                <a:lnTo>
                  <a:pt x="721319" y="50730"/>
                </a:lnTo>
                <a:lnTo>
                  <a:pt x="760560" y="71999"/>
                </a:lnTo>
                <a:lnTo>
                  <a:pt x="797317" y="96568"/>
                </a:lnTo>
                <a:lnTo>
                  <a:pt x="831413" y="124260"/>
                </a:lnTo>
                <a:lnTo>
                  <a:pt x="862670" y="154901"/>
                </a:lnTo>
                <a:lnTo>
                  <a:pt x="890912" y="188315"/>
                </a:lnTo>
                <a:lnTo>
                  <a:pt x="915962" y="224327"/>
                </a:lnTo>
                <a:lnTo>
                  <a:pt x="937643" y="262762"/>
                </a:lnTo>
                <a:lnTo>
                  <a:pt x="955779" y="303443"/>
                </a:lnTo>
                <a:lnTo>
                  <a:pt x="970192" y="346197"/>
                </a:lnTo>
                <a:lnTo>
                  <a:pt x="980706" y="390848"/>
                </a:lnTo>
                <a:lnTo>
                  <a:pt x="987144" y="437221"/>
                </a:lnTo>
                <a:lnTo>
                  <a:pt x="989330" y="485139"/>
                </a:lnTo>
                <a:lnTo>
                  <a:pt x="987144" y="532847"/>
                </a:lnTo>
                <a:lnTo>
                  <a:pt x="980706" y="579033"/>
                </a:lnTo>
                <a:lnTo>
                  <a:pt x="970192" y="623521"/>
                </a:lnTo>
                <a:lnTo>
                  <a:pt x="955779" y="666133"/>
                </a:lnTo>
                <a:lnTo>
                  <a:pt x="937643" y="706694"/>
                </a:lnTo>
                <a:lnTo>
                  <a:pt x="915962" y="745026"/>
                </a:lnTo>
                <a:lnTo>
                  <a:pt x="890912" y="780952"/>
                </a:lnTo>
                <a:lnTo>
                  <a:pt x="862670" y="814296"/>
                </a:lnTo>
                <a:lnTo>
                  <a:pt x="831413" y="844881"/>
                </a:lnTo>
                <a:lnTo>
                  <a:pt x="797317" y="872530"/>
                </a:lnTo>
                <a:lnTo>
                  <a:pt x="760560" y="897065"/>
                </a:lnTo>
                <a:lnTo>
                  <a:pt x="721319" y="918312"/>
                </a:lnTo>
                <a:lnTo>
                  <a:pt x="679770" y="936091"/>
                </a:lnTo>
                <a:lnTo>
                  <a:pt x="636089" y="950228"/>
                </a:lnTo>
                <a:lnTo>
                  <a:pt x="590454" y="960544"/>
                </a:lnTo>
                <a:lnTo>
                  <a:pt x="543042" y="966864"/>
                </a:lnTo>
                <a:lnTo>
                  <a:pt x="494030" y="969009"/>
                </a:lnTo>
                <a:lnTo>
                  <a:pt x="445228" y="966864"/>
                </a:lnTo>
                <a:lnTo>
                  <a:pt x="398002" y="960544"/>
                </a:lnTo>
                <a:lnTo>
                  <a:pt x="352531" y="950228"/>
                </a:lnTo>
                <a:lnTo>
                  <a:pt x="308992" y="936091"/>
                </a:lnTo>
                <a:lnTo>
                  <a:pt x="267563" y="918312"/>
                </a:lnTo>
                <a:lnTo>
                  <a:pt x="228424" y="897065"/>
                </a:lnTo>
                <a:lnTo>
                  <a:pt x="191753" y="872530"/>
                </a:lnTo>
                <a:lnTo>
                  <a:pt x="157728" y="844881"/>
                </a:lnTo>
                <a:lnTo>
                  <a:pt x="126527" y="814296"/>
                </a:lnTo>
                <a:lnTo>
                  <a:pt x="98329" y="780952"/>
                </a:lnTo>
                <a:lnTo>
                  <a:pt x="73312" y="745026"/>
                </a:lnTo>
                <a:lnTo>
                  <a:pt x="51654" y="706694"/>
                </a:lnTo>
                <a:lnTo>
                  <a:pt x="33534" y="666133"/>
                </a:lnTo>
                <a:lnTo>
                  <a:pt x="19130" y="623521"/>
                </a:lnTo>
                <a:lnTo>
                  <a:pt x="8621" y="579033"/>
                </a:lnTo>
                <a:lnTo>
                  <a:pt x="2185" y="532847"/>
                </a:lnTo>
                <a:lnTo>
                  <a:pt x="0" y="485139"/>
                </a:lnTo>
                <a:lnTo>
                  <a:pt x="2185" y="437221"/>
                </a:lnTo>
                <a:lnTo>
                  <a:pt x="8621" y="390848"/>
                </a:lnTo>
                <a:lnTo>
                  <a:pt x="19130" y="346197"/>
                </a:lnTo>
                <a:lnTo>
                  <a:pt x="33534" y="303443"/>
                </a:lnTo>
                <a:lnTo>
                  <a:pt x="51654" y="262762"/>
                </a:lnTo>
                <a:lnTo>
                  <a:pt x="73312" y="224327"/>
                </a:lnTo>
                <a:lnTo>
                  <a:pt x="98329" y="188315"/>
                </a:lnTo>
                <a:lnTo>
                  <a:pt x="126527" y="154901"/>
                </a:lnTo>
                <a:lnTo>
                  <a:pt x="157728" y="124260"/>
                </a:lnTo>
                <a:lnTo>
                  <a:pt x="191753" y="96568"/>
                </a:lnTo>
                <a:lnTo>
                  <a:pt x="228424" y="71999"/>
                </a:lnTo>
                <a:lnTo>
                  <a:pt x="267563" y="50730"/>
                </a:lnTo>
                <a:lnTo>
                  <a:pt x="308992" y="32934"/>
                </a:lnTo>
                <a:lnTo>
                  <a:pt x="352531" y="18788"/>
                </a:lnTo>
                <a:lnTo>
                  <a:pt x="398002" y="8467"/>
                </a:lnTo>
                <a:lnTo>
                  <a:pt x="445228" y="2146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85640" y="1841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76240" y="2812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641850" y="1953619"/>
            <a:ext cx="628650" cy="6654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200" spc="110">
                <a:latin typeface="Tahoma"/>
                <a:cs typeface="Tahoma"/>
              </a:rPr>
              <a:t>255</a:t>
            </a:r>
            <a:r>
              <a:rPr dirty="0" sz="1200" spc="85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1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2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3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85640" y="2944219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69"/>
                </a:lnTo>
                <a:lnTo>
                  <a:pt x="987144" y="531590"/>
                </a:lnTo>
                <a:lnTo>
                  <a:pt x="980706" y="577812"/>
                </a:lnTo>
                <a:lnTo>
                  <a:pt x="970192" y="622356"/>
                </a:lnTo>
                <a:lnTo>
                  <a:pt x="955779" y="665041"/>
                </a:lnTo>
                <a:lnTo>
                  <a:pt x="937643" y="705689"/>
                </a:lnTo>
                <a:lnTo>
                  <a:pt x="915962" y="744119"/>
                </a:lnTo>
                <a:lnTo>
                  <a:pt x="890912" y="780151"/>
                </a:lnTo>
                <a:lnTo>
                  <a:pt x="862670" y="813605"/>
                </a:lnTo>
                <a:lnTo>
                  <a:pt x="831413" y="844302"/>
                </a:lnTo>
                <a:lnTo>
                  <a:pt x="797317" y="872061"/>
                </a:lnTo>
                <a:lnTo>
                  <a:pt x="760560" y="896702"/>
                </a:lnTo>
                <a:lnTo>
                  <a:pt x="721319" y="918047"/>
                </a:lnTo>
                <a:lnTo>
                  <a:pt x="679770" y="935914"/>
                </a:lnTo>
                <a:lnTo>
                  <a:pt x="636089" y="950123"/>
                </a:lnTo>
                <a:lnTo>
                  <a:pt x="590454" y="960496"/>
                </a:lnTo>
                <a:lnTo>
                  <a:pt x="543042" y="966851"/>
                </a:lnTo>
                <a:lnTo>
                  <a:pt x="494030" y="969009"/>
                </a:lnTo>
                <a:lnTo>
                  <a:pt x="445228" y="966851"/>
                </a:lnTo>
                <a:lnTo>
                  <a:pt x="398002" y="960496"/>
                </a:lnTo>
                <a:lnTo>
                  <a:pt x="352531" y="950123"/>
                </a:lnTo>
                <a:lnTo>
                  <a:pt x="308992" y="935914"/>
                </a:lnTo>
                <a:lnTo>
                  <a:pt x="267563" y="918047"/>
                </a:lnTo>
                <a:lnTo>
                  <a:pt x="228424" y="896702"/>
                </a:lnTo>
                <a:lnTo>
                  <a:pt x="191753" y="872061"/>
                </a:lnTo>
                <a:lnTo>
                  <a:pt x="157728" y="844302"/>
                </a:lnTo>
                <a:lnTo>
                  <a:pt x="126527" y="813605"/>
                </a:lnTo>
                <a:lnTo>
                  <a:pt x="98329" y="780151"/>
                </a:lnTo>
                <a:lnTo>
                  <a:pt x="73312" y="744119"/>
                </a:lnTo>
                <a:lnTo>
                  <a:pt x="51654" y="705689"/>
                </a:lnTo>
                <a:lnTo>
                  <a:pt x="33534" y="665041"/>
                </a:lnTo>
                <a:lnTo>
                  <a:pt x="19130" y="622356"/>
                </a:lnTo>
                <a:lnTo>
                  <a:pt x="8621" y="577812"/>
                </a:lnTo>
                <a:lnTo>
                  <a:pt x="2185" y="531590"/>
                </a:lnTo>
                <a:lnTo>
                  <a:pt x="0" y="483869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85640" y="29442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76240" y="39132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485640" y="4074519"/>
            <a:ext cx="989330" cy="967740"/>
          </a:xfrm>
          <a:custGeom>
            <a:avLst/>
            <a:gdLst/>
            <a:ahLst/>
            <a:cxnLst/>
            <a:rect l="l" t="t" r="r" b="b"/>
            <a:pathLst>
              <a:path w="989329" h="967739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70"/>
                </a:lnTo>
                <a:lnTo>
                  <a:pt x="987144" y="531577"/>
                </a:lnTo>
                <a:lnTo>
                  <a:pt x="980706" y="577763"/>
                </a:lnTo>
                <a:lnTo>
                  <a:pt x="970192" y="622251"/>
                </a:lnTo>
                <a:lnTo>
                  <a:pt x="955779" y="664863"/>
                </a:lnTo>
                <a:lnTo>
                  <a:pt x="937643" y="705424"/>
                </a:lnTo>
                <a:lnTo>
                  <a:pt x="915962" y="743756"/>
                </a:lnTo>
                <a:lnTo>
                  <a:pt x="890912" y="779682"/>
                </a:lnTo>
                <a:lnTo>
                  <a:pt x="862670" y="813026"/>
                </a:lnTo>
                <a:lnTo>
                  <a:pt x="831413" y="843611"/>
                </a:lnTo>
                <a:lnTo>
                  <a:pt x="797317" y="871260"/>
                </a:lnTo>
                <a:lnTo>
                  <a:pt x="760560" y="895795"/>
                </a:lnTo>
                <a:lnTo>
                  <a:pt x="721319" y="917042"/>
                </a:lnTo>
                <a:lnTo>
                  <a:pt x="679770" y="934821"/>
                </a:lnTo>
                <a:lnTo>
                  <a:pt x="636089" y="948958"/>
                </a:lnTo>
                <a:lnTo>
                  <a:pt x="590454" y="959274"/>
                </a:lnTo>
                <a:lnTo>
                  <a:pt x="543042" y="965594"/>
                </a:lnTo>
                <a:lnTo>
                  <a:pt x="494030" y="967740"/>
                </a:lnTo>
                <a:lnTo>
                  <a:pt x="445228" y="965594"/>
                </a:lnTo>
                <a:lnTo>
                  <a:pt x="398002" y="959274"/>
                </a:lnTo>
                <a:lnTo>
                  <a:pt x="352531" y="948958"/>
                </a:lnTo>
                <a:lnTo>
                  <a:pt x="308992" y="934821"/>
                </a:lnTo>
                <a:lnTo>
                  <a:pt x="267563" y="917042"/>
                </a:lnTo>
                <a:lnTo>
                  <a:pt x="228424" y="895795"/>
                </a:lnTo>
                <a:lnTo>
                  <a:pt x="191753" y="871260"/>
                </a:lnTo>
                <a:lnTo>
                  <a:pt x="157728" y="843611"/>
                </a:lnTo>
                <a:lnTo>
                  <a:pt x="126527" y="813026"/>
                </a:lnTo>
                <a:lnTo>
                  <a:pt x="98329" y="779682"/>
                </a:lnTo>
                <a:lnTo>
                  <a:pt x="73312" y="743756"/>
                </a:lnTo>
                <a:lnTo>
                  <a:pt x="51654" y="705424"/>
                </a:lnTo>
                <a:lnTo>
                  <a:pt x="33534" y="664863"/>
                </a:lnTo>
                <a:lnTo>
                  <a:pt x="19130" y="622251"/>
                </a:lnTo>
                <a:lnTo>
                  <a:pt x="8621" y="577763"/>
                </a:lnTo>
                <a:lnTo>
                  <a:pt x="2185" y="531577"/>
                </a:lnTo>
                <a:lnTo>
                  <a:pt x="0" y="483870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85640" y="40745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76240" y="50435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58820" y="342808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82440" y="427391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7150" y="0"/>
                </a:moveTo>
                <a:lnTo>
                  <a:pt x="0" y="69849"/>
                </a:lnTo>
                <a:lnTo>
                  <a:pt x="133350" y="123189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253740" y="2292710"/>
            <a:ext cx="1094740" cy="1831339"/>
          </a:xfrm>
          <a:custGeom>
            <a:avLst/>
            <a:gdLst/>
            <a:ahLst/>
            <a:cxnLst/>
            <a:rect l="l" t="t" r="r" b="b"/>
            <a:pathLst>
              <a:path w="1094739" h="1831339">
                <a:moveTo>
                  <a:pt x="0" y="0"/>
                </a:moveTo>
                <a:lnTo>
                  <a:pt x="1094739" y="18313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306570" y="4094839"/>
            <a:ext cx="109220" cy="140970"/>
          </a:xfrm>
          <a:custGeom>
            <a:avLst/>
            <a:gdLst/>
            <a:ahLst/>
            <a:cxnLst/>
            <a:rect l="l" t="t" r="r" b="b"/>
            <a:pathLst>
              <a:path w="109220" h="140970">
                <a:moveTo>
                  <a:pt x="78739" y="0"/>
                </a:moveTo>
                <a:lnTo>
                  <a:pt x="0" y="46990"/>
                </a:lnTo>
                <a:lnTo>
                  <a:pt x="109219" y="140969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247389" y="367319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89"/>
                </a:moveTo>
                <a:lnTo>
                  <a:pt x="10566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69740" y="3589380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575300" y="2297789"/>
            <a:ext cx="708660" cy="417830"/>
          </a:xfrm>
          <a:custGeom>
            <a:avLst/>
            <a:gdLst/>
            <a:ahLst/>
            <a:cxnLst/>
            <a:rect l="l" t="t" r="r" b="b"/>
            <a:pathLst>
              <a:path w="708660" h="417830">
                <a:moveTo>
                  <a:pt x="0" y="0"/>
                </a:moveTo>
                <a:lnTo>
                  <a:pt x="70866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256020" y="2673710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19">
                <a:moveTo>
                  <a:pt x="45719" y="0"/>
                </a:moveTo>
                <a:lnTo>
                  <a:pt x="0" y="78740"/>
                </a:lnTo>
                <a:lnTo>
                  <a:pt x="140969" y="109219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570220" y="3010260"/>
            <a:ext cx="713740" cy="417830"/>
          </a:xfrm>
          <a:custGeom>
            <a:avLst/>
            <a:gdLst/>
            <a:ahLst/>
            <a:cxnLst/>
            <a:rect l="l" t="t" r="r" b="b"/>
            <a:pathLst>
              <a:path w="713739" h="417829">
                <a:moveTo>
                  <a:pt x="0" y="417830"/>
                </a:moveTo>
                <a:lnTo>
                  <a:pt x="7137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256020" y="2944219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140969" y="0"/>
                </a:moveTo>
                <a:lnTo>
                  <a:pt x="0" y="29209"/>
                </a:lnTo>
                <a:lnTo>
                  <a:pt x="45719" y="107950"/>
                </a:lnTo>
                <a:lnTo>
                  <a:pt x="140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571490" y="3434439"/>
            <a:ext cx="712470" cy="417830"/>
          </a:xfrm>
          <a:custGeom>
            <a:avLst/>
            <a:gdLst/>
            <a:ahLst/>
            <a:cxnLst/>
            <a:rect l="l" t="t" r="r" b="b"/>
            <a:pathLst>
              <a:path w="712470" h="417829">
                <a:moveTo>
                  <a:pt x="0" y="0"/>
                </a:moveTo>
                <a:lnTo>
                  <a:pt x="71247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256020" y="3810360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46989" y="0"/>
                </a:moveTo>
                <a:lnTo>
                  <a:pt x="0" y="78739"/>
                </a:lnTo>
                <a:lnTo>
                  <a:pt x="140969" y="107949"/>
                </a:lnTo>
                <a:lnTo>
                  <a:pt x="46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570220" y="4140560"/>
            <a:ext cx="708660" cy="419100"/>
          </a:xfrm>
          <a:custGeom>
            <a:avLst/>
            <a:gdLst/>
            <a:ahLst/>
            <a:cxnLst/>
            <a:rect l="l" t="t" r="r" b="b"/>
            <a:pathLst>
              <a:path w="708660" h="419100">
                <a:moveTo>
                  <a:pt x="0" y="419099"/>
                </a:moveTo>
                <a:lnTo>
                  <a:pt x="70865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50940" y="4074519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20">
                <a:moveTo>
                  <a:pt x="140970" y="0"/>
                </a:moveTo>
                <a:lnTo>
                  <a:pt x="0" y="30480"/>
                </a:lnTo>
                <a:lnTo>
                  <a:pt x="45720" y="10922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565140" y="3214729"/>
            <a:ext cx="866140" cy="1350010"/>
          </a:xfrm>
          <a:custGeom>
            <a:avLst/>
            <a:gdLst/>
            <a:ahLst/>
            <a:cxnLst/>
            <a:rect l="l" t="t" r="r" b="b"/>
            <a:pathLst>
              <a:path w="866139" h="1350010">
                <a:moveTo>
                  <a:pt x="0" y="1350010"/>
                </a:moveTo>
                <a:lnTo>
                  <a:pt x="8661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89370" y="3105510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113029" y="0"/>
                </a:moveTo>
                <a:lnTo>
                  <a:pt x="0" y="90169"/>
                </a:lnTo>
                <a:lnTo>
                  <a:pt x="77469" y="139700"/>
                </a:lnTo>
                <a:lnTo>
                  <a:pt x="113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263900" y="229778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78629" y="2252069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89" h="91439">
                <a:moveTo>
                  <a:pt x="0" y="0"/>
                </a:moveTo>
                <a:lnTo>
                  <a:pt x="0" y="91440"/>
                </a:lnTo>
                <a:lnTo>
                  <a:pt x="13589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3671570" y="2109830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1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258820" y="229778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8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281170" y="314361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8419" y="0"/>
                </a:moveTo>
                <a:lnTo>
                  <a:pt x="0" y="69850"/>
                </a:lnTo>
                <a:lnTo>
                  <a:pt x="133350" y="123190"/>
                </a:lnTo>
                <a:lnTo>
                  <a:pt x="58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249929" y="2542900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89"/>
                </a:moveTo>
                <a:lnTo>
                  <a:pt x="105664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272279" y="2459079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241039" y="2711810"/>
            <a:ext cx="1096010" cy="1831339"/>
          </a:xfrm>
          <a:custGeom>
            <a:avLst/>
            <a:gdLst/>
            <a:ahLst/>
            <a:cxnLst/>
            <a:rect l="l" t="t" r="r" b="b"/>
            <a:pathLst>
              <a:path w="1096010" h="1831339">
                <a:moveTo>
                  <a:pt x="0" y="1831339"/>
                </a:moveTo>
                <a:lnTo>
                  <a:pt x="109601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295140" y="2600050"/>
            <a:ext cx="109220" cy="139700"/>
          </a:xfrm>
          <a:custGeom>
            <a:avLst/>
            <a:gdLst/>
            <a:ahLst/>
            <a:cxnLst/>
            <a:rect l="l" t="t" r="r" b="b"/>
            <a:pathLst>
              <a:path w="109220" h="139700">
                <a:moveTo>
                  <a:pt x="109220" y="0"/>
                </a:moveTo>
                <a:lnTo>
                  <a:pt x="0" y="93979"/>
                </a:lnTo>
                <a:lnTo>
                  <a:pt x="77470" y="13970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4359909" y="3937360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7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826509" y="3033119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3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570220" y="2292710"/>
            <a:ext cx="866140" cy="1348740"/>
          </a:xfrm>
          <a:custGeom>
            <a:avLst/>
            <a:gdLst/>
            <a:ahLst/>
            <a:cxnLst/>
            <a:rect l="l" t="t" r="r" b="b"/>
            <a:pathLst>
              <a:path w="866139" h="1348739">
                <a:moveTo>
                  <a:pt x="0" y="0"/>
                </a:moveTo>
                <a:lnTo>
                  <a:pt x="866139" y="13487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394450" y="3612239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77470" y="0"/>
                </a:moveTo>
                <a:lnTo>
                  <a:pt x="0" y="49530"/>
                </a:lnTo>
                <a:lnTo>
                  <a:pt x="113029" y="139700"/>
                </a:lnTo>
                <a:lnTo>
                  <a:pt x="7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5812790" y="3066139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17">
                <a:latin typeface="Tahoma"/>
                <a:cs typeface="Tahoma"/>
              </a:rPr>
              <a:t>W</a:t>
            </a: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640579" y="3010259"/>
            <a:ext cx="628650" cy="6654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200" spc="110">
                <a:latin typeface="Tahoma"/>
                <a:cs typeface="Tahoma"/>
              </a:rPr>
              <a:t>255</a:t>
            </a:r>
            <a:r>
              <a:rPr dirty="0" sz="1200" spc="85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4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5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6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40579" y="4229460"/>
            <a:ext cx="628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5">
                <a:latin typeface="Tahoma"/>
                <a:cs typeface="Tahoma"/>
              </a:rPr>
              <a:t>255w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40579" y="4345030"/>
            <a:ext cx="628650" cy="519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133985">
              <a:lnSpc>
                <a:spcPts val="810"/>
              </a:lnSpc>
              <a:spcBef>
                <a:spcPts val="90"/>
              </a:spcBef>
            </a:pPr>
            <a:r>
              <a:rPr dirty="0" sz="700" spc="55">
                <a:latin typeface="Tahoma"/>
                <a:cs typeface="Tahoma"/>
              </a:rPr>
              <a:t>7</a:t>
            </a:r>
            <a:endParaRPr sz="700">
              <a:latin typeface="Tahoma"/>
              <a:cs typeface="Tahoma"/>
            </a:endParaRPr>
          </a:p>
          <a:p>
            <a:pPr algn="ctr">
              <a:lnSpc>
                <a:spcPts val="1410"/>
              </a:lnSpc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8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9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60750" y="2393039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4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84929" y="3391260"/>
            <a:ext cx="500380" cy="67310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800" spc="120">
                <a:latin typeface="Tahoma"/>
                <a:cs typeface="Tahoma"/>
              </a:rPr>
              <a:t>W</a:t>
            </a:r>
            <a:r>
              <a:rPr dirty="0" baseline="-31746" sz="1575" spc="179">
                <a:latin typeface="Tahoma"/>
                <a:cs typeface="Tahoma"/>
              </a:rPr>
              <a:t>5</a:t>
            </a:r>
            <a:endParaRPr baseline="-31746" sz="1575">
              <a:latin typeface="Tahoma"/>
              <a:cs typeface="Tahoma"/>
            </a:endParaRPr>
          </a:p>
          <a:p>
            <a:pPr marL="261620">
              <a:lnSpc>
                <a:spcPct val="100000"/>
              </a:lnSpc>
              <a:spcBef>
                <a:spcPts val="39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84929" y="2474319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110990" y="2647039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43629" y="3947519"/>
            <a:ext cx="598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20">
                <a:latin typeface="Tahoma"/>
                <a:cs typeface="Tahoma"/>
              </a:rPr>
              <a:t>W</a:t>
            </a:r>
            <a:r>
              <a:rPr dirty="0" baseline="-31746" sz="1575" spc="179">
                <a:latin typeface="Tahoma"/>
                <a:cs typeface="Tahoma"/>
              </a:rPr>
              <a:t>6</a:t>
            </a:r>
            <a:r>
              <a:rPr dirty="0" baseline="-31746" sz="1575" spc="-165">
                <a:latin typeface="Tahoma"/>
                <a:cs typeface="Tahoma"/>
              </a:rPr>
              <a:t> </a:t>
            </a:r>
            <a:r>
              <a:rPr dirty="0" baseline="-13888" sz="2700" spc="232">
                <a:latin typeface="Tahoma"/>
                <a:cs typeface="Tahoma"/>
              </a:rPr>
              <a:t>W</a:t>
            </a:r>
            <a:endParaRPr baseline="-13888" sz="27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216400" y="4177389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8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234689" y="4313280"/>
            <a:ext cx="1046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25" algn="l"/>
                <a:tab pos="1033144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1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	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928109" y="4485999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9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12790" y="2307950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38850" y="2480670"/>
            <a:ext cx="19367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0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29909" y="3856080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178550" y="3369669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403340" y="3542389"/>
            <a:ext cx="19494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3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629909" y="3524610"/>
            <a:ext cx="419734" cy="68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17">
                <a:latin typeface="Tahoma"/>
                <a:cs typeface="Tahoma"/>
              </a:rPr>
              <a:t>W</a:t>
            </a: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4</a:t>
            </a:r>
            <a:endParaRPr sz="1050">
              <a:latin typeface="Tahoma"/>
              <a:cs typeface="Tahoma"/>
            </a:endParaRPr>
          </a:p>
          <a:p>
            <a:pPr marL="236854">
              <a:lnSpc>
                <a:spcPct val="100000"/>
              </a:lnSpc>
              <a:spcBef>
                <a:spcPts val="1800"/>
              </a:spcBef>
            </a:pP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929629" y="4298039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32">
                <a:latin typeface="Tahoma"/>
                <a:cs typeface="Tahoma"/>
              </a:rPr>
              <a:t>W</a:t>
            </a:r>
            <a:r>
              <a:rPr dirty="0" sz="1050" spc="8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5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241039" y="1737719"/>
            <a:ext cx="3342640" cy="3383279"/>
          </a:xfrm>
          <a:custGeom>
            <a:avLst/>
            <a:gdLst/>
            <a:ahLst/>
            <a:cxnLst/>
            <a:rect l="l" t="t" r="r" b="b"/>
            <a:pathLst>
              <a:path w="3342640" h="3383279">
                <a:moveTo>
                  <a:pt x="557530" y="0"/>
                </a:moveTo>
                <a:lnTo>
                  <a:pt x="513465" y="2270"/>
                </a:lnTo>
                <a:lnTo>
                  <a:pt x="469663" y="8922"/>
                </a:lnTo>
                <a:lnTo>
                  <a:pt x="426367" y="19712"/>
                </a:lnTo>
                <a:lnTo>
                  <a:pt x="383819" y="34397"/>
                </a:lnTo>
                <a:lnTo>
                  <a:pt x="342260" y="52737"/>
                </a:lnTo>
                <a:lnTo>
                  <a:pt x="301933" y="74489"/>
                </a:lnTo>
                <a:lnTo>
                  <a:pt x="263081" y="99410"/>
                </a:lnTo>
                <a:lnTo>
                  <a:pt x="225945" y="127258"/>
                </a:lnTo>
                <a:lnTo>
                  <a:pt x="190768" y="157791"/>
                </a:lnTo>
                <a:lnTo>
                  <a:pt x="157791" y="190768"/>
                </a:lnTo>
                <a:lnTo>
                  <a:pt x="127258" y="225945"/>
                </a:lnTo>
                <a:lnTo>
                  <a:pt x="99410" y="263081"/>
                </a:lnTo>
                <a:lnTo>
                  <a:pt x="74489" y="301933"/>
                </a:lnTo>
                <a:lnTo>
                  <a:pt x="52737" y="342260"/>
                </a:lnTo>
                <a:lnTo>
                  <a:pt x="34397" y="383819"/>
                </a:lnTo>
                <a:lnTo>
                  <a:pt x="19712" y="426367"/>
                </a:lnTo>
                <a:lnTo>
                  <a:pt x="8922" y="469663"/>
                </a:lnTo>
                <a:lnTo>
                  <a:pt x="2270" y="513465"/>
                </a:lnTo>
                <a:lnTo>
                  <a:pt x="0" y="557530"/>
                </a:lnTo>
                <a:lnTo>
                  <a:pt x="0" y="2825750"/>
                </a:lnTo>
                <a:lnTo>
                  <a:pt x="2270" y="2869814"/>
                </a:lnTo>
                <a:lnTo>
                  <a:pt x="8922" y="2913616"/>
                </a:lnTo>
                <a:lnTo>
                  <a:pt x="19712" y="2956912"/>
                </a:lnTo>
                <a:lnTo>
                  <a:pt x="34397" y="2999460"/>
                </a:lnTo>
                <a:lnTo>
                  <a:pt x="52737" y="3041019"/>
                </a:lnTo>
                <a:lnTo>
                  <a:pt x="74489" y="3081346"/>
                </a:lnTo>
                <a:lnTo>
                  <a:pt x="99410" y="3120198"/>
                </a:lnTo>
                <a:lnTo>
                  <a:pt x="127258" y="3157334"/>
                </a:lnTo>
                <a:lnTo>
                  <a:pt x="157791" y="3192511"/>
                </a:lnTo>
                <a:lnTo>
                  <a:pt x="190768" y="3225488"/>
                </a:lnTo>
                <a:lnTo>
                  <a:pt x="225945" y="3256021"/>
                </a:lnTo>
                <a:lnTo>
                  <a:pt x="263081" y="3283869"/>
                </a:lnTo>
                <a:lnTo>
                  <a:pt x="301933" y="3308790"/>
                </a:lnTo>
                <a:lnTo>
                  <a:pt x="342260" y="3330542"/>
                </a:lnTo>
                <a:lnTo>
                  <a:pt x="383819" y="3348882"/>
                </a:lnTo>
                <a:lnTo>
                  <a:pt x="426367" y="3363567"/>
                </a:lnTo>
                <a:lnTo>
                  <a:pt x="469663" y="3374357"/>
                </a:lnTo>
                <a:lnTo>
                  <a:pt x="513465" y="3381009"/>
                </a:lnTo>
                <a:lnTo>
                  <a:pt x="557530" y="3383280"/>
                </a:lnTo>
                <a:lnTo>
                  <a:pt x="2785110" y="3383280"/>
                </a:lnTo>
                <a:lnTo>
                  <a:pt x="2829174" y="3381009"/>
                </a:lnTo>
                <a:lnTo>
                  <a:pt x="2872976" y="3374357"/>
                </a:lnTo>
                <a:lnTo>
                  <a:pt x="2916272" y="3363567"/>
                </a:lnTo>
                <a:lnTo>
                  <a:pt x="2958820" y="3348882"/>
                </a:lnTo>
                <a:lnTo>
                  <a:pt x="3000379" y="3330542"/>
                </a:lnTo>
                <a:lnTo>
                  <a:pt x="3040706" y="3308790"/>
                </a:lnTo>
                <a:lnTo>
                  <a:pt x="3079558" y="3283869"/>
                </a:lnTo>
                <a:lnTo>
                  <a:pt x="3116694" y="3256021"/>
                </a:lnTo>
                <a:lnTo>
                  <a:pt x="3151871" y="3225488"/>
                </a:lnTo>
                <a:lnTo>
                  <a:pt x="3184848" y="3192511"/>
                </a:lnTo>
                <a:lnTo>
                  <a:pt x="3215381" y="3157334"/>
                </a:lnTo>
                <a:lnTo>
                  <a:pt x="3243229" y="3120198"/>
                </a:lnTo>
                <a:lnTo>
                  <a:pt x="3268150" y="3081346"/>
                </a:lnTo>
                <a:lnTo>
                  <a:pt x="3289902" y="3041019"/>
                </a:lnTo>
                <a:lnTo>
                  <a:pt x="3308242" y="2999460"/>
                </a:lnTo>
                <a:lnTo>
                  <a:pt x="3322927" y="2956912"/>
                </a:lnTo>
                <a:lnTo>
                  <a:pt x="3333717" y="2913616"/>
                </a:lnTo>
                <a:lnTo>
                  <a:pt x="3340369" y="2869814"/>
                </a:lnTo>
                <a:lnTo>
                  <a:pt x="3342640" y="2825750"/>
                </a:lnTo>
                <a:lnTo>
                  <a:pt x="3342640" y="557530"/>
                </a:lnTo>
                <a:lnTo>
                  <a:pt x="3340369" y="513465"/>
                </a:lnTo>
                <a:lnTo>
                  <a:pt x="3333717" y="469663"/>
                </a:lnTo>
                <a:lnTo>
                  <a:pt x="3322927" y="426367"/>
                </a:lnTo>
                <a:lnTo>
                  <a:pt x="3308242" y="383819"/>
                </a:lnTo>
                <a:lnTo>
                  <a:pt x="3289902" y="342260"/>
                </a:lnTo>
                <a:lnTo>
                  <a:pt x="3268150" y="301933"/>
                </a:lnTo>
                <a:lnTo>
                  <a:pt x="3243229" y="263081"/>
                </a:lnTo>
                <a:lnTo>
                  <a:pt x="3215381" y="225945"/>
                </a:lnTo>
                <a:lnTo>
                  <a:pt x="3184848" y="190768"/>
                </a:lnTo>
                <a:lnTo>
                  <a:pt x="3151871" y="157791"/>
                </a:lnTo>
                <a:lnTo>
                  <a:pt x="3116694" y="127258"/>
                </a:lnTo>
                <a:lnTo>
                  <a:pt x="3079558" y="99410"/>
                </a:lnTo>
                <a:lnTo>
                  <a:pt x="3040706" y="74489"/>
                </a:lnTo>
                <a:lnTo>
                  <a:pt x="3000379" y="52737"/>
                </a:lnTo>
                <a:lnTo>
                  <a:pt x="2958820" y="34397"/>
                </a:lnTo>
                <a:lnTo>
                  <a:pt x="2916272" y="19712"/>
                </a:lnTo>
                <a:lnTo>
                  <a:pt x="2872976" y="8922"/>
                </a:lnTo>
                <a:lnTo>
                  <a:pt x="2829174" y="2270"/>
                </a:lnTo>
                <a:lnTo>
                  <a:pt x="2785110" y="0"/>
                </a:lnTo>
                <a:lnTo>
                  <a:pt x="557530" y="0"/>
                </a:lnTo>
                <a:close/>
              </a:path>
            </a:pathLst>
          </a:custGeom>
          <a:ln w="29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241039" y="17377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9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583680" y="512099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9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2245360" y="1204319"/>
            <a:ext cx="52616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latin typeface="Tahoma"/>
                <a:cs typeface="Tahoma"/>
              </a:rPr>
              <a:t>Each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125">
                <a:latin typeface="Tahoma"/>
                <a:cs typeface="Tahoma"/>
              </a:rPr>
              <a:t>weight</a:t>
            </a:r>
            <a:r>
              <a:rPr dirty="0" sz="1800" spc="25">
                <a:latin typeface="Tahoma"/>
                <a:cs typeface="Tahoma"/>
              </a:rPr>
              <a:t> </a:t>
            </a:r>
            <a:r>
              <a:rPr dirty="0" sz="1800" spc="-65" b="1" i="1">
                <a:latin typeface="Verdana"/>
                <a:cs typeface="Verdana"/>
              </a:rPr>
              <a:t>w</a:t>
            </a:r>
            <a:r>
              <a:rPr dirty="0" baseline="-31746" sz="1575" spc="-97" b="1" i="1">
                <a:latin typeface="Verdana"/>
                <a:cs typeface="Verdana"/>
              </a:rPr>
              <a:t>x</a:t>
            </a:r>
            <a:r>
              <a:rPr dirty="0" baseline="-31746" sz="1575" spc="315" b="1" i="1">
                <a:latin typeface="Verdana"/>
                <a:cs typeface="Verdana"/>
              </a:rPr>
              <a:t> </a:t>
            </a:r>
            <a:r>
              <a:rPr dirty="0" sz="1800" spc="140">
                <a:latin typeface="Tahoma"/>
                <a:cs typeface="Tahoma"/>
              </a:rPr>
              <a:t>value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05">
                <a:latin typeface="Tahoma"/>
                <a:cs typeface="Tahoma"/>
              </a:rPr>
              <a:t>is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135">
                <a:latin typeface="Tahoma"/>
                <a:cs typeface="Tahoma"/>
              </a:rPr>
              <a:t>between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80">
                <a:latin typeface="Tahoma"/>
                <a:cs typeface="Tahoma"/>
              </a:rPr>
              <a:t>-1.0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40">
                <a:latin typeface="Tahoma"/>
                <a:cs typeface="Tahoma"/>
              </a:rPr>
              <a:t>and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1.0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70</a:t>
            </a:fld>
          </a:p>
        </p:txBody>
      </p:sp>
      <p:sp>
        <p:nvSpPr>
          <p:cNvPr id="91" name="object 91"/>
          <p:cNvSpPr txBox="1"/>
          <p:nvPr/>
        </p:nvSpPr>
        <p:spPr>
          <a:xfrm>
            <a:off x="6866890" y="2584810"/>
            <a:ext cx="629920" cy="518159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ctr" marL="12700" marR="5080" indent="1270">
              <a:lnSpc>
                <a:spcPts val="1280"/>
              </a:lnSpc>
              <a:spcBef>
                <a:spcPts val="175"/>
              </a:spcBef>
            </a:pPr>
            <a:r>
              <a:rPr dirty="0" sz="1100" spc="70">
                <a:latin typeface="Tahoma"/>
                <a:cs typeface="Tahoma"/>
              </a:rPr>
              <a:t>Multiply  </a:t>
            </a:r>
            <a:r>
              <a:rPr dirty="0" sz="1100" spc="85">
                <a:latin typeface="Tahoma"/>
                <a:cs typeface="Tahoma"/>
              </a:rPr>
              <a:t>and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100">
                <a:latin typeface="Tahoma"/>
                <a:cs typeface="Tahoma"/>
              </a:rPr>
              <a:t>sum 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 spc="80">
                <a:latin typeface="Tahoma"/>
                <a:cs typeface="Tahoma"/>
              </a:rPr>
              <a:t>again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866890" y="3717649"/>
            <a:ext cx="629920" cy="519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1270">
              <a:lnSpc>
                <a:spcPct val="97300"/>
              </a:lnSpc>
              <a:spcBef>
                <a:spcPts val="135"/>
              </a:spcBef>
            </a:pPr>
            <a:r>
              <a:rPr dirty="0" sz="1100" spc="70">
                <a:solidFill>
                  <a:srgbClr val="FFFFFF"/>
                </a:solidFill>
                <a:latin typeface="Tahoma"/>
                <a:cs typeface="Tahoma"/>
              </a:rPr>
              <a:t>Multiply  </a:t>
            </a:r>
            <a:r>
              <a:rPr dirty="0" sz="1100" spc="8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1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100">
                <a:solidFill>
                  <a:srgbClr val="FFFFFF"/>
                </a:solidFill>
                <a:latin typeface="Tahoma"/>
                <a:cs typeface="Tahoma"/>
              </a:rPr>
              <a:t>sum </a:t>
            </a:r>
            <a:r>
              <a:rPr dirty="0" sz="1100" spc="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80">
                <a:solidFill>
                  <a:srgbClr val="FFFFFF"/>
                </a:solidFill>
                <a:latin typeface="Tahoma"/>
                <a:cs typeface="Tahoma"/>
              </a:rPr>
              <a:t>again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955280" y="265211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solidFill>
                  <a:srgbClr val="FFFFFF"/>
                </a:solidFill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955280" y="374939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3421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A </a:t>
            </a:r>
            <a:r>
              <a:rPr dirty="0" spc="220"/>
              <a:t>Simple </a:t>
            </a:r>
            <a:r>
              <a:rPr dirty="0" spc="245"/>
              <a:t>Neural</a:t>
            </a:r>
            <a:r>
              <a:rPr dirty="0" spc="130"/>
              <a:t> </a:t>
            </a:r>
            <a:r>
              <a:rPr dirty="0" spc="275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229" y="1167489"/>
            <a:ext cx="7171690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dirty="0" sz="1800" spc="145" b="1">
                <a:latin typeface="Arial"/>
                <a:cs typeface="Arial"/>
              </a:rPr>
              <a:t>Million </a:t>
            </a:r>
            <a:r>
              <a:rPr dirty="0" sz="1800" spc="155" b="1">
                <a:latin typeface="Arial"/>
                <a:cs typeface="Arial"/>
              </a:rPr>
              <a:t>Dollar</a:t>
            </a:r>
            <a:r>
              <a:rPr dirty="0" sz="1800" spc="90" b="1">
                <a:latin typeface="Arial"/>
                <a:cs typeface="Arial"/>
              </a:rPr>
              <a:t> </a:t>
            </a:r>
            <a:r>
              <a:rPr dirty="0" sz="1800" spc="155" b="1">
                <a:latin typeface="Arial"/>
                <a:cs typeface="Arial"/>
              </a:rPr>
              <a:t>Question: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5"/>
              </a:lnSpc>
            </a:pPr>
            <a:r>
              <a:rPr dirty="0" sz="1800" spc="130">
                <a:latin typeface="Tahoma"/>
                <a:cs typeface="Tahoma"/>
              </a:rPr>
              <a:t>What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are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the</a:t>
            </a:r>
            <a:r>
              <a:rPr dirty="0" sz="1800" spc="25">
                <a:latin typeface="Tahoma"/>
                <a:cs typeface="Tahoma"/>
              </a:rPr>
              <a:t> </a:t>
            </a:r>
            <a:r>
              <a:rPr dirty="0" sz="1800" spc="70" i="1">
                <a:latin typeface="Trebuchet MS"/>
                <a:cs typeface="Trebuchet MS"/>
              </a:rPr>
              <a:t>optimal</a:t>
            </a:r>
            <a:r>
              <a:rPr dirty="0" sz="1800" spc="40" i="1">
                <a:latin typeface="Trebuchet MS"/>
                <a:cs typeface="Trebuchet MS"/>
              </a:rPr>
              <a:t> </a:t>
            </a:r>
            <a:r>
              <a:rPr dirty="0" sz="1800" spc="125">
                <a:latin typeface="Tahoma"/>
                <a:cs typeface="Tahoma"/>
              </a:rPr>
              <a:t>weight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135">
                <a:latin typeface="Tahoma"/>
                <a:cs typeface="Tahoma"/>
              </a:rPr>
              <a:t>values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to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get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125">
                <a:latin typeface="Tahoma"/>
                <a:cs typeface="Tahoma"/>
              </a:rPr>
              <a:t>the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desired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output?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3120" y="1841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6"/>
                </a:lnTo>
                <a:lnTo>
                  <a:pt x="399224" y="8467"/>
                </a:lnTo>
                <a:lnTo>
                  <a:pt x="353696" y="18788"/>
                </a:lnTo>
                <a:lnTo>
                  <a:pt x="310084" y="32934"/>
                </a:lnTo>
                <a:lnTo>
                  <a:pt x="268568" y="50730"/>
                </a:lnTo>
                <a:lnTo>
                  <a:pt x="229332" y="71999"/>
                </a:lnTo>
                <a:lnTo>
                  <a:pt x="192555" y="96568"/>
                </a:lnTo>
                <a:lnTo>
                  <a:pt x="158419" y="124260"/>
                </a:lnTo>
                <a:lnTo>
                  <a:pt x="127106" y="154901"/>
                </a:lnTo>
                <a:lnTo>
                  <a:pt x="98797" y="188315"/>
                </a:lnTo>
                <a:lnTo>
                  <a:pt x="73674" y="224327"/>
                </a:lnTo>
                <a:lnTo>
                  <a:pt x="51919" y="262762"/>
                </a:lnTo>
                <a:lnTo>
                  <a:pt x="33712" y="303443"/>
                </a:lnTo>
                <a:lnTo>
                  <a:pt x="19235" y="346197"/>
                </a:lnTo>
                <a:lnTo>
                  <a:pt x="8670" y="390848"/>
                </a:lnTo>
                <a:lnTo>
                  <a:pt x="2197" y="437221"/>
                </a:lnTo>
                <a:lnTo>
                  <a:pt x="0" y="485139"/>
                </a:lnTo>
                <a:lnTo>
                  <a:pt x="2197" y="532847"/>
                </a:lnTo>
                <a:lnTo>
                  <a:pt x="8670" y="579033"/>
                </a:lnTo>
                <a:lnTo>
                  <a:pt x="19235" y="623521"/>
                </a:lnTo>
                <a:lnTo>
                  <a:pt x="33712" y="666133"/>
                </a:lnTo>
                <a:lnTo>
                  <a:pt x="51919" y="706694"/>
                </a:lnTo>
                <a:lnTo>
                  <a:pt x="73674" y="745026"/>
                </a:lnTo>
                <a:lnTo>
                  <a:pt x="98797" y="780952"/>
                </a:lnTo>
                <a:lnTo>
                  <a:pt x="127106" y="814296"/>
                </a:lnTo>
                <a:lnTo>
                  <a:pt x="158419" y="844881"/>
                </a:lnTo>
                <a:lnTo>
                  <a:pt x="192555" y="872530"/>
                </a:lnTo>
                <a:lnTo>
                  <a:pt x="229332" y="897065"/>
                </a:lnTo>
                <a:lnTo>
                  <a:pt x="268568" y="918312"/>
                </a:lnTo>
                <a:lnTo>
                  <a:pt x="310084" y="936091"/>
                </a:lnTo>
                <a:lnTo>
                  <a:pt x="353696" y="950228"/>
                </a:lnTo>
                <a:lnTo>
                  <a:pt x="399224" y="960544"/>
                </a:lnTo>
                <a:lnTo>
                  <a:pt x="446485" y="966864"/>
                </a:lnTo>
                <a:lnTo>
                  <a:pt x="495300" y="969009"/>
                </a:lnTo>
                <a:lnTo>
                  <a:pt x="544114" y="966864"/>
                </a:lnTo>
                <a:lnTo>
                  <a:pt x="591375" y="960544"/>
                </a:lnTo>
                <a:lnTo>
                  <a:pt x="636903" y="950228"/>
                </a:lnTo>
                <a:lnTo>
                  <a:pt x="680515" y="936091"/>
                </a:lnTo>
                <a:lnTo>
                  <a:pt x="722031" y="918312"/>
                </a:lnTo>
                <a:lnTo>
                  <a:pt x="761267" y="897065"/>
                </a:lnTo>
                <a:lnTo>
                  <a:pt x="798044" y="872530"/>
                </a:lnTo>
                <a:lnTo>
                  <a:pt x="832180" y="844881"/>
                </a:lnTo>
                <a:lnTo>
                  <a:pt x="863493" y="814296"/>
                </a:lnTo>
                <a:lnTo>
                  <a:pt x="891802" y="780952"/>
                </a:lnTo>
                <a:lnTo>
                  <a:pt x="916925" y="745026"/>
                </a:lnTo>
                <a:lnTo>
                  <a:pt x="938680" y="706694"/>
                </a:lnTo>
                <a:lnTo>
                  <a:pt x="956887" y="666133"/>
                </a:lnTo>
                <a:lnTo>
                  <a:pt x="971364" y="623521"/>
                </a:lnTo>
                <a:lnTo>
                  <a:pt x="981929" y="579033"/>
                </a:lnTo>
                <a:lnTo>
                  <a:pt x="988402" y="532847"/>
                </a:lnTo>
                <a:lnTo>
                  <a:pt x="990600" y="485139"/>
                </a:lnTo>
                <a:lnTo>
                  <a:pt x="988402" y="437221"/>
                </a:lnTo>
                <a:lnTo>
                  <a:pt x="981929" y="390848"/>
                </a:lnTo>
                <a:lnTo>
                  <a:pt x="971364" y="346197"/>
                </a:lnTo>
                <a:lnTo>
                  <a:pt x="956887" y="303443"/>
                </a:lnTo>
                <a:lnTo>
                  <a:pt x="938680" y="262762"/>
                </a:lnTo>
                <a:lnTo>
                  <a:pt x="916925" y="224327"/>
                </a:lnTo>
                <a:lnTo>
                  <a:pt x="891802" y="188315"/>
                </a:lnTo>
                <a:lnTo>
                  <a:pt x="863493" y="154901"/>
                </a:lnTo>
                <a:lnTo>
                  <a:pt x="832180" y="124260"/>
                </a:lnTo>
                <a:lnTo>
                  <a:pt x="798044" y="96568"/>
                </a:lnTo>
                <a:lnTo>
                  <a:pt x="761267" y="71999"/>
                </a:lnTo>
                <a:lnTo>
                  <a:pt x="722031" y="50730"/>
                </a:lnTo>
                <a:lnTo>
                  <a:pt x="680515" y="32934"/>
                </a:lnTo>
                <a:lnTo>
                  <a:pt x="636903" y="18788"/>
                </a:lnTo>
                <a:lnTo>
                  <a:pt x="591375" y="8467"/>
                </a:lnTo>
                <a:lnTo>
                  <a:pt x="544114" y="2146"/>
                </a:lnTo>
                <a:lnTo>
                  <a:pt x="495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03120" y="1841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6"/>
                </a:lnTo>
                <a:lnTo>
                  <a:pt x="591375" y="8467"/>
                </a:lnTo>
                <a:lnTo>
                  <a:pt x="636903" y="18788"/>
                </a:lnTo>
                <a:lnTo>
                  <a:pt x="680515" y="32934"/>
                </a:lnTo>
                <a:lnTo>
                  <a:pt x="722031" y="50730"/>
                </a:lnTo>
                <a:lnTo>
                  <a:pt x="761267" y="71999"/>
                </a:lnTo>
                <a:lnTo>
                  <a:pt x="798044" y="96568"/>
                </a:lnTo>
                <a:lnTo>
                  <a:pt x="832180" y="124260"/>
                </a:lnTo>
                <a:lnTo>
                  <a:pt x="863493" y="154901"/>
                </a:lnTo>
                <a:lnTo>
                  <a:pt x="891802" y="188315"/>
                </a:lnTo>
                <a:lnTo>
                  <a:pt x="916925" y="224327"/>
                </a:lnTo>
                <a:lnTo>
                  <a:pt x="938680" y="262762"/>
                </a:lnTo>
                <a:lnTo>
                  <a:pt x="956887" y="303443"/>
                </a:lnTo>
                <a:lnTo>
                  <a:pt x="971364" y="346197"/>
                </a:lnTo>
                <a:lnTo>
                  <a:pt x="981929" y="390848"/>
                </a:lnTo>
                <a:lnTo>
                  <a:pt x="988402" y="437221"/>
                </a:lnTo>
                <a:lnTo>
                  <a:pt x="990600" y="485139"/>
                </a:lnTo>
                <a:lnTo>
                  <a:pt x="988402" y="532847"/>
                </a:lnTo>
                <a:lnTo>
                  <a:pt x="981929" y="579033"/>
                </a:lnTo>
                <a:lnTo>
                  <a:pt x="971364" y="623521"/>
                </a:lnTo>
                <a:lnTo>
                  <a:pt x="956887" y="666133"/>
                </a:lnTo>
                <a:lnTo>
                  <a:pt x="938680" y="706694"/>
                </a:lnTo>
                <a:lnTo>
                  <a:pt x="916925" y="745026"/>
                </a:lnTo>
                <a:lnTo>
                  <a:pt x="891802" y="780952"/>
                </a:lnTo>
                <a:lnTo>
                  <a:pt x="863493" y="814296"/>
                </a:lnTo>
                <a:lnTo>
                  <a:pt x="832180" y="844881"/>
                </a:lnTo>
                <a:lnTo>
                  <a:pt x="798044" y="872530"/>
                </a:lnTo>
                <a:lnTo>
                  <a:pt x="761267" y="897065"/>
                </a:lnTo>
                <a:lnTo>
                  <a:pt x="722031" y="918312"/>
                </a:lnTo>
                <a:lnTo>
                  <a:pt x="680515" y="936091"/>
                </a:lnTo>
                <a:lnTo>
                  <a:pt x="636903" y="950228"/>
                </a:lnTo>
                <a:lnTo>
                  <a:pt x="591375" y="960544"/>
                </a:lnTo>
                <a:lnTo>
                  <a:pt x="544114" y="966864"/>
                </a:lnTo>
                <a:lnTo>
                  <a:pt x="495300" y="969009"/>
                </a:lnTo>
                <a:lnTo>
                  <a:pt x="446485" y="966864"/>
                </a:lnTo>
                <a:lnTo>
                  <a:pt x="399224" y="960544"/>
                </a:lnTo>
                <a:lnTo>
                  <a:pt x="353696" y="950228"/>
                </a:lnTo>
                <a:lnTo>
                  <a:pt x="310084" y="936091"/>
                </a:lnTo>
                <a:lnTo>
                  <a:pt x="268568" y="918312"/>
                </a:lnTo>
                <a:lnTo>
                  <a:pt x="229332" y="897065"/>
                </a:lnTo>
                <a:lnTo>
                  <a:pt x="192555" y="872530"/>
                </a:lnTo>
                <a:lnTo>
                  <a:pt x="158419" y="844881"/>
                </a:lnTo>
                <a:lnTo>
                  <a:pt x="127106" y="814296"/>
                </a:lnTo>
                <a:lnTo>
                  <a:pt x="98797" y="780952"/>
                </a:lnTo>
                <a:lnTo>
                  <a:pt x="73674" y="745026"/>
                </a:lnTo>
                <a:lnTo>
                  <a:pt x="51919" y="706694"/>
                </a:lnTo>
                <a:lnTo>
                  <a:pt x="33712" y="666133"/>
                </a:lnTo>
                <a:lnTo>
                  <a:pt x="19235" y="623521"/>
                </a:lnTo>
                <a:lnTo>
                  <a:pt x="8670" y="579033"/>
                </a:lnTo>
                <a:lnTo>
                  <a:pt x="2197" y="532847"/>
                </a:lnTo>
                <a:lnTo>
                  <a:pt x="0" y="485139"/>
                </a:lnTo>
                <a:lnTo>
                  <a:pt x="2197" y="437221"/>
                </a:lnTo>
                <a:lnTo>
                  <a:pt x="8670" y="390848"/>
                </a:lnTo>
                <a:lnTo>
                  <a:pt x="19235" y="346197"/>
                </a:lnTo>
                <a:lnTo>
                  <a:pt x="33712" y="303443"/>
                </a:lnTo>
                <a:lnTo>
                  <a:pt x="51919" y="262762"/>
                </a:lnTo>
                <a:lnTo>
                  <a:pt x="73674" y="224327"/>
                </a:lnTo>
                <a:lnTo>
                  <a:pt x="98797" y="188315"/>
                </a:lnTo>
                <a:lnTo>
                  <a:pt x="127106" y="154901"/>
                </a:lnTo>
                <a:lnTo>
                  <a:pt x="158419" y="124260"/>
                </a:lnTo>
                <a:lnTo>
                  <a:pt x="192555" y="96568"/>
                </a:lnTo>
                <a:lnTo>
                  <a:pt x="229332" y="71999"/>
                </a:lnTo>
                <a:lnTo>
                  <a:pt x="268568" y="50730"/>
                </a:lnTo>
                <a:lnTo>
                  <a:pt x="310084" y="32934"/>
                </a:lnTo>
                <a:lnTo>
                  <a:pt x="353696" y="18788"/>
                </a:lnTo>
                <a:lnTo>
                  <a:pt x="399224" y="8467"/>
                </a:lnTo>
                <a:lnTo>
                  <a:pt x="446485" y="2146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03120" y="1841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93720" y="2812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91410" y="2180949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255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03120" y="29442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590"/>
                </a:lnTo>
                <a:lnTo>
                  <a:pt x="8670" y="577812"/>
                </a:lnTo>
                <a:lnTo>
                  <a:pt x="19235" y="622356"/>
                </a:lnTo>
                <a:lnTo>
                  <a:pt x="33712" y="665041"/>
                </a:lnTo>
                <a:lnTo>
                  <a:pt x="51919" y="705689"/>
                </a:lnTo>
                <a:lnTo>
                  <a:pt x="73674" y="744119"/>
                </a:lnTo>
                <a:lnTo>
                  <a:pt x="98797" y="780151"/>
                </a:lnTo>
                <a:lnTo>
                  <a:pt x="127106" y="813605"/>
                </a:lnTo>
                <a:lnTo>
                  <a:pt x="158419" y="844302"/>
                </a:lnTo>
                <a:lnTo>
                  <a:pt x="192555" y="872061"/>
                </a:lnTo>
                <a:lnTo>
                  <a:pt x="229332" y="896702"/>
                </a:lnTo>
                <a:lnTo>
                  <a:pt x="268568" y="918047"/>
                </a:lnTo>
                <a:lnTo>
                  <a:pt x="310084" y="935914"/>
                </a:lnTo>
                <a:lnTo>
                  <a:pt x="353696" y="950123"/>
                </a:lnTo>
                <a:lnTo>
                  <a:pt x="399224" y="960496"/>
                </a:lnTo>
                <a:lnTo>
                  <a:pt x="446485" y="966851"/>
                </a:lnTo>
                <a:lnTo>
                  <a:pt x="495300" y="969009"/>
                </a:lnTo>
                <a:lnTo>
                  <a:pt x="544114" y="966851"/>
                </a:lnTo>
                <a:lnTo>
                  <a:pt x="591375" y="960496"/>
                </a:lnTo>
                <a:lnTo>
                  <a:pt x="636903" y="950123"/>
                </a:lnTo>
                <a:lnTo>
                  <a:pt x="680515" y="935914"/>
                </a:lnTo>
                <a:lnTo>
                  <a:pt x="722031" y="918047"/>
                </a:lnTo>
                <a:lnTo>
                  <a:pt x="761267" y="896702"/>
                </a:lnTo>
                <a:lnTo>
                  <a:pt x="798044" y="872061"/>
                </a:lnTo>
                <a:lnTo>
                  <a:pt x="832180" y="844302"/>
                </a:lnTo>
                <a:lnTo>
                  <a:pt x="863493" y="813605"/>
                </a:lnTo>
                <a:lnTo>
                  <a:pt x="891802" y="780151"/>
                </a:lnTo>
                <a:lnTo>
                  <a:pt x="916925" y="744119"/>
                </a:lnTo>
                <a:lnTo>
                  <a:pt x="938680" y="705689"/>
                </a:lnTo>
                <a:lnTo>
                  <a:pt x="956887" y="665041"/>
                </a:lnTo>
                <a:lnTo>
                  <a:pt x="971364" y="622356"/>
                </a:lnTo>
                <a:lnTo>
                  <a:pt x="981929" y="577812"/>
                </a:lnTo>
                <a:lnTo>
                  <a:pt x="988402" y="531590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03120" y="29442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590"/>
                </a:lnTo>
                <a:lnTo>
                  <a:pt x="981929" y="577812"/>
                </a:lnTo>
                <a:lnTo>
                  <a:pt x="971364" y="622356"/>
                </a:lnTo>
                <a:lnTo>
                  <a:pt x="956887" y="665041"/>
                </a:lnTo>
                <a:lnTo>
                  <a:pt x="938680" y="705689"/>
                </a:lnTo>
                <a:lnTo>
                  <a:pt x="916925" y="744119"/>
                </a:lnTo>
                <a:lnTo>
                  <a:pt x="891802" y="780151"/>
                </a:lnTo>
                <a:lnTo>
                  <a:pt x="863493" y="813605"/>
                </a:lnTo>
                <a:lnTo>
                  <a:pt x="832180" y="844302"/>
                </a:lnTo>
                <a:lnTo>
                  <a:pt x="798044" y="872061"/>
                </a:lnTo>
                <a:lnTo>
                  <a:pt x="761267" y="896702"/>
                </a:lnTo>
                <a:lnTo>
                  <a:pt x="722031" y="918047"/>
                </a:lnTo>
                <a:lnTo>
                  <a:pt x="680515" y="935914"/>
                </a:lnTo>
                <a:lnTo>
                  <a:pt x="636903" y="950123"/>
                </a:lnTo>
                <a:lnTo>
                  <a:pt x="591375" y="960496"/>
                </a:lnTo>
                <a:lnTo>
                  <a:pt x="544114" y="966851"/>
                </a:lnTo>
                <a:lnTo>
                  <a:pt x="495300" y="969009"/>
                </a:lnTo>
                <a:lnTo>
                  <a:pt x="446485" y="966851"/>
                </a:lnTo>
                <a:lnTo>
                  <a:pt x="399224" y="960496"/>
                </a:lnTo>
                <a:lnTo>
                  <a:pt x="353696" y="950123"/>
                </a:lnTo>
                <a:lnTo>
                  <a:pt x="310084" y="935914"/>
                </a:lnTo>
                <a:lnTo>
                  <a:pt x="268568" y="918047"/>
                </a:lnTo>
                <a:lnTo>
                  <a:pt x="229332" y="896702"/>
                </a:lnTo>
                <a:lnTo>
                  <a:pt x="192555" y="872061"/>
                </a:lnTo>
                <a:lnTo>
                  <a:pt x="158419" y="844302"/>
                </a:lnTo>
                <a:lnTo>
                  <a:pt x="127106" y="813605"/>
                </a:lnTo>
                <a:lnTo>
                  <a:pt x="98797" y="780151"/>
                </a:lnTo>
                <a:lnTo>
                  <a:pt x="73674" y="744119"/>
                </a:lnTo>
                <a:lnTo>
                  <a:pt x="51919" y="705689"/>
                </a:lnTo>
                <a:lnTo>
                  <a:pt x="33712" y="665041"/>
                </a:lnTo>
                <a:lnTo>
                  <a:pt x="19235" y="622356"/>
                </a:lnTo>
                <a:lnTo>
                  <a:pt x="8670" y="577812"/>
                </a:lnTo>
                <a:lnTo>
                  <a:pt x="2197" y="531590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03120" y="29442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93720" y="39132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391410" y="3282039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03120" y="407451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577"/>
                </a:lnTo>
                <a:lnTo>
                  <a:pt x="8670" y="577763"/>
                </a:lnTo>
                <a:lnTo>
                  <a:pt x="19235" y="622251"/>
                </a:lnTo>
                <a:lnTo>
                  <a:pt x="33712" y="664863"/>
                </a:lnTo>
                <a:lnTo>
                  <a:pt x="51919" y="705424"/>
                </a:lnTo>
                <a:lnTo>
                  <a:pt x="73674" y="743756"/>
                </a:lnTo>
                <a:lnTo>
                  <a:pt x="98797" y="779682"/>
                </a:lnTo>
                <a:lnTo>
                  <a:pt x="127106" y="813026"/>
                </a:lnTo>
                <a:lnTo>
                  <a:pt x="158419" y="843611"/>
                </a:lnTo>
                <a:lnTo>
                  <a:pt x="192555" y="871260"/>
                </a:lnTo>
                <a:lnTo>
                  <a:pt x="229332" y="895795"/>
                </a:lnTo>
                <a:lnTo>
                  <a:pt x="268568" y="917042"/>
                </a:lnTo>
                <a:lnTo>
                  <a:pt x="310084" y="934821"/>
                </a:lnTo>
                <a:lnTo>
                  <a:pt x="353696" y="948958"/>
                </a:lnTo>
                <a:lnTo>
                  <a:pt x="399224" y="959274"/>
                </a:lnTo>
                <a:lnTo>
                  <a:pt x="446485" y="965594"/>
                </a:lnTo>
                <a:lnTo>
                  <a:pt x="495300" y="967740"/>
                </a:lnTo>
                <a:lnTo>
                  <a:pt x="544114" y="965594"/>
                </a:lnTo>
                <a:lnTo>
                  <a:pt x="591375" y="959274"/>
                </a:lnTo>
                <a:lnTo>
                  <a:pt x="636903" y="948958"/>
                </a:lnTo>
                <a:lnTo>
                  <a:pt x="680515" y="934821"/>
                </a:lnTo>
                <a:lnTo>
                  <a:pt x="722031" y="917042"/>
                </a:lnTo>
                <a:lnTo>
                  <a:pt x="761267" y="895795"/>
                </a:lnTo>
                <a:lnTo>
                  <a:pt x="798044" y="871260"/>
                </a:lnTo>
                <a:lnTo>
                  <a:pt x="832180" y="843611"/>
                </a:lnTo>
                <a:lnTo>
                  <a:pt x="863493" y="813026"/>
                </a:lnTo>
                <a:lnTo>
                  <a:pt x="891802" y="779682"/>
                </a:lnTo>
                <a:lnTo>
                  <a:pt x="916925" y="743756"/>
                </a:lnTo>
                <a:lnTo>
                  <a:pt x="938680" y="705424"/>
                </a:lnTo>
                <a:lnTo>
                  <a:pt x="956887" y="664863"/>
                </a:lnTo>
                <a:lnTo>
                  <a:pt x="971364" y="622251"/>
                </a:lnTo>
                <a:lnTo>
                  <a:pt x="981929" y="577763"/>
                </a:lnTo>
                <a:lnTo>
                  <a:pt x="988402" y="531577"/>
                </a:lnTo>
                <a:lnTo>
                  <a:pt x="990600" y="483870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03120" y="407451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70"/>
                </a:lnTo>
                <a:lnTo>
                  <a:pt x="988402" y="531577"/>
                </a:lnTo>
                <a:lnTo>
                  <a:pt x="981929" y="577763"/>
                </a:lnTo>
                <a:lnTo>
                  <a:pt x="971364" y="622251"/>
                </a:lnTo>
                <a:lnTo>
                  <a:pt x="956887" y="664863"/>
                </a:lnTo>
                <a:lnTo>
                  <a:pt x="938680" y="705424"/>
                </a:lnTo>
                <a:lnTo>
                  <a:pt x="916925" y="743756"/>
                </a:lnTo>
                <a:lnTo>
                  <a:pt x="891802" y="779682"/>
                </a:lnTo>
                <a:lnTo>
                  <a:pt x="863493" y="813026"/>
                </a:lnTo>
                <a:lnTo>
                  <a:pt x="832180" y="843611"/>
                </a:lnTo>
                <a:lnTo>
                  <a:pt x="798044" y="871260"/>
                </a:lnTo>
                <a:lnTo>
                  <a:pt x="761267" y="895795"/>
                </a:lnTo>
                <a:lnTo>
                  <a:pt x="722031" y="917042"/>
                </a:lnTo>
                <a:lnTo>
                  <a:pt x="680515" y="934821"/>
                </a:lnTo>
                <a:lnTo>
                  <a:pt x="636903" y="948958"/>
                </a:lnTo>
                <a:lnTo>
                  <a:pt x="591375" y="959274"/>
                </a:lnTo>
                <a:lnTo>
                  <a:pt x="544114" y="965594"/>
                </a:lnTo>
                <a:lnTo>
                  <a:pt x="495300" y="967740"/>
                </a:lnTo>
                <a:lnTo>
                  <a:pt x="446485" y="965594"/>
                </a:lnTo>
                <a:lnTo>
                  <a:pt x="399224" y="959274"/>
                </a:lnTo>
                <a:lnTo>
                  <a:pt x="353696" y="948958"/>
                </a:lnTo>
                <a:lnTo>
                  <a:pt x="310084" y="934821"/>
                </a:lnTo>
                <a:lnTo>
                  <a:pt x="268568" y="917042"/>
                </a:lnTo>
                <a:lnTo>
                  <a:pt x="229332" y="895795"/>
                </a:lnTo>
                <a:lnTo>
                  <a:pt x="192555" y="871260"/>
                </a:lnTo>
                <a:lnTo>
                  <a:pt x="158419" y="843611"/>
                </a:lnTo>
                <a:lnTo>
                  <a:pt x="127106" y="813026"/>
                </a:lnTo>
                <a:lnTo>
                  <a:pt x="98797" y="779682"/>
                </a:lnTo>
                <a:lnTo>
                  <a:pt x="73674" y="743756"/>
                </a:lnTo>
                <a:lnTo>
                  <a:pt x="51919" y="705424"/>
                </a:lnTo>
                <a:lnTo>
                  <a:pt x="33712" y="664863"/>
                </a:lnTo>
                <a:lnTo>
                  <a:pt x="19235" y="622251"/>
                </a:lnTo>
                <a:lnTo>
                  <a:pt x="8670" y="577763"/>
                </a:lnTo>
                <a:lnTo>
                  <a:pt x="2197" y="531577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03120" y="40745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93720" y="50435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391410" y="4413610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06209" y="23854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10"/>
                </a:lnTo>
                <a:lnTo>
                  <a:pt x="544126" y="966863"/>
                </a:lnTo>
                <a:lnTo>
                  <a:pt x="591424" y="960542"/>
                </a:lnTo>
                <a:lnTo>
                  <a:pt x="637008" y="950221"/>
                </a:lnTo>
                <a:lnTo>
                  <a:pt x="680693" y="936075"/>
                </a:lnTo>
                <a:lnTo>
                  <a:pt x="722296" y="918279"/>
                </a:lnTo>
                <a:lnTo>
                  <a:pt x="761630" y="897010"/>
                </a:lnTo>
                <a:lnTo>
                  <a:pt x="798513" y="872441"/>
                </a:lnTo>
                <a:lnTo>
                  <a:pt x="832759" y="844749"/>
                </a:lnTo>
                <a:lnTo>
                  <a:pt x="864184" y="814108"/>
                </a:lnTo>
                <a:lnTo>
                  <a:pt x="892603" y="780694"/>
                </a:lnTo>
                <a:lnTo>
                  <a:pt x="917832" y="744682"/>
                </a:lnTo>
                <a:lnTo>
                  <a:pt x="939685" y="706247"/>
                </a:lnTo>
                <a:lnTo>
                  <a:pt x="957979" y="665566"/>
                </a:lnTo>
                <a:lnTo>
                  <a:pt x="972529" y="622812"/>
                </a:lnTo>
                <a:lnTo>
                  <a:pt x="983151" y="578161"/>
                </a:lnTo>
                <a:lnTo>
                  <a:pt x="989659" y="531788"/>
                </a:lnTo>
                <a:lnTo>
                  <a:pt x="991870" y="483870"/>
                </a:lnTo>
                <a:lnTo>
                  <a:pt x="989659" y="436162"/>
                </a:lnTo>
                <a:lnTo>
                  <a:pt x="983151" y="389976"/>
                </a:lnTo>
                <a:lnTo>
                  <a:pt x="972529" y="345488"/>
                </a:lnTo>
                <a:lnTo>
                  <a:pt x="957979" y="302876"/>
                </a:lnTo>
                <a:lnTo>
                  <a:pt x="939685" y="262315"/>
                </a:lnTo>
                <a:lnTo>
                  <a:pt x="917832" y="223983"/>
                </a:lnTo>
                <a:lnTo>
                  <a:pt x="892603" y="188057"/>
                </a:lnTo>
                <a:lnTo>
                  <a:pt x="864184" y="154713"/>
                </a:lnTo>
                <a:lnTo>
                  <a:pt x="832759" y="124128"/>
                </a:lnTo>
                <a:lnTo>
                  <a:pt x="798513" y="96479"/>
                </a:lnTo>
                <a:lnTo>
                  <a:pt x="761630" y="71944"/>
                </a:lnTo>
                <a:lnTo>
                  <a:pt x="722296" y="50697"/>
                </a:lnTo>
                <a:lnTo>
                  <a:pt x="680693" y="32918"/>
                </a:lnTo>
                <a:lnTo>
                  <a:pt x="637008" y="18781"/>
                </a:lnTo>
                <a:lnTo>
                  <a:pt x="591424" y="8465"/>
                </a:lnTo>
                <a:lnTo>
                  <a:pt x="544126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06209" y="23854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126" y="2145"/>
                </a:lnTo>
                <a:lnTo>
                  <a:pt x="591424" y="8465"/>
                </a:lnTo>
                <a:lnTo>
                  <a:pt x="637008" y="18781"/>
                </a:lnTo>
                <a:lnTo>
                  <a:pt x="680693" y="32918"/>
                </a:lnTo>
                <a:lnTo>
                  <a:pt x="722296" y="50697"/>
                </a:lnTo>
                <a:lnTo>
                  <a:pt x="761630" y="71944"/>
                </a:lnTo>
                <a:lnTo>
                  <a:pt x="798513" y="96479"/>
                </a:lnTo>
                <a:lnTo>
                  <a:pt x="832759" y="124128"/>
                </a:lnTo>
                <a:lnTo>
                  <a:pt x="864184" y="154713"/>
                </a:lnTo>
                <a:lnTo>
                  <a:pt x="892603" y="188057"/>
                </a:lnTo>
                <a:lnTo>
                  <a:pt x="917832" y="223983"/>
                </a:lnTo>
                <a:lnTo>
                  <a:pt x="939685" y="262315"/>
                </a:lnTo>
                <a:lnTo>
                  <a:pt x="957979" y="302876"/>
                </a:lnTo>
                <a:lnTo>
                  <a:pt x="972529" y="345488"/>
                </a:lnTo>
                <a:lnTo>
                  <a:pt x="983151" y="389976"/>
                </a:lnTo>
                <a:lnTo>
                  <a:pt x="989659" y="436162"/>
                </a:lnTo>
                <a:lnTo>
                  <a:pt x="991870" y="483870"/>
                </a:lnTo>
                <a:lnTo>
                  <a:pt x="989659" y="531788"/>
                </a:lnTo>
                <a:lnTo>
                  <a:pt x="983151" y="578161"/>
                </a:lnTo>
                <a:lnTo>
                  <a:pt x="972529" y="622812"/>
                </a:lnTo>
                <a:lnTo>
                  <a:pt x="957979" y="665566"/>
                </a:lnTo>
                <a:lnTo>
                  <a:pt x="939685" y="706247"/>
                </a:lnTo>
                <a:lnTo>
                  <a:pt x="917832" y="744682"/>
                </a:lnTo>
                <a:lnTo>
                  <a:pt x="892603" y="780694"/>
                </a:lnTo>
                <a:lnTo>
                  <a:pt x="864184" y="814108"/>
                </a:lnTo>
                <a:lnTo>
                  <a:pt x="832759" y="844749"/>
                </a:lnTo>
                <a:lnTo>
                  <a:pt x="798513" y="872441"/>
                </a:lnTo>
                <a:lnTo>
                  <a:pt x="761630" y="897010"/>
                </a:lnTo>
                <a:lnTo>
                  <a:pt x="722296" y="918279"/>
                </a:lnTo>
                <a:lnTo>
                  <a:pt x="680693" y="936075"/>
                </a:lnTo>
                <a:lnTo>
                  <a:pt x="637008" y="950221"/>
                </a:lnTo>
                <a:lnTo>
                  <a:pt x="591424" y="960542"/>
                </a:lnTo>
                <a:lnTo>
                  <a:pt x="544126" y="966863"/>
                </a:lnTo>
                <a:lnTo>
                  <a:pt x="495300" y="969010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06209" y="23854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498080" y="33544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06209" y="35157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10"/>
                </a:lnTo>
                <a:lnTo>
                  <a:pt x="544126" y="966863"/>
                </a:lnTo>
                <a:lnTo>
                  <a:pt x="591424" y="960542"/>
                </a:lnTo>
                <a:lnTo>
                  <a:pt x="637008" y="950221"/>
                </a:lnTo>
                <a:lnTo>
                  <a:pt x="680693" y="936075"/>
                </a:lnTo>
                <a:lnTo>
                  <a:pt x="722296" y="918279"/>
                </a:lnTo>
                <a:lnTo>
                  <a:pt x="761630" y="897010"/>
                </a:lnTo>
                <a:lnTo>
                  <a:pt x="798513" y="872441"/>
                </a:lnTo>
                <a:lnTo>
                  <a:pt x="832759" y="844749"/>
                </a:lnTo>
                <a:lnTo>
                  <a:pt x="864184" y="814108"/>
                </a:lnTo>
                <a:lnTo>
                  <a:pt x="892603" y="780694"/>
                </a:lnTo>
                <a:lnTo>
                  <a:pt x="917832" y="744682"/>
                </a:lnTo>
                <a:lnTo>
                  <a:pt x="939685" y="706247"/>
                </a:lnTo>
                <a:lnTo>
                  <a:pt x="957979" y="665566"/>
                </a:lnTo>
                <a:lnTo>
                  <a:pt x="972529" y="622812"/>
                </a:lnTo>
                <a:lnTo>
                  <a:pt x="983151" y="578161"/>
                </a:lnTo>
                <a:lnTo>
                  <a:pt x="989659" y="531788"/>
                </a:lnTo>
                <a:lnTo>
                  <a:pt x="991870" y="483870"/>
                </a:lnTo>
                <a:lnTo>
                  <a:pt x="989659" y="436162"/>
                </a:lnTo>
                <a:lnTo>
                  <a:pt x="983151" y="389976"/>
                </a:lnTo>
                <a:lnTo>
                  <a:pt x="972529" y="345488"/>
                </a:lnTo>
                <a:lnTo>
                  <a:pt x="957979" y="302876"/>
                </a:lnTo>
                <a:lnTo>
                  <a:pt x="939685" y="262315"/>
                </a:lnTo>
                <a:lnTo>
                  <a:pt x="917832" y="223983"/>
                </a:lnTo>
                <a:lnTo>
                  <a:pt x="892603" y="188057"/>
                </a:lnTo>
                <a:lnTo>
                  <a:pt x="864184" y="154713"/>
                </a:lnTo>
                <a:lnTo>
                  <a:pt x="832759" y="124128"/>
                </a:lnTo>
                <a:lnTo>
                  <a:pt x="798513" y="96479"/>
                </a:lnTo>
                <a:lnTo>
                  <a:pt x="761630" y="71944"/>
                </a:lnTo>
                <a:lnTo>
                  <a:pt x="722296" y="50697"/>
                </a:lnTo>
                <a:lnTo>
                  <a:pt x="680693" y="32918"/>
                </a:lnTo>
                <a:lnTo>
                  <a:pt x="637008" y="18781"/>
                </a:lnTo>
                <a:lnTo>
                  <a:pt x="591424" y="8465"/>
                </a:lnTo>
                <a:lnTo>
                  <a:pt x="544126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06209" y="35157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126" y="2145"/>
                </a:lnTo>
                <a:lnTo>
                  <a:pt x="591424" y="8465"/>
                </a:lnTo>
                <a:lnTo>
                  <a:pt x="637008" y="18781"/>
                </a:lnTo>
                <a:lnTo>
                  <a:pt x="680693" y="32918"/>
                </a:lnTo>
                <a:lnTo>
                  <a:pt x="722296" y="50697"/>
                </a:lnTo>
                <a:lnTo>
                  <a:pt x="761630" y="71944"/>
                </a:lnTo>
                <a:lnTo>
                  <a:pt x="798513" y="96479"/>
                </a:lnTo>
                <a:lnTo>
                  <a:pt x="832759" y="124128"/>
                </a:lnTo>
                <a:lnTo>
                  <a:pt x="864184" y="154713"/>
                </a:lnTo>
                <a:lnTo>
                  <a:pt x="892603" y="188057"/>
                </a:lnTo>
                <a:lnTo>
                  <a:pt x="917832" y="223983"/>
                </a:lnTo>
                <a:lnTo>
                  <a:pt x="939685" y="262315"/>
                </a:lnTo>
                <a:lnTo>
                  <a:pt x="957979" y="302876"/>
                </a:lnTo>
                <a:lnTo>
                  <a:pt x="972529" y="345488"/>
                </a:lnTo>
                <a:lnTo>
                  <a:pt x="983151" y="389976"/>
                </a:lnTo>
                <a:lnTo>
                  <a:pt x="989659" y="436162"/>
                </a:lnTo>
                <a:lnTo>
                  <a:pt x="991870" y="483870"/>
                </a:lnTo>
                <a:lnTo>
                  <a:pt x="989659" y="531788"/>
                </a:lnTo>
                <a:lnTo>
                  <a:pt x="983151" y="578161"/>
                </a:lnTo>
                <a:lnTo>
                  <a:pt x="972529" y="622812"/>
                </a:lnTo>
                <a:lnTo>
                  <a:pt x="957979" y="665566"/>
                </a:lnTo>
                <a:lnTo>
                  <a:pt x="939685" y="706247"/>
                </a:lnTo>
                <a:lnTo>
                  <a:pt x="917832" y="744682"/>
                </a:lnTo>
                <a:lnTo>
                  <a:pt x="892603" y="780694"/>
                </a:lnTo>
                <a:lnTo>
                  <a:pt x="864184" y="814108"/>
                </a:lnTo>
                <a:lnTo>
                  <a:pt x="832759" y="844749"/>
                </a:lnTo>
                <a:lnTo>
                  <a:pt x="798513" y="872441"/>
                </a:lnTo>
                <a:lnTo>
                  <a:pt x="761630" y="897010"/>
                </a:lnTo>
                <a:lnTo>
                  <a:pt x="722296" y="918279"/>
                </a:lnTo>
                <a:lnTo>
                  <a:pt x="680693" y="936075"/>
                </a:lnTo>
                <a:lnTo>
                  <a:pt x="637008" y="950221"/>
                </a:lnTo>
                <a:lnTo>
                  <a:pt x="591424" y="960542"/>
                </a:lnTo>
                <a:lnTo>
                  <a:pt x="544126" y="966863"/>
                </a:lnTo>
                <a:lnTo>
                  <a:pt x="495300" y="969010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06209" y="35157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498080" y="44847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55009" y="342808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69740" y="3382369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0" y="0"/>
                </a:moveTo>
                <a:lnTo>
                  <a:pt x="0" y="91440"/>
                </a:lnTo>
                <a:lnTo>
                  <a:pt x="13716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62120" y="4513939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60" h="90170">
                <a:moveTo>
                  <a:pt x="0" y="0"/>
                </a:moveTo>
                <a:lnTo>
                  <a:pt x="0" y="90169"/>
                </a:lnTo>
                <a:lnTo>
                  <a:pt x="137159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85640" y="1841860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6"/>
                </a:lnTo>
                <a:lnTo>
                  <a:pt x="590454" y="8467"/>
                </a:lnTo>
                <a:lnTo>
                  <a:pt x="636089" y="18788"/>
                </a:lnTo>
                <a:lnTo>
                  <a:pt x="679770" y="32934"/>
                </a:lnTo>
                <a:lnTo>
                  <a:pt x="721319" y="50730"/>
                </a:lnTo>
                <a:lnTo>
                  <a:pt x="760560" y="71999"/>
                </a:lnTo>
                <a:lnTo>
                  <a:pt x="797317" y="96568"/>
                </a:lnTo>
                <a:lnTo>
                  <a:pt x="831413" y="124260"/>
                </a:lnTo>
                <a:lnTo>
                  <a:pt x="862670" y="154901"/>
                </a:lnTo>
                <a:lnTo>
                  <a:pt x="890912" y="188315"/>
                </a:lnTo>
                <a:lnTo>
                  <a:pt x="915962" y="224327"/>
                </a:lnTo>
                <a:lnTo>
                  <a:pt x="937643" y="262762"/>
                </a:lnTo>
                <a:lnTo>
                  <a:pt x="955779" y="303443"/>
                </a:lnTo>
                <a:lnTo>
                  <a:pt x="970192" y="346197"/>
                </a:lnTo>
                <a:lnTo>
                  <a:pt x="980706" y="390848"/>
                </a:lnTo>
                <a:lnTo>
                  <a:pt x="987144" y="437221"/>
                </a:lnTo>
                <a:lnTo>
                  <a:pt x="989330" y="485139"/>
                </a:lnTo>
                <a:lnTo>
                  <a:pt x="987144" y="532847"/>
                </a:lnTo>
                <a:lnTo>
                  <a:pt x="980706" y="579033"/>
                </a:lnTo>
                <a:lnTo>
                  <a:pt x="970192" y="623521"/>
                </a:lnTo>
                <a:lnTo>
                  <a:pt x="955779" y="666133"/>
                </a:lnTo>
                <a:lnTo>
                  <a:pt x="937643" y="706694"/>
                </a:lnTo>
                <a:lnTo>
                  <a:pt x="915962" y="745026"/>
                </a:lnTo>
                <a:lnTo>
                  <a:pt x="890912" y="780952"/>
                </a:lnTo>
                <a:lnTo>
                  <a:pt x="862670" y="814296"/>
                </a:lnTo>
                <a:lnTo>
                  <a:pt x="831413" y="844881"/>
                </a:lnTo>
                <a:lnTo>
                  <a:pt x="797317" y="872530"/>
                </a:lnTo>
                <a:lnTo>
                  <a:pt x="760560" y="897065"/>
                </a:lnTo>
                <a:lnTo>
                  <a:pt x="721319" y="918312"/>
                </a:lnTo>
                <a:lnTo>
                  <a:pt x="679770" y="936091"/>
                </a:lnTo>
                <a:lnTo>
                  <a:pt x="636089" y="950228"/>
                </a:lnTo>
                <a:lnTo>
                  <a:pt x="590454" y="960544"/>
                </a:lnTo>
                <a:lnTo>
                  <a:pt x="543042" y="966864"/>
                </a:lnTo>
                <a:lnTo>
                  <a:pt x="494030" y="969009"/>
                </a:lnTo>
                <a:lnTo>
                  <a:pt x="445228" y="966864"/>
                </a:lnTo>
                <a:lnTo>
                  <a:pt x="398002" y="960544"/>
                </a:lnTo>
                <a:lnTo>
                  <a:pt x="352531" y="950228"/>
                </a:lnTo>
                <a:lnTo>
                  <a:pt x="308992" y="936091"/>
                </a:lnTo>
                <a:lnTo>
                  <a:pt x="267563" y="918312"/>
                </a:lnTo>
                <a:lnTo>
                  <a:pt x="228424" y="897065"/>
                </a:lnTo>
                <a:lnTo>
                  <a:pt x="191753" y="872530"/>
                </a:lnTo>
                <a:lnTo>
                  <a:pt x="157728" y="844881"/>
                </a:lnTo>
                <a:lnTo>
                  <a:pt x="126527" y="814296"/>
                </a:lnTo>
                <a:lnTo>
                  <a:pt x="98329" y="780952"/>
                </a:lnTo>
                <a:lnTo>
                  <a:pt x="73312" y="745026"/>
                </a:lnTo>
                <a:lnTo>
                  <a:pt x="51654" y="706694"/>
                </a:lnTo>
                <a:lnTo>
                  <a:pt x="33534" y="666133"/>
                </a:lnTo>
                <a:lnTo>
                  <a:pt x="19130" y="623521"/>
                </a:lnTo>
                <a:lnTo>
                  <a:pt x="8621" y="579033"/>
                </a:lnTo>
                <a:lnTo>
                  <a:pt x="2185" y="532847"/>
                </a:lnTo>
                <a:lnTo>
                  <a:pt x="0" y="485139"/>
                </a:lnTo>
                <a:lnTo>
                  <a:pt x="2185" y="437221"/>
                </a:lnTo>
                <a:lnTo>
                  <a:pt x="8621" y="390848"/>
                </a:lnTo>
                <a:lnTo>
                  <a:pt x="19130" y="346197"/>
                </a:lnTo>
                <a:lnTo>
                  <a:pt x="33534" y="303443"/>
                </a:lnTo>
                <a:lnTo>
                  <a:pt x="51654" y="262762"/>
                </a:lnTo>
                <a:lnTo>
                  <a:pt x="73312" y="224327"/>
                </a:lnTo>
                <a:lnTo>
                  <a:pt x="98329" y="188315"/>
                </a:lnTo>
                <a:lnTo>
                  <a:pt x="126527" y="154901"/>
                </a:lnTo>
                <a:lnTo>
                  <a:pt x="157728" y="124260"/>
                </a:lnTo>
                <a:lnTo>
                  <a:pt x="191753" y="96568"/>
                </a:lnTo>
                <a:lnTo>
                  <a:pt x="228424" y="71999"/>
                </a:lnTo>
                <a:lnTo>
                  <a:pt x="267563" y="50730"/>
                </a:lnTo>
                <a:lnTo>
                  <a:pt x="308992" y="32934"/>
                </a:lnTo>
                <a:lnTo>
                  <a:pt x="352531" y="18788"/>
                </a:lnTo>
                <a:lnTo>
                  <a:pt x="398002" y="8467"/>
                </a:lnTo>
                <a:lnTo>
                  <a:pt x="445228" y="2146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85640" y="1841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76240" y="2812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641850" y="1953619"/>
            <a:ext cx="628650" cy="6654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200" spc="110">
                <a:latin typeface="Tahoma"/>
                <a:cs typeface="Tahoma"/>
              </a:rPr>
              <a:t>255</a:t>
            </a:r>
            <a:r>
              <a:rPr dirty="0" sz="1200" spc="85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1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2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3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85640" y="2944219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69"/>
                </a:lnTo>
                <a:lnTo>
                  <a:pt x="987144" y="531590"/>
                </a:lnTo>
                <a:lnTo>
                  <a:pt x="980706" y="577812"/>
                </a:lnTo>
                <a:lnTo>
                  <a:pt x="970192" y="622356"/>
                </a:lnTo>
                <a:lnTo>
                  <a:pt x="955779" y="665041"/>
                </a:lnTo>
                <a:lnTo>
                  <a:pt x="937643" y="705689"/>
                </a:lnTo>
                <a:lnTo>
                  <a:pt x="915962" y="744119"/>
                </a:lnTo>
                <a:lnTo>
                  <a:pt x="890912" y="780151"/>
                </a:lnTo>
                <a:lnTo>
                  <a:pt x="862670" y="813605"/>
                </a:lnTo>
                <a:lnTo>
                  <a:pt x="831413" y="844302"/>
                </a:lnTo>
                <a:lnTo>
                  <a:pt x="797317" y="872061"/>
                </a:lnTo>
                <a:lnTo>
                  <a:pt x="760560" y="896702"/>
                </a:lnTo>
                <a:lnTo>
                  <a:pt x="721319" y="918047"/>
                </a:lnTo>
                <a:lnTo>
                  <a:pt x="679770" y="935914"/>
                </a:lnTo>
                <a:lnTo>
                  <a:pt x="636089" y="950123"/>
                </a:lnTo>
                <a:lnTo>
                  <a:pt x="590454" y="960496"/>
                </a:lnTo>
                <a:lnTo>
                  <a:pt x="543042" y="966851"/>
                </a:lnTo>
                <a:lnTo>
                  <a:pt x="494030" y="969009"/>
                </a:lnTo>
                <a:lnTo>
                  <a:pt x="445228" y="966851"/>
                </a:lnTo>
                <a:lnTo>
                  <a:pt x="398002" y="960496"/>
                </a:lnTo>
                <a:lnTo>
                  <a:pt x="352531" y="950123"/>
                </a:lnTo>
                <a:lnTo>
                  <a:pt x="308992" y="935914"/>
                </a:lnTo>
                <a:lnTo>
                  <a:pt x="267563" y="918047"/>
                </a:lnTo>
                <a:lnTo>
                  <a:pt x="228424" y="896702"/>
                </a:lnTo>
                <a:lnTo>
                  <a:pt x="191753" y="872061"/>
                </a:lnTo>
                <a:lnTo>
                  <a:pt x="157728" y="844302"/>
                </a:lnTo>
                <a:lnTo>
                  <a:pt x="126527" y="813605"/>
                </a:lnTo>
                <a:lnTo>
                  <a:pt x="98329" y="780151"/>
                </a:lnTo>
                <a:lnTo>
                  <a:pt x="73312" y="744119"/>
                </a:lnTo>
                <a:lnTo>
                  <a:pt x="51654" y="705689"/>
                </a:lnTo>
                <a:lnTo>
                  <a:pt x="33534" y="665041"/>
                </a:lnTo>
                <a:lnTo>
                  <a:pt x="19130" y="622356"/>
                </a:lnTo>
                <a:lnTo>
                  <a:pt x="8621" y="577812"/>
                </a:lnTo>
                <a:lnTo>
                  <a:pt x="2185" y="531590"/>
                </a:lnTo>
                <a:lnTo>
                  <a:pt x="0" y="483869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85640" y="29442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76240" y="39132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85640" y="4074519"/>
            <a:ext cx="989330" cy="967740"/>
          </a:xfrm>
          <a:custGeom>
            <a:avLst/>
            <a:gdLst/>
            <a:ahLst/>
            <a:cxnLst/>
            <a:rect l="l" t="t" r="r" b="b"/>
            <a:pathLst>
              <a:path w="989329" h="967739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70"/>
                </a:lnTo>
                <a:lnTo>
                  <a:pt x="987144" y="531577"/>
                </a:lnTo>
                <a:lnTo>
                  <a:pt x="980706" y="577763"/>
                </a:lnTo>
                <a:lnTo>
                  <a:pt x="970192" y="622251"/>
                </a:lnTo>
                <a:lnTo>
                  <a:pt x="955779" y="664863"/>
                </a:lnTo>
                <a:lnTo>
                  <a:pt x="937643" y="705424"/>
                </a:lnTo>
                <a:lnTo>
                  <a:pt x="915962" y="743756"/>
                </a:lnTo>
                <a:lnTo>
                  <a:pt x="890912" y="779682"/>
                </a:lnTo>
                <a:lnTo>
                  <a:pt x="862670" y="813026"/>
                </a:lnTo>
                <a:lnTo>
                  <a:pt x="831413" y="843611"/>
                </a:lnTo>
                <a:lnTo>
                  <a:pt x="797317" y="871260"/>
                </a:lnTo>
                <a:lnTo>
                  <a:pt x="760560" y="895795"/>
                </a:lnTo>
                <a:lnTo>
                  <a:pt x="721319" y="917042"/>
                </a:lnTo>
                <a:lnTo>
                  <a:pt x="679770" y="934821"/>
                </a:lnTo>
                <a:lnTo>
                  <a:pt x="636089" y="948958"/>
                </a:lnTo>
                <a:lnTo>
                  <a:pt x="590454" y="959274"/>
                </a:lnTo>
                <a:lnTo>
                  <a:pt x="543042" y="965594"/>
                </a:lnTo>
                <a:lnTo>
                  <a:pt x="494030" y="967740"/>
                </a:lnTo>
                <a:lnTo>
                  <a:pt x="445228" y="965594"/>
                </a:lnTo>
                <a:lnTo>
                  <a:pt x="398002" y="959274"/>
                </a:lnTo>
                <a:lnTo>
                  <a:pt x="352531" y="948958"/>
                </a:lnTo>
                <a:lnTo>
                  <a:pt x="308992" y="934821"/>
                </a:lnTo>
                <a:lnTo>
                  <a:pt x="267563" y="917042"/>
                </a:lnTo>
                <a:lnTo>
                  <a:pt x="228424" y="895795"/>
                </a:lnTo>
                <a:lnTo>
                  <a:pt x="191753" y="871260"/>
                </a:lnTo>
                <a:lnTo>
                  <a:pt x="157728" y="843611"/>
                </a:lnTo>
                <a:lnTo>
                  <a:pt x="126527" y="813026"/>
                </a:lnTo>
                <a:lnTo>
                  <a:pt x="98329" y="779682"/>
                </a:lnTo>
                <a:lnTo>
                  <a:pt x="73312" y="743756"/>
                </a:lnTo>
                <a:lnTo>
                  <a:pt x="51654" y="705424"/>
                </a:lnTo>
                <a:lnTo>
                  <a:pt x="33534" y="664863"/>
                </a:lnTo>
                <a:lnTo>
                  <a:pt x="19130" y="622251"/>
                </a:lnTo>
                <a:lnTo>
                  <a:pt x="8621" y="577763"/>
                </a:lnTo>
                <a:lnTo>
                  <a:pt x="2185" y="531577"/>
                </a:lnTo>
                <a:lnTo>
                  <a:pt x="0" y="483870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485640" y="40745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476240" y="50435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258820" y="342808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82440" y="427391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7150" y="0"/>
                </a:moveTo>
                <a:lnTo>
                  <a:pt x="0" y="69849"/>
                </a:lnTo>
                <a:lnTo>
                  <a:pt x="133350" y="123189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253740" y="2292710"/>
            <a:ext cx="1094740" cy="1831339"/>
          </a:xfrm>
          <a:custGeom>
            <a:avLst/>
            <a:gdLst/>
            <a:ahLst/>
            <a:cxnLst/>
            <a:rect l="l" t="t" r="r" b="b"/>
            <a:pathLst>
              <a:path w="1094739" h="1831339">
                <a:moveTo>
                  <a:pt x="0" y="0"/>
                </a:moveTo>
                <a:lnTo>
                  <a:pt x="1094739" y="18313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306570" y="4094839"/>
            <a:ext cx="109220" cy="140970"/>
          </a:xfrm>
          <a:custGeom>
            <a:avLst/>
            <a:gdLst/>
            <a:ahLst/>
            <a:cxnLst/>
            <a:rect l="l" t="t" r="r" b="b"/>
            <a:pathLst>
              <a:path w="109220" h="140970">
                <a:moveTo>
                  <a:pt x="78739" y="0"/>
                </a:moveTo>
                <a:lnTo>
                  <a:pt x="0" y="46990"/>
                </a:lnTo>
                <a:lnTo>
                  <a:pt x="109219" y="140969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247389" y="367319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89"/>
                </a:moveTo>
                <a:lnTo>
                  <a:pt x="10566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69740" y="3589380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575300" y="2297789"/>
            <a:ext cx="708660" cy="417830"/>
          </a:xfrm>
          <a:custGeom>
            <a:avLst/>
            <a:gdLst/>
            <a:ahLst/>
            <a:cxnLst/>
            <a:rect l="l" t="t" r="r" b="b"/>
            <a:pathLst>
              <a:path w="708660" h="417830">
                <a:moveTo>
                  <a:pt x="0" y="0"/>
                </a:moveTo>
                <a:lnTo>
                  <a:pt x="70866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56020" y="2673710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19">
                <a:moveTo>
                  <a:pt x="45719" y="0"/>
                </a:moveTo>
                <a:lnTo>
                  <a:pt x="0" y="78740"/>
                </a:lnTo>
                <a:lnTo>
                  <a:pt x="140969" y="109219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570220" y="3010260"/>
            <a:ext cx="713740" cy="417830"/>
          </a:xfrm>
          <a:custGeom>
            <a:avLst/>
            <a:gdLst/>
            <a:ahLst/>
            <a:cxnLst/>
            <a:rect l="l" t="t" r="r" b="b"/>
            <a:pathLst>
              <a:path w="713739" h="417829">
                <a:moveTo>
                  <a:pt x="0" y="417830"/>
                </a:moveTo>
                <a:lnTo>
                  <a:pt x="7137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56020" y="2944219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140969" y="0"/>
                </a:moveTo>
                <a:lnTo>
                  <a:pt x="0" y="29209"/>
                </a:lnTo>
                <a:lnTo>
                  <a:pt x="45719" y="107950"/>
                </a:lnTo>
                <a:lnTo>
                  <a:pt x="140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571490" y="3434439"/>
            <a:ext cx="712470" cy="417830"/>
          </a:xfrm>
          <a:custGeom>
            <a:avLst/>
            <a:gdLst/>
            <a:ahLst/>
            <a:cxnLst/>
            <a:rect l="l" t="t" r="r" b="b"/>
            <a:pathLst>
              <a:path w="712470" h="417829">
                <a:moveTo>
                  <a:pt x="0" y="0"/>
                </a:moveTo>
                <a:lnTo>
                  <a:pt x="71247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56020" y="3810360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46989" y="0"/>
                </a:moveTo>
                <a:lnTo>
                  <a:pt x="0" y="78739"/>
                </a:lnTo>
                <a:lnTo>
                  <a:pt x="140969" y="107949"/>
                </a:lnTo>
                <a:lnTo>
                  <a:pt x="46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570220" y="4140560"/>
            <a:ext cx="708660" cy="419100"/>
          </a:xfrm>
          <a:custGeom>
            <a:avLst/>
            <a:gdLst/>
            <a:ahLst/>
            <a:cxnLst/>
            <a:rect l="l" t="t" r="r" b="b"/>
            <a:pathLst>
              <a:path w="708660" h="419100">
                <a:moveTo>
                  <a:pt x="0" y="419099"/>
                </a:moveTo>
                <a:lnTo>
                  <a:pt x="70865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250940" y="4074519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20">
                <a:moveTo>
                  <a:pt x="140970" y="0"/>
                </a:moveTo>
                <a:lnTo>
                  <a:pt x="0" y="30480"/>
                </a:lnTo>
                <a:lnTo>
                  <a:pt x="45720" y="10922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565140" y="3214729"/>
            <a:ext cx="866140" cy="1350010"/>
          </a:xfrm>
          <a:custGeom>
            <a:avLst/>
            <a:gdLst/>
            <a:ahLst/>
            <a:cxnLst/>
            <a:rect l="l" t="t" r="r" b="b"/>
            <a:pathLst>
              <a:path w="866139" h="1350010">
                <a:moveTo>
                  <a:pt x="0" y="1350010"/>
                </a:moveTo>
                <a:lnTo>
                  <a:pt x="8661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389370" y="3105510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113029" y="0"/>
                </a:moveTo>
                <a:lnTo>
                  <a:pt x="0" y="90169"/>
                </a:lnTo>
                <a:lnTo>
                  <a:pt x="77469" y="139700"/>
                </a:lnTo>
                <a:lnTo>
                  <a:pt x="113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263900" y="229778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278629" y="2252069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89" h="91439">
                <a:moveTo>
                  <a:pt x="0" y="0"/>
                </a:moveTo>
                <a:lnTo>
                  <a:pt x="0" y="91440"/>
                </a:lnTo>
                <a:lnTo>
                  <a:pt x="13589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671570" y="2109830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1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258820" y="229778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8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281170" y="314361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8419" y="0"/>
                </a:moveTo>
                <a:lnTo>
                  <a:pt x="0" y="69850"/>
                </a:lnTo>
                <a:lnTo>
                  <a:pt x="133350" y="123190"/>
                </a:lnTo>
                <a:lnTo>
                  <a:pt x="58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249929" y="2542900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89"/>
                </a:moveTo>
                <a:lnTo>
                  <a:pt x="105664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272279" y="2459079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241039" y="2711810"/>
            <a:ext cx="1096010" cy="1831339"/>
          </a:xfrm>
          <a:custGeom>
            <a:avLst/>
            <a:gdLst/>
            <a:ahLst/>
            <a:cxnLst/>
            <a:rect l="l" t="t" r="r" b="b"/>
            <a:pathLst>
              <a:path w="1096010" h="1831339">
                <a:moveTo>
                  <a:pt x="0" y="1831339"/>
                </a:moveTo>
                <a:lnTo>
                  <a:pt x="109601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295140" y="2600050"/>
            <a:ext cx="109220" cy="139700"/>
          </a:xfrm>
          <a:custGeom>
            <a:avLst/>
            <a:gdLst/>
            <a:ahLst/>
            <a:cxnLst/>
            <a:rect l="l" t="t" r="r" b="b"/>
            <a:pathLst>
              <a:path w="109220" h="139700">
                <a:moveTo>
                  <a:pt x="109220" y="0"/>
                </a:moveTo>
                <a:lnTo>
                  <a:pt x="0" y="93979"/>
                </a:lnTo>
                <a:lnTo>
                  <a:pt x="77470" y="13970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3826509" y="3033119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3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570220" y="2292710"/>
            <a:ext cx="866140" cy="1348740"/>
          </a:xfrm>
          <a:custGeom>
            <a:avLst/>
            <a:gdLst/>
            <a:ahLst/>
            <a:cxnLst/>
            <a:rect l="l" t="t" r="r" b="b"/>
            <a:pathLst>
              <a:path w="866139" h="1348739">
                <a:moveTo>
                  <a:pt x="0" y="0"/>
                </a:moveTo>
                <a:lnTo>
                  <a:pt x="866139" y="13487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394450" y="3612239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77470" y="0"/>
                </a:moveTo>
                <a:lnTo>
                  <a:pt x="0" y="49530"/>
                </a:lnTo>
                <a:lnTo>
                  <a:pt x="113029" y="139700"/>
                </a:lnTo>
                <a:lnTo>
                  <a:pt x="7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5812790" y="3066139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17">
                <a:latin typeface="Tahoma"/>
                <a:cs typeface="Tahoma"/>
              </a:rPr>
              <a:t>W</a:t>
            </a: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70</a:t>
            </a:fld>
          </a:p>
        </p:txBody>
      </p:sp>
      <p:sp>
        <p:nvSpPr>
          <p:cNvPr id="69" name="object 69"/>
          <p:cNvSpPr txBox="1"/>
          <p:nvPr/>
        </p:nvSpPr>
        <p:spPr>
          <a:xfrm>
            <a:off x="4640579" y="3010259"/>
            <a:ext cx="628650" cy="6654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200" spc="110">
                <a:latin typeface="Tahoma"/>
                <a:cs typeface="Tahoma"/>
              </a:rPr>
              <a:t>255</a:t>
            </a:r>
            <a:r>
              <a:rPr dirty="0" sz="1200" spc="85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4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5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6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40579" y="4229460"/>
            <a:ext cx="628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5">
                <a:latin typeface="Tahoma"/>
                <a:cs typeface="Tahoma"/>
              </a:rPr>
              <a:t>255w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40579" y="4345030"/>
            <a:ext cx="628650" cy="519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133985">
              <a:lnSpc>
                <a:spcPts val="810"/>
              </a:lnSpc>
              <a:spcBef>
                <a:spcPts val="90"/>
              </a:spcBef>
            </a:pPr>
            <a:r>
              <a:rPr dirty="0" sz="700" spc="55">
                <a:latin typeface="Tahoma"/>
                <a:cs typeface="Tahoma"/>
              </a:rPr>
              <a:t>7</a:t>
            </a:r>
            <a:endParaRPr sz="700">
              <a:latin typeface="Tahoma"/>
              <a:cs typeface="Tahoma"/>
            </a:endParaRPr>
          </a:p>
          <a:p>
            <a:pPr algn="ctr">
              <a:lnSpc>
                <a:spcPts val="1410"/>
              </a:lnSpc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8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9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60750" y="2393039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4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84929" y="3391260"/>
            <a:ext cx="584835" cy="67310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800" spc="120">
                <a:latin typeface="Tahoma"/>
                <a:cs typeface="Tahoma"/>
              </a:rPr>
              <a:t>W</a:t>
            </a:r>
            <a:r>
              <a:rPr dirty="0" baseline="-31746" sz="1575" spc="179">
                <a:latin typeface="Tahoma"/>
                <a:cs typeface="Tahoma"/>
              </a:rPr>
              <a:t>5</a:t>
            </a:r>
            <a:endParaRPr baseline="-31746" sz="1575">
              <a:latin typeface="Tahoma"/>
              <a:cs typeface="Tahoma"/>
            </a:endParaRPr>
          </a:p>
          <a:p>
            <a:pPr marL="261620">
              <a:lnSpc>
                <a:spcPct val="100000"/>
              </a:lnSpc>
              <a:spcBef>
                <a:spcPts val="39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7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84929" y="2474319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110990" y="2647039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43629" y="3947519"/>
            <a:ext cx="598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20">
                <a:latin typeface="Tahoma"/>
                <a:cs typeface="Tahoma"/>
              </a:rPr>
              <a:t>W</a:t>
            </a:r>
            <a:r>
              <a:rPr dirty="0" baseline="-31746" sz="1575" spc="179">
                <a:latin typeface="Tahoma"/>
                <a:cs typeface="Tahoma"/>
              </a:rPr>
              <a:t>6</a:t>
            </a:r>
            <a:r>
              <a:rPr dirty="0" baseline="-31746" sz="1575" spc="-165">
                <a:latin typeface="Tahoma"/>
                <a:cs typeface="Tahoma"/>
              </a:rPr>
              <a:t> </a:t>
            </a:r>
            <a:r>
              <a:rPr dirty="0" baseline="-13888" sz="2700" spc="232">
                <a:latin typeface="Tahoma"/>
                <a:cs typeface="Tahoma"/>
              </a:rPr>
              <a:t>W</a:t>
            </a:r>
            <a:endParaRPr baseline="-13888" sz="27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216400" y="4177389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8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234689" y="4313280"/>
            <a:ext cx="1046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25" algn="l"/>
                <a:tab pos="1033144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1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	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928109" y="4485999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9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12790" y="2307950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38850" y="2480670"/>
            <a:ext cx="19367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0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29909" y="3856080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178550" y="3369669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403340" y="3542389"/>
            <a:ext cx="19494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3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629909" y="3524610"/>
            <a:ext cx="419734" cy="68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17">
                <a:latin typeface="Tahoma"/>
                <a:cs typeface="Tahoma"/>
              </a:rPr>
              <a:t>W</a:t>
            </a: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4</a:t>
            </a:r>
            <a:endParaRPr sz="1050">
              <a:latin typeface="Tahoma"/>
              <a:cs typeface="Tahoma"/>
            </a:endParaRPr>
          </a:p>
          <a:p>
            <a:pPr marL="236854">
              <a:lnSpc>
                <a:spcPct val="100000"/>
              </a:lnSpc>
              <a:spcBef>
                <a:spcPts val="1800"/>
              </a:spcBef>
            </a:pP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929629" y="4298039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32">
                <a:latin typeface="Tahoma"/>
                <a:cs typeface="Tahoma"/>
              </a:rPr>
              <a:t>W</a:t>
            </a:r>
            <a:r>
              <a:rPr dirty="0" sz="1050" spc="8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5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805930" y="2668629"/>
            <a:ext cx="387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5">
                <a:latin typeface="Tahoma"/>
                <a:cs typeface="Tahoma"/>
              </a:rPr>
              <a:t>1</a:t>
            </a:r>
            <a:r>
              <a:rPr dirty="0" sz="1800" spc="30">
                <a:latin typeface="Tahoma"/>
                <a:cs typeface="Tahoma"/>
              </a:rPr>
              <a:t>.</a:t>
            </a:r>
            <a:r>
              <a:rPr dirty="0" sz="1800" spc="16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805930" y="3797660"/>
            <a:ext cx="387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5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dirty="0" sz="1800" spc="3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dirty="0" sz="1800" spc="16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955280" y="265211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solidFill>
                  <a:srgbClr val="FFFFFF"/>
                </a:solidFill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955280" y="374939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3421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A </a:t>
            </a:r>
            <a:r>
              <a:rPr dirty="0" spc="220"/>
              <a:t>Simple </a:t>
            </a:r>
            <a:r>
              <a:rPr dirty="0" spc="245"/>
              <a:t>Neural</a:t>
            </a:r>
            <a:r>
              <a:rPr dirty="0" spc="130"/>
              <a:t> </a:t>
            </a:r>
            <a:r>
              <a:rPr dirty="0" spc="275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229" y="1167489"/>
            <a:ext cx="7171690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dirty="0" sz="1800" spc="145" b="1">
                <a:latin typeface="Arial"/>
                <a:cs typeface="Arial"/>
              </a:rPr>
              <a:t>Million </a:t>
            </a:r>
            <a:r>
              <a:rPr dirty="0" sz="1800" spc="155" b="1">
                <a:latin typeface="Arial"/>
                <a:cs typeface="Arial"/>
              </a:rPr>
              <a:t>Dollar</a:t>
            </a:r>
            <a:r>
              <a:rPr dirty="0" sz="1800" spc="90" b="1">
                <a:latin typeface="Arial"/>
                <a:cs typeface="Arial"/>
              </a:rPr>
              <a:t> </a:t>
            </a:r>
            <a:r>
              <a:rPr dirty="0" sz="1800" spc="155" b="1">
                <a:latin typeface="Arial"/>
                <a:cs typeface="Arial"/>
              </a:rPr>
              <a:t>Question: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5"/>
              </a:lnSpc>
            </a:pPr>
            <a:r>
              <a:rPr dirty="0" sz="1800" spc="130">
                <a:latin typeface="Tahoma"/>
                <a:cs typeface="Tahoma"/>
              </a:rPr>
              <a:t>What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are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the</a:t>
            </a:r>
            <a:r>
              <a:rPr dirty="0" sz="1800" spc="25">
                <a:latin typeface="Tahoma"/>
                <a:cs typeface="Tahoma"/>
              </a:rPr>
              <a:t> </a:t>
            </a:r>
            <a:r>
              <a:rPr dirty="0" sz="1800" spc="70" i="1">
                <a:latin typeface="Trebuchet MS"/>
                <a:cs typeface="Trebuchet MS"/>
              </a:rPr>
              <a:t>optimal</a:t>
            </a:r>
            <a:r>
              <a:rPr dirty="0" sz="1800" spc="40" i="1">
                <a:latin typeface="Trebuchet MS"/>
                <a:cs typeface="Trebuchet MS"/>
              </a:rPr>
              <a:t> </a:t>
            </a:r>
            <a:r>
              <a:rPr dirty="0" sz="1800" spc="125">
                <a:latin typeface="Tahoma"/>
                <a:cs typeface="Tahoma"/>
              </a:rPr>
              <a:t>weight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135">
                <a:latin typeface="Tahoma"/>
                <a:cs typeface="Tahoma"/>
              </a:rPr>
              <a:t>values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to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get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125">
                <a:latin typeface="Tahoma"/>
                <a:cs typeface="Tahoma"/>
              </a:rPr>
              <a:t>the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desired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output?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3120" y="1841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6"/>
                </a:lnTo>
                <a:lnTo>
                  <a:pt x="399224" y="8467"/>
                </a:lnTo>
                <a:lnTo>
                  <a:pt x="353696" y="18788"/>
                </a:lnTo>
                <a:lnTo>
                  <a:pt x="310084" y="32934"/>
                </a:lnTo>
                <a:lnTo>
                  <a:pt x="268568" y="50730"/>
                </a:lnTo>
                <a:lnTo>
                  <a:pt x="229332" y="71999"/>
                </a:lnTo>
                <a:lnTo>
                  <a:pt x="192555" y="96568"/>
                </a:lnTo>
                <a:lnTo>
                  <a:pt x="158419" y="124260"/>
                </a:lnTo>
                <a:lnTo>
                  <a:pt x="127106" y="154901"/>
                </a:lnTo>
                <a:lnTo>
                  <a:pt x="98797" y="188315"/>
                </a:lnTo>
                <a:lnTo>
                  <a:pt x="73674" y="224327"/>
                </a:lnTo>
                <a:lnTo>
                  <a:pt x="51919" y="262762"/>
                </a:lnTo>
                <a:lnTo>
                  <a:pt x="33712" y="303443"/>
                </a:lnTo>
                <a:lnTo>
                  <a:pt x="19235" y="346197"/>
                </a:lnTo>
                <a:lnTo>
                  <a:pt x="8670" y="390848"/>
                </a:lnTo>
                <a:lnTo>
                  <a:pt x="2197" y="437221"/>
                </a:lnTo>
                <a:lnTo>
                  <a:pt x="0" y="485139"/>
                </a:lnTo>
                <a:lnTo>
                  <a:pt x="2197" y="532847"/>
                </a:lnTo>
                <a:lnTo>
                  <a:pt x="8670" y="579033"/>
                </a:lnTo>
                <a:lnTo>
                  <a:pt x="19235" y="623521"/>
                </a:lnTo>
                <a:lnTo>
                  <a:pt x="33712" y="666133"/>
                </a:lnTo>
                <a:lnTo>
                  <a:pt x="51919" y="706694"/>
                </a:lnTo>
                <a:lnTo>
                  <a:pt x="73674" y="745026"/>
                </a:lnTo>
                <a:lnTo>
                  <a:pt x="98797" y="780952"/>
                </a:lnTo>
                <a:lnTo>
                  <a:pt x="127106" y="814296"/>
                </a:lnTo>
                <a:lnTo>
                  <a:pt x="158419" y="844881"/>
                </a:lnTo>
                <a:lnTo>
                  <a:pt x="192555" y="872530"/>
                </a:lnTo>
                <a:lnTo>
                  <a:pt x="229332" y="897065"/>
                </a:lnTo>
                <a:lnTo>
                  <a:pt x="268568" y="918312"/>
                </a:lnTo>
                <a:lnTo>
                  <a:pt x="310084" y="936091"/>
                </a:lnTo>
                <a:lnTo>
                  <a:pt x="353696" y="950228"/>
                </a:lnTo>
                <a:lnTo>
                  <a:pt x="399224" y="960544"/>
                </a:lnTo>
                <a:lnTo>
                  <a:pt x="446485" y="966864"/>
                </a:lnTo>
                <a:lnTo>
                  <a:pt x="495300" y="969009"/>
                </a:lnTo>
                <a:lnTo>
                  <a:pt x="544114" y="966864"/>
                </a:lnTo>
                <a:lnTo>
                  <a:pt x="591375" y="960544"/>
                </a:lnTo>
                <a:lnTo>
                  <a:pt x="636903" y="950228"/>
                </a:lnTo>
                <a:lnTo>
                  <a:pt x="680515" y="936091"/>
                </a:lnTo>
                <a:lnTo>
                  <a:pt x="722031" y="918312"/>
                </a:lnTo>
                <a:lnTo>
                  <a:pt x="761267" y="897065"/>
                </a:lnTo>
                <a:lnTo>
                  <a:pt x="798044" y="872530"/>
                </a:lnTo>
                <a:lnTo>
                  <a:pt x="832180" y="844881"/>
                </a:lnTo>
                <a:lnTo>
                  <a:pt x="863493" y="814296"/>
                </a:lnTo>
                <a:lnTo>
                  <a:pt x="891802" y="780952"/>
                </a:lnTo>
                <a:lnTo>
                  <a:pt x="916925" y="745026"/>
                </a:lnTo>
                <a:lnTo>
                  <a:pt x="938680" y="706694"/>
                </a:lnTo>
                <a:lnTo>
                  <a:pt x="956887" y="666133"/>
                </a:lnTo>
                <a:lnTo>
                  <a:pt x="971364" y="623521"/>
                </a:lnTo>
                <a:lnTo>
                  <a:pt x="981929" y="579033"/>
                </a:lnTo>
                <a:lnTo>
                  <a:pt x="988402" y="532847"/>
                </a:lnTo>
                <a:lnTo>
                  <a:pt x="990600" y="485139"/>
                </a:lnTo>
                <a:lnTo>
                  <a:pt x="988402" y="437221"/>
                </a:lnTo>
                <a:lnTo>
                  <a:pt x="981929" y="390848"/>
                </a:lnTo>
                <a:lnTo>
                  <a:pt x="971364" y="346197"/>
                </a:lnTo>
                <a:lnTo>
                  <a:pt x="956887" y="303443"/>
                </a:lnTo>
                <a:lnTo>
                  <a:pt x="938680" y="262762"/>
                </a:lnTo>
                <a:lnTo>
                  <a:pt x="916925" y="224327"/>
                </a:lnTo>
                <a:lnTo>
                  <a:pt x="891802" y="188315"/>
                </a:lnTo>
                <a:lnTo>
                  <a:pt x="863493" y="154901"/>
                </a:lnTo>
                <a:lnTo>
                  <a:pt x="832180" y="124260"/>
                </a:lnTo>
                <a:lnTo>
                  <a:pt x="798044" y="96568"/>
                </a:lnTo>
                <a:lnTo>
                  <a:pt x="761267" y="71999"/>
                </a:lnTo>
                <a:lnTo>
                  <a:pt x="722031" y="50730"/>
                </a:lnTo>
                <a:lnTo>
                  <a:pt x="680515" y="32934"/>
                </a:lnTo>
                <a:lnTo>
                  <a:pt x="636903" y="18788"/>
                </a:lnTo>
                <a:lnTo>
                  <a:pt x="591375" y="8467"/>
                </a:lnTo>
                <a:lnTo>
                  <a:pt x="544114" y="2146"/>
                </a:lnTo>
                <a:lnTo>
                  <a:pt x="495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03120" y="1841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6"/>
                </a:lnTo>
                <a:lnTo>
                  <a:pt x="591375" y="8467"/>
                </a:lnTo>
                <a:lnTo>
                  <a:pt x="636903" y="18788"/>
                </a:lnTo>
                <a:lnTo>
                  <a:pt x="680515" y="32934"/>
                </a:lnTo>
                <a:lnTo>
                  <a:pt x="722031" y="50730"/>
                </a:lnTo>
                <a:lnTo>
                  <a:pt x="761267" y="71999"/>
                </a:lnTo>
                <a:lnTo>
                  <a:pt x="798044" y="96568"/>
                </a:lnTo>
                <a:lnTo>
                  <a:pt x="832180" y="124260"/>
                </a:lnTo>
                <a:lnTo>
                  <a:pt x="863493" y="154901"/>
                </a:lnTo>
                <a:lnTo>
                  <a:pt x="891802" y="188315"/>
                </a:lnTo>
                <a:lnTo>
                  <a:pt x="916925" y="224327"/>
                </a:lnTo>
                <a:lnTo>
                  <a:pt x="938680" y="262762"/>
                </a:lnTo>
                <a:lnTo>
                  <a:pt x="956887" y="303443"/>
                </a:lnTo>
                <a:lnTo>
                  <a:pt x="971364" y="346197"/>
                </a:lnTo>
                <a:lnTo>
                  <a:pt x="981929" y="390848"/>
                </a:lnTo>
                <a:lnTo>
                  <a:pt x="988402" y="437221"/>
                </a:lnTo>
                <a:lnTo>
                  <a:pt x="990600" y="485139"/>
                </a:lnTo>
                <a:lnTo>
                  <a:pt x="988402" y="532847"/>
                </a:lnTo>
                <a:lnTo>
                  <a:pt x="981929" y="579033"/>
                </a:lnTo>
                <a:lnTo>
                  <a:pt x="971364" y="623521"/>
                </a:lnTo>
                <a:lnTo>
                  <a:pt x="956887" y="666133"/>
                </a:lnTo>
                <a:lnTo>
                  <a:pt x="938680" y="706694"/>
                </a:lnTo>
                <a:lnTo>
                  <a:pt x="916925" y="745026"/>
                </a:lnTo>
                <a:lnTo>
                  <a:pt x="891802" y="780952"/>
                </a:lnTo>
                <a:lnTo>
                  <a:pt x="863493" y="814296"/>
                </a:lnTo>
                <a:lnTo>
                  <a:pt x="832180" y="844881"/>
                </a:lnTo>
                <a:lnTo>
                  <a:pt x="798044" y="872530"/>
                </a:lnTo>
                <a:lnTo>
                  <a:pt x="761267" y="897065"/>
                </a:lnTo>
                <a:lnTo>
                  <a:pt x="722031" y="918312"/>
                </a:lnTo>
                <a:lnTo>
                  <a:pt x="680515" y="936091"/>
                </a:lnTo>
                <a:lnTo>
                  <a:pt x="636903" y="950228"/>
                </a:lnTo>
                <a:lnTo>
                  <a:pt x="591375" y="960544"/>
                </a:lnTo>
                <a:lnTo>
                  <a:pt x="544114" y="966864"/>
                </a:lnTo>
                <a:lnTo>
                  <a:pt x="495300" y="969009"/>
                </a:lnTo>
                <a:lnTo>
                  <a:pt x="446485" y="966864"/>
                </a:lnTo>
                <a:lnTo>
                  <a:pt x="399224" y="960544"/>
                </a:lnTo>
                <a:lnTo>
                  <a:pt x="353696" y="950228"/>
                </a:lnTo>
                <a:lnTo>
                  <a:pt x="310084" y="936091"/>
                </a:lnTo>
                <a:lnTo>
                  <a:pt x="268568" y="918312"/>
                </a:lnTo>
                <a:lnTo>
                  <a:pt x="229332" y="897065"/>
                </a:lnTo>
                <a:lnTo>
                  <a:pt x="192555" y="872530"/>
                </a:lnTo>
                <a:lnTo>
                  <a:pt x="158419" y="844881"/>
                </a:lnTo>
                <a:lnTo>
                  <a:pt x="127106" y="814296"/>
                </a:lnTo>
                <a:lnTo>
                  <a:pt x="98797" y="780952"/>
                </a:lnTo>
                <a:lnTo>
                  <a:pt x="73674" y="745026"/>
                </a:lnTo>
                <a:lnTo>
                  <a:pt x="51919" y="706694"/>
                </a:lnTo>
                <a:lnTo>
                  <a:pt x="33712" y="666133"/>
                </a:lnTo>
                <a:lnTo>
                  <a:pt x="19235" y="623521"/>
                </a:lnTo>
                <a:lnTo>
                  <a:pt x="8670" y="579033"/>
                </a:lnTo>
                <a:lnTo>
                  <a:pt x="2197" y="532847"/>
                </a:lnTo>
                <a:lnTo>
                  <a:pt x="0" y="485139"/>
                </a:lnTo>
                <a:lnTo>
                  <a:pt x="2197" y="437221"/>
                </a:lnTo>
                <a:lnTo>
                  <a:pt x="8670" y="390848"/>
                </a:lnTo>
                <a:lnTo>
                  <a:pt x="19235" y="346197"/>
                </a:lnTo>
                <a:lnTo>
                  <a:pt x="33712" y="303443"/>
                </a:lnTo>
                <a:lnTo>
                  <a:pt x="51919" y="262762"/>
                </a:lnTo>
                <a:lnTo>
                  <a:pt x="73674" y="224327"/>
                </a:lnTo>
                <a:lnTo>
                  <a:pt x="98797" y="188315"/>
                </a:lnTo>
                <a:lnTo>
                  <a:pt x="127106" y="154901"/>
                </a:lnTo>
                <a:lnTo>
                  <a:pt x="158419" y="124260"/>
                </a:lnTo>
                <a:lnTo>
                  <a:pt x="192555" y="96568"/>
                </a:lnTo>
                <a:lnTo>
                  <a:pt x="229332" y="71999"/>
                </a:lnTo>
                <a:lnTo>
                  <a:pt x="268568" y="50730"/>
                </a:lnTo>
                <a:lnTo>
                  <a:pt x="310084" y="32934"/>
                </a:lnTo>
                <a:lnTo>
                  <a:pt x="353696" y="18788"/>
                </a:lnTo>
                <a:lnTo>
                  <a:pt x="399224" y="8467"/>
                </a:lnTo>
                <a:lnTo>
                  <a:pt x="446485" y="2146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03120" y="1841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93720" y="2812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91410" y="2180949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255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03120" y="29442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590"/>
                </a:lnTo>
                <a:lnTo>
                  <a:pt x="8670" y="577812"/>
                </a:lnTo>
                <a:lnTo>
                  <a:pt x="19235" y="622356"/>
                </a:lnTo>
                <a:lnTo>
                  <a:pt x="33712" y="665041"/>
                </a:lnTo>
                <a:lnTo>
                  <a:pt x="51919" y="705689"/>
                </a:lnTo>
                <a:lnTo>
                  <a:pt x="73674" y="744119"/>
                </a:lnTo>
                <a:lnTo>
                  <a:pt x="98797" y="780151"/>
                </a:lnTo>
                <a:lnTo>
                  <a:pt x="127106" y="813605"/>
                </a:lnTo>
                <a:lnTo>
                  <a:pt x="158419" y="844302"/>
                </a:lnTo>
                <a:lnTo>
                  <a:pt x="192555" y="872061"/>
                </a:lnTo>
                <a:lnTo>
                  <a:pt x="229332" y="896702"/>
                </a:lnTo>
                <a:lnTo>
                  <a:pt x="268568" y="918047"/>
                </a:lnTo>
                <a:lnTo>
                  <a:pt x="310084" y="935914"/>
                </a:lnTo>
                <a:lnTo>
                  <a:pt x="353696" y="950123"/>
                </a:lnTo>
                <a:lnTo>
                  <a:pt x="399224" y="960496"/>
                </a:lnTo>
                <a:lnTo>
                  <a:pt x="446485" y="966851"/>
                </a:lnTo>
                <a:lnTo>
                  <a:pt x="495300" y="969009"/>
                </a:lnTo>
                <a:lnTo>
                  <a:pt x="544114" y="966851"/>
                </a:lnTo>
                <a:lnTo>
                  <a:pt x="591375" y="960496"/>
                </a:lnTo>
                <a:lnTo>
                  <a:pt x="636903" y="950123"/>
                </a:lnTo>
                <a:lnTo>
                  <a:pt x="680515" y="935914"/>
                </a:lnTo>
                <a:lnTo>
                  <a:pt x="722031" y="918047"/>
                </a:lnTo>
                <a:lnTo>
                  <a:pt x="761267" y="896702"/>
                </a:lnTo>
                <a:lnTo>
                  <a:pt x="798044" y="872061"/>
                </a:lnTo>
                <a:lnTo>
                  <a:pt x="832180" y="844302"/>
                </a:lnTo>
                <a:lnTo>
                  <a:pt x="863493" y="813605"/>
                </a:lnTo>
                <a:lnTo>
                  <a:pt x="891802" y="780151"/>
                </a:lnTo>
                <a:lnTo>
                  <a:pt x="916925" y="744119"/>
                </a:lnTo>
                <a:lnTo>
                  <a:pt x="938680" y="705689"/>
                </a:lnTo>
                <a:lnTo>
                  <a:pt x="956887" y="665041"/>
                </a:lnTo>
                <a:lnTo>
                  <a:pt x="971364" y="622356"/>
                </a:lnTo>
                <a:lnTo>
                  <a:pt x="981929" y="577812"/>
                </a:lnTo>
                <a:lnTo>
                  <a:pt x="988402" y="531590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03120" y="29442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590"/>
                </a:lnTo>
                <a:lnTo>
                  <a:pt x="981929" y="577812"/>
                </a:lnTo>
                <a:lnTo>
                  <a:pt x="971364" y="622356"/>
                </a:lnTo>
                <a:lnTo>
                  <a:pt x="956887" y="665041"/>
                </a:lnTo>
                <a:lnTo>
                  <a:pt x="938680" y="705689"/>
                </a:lnTo>
                <a:lnTo>
                  <a:pt x="916925" y="744119"/>
                </a:lnTo>
                <a:lnTo>
                  <a:pt x="891802" y="780151"/>
                </a:lnTo>
                <a:lnTo>
                  <a:pt x="863493" y="813605"/>
                </a:lnTo>
                <a:lnTo>
                  <a:pt x="832180" y="844302"/>
                </a:lnTo>
                <a:lnTo>
                  <a:pt x="798044" y="872061"/>
                </a:lnTo>
                <a:lnTo>
                  <a:pt x="761267" y="896702"/>
                </a:lnTo>
                <a:lnTo>
                  <a:pt x="722031" y="918047"/>
                </a:lnTo>
                <a:lnTo>
                  <a:pt x="680515" y="935914"/>
                </a:lnTo>
                <a:lnTo>
                  <a:pt x="636903" y="950123"/>
                </a:lnTo>
                <a:lnTo>
                  <a:pt x="591375" y="960496"/>
                </a:lnTo>
                <a:lnTo>
                  <a:pt x="544114" y="966851"/>
                </a:lnTo>
                <a:lnTo>
                  <a:pt x="495300" y="969009"/>
                </a:lnTo>
                <a:lnTo>
                  <a:pt x="446485" y="966851"/>
                </a:lnTo>
                <a:lnTo>
                  <a:pt x="399224" y="960496"/>
                </a:lnTo>
                <a:lnTo>
                  <a:pt x="353696" y="950123"/>
                </a:lnTo>
                <a:lnTo>
                  <a:pt x="310084" y="935914"/>
                </a:lnTo>
                <a:lnTo>
                  <a:pt x="268568" y="918047"/>
                </a:lnTo>
                <a:lnTo>
                  <a:pt x="229332" y="896702"/>
                </a:lnTo>
                <a:lnTo>
                  <a:pt x="192555" y="872061"/>
                </a:lnTo>
                <a:lnTo>
                  <a:pt x="158419" y="844302"/>
                </a:lnTo>
                <a:lnTo>
                  <a:pt x="127106" y="813605"/>
                </a:lnTo>
                <a:lnTo>
                  <a:pt x="98797" y="780151"/>
                </a:lnTo>
                <a:lnTo>
                  <a:pt x="73674" y="744119"/>
                </a:lnTo>
                <a:lnTo>
                  <a:pt x="51919" y="705689"/>
                </a:lnTo>
                <a:lnTo>
                  <a:pt x="33712" y="665041"/>
                </a:lnTo>
                <a:lnTo>
                  <a:pt x="19235" y="622356"/>
                </a:lnTo>
                <a:lnTo>
                  <a:pt x="8670" y="577812"/>
                </a:lnTo>
                <a:lnTo>
                  <a:pt x="2197" y="531590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03120" y="29442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93720" y="39132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391410" y="3282039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03120" y="407451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577"/>
                </a:lnTo>
                <a:lnTo>
                  <a:pt x="8670" y="577763"/>
                </a:lnTo>
                <a:lnTo>
                  <a:pt x="19235" y="622251"/>
                </a:lnTo>
                <a:lnTo>
                  <a:pt x="33712" y="664863"/>
                </a:lnTo>
                <a:lnTo>
                  <a:pt x="51919" y="705424"/>
                </a:lnTo>
                <a:lnTo>
                  <a:pt x="73674" y="743756"/>
                </a:lnTo>
                <a:lnTo>
                  <a:pt x="98797" y="779682"/>
                </a:lnTo>
                <a:lnTo>
                  <a:pt x="127106" y="813026"/>
                </a:lnTo>
                <a:lnTo>
                  <a:pt x="158419" y="843611"/>
                </a:lnTo>
                <a:lnTo>
                  <a:pt x="192555" y="871260"/>
                </a:lnTo>
                <a:lnTo>
                  <a:pt x="229332" y="895795"/>
                </a:lnTo>
                <a:lnTo>
                  <a:pt x="268568" y="917042"/>
                </a:lnTo>
                <a:lnTo>
                  <a:pt x="310084" y="934821"/>
                </a:lnTo>
                <a:lnTo>
                  <a:pt x="353696" y="948958"/>
                </a:lnTo>
                <a:lnTo>
                  <a:pt x="399224" y="959274"/>
                </a:lnTo>
                <a:lnTo>
                  <a:pt x="446485" y="965594"/>
                </a:lnTo>
                <a:lnTo>
                  <a:pt x="495300" y="967740"/>
                </a:lnTo>
                <a:lnTo>
                  <a:pt x="544114" y="965594"/>
                </a:lnTo>
                <a:lnTo>
                  <a:pt x="591375" y="959274"/>
                </a:lnTo>
                <a:lnTo>
                  <a:pt x="636903" y="948958"/>
                </a:lnTo>
                <a:lnTo>
                  <a:pt x="680515" y="934821"/>
                </a:lnTo>
                <a:lnTo>
                  <a:pt x="722031" y="917042"/>
                </a:lnTo>
                <a:lnTo>
                  <a:pt x="761267" y="895795"/>
                </a:lnTo>
                <a:lnTo>
                  <a:pt x="798044" y="871260"/>
                </a:lnTo>
                <a:lnTo>
                  <a:pt x="832180" y="843611"/>
                </a:lnTo>
                <a:lnTo>
                  <a:pt x="863493" y="813026"/>
                </a:lnTo>
                <a:lnTo>
                  <a:pt x="891802" y="779682"/>
                </a:lnTo>
                <a:lnTo>
                  <a:pt x="916925" y="743756"/>
                </a:lnTo>
                <a:lnTo>
                  <a:pt x="938680" y="705424"/>
                </a:lnTo>
                <a:lnTo>
                  <a:pt x="956887" y="664863"/>
                </a:lnTo>
                <a:lnTo>
                  <a:pt x="971364" y="622251"/>
                </a:lnTo>
                <a:lnTo>
                  <a:pt x="981929" y="577763"/>
                </a:lnTo>
                <a:lnTo>
                  <a:pt x="988402" y="531577"/>
                </a:lnTo>
                <a:lnTo>
                  <a:pt x="990600" y="483870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03120" y="407451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70"/>
                </a:lnTo>
                <a:lnTo>
                  <a:pt x="988402" y="531577"/>
                </a:lnTo>
                <a:lnTo>
                  <a:pt x="981929" y="577763"/>
                </a:lnTo>
                <a:lnTo>
                  <a:pt x="971364" y="622251"/>
                </a:lnTo>
                <a:lnTo>
                  <a:pt x="956887" y="664863"/>
                </a:lnTo>
                <a:lnTo>
                  <a:pt x="938680" y="705424"/>
                </a:lnTo>
                <a:lnTo>
                  <a:pt x="916925" y="743756"/>
                </a:lnTo>
                <a:lnTo>
                  <a:pt x="891802" y="779682"/>
                </a:lnTo>
                <a:lnTo>
                  <a:pt x="863493" y="813026"/>
                </a:lnTo>
                <a:lnTo>
                  <a:pt x="832180" y="843611"/>
                </a:lnTo>
                <a:lnTo>
                  <a:pt x="798044" y="871260"/>
                </a:lnTo>
                <a:lnTo>
                  <a:pt x="761267" y="895795"/>
                </a:lnTo>
                <a:lnTo>
                  <a:pt x="722031" y="917042"/>
                </a:lnTo>
                <a:lnTo>
                  <a:pt x="680515" y="934821"/>
                </a:lnTo>
                <a:lnTo>
                  <a:pt x="636903" y="948958"/>
                </a:lnTo>
                <a:lnTo>
                  <a:pt x="591375" y="959274"/>
                </a:lnTo>
                <a:lnTo>
                  <a:pt x="544114" y="965594"/>
                </a:lnTo>
                <a:lnTo>
                  <a:pt x="495300" y="967740"/>
                </a:lnTo>
                <a:lnTo>
                  <a:pt x="446485" y="965594"/>
                </a:lnTo>
                <a:lnTo>
                  <a:pt x="399224" y="959274"/>
                </a:lnTo>
                <a:lnTo>
                  <a:pt x="353696" y="948958"/>
                </a:lnTo>
                <a:lnTo>
                  <a:pt x="310084" y="934821"/>
                </a:lnTo>
                <a:lnTo>
                  <a:pt x="268568" y="917042"/>
                </a:lnTo>
                <a:lnTo>
                  <a:pt x="229332" y="895795"/>
                </a:lnTo>
                <a:lnTo>
                  <a:pt x="192555" y="871260"/>
                </a:lnTo>
                <a:lnTo>
                  <a:pt x="158419" y="843611"/>
                </a:lnTo>
                <a:lnTo>
                  <a:pt x="127106" y="813026"/>
                </a:lnTo>
                <a:lnTo>
                  <a:pt x="98797" y="779682"/>
                </a:lnTo>
                <a:lnTo>
                  <a:pt x="73674" y="743756"/>
                </a:lnTo>
                <a:lnTo>
                  <a:pt x="51919" y="705424"/>
                </a:lnTo>
                <a:lnTo>
                  <a:pt x="33712" y="664863"/>
                </a:lnTo>
                <a:lnTo>
                  <a:pt x="19235" y="622251"/>
                </a:lnTo>
                <a:lnTo>
                  <a:pt x="8670" y="577763"/>
                </a:lnTo>
                <a:lnTo>
                  <a:pt x="2197" y="531577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03120" y="40745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93720" y="50435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391410" y="4413610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06209" y="23854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10"/>
                </a:lnTo>
                <a:lnTo>
                  <a:pt x="544126" y="966863"/>
                </a:lnTo>
                <a:lnTo>
                  <a:pt x="591424" y="960542"/>
                </a:lnTo>
                <a:lnTo>
                  <a:pt x="637008" y="950221"/>
                </a:lnTo>
                <a:lnTo>
                  <a:pt x="680693" y="936075"/>
                </a:lnTo>
                <a:lnTo>
                  <a:pt x="722296" y="918279"/>
                </a:lnTo>
                <a:lnTo>
                  <a:pt x="761630" y="897010"/>
                </a:lnTo>
                <a:lnTo>
                  <a:pt x="798513" y="872441"/>
                </a:lnTo>
                <a:lnTo>
                  <a:pt x="832759" y="844749"/>
                </a:lnTo>
                <a:lnTo>
                  <a:pt x="864184" y="814108"/>
                </a:lnTo>
                <a:lnTo>
                  <a:pt x="892603" y="780694"/>
                </a:lnTo>
                <a:lnTo>
                  <a:pt x="917832" y="744682"/>
                </a:lnTo>
                <a:lnTo>
                  <a:pt x="939685" y="706247"/>
                </a:lnTo>
                <a:lnTo>
                  <a:pt x="957979" y="665566"/>
                </a:lnTo>
                <a:lnTo>
                  <a:pt x="972529" y="622812"/>
                </a:lnTo>
                <a:lnTo>
                  <a:pt x="983151" y="578161"/>
                </a:lnTo>
                <a:lnTo>
                  <a:pt x="989659" y="531788"/>
                </a:lnTo>
                <a:lnTo>
                  <a:pt x="991870" y="483870"/>
                </a:lnTo>
                <a:lnTo>
                  <a:pt x="989659" y="436162"/>
                </a:lnTo>
                <a:lnTo>
                  <a:pt x="983151" y="389976"/>
                </a:lnTo>
                <a:lnTo>
                  <a:pt x="972529" y="345488"/>
                </a:lnTo>
                <a:lnTo>
                  <a:pt x="957979" y="302876"/>
                </a:lnTo>
                <a:lnTo>
                  <a:pt x="939685" y="262315"/>
                </a:lnTo>
                <a:lnTo>
                  <a:pt x="917832" y="223983"/>
                </a:lnTo>
                <a:lnTo>
                  <a:pt x="892603" y="188057"/>
                </a:lnTo>
                <a:lnTo>
                  <a:pt x="864184" y="154713"/>
                </a:lnTo>
                <a:lnTo>
                  <a:pt x="832759" y="124128"/>
                </a:lnTo>
                <a:lnTo>
                  <a:pt x="798513" y="96479"/>
                </a:lnTo>
                <a:lnTo>
                  <a:pt x="761630" y="71944"/>
                </a:lnTo>
                <a:lnTo>
                  <a:pt x="722296" y="50697"/>
                </a:lnTo>
                <a:lnTo>
                  <a:pt x="680693" y="32918"/>
                </a:lnTo>
                <a:lnTo>
                  <a:pt x="637008" y="18781"/>
                </a:lnTo>
                <a:lnTo>
                  <a:pt x="591424" y="8465"/>
                </a:lnTo>
                <a:lnTo>
                  <a:pt x="544126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06209" y="23854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126" y="2145"/>
                </a:lnTo>
                <a:lnTo>
                  <a:pt x="591424" y="8465"/>
                </a:lnTo>
                <a:lnTo>
                  <a:pt x="637008" y="18781"/>
                </a:lnTo>
                <a:lnTo>
                  <a:pt x="680693" y="32918"/>
                </a:lnTo>
                <a:lnTo>
                  <a:pt x="722296" y="50697"/>
                </a:lnTo>
                <a:lnTo>
                  <a:pt x="761630" y="71944"/>
                </a:lnTo>
                <a:lnTo>
                  <a:pt x="798513" y="96479"/>
                </a:lnTo>
                <a:lnTo>
                  <a:pt x="832759" y="124128"/>
                </a:lnTo>
                <a:lnTo>
                  <a:pt x="864184" y="154713"/>
                </a:lnTo>
                <a:lnTo>
                  <a:pt x="892603" y="188057"/>
                </a:lnTo>
                <a:lnTo>
                  <a:pt x="917832" y="223983"/>
                </a:lnTo>
                <a:lnTo>
                  <a:pt x="939685" y="262315"/>
                </a:lnTo>
                <a:lnTo>
                  <a:pt x="957979" y="302876"/>
                </a:lnTo>
                <a:lnTo>
                  <a:pt x="972529" y="345488"/>
                </a:lnTo>
                <a:lnTo>
                  <a:pt x="983151" y="389976"/>
                </a:lnTo>
                <a:lnTo>
                  <a:pt x="989659" y="436162"/>
                </a:lnTo>
                <a:lnTo>
                  <a:pt x="991870" y="483870"/>
                </a:lnTo>
                <a:lnTo>
                  <a:pt x="989659" y="531788"/>
                </a:lnTo>
                <a:lnTo>
                  <a:pt x="983151" y="578161"/>
                </a:lnTo>
                <a:lnTo>
                  <a:pt x="972529" y="622812"/>
                </a:lnTo>
                <a:lnTo>
                  <a:pt x="957979" y="665566"/>
                </a:lnTo>
                <a:lnTo>
                  <a:pt x="939685" y="706247"/>
                </a:lnTo>
                <a:lnTo>
                  <a:pt x="917832" y="744682"/>
                </a:lnTo>
                <a:lnTo>
                  <a:pt x="892603" y="780694"/>
                </a:lnTo>
                <a:lnTo>
                  <a:pt x="864184" y="814108"/>
                </a:lnTo>
                <a:lnTo>
                  <a:pt x="832759" y="844749"/>
                </a:lnTo>
                <a:lnTo>
                  <a:pt x="798513" y="872441"/>
                </a:lnTo>
                <a:lnTo>
                  <a:pt x="761630" y="897010"/>
                </a:lnTo>
                <a:lnTo>
                  <a:pt x="722296" y="918279"/>
                </a:lnTo>
                <a:lnTo>
                  <a:pt x="680693" y="936075"/>
                </a:lnTo>
                <a:lnTo>
                  <a:pt x="637008" y="950221"/>
                </a:lnTo>
                <a:lnTo>
                  <a:pt x="591424" y="960542"/>
                </a:lnTo>
                <a:lnTo>
                  <a:pt x="544126" y="966863"/>
                </a:lnTo>
                <a:lnTo>
                  <a:pt x="495300" y="969010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06209" y="23854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498080" y="33544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06209" y="35157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10"/>
                </a:lnTo>
                <a:lnTo>
                  <a:pt x="544126" y="966863"/>
                </a:lnTo>
                <a:lnTo>
                  <a:pt x="591424" y="960542"/>
                </a:lnTo>
                <a:lnTo>
                  <a:pt x="637008" y="950221"/>
                </a:lnTo>
                <a:lnTo>
                  <a:pt x="680693" y="936075"/>
                </a:lnTo>
                <a:lnTo>
                  <a:pt x="722296" y="918279"/>
                </a:lnTo>
                <a:lnTo>
                  <a:pt x="761630" y="897010"/>
                </a:lnTo>
                <a:lnTo>
                  <a:pt x="798513" y="872441"/>
                </a:lnTo>
                <a:lnTo>
                  <a:pt x="832759" y="844749"/>
                </a:lnTo>
                <a:lnTo>
                  <a:pt x="864184" y="814108"/>
                </a:lnTo>
                <a:lnTo>
                  <a:pt x="892603" y="780694"/>
                </a:lnTo>
                <a:lnTo>
                  <a:pt x="917832" y="744682"/>
                </a:lnTo>
                <a:lnTo>
                  <a:pt x="939685" y="706247"/>
                </a:lnTo>
                <a:lnTo>
                  <a:pt x="957979" y="665566"/>
                </a:lnTo>
                <a:lnTo>
                  <a:pt x="972529" y="622812"/>
                </a:lnTo>
                <a:lnTo>
                  <a:pt x="983151" y="578161"/>
                </a:lnTo>
                <a:lnTo>
                  <a:pt x="989659" y="531788"/>
                </a:lnTo>
                <a:lnTo>
                  <a:pt x="991870" y="483870"/>
                </a:lnTo>
                <a:lnTo>
                  <a:pt x="989659" y="436162"/>
                </a:lnTo>
                <a:lnTo>
                  <a:pt x="983151" y="389976"/>
                </a:lnTo>
                <a:lnTo>
                  <a:pt x="972529" y="345488"/>
                </a:lnTo>
                <a:lnTo>
                  <a:pt x="957979" y="302876"/>
                </a:lnTo>
                <a:lnTo>
                  <a:pt x="939685" y="262315"/>
                </a:lnTo>
                <a:lnTo>
                  <a:pt x="917832" y="223983"/>
                </a:lnTo>
                <a:lnTo>
                  <a:pt x="892603" y="188057"/>
                </a:lnTo>
                <a:lnTo>
                  <a:pt x="864184" y="154713"/>
                </a:lnTo>
                <a:lnTo>
                  <a:pt x="832759" y="124128"/>
                </a:lnTo>
                <a:lnTo>
                  <a:pt x="798513" y="96479"/>
                </a:lnTo>
                <a:lnTo>
                  <a:pt x="761630" y="71944"/>
                </a:lnTo>
                <a:lnTo>
                  <a:pt x="722296" y="50697"/>
                </a:lnTo>
                <a:lnTo>
                  <a:pt x="680693" y="32918"/>
                </a:lnTo>
                <a:lnTo>
                  <a:pt x="637008" y="18781"/>
                </a:lnTo>
                <a:lnTo>
                  <a:pt x="591424" y="8465"/>
                </a:lnTo>
                <a:lnTo>
                  <a:pt x="544126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06209" y="35157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126" y="2145"/>
                </a:lnTo>
                <a:lnTo>
                  <a:pt x="591424" y="8465"/>
                </a:lnTo>
                <a:lnTo>
                  <a:pt x="637008" y="18781"/>
                </a:lnTo>
                <a:lnTo>
                  <a:pt x="680693" y="32918"/>
                </a:lnTo>
                <a:lnTo>
                  <a:pt x="722296" y="50697"/>
                </a:lnTo>
                <a:lnTo>
                  <a:pt x="761630" y="71944"/>
                </a:lnTo>
                <a:lnTo>
                  <a:pt x="798513" y="96479"/>
                </a:lnTo>
                <a:lnTo>
                  <a:pt x="832759" y="124128"/>
                </a:lnTo>
                <a:lnTo>
                  <a:pt x="864184" y="154713"/>
                </a:lnTo>
                <a:lnTo>
                  <a:pt x="892603" y="188057"/>
                </a:lnTo>
                <a:lnTo>
                  <a:pt x="917832" y="223983"/>
                </a:lnTo>
                <a:lnTo>
                  <a:pt x="939685" y="262315"/>
                </a:lnTo>
                <a:lnTo>
                  <a:pt x="957979" y="302876"/>
                </a:lnTo>
                <a:lnTo>
                  <a:pt x="972529" y="345488"/>
                </a:lnTo>
                <a:lnTo>
                  <a:pt x="983151" y="389976"/>
                </a:lnTo>
                <a:lnTo>
                  <a:pt x="989659" y="436162"/>
                </a:lnTo>
                <a:lnTo>
                  <a:pt x="991870" y="483870"/>
                </a:lnTo>
                <a:lnTo>
                  <a:pt x="989659" y="531788"/>
                </a:lnTo>
                <a:lnTo>
                  <a:pt x="983151" y="578161"/>
                </a:lnTo>
                <a:lnTo>
                  <a:pt x="972529" y="622812"/>
                </a:lnTo>
                <a:lnTo>
                  <a:pt x="957979" y="665566"/>
                </a:lnTo>
                <a:lnTo>
                  <a:pt x="939685" y="706247"/>
                </a:lnTo>
                <a:lnTo>
                  <a:pt x="917832" y="744682"/>
                </a:lnTo>
                <a:lnTo>
                  <a:pt x="892603" y="780694"/>
                </a:lnTo>
                <a:lnTo>
                  <a:pt x="864184" y="814108"/>
                </a:lnTo>
                <a:lnTo>
                  <a:pt x="832759" y="844749"/>
                </a:lnTo>
                <a:lnTo>
                  <a:pt x="798513" y="872441"/>
                </a:lnTo>
                <a:lnTo>
                  <a:pt x="761630" y="897010"/>
                </a:lnTo>
                <a:lnTo>
                  <a:pt x="722296" y="918279"/>
                </a:lnTo>
                <a:lnTo>
                  <a:pt x="680693" y="936075"/>
                </a:lnTo>
                <a:lnTo>
                  <a:pt x="637008" y="950221"/>
                </a:lnTo>
                <a:lnTo>
                  <a:pt x="591424" y="960542"/>
                </a:lnTo>
                <a:lnTo>
                  <a:pt x="544126" y="966863"/>
                </a:lnTo>
                <a:lnTo>
                  <a:pt x="495300" y="969010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06209" y="35157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498080" y="44847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55009" y="342808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69740" y="3382369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0" y="0"/>
                </a:moveTo>
                <a:lnTo>
                  <a:pt x="0" y="91440"/>
                </a:lnTo>
                <a:lnTo>
                  <a:pt x="13716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62120" y="4513939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60" h="90170">
                <a:moveTo>
                  <a:pt x="0" y="0"/>
                </a:moveTo>
                <a:lnTo>
                  <a:pt x="0" y="90169"/>
                </a:lnTo>
                <a:lnTo>
                  <a:pt x="137159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85640" y="1841860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6"/>
                </a:lnTo>
                <a:lnTo>
                  <a:pt x="590454" y="8467"/>
                </a:lnTo>
                <a:lnTo>
                  <a:pt x="636089" y="18788"/>
                </a:lnTo>
                <a:lnTo>
                  <a:pt x="679770" y="32934"/>
                </a:lnTo>
                <a:lnTo>
                  <a:pt x="721319" y="50730"/>
                </a:lnTo>
                <a:lnTo>
                  <a:pt x="760560" y="71999"/>
                </a:lnTo>
                <a:lnTo>
                  <a:pt x="797317" y="96568"/>
                </a:lnTo>
                <a:lnTo>
                  <a:pt x="831413" y="124260"/>
                </a:lnTo>
                <a:lnTo>
                  <a:pt x="862670" y="154901"/>
                </a:lnTo>
                <a:lnTo>
                  <a:pt x="890912" y="188315"/>
                </a:lnTo>
                <a:lnTo>
                  <a:pt x="915962" y="224327"/>
                </a:lnTo>
                <a:lnTo>
                  <a:pt x="937643" y="262762"/>
                </a:lnTo>
                <a:lnTo>
                  <a:pt x="955779" y="303443"/>
                </a:lnTo>
                <a:lnTo>
                  <a:pt x="970192" y="346197"/>
                </a:lnTo>
                <a:lnTo>
                  <a:pt x="980706" y="390848"/>
                </a:lnTo>
                <a:lnTo>
                  <a:pt x="987144" y="437221"/>
                </a:lnTo>
                <a:lnTo>
                  <a:pt x="989330" y="485139"/>
                </a:lnTo>
                <a:lnTo>
                  <a:pt x="987144" y="532847"/>
                </a:lnTo>
                <a:lnTo>
                  <a:pt x="980706" y="579033"/>
                </a:lnTo>
                <a:lnTo>
                  <a:pt x="970192" y="623521"/>
                </a:lnTo>
                <a:lnTo>
                  <a:pt x="955779" y="666133"/>
                </a:lnTo>
                <a:lnTo>
                  <a:pt x="937643" y="706694"/>
                </a:lnTo>
                <a:lnTo>
                  <a:pt x="915962" y="745026"/>
                </a:lnTo>
                <a:lnTo>
                  <a:pt x="890912" y="780952"/>
                </a:lnTo>
                <a:lnTo>
                  <a:pt x="862670" y="814296"/>
                </a:lnTo>
                <a:lnTo>
                  <a:pt x="831413" y="844881"/>
                </a:lnTo>
                <a:lnTo>
                  <a:pt x="797317" y="872530"/>
                </a:lnTo>
                <a:lnTo>
                  <a:pt x="760560" y="897065"/>
                </a:lnTo>
                <a:lnTo>
                  <a:pt x="721319" y="918312"/>
                </a:lnTo>
                <a:lnTo>
                  <a:pt x="679770" y="936091"/>
                </a:lnTo>
                <a:lnTo>
                  <a:pt x="636089" y="950228"/>
                </a:lnTo>
                <a:lnTo>
                  <a:pt x="590454" y="960544"/>
                </a:lnTo>
                <a:lnTo>
                  <a:pt x="543042" y="966864"/>
                </a:lnTo>
                <a:lnTo>
                  <a:pt x="494030" y="969009"/>
                </a:lnTo>
                <a:lnTo>
                  <a:pt x="445228" y="966864"/>
                </a:lnTo>
                <a:lnTo>
                  <a:pt x="398002" y="960544"/>
                </a:lnTo>
                <a:lnTo>
                  <a:pt x="352531" y="950228"/>
                </a:lnTo>
                <a:lnTo>
                  <a:pt x="308992" y="936091"/>
                </a:lnTo>
                <a:lnTo>
                  <a:pt x="267563" y="918312"/>
                </a:lnTo>
                <a:lnTo>
                  <a:pt x="228424" y="897065"/>
                </a:lnTo>
                <a:lnTo>
                  <a:pt x="191753" y="872530"/>
                </a:lnTo>
                <a:lnTo>
                  <a:pt x="157728" y="844881"/>
                </a:lnTo>
                <a:lnTo>
                  <a:pt x="126527" y="814296"/>
                </a:lnTo>
                <a:lnTo>
                  <a:pt x="98329" y="780952"/>
                </a:lnTo>
                <a:lnTo>
                  <a:pt x="73312" y="745026"/>
                </a:lnTo>
                <a:lnTo>
                  <a:pt x="51654" y="706694"/>
                </a:lnTo>
                <a:lnTo>
                  <a:pt x="33534" y="666133"/>
                </a:lnTo>
                <a:lnTo>
                  <a:pt x="19130" y="623521"/>
                </a:lnTo>
                <a:lnTo>
                  <a:pt x="8621" y="579033"/>
                </a:lnTo>
                <a:lnTo>
                  <a:pt x="2185" y="532847"/>
                </a:lnTo>
                <a:lnTo>
                  <a:pt x="0" y="485139"/>
                </a:lnTo>
                <a:lnTo>
                  <a:pt x="2185" y="437221"/>
                </a:lnTo>
                <a:lnTo>
                  <a:pt x="8621" y="390848"/>
                </a:lnTo>
                <a:lnTo>
                  <a:pt x="19130" y="346197"/>
                </a:lnTo>
                <a:lnTo>
                  <a:pt x="33534" y="303443"/>
                </a:lnTo>
                <a:lnTo>
                  <a:pt x="51654" y="262762"/>
                </a:lnTo>
                <a:lnTo>
                  <a:pt x="73312" y="224327"/>
                </a:lnTo>
                <a:lnTo>
                  <a:pt x="98329" y="188315"/>
                </a:lnTo>
                <a:lnTo>
                  <a:pt x="126527" y="154901"/>
                </a:lnTo>
                <a:lnTo>
                  <a:pt x="157728" y="124260"/>
                </a:lnTo>
                <a:lnTo>
                  <a:pt x="191753" y="96568"/>
                </a:lnTo>
                <a:lnTo>
                  <a:pt x="228424" y="71999"/>
                </a:lnTo>
                <a:lnTo>
                  <a:pt x="267563" y="50730"/>
                </a:lnTo>
                <a:lnTo>
                  <a:pt x="308992" y="32934"/>
                </a:lnTo>
                <a:lnTo>
                  <a:pt x="352531" y="18788"/>
                </a:lnTo>
                <a:lnTo>
                  <a:pt x="398002" y="8467"/>
                </a:lnTo>
                <a:lnTo>
                  <a:pt x="445228" y="2146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85640" y="1841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76240" y="2812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641850" y="1953619"/>
            <a:ext cx="628650" cy="6654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200" spc="110">
                <a:latin typeface="Tahoma"/>
                <a:cs typeface="Tahoma"/>
              </a:rPr>
              <a:t>255</a:t>
            </a:r>
            <a:r>
              <a:rPr dirty="0" sz="1200" spc="85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1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2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3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85640" y="2944219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69"/>
                </a:lnTo>
                <a:lnTo>
                  <a:pt x="987144" y="531590"/>
                </a:lnTo>
                <a:lnTo>
                  <a:pt x="980706" y="577812"/>
                </a:lnTo>
                <a:lnTo>
                  <a:pt x="970192" y="622356"/>
                </a:lnTo>
                <a:lnTo>
                  <a:pt x="955779" y="665041"/>
                </a:lnTo>
                <a:lnTo>
                  <a:pt x="937643" y="705689"/>
                </a:lnTo>
                <a:lnTo>
                  <a:pt x="915962" y="744119"/>
                </a:lnTo>
                <a:lnTo>
                  <a:pt x="890912" y="780151"/>
                </a:lnTo>
                <a:lnTo>
                  <a:pt x="862670" y="813605"/>
                </a:lnTo>
                <a:lnTo>
                  <a:pt x="831413" y="844302"/>
                </a:lnTo>
                <a:lnTo>
                  <a:pt x="797317" y="872061"/>
                </a:lnTo>
                <a:lnTo>
                  <a:pt x="760560" y="896702"/>
                </a:lnTo>
                <a:lnTo>
                  <a:pt x="721319" y="918047"/>
                </a:lnTo>
                <a:lnTo>
                  <a:pt x="679770" y="935914"/>
                </a:lnTo>
                <a:lnTo>
                  <a:pt x="636089" y="950123"/>
                </a:lnTo>
                <a:lnTo>
                  <a:pt x="590454" y="960496"/>
                </a:lnTo>
                <a:lnTo>
                  <a:pt x="543042" y="966851"/>
                </a:lnTo>
                <a:lnTo>
                  <a:pt x="494030" y="969009"/>
                </a:lnTo>
                <a:lnTo>
                  <a:pt x="445228" y="966851"/>
                </a:lnTo>
                <a:lnTo>
                  <a:pt x="398002" y="960496"/>
                </a:lnTo>
                <a:lnTo>
                  <a:pt x="352531" y="950123"/>
                </a:lnTo>
                <a:lnTo>
                  <a:pt x="308992" y="935914"/>
                </a:lnTo>
                <a:lnTo>
                  <a:pt x="267563" y="918047"/>
                </a:lnTo>
                <a:lnTo>
                  <a:pt x="228424" y="896702"/>
                </a:lnTo>
                <a:lnTo>
                  <a:pt x="191753" y="872061"/>
                </a:lnTo>
                <a:lnTo>
                  <a:pt x="157728" y="844302"/>
                </a:lnTo>
                <a:lnTo>
                  <a:pt x="126527" y="813605"/>
                </a:lnTo>
                <a:lnTo>
                  <a:pt x="98329" y="780151"/>
                </a:lnTo>
                <a:lnTo>
                  <a:pt x="73312" y="744119"/>
                </a:lnTo>
                <a:lnTo>
                  <a:pt x="51654" y="705689"/>
                </a:lnTo>
                <a:lnTo>
                  <a:pt x="33534" y="665041"/>
                </a:lnTo>
                <a:lnTo>
                  <a:pt x="19130" y="622356"/>
                </a:lnTo>
                <a:lnTo>
                  <a:pt x="8621" y="577812"/>
                </a:lnTo>
                <a:lnTo>
                  <a:pt x="2185" y="531590"/>
                </a:lnTo>
                <a:lnTo>
                  <a:pt x="0" y="483869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85640" y="29442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76240" y="39132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85640" y="4074519"/>
            <a:ext cx="989330" cy="967740"/>
          </a:xfrm>
          <a:custGeom>
            <a:avLst/>
            <a:gdLst/>
            <a:ahLst/>
            <a:cxnLst/>
            <a:rect l="l" t="t" r="r" b="b"/>
            <a:pathLst>
              <a:path w="989329" h="967739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70"/>
                </a:lnTo>
                <a:lnTo>
                  <a:pt x="987144" y="531577"/>
                </a:lnTo>
                <a:lnTo>
                  <a:pt x="980706" y="577763"/>
                </a:lnTo>
                <a:lnTo>
                  <a:pt x="970192" y="622251"/>
                </a:lnTo>
                <a:lnTo>
                  <a:pt x="955779" y="664863"/>
                </a:lnTo>
                <a:lnTo>
                  <a:pt x="937643" y="705424"/>
                </a:lnTo>
                <a:lnTo>
                  <a:pt x="915962" y="743756"/>
                </a:lnTo>
                <a:lnTo>
                  <a:pt x="890912" y="779682"/>
                </a:lnTo>
                <a:lnTo>
                  <a:pt x="862670" y="813026"/>
                </a:lnTo>
                <a:lnTo>
                  <a:pt x="831413" y="843611"/>
                </a:lnTo>
                <a:lnTo>
                  <a:pt x="797317" y="871260"/>
                </a:lnTo>
                <a:lnTo>
                  <a:pt x="760560" y="895795"/>
                </a:lnTo>
                <a:lnTo>
                  <a:pt x="721319" y="917042"/>
                </a:lnTo>
                <a:lnTo>
                  <a:pt x="679770" y="934821"/>
                </a:lnTo>
                <a:lnTo>
                  <a:pt x="636089" y="948958"/>
                </a:lnTo>
                <a:lnTo>
                  <a:pt x="590454" y="959274"/>
                </a:lnTo>
                <a:lnTo>
                  <a:pt x="543042" y="965594"/>
                </a:lnTo>
                <a:lnTo>
                  <a:pt x="494030" y="967740"/>
                </a:lnTo>
                <a:lnTo>
                  <a:pt x="445228" y="965594"/>
                </a:lnTo>
                <a:lnTo>
                  <a:pt x="398002" y="959274"/>
                </a:lnTo>
                <a:lnTo>
                  <a:pt x="352531" y="948958"/>
                </a:lnTo>
                <a:lnTo>
                  <a:pt x="308992" y="934821"/>
                </a:lnTo>
                <a:lnTo>
                  <a:pt x="267563" y="917042"/>
                </a:lnTo>
                <a:lnTo>
                  <a:pt x="228424" y="895795"/>
                </a:lnTo>
                <a:lnTo>
                  <a:pt x="191753" y="871260"/>
                </a:lnTo>
                <a:lnTo>
                  <a:pt x="157728" y="843611"/>
                </a:lnTo>
                <a:lnTo>
                  <a:pt x="126527" y="813026"/>
                </a:lnTo>
                <a:lnTo>
                  <a:pt x="98329" y="779682"/>
                </a:lnTo>
                <a:lnTo>
                  <a:pt x="73312" y="743756"/>
                </a:lnTo>
                <a:lnTo>
                  <a:pt x="51654" y="705424"/>
                </a:lnTo>
                <a:lnTo>
                  <a:pt x="33534" y="664863"/>
                </a:lnTo>
                <a:lnTo>
                  <a:pt x="19130" y="622251"/>
                </a:lnTo>
                <a:lnTo>
                  <a:pt x="8621" y="577763"/>
                </a:lnTo>
                <a:lnTo>
                  <a:pt x="2185" y="531577"/>
                </a:lnTo>
                <a:lnTo>
                  <a:pt x="0" y="483870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485640" y="40745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476240" y="50435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258820" y="342808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82440" y="427391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7150" y="0"/>
                </a:moveTo>
                <a:lnTo>
                  <a:pt x="0" y="69849"/>
                </a:lnTo>
                <a:lnTo>
                  <a:pt x="133350" y="123189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253740" y="2292710"/>
            <a:ext cx="1094740" cy="1831339"/>
          </a:xfrm>
          <a:custGeom>
            <a:avLst/>
            <a:gdLst/>
            <a:ahLst/>
            <a:cxnLst/>
            <a:rect l="l" t="t" r="r" b="b"/>
            <a:pathLst>
              <a:path w="1094739" h="1831339">
                <a:moveTo>
                  <a:pt x="0" y="0"/>
                </a:moveTo>
                <a:lnTo>
                  <a:pt x="1094739" y="18313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306570" y="4094839"/>
            <a:ext cx="109220" cy="140970"/>
          </a:xfrm>
          <a:custGeom>
            <a:avLst/>
            <a:gdLst/>
            <a:ahLst/>
            <a:cxnLst/>
            <a:rect l="l" t="t" r="r" b="b"/>
            <a:pathLst>
              <a:path w="109220" h="140970">
                <a:moveTo>
                  <a:pt x="78739" y="0"/>
                </a:moveTo>
                <a:lnTo>
                  <a:pt x="0" y="46990"/>
                </a:lnTo>
                <a:lnTo>
                  <a:pt x="109219" y="140969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247389" y="367319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89"/>
                </a:moveTo>
                <a:lnTo>
                  <a:pt x="10566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69740" y="3589380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575300" y="2297789"/>
            <a:ext cx="708660" cy="417830"/>
          </a:xfrm>
          <a:custGeom>
            <a:avLst/>
            <a:gdLst/>
            <a:ahLst/>
            <a:cxnLst/>
            <a:rect l="l" t="t" r="r" b="b"/>
            <a:pathLst>
              <a:path w="708660" h="417830">
                <a:moveTo>
                  <a:pt x="0" y="0"/>
                </a:moveTo>
                <a:lnTo>
                  <a:pt x="70866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56020" y="2673710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19">
                <a:moveTo>
                  <a:pt x="45719" y="0"/>
                </a:moveTo>
                <a:lnTo>
                  <a:pt x="0" y="78740"/>
                </a:lnTo>
                <a:lnTo>
                  <a:pt x="140969" y="109219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570220" y="3010260"/>
            <a:ext cx="713740" cy="417830"/>
          </a:xfrm>
          <a:custGeom>
            <a:avLst/>
            <a:gdLst/>
            <a:ahLst/>
            <a:cxnLst/>
            <a:rect l="l" t="t" r="r" b="b"/>
            <a:pathLst>
              <a:path w="713739" h="417829">
                <a:moveTo>
                  <a:pt x="0" y="417830"/>
                </a:moveTo>
                <a:lnTo>
                  <a:pt x="7137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56020" y="2944219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140969" y="0"/>
                </a:moveTo>
                <a:lnTo>
                  <a:pt x="0" y="29209"/>
                </a:lnTo>
                <a:lnTo>
                  <a:pt x="45719" y="107950"/>
                </a:lnTo>
                <a:lnTo>
                  <a:pt x="140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571490" y="3434439"/>
            <a:ext cx="712470" cy="417830"/>
          </a:xfrm>
          <a:custGeom>
            <a:avLst/>
            <a:gdLst/>
            <a:ahLst/>
            <a:cxnLst/>
            <a:rect l="l" t="t" r="r" b="b"/>
            <a:pathLst>
              <a:path w="712470" h="417829">
                <a:moveTo>
                  <a:pt x="0" y="0"/>
                </a:moveTo>
                <a:lnTo>
                  <a:pt x="71247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56020" y="3810360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46989" y="0"/>
                </a:moveTo>
                <a:lnTo>
                  <a:pt x="0" y="78739"/>
                </a:lnTo>
                <a:lnTo>
                  <a:pt x="140969" y="107949"/>
                </a:lnTo>
                <a:lnTo>
                  <a:pt x="46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570220" y="4140560"/>
            <a:ext cx="708660" cy="419100"/>
          </a:xfrm>
          <a:custGeom>
            <a:avLst/>
            <a:gdLst/>
            <a:ahLst/>
            <a:cxnLst/>
            <a:rect l="l" t="t" r="r" b="b"/>
            <a:pathLst>
              <a:path w="708660" h="419100">
                <a:moveTo>
                  <a:pt x="0" y="419099"/>
                </a:moveTo>
                <a:lnTo>
                  <a:pt x="70865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250940" y="4074519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20">
                <a:moveTo>
                  <a:pt x="140970" y="0"/>
                </a:moveTo>
                <a:lnTo>
                  <a:pt x="0" y="30480"/>
                </a:lnTo>
                <a:lnTo>
                  <a:pt x="45720" y="10922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565140" y="3214729"/>
            <a:ext cx="866140" cy="1350010"/>
          </a:xfrm>
          <a:custGeom>
            <a:avLst/>
            <a:gdLst/>
            <a:ahLst/>
            <a:cxnLst/>
            <a:rect l="l" t="t" r="r" b="b"/>
            <a:pathLst>
              <a:path w="866139" h="1350010">
                <a:moveTo>
                  <a:pt x="0" y="1350010"/>
                </a:moveTo>
                <a:lnTo>
                  <a:pt x="8661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389370" y="3105510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113029" y="0"/>
                </a:moveTo>
                <a:lnTo>
                  <a:pt x="0" y="90169"/>
                </a:lnTo>
                <a:lnTo>
                  <a:pt x="77469" y="139700"/>
                </a:lnTo>
                <a:lnTo>
                  <a:pt x="113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263900" y="229778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278629" y="2252069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89" h="91439">
                <a:moveTo>
                  <a:pt x="0" y="0"/>
                </a:moveTo>
                <a:lnTo>
                  <a:pt x="0" y="91440"/>
                </a:lnTo>
                <a:lnTo>
                  <a:pt x="13589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671570" y="2109830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1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258820" y="229778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8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281170" y="314361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8419" y="0"/>
                </a:moveTo>
                <a:lnTo>
                  <a:pt x="0" y="69850"/>
                </a:lnTo>
                <a:lnTo>
                  <a:pt x="133350" y="123190"/>
                </a:lnTo>
                <a:lnTo>
                  <a:pt x="58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249929" y="2542900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89"/>
                </a:moveTo>
                <a:lnTo>
                  <a:pt x="105664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272279" y="2459079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241039" y="2711810"/>
            <a:ext cx="1096010" cy="1831339"/>
          </a:xfrm>
          <a:custGeom>
            <a:avLst/>
            <a:gdLst/>
            <a:ahLst/>
            <a:cxnLst/>
            <a:rect l="l" t="t" r="r" b="b"/>
            <a:pathLst>
              <a:path w="1096010" h="1831339">
                <a:moveTo>
                  <a:pt x="0" y="1831339"/>
                </a:moveTo>
                <a:lnTo>
                  <a:pt x="109601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295140" y="2600050"/>
            <a:ext cx="109220" cy="139700"/>
          </a:xfrm>
          <a:custGeom>
            <a:avLst/>
            <a:gdLst/>
            <a:ahLst/>
            <a:cxnLst/>
            <a:rect l="l" t="t" r="r" b="b"/>
            <a:pathLst>
              <a:path w="109220" h="139700">
                <a:moveTo>
                  <a:pt x="109220" y="0"/>
                </a:moveTo>
                <a:lnTo>
                  <a:pt x="0" y="93979"/>
                </a:lnTo>
                <a:lnTo>
                  <a:pt x="77470" y="13970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3826509" y="3033119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3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570220" y="2292710"/>
            <a:ext cx="866140" cy="1348740"/>
          </a:xfrm>
          <a:custGeom>
            <a:avLst/>
            <a:gdLst/>
            <a:ahLst/>
            <a:cxnLst/>
            <a:rect l="l" t="t" r="r" b="b"/>
            <a:pathLst>
              <a:path w="866139" h="1348739">
                <a:moveTo>
                  <a:pt x="0" y="0"/>
                </a:moveTo>
                <a:lnTo>
                  <a:pt x="866139" y="13487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394450" y="3612239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77470" y="0"/>
                </a:moveTo>
                <a:lnTo>
                  <a:pt x="0" y="49530"/>
                </a:lnTo>
                <a:lnTo>
                  <a:pt x="113029" y="139700"/>
                </a:lnTo>
                <a:lnTo>
                  <a:pt x="7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5812790" y="3066139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17">
                <a:latin typeface="Tahoma"/>
                <a:cs typeface="Tahoma"/>
              </a:rPr>
              <a:t>W</a:t>
            </a: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70</a:t>
            </a:fld>
          </a:p>
        </p:txBody>
      </p:sp>
      <p:sp>
        <p:nvSpPr>
          <p:cNvPr id="69" name="object 69"/>
          <p:cNvSpPr txBox="1"/>
          <p:nvPr/>
        </p:nvSpPr>
        <p:spPr>
          <a:xfrm>
            <a:off x="4640579" y="3010259"/>
            <a:ext cx="628650" cy="6654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200" spc="110">
                <a:latin typeface="Tahoma"/>
                <a:cs typeface="Tahoma"/>
              </a:rPr>
              <a:t>255</a:t>
            </a:r>
            <a:r>
              <a:rPr dirty="0" sz="1200" spc="85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4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5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6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40579" y="4229460"/>
            <a:ext cx="628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5">
                <a:latin typeface="Tahoma"/>
                <a:cs typeface="Tahoma"/>
              </a:rPr>
              <a:t>255w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40579" y="4345030"/>
            <a:ext cx="628650" cy="519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133985">
              <a:lnSpc>
                <a:spcPts val="810"/>
              </a:lnSpc>
              <a:spcBef>
                <a:spcPts val="90"/>
              </a:spcBef>
            </a:pPr>
            <a:r>
              <a:rPr dirty="0" sz="700" spc="55">
                <a:latin typeface="Tahoma"/>
                <a:cs typeface="Tahoma"/>
              </a:rPr>
              <a:t>7</a:t>
            </a:r>
            <a:endParaRPr sz="700">
              <a:latin typeface="Tahoma"/>
              <a:cs typeface="Tahoma"/>
            </a:endParaRPr>
          </a:p>
          <a:p>
            <a:pPr algn="ctr">
              <a:lnSpc>
                <a:spcPts val="1410"/>
              </a:lnSpc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8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9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60750" y="2393039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4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84929" y="3391260"/>
            <a:ext cx="584835" cy="67310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800" spc="120">
                <a:latin typeface="Tahoma"/>
                <a:cs typeface="Tahoma"/>
              </a:rPr>
              <a:t>W</a:t>
            </a:r>
            <a:r>
              <a:rPr dirty="0" baseline="-31746" sz="1575" spc="179">
                <a:latin typeface="Tahoma"/>
                <a:cs typeface="Tahoma"/>
              </a:rPr>
              <a:t>5</a:t>
            </a:r>
            <a:endParaRPr baseline="-31746" sz="1575">
              <a:latin typeface="Tahoma"/>
              <a:cs typeface="Tahoma"/>
            </a:endParaRPr>
          </a:p>
          <a:p>
            <a:pPr marL="261620">
              <a:lnSpc>
                <a:spcPct val="100000"/>
              </a:lnSpc>
              <a:spcBef>
                <a:spcPts val="39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7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84929" y="2474319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110990" y="2647039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43629" y="3947519"/>
            <a:ext cx="598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20">
                <a:latin typeface="Tahoma"/>
                <a:cs typeface="Tahoma"/>
              </a:rPr>
              <a:t>W</a:t>
            </a:r>
            <a:r>
              <a:rPr dirty="0" baseline="-31746" sz="1575" spc="179">
                <a:latin typeface="Tahoma"/>
                <a:cs typeface="Tahoma"/>
              </a:rPr>
              <a:t>6</a:t>
            </a:r>
            <a:r>
              <a:rPr dirty="0" baseline="-31746" sz="1575" spc="-165">
                <a:latin typeface="Tahoma"/>
                <a:cs typeface="Tahoma"/>
              </a:rPr>
              <a:t> </a:t>
            </a:r>
            <a:r>
              <a:rPr dirty="0" baseline="-13888" sz="2700" spc="232">
                <a:latin typeface="Tahoma"/>
                <a:cs typeface="Tahoma"/>
              </a:rPr>
              <a:t>W</a:t>
            </a:r>
            <a:endParaRPr baseline="-13888" sz="27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216400" y="4177389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8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234689" y="4313280"/>
            <a:ext cx="1046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25" algn="l"/>
                <a:tab pos="1033144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1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	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928109" y="4485999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9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12790" y="2307950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38850" y="2480670"/>
            <a:ext cx="19367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0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29909" y="3856080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178550" y="3369669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403340" y="3542389"/>
            <a:ext cx="19494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3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629909" y="3524610"/>
            <a:ext cx="419734" cy="68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17">
                <a:latin typeface="Tahoma"/>
                <a:cs typeface="Tahoma"/>
              </a:rPr>
              <a:t>W</a:t>
            </a: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4</a:t>
            </a:r>
            <a:endParaRPr sz="1050">
              <a:latin typeface="Tahoma"/>
              <a:cs typeface="Tahoma"/>
            </a:endParaRPr>
          </a:p>
          <a:p>
            <a:pPr marL="236854">
              <a:lnSpc>
                <a:spcPct val="100000"/>
              </a:lnSpc>
              <a:spcBef>
                <a:spcPts val="1800"/>
              </a:spcBef>
            </a:pP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929629" y="4298039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32">
                <a:latin typeface="Tahoma"/>
                <a:cs typeface="Tahoma"/>
              </a:rPr>
              <a:t>W</a:t>
            </a:r>
            <a:r>
              <a:rPr dirty="0" sz="1050" spc="8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5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805930" y="2668629"/>
            <a:ext cx="387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5">
                <a:latin typeface="Tahoma"/>
                <a:cs typeface="Tahoma"/>
              </a:rPr>
              <a:t>1</a:t>
            </a:r>
            <a:r>
              <a:rPr dirty="0" sz="1800" spc="30">
                <a:latin typeface="Tahoma"/>
                <a:cs typeface="Tahoma"/>
              </a:rPr>
              <a:t>.</a:t>
            </a:r>
            <a:r>
              <a:rPr dirty="0" sz="1800" spc="16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805930" y="3797660"/>
            <a:ext cx="387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5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dirty="0" sz="1800" spc="3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dirty="0" sz="1800" spc="16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955280" y="265211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solidFill>
                  <a:srgbClr val="FFFFFF"/>
                </a:solidFill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955280" y="374939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3421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A </a:t>
            </a:r>
            <a:r>
              <a:rPr dirty="0" spc="220"/>
              <a:t>Simple </a:t>
            </a:r>
            <a:r>
              <a:rPr dirty="0" spc="245"/>
              <a:t>Neural</a:t>
            </a:r>
            <a:r>
              <a:rPr dirty="0" spc="130"/>
              <a:t> </a:t>
            </a:r>
            <a:r>
              <a:rPr dirty="0" spc="275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1790" y="1177649"/>
            <a:ext cx="3710304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dirty="0" sz="1800" spc="155" b="1">
                <a:latin typeface="Arial"/>
                <a:cs typeface="Arial"/>
              </a:rPr>
              <a:t>Answer: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5"/>
              </a:lnSpc>
            </a:pPr>
            <a:r>
              <a:rPr dirty="0" sz="1800" spc="100">
                <a:latin typeface="Tahoma"/>
                <a:cs typeface="Tahoma"/>
              </a:rPr>
              <a:t>This </a:t>
            </a:r>
            <a:r>
              <a:rPr dirty="0" sz="1800" spc="105">
                <a:latin typeface="Tahoma"/>
                <a:cs typeface="Tahoma"/>
              </a:rPr>
              <a:t>is </a:t>
            </a:r>
            <a:r>
              <a:rPr dirty="0" sz="1800" spc="150">
                <a:latin typeface="Tahoma"/>
                <a:cs typeface="Tahoma"/>
              </a:rPr>
              <a:t>an </a:t>
            </a:r>
            <a:r>
              <a:rPr dirty="0" sz="1800" spc="125">
                <a:latin typeface="Tahoma"/>
                <a:cs typeface="Tahoma"/>
              </a:rPr>
              <a:t>optimization</a:t>
            </a:r>
            <a:r>
              <a:rPr dirty="0" sz="1800" spc="-375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problem!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3120" y="1841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6"/>
                </a:lnTo>
                <a:lnTo>
                  <a:pt x="399224" y="8467"/>
                </a:lnTo>
                <a:lnTo>
                  <a:pt x="353696" y="18788"/>
                </a:lnTo>
                <a:lnTo>
                  <a:pt x="310084" y="32934"/>
                </a:lnTo>
                <a:lnTo>
                  <a:pt x="268568" y="50730"/>
                </a:lnTo>
                <a:lnTo>
                  <a:pt x="229332" y="71999"/>
                </a:lnTo>
                <a:lnTo>
                  <a:pt x="192555" y="96568"/>
                </a:lnTo>
                <a:lnTo>
                  <a:pt x="158419" y="124260"/>
                </a:lnTo>
                <a:lnTo>
                  <a:pt x="127106" y="154901"/>
                </a:lnTo>
                <a:lnTo>
                  <a:pt x="98797" y="188315"/>
                </a:lnTo>
                <a:lnTo>
                  <a:pt x="73674" y="224327"/>
                </a:lnTo>
                <a:lnTo>
                  <a:pt x="51919" y="262762"/>
                </a:lnTo>
                <a:lnTo>
                  <a:pt x="33712" y="303443"/>
                </a:lnTo>
                <a:lnTo>
                  <a:pt x="19235" y="346197"/>
                </a:lnTo>
                <a:lnTo>
                  <a:pt x="8670" y="390848"/>
                </a:lnTo>
                <a:lnTo>
                  <a:pt x="2197" y="437221"/>
                </a:lnTo>
                <a:lnTo>
                  <a:pt x="0" y="485139"/>
                </a:lnTo>
                <a:lnTo>
                  <a:pt x="2197" y="532847"/>
                </a:lnTo>
                <a:lnTo>
                  <a:pt x="8670" y="579033"/>
                </a:lnTo>
                <a:lnTo>
                  <a:pt x="19235" y="623521"/>
                </a:lnTo>
                <a:lnTo>
                  <a:pt x="33712" y="666133"/>
                </a:lnTo>
                <a:lnTo>
                  <a:pt x="51919" y="706694"/>
                </a:lnTo>
                <a:lnTo>
                  <a:pt x="73674" y="745026"/>
                </a:lnTo>
                <a:lnTo>
                  <a:pt x="98797" y="780952"/>
                </a:lnTo>
                <a:lnTo>
                  <a:pt x="127106" y="814296"/>
                </a:lnTo>
                <a:lnTo>
                  <a:pt x="158419" y="844881"/>
                </a:lnTo>
                <a:lnTo>
                  <a:pt x="192555" y="872530"/>
                </a:lnTo>
                <a:lnTo>
                  <a:pt x="229332" y="897065"/>
                </a:lnTo>
                <a:lnTo>
                  <a:pt x="268568" y="918312"/>
                </a:lnTo>
                <a:lnTo>
                  <a:pt x="310084" y="936091"/>
                </a:lnTo>
                <a:lnTo>
                  <a:pt x="353696" y="950228"/>
                </a:lnTo>
                <a:lnTo>
                  <a:pt x="399224" y="960544"/>
                </a:lnTo>
                <a:lnTo>
                  <a:pt x="446485" y="966864"/>
                </a:lnTo>
                <a:lnTo>
                  <a:pt x="495300" y="969009"/>
                </a:lnTo>
                <a:lnTo>
                  <a:pt x="544114" y="966864"/>
                </a:lnTo>
                <a:lnTo>
                  <a:pt x="591375" y="960544"/>
                </a:lnTo>
                <a:lnTo>
                  <a:pt x="636903" y="950228"/>
                </a:lnTo>
                <a:lnTo>
                  <a:pt x="680515" y="936091"/>
                </a:lnTo>
                <a:lnTo>
                  <a:pt x="722031" y="918312"/>
                </a:lnTo>
                <a:lnTo>
                  <a:pt x="761267" y="897065"/>
                </a:lnTo>
                <a:lnTo>
                  <a:pt x="798044" y="872530"/>
                </a:lnTo>
                <a:lnTo>
                  <a:pt x="832180" y="844881"/>
                </a:lnTo>
                <a:lnTo>
                  <a:pt x="863493" y="814296"/>
                </a:lnTo>
                <a:lnTo>
                  <a:pt x="891802" y="780952"/>
                </a:lnTo>
                <a:lnTo>
                  <a:pt x="916925" y="745026"/>
                </a:lnTo>
                <a:lnTo>
                  <a:pt x="938680" y="706694"/>
                </a:lnTo>
                <a:lnTo>
                  <a:pt x="956887" y="666133"/>
                </a:lnTo>
                <a:lnTo>
                  <a:pt x="971364" y="623521"/>
                </a:lnTo>
                <a:lnTo>
                  <a:pt x="981929" y="579033"/>
                </a:lnTo>
                <a:lnTo>
                  <a:pt x="988402" y="532847"/>
                </a:lnTo>
                <a:lnTo>
                  <a:pt x="990600" y="485139"/>
                </a:lnTo>
                <a:lnTo>
                  <a:pt x="988402" y="437221"/>
                </a:lnTo>
                <a:lnTo>
                  <a:pt x="981929" y="390848"/>
                </a:lnTo>
                <a:lnTo>
                  <a:pt x="971364" y="346197"/>
                </a:lnTo>
                <a:lnTo>
                  <a:pt x="956887" y="303443"/>
                </a:lnTo>
                <a:lnTo>
                  <a:pt x="938680" y="262762"/>
                </a:lnTo>
                <a:lnTo>
                  <a:pt x="916925" y="224327"/>
                </a:lnTo>
                <a:lnTo>
                  <a:pt x="891802" y="188315"/>
                </a:lnTo>
                <a:lnTo>
                  <a:pt x="863493" y="154901"/>
                </a:lnTo>
                <a:lnTo>
                  <a:pt x="832180" y="124260"/>
                </a:lnTo>
                <a:lnTo>
                  <a:pt x="798044" y="96568"/>
                </a:lnTo>
                <a:lnTo>
                  <a:pt x="761267" y="71999"/>
                </a:lnTo>
                <a:lnTo>
                  <a:pt x="722031" y="50730"/>
                </a:lnTo>
                <a:lnTo>
                  <a:pt x="680515" y="32934"/>
                </a:lnTo>
                <a:lnTo>
                  <a:pt x="636903" y="18788"/>
                </a:lnTo>
                <a:lnTo>
                  <a:pt x="591375" y="8467"/>
                </a:lnTo>
                <a:lnTo>
                  <a:pt x="544114" y="2146"/>
                </a:lnTo>
                <a:lnTo>
                  <a:pt x="495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03120" y="1841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6"/>
                </a:lnTo>
                <a:lnTo>
                  <a:pt x="591375" y="8467"/>
                </a:lnTo>
                <a:lnTo>
                  <a:pt x="636903" y="18788"/>
                </a:lnTo>
                <a:lnTo>
                  <a:pt x="680515" y="32934"/>
                </a:lnTo>
                <a:lnTo>
                  <a:pt x="722031" y="50730"/>
                </a:lnTo>
                <a:lnTo>
                  <a:pt x="761267" y="71999"/>
                </a:lnTo>
                <a:lnTo>
                  <a:pt x="798044" y="96568"/>
                </a:lnTo>
                <a:lnTo>
                  <a:pt x="832180" y="124260"/>
                </a:lnTo>
                <a:lnTo>
                  <a:pt x="863493" y="154901"/>
                </a:lnTo>
                <a:lnTo>
                  <a:pt x="891802" y="188315"/>
                </a:lnTo>
                <a:lnTo>
                  <a:pt x="916925" y="224327"/>
                </a:lnTo>
                <a:lnTo>
                  <a:pt x="938680" y="262762"/>
                </a:lnTo>
                <a:lnTo>
                  <a:pt x="956887" y="303443"/>
                </a:lnTo>
                <a:lnTo>
                  <a:pt x="971364" y="346197"/>
                </a:lnTo>
                <a:lnTo>
                  <a:pt x="981929" y="390848"/>
                </a:lnTo>
                <a:lnTo>
                  <a:pt x="988402" y="437221"/>
                </a:lnTo>
                <a:lnTo>
                  <a:pt x="990600" y="485139"/>
                </a:lnTo>
                <a:lnTo>
                  <a:pt x="988402" y="532847"/>
                </a:lnTo>
                <a:lnTo>
                  <a:pt x="981929" y="579033"/>
                </a:lnTo>
                <a:lnTo>
                  <a:pt x="971364" y="623521"/>
                </a:lnTo>
                <a:lnTo>
                  <a:pt x="956887" y="666133"/>
                </a:lnTo>
                <a:lnTo>
                  <a:pt x="938680" y="706694"/>
                </a:lnTo>
                <a:lnTo>
                  <a:pt x="916925" y="745026"/>
                </a:lnTo>
                <a:lnTo>
                  <a:pt x="891802" y="780952"/>
                </a:lnTo>
                <a:lnTo>
                  <a:pt x="863493" y="814296"/>
                </a:lnTo>
                <a:lnTo>
                  <a:pt x="832180" y="844881"/>
                </a:lnTo>
                <a:lnTo>
                  <a:pt x="798044" y="872530"/>
                </a:lnTo>
                <a:lnTo>
                  <a:pt x="761267" y="897065"/>
                </a:lnTo>
                <a:lnTo>
                  <a:pt x="722031" y="918312"/>
                </a:lnTo>
                <a:lnTo>
                  <a:pt x="680515" y="936091"/>
                </a:lnTo>
                <a:lnTo>
                  <a:pt x="636903" y="950228"/>
                </a:lnTo>
                <a:lnTo>
                  <a:pt x="591375" y="960544"/>
                </a:lnTo>
                <a:lnTo>
                  <a:pt x="544114" y="966864"/>
                </a:lnTo>
                <a:lnTo>
                  <a:pt x="495300" y="969009"/>
                </a:lnTo>
                <a:lnTo>
                  <a:pt x="446485" y="966864"/>
                </a:lnTo>
                <a:lnTo>
                  <a:pt x="399224" y="960544"/>
                </a:lnTo>
                <a:lnTo>
                  <a:pt x="353696" y="950228"/>
                </a:lnTo>
                <a:lnTo>
                  <a:pt x="310084" y="936091"/>
                </a:lnTo>
                <a:lnTo>
                  <a:pt x="268568" y="918312"/>
                </a:lnTo>
                <a:lnTo>
                  <a:pt x="229332" y="897065"/>
                </a:lnTo>
                <a:lnTo>
                  <a:pt x="192555" y="872530"/>
                </a:lnTo>
                <a:lnTo>
                  <a:pt x="158419" y="844881"/>
                </a:lnTo>
                <a:lnTo>
                  <a:pt x="127106" y="814296"/>
                </a:lnTo>
                <a:lnTo>
                  <a:pt x="98797" y="780952"/>
                </a:lnTo>
                <a:lnTo>
                  <a:pt x="73674" y="745026"/>
                </a:lnTo>
                <a:lnTo>
                  <a:pt x="51919" y="706694"/>
                </a:lnTo>
                <a:lnTo>
                  <a:pt x="33712" y="666133"/>
                </a:lnTo>
                <a:lnTo>
                  <a:pt x="19235" y="623521"/>
                </a:lnTo>
                <a:lnTo>
                  <a:pt x="8670" y="579033"/>
                </a:lnTo>
                <a:lnTo>
                  <a:pt x="2197" y="532847"/>
                </a:lnTo>
                <a:lnTo>
                  <a:pt x="0" y="485139"/>
                </a:lnTo>
                <a:lnTo>
                  <a:pt x="2197" y="437221"/>
                </a:lnTo>
                <a:lnTo>
                  <a:pt x="8670" y="390848"/>
                </a:lnTo>
                <a:lnTo>
                  <a:pt x="19235" y="346197"/>
                </a:lnTo>
                <a:lnTo>
                  <a:pt x="33712" y="303443"/>
                </a:lnTo>
                <a:lnTo>
                  <a:pt x="51919" y="262762"/>
                </a:lnTo>
                <a:lnTo>
                  <a:pt x="73674" y="224327"/>
                </a:lnTo>
                <a:lnTo>
                  <a:pt x="98797" y="188315"/>
                </a:lnTo>
                <a:lnTo>
                  <a:pt x="127106" y="154901"/>
                </a:lnTo>
                <a:lnTo>
                  <a:pt x="158419" y="124260"/>
                </a:lnTo>
                <a:lnTo>
                  <a:pt x="192555" y="96568"/>
                </a:lnTo>
                <a:lnTo>
                  <a:pt x="229332" y="71999"/>
                </a:lnTo>
                <a:lnTo>
                  <a:pt x="268568" y="50730"/>
                </a:lnTo>
                <a:lnTo>
                  <a:pt x="310084" y="32934"/>
                </a:lnTo>
                <a:lnTo>
                  <a:pt x="353696" y="18788"/>
                </a:lnTo>
                <a:lnTo>
                  <a:pt x="399224" y="8467"/>
                </a:lnTo>
                <a:lnTo>
                  <a:pt x="446485" y="2146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03120" y="1841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93720" y="2812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91410" y="2180949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255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03120" y="29442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590"/>
                </a:lnTo>
                <a:lnTo>
                  <a:pt x="8670" y="577812"/>
                </a:lnTo>
                <a:lnTo>
                  <a:pt x="19235" y="622356"/>
                </a:lnTo>
                <a:lnTo>
                  <a:pt x="33712" y="665041"/>
                </a:lnTo>
                <a:lnTo>
                  <a:pt x="51919" y="705689"/>
                </a:lnTo>
                <a:lnTo>
                  <a:pt x="73674" y="744119"/>
                </a:lnTo>
                <a:lnTo>
                  <a:pt x="98797" y="780151"/>
                </a:lnTo>
                <a:lnTo>
                  <a:pt x="127106" y="813605"/>
                </a:lnTo>
                <a:lnTo>
                  <a:pt x="158419" y="844302"/>
                </a:lnTo>
                <a:lnTo>
                  <a:pt x="192555" y="872061"/>
                </a:lnTo>
                <a:lnTo>
                  <a:pt x="229332" y="896702"/>
                </a:lnTo>
                <a:lnTo>
                  <a:pt x="268568" y="918047"/>
                </a:lnTo>
                <a:lnTo>
                  <a:pt x="310084" y="935914"/>
                </a:lnTo>
                <a:lnTo>
                  <a:pt x="353696" y="950123"/>
                </a:lnTo>
                <a:lnTo>
                  <a:pt x="399224" y="960496"/>
                </a:lnTo>
                <a:lnTo>
                  <a:pt x="446485" y="966851"/>
                </a:lnTo>
                <a:lnTo>
                  <a:pt x="495300" y="969009"/>
                </a:lnTo>
                <a:lnTo>
                  <a:pt x="544114" y="966851"/>
                </a:lnTo>
                <a:lnTo>
                  <a:pt x="591375" y="960496"/>
                </a:lnTo>
                <a:lnTo>
                  <a:pt x="636903" y="950123"/>
                </a:lnTo>
                <a:lnTo>
                  <a:pt x="680515" y="935914"/>
                </a:lnTo>
                <a:lnTo>
                  <a:pt x="722031" y="918047"/>
                </a:lnTo>
                <a:lnTo>
                  <a:pt x="761267" y="896702"/>
                </a:lnTo>
                <a:lnTo>
                  <a:pt x="798044" y="872061"/>
                </a:lnTo>
                <a:lnTo>
                  <a:pt x="832180" y="844302"/>
                </a:lnTo>
                <a:lnTo>
                  <a:pt x="863493" y="813605"/>
                </a:lnTo>
                <a:lnTo>
                  <a:pt x="891802" y="780151"/>
                </a:lnTo>
                <a:lnTo>
                  <a:pt x="916925" y="744119"/>
                </a:lnTo>
                <a:lnTo>
                  <a:pt x="938680" y="705689"/>
                </a:lnTo>
                <a:lnTo>
                  <a:pt x="956887" y="665041"/>
                </a:lnTo>
                <a:lnTo>
                  <a:pt x="971364" y="622356"/>
                </a:lnTo>
                <a:lnTo>
                  <a:pt x="981929" y="577812"/>
                </a:lnTo>
                <a:lnTo>
                  <a:pt x="988402" y="531590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03120" y="29442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590"/>
                </a:lnTo>
                <a:lnTo>
                  <a:pt x="981929" y="577812"/>
                </a:lnTo>
                <a:lnTo>
                  <a:pt x="971364" y="622356"/>
                </a:lnTo>
                <a:lnTo>
                  <a:pt x="956887" y="665041"/>
                </a:lnTo>
                <a:lnTo>
                  <a:pt x="938680" y="705689"/>
                </a:lnTo>
                <a:lnTo>
                  <a:pt x="916925" y="744119"/>
                </a:lnTo>
                <a:lnTo>
                  <a:pt x="891802" y="780151"/>
                </a:lnTo>
                <a:lnTo>
                  <a:pt x="863493" y="813605"/>
                </a:lnTo>
                <a:lnTo>
                  <a:pt x="832180" y="844302"/>
                </a:lnTo>
                <a:lnTo>
                  <a:pt x="798044" y="872061"/>
                </a:lnTo>
                <a:lnTo>
                  <a:pt x="761267" y="896702"/>
                </a:lnTo>
                <a:lnTo>
                  <a:pt x="722031" y="918047"/>
                </a:lnTo>
                <a:lnTo>
                  <a:pt x="680515" y="935914"/>
                </a:lnTo>
                <a:lnTo>
                  <a:pt x="636903" y="950123"/>
                </a:lnTo>
                <a:lnTo>
                  <a:pt x="591375" y="960496"/>
                </a:lnTo>
                <a:lnTo>
                  <a:pt x="544114" y="966851"/>
                </a:lnTo>
                <a:lnTo>
                  <a:pt x="495300" y="969009"/>
                </a:lnTo>
                <a:lnTo>
                  <a:pt x="446485" y="966851"/>
                </a:lnTo>
                <a:lnTo>
                  <a:pt x="399224" y="960496"/>
                </a:lnTo>
                <a:lnTo>
                  <a:pt x="353696" y="950123"/>
                </a:lnTo>
                <a:lnTo>
                  <a:pt x="310084" y="935914"/>
                </a:lnTo>
                <a:lnTo>
                  <a:pt x="268568" y="918047"/>
                </a:lnTo>
                <a:lnTo>
                  <a:pt x="229332" y="896702"/>
                </a:lnTo>
                <a:lnTo>
                  <a:pt x="192555" y="872061"/>
                </a:lnTo>
                <a:lnTo>
                  <a:pt x="158419" y="844302"/>
                </a:lnTo>
                <a:lnTo>
                  <a:pt x="127106" y="813605"/>
                </a:lnTo>
                <a:lnTo>
                  <a:pt x="98797" y="780151"/>
                </a:lnTo>
                <a:lnTo>
                  <a:pt x="73674" y="744119"/>
                </a:lnTo>
                <a:lnTo>
                  <a:pt x="51919" y="705689"/>
                </a:lnTo>
                <a:lnTo>
                  <a:pt x="33712" y="665041"/>
                </a:lnTo>
                <a:lnTo>
                  <a:pt x="19235" y="622356"/>
                </a:lnTo>
                <a:lnTo>
                  <a:pt x="8670" y="577812"/>
                </a:lnTo>
                <a:lnTo>
                  <a:pt x="2197" y="531590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03120" y="29442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93720" y="39132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391410" y="3282039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03120" y="407451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577"/>
                </a:lnTo>
                <a:lnTo>
                  <a:pt x="8670" y="577763"/>
                </a:lnTo>
                <a:lnTo>
                  <a:pt x="19235" y="622251"/>
                </a:lnTo>
                <a:lnTo>
                  <a:pt x="33712" y="664863"/>
                </a:lnTo>
                <a:lnTo>
                  <a:pt x="51919" y="705424"/>
                </a:lnTo>
                <a:lnTo>
                  <a:pt x="73674" y="743756"/>
                </a:lnTo>
                <a:lnTo>
                  <a:pt x="98797" y="779682"/>
                </a:lnTo>
                <a:lnTo>
                  <a:pt x="127106" y="813026"/>
                </a:lnTo>
                <a:lnTo>
                  <a:pt x="158419" y="843611"/>
                </a:lnTo>
                <a:lnTo>
                  <a:pt x="192555" y="871260"/>
                </a:lnTo>
                <a:lnTo>
                  <a:pt x="229332" y="895795"/>
                </a:lnTo>
                <a:lnTo>
                  <a:pt x="268568" y="917042"/>
                </a:lnTo>
                <a:lnTo>
                  <a:pt x="310084" y="934821"/>
                </a:lnTo>
                <a:lnTo>
                  <a:pt x="353696" y="948958"/>
                </a:lnTo>
                <a:lnTo>
                  <a:pt x="399224" y="959274"/>
                </a:lnTo>
                <a:lnTo>
                  <a:pt x="446485" y="965594"/>
                </a:lnTo>
                <a:lnTo>
                  <a:pt x="495300" y="967740"/>
                </a:lnTo>
                <a:lnTo>
                  <a:pt x="544114" y="965594"/>
                </a:lnTo>
                <a:lnTo>
                  <a:pt x="591375" y="959274"/>
                </a:lnTo>
                <a:lnTo>
                  <a:pt x="636903" y="948958"/>
                </a:lnTo>
                <a:lnTo>
                  <a:pt x="680515" y="934821"/>
                </a:lnTo>
                <a:lnTo>
                  <a:pt x="722031" y="917042"/>
                </a:lnTo>
                <a:lnTo>
                  <a:pt x="761267" y="895795"/>
                </a:lnTo>
                <a:lnTo>
                  <a:pt x="798044" y="871260"/>
                </a:lnTo>
                <a:lnTo>
                  <a:pt x="832180" y="843611"/>
                </a:lnTo>
                <a:lnTo>
                  <a:pt x="863493" y="813026"/>
                </a:lnTo>
                <a:lnTo>
                  <a:pt x="891802" y="779682"/>
                </a:lnTo>
                <a:lnTo>
                  <a:pt x="916925" y="743756"/>
                </a:lnTo>
                <a:lnTo>
                  <a:pt x="938680" y="705424"/>
                </a:lnTo>
                <a:lnTo>
                  <a:pt x="956887" y="664863"/>
                </a:lnTo>
                <a:lnTo>
                  <a:pt x="971364" y="622251"/>
                </a:lnTo>
                <a:lnTo>
                  <a:pt x="981929" y="577763"/>
                </a:lnTo>
                <a:lnTo>
                  <a:pt x="988402" y="531577"/>
                </a:lnTo>
                <a:lnTo>
                  <a:pt x="990600" y="483870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03120" y="407451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70"/>
                </a:lnTo>
                <a:lnTo>
                  <a:pt x="988402" y="531577"/>
                </a:lnTo>
                <a:lnTo>
                  <a:pt x="981929" y="577763"/>
                </a:lnTo>
                <a:lnTo>
                  <a:pt x="971364" y="622251"/>
                </a:lnTo>
                <a:lnTo>
                  <a:pt x="956887" y="664863"/>
                </a:lnTo>
                <a:lnTo>
                  <a:pt x="938680" y="705424"/>
                </a:lnTo>
                <a:lnTo>
                  <a:pt x="916925" y="743756"/>
                </a:lnTo>
                <a:lnTo>
                  <a:pt x="891802" y="779682"/>
                </a:lnTo>
                <a:lnTo>
                  <a:pt x="863493" y="813026"/>
                </a:lnTo>
                <a:lnTo>
                  <a:pt x="832180" y="843611"/>
                </a:lnTo>
                <a:lnTo>
                  <a:pt x="798044" y="871260"/>
                </a:lnTo>
                <a:lnTo>
                  <a:pt x="761267" y="895795"/>
                </a:lnTo>
                <a:lnTo>
                  <a:pt x="722031" y="917042"/>
                </a:lnTo>
                <a:lnTo>
                  <a:pt x="680515" y="934821"/>
                </a:lnTo>
                <a:lnTo>
                  <a:pt x="636903" y="948958"/>
                </a:lnTo>
                <a:lnTo>
                  <a:pt x="591375" y="959274"/>
                </a:lnTo>
                <a:lnTo>
                  <a:pt x="544114" y="965594"/>
                </a:lnTo>
                <a:lnTo>
                  <a:pt x="495300" y="967740"/>
                </a:lnTo>
                <a:lnTo>
                  <a:pt x="446485" y="965594"/>
                </a:lnTo>
                <a:lnTo>
                  <a:pt x="399224" y="959274"/>
                </a:lnTo>
                <a:lnTo>
                  <a:pt x="353696" y="948958"/>
                </a:lnTo>
                <a:lnTo>
                  <a:pt x="310084" y="934821"/>
                </a:lnTo>
                <a:lnTo>
                  <a:pt x="268568" y="917042"/>
                </a:lnTo>
                <a:lnTo>
                  <a:pt x="229332" y="895795"/>
                </a:lnTo>
                <a:lnTo>
                  <a:pt x="192555" y="871260"/>
                </a:lnTo>
                <a:lnTo>
                  <a:pt x="158419" y="843611"/>
                </a:lnTo>
                <a:lnTo>
                  <a:pt x="127106" y="813026"/>
                </a:lnTo>
                <a:lnTo>
                  <a:pt x="98797" y="779682"/>
                </a:lnTo>
                <a:lnTo>
                  <a:pt x="73674" y="743756"/>
                </a:lnTo>
                <a:lnTo>
                  <a:pt x="51919" y="705424"/>
                </a:lnTo>
                <a:lnTo>
                  <a:pt x="33712" y="664863"/>
                </a:lnTo>
                <a:lnTo>
                  <a:pt x="19235" y="622251"/>
                </a:lnTo>
                <a:lnTo>
                  <a:pt x="8670" y="577763"/>
                </a:lnTo>
                <a:lnTo>
                  <a:pt x="2197" y="531577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03120" y="40745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93720" y="50435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391410" y="4413610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06209" y="23854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10"/>
                </a:lnTo>
                <a:lnTo>
                  <a:pt x="544126" y="966863"/>
                </a:lnTo>
                <a:lnTo>
                  <a:pt x="591424" y="960542"/>
                </a:lnTo>
                <a:lnTo>
                  <a:pt x="637008" y="950221"/>
                </a:lnTo>
                <a:lnTo>
                  <a:pt x="680693" y="936075"/>
                </a:lnTo>
                <a:lnTo>
                  <a:pt x="722296" y="918279"/>
                </a:lnTo>
                <a:lnTo>
                  <a:pt x="761630" y="897010"/>
                </a:lnTo>
                <a:lnTo>
                  <a:pt x="798513" y="872441"/>
                </a:lnTo>
                <a:lnTo>
                  <a:pt x="832759" y="844749"/>
                </a:lnTo>
                <a:lnTo>
                  <a:pt x="864184" y="814108"/>
                </a:lnTo>
                <a:lnTo>
                  <a:pt x="892603" y="780694"/>
                </a:lnTo>
                <a:lnTo>
                  <a:pt x="917832" y="744682"/>
                </a:lnTo>
                <a:lnTo>
                  <a:pt x="939685" y="706247"/>
                </a:lnTo>
                <a:lnTo>
                  <a:pt x="957979" y="665566"/>
                </a:lnTo>
                <a:lnTo>
                  <a:pt x="972529" y="622812"/>
                </a:lnTo>
                <a:lnTo>
                  <a:pt x="983151" y="578161"/>
                </a:lnTo>
                <a:lnTo>
                  <a:pt x="989659" y="531788"/>
                </a:lnTo>
                <a:lnTo>
                  <a:pt x="991870" y="483870"/>
                </a:lnTo>
                <a:lnTo>
                  <a:pt x="989659" y="436162"/>
                </a:lnTo>
                <a:lnTo>
                  <a:pt x="983151" y="389976"/>
                </a:lnTo>
                <a:lnTo>
                  <a:pt x="972529" y="345488"/>
                </a:lnTo>
                <a:lnTo>
                  <a:pt x="957979" y="302876"/>
                </a:lnTo>
                <a:lnTo>
                  <a:pt x="939685" y="262315"/>
                </a:lnTo>
                <a:lnTo>
                  <a:pt x="917832" y="223983"/>
                </a:lnTo>
                <a:lnTo>
                  <a:pt x="892603" y="188057"/>
                </a:lnTo>
                <a:lnTo>
                  <a:pt x="864184" y="154713"/>
                </a:lnTo>
                <a:lnTo>
                  <a:pt x="832759" y="124128"/>
                </a:lnTo>
                <a:lnTo>
                  <a:pt x="798513" y="96479"/>
                </a:lnTo>
                <a:lnTo>
                  <a:pt x="761630" y="71944"/>
                </a:lnTo>
                <a:lnTo>
                  <a:pt x="722296" y="50697"/>
                </a:lnTo>
                <a:lnTo>
                  <a:pt x="680693" y="32918"/>
                </a:lnTo>
                <a:lnTo>
                  <a:pt x="637008" y="18781"/>
                </a:lnTo>
                <a:lnTo>
                  <a:pt x="591424" y="8465"/>
                </a:lnTo>
                <a:lnTo>
                  <a:pt x="544126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06209" y="23854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126" y="2145"/>
                </a:lnTo>
                <a:lnTo>
                  <a:pt x="591424" y="8465"/>
                </a:lnTo>
                <a:lnTo>
                  <a:pt x="637008" y="18781"/>
                </a:lnTo>
                <a:lnTo>
                  <a:pt x="680693" y="32918"/>
                </a:lnTo>
                <a:lnTo>
                  <a:pt x="722296" y="50697"/>
                </a:lnTo>
                <a:lnTo>
                  <a:pt x="761630" y="71944"/>
                </a:lnTo>
                <a:lnTo>
                  <a:pt x="798513" y="96479"/>
                </a:lnTo>
                <a:lnTo>
                  <a:pt x="832759" y="124128"/>
                </a:lnTo>
                <a:lnTo>
                  <a:pt x="864184" y="154713"/>
                </a:lnTo>
                <a:lnTo>
                  <a:pt x="892603" y="188057"/>
                </a:lnTo>
                <a:lnTo>
                  <a:pt x="917832" y="223983"/>
                </a:lnTo>
                <a:lnTo>
                  <a:pt x="939685" y="262315"/>
                </a:lnTo>
                <a:lnTo>
                  <a:pt x="957979" y="302876"/>
                </a:lnTo>
                <a:lnTo>
                  <a:pt x="972529" y="345488"/>
                </a:lnTo>
                <a:lnTo>
                  <a:pt x="983151" y="389976"/>
                </a:lnTo>
                <a:lnTo>
                  <a:pt x="989659" y="436162"/>
                </a:lnTo>
                <a:lnTo>
                  <a:pt x="991870" y="483870"/>
                </a:lnTo>
                <a:lnTo>
                  <a:pt x="989659" y="531788"/>
                </a:lnTo>
                <a:lnTo>
                  <a:pt x="983151" y="578161"/>
                </a:lnTo>
                <a:lnTo>
                  <a:pt x="972529" y="622812"/>
                </a:lnTo>
                <a:lnTo>
                  <a:pt x="957979" y="665566"/>
                </a:lnTo>
                <a:lnTo>
                  <a:pt x="939685" y="706247"/>
                </a:lnTo>
                <a:lnTo>
                  <a:pt x="917832" y="744682"/>
                </a:lnTo>
                <a:lnTo>
                  <a:pt x="892603" y="780694"/>
                </a:lnTo>
                <a:lnTo>
                  <a:pt x="864184" y="814108"/>
                </a:lnTo>
                <a:lnTo>
                  <a:pt x="832759" y="844749"/>
                </a:lnTo>
                <a:lnTo>
                  <a:pt x="798513" y="872441"/>
                </a:lnTo>
                <a:lnTo>
                  <a:pt x="761630" y="897010"/>
                </a:lnTo>
                <a:lnTo>
                  <a:pt x="722296" y="918279"/>
                </a:lnTo>
                <a:lnTo>
                  <a:pt x="680693" y="936075"/>
                </a:lnTo>
                <a:lnTo>
                  <a:pt x="637008" y="950221"/>
                </a:lnTo>
                <a:lnTo>
                  <a:pt x="591424" y="960542"/>
                </a:lnTo>
                <a:lnTo>
                  <a:pt x="544126" y="966863"/>
                </a:lnTo>
                <a:lnTo>
                  <a:pt x="495300" y="969010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06209" y="23854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498080" y="33544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06209" y="35157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10"/>
                </a:lnTo>
                <a:lnTo>
                  <a:pt x="544126" y="966863"/>
                </a:lnTo>
                <a:lnTo>
                  <a:pt x="591424" y="960542"/>
                </a:lnTo>
                <a:lnTo>
                  <a:pt x="637008" y="950221"/>
                </a:lnTo>
                <a:lnTo>
                  <a:pt x="680693" y="936075"/>
                </a:lnTo>
                <a:lnTo>
                  <a:pt x="722296" y="918279"/>
                </a:lnTo>
                <a:lnTo>
                  <a:pt x="761630" y="897010"/>
                </a:lnTo>
                <a:lnTo>
                  <a:pt x="798513" y="872441"/>
                </a:lnTo>
                <a:lnTo>
                  <a:pt x="832759" y="844749"/>
                </a:lnTo>
                <a:lnTo>
                  <a:pt x="864184" y="814108"/>
                </a:lnTo>
                <a:lnTo>
                  <a:pt x="892603" y="780694"/>
                </a:lnTo>
                <a:lnTo>
                  <a:pt x="917832" y="744682"/>
                </a:lnTo>
                <a:lnTo>
                  <a:pt x="939685" y="706247"/>
                </a:lnTo>
                <a:lnTo>
                  <a:pt x="957979" y="665566"/>
                </a:lnTo>
                <a:lnTo>
                  <a:pt x="972529" y="622812"/>
                </a:lnTo>
                <a:lnTo>
                  <a:pt x="983151" y="578161"/>
                </a:lnTo>
                <a:lnTo>
                  <a:pt x="989659" y="531788"/>
                </a:lnTo>
                <a:lnTo>
                  <a:pt x="991870" y="483870"/>
                </a:lnTo>
                <a:lnTo>
                  <a:pt x="989659" y="436162"/>
                </a:lnTo>
                <a:lnTo>
                  <a:pt x="983151" y="389976"/>
                </a:lnTo>
                <a:lnTo>
                  <a:pt x="972529" y="345488"/>
                </a:lnTo>
                <a:lnTo>
                  <a:pt x="957979" y="302876"/>
                </a:lnTo>
                <a:lnTo>
                  <a:pt x="939685" y="262315"/>
                </a:lnTo>
                <a:lnTo>
                  <a:pt x="917832" y="223983"/>
                </a:lnTo>
                <a:lnTo>
                  <a:pt x="892603" y="188057"/>
                </a:lnTo>
                <a:lnTo>
                  <a:pt x="864184" y="154713"/>
                </a:lnTo>
                <a:lnTo>
                  <a:pt x="832759" y="124128"/>
                </a:lnTo>
                <a:lnTo>
                  <a:pt x="798513" y="96479"/>
                </a:lnTo>
                <a:lnTo>
                  <a:pt x="761630" y="71944"/>
                </a:lnTo>
                <a:lnTo>
                  <a:pt x="722296" y="50697"/>
                </a:lnTo>
                <a:lnTo>
                  <a:pt x="680693" y="32918"/>
                </a:lnTo>
                <a:lnTo>
                  <a:pt x="637008" y="18781"/>
                </a:lnTo>
                <a:lnTo>
                  <a:pt x="591424" y="8465"/>
                </a:lnTo>
                <a:lnTo>
                  <a:pt x="544126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06209" y="35157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126" y="2145"/>
                </a:lnTo>
                <a:lnTo>
                  <a:pt x="591424" y="8465"/>
                </a:lnTo>
                <a:lnTo>
                  <a:pt x="637008" y="18781"/>
                </a:lnTo>
                <a:lnTo>
                  <a:pt x="680693" y="32918"/>
                </a:lnTo>
                <a:lnTo>
                  <a:pt x="722296" y="50697"/>
                </a:lnTo>
                <a:lnTo>
                  <a:pt x="761630" y="71944"/>
                </a:lnTo>
                <a:lnTo>
                  <a:pt x="798513" y="96479"/>
                </a:lnTo>
                <a:lnTo>
                  <a:pt x="832759" y="124128"/>
                </a:lnTo>
                <a:lnTo>
                  <a:pt x="864184" y="154713"/>
                </a:lnTo>
                <a:lnTo>
                  <a:pt x="892603" y="188057"/>
                </a:lnTo>
                <a:lnTo>
                  <a:pt x="917832" y="223983"/>
                </a:lnTo>
                <a:lnTo>
                  <a:pt x="939685" y="262315"/>
                </a:lnTo>
                <a:lnTo>
                  <a:pt x="957979" y="302876"/>
                </a:lnTo>
                <a:lnTo>
                  <a:pt x="972529" y="345488"/>
                </a:lnTo>
                <a:lnTo>
                  <a:pt x="983151" y="389976"/>
                </a:lnTo>
                <a:lnTo>
                  <a:pt x="989659" y="436162"/>
                </a:lnTo>
                <a:lnTo>
                  <a:pt x="991870" y="483870"/>
                </a:lnTo>
                <a:lnTo>
                  <a:pt x="989659" y="531788"/>
                </a:lnTo>
                <a:lnTo>
                  <a:pt x="983151" y="578161"/>
                </a:lnTo>
                <a:lnTo>
                  <a:pt x="972529" y="622812"/>
                </a:lnTo>
                <a:lnTo>
                  <a:pt x="957979" y="665566"/>
                </a:lnTo>
                <a:lnTo>
                  <a:pt x="939685" y="706247"/>
                </a:lnTo>
                <a:lnTo>
                  <a:pt x="917832" y="744682"/>
                </a:lnTo>
                <a:lnTo>
                  <a:pt x="892603" y="780694"/>
                </a:lnTo>
                <a:lnTo>
                  <a:pt x="864184" y="814108"/>
                </a:lnTo>
                <a:lnTo>
                  <a:pt x="832759" y="844749"/>
                </a:lnTo>
                <a:lnTo>
                  <a:pt x="798513" y="872441"/>
                </a:lnTo>
                <a:lnTo>
                  <a:pt x="761630" y="897010"/>
                </a:lnTo>
                <a:lnTo>
                  <a:pt x="722296" y="918279"/>
                </a:lnTo>
                <a:lnTo>
                  <a:pt x="680693" y="936075"/>
                </a:lnTo>
                <a:lnTo>
                  <a:pt x="637008" y="950221"/>
                </a:lnTo>
                <a:lnTo>
                  <a:pt x="591424" y="960542"/>
                </a:lnTo>
                <a:lnTo>
                  <a:pt x="544126" y="966863"/>
                </a:lnTo>
                <a:lnTo>
                  <a:pt x="495300" y="969010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06209" y="35157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498080" y="44847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55009" y="342808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69740" y="3382369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0" y="0"/>
                </a:moveTo>
                <a:lnTo>
                  <a:pt x="0" y="91440"/>
                </a:lnTo>
                <a:lnTo>
                  <a:pt x="13716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62120" y="4513939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60" h="90170">
                <a:moveTo>
                  <a:pt x="0" y="0"/>
                </a:moveTo>
                <a:lnTo>
                  <a:pt x="0" y="90169"/>
                </a:lnTo>
                <a:lnTo>
                  <a:pt x="137159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85640" y="1841860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6"/>
                </a:lnTo>
                <a:lnTo>
                  <a:pt x="590454" y="8467"/>
                </a:lnTo>
                <a:lnTo>
                  <a:pt x="636089" y="18788"/>
                </a:lnTo>
                <a:lnTo>
                  <a:pt x="679770" y="32934"/>
                </a:lnTo>
                <a:lnTo>
                  <a:pt x="721319" y="50730"/>
                </a:lnTo>
                <a:lnTo>
                  <a:pt x="760560" y="71999"/>
                </a:lnTo>
                <a:lnTo>
                  <a:pt x="797317" y="96568"/>
                </a:lnTo>
                <a:lnTo>
                  <a:pt x="831413" y="124260"/>
                </a:lnTo>
                <a:lnTo>
                  <a:pt x="862670" y="154901"/>
                </a:lnTo>
                <a:lnTo>
                  <a:pt x="890912" y="188315"/>
                </a:lnTo>
                <a:lnTo>
                  <a:pt x="915962" y="224327"/>
                </a:lnTo>
                <a:lnTo>
                  <a:pt x="937643" y="262762"/>
                </a:lnTo>
                <a:lnTo>
                  <a:pt x="955779" y="303443"/>
                </a:lnTo>
                <a:lnTo>
                  <a:pt x="970192" y="346197"/>
                </a:lnTo>
                <a:lnTo>
                  <a:pt x="980706" y="390848"/>
                </a:lnTo>
                <a:lnTo>
                  <a:pt x="987144" y="437221"/>
                </a:lnTo>
                <a:lnTo>
                  <a:pt x="989330" y="485139"/>
                </a:lnTo>
                <a:lnTo>
                  <a:pt x="987144" y="532847"/>
                </a:lnTo>
                <a:lnTo>
                  <a:pt x="980706" y="579033"/>
                </a:lnTo>
                <a:lnTo>
                  <a:pt x="970192" y="623521"/>
                </a:lnTo>
                <a:lnTo>
                  <a:pt x="955779" y="666133"/>
                </a:lnTo>
                <a:lnTo>
                  <a:pt x="937643" y="706694"/>
                </a:lnTo>
                <a:lnTo>
                  <a:pt x="915962" y="745026"/>
                </a:lnTo>
                <a:lnTo>
                  <a:pt x="890912" y="780952"/>
                </a:lnTo>
                <a:lnTo>
                  <a:pt x="862670" y="814296"/>
                </a:lnTo>
                <a:lnTo>
                  <a:pt x="831413" y="844881"/>
                </a:lnTo>
                <a:lnTo>
                  <a:pt x="797317" y="872530"/>
                </a:lnTo>
                <a:lnTo>
                  <a:pt x="760560" y="897065"/>
                </a:lnTo>
                <a:lnTo>
                  <a:pt x="721319" y="918312"/>
                </a:lnTo>
                <a:lnTo>
                  <a:pt x="679770" y="936091"/>
                </a:lnTo>
                <a:lnTo>
                  <a:pt x="636089" y="950228"/>
                </a:lnTo>
                <a:lnTo>
                  <a:pt x="590454" y="960544"/>
                </a:lnTo>
                <a:lnTo>
                  <a:pt x="543042" y="966864"/>
                </a:lnTo>
                <a:lnTo>
                  <a:pt x="494030" y="969009"/>
                </a:lnTo>
                <a:lnTo>
                  <a:pt x="445228" y="966864"/>
                </a:lnTo>
                <a:lnTo>
                  <a:pt x="398002" y="960544"/>
                </a:lnTo>
                <a:lnTo>
                  <a:pt x="352531" y="950228"/>
                </a:lnTo>
                <a:lnTo>
                  <a:pt x="308992" y="936091"/>
                </a:lnTo>
                <a:lnTo>
                  <a:pt x="267563" y="918312"/>
                </a:lnTo>
                <a:lnTo>
                  <a:pt x="228424" y="897065"/>
                </a:lnTo>
                <a:lnTo>
                  <a:pt x="191753" y="872530"/>
                </a:lnTo>
                <a:lnTo>
                  <a:pt x="157728" y="844881"/>
                </a:lnTo>
                <a:lnTo>
                  <a:pt x="126527" y="814296"/>
                </a:lnTo>
                <a:lnTo>
                  <a:pt x="98329" y="780952"/>
                </a:lnTo>
                <a:lnTo>
                  <a:pt x="73312" y="745026"/>
                </a:lnTo>
                <a:lnTo>
                  <a:pt x="51654" y="706694"/>
                </a:lnTo>
                <a:lnTo>
                  <a:pt x="33534" y="666133"/>
                </a:lnTo>
                <a:lnTo>
                  <a:pt x="19130" y="623521"/>
                </a:lnTo>
                <a:lnTo>
                  <a:pt x="8621" y="579033"/>
                </a:lnTo>
                <a:lnTo>
                  <a:pt x="2185" y="532847"/>
                </a:lnTo>
                <a:lnTo>
                  <a:pt x="0" y="485139"/>
                </a:lnTo>
                <a:lnTo>
                  <a:pt x="2185" y="437221"/>
                </a:lnTo>
                <a:lnTo>
                  <a:pt x="8621" y="390848"/>
                </a:lnTo>
                <a:lnTo>
                  <a:pt x="19130" y="346197"/>
                </a:lnTo>
                <a:lnTo>
                  <a:pt x="33534" y="303443"/>
                </a:lnTo>
                <a:lnTo>
                  <a:pt x="51654" y="262762"/>
                </a:lnTo>
                <a:lnTo>
                  <a:pt x="73312" y="224327"/>
                </a:lnTo>
                <a:lnTo>
                  <a:pt x="98329" y="188315"/>
                </a:lnTo>
                <a:lnTo>
                  <a:pt x="126527" y="154901"/>
                </a:lnTo>
                <a:lnTo>
                  <a:pt x="157728" y="124260"/>
                </a:lnTo>
                <a:lnTo>
                  <a:pt x="191753" y="96568"/>
                </a:lnTo>
                <a:lnTo>
                  <a:pt x="228424" y="71999"/>
                </a:lnTo>
                <a:lnTo>
                  <a:pt x="267563" y="50730"/>
                </a:lnTo>
                <a:lnTo>
                  <a:pt x="308992" y="32934"/>
                </a:lnTo>
                <a:lnTo>
                  <a:pt x="352531" y="18788"/>
                </a:lnTo>
                <a:lnTo>
                  <a:pt x="398002" y="8467"/>
                </a:lnTo>
                <a:lnTo>
                  <a:pt x="445228" y="2146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85640" y="1841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76240" y="2812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641850" y="1953619"/>
            <a:ext cx="628650" cy="6654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200" spc="110">
                <a:latin typeface="Tahoma"/>
                <a:cs typeface="Tahoma"/>
              </a:rPr>
              <a:t>255</a:t>
            </a:r>
            <a:r>
              <a:rPr dirty="0" sz="1200" spc="85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1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2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3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85640" y="2944219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69"/>
                </a:lnTo>
                <a:lnTo>
                  <a:pt x="987144" y="531590"/>
                </a:lnTo>
                <a:lnTo>
                  <a:pt x="980706" y="577812"/>
                </a:lnTo>
                <a:lnTo>
                  <a:pt x="970192" y="622356"/>
                </a:lnTo>
                <a:lnTo>
                  <a:pt x="955779" y="665041"/>
                </a:lnTo>
                <a:lnTo>
                  <a:pt x="937643" y="705689"/>
                </a:lnTo>
                <a:lnTo>
                  <a:pt x="915962" y="744119"/>
                </a:lnTo>
                <a:lnTo>
                  <a:pt x="890912" y="780151"/>
                </a:lnTo>
                <a:lnTo>
                  <a:pt x="862670" y="813605"/>
                </a:lnTo>
                <a:lnTo>
                  <a:pt x="831413" y="844302"/>
                </a:lnTo>
                <a:lnTo>
                  <a:pt x="797317" y="872061"/>
                </a:lnTo>
                <a:lnTo>
                  <a:pt x="760560" y="896702"/>
                </a:lnTo>
                <a:lnTo>
                  <a:pt x="721319" y="918047"/>
                </a:lnTo>
                <a:lnTo>
                  <a:pt x="679770" y="935914"/>
                </a:lnTo>
                <a:lnTo>
                  <a:pt x="636089" y="950123"/>
                </a:lnTo>
                <a:lnTo>
                  <a:pt x="590454" y="960496"/>
                </a:lnTo>
                <a:lnTo>
                  <a:pt x="543042" y="966851"/>
                </a:lnTo>
                <a:lnTo>
                  <a:pt x="494030" y="969009"/>
                </a:lnTo>
                <a:lnTo>
                  <a:pt x="445228" y="966851"/>
                </a:lnTo>
                <a:lnTo>
                  <a:pt x="398002" y="960496"/>
                </a:lnTo>
                <a:lnTo>
                  <a:pt x="352531" y="950123"/>
                </a:lnTo>
                <a:lnTo>
                  <a:pt x="308992" y="935914"/>
                </a:lnTo>
                <a:lnTo>
                  <a:pt x="267563" y="918047"/>
                </a:lnTo>
                <a:lnTo>
                  <a:pt x="228424" y="896702"/>
                </a:lnTo>
                <a:lnTo>
                  <a:pt x="191753" y="872061"/>
                </a:lnTo>
                <a:lnTo>
                  <a:pt x="157728" y="844302"/>
                </a:lnTo>
                <a:lnTo>
                  <a:pt x="126527" y="813605"/>
                </a:lnTo>
                <a:lnTo>
                  <a:pt x="98329" y="780151"/>
                </a:lnTo>
                <a:lnTo>
                  <a:pt x="73312" y="744119"/>
                </a:lnTo>
                <a:lnTo>
                  <a:pt x="51654" y="705689"/>
                </a:lnTo>
                <a:lnTo>
                  <a:pt x="33534" y="665041"/>
                </a:lnTo>
                <a:lnTo>
                  <a:pt x="19130" y="622356"/>
                </a:lnTo>
                <a:lnTo>
                  <a:pt x="8621" y="577812"/>
                </a:lnTo>
                <a:lnTo>
                  <a:pt x="2185" y="531590"/>
                </a:lnTo>
                <a:lnTo>
                  <a:pt x="0" y="483869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85640" y="29442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76240" y="39132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85640" y="4074519"/>
            <a:ext cx="989330" cy="967740"/>
          </a:xfrm>
          <a:custGeom>
            <a:avLst/>
            <a:gdLst/>
            <a:ahLst/>
            <a:cxnLst/>
            <a:rect l="l" t="t" r="r" b="b"/>
            <a:pathLst>
              <a:path w="989329" h="967739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70"/>
                </a:lnTo>
                <a:lnTo>
                  <a:pt x="987144" y="531577"/>
                </a:lnTo>
                <a:lnTo>
                  <a:pt x="980706" y="577763"/>
                </a:lnTo>
                <a:lnTo>
                  <a:pt x="970192" y="622251"/>
                </a:lnTo>
                <a:lnTo>
                  <a:pt x="955779" y="664863"/>
                </a:lnTo>
                <a:lnTo>
                  <a:pt x="937643" y="705424"/>
                </a:lnTo>
                <a:lnTo>
                  <a:pt x="915962" y="743756"/>
                </a:lnTo>
                <a:lnTo>
                  <a:pt x="890912" y="779682"/>
                </a:lnTo>
                <a:lnTo>
                  <a:pt x="862670" y="813026"/>
                </a:lnTo>
                <a:lnTo>
                  <a:pt x="831413" y="843611"/>
                </a:lnTo>
                <a:lnTo>
                  <a:pt x="797317" y="871260"/>
                </a:lnTo>
                <a:lnTo>
                  <a:pt x="760560" y="895795"/>
                </a:lnTo>
                <a:lnTo>
                  <a:pt x="721319" y="917042"/>
                </a:lnTo>
                <a:lnTo>
                  <a:pt x="679770" y="934821"/>
                </a:lnTo>
                <a:lnTo>
                  <a:pt x="636089" y="948958"/>
                </a:lnTo>
                <a:lnTo>
                  <a:pt x="590454" y="959274"/>
                </a:lnTo>
                <a:lnTo>
                  <a:pt x="543042" y="965594"/>
                </a:lnTo>
                <a:lnTo>
                  <a:pt x="494030" y="967740"/>
                </a:lnTo>
                <a:lnTo>
                  <a:pt x="445228" y="965594"/>
                </a:lnTo>
                <a:lnTo>
                  <a:pt x="398002" y="959274"/>
                </a:lnTo>
                <a:lnTo>
                  <a:pt x="352531" y="948958"/>
                </a:lnTo>
                <a:lnTo>
                  <a:pt x="308992" y="934821"/>
                </a:lnTo>
                <a:lnTo>
                  <a:pt x="267563" y="917042"/>
                </a:lnTo>
                <a:lnTo>
                  <a:pt x="228424" y="895795"/>
                </a:lnTo>
                <a:lnTo>
                  <a:pt x="191753" y="871260"/>
                </a:lnTo>
                <a:lnTo>
                  <a:pt x="157728" y="843611"/>
                </a:lnTo>
                <a:lnTo>
                  <a:pt x="126527" y="813026"/>
                </a:lnTo>
                <a:lnTo>
                  <a:pt x="98329" y="779682"/>
                </a:lnTo>
                <a:lnTo>
                  <a:pt x="73312" y="743756"/>
                </a:lnTo>
                <a:lnTo>
                  <a:pt x="51654" y="705424"/>
                </a:lnTo>
                <a:lnTo>
                  <a:pt x="33534" y="664863"/>
                </a:lnTo>
                <a:lnTo>
                  <a:pt x="19130" y="622251"/>
                </a:lnTo>
                <a:lnTo>
                  <a:pt x="8621" y="577763"/>
                </a:lnTo>
                <a:lnTo>
                  <a:pt x="2185" y="531577"/>
                </a:lnTo>
                <a:lnTo>
                  <a:pt x="0" y="483870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485640" y="40745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476240" y="50435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258820" y="342808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82440" y="427391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7150" y="0"/>
                </a:moveTo>
                <a:lnTo>
                  <a:pt x="0" y="69849"/>
                </a:lnTo>
                <a:lnTo>
                  <a:pt x="133350" y="123189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253740" y="2292710"/>
            <a:ext cx="1094740" cy="1831339"/>
          </a:xfrm>
          <a:custGeom>
            <a:avLst/>
            <a:gdLst/>
            <a:ahLst/>
            <a:cxnLst/>
            <a:rect l="l" t="t" r="r" b="b"/>
            <a:pathLst>
              <a:path w="1094739" h="1831339">
                <a:moveTo>
                  <a:pt x="0" y="0"/>
                </a:moveTo>
                <a:lnTo>
                  <a:pt x="1094739" y="18313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306570" y="4094839"/>
            <a:ext cx="109220" cy="140970"/>
          </a:xfrm>
          <a:custGeom>
            <a:avLst/>
            <a:gdLst/>
            <a:ahLst/>
            <a:cxnLst/>
            <a:rect l="l" t="t" r="r" b="b"/>
            <a:pathLst>
              <a:path w="109220" h="140970">
                <a:moveTo>
                  <a:pt x="78739" y="0"/>
                </a:moveTo>
                <a:lnTo>
                  <a:pt x="0" y="46990"/>
                </a:lnTo>
                <a:lnTo>
                  <a:pt x="109219" y="140969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247389" y="367319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89"/>
                </a:moveTo>
                <a:lnTo>
                  <a:pt x="10566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69740" y="3589380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575300" y="2297789"/>
            <a:ext cx="708660" cy="417830"/>
          </a:xfrm>
          <a:custGeom>
            <a:avLst/>
            <a:gdLst/>
            <a:ahLst/>
            <a:cxnLst/>
            <a:rect l="l" t="t" r="r" b="b"/>
            <a:pathLst>
              <a:path w="708660" h="417830">
                <a:moveTo>
                  <a:pt x="0" y="0"/>
                </a:moveTo>
                <a:lnTo>
                  <a:pt x="70866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56020" y="2673710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19">
                <a:moveTo>
                  <a:pt x="45719" y="0"/>
                </a:moveTo>
                <a:lnTo>
                  <a:pt x="0" y="78740"/>
                </a:lnTo>
                <a:lnTo>
                  <a:pt x="140969" y="109219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570220" y="3010260"/>
            <a:ext cx="713740" cy="417830"/>
          </a:xfrm>
          <a:custGeom>
            <a:avLst/>
            <a:gdLst/>
            <a:ahLst/>
            <a:cxnLst/>
            <a:rect l="l" t="t" r="r" b="b"/>
            <a:pathLst>
              <a:path w="713739" h="417829">
                <a:moveTo>
                  <a:pt x="0" y="417830"/>
                </a:moveTo>
                <a:lnTo>
                  <a:pt x="7137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56020" y="2944219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140969" y="0"/>
                </a:moveTo>
                <a:lnTo>
                  <a:pt x="0" y="29209"/>
                </a:lnTo>
                <a:lnTo>
                  <a:pt x="45719" y="107950"/>
                </a:lnTo>
                <a:lnTo>
                  <a:pt x="140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571490" y="3434439"/>
            <a:ext cx="712470" cy="417830"/>
          </a:xfrm>
          <a:custGeom>
            <a:avLst/>
            <a:gdLst/>
            <a:ahLst/>
            <a:cxnLst/>
            <a:rect l="l" t="t" r="r" b="b"/>
            <a:pathLst>
              <a:path w="712470" h="417829">
                <a:moveTo>
                  <a:pt x="0" y="0"/>
                </a:moveTo>
                <a:lnTo>
                  <a:pt x="71247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56020" y="3810360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46989" y="0"/>
                </a:moveTo>
                <a:lnTo>
                  <a:pt x="0" y="78739"/>
                </a:lnTo>
                <a:lnTo>
                  <a:pt x="140969" y="107949"/>
                </a:lnTo>
                <a:lnTo>
                  <a:pt x="46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570220" y="4140560"/>
            <a:ext cx="708660" cy="419100"/>
          </a:xfrm>
          <a:custGeom>
            <a:avLst/>
            <a:gdLst/>
            <a:ahLst/>
            <a:cxnLst/>
            <a:rect l="l" t="t" r="r" b="b"/>
            <a:pathLst>
              <a:path w="708660" h="419100">
                <a:moveTo>
                  <a:pt x="0" y="419099"/>
                </a:moveTo>
                <a:lnTo>
                  <a:pt x="70865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250940" y="4074519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20">
                <a:moveTo>
                  <a:pt x="140970" y="0"/>
                </a:moveTo>
                <a:lnTo>
                  <a:pt x="0" y="30480"/>
                </a:lnTo>
                <a:lnTo>
                  <a:pt x="45720" y="10922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565140" y="3214729"/>
            <a:ext cx="866140" cy="1350010"/>
          </a:xfrm>
          <a:custGeom>
            <a:avLst/>
            <a:gdLst/>
            <a:ahLst/>
            <a:cxnLst/>
            <a:rect l="l" t="t" r="r" b="b"/>
            <a:pathLst>
              <a:path w="866139" h="1350010">
                <a:moveTo>
                  <a:pt x="0" y="1350010"/>
                </a:moveTo>
                <a:lnTo>
                  <a:pt x="8661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389370" y="3105510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113029" y="0"/>
                </a:moveTo>
                <a:lnTo>
                  <a:pt x="0" y="90169"/>
                </a:lnTo>
                <a:lnTo>
                  <a:pt x="77469" y="139700"/>
                </a:lnTo>
                <a:lnTo>
                  <a:pt x="113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263900" y="229778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278629" y="2252069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89" h="91439">
                <a:moveTo>
                  <a:pt x="0" y="0"/>
                </a:moveTo>
                <a:lnTo>
                  <a:pt x="0" y="91440"/>
                </a:lnTo>
                <a:lnTo>
                  <a:pt x="13589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671570" y="2109830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1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258820" y="229778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8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281170" y="314361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8419" y="0"/>
                </a:moveTo>
                <a:lnTo>
                  <a:pt x="0" y="69850"/>
                </a:lnTo>
                <a:lnTo>
                  <a:pt x="133350" y="123190"/>
                </a:lnTo>
                <a:lnTo>
                  <a:pt x="58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249929" y="2542900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89"/>
                </a:moveTo>
                <a:lnTo>
                  <a:pt x="105664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272279" y="2459079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241039" y="2711810"/>
            <a:ext cx="1096010" cy="1831339"/>
          </a:xfrm>
          <a:custGeom>
            <a:avLst/>
            <a:gdLst/>
            <a:ahLst/>
            <a:cxnLst/>
            <a:rect l="l" t="t" r="r" b="b"/>
            <a:pathLst>
              <a:path w="1096010" h="1831339">
                <a:moveTo>
                  <a:pt x="0" y="1831339"/>
                </a:moveTo>
                <a:lnTo>
                  <a:pt x="109601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295140" y="2600050"/>
            <a:ext cx="109220" cy="139700"/>
          </a:xfrm>
          <a:custGeom>
            <a:avLst/>
            <a:gdLst/>
            <a:ahLst/>
            <a:cxnLst/>
            <a:rect l="l" t="t" r="r" b="b"/>
            <a:pathLst>
              <a:path w="109220" h="139700">
                <a:moveTo>
                  <a:pt x="109220" y="0"/>
                </a:moveTo>
                <a:lnTo>
                  <a:pt x="0" y="93979"/>
                </a:lnTo>
                <a:lnTo>
                  <a:pt x="77470" y="13970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3826509" y="3033119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3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570220" y="2292710"/>
            <a:ext cx="866140" cy="1348740"/>
          </a:xfrm>
          <a:custGeom>
            <a:avLst/>
            <a:gdLst/>
            <a:ahLst/>
            <a:cxnLst/>
            <a:rect l="l" t="t" r="r" b="b"/>
            <a:pathLst>
              <a:path w="866139" h="1348739">
                <a:moveTo>
                  <a:pt x="0" y="0"/>
                </a:moveTo>
                <a:lnTo>
                  <a:pt x="866139" y="13487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394450" y="3612239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77470" y="0"/>
                </a:moveTo>
                <a:lnTo>
                  <a:pt x="0" y="49530"/>
                </a:lnTo>
                <a:lnTo>
                  <a:pt x="113029" y="139700"/>
                </a:lnTo>
                <a:lnTo>
                  <a:pt x="7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5812790" y="3066139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17">
                <a:latin typeface="Tahoma"/>
                <a:cs typeface="Tahoma"/>
              </a:rPr>
              <a:t>W</a:t>
            </a: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70</a:t>
            </a:fld>
          </a:p>
        </p:txBody>
      </p:sp>
      <p:sp>
        <p:nvSpPr>
          <p:cNvPr id="69" name="object 69"/>
          <p:cNvSpPr txBox="1"/>
          <p:nvPr/>
        </p:nvSpPr>
        <p:spPr>
          <a:xfrm>
            <a:off x="4640579" y="3010259"/>
            <a:ext cx="628650" cy="6654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200" spc="110">
                <a:latin typeface="Tahoma"/>
                <a:cs typeface="Tahoma"/>
              </a:rPr>
              <a:t>255</a:t>
            </a:r>
            <a:r>
              <a:rPr dirty="0" sz="1200" spc="85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4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5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6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40579" y="4229460"/>
            <a:ext cx="628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5">
                <a:latin typeface="Tahoma"/>
                <a:cs typeface="Tahoma"/>
              </a:rPr>
              <a:t>255w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40579" y="4345030"/>
            <a:ext cx="628650" cy="519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133985">
              <a:lnSpc>
                <a:spcPts val="810"/>
              </a:lnSpc>
              <a:spcBef>
                <a:spcPts val="90"/>
              </a:spcBef>
            </a:pPr>
            <a:r>
              <a:rPr dirty="0" sz="700" spc="55">
                <a:latin typeface="Tahoma"/>
                <a:cs typeface="Tahoma"/>
              </a:rPr>
              <a:t>7</a:t>
            </a:r>
            <a:endParaRPr sz="700">
              <a:latin typeface="Tahoma"/>
              <a:cs typeface="Tahoma"/>
            </a:endParaRPr>
          </a:p>
          <a:p>
            <a:pPr algn="ctr">
              <a:lnSpc>
                <a:spcPts val="1410"/>
              </a:lnSpc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8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9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60750" y="2393039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4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84929" y="3391260"/>
            <a:ext cx="584835" cy="67310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800" spc="120">
                <a:latin typeface="Tahoma"/>
                <a:cs typeface="Tahoma"/>
              </a:rPr>
              <a:t>W</a:t>
            </a:r>
            <a:r>
              <a:rPr dirty="0" baseline="-31746" sz="1575" spc="179">
                <a:latin typeface="Tahoma"/>
                <a:cs typeface="Tahoma"/>
              </a:rPr>
              <a:t>5</a:t>
            </a:r>
            <a:endParaRPr baseline="-31746" sz="1575">
              <a:latin typeface="Tahoma"/>
              <a:cs typeface="Tahoma"/>
            </a:endParaRPr>
          </a:p>
          <a:p>
            <a:pPr marL="261620">
              <a:lnSpc>
                <a:spcPct val="100000"/>
              </a:lnSpc>
              <a:spcBef>
                <a:spcPts val="39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7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84929" y="2474319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110990" y="2647039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43629" y="3947519"/>
            <a:ext cx="598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20">
                <a:latin typeface="Tahoma"/>
                <a:cs typeface="Tahoma"/>
              </a:rPr>
              <a:t>W</a:t>
            </a:r>
            <a:r>
              <a:rPr dirty="0" baseline="-31746" sz="1575" spc="179">
                <a:latin typeface="Tahoma"/>
                <a:cs typeface="Tahoma"/>
              </a:rPr>
              <a:t>6</a:t>
            </a:r>
            <a:r>
              <a:rPr dirty="0" baseline="-31746" sz="1575" spc="-165">
                <a:latin typeface="Tahoma"/>
                <a:cs typeface="Tahoma"/>
              </a:rPr>
              <a:t> </a:t>
            </a:r>
            <a:r>
              <a:rPr dirty="0" baseline="-13888" sz="2700" spc="232">
                <a:latin typeface="Tahoma"/>
                <a:cs typeface="Tahoma"/>
              </a:rPr>
              <a:t>W</a:t>
            </a:r>
            <a:endParaRPr baseline="-13888" sz="27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216400" y="4177389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8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234689" y="4313280"/>
            <a:ext cx="1046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25" algn="l"/>
                <a:tab pos="1033144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1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	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928109" y="4485999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9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12790" y="2307950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38850" y="2480670"/>
            <a:ext cx="19367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0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29909" y="3856080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178550" y="3369669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403340" y="3542389"/>
            <a:ext cx="19494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3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629909" y="3524610"/>
            <a:ext cx="419734" cy="68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17">
                <a:latin typeface="Tahoma"/>
                <a:cs typeface="Tahoma"/>
              </a:rPr>
              <a:t>W</a:t>
            </a: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4</a:t>
            </a:r>
            <a:endParaRPr sz="1050">
              <a:latin typeface="Tahoma"/>
              <a:cs typeface="Tahoma"/>
            </a:endParaRPr>
          </a:p>
          <a:p>
            <a:pPr marL="236854">
              <a:lnSpc>
                <a:spcPct val="100000"/>
              </a:lnSpc>
              <a:spcBef>
                <a:spcPts val="1800"/>
              </a:spcBef>
            </a:pP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929629" y="4298039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32">
                <a:latin typeface="Tahoma"/>
                <a:cs typeface="Tahoma"/>
              </a:rPr>
              <a:t>W</a:t>
            </a:r>
            <a:r>
              <a:rPr dirty="0" sz="1050" spc="8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5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733540" y="2668629"/>
            <a:ext cx="532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0">
                <a:latin typeface="Tahoma"/>
                <a:cs typeface="Tahoma"/>
              </a:rPr>
              <a:t>.</a:t>
            </a:r>
            <a:r>
              <a:rPr dirty="0" sz="1800" spc="110">
                <a:latin typeface="Tahoma"/>
                <a:cs typeface="Tahoma"/>
              </a:rPr>
              <a:t>9</a:t>
            </a:r>
            <a:r>
              <a:rPr dirty="0" sz="1800" spc="150">
                <a:latin typeface="Tahoma"/>
                <a:cs typeface="Tahoma"/>
              </a:rPr>
              <a:t>9</a:t>
            </a:r>
            <a:r>
              <a:rPr dirty="0" sz="1800" spc="160"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805930" y="3797660"/>
            <a:ext cx="387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dirty="0" sz="1800" spc="11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dirty="0" sz="1800" spc="16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955280" y="265211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solidFill>
                  <a:srgbClr val="FFFFFF"/>
                </a:solidFill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955280" y="374939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3421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A </a:t>
            </a:r>
            <a:r>
              <a:rPr dirty="0" spc="220"/>
              <a:t>Simple </a:t>
            </a:r>
            <a:r>
              <a:rPr dirty="0" spc="245"/>
              <a:t>Neural</a:t>
            </a:r>
            <a:r>
              <a:rPr dirty="0" spc="130"/>
              <a:t> </a:t>
            </a:r>
            <a:r>
              <a:rPr dirty="0" spc="275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229" y="1167489"/>
            <a:ext cx="9054465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105">
                <a:latin typeface="Tahoma"/>
                <a:cs typeface="Tahoma"/>
              </a:rPr>
              <a:t>We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145">
                <a:latin typeface="Tahoma"/>
                <a:cs typeface="Tahoma"/>
              </a:rPr>
              <a:t>need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to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solve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90">
                <a:latin typeface="Tahoma"/>
                <a:cs typeface="Tahoma"/>
              </a:rPr>
              <a:t>for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the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25">
                <a:latin typeface="Tahoma"/>
                <a:cs typeface="Tahoma"/>
              </a:rPr>
              <a:t>weight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135">
                <a:latin typeface="Tahoma"/>
                <a:cs typeface="Tahoma"/>
              </a:rPr>
              <a:t>values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that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gets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our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training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colors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45">
                <a:latin typeface="Tahoma"/>
                <a:cs typeface="Tahoma"/>
              </a:rPr>
              <a:t>as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close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to  their </a:t>
            </a:r>
            <a:r>
              <a:rPr dirty="0" sz="1800" spc="120">
                <a:latin typeface="Tahoma"/>
                <a:cs typeface="Tahoma"/>
              </a:rPr>
              <a:t>desired outputs </a:t>
            </a:r>
            <a:r>
              <a:rPr dirty="0" sz="1800" spc="145">
                <a:latin typeface="Tahoma"/>
                <a:cs typeface="Tahoma"/>
              </a:rPr>
              <a:t>as</a:t>
            </a:r>
            <a:r>
              <a:rPr dirty="0" sz="1800" spc="-325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possible.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3120" y="1841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6"/>
                </a:lnTo>
                <a:lnTo>
                  <a:pt x="399224" y="8467"/>
                </a:lnTo>
                <a:lnTo>
                  <a:pt x="353696" y="18788"/>
                </a:lnTo>
                <a:lnTo>
                  <a:pt x="310084" y="32934"/>
                </a:lnTo>
                <a:lnTo>
                  <a:pt x="268568" y="50730"/>
                </a:lnTo>
                <a:lnTo>
                  <a:pt x="229332" y="71999"/>
                </a:lnTo>
                <a:lnTo>
                  <a:pt x="192555" y="96568"/>
                </a:lnTo>
                <a:lnTo>
                  <a:pt x="158419" y="124260"/>
                </a:lnTo>
                <a:lnTo>
                  <a:pt x="127106" y="154901"/>
                </a:lnTo>
                <a:lnTo>
                  <a:pt x="98797" y="188315"/>
                </a:lnTo>
                <a:lnTo>
                  <a:pt x="73674" y="224327"/>
                </a:lnTo>
                <a:lnTo>
                  <a:pt x="51919" y="262762"/>
                </a:lnTo>
                <a:lnTo>
                  <a:pt x="33712" y="303443"/>
                </a:lnTo>
                <a:lnTo>
                  <a:pt x="19235" y="346197"/>
                </a:lnTo>
                <a:lnTo>
                  <a:pt x="8670" y="390848"/>
                </a:lnTo>
                <a:lnTo>
                  <a:pt x="2197" y="437221"/>
                </a:lnTo>
                <a:lnTo>
                  <a:pt x="0" y="485139"/>
                </a:lnTo>
                <a:lnTo>
                  <a:pt x="2197" y="532847"/>
                </a:lnTo>
                <a:lnTo>
                  <a:pt x="8670" y="579033"/>
                </a:lnTo>
                <a:lnTo>
                  <a:pt x="19235" y="623521"/>
                </a:lnTo>
                <a:lnTo>
                  <a:pt x="33712" y="666133"/>
                </a:lnTo>
                <a:lnTo>
                  <a:pt x="51919" y="706694"/>
                </a:lnTo>
                <a:lnTo>
                  <a:pt x="73674" y="745026"/>
                </a:lnTo>
                <a:lnTo>
                  <a:pt x="98797" y="780952"/>
                </a:lnTo>
                <a:lnTo>
                  <a:pt x="127106" y="814296"/>
                </a:lnTo>
                <a:lnTo>
                  <a:pt x="158419" y="844881"/>
                </a:lnTo>
                <a:lnTo>
                  <a:pt x="192555" y="872530"/>
                </a:lnTo>
                <a:lnTo>
                  <a:pt x="229332" y="897065"/>
                </a:lnTo>
                <a:lnTo>
                  <a:pt x="268568" y="918312"/>
                </a:lnTo>
                <a:lnTo>
                  <a:pt x="310084" y="936091"/>
                </a:lnTo>
                <a:lnTo>
                  <a:pt x="353696" y="950228"/>
                </a:lnTo>
                <a:lnTo>
                  <a:pt x="399224" y="960544"/>
                </a:lnTo>
                <a:lnTo>
                  <a:pt x="446485" y="966864"/>
                </a:lnTo>
                <a:lnTo>
                  <a:pt x="495300" y="969009"/>
                </a:lnTo>
                <a:lnTo>
                  <a:pt x="544114" y="966864"/>
                </a:lnTo>
                <a:lnTo>
                  <a:pt x="591375" y="960544"/>
                </a:lnTo>
                <a:lnTo>
                  <a:pt x="636903" y="950228"/>
                </a:lnTo>
                <a:lnTo>
                  <a:pt x="680515" y="936091"/>
                </a:lnTo>
                <a:lnTo>
                  <a:pt x="722031" y="918312"/>
                </a:lnTo>
                <a:lnTo>
                  <a:pt x="761267" y="897065"/>
                </a:lnTo>
                <a:lnTo>
                  <a:pt x="798044" y="872530"/>
                </a:lnTo>
                <a:lnTo>
                  <a:pt x="832180" y="844881"/>
                </a:lnTo>
                <a:lnTo>
                  <a:pt x="863493" y="814296"/>
                </a:lnTo>
                <a:lnTo>
                  <a:pt x="891802" y="780952"/>
                </a:lnTo>
                <a:lnTo>
                  <a:pt x="916925" y="745026"/>
                </a:lnTo>
                <a:lnTo>
                  <a:pt x="938680" y="706694"/>
                </a:lnTo>
                <a:lnTo>
                  <a:pt x="956887" y="666133"/>
                </a:lnTo>
                <a:lnTo>
                  <a:pt x="971364" y="623521"/>
                </a:lnTo>
                <a:lnTo>
                  <a:pt x="981929" y="579033"/>
                </a:lnTo>
                <a:lnTo>
                  <a:pt x="988402" y="532847"/>
                </a:lnTo>
                <a:lnTo>
                  <a:pt x="990600" y="485139"/>
                </a:lnTo>
                <a:lnTo>
                  <a:pt x="988402" y="437221"/>
                </a:lnTo>
                <a:lnTo>
                  <a:pt x="981929" y="390848"/>
                </a:lnTo>
                <a:lnTo>
                  <a:pt x="971364" y="346197"/>
                </a:lnTo>
                <a:lnTo>
                  <a:pt x="956887" y="303443"/>
                </a:lnTo>
                <a:lnTo>
                  <a:pt x="938680" y="262762"/>
                </a:lnTo>
                <a:lnTo>
                  <a:pt x="916925" y="224327"/>
                </a:lnTo>
                <a:lnTo>
                  <a:pt x="891802" y="188315"/>
                </a:lnTo>
                <a:lnTo>
                  <a:pt x="863493" y="154901"/>
                </a:lnTo>
                <a:lnTo>
                  <a:pt x="832180" y="124260"/>
                </a:lnTo>
                <a:lnTo>
                  <a:pt x="798044" y="96568"/>
                </a:lnTo>
                <a:lnTo>
                  <a:pt x="761267" y="71999"/>
                </a:lnTo>
                <a:lnTo>
                  <a:pt x="722031" y="50730"/>
                </a:lnTo>
                <a:lnTo>
                  <a:pt x="680515" y="32934"/>
                </a:lnTo>
                <a:lnTo>
                  <a:pt x="636903" y="18788"/>
                </a:lnTo>
                <a:lnTo>
                  <a:pt x="591375" y="8467"/>
                </a:lnTo>
                <a:lnTo>
                  <a:pt x="544114" y="2146"/>
                </a:lnTo>
                <a:lnTo>
                  <a:pt x="495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03120" y="1841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6"/>
                </a:lnTo>
                <a:lnTo>
                  <a:pt x="591375" y="8467"/>
                </a:lnTo>
                <a:lnTo>
                  <a:pt x="636903" y="18788"/>
                </a:lnTo>
                <a:lnTo>
                  <a:pt x="680515" y="32934"/>
                </a:lnTo>
                <a:lnTo>
                  <a:pt x="722031" y="50730"/>
                </a:lnTo>
                <a:lnTo>
                  <a:pt x="761267" y="71999"/>
                </a:lnTo>
                <a:lnTo>
                  <a:pt x="798044" y="96568"/>
                </a:lnTo>
                <a:lnTo>
                  <a:pt x="832180" y="124260"/>
                </a:lnTo>
                <a:lnTo>
                  <a:pt x="863493" y="154901"/>
                </a:lnTo>
                <a:lnTo>
                  <a:pt x="891802" y="188315"/>
                </a:lnTo>
                <a:lnTo>
                  <a:pt x="916925" y="224327"/>
                </a:lnTo>
                <a:lnTo>
                  <a:pt x="938680" y="262762"/>
                </a:lnTo>
                <a:lnTo>
                  <a:pt x="956887" y="303443"/>
                </a:lnTo>
                <a:lnTo>
                  <a:pt x="971364" y="346197"/>
                </a:lnTo>
                <a:lnTo>
                  <a:pt x="981929" y="390848"/>
                </a:lnTo>
                <a:lnTo>
                  <a:pt x="988402" y="437221"/>
                </a:lnTo>
                <a:lnTo>
                  <a:pt x="990600" y="485139"/>
                </a:lnTo>
                <a:lnTo>
                  <a:pt x="988402" y="532847"/>
                </a:lnTo>
                <a:lnTo>
                  <a:pt x="981929" y="579033"/>
                </a:lnTo>
                <a:lnTo>
                  <a:pt x="971364" y="623521"/>
                </a:lnTo>
                <a:lnTo>
                  <a:pt x="956887" y="666133"/>
                </a:lnTo>
                <a:lnTo>
                  <a:pt x="938680" y="706694"/>
                </a:lnTo>
                <a:lnTo>
                  <a:pt x="916925" y="745026"/>
                </a:lnTo>
                <a:lnTo>
                  <a:pt x="891802" y="780952"/>
                </a:lnTo>
                <a:lnTo>
                  <a:pt x="863493" y="814296"/>
                </a:lnTo>
                <a:lnTo>
                  <a:pt x="832180" y="844881"/>
                </a:lnTo>
                <a:lnTo>
                  <a:pt x="798044" y="872530"/>
                </a:lnTo>
                <a:lnTo>
                  <a:pt x="761267" y="897065"/>
                </a:lnTo>
                <a:lnTo>
                  <a:pt x="722031" y="918312"/>
                </a:lnTo>
                <a:lnTo>
                  <a:pt x="680515" y="936091"/>
                </a:lnTo>
                <a:lnTo>
                  <a:pt x="636903" y="950228"/>
                </a:lnTo>
                <a:lnTo>
                  <a:pt x="591375" y="960544"/>
                </a:lnTo>
                <a:lnTo>
                  <a:pt x="544114" y="966864"/>
                </a:lnTo>
                <a:lnTo>
                  <a:pt x="495300" y="969009"/>
                </a:lnTo>
                <a:lnTo>
                  <a:pt x="446485" y="966864"/>
                </a:lnTo>
                <a:lnTo>
                  <a:pt x="399224" y="960544"/>
                </a:lnTo>
                <a:lnTo>
                  <a:pt x="353696" y="950228"/>
                </a:lnTo>
                <a:lnTo>
                  <a:pt x="310084" y="936091"/>
                </a:lnTo>
                <a:lnTo>
                  <a:pt x="268568" y="918312"/>
                </a:lnTo>
                <a:lnTo>
                  <a:pt x="229332" y="897065"/>
                </a:lnTo>
                <a:lnTo>
                  <a:pt x="192555" y="872530"/>
                </a:lnTo>
                <a:lnTo>
                  <a:pt x="158419" y="844881"/>
                </a:lnTo>
                <a:lnTo>
                  <a:pt x="127106" y="814296"/>
                </a:lnTo>
                <a:lnTo>
                  <a:pt x="98797" y="780952"/>
                </a:lnTo>
                <a:lnTo>
                  <a:pt x="73674" y="745026"/>
                </a:lnTo>
                <a:lnTo>
                  <a:pt x="51919" y="706694"/>
                </a:lnTo>
                <a:lnTo>
                  <a:pt x="33712" y="666133"/>
                </a:lnTo>
                <a:lnTo>
                  <a:pt x="19235" y="623521"/>
                </a:lnTo>
                <a:lnTo>
                  <a:pt x="8670" y="579033"/>
                </a:lnTo>
                <a:lnTo>
                  <a:pt x="2197" y="532847"/>
                </a:lnTo>
                <a:lnTo>
                  <a:pt x="0" y="485139"/>
                </a:lnTo>
                <a:lnTo>
                  <a:pt x="2197" y="437221"/>
                </a:lnTo>
                <a:lnTo>
                  <a:pt x="8670" y="390848"/>
                </a:lnTo>
                <a:lnTo>
                  <a:pt x="19235" y="346197"/>
                </a:lnTo>
                <a:lnTo>
                  <a:pt x="33712" y="303443"/>
                </a:lnTo>
                <a:lnTo>
                  <a:pt x="51919" y="262762"/>
                </a:lnTo>
                <a:lnTo>
                  <a:pt x="73674" y="224327"/>
                </a:lnTo>
                <a:lnTo>
                  <a:pt x="98797" y="188315"/>
                </a:lnTo>
                <a:lnTo>
                  <a:pt x="127106" y="154901"/>
                </a:lnTo>
                <a:lnTo>
                  <a:pt x="158419" y="124260"/>
                </a:lnTo>
                <a:lnTo>
                  <a:pt x="192555" y="96568"/>
                </a:lnTo>
                <a:lnTo>
                  <a:pt x="229332" y="71999"/>
                </a:lnTo>
                <a:lnTo>
                  <a:pt x="268568" y="50730"/>
                </a:lnTo>
                <a:lnTo>
                  <a:pt x="310084" y="32934"/>
                </a:lnTo>
                <a:lnTo>
                  <a:pt x="353696" y="18788"/>
                </a:lnTo>
                <a:lnTo>
                  <a:pt x="399224" y="8467"/>
                </a:lnTo>
                <a:lnTo>
                  <a:pt x="446485" y="2146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03120" y="1841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93720" y="2812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91410" y="2180949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255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03120" y="29442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590"/>
                </a:lnTo>
                <a:lnTo>
                  <a:pt x="8670" y="577812"/>
                </a:lnTo>
                <a:lnTo>
                  <a:pt x="19235" y="622356"/>
                </a:lnTo>
                <a:lnTo>
                  <a:pt x="33712" y="665041"/>
                </a:lnTo>
                <a:lnTo>
                  <a:pt x="51919" y="705689"/>
                </a:lnTo>
                <a:lnTo>
                  <a:pt x="73674" y="744119"/>
                </a:lnTo>
                <a:lnTo>
                  <a:pt x="98797" y="780151"/>
                </a:lnTo>
                <a:lnTo>
                  <a:pt x="127106" y="813605"/>
                </a:lnTo>
                <a:lnTo>
                  <a:pt x="158419" y="844302"/>
                </a:lnTo>
                <a:lnTo>
                  <a:pt x="192555" y="872061"/>
                </a:lnTo>
                <a:lnTo>
                  <a:pt x="229332" y="896702"/>
                </a:lnTo>
                <a:lnTo>
                  <a:pt x="268568" y="918047"/>
                </a:lnTo>
                <a:lnTo>
                  <a:pt x="310084" y="935914"/>
                </a:lnTo>
                <a:lnTo>
                  <a:pt x="353696" y="950123"/>
                </a:lnTo>
                <a:lnTo>
                  <a:pt x="399224" y="960496"/>
                </a:lnTo>
                <a:lnTo>
                  <a:pt x="446485" y="966851"/>
                </a:lnTo>
                <a:lnTo>
                  <a:pt x="495300" y="969009"/>
                </a:lnTo>
                <a:lnTo>
                  <a:pt x="544114" y="966851"/>
                </a:lnTo>
                <a:lnTo>
                  <a:pt x="591375" y="960496"/>
                </a:lnTo>
                <a:lnTo>
                  <a:pt x="636903" y="950123"/>
                </a:lnTo>
                <a:lnTo>
                  <a:pt x="680515" y="935914"/>
                </a:lnTo>
                <a:lnTo>
                  <a:pt x="722031" y="918047"/>
                </a:lnTo>
                <a:lnTo>
                  <a:pt x="761267" y="896702"/>
                </a:lnTo>
                <a:lnTo>
                  <a:pt x="798044" y="872061"/>
                </a:lnTo>
                <a:lnTo>
                  <a:pt x="832180" y="844302"/>
                </a:lnTo>
                <a:lnTo>
                  <a:pt x="863493" y="813605"/>
                </a:lnTo>
                <a:lnTo>
                  <a:pt x="891802" y="780151"/>
                </a:lnTo>
                <a:lnTo>
                  <a:pt x="916925" y="744119"/>
                </a:lnTo>
                <a:lnTo>
                  <a:pt x="938680" y="705689"/>
                </a:lnTo>
                <a:lnTo>
                  <a:pt x="956887" y="665041"/>
                </a:lnTo>
                <a:lnTo>
                  <a:pt x="971364" y="622356"/>
                </a:lnTo>
                <a:lnTo>
                  <a:pt x="981929" y="577812"/>
                </a:lnTo>
                <a:lnTo>
                  <a:pt x="988402" y="531590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03120" y="29442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590"/>
                </a:lnTo>
                <a:lnTo>
                  <a:pt x="981929" y="577812"/>
                </a:lnTo>
                <a:lnTo>
                  <a:pt x="971364" y="622356"/>
                </a:lnTo>
                <a:lnTo>
                  <a:pt x="956887" y="665041"/>
                </a:lnTo>
                <a:lnTo>
                  <a:pt x="938680" y="705689"/>
                </a:lnTo>
                <a:lnTo>
                  <a:pt x="916925" y="744119"/>
                </a:lnTo>
                <a:lnTo>
                  <a:pt x="891802" y="780151"/>
                </a:lnTo>
                <a:lnTo>
                  <a:pt x="863493" y="813605"/>
                </a:lnTo>
                <a:lnTo>
                  <a:pt x="832180" y="844302"/>
                </a:lnTo>
                <a:lnTo>
                  <a:pt x="798044" y="872061"/>
                </a:lnTo>
                <a:lnTo>
                  <a:pt x="761267" y="896702"/>
                </a:lnTo>
                <a:lnTo>
                  <a:pt x="722031" y="918047"/>
                </a:lnTo>
                <a:lnTo>
                  <a:pt x="680515" y="935914"/>
                </a:lnTo>
                <a:lnTo>
                  <a:pt x="636903" y="950123"/>
                </a:lnTo>
                <a:lnTo>
                  <a:pt x="591375" y="960496"/>
                </a:lnTo>
                <a:lnTo>
                  <a:pt x="544114" y="966851"/>
                </a:lnTo>
                <a:lnTo>
                  <a:pt x="495300" y="969009"/>
                </a:lnTo>
                <a:lnTo>
                  <a:pt x="446485" y="966851"/>
                </a:lnTo>
                <a:lnTo>
                  <a:pt x="399224" y="960496"/>
                </a:lnTo>
                <a:lnTo>
                  <a:pt x="353696" y="950123"/>
                </a:lnTo>
                <a:lnTo>
                  <a:pt x="310084" y="935914"/>
                </a:lnTo>
                <a:lnTo>
                  <a:pt x="268568" y="918047"/>
                </a:lnTo>
                <a:lnTo>
                  <a:pt x="229332" y="896702"/>
                </a:lnTo>
                <a:lnTo>
                  <a:pt x="192555" y="872061"/>
                </a:lnTo>
                <a:lnTo>
                  <a:pt x="158419" y="844302"/>
                </a:lnTo>
                <a:lnTo>
                  <a:pt x="127106" y="813605"/>
                </a:lnTo>
                <a:lnTo>
                  <a:pt x="98797" y="780151"/>
                </a:lnTo>
                <a:lnTo>
                  <a:pt x="73674" y="744119"/>
                </a:lnTo>
                <a:lnTo>
                  <a:pt x="51919" y="705689"/>
                </a:lnTo>
                <a:lnTo>
                  <a:pt x="33712" y="665041"/>
                </a:lnTo>
                <a:lnTo>
                  <a:pt x="19235" y="622356"/>
                </a:lnTo>
                <a:lnTo>
                  <a:pt x="8670" y="577812"/>
                </a:lnTo>
                <a:lnTo>
                  <a:pt x="2197" y="531590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03120" y="29442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93720" y="39132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391410" y="3282039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03120" y="407451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577"/>
                </a:lnTo>
                <a:lnTo>
                  <a:pt x="8670" y="577763"/>
                </a:lnTo>
                <a:lnTo>
                  <a:pt x="19235" y="622251"/>
                </a:lnTo>
                <a:lnTo>
                  <a:pt x="33712" y="664863"/>
                </a:lnTo>
                <a:lnTo>
                  <a:pt x="51919" y="705424"/>
                </a:lnTo>
                <a:lnTo>
                  <a:pt x="73674" y="743756"/>
                </a:lnTo>
                <a:lnTo>
                  <a:pt x="98797" y="779682"/>
                </a:lnTo>
                <a:lnTo>
                  <a:pt x="127106" y="813026"/>
                </a:lnTo>
                <a:lnTo>
                  <a:pt x="158419" y="843611"/>
                </a:lnTo>
                <a:lnTo>
                  <a:pt x="192555" y="871260"/>
                </a:lnTo>
                <a:lnTo>
                  <a:pt x="229332" y="895795"/>
                </a:lnTo>
                <a:lnTo>
                  <a:pt x="268568" y="917042"/>
                </a:lnTo>
                <a:lnTo>
                  <a:pt x="310084" y="934821"/>
                </a:lnTo>
                <a:lnTo>
                  <a:pt x="353696" y="948958"/>
                </a:lnTo>
                <a:lnTo>
                  <a:pt x="399224" y="959274"/>
                </a:lnTo>
                <a:lnTo>
                  <a:pt x="446485" y="965594"/>
                </a:lnTo>
                <a:lnTo>
                  <a:pt x="495300" y="967740"/>
                </a:lnTo>
                <a:lnTo>
                  <a:pt x="544114" y="965594"/>
                </a:lnTo>
                <a:lnTo>
                  <a:pt x="591375" y="959274"/>
                </a:lnTo>
                <a:lnTo>
                  <a:pt x="636903" y="948958"/>
                </a:lnTo>
                <a:lnTo>
                  <a:pt x="680515" y="934821"/>
                </a:lnTo>
                <a:lnTo>
                  <a:pt x="722031" y="917042"/>
                </a:lnTo>
                <a:lnTo>
                  <a:pt x="761267" y="895795"/>
                </a:lnTo>
                <a:lnTo>
                  <a:pt x="798044" y="871260"/>
                </a:lnTo>
                <a:lnTo>
                  <a:pt x="832180" y="843611"/>
                </a:lnTo>
                <a:lnTo>
                  <a:pt x="863493" y="813026"/>
                </a:lnTo>
                <a:lnTo>
                  <a:pt x="891802" y="779682"/>
                </a:lnTo>
                <a:lnTo>
                  <a:pt x="916925" y="743756"/>
                </a:lnTo>
                <a:lnTo>
                  <a:pt x="938680" y="705424"/>
                </a:lnTo>
                <a:lnTo>
                  <a:pt x="956887" y="664863"/>
                </a:lnTo>
                <a:lnTo>
                  <a:pt x="971364" y="622251"/>
                </a:lnTo>
                <a:lnTo>
                  <a:pt x="981929" y="577763"/>
                </a:lnTo>
                <a:lnTo>
                  <a:pt x="988402" y="531577"/>
                </a:lnTo>
                <a:lnTo>
                  <a:pt x="990600" y="483870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03120" y="407451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70"/>
                </a:lnTo>
                <a:lnTo>
                  <a:pt x="988402" y="531577"/>
                </a:lnTo>
                <a:lnTo>
                  <a:pt x="981929" y="577763"/>
                </a:lnTo>
                <a:lnTo>
                  <a:pt x="971364" y="622251"/>
                </a:lnTo>
                <a:lnTo>
                  <a:pt x="956887" y="664863"/>
                </a:lnTo>
                <a:lnTo>
                  <a:pt x="938680" y="705424"/>
                </a:lnTo>
                <a:lnTo>
                  <a:pt x="916925" y="743756"/>
                </a:lnTo>
                <a:lnTo>
                  <a:pt x="891802" y="779682"/>
                </a:lnTo>
                <a:lnTo>
                  <a:pt x="863493" y="813026"/>
                </a:lnTo>
                <a:lnTo>
                  <a:pt x="832180" y="843611"/>
                </a:lnTo>
                <a:lnTo>
                  <a:pt x="798044" y="871260"/>
                </a:lnTo>
                <a:lnTo>
                  <a:pt x="761267" y="895795"/>
                </a:lnTo>
                <a:lnTo>
                  <a:pt x="722031" y="917042"/>
                </a:lnTo>
                <a:lnTo>
                  <a:pt x="680515" y="934821"/>
                </a:lnTo>
                <a:lnTo>
                  <a:pt x="636903" y="948958"/>
                </a:lnTo>
                <a:lnTo>
                  <a:pt x="591375" y="959274"/>
                </a:lnTo>
                <a:lnTo>
                  <a:pt x="544114" y="965594"/>
                </a:lnTo>
                <a:lnTo>
                  <a:pt x="495300" y="967740"/>
                </a:lnTo>
                <a:lnTo>
                  <a:pt x="446485" y="965594"/>
                </a:lnTo>
                <a:lnTo>
                  <a:pt x="399224" y="959274"/>
                </a:lnTo>
                <a:lnTo>
                  <a:pt x="353696" y="948958"/>
                </a:lnTo>
                <a:lnTo>
                  <a:pt x="310084" y="934821"/>
                </a:lnTo>
                <a:lnTo>
                  <a:pt x="268568" y="917042"/>
                </a:lnTo>
                <a:lnTo>
                  <a:pt x="229332" y="895795"/>
                </a:lnTo>
                <a:lnTo>
                  <a:pt x="192555" y="871260"/>
                </a:lnTo>
                <a:lnTo>
                  <a:pt x="158419" y="843611"/>
                </a:lnTo>
                <a:lnTo>
                  <a:pt x="127106" y="813026"/>
                </a:lnTo>
                <a:lnTo>
                  <a:pt x="98797" y="779682"/>
                </a:lnTo>
                <a:lnTo>
                  <a:pt x="73674" y="743756"/>
                </a:lnTo>
                <a:lnTo>
                  <a:pt x="51919" y="705424"/>
                </a:lnTo>
                <a:lnTo>
                  <a:pt x="33712" y="664863"/>
                </a:lnTo>
                <a:lnTo>
                  <a:pt x="19235" y="622251"/>
                </a:lnTo>
                <a:lnTo>
                  <a:pt x="8670" y="577763"/>
                </a:lnTo>
                <a:lnTo>
                  <a:pt x="2197" y="531577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03120" y="40745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93720" y="50435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391410" y="4413610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06209" y="23854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10"/>
                </a:lnTo>
                <a:lnTo>
                  <a:pt x="544126" y="966863"/>
                </a:lnTo>
                <a:lnTo>
                  <a:pt x="591424" y="960542"/>
                </a:lnTo>
                <a:lnTo>
                  <a:pt x="637008" y="950221"/>
                </a:lnTo>
                <a:lnTo>
                  <a:pt x="680693" y="936075"/>
                </a:lnTo>
                <a:lnTo>
                  <a:pt x="722296" y="918279"/>
                </a:lnTo>
                <a:lnTo>
                  <a:pt x="761630" y="897010"/>
                </a:lnTo>
                <a:lnTo>
                  <a:pt x="798513" y="872441"/>
                </a:lnTo>
                <a:lnTo>
                  <a:pt x="832759" y="844749"/>
                </a:lnTo>
                <a:lnTo>
                  <a:pt x="864184" y="814108"/>
                </a:lnTo>
                <a:lnTo>
                  <a:pt x="892603" y="780694"/>
                </a:lnTo>
                <a:lnTo>
                  <a:pt x="917832" y="744682"/>
                </a:lnTo>
                <a:lnTo>
                  <a:pt x="939685" y="706247"/>
                </a:lnTo>
                <a:lnTo>
                  <a:pt x="957979" y="665566"/>
                </a:lnTo>
                <a:lnTo>
                  <a:pt x="972529" y="622812"/>
                </a:lnTo>
                <a:lnTo>
                  <a:pt x="983151" y="578161"/>
                </a:lnTo>
                <a:lnTo>
                  <a:pt x="989659" y="531788"/>
                </a:lnTo>
                <a:lnTo>
                  <a:pt x="991870" y="483870"/>
                </a:lnTo>
                <a:lnTo>
                  <a:pt x="989659" y="436162"/>
                </a:lnTo>
                <a:lnTo>
                  <a:pt x="983151" y="389976"/>
                </a:lnTo>
                <a:lnTo>
                  <a:pt x="972529" y="345488"/>
                </a:lnTo>
                <a:lnTo>
                  <a:pt x="957979" y="302876"/>
                </a:lnTo>
                <a:lnTo>
                  <a:pt x="939685" y="262315"/>
                </a:lnTo>
                <a:lnTo>
                  <a:pt x="917832" y="223983"/>
                </a:lnTo>
                <a:lnTo>
                  <a:pt x="892603" y="188057"/>
                </a:lnTo>
                <a:lnTo>
                  <a:pt x="864184" y="154713"/>
                </a:lnTo>
                <a:lnTo>
                  <a:pt x="832759" y="124128"/>
                </a:lnTo>
                <a:lnTo>
                  <a:pt x="798513" y="96479"/>
                </a:lnTo>
                <a:lnTo>
                  <a:pt x="761630" y="71944"/>
                </a:lnTo>
                <a:lnTo>
                  <a:pt x="722296" y="50697"/>
                </a:lnTo>
                <a:lnTo>
                  <a:pt x="680693" y="32918"/>
                </a:lnTo>
                <a:lnTo>
                  <a:pt x="637008" y="18781"/>
                </a:lnTo>
                <a:lnTo>
                  <a:pt x="591424" y="8465"/>
                </a:lnTo>
                <a:lnTo>
                  <a:pt x="544126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06209" y="23854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126" y="2145"/>
                </a:lnTo>
                <a:lnTo>
                  <a:pt x="591424" y="8465"/>
                </a:lnTo>
                <a:lnTo>
                  <a:pt x="637008" y="18781"/>
                </a:lnTo>
                <a:lnTo>
                  <a:pt x="680693" y="32918"/>
                </a:lnTo>
                <a:lnTo>
                  <a:pt x="722296" y="50697"/>
                </a:lnTo>
                <a:lnTo>
                  <a:pt x="761630" y="71944"/>
                </a:lnTo>
                <a:lnTo>
                  <a:pt x="798513" y="96479"/>
                </a:lnTo>
                <a:lnTo>
                  <a:pt x="832759" y="124128"/>
                </a:lnTo>
                <a:lnTo>
                  <a:pt x="864184" y="154713"/>
                </a:lnTo>
                <a:lnTo>
                  <a:pt x="892603" y="188057"/>
                </a:lnTo>
                <a:lnTo>
                  <a:pt x="917832" y="223983"/>
                </a:lnTo>
                <a:lnTo>
                  <a:pt x="939685" y="262315"/>
                </a:lnTo>
                <a:lnTo>
                  <a:pt x="957979" y="302876"/>
                </a:lnTo>
                <a:lnTo>
                  <a:pt x="972529" y="345488"/>
                </a:lnTo>
                <a:lnTo>
                  <a:pt x="983151" y="389976"/>
                </a:lnTo>
                <a:lnTo>
                  <a:pt x="989659" y="436162"/>
                </a:lnTo>
                <a:lnTo>
                  <a:pt x="991870" y="483870"/>
                </a:lnTo>
                <a:lnTo>
                  <a:pt x="989659" y="531788"/>
                </a:lnTo>
                <a:lnTo>
                  <a:pt x="983151" y="578161"/>
                </a:lnTo>
                <a:lnTo>
                  <a:pt x="972529" y="622812"/>
                </a:lnTo>
                <a:lnTo>
                  <a:pt x="957979" y="665566"/>
                </a:lnTo>
                <a:lnTo>
                  <a:pt x="939685" y="706247"/>
                </a:lnTo>
                <a:lnTo>
                  <a:pt x="917832" y="744682"/>
                </a:lnTo>
                <a:lnTo>
                  <a:pt x="892603" y="780694"/>
                </a:lnTo>
                <a:lnTo>
                  <a:pt x="864184" y="814108"/>
                </a:lnTo>
                <a:lnTo>
                  <a:pt x="832759" y="844749"/>
                </a:lnTo>
                <a:lnTo>
                  <a:pt x="798513" y="872441"/>
                </a:lnTo>
                <a:lnTo>
                  <a:pt x="761630" y="897010"/>
                </a:lnTo>
                <a:lnTo>
                  <a:pt x="722296" y="918279"/>
                </a:lnTo>
                <a:lnTo>
                  <a:pt x="680693" y="936075"/>
                </a:lnTo>
                <a:lnTo>
                  <a:pt x="637008" y="950221"/>
                </a:lnTo>
                <a:lnTo>
                  <a:pt x="591424" y="960542"/>
                </a:lnTo>
                <a:lnTo>
                  <a:pt x="544126" y="966863"/>
                </a:lnTo>
                <a:lnTo>
                  <a:pt x="495300" y="969010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06209" y="23854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498080" y="33544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06209" y="35157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10"/>
                </a:lnTo>
                <a:lnTo>
                  <a:pt x="544126" y="966863"/>
                </a:lnTo>
                <a:lnTo>
                  <a:pt x="591424" y="960542"/>
                </a:lnTo>
                <a:lnTo>
                  <a:pt x="637008" y="950221"/>
                </a:lnTo>
                <a:lnTo>
                  <a:pt x="680693" y="936075"/>
                </a:lnTo>
                <a:lnTo>
                  <a:pt x="722296" y="918279"/>
                </a:lnTo>
                <a:lnTo>
                  <a:pt x="761630" y="897010"/>
                </a:lnTo>
                <a:lnTo>
                  <a:pt x="798513" y="872441"/>
                </a:lnTo>
                <a:lnTo>
                  <a:pt x="832759" y="844749"/>
                </a:lnTo>
                <a:lnTo>
                  <a:pt x="864184" y="814108"/>
                </a:lnTo>
                <a:lnTo>
                  <a:pt x="892603" y="780694"/>
                </a:lnTo>
                <a:lnTo>
                  <a:pt x="917832" y="744682"/>
                </a:lnTo>
                <a:lnTo>
                  <a:pt x="939685" y="706247"/>
                </a:lnTo>
                <a:lnTo>
                  <a:pt x="957979" y="665566"/>
                </a:lnTo>
                <a:lnTo>
                  <a:pt x="972529" y="622812"/>
                </a:lnTo>
                <a:lnTo>
                  <a:pt x="983151" y="578161"/>
                </a:lnTo>
                <a:lnTo>
                  <a:pt x="989659" y="531788"/>
                </a:lnTo>
                <a:lnTo>
                  <a:pt x="991870" y="483870"/>
                </a:lnTo>
                <a:lnTo>
                  <a:pt x="989659" y="436162"/>
                </a:lnTo>
                <a:lnTo>
                  <a:pt x="983151" y="389976"/>
                </a:lnTo>
                <a:lnTo>
                  <a:pt x="972529" y="345488"/>
                </a:lnTo>
                <a:lnTo>
                  <a:pt x="957979" y="302876"/>
                </a:lnTo>
                <a:lnTo>
                  <a:pt x="939685" y="262315"/>
                </a:lnTo>
                <a:lnTo>
                  <a:pt x="917832" y="223983"/>
                </a:lnTo>
                <a:lnTo>
                  <a:pt x="892603" y="188057"/>
                </a:lnTo>
                <a:lnTo>
                  <a:pt x="864184" y="154713"/>
                </a:lnTo>
                <a:lnTo>
                  <a:pt x="832759" y="124128"/>
                </a:lnTo>
                <a:lnTo>
                  <a:pt x="798513" y="96479"/>
                </a:lnTo>
                <a:lnTo>
                  <a:pt x="761630" y="71944"/>
                </a:lnTo>
                <a:lnTo>
                  <a:pt x="722296" y="50697"/>
                </a:lnTo>
                <a:lnTo>
                  <a:pt x="680693" y="32918"/>
                </a:lnTo>
                <a:lnTo>
                  <a:pt x="637008" y="18781"/>
                </a:lnTo>
                <a:lnTo>
                  <a:pt x="591424" y="8465"/>
                </a:lnTo>
                <a:lnTo>
                  <a:pt x="544126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06209" y="35157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126" y="2145"/>
                </a:lnTo>
                <a:lnTo>
                  <a:pt x="591424" y="8465"/>
                </a:lnTo>
                <a:lnTo>
                  <a:pt x="637008" y="18781"/>
                </a:lnTo>
                <a:lnTo>
                  <a:pt x="680693" y="32918"/>
                </a:lnTo>
                <a:lnTo>
                  <a:pt x="722296" y="50697"/>
                </a:lnTo>
                <a:lnTo>
                  <a:pt x="761630" y="71944"/>
                </a:lnTo>
                <a:lnTo>
                  <a:pt x="798513" y="96479"/>
                </a:lnTo>
                <a:lnTo>
                  <a:pt x="832759" y="124128"/>
                </a:lnTo>
                <a:lnTo>
                  <a:pt x="864184" y="154713"/>
                </a:lnTo>
                <a:lnTo>
                  <a:pt x="892603" y="188057"/>
                </a:lnTo>
                <a:lnTo>
                  <a:pt x="917832" y="223983"/>
                </a:lnTo>
                <a:lnTo>
                  <a:pt x="939685" y="262315"/>
                </a:lnTo>
                <a:lnTo>
                  <a:pt x="957979" y="302876"/>
                </a:lnTo>
                <a:lnTo>
                  <a:pt x="972529" y="345488"/>
                </a:lnTo>
                <a:lnTo>
                  <a:pt x="983151" y="389976"/>
                </a:lnTo>
                <a:lnTo>
                  <a:pt x="989659" y="436162"/>
                </a:lnTo>
                <a:lnTo>
                  <a:pt x="991870" y="483870"/>
                </a:lnTo>
                <a:lnTo>
                  <a:pt x="989659" y="531788"/>
                </a:lnTo>
                <a:lnTo>
                  <a:pt x="983151" y="578161"/>
                </a:lnTo>
                <a:lnTo>
                  <a:pt x="972529" y="622812"/>
                </a:lnTo>
                <a:lnTo>
                  <a:pt x="957979" y="665566"/>
                </a:lnTo>
                <a:lnTo>
                  <a:pt x="939685" y="706247"/>
                </a:lnTo>
                <a:lnTo>
                  <a:pt x="917832" y="744682"/>
                </a:lnTo>
                <a:lnTo>
                  <a:pt x="892603" y="780694"/>
                </a:lnTo>
                <a:lnTo>
                  <a:pt x="864184" y="814108"/>
                </a:lnTo>
                <a:lnTo>
                  <a:pt x="832759" y="844749"/>
                </a:lnTo>
                <a:lnTo>
                  <a:pt x="798513" y="872441"/>
                </a:lnTo>
                <a:lnTo>
                  <a:pt x="761630" y="897010"/>
                </a:lnTo>
                <a:lnTo>
                  <a:pt x="722296" y="918279"/>
                </a:lnTo>
                <a:lnTo>
                  <a:pt x="680693" y="936075"/>
                </a:lnTo>
                <a:lnTo>
                  <a:pt x="637008" y="950221"/>
                </a:lnTo>
                <a:lnTo>
                  <a:pt x="591424" y="960542"/>
                </a:lnTo>
                <a:lnTo>
                  <a:pt x="544126" y="966863"/>
                </a:lnTo>
                <a:lnTo>
                  <a:pt x="495300" y="969010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06209" y="35157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498080" y="44847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55009" y="342808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69740" y="3382369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0" y="0"/>
                </a:moveTo>
                <a:lnTo>
                  <a:pt x="0" y="91440"/>
                </a:lnTo>
                <a:lnTo>
                  <a:pt x="13716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62120" y="4513939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60" h="90170">
                <a:moveTo>
                  <a:pt x="0" y="0"/>
                </a:moveTo>
                <a:lnTo>
                  <a:pt x="0" y="90169"/>
                </a:lnTo>
                <a:lnTo>
                  <a:pt x="137159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85640" y="1841860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6"/>
                </a:lnTo>
                <a:lnTo>
                  <a:pt x="590454" y="8467"/>
                </a:lnTo>
                <a:lnTo>
                  <a:pt x="636089" y="18788"/>
                </a:lnTo>
                <a:lnTo>
                  <a:pt x="679770" y="32934"/>
                </a:lnTo>
                <a:lnTo>
                  <a:pt x="721319" y="50730"/>
                </a:lnTo>
                <a:lnTo>
                  <a:pt x="760560" y="71999"/>
                </a:lnTo>
                <a:lnTo>
                  <a:pt x="797317" y="96568"/>
                </a:lnTo>
                <a:lnTo>
                  <a:pt x="831413" y="124260"/>
                </a:lnTo>
                <a:lnTo>
                  <a:pt x="862670" y="154901"/>
                </a:lnTo>
                <a:lnTo>
                  <a:pt x="890912" y="188315"/>
                </a:lnTo>
                <a:lnTo>
                  <a:pt x="915962" y="224327"/>
                </a:lnTo>
                <a:lnTo>
                  <a:pt x="937643" y="262762"/>
                </a:lnTo>
                <a:lnTo>
                  <a:pt x="955779" y="303443"/>
                </a:lnTo>
                <a:lnTo>
                  <a:pt x="970192" y="346197"/>
                </a:lnTo>
                <a:lnTo>
                  <a:pt x="980706" y="390848"/>
                </a:lnTo>
                <a:lnTo>
                  <a:pt x="987144" y="437221"/>
                </a:lnTo>
                <a:lnTo>
                  <a:pt x="989330" y="485139"/>
                </a:lnTo>
                <a:lnTo>
                  <a:pt x="987144" y="532847"/>
                </a:lnTo>
                <a:lnTo>
                  <a:pt x="980706" y="579033"/>
                </a:lnTo>
                <a:lnTo>
                  <a:pt x="970192" y="623521"/>
                </a:lnTo>
                <a:lnTo>
                  <a:pt x="955779" y="666133"/>
                </a:lnTo>
                <a:lnTo>
                  <a:pt x="937643" y="706694"/>
                </a:lnTo>
                <a:lnTo>
                  <a:pt x="915962" y="745026"/>
                </a:lnTo>
                <a:lnTo>
                  <a:pt x="890912" y="780952"/>
                </a:lnTo>
                <a:lnTo>
                  <a:pt x="862670" y="814296"/>
                </a:lnTo>
                <a:lnTo>
                  <a:pt x="831413" y="844881"/>
                </a:lnTo>
                <a:lnTo>
                  <a:pt x="797317" y="872530"/>
                </a:lnTo>
                <a:lnTo>
                  <a:pt x="760560" y="897065"/>
                </a:lnTo>
                <a:lnTo>
                  <a:pt x="721319" y="918312"/>
                </a:lnTo>
                <a:lnTo>
                  <a:pt x="679770" y="936091"/>
                </a:lnTo>
                <a:lnTo>
                  <a:pt x="636089" y="950228"/>
                </a:lnTo>
                <a:lnTo>
                  <a:pt x="590454" y="960544"/>
                </a:lnTo>
                <a:lnTo>
                  <a:pt x="543042" y="966864"/>
                </a:lnTo>
                <a:lnTo>
                  <a:pt x="494030" y="969009"/>
                </a:lnTo>
                <a:lnTo>
                  <a:pt x="445228" y="966864"/>
                </a:lnTo>
                <a:lnTo>
                  <a:pt x="398002" y="960544"/>
                </a:lnTo>
                <a:lnTo>
                  <a:pt x="352531" y="950228"/>
                </a:lnTo>
                <a:lnTo>
                  <a:pt x="308992" y="936091"/>
                </a:lnTo>
                <a:lnTo>
                  <a:pt x="267563" y="918312"/>
                </a:lnTo>
                <a:lnTo>
                  <a:pt x="228424" y="897065"/>
                </a:lnTo>
                <a:lnTo>
                  <a:pt x="191753" y="872530"/>
                </a:lnTo>
                <a:lnTo>
                  <a:pt x="157728" y="844881"/>
                </a:lnTo>
                <a:lnTo>
                  <a:pt x="126527" y="814296"/>
                </a:lnTo>
                <a:lnTo>
                  <a:pt x="98329" y="780952"/>
                </a:lnTo>
                <a:lnTo>
                  <a:pt x="73312" y="745026"/>
                </a:lnTo>
                <a:lnTo>
                  <a:pt x="51654" y="706694"/>
                </a:lnTo>
                <a:lnTo>
                  <a:pt x="33534" y="666133"/>
                </a:lnTo>
                <a:lnTo>
                  <a:pt x="19130" y="623521"/>
                </a:lnTo>
                <a:lnTo>
                  <a:pt x="8621" y="579033"/>
                </a:lnTo>
                <a:lnTo>
                  <a:pt x="2185" y="532847"/>
                </a:lnTo>
                <a:lnTo>
                  <a:pt x="0" y="485139"/>
                </a:lnTo>
                <a:lnTo>
                  <a:pt x="2185" y="437221"/>
                </a:lnTo>
                <a:lnTo>
                  <a:pt x="8621" y="390848"/>
                </a:lnTo>
                <a:lnTo>
                  <a:pt x="19130" y="346197"/>
                </a:lnTo>
                <a:lnTo>
                  <a:pt x="33534" y="303443"/>
                </a:lnTo>
                <a:lnTo>
                  <a:pt x="51654" y="262762"/>
                </a:lnTo>
                <a:lnTo>
                  <a:pt x="73312" y="224327"/>
                </a:lnTo>
                <a:lnTo>
                  <a:pt x="98329" y="188315"/>
                </a:lnTo>
                <a:lnTo>
                  <a:pt x="126527" y="154901"/>
                </a:lnTo>
                <a:lnTo>
                  <a:pt x="157728" y="124260"/>
                </a:lnTo>
                <a:lnTo>
                  <a:pt x="191753" y="96568"/>
                </a:lnTo>
                <a:lnTo>
                  <a:pt x="228424" y="71999"/>
                </a:lnTo>
                <a:lnTo>
                  <a:pt x="267563" y="50730"/>
                </a:lnTo>
                <a:lnTo>
                  <a:pt x="308992" y="32934"/>
                </a:lnTo>
                <a:lnTo>
                  <a:pt x="352531" y="18788"/>
                </a:lnTo>
                <a:lnTo>
                  <a:pt x="398002" y="8467"/>
                </a:lnTo>
                <a:lnTo>
                  <a:pt x="445228" y="2146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85640" y="1841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76240" y="2812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641850" y="1953619"/>
            <a:ext cx="628650" cy="6654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200" spc="110">
                <a:latin typeface="Tahoma"/>
                <a:cs typeface="Tahoma"/>
              </a:rPr>
              <a:t>255</a:t>
            </a:r>
            <a:r>
              <a:rPr dirty="0" sz="1200" spc="85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1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2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3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85640" y="2944219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69"/>
                </a:lnTo>
                <a:lnTo>
                  <a:pt x="987144" y="531590"/>
                </a:lnTo>
                <a:lnTo>
                  <a:pt x="980706" y="577812"/>
                </a:lnTo>
                <a:lnTo>
                  <a:pt x="970192" y="622356"/>
                </a:lnTo>
                <a:lnTo>
                  <a:pt x="955779" y="665041"/>
                </a:lnTo>
                <a:lnTo>
                  <a:pt x="937643" y="705689"/>
                </a:lnTo>
                <a:lnTo>
                  <a:pt x="915962" y="744119"/>
                </a:lnTo>
                <a:lnTo>
                  <a:pt x="890912" y="780151"/>
                </a:lnTo>
                <a:lnTo>
                  <a:pt x="862670" y="813605"/>
                </a:lnTo>
                <a:lnTo>
                  <a:pt x="831413" y="844302"/>
                </a:lnTo>
                <a:lnTo>
                  <a:pt x="797317" y="872061"/>
                </a:lnTo>
                <a:lnTo>
                  <a:pt x="760560" y="896702"/>
                </a:lnTo>
                <a:lnTo>
                  <a:pt x="721319" y="918047"/>
                </a:lnTo>
                <a:lnTo>
                  <a:pt x="679770" y="935914"/>
                </a:lnTo>
                <a:lnTo>
                  <a:pt x="636089" y="950123"/>
                </a:lnTo>
                <a:lnTo>
                  <a:pt x="590454" y="960496"/>
                </a:lnTo>
                <a:lnTo>
                  <a:pt x="543042" y="966851"/>
                </a:lnTo>
                <a:lnTo>
                  <a:pt x="494030" y="969009"/>
                </a:lnTo>
                <a:lnTo>
                  <a:pt x="445228" y="966851"/>
                </a:lnTo>
                <a:lnTo>
                  <a:pt x="398002" y="960496"/>
                </a:lnTo>
                <a:lnTo>
                  <a:pt x="352531" y="950123"/>
                </a:lnTo>
                <a:lnTo>
                  <a:pt x="308992" y="935914"/>
                </a:lnTo>
                <a:lnTo>
                  <a:pt x="267563" y="918047"/>
                </a:lnTo>
                <a:lnTo>
                  <a:pt x="228424" y="896702"/>
                </a:lnTo>
                <a:lnTo>
                  <a:pt x="191753" y="872061"/>
                </a:lnTo>
                <a:lnTo>
                  <a:pt x="157728" y="844302"/>
                </a:lnTo>
                <a:lnTo>
                  <a:pt x="126527" y="813605"/>
                </a:lnTo>
                <a:lnTo>
                  <a:pt x="98329" y="780151"/>
                </a:lnTo>
                <a:lnTo>
                  <a:pt x="73312" y="744119"/>
                </a:lnTo>
                <a:lnTo>
                  <a:pt x="51654" y="705689"/>
                </a:lnTo>
                <a:lnTo>
                  <a:pt x="33534" y="665041"/>
                </a:lnTo>
                <a:lnTo>
                  <a:pt x="19130" y="622356"/>
                </a:lnTo>
                <a:lnTo>
                  <a:pt x="8621" y="577812"/>
                </a:lnTo>
                <a:lnTo>
                  <a:pt x="2185" y="531590"/>
                </a:lnTo>
                <a:lnTo>
                  <a:pt x="0" y="483869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85640" y="29442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76240" y="39132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85640" y="4074519"/>
            <a:ext cx="989330" cy="967740"/>
          </a:xfrm>
          <a:custGeom>
            <a:avLst/>
            <a:gdLst/>
            <a:ahLst/>
            <a:cxnLst/>
            <a:rect l="l" t="t" r="r" b="b"/>
            <a:pathLst>
              <a:path w="989329" h="967739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70"/>
                </a:lnTo>
                <a:lnTo>
                  <a:pt x="987144" y="531577"/>
                </a:lnTo>
                <a:lnTo>
                  <a:pt x="980706" y="577763"/>
                </a:lnTo>
                <a:lnTo>
                  <a:pt x="970192" y="622251"/>
                </a:lnTo>
                <a:lnTo>
                  <a:pt x="955779" y="664863"/>
                </a:lnTo>
                <a:lnTo>
                  <a:pt x="937643" y="705424"/>
                </a:lnTo>
                <a:lnTo>
                  <a:pt x="915962" y="743756"/>
                </a:lnTo>
                <a:lnTo>
                  <a:pt x="890912" y="779682"/>
                </a:lnTo>
                <a:lnTo>
                  <a:pt x="862670" y="813026"/>
                </a:lnTo>
                <a:lnTo>
                  <a:pt x="831413" y="843611"/>
                </a:lnTo>
                <a:lnTo>
                  <a:pt x="797317" y="871260"/>
                </a:lnTo>
                <a:lnTo>
                  <a:pt x="760560" y="895795"/>
                </a:lnTo>
                <a:lnTo>
                  <a:pt x="721319" y="917042"/>
                </a:lnTo>
                <a:lnTo>
                  <a:pt x="679770" y="934821"/>
                </a:lnTo>
                <a:lnTo>
                  <a:pt x="636089" y="948958"/>
                </a:lnTo>
                <a:lnTo>
                  <a:pt x="590454" y="959274"/>
                </a:lnTo>
                <a:lnTo>
                  <a:pt x="543042" y="965594"/>
                </a:lnTo>
                <a:lnTo>
                  <a:pt x="494030" y="967740"/>
                </a:lnTo>
                <a:lnTo>
                  <a:pt x="445228" y="965594"/>
                </a:lnTo>
                <a:lnTo>
                  <a:pt x="398002" y="959274"/>
                </a:lnTo>
                <a:lnTo>
                  <a:pt x="352531" y="948958"/>
                </a:lnTo>
                <a:lnTo>
                  <a:pt x="308992" y="934821"/>
                </a:lnTo>
                <a:lnTo>
                  <a:pt x="267563" y="917042"/>
                </a:lnTo>
                <a:lnTo>
                  <a:pt x="228424" y="895795"/>
                </a:lnTo>
                <a:lnTo>
                  <a:pt x="191753" y="871260"/>
                </a:lnTo>
                <a:lnTo>
                  <a:pt x="157728" y="843611"/>
                </a:lnTo>
                <a:lnTo>
                  <a:pt x="126527" y="813026"/>
                </a:lnTo>
                <a:lnTo>
                  <a:pt x="98329" y="779682"/>
                </a:lnTo>
                <a:lnTo>
                  <a:pt x="73312" y="743756"/>
                </a:lnTo>
                <a:lnTo>
                  <a:pt x="51654" y="705424"/>
                </a:lnTo>
                <a:lnTo>
                  <a:pt x="33534" y="664863"/>
                </a:lnTo>
                <a:lnTo>
                  <a:pt x="19130" y="622251"/>
                </a:lnTo>
                <a:lnTo>
                  <a:pt x="8621" y="577763"/>
                </a:lnTo>
                <a:lnTo>
                  <a:pt x="2185" y="531577"/>
                </a:lnTo>
                <a:lnTo>
                  <a:pt x="0" y="483870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485640" y="40745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476240" y="50435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258820" y="342808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82440" y="427391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7150" y="0"/>
                </a:moveTo>
                <a:lnTo>
                  <a:pt x="0" y="69849"/>
                </a:lnTo>
                <a:lnTo>
                  <a:pt x="133350" y="123189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253740" y="2292710"/>
            <a:ext cx="1094740" cy="1831339"/>
          </a:xfrm>
          <a:custGeom>
            <a:avLst/>
            <a:gdLst/>
            <a:ahLst/>
            <a:cxnLst/>
            <a:rect l="l" t="t" r="r" b="b"/>
            <a:pathLst>
              <a:path w="1094739" h="1831339">
                <a:moveTo>
                  <a:pt x="0" y="0"/>
                </a:moveTo>
                <a:lnTo>
                  <a:pt x="1094739" y="18313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306570" y="4094839"/>
            <a:ext cx="109220" cy="140970"/>
          </a:xfrm>
          <a:custGeom>
            <a:avLst/>
            <a:gdLst/>
            <a:ahLst/>
            <a:cxnLst/>
            <a:rect l="l" t="t" r="r" b="b"/>
            <a:pathLst>
              <a:path w="109220" h="140970">
                <a:moveTo>
                  <a:pt x="78739" y="0"/>
                </a:moveTo>
                <a:lnTo>
                  <a:pt x="0" y="46990"/>
                </a:lnTo>
                <a:lnTo>
                  <a:pt x="109219" y="140969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247389" y="367319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89"/>
                </a:moveTo>
                <a:lnTo>
                  <a:pt x="10566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69740" y="3589380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575300" y="2297789"/>
            <a:ext cx="708660" cy="417830"/>
          </a:xfrm>
          <a:custGeom>
            <a:avLst/>
            <a:gdLst/>
            <a:ahLst/>
            <a:cxnLst/>
            <a:rect l="l" t="t" r="r" b="b"/>
            <a:pathLst>
              <a:path w="708660" h="417830">
                <a:moveTo>
                  <a:pt x="0" y="0"/>
                </a:moveTo>
                <a:lnTo>
                  <a:pt x="70866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56020" y="2673710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19">
                <a:moveTo>
                  <a:pt x="45719" y="0"/>
                </a:moveTo>
                <a:lnTo>
                  <a:pt x="0" y="78740"/>
                </a:lnTo>
                <a:lnTo>
                  <a:pt x="140969" y="109219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570220" y="3010260"/>
            <a:ext cx="713740" cy="417830"/>
          </a:xfrm>
          <a:custGeom>
            <a:avLst/>
            <a:gdLst/>
            <a:ahLst/>
            <a:cxnLst/>
            <a:rect l="l" t="t" r="r" b="b"/>
            <a:pathLst>
              <a:path w="713739" h="417829">
                <a:moveTo>
                  <a:pt x="0" y="417830"/>
                </a:moveTo>
                <a:lnTo>
                  <a:pt x="7137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56020" y="2944219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140969" y="0"/>
                </a:moveTo>
                <a:lnTo>
                  <a:pt x="0" y="29209"/>
                </a:lnTo>
                <a:lnTo>
                  <a:pt x="45719" y="107950"/>
                </a:lnTo>
                <a:lnTo>
                  <a:pt x="140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571490" y="3434439"/>
            <a:ext cx="712470" cy="417830"/>
          </a:xfrm>
          <a:custGeom>
            <a:avLst/>
            <a:gdLst/>
            <a:ahLst/>
            <a:cxnLst/>
            <a:rect l="l" t="t" r="r" b="b"/>
            <a:pathLst>
              <a:path w="712470" h="417829">
                <a:moveTo>
                  <a:pt x="0" y="0"/>
                </a:moveTo>
                <a:lnTo>
                  <a:pt x="71247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56020" y="3810360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46989" y="0"/>
                </a:moveTo>
                <a:lnTo>
                  <a:pt x="0" y="78739"/>
                </a:lnTo>
                <a:lnTo>
                  <a:pt x="140969" y="107949"/>
                </a:lnTo>
                <a:lnTo>
                  <a:pt x="46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570220" y="4140560"/>
            <a:ext cx="708660" cy="419100"/>
          </a:xfrm>
          <a:custGeom>
            <a:avLst/>
            <a:gdLst/>
            <a:ahLst/>
            <a:cxnLst/>
            <a:rect l="l" t="t" r="r" b="b"/>
            <a:pathLst>
              <a:path w="708660" h="419100">
                <a:moveTo>
                  <a:pt x="0" y="419099"/>
                </a:moveTo>
                <a:lnTo>
                  <a:pt x="70865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250940" y="4074519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20">
                <a:moveTo>
                  <a:pt x="140970" y="0"/>
                </a:moveTo>
                <a:lnTo>
                  <a:pt x="0" y="30480"/>
                </a:lnTo>
                <a:lnTo>
                  <a:pt x="45720" y="10922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565140" y="3214729"/>
            <a:ext cx="866140" cy="1350010"/>
          </a:xfrm>
          <a:custGeom>
            <a:avLst/>
            <a:gdLst/>
            <a:ahLst/>
            <a:cxnLst/>
            <a:rect l="l" t="t" r="r" b="b"/>
            <a:pathLst>
              <a:path w="866139" h="1350010">
                <a:moveTo>
                  <a:pt x="0" y="1350010"/>
                </a:moveTo>
                <a:lnTo>
                  <a:pt x="8661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389370" y="3105510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113029" y="0"/>
                </a:moveTo>
                <a:lnTo>
                  <a:pt x="0" y="90169"/>
                </a:lnTo>
                <a:lnTo>
                  <a:pt x="77469" y="139700"/>
                </a:lnTo>
                <a:lnTo>
                  <a:pt x="113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263900" y="229778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278629" y="2252069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89" h="91439">
                <a:moveTo>
                  <a:pt x="0" y="0"/>
                </a:moveTo>
                <a:lnTo>
                  <a:pt x="0" y="91440"/>
                </a:lnTo>
                <a:lnTo>
                  <a:pt x="13589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671570" y="2109830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1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258820" y="229778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8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281170" y="314361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8419" y="0"/>
                </a:moveTo>
                <a:lnTo>
                  <a:pt x="0" y="69850"/>
                </a:lnTo>
                <a:lnTo>
                  <a:pt x="133350" y="123190"/>
                </a:lnTo>
                <a:lnTo>
                  <a:pt x="58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249929" y="2542900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89"/>
                </a:moveTo>
                <a:lnTo>
                  <a:pt x="105664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272279" y="2459079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241039" y="2711810"/>
            <a:ext cx="1096010" cy="1831339"/>
          </a:xfrm>
          <a:custGeom>
            <a:avLst/>
            <a:gdLst/>
            <a:ahLst/>
            <a:cxnLst/>
            <a:rect l="l" t="t" r="r" b="b"/>
            <a:pathLst>
              <a:path w="1096010" h="1831339">
                <a:moveTo>
                  <a:pt x="0" y="1831339"/>
                </a:moveTo>
                <a:lnTo>
                  <a:pt x="109601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295140" y="2600050"/>
            <a:ext cx="109220" cy="139700"/>
          </a:xfrm>
          <a:custGeom>
            <a:avLst/>
            <a:gdLst/>
            <a:ahLst/>
            <a:cxnLst/>
            <a:rect l="l" t="t" r="r" b="b"/>
            <a:pathLst>
              <a:path w="109220" h="139700">
                <a:moveTo>
                  <a:pt x="109220" y="0"/>
                </a:moveTo>
                <a:lnTo>
                  <a:pt x="0" y="93979"/>
                </a:lnTo>
                <a:lnTo>
                  <a:pt x="77470" y="13970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3826509" y="3033119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3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570220" y="2292710"/>
            <a:ext cx="866140" cy="1348740"/>
          </a:xfrm>
          <a:custGeom>
            <a:avLst/>
            <a:gdLst/>
            <a:ahLst/>
            <a:cxnLst/>
            <a:rect l="l" t="t" r="r" b="b"/>
            <a:pathLst>
              <a:path w="866139" h="1348739">
                <a:moveTo>
                  <a:pt x="0" y="0"/>
                </a:moveTo>
                <a:lnTo>
                  <a:pt x="866139" y="13487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394450" y="3612239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77470" y="0"/>
                </a:moveTo>
                <a:lnTo>
                  <a:pt x="0" y="49530"/>
                </a:lnTo>
                <a:lnTo>
                  <a:pt x="113029" y="139700"/>
                </a:lnTo>
                <a:lnTo>
                  <a:pt x="7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5812790" y="3066139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17">
                <a:latin typeface="Tahoma"/>
                <a:cs typeface="Tahoma"/>
              </a:rPr>
              <a:t>W</a:t>
            </a: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70</a:t>
            </a:fld>
          </a:p>
        </p:txBody>
      </p:sp>
      <p:sp>
        <p:nvSpPr>
          <p:cNvPr id="69" name="object 69"/>
          <p:cNvSpPr txBox="1"/>
          <p:nvPr/>
        </p:nvSpPr>
        <p:spPr>
          <a:xfrm>
            <a:off x="4640579" y="3010259"/>
            <a:ext cx="628650" cy="6654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200" spc="110">
                <a:latin typeface="Tahoma"/>
                <a:cs typeface="Tahoma"/>
              </a:rPr>
              <a:t>255</a:t>
            </a:r>
            <a:r>
              <a:rPr dirty="0" sz="1200" spc="85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4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5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6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40579" y="4229460"/>
            <a:ext cx="628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5">
                <a:latin typeface="Tahoma"/>
                <a:cs typeface="Tahoma"/>
              </a:rPr>
              <a:t>255w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40579" y="4345030"/>
            <a:ext cx="628650" cy="519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133985">
              <a:lnSpc>
                <a:spcPts val="810"/>
              </a:lnSpc>
              <a:spcBef>
                <a:spcPts val="90"/>
              </a:spcBef>
            </a:pPr>
            <a:r>
              <a:rPr dirty="0" sz="700" spc="55">
                <a:latin typeface="Tahoma"/>
                <a:cs typeface="Tahoma"/>
              </a:rPr>
              <a:t>7</a:t>
            </a:r>
            <a:endParaRPr sz="700">
              <a:latin typeface="Tahoma"/>
              <a:cs typeface="Tahoma"/>
            </a:endParaRPr>
          </a:p>
          <a:p>
            <a:pPr algn="ctr">
              <a:lnSpc>
                <a:spcPts val="1410"/>
              </a:lnSpc>
            </a:pPr>
            <a:r>
              <a:rPr dirty="0" sz="1200" spc="110">
                <a:latin typeface="Tahoma"/>
                <a:cs typeface="Tahoma"/>
              </a:rPr>
              <a:t>204</a:t>
            </a:r>
            <a:r>
              <a:rPr dirty="0" sz="1200" spc="90">
                <a:latin typeface="Tahoma"/>
                <a:cs typeface="Tahoma"/>
              </a:rPr>
              <a:t>w</a:t>
            </a:r>
            <a:r>
              <a:rPr dirty="0" baseline="-31746" sz="1050" spc="97">
                <a:latin typeface="Tahoma"/>
                <a:cs typeface="Tahoma"/>
              </a:rPr>
              <a:t>8</a:t>
            </a:r>
            <a:r>
              <a:rPr dirty="0" sz="1200" spc="13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L="4826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9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60750" y="2393039"/>
            <a:ext cx="335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4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84929" y="3391260"/>
            <a:ext cx="584835" cy="67310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800" spc="120">
                <a:latin typeface="Tahoma"/>
                <a:cs typeface="Tahoma"/>
              </a:rPr>
              <a:t>W</a:t>
            </a:r>
            <a:r>
              <a:rPr dirty="0" baseline="-31746" sz="1575" spc="179">
                <a:latin typeface="Tahoma"/>
                <a:cs typeface="Tahoma"/>
              </a:rPr>
              <a:t>5</a:t>
            </a:r>
            <a:endParaRPr baseline="-31746" sz="1575">
              <a:latin typeface="Tahoma"/>
              <a:cs typeface="Tahoma"/>
            </a:endParaRPr>
          </a:p>
          <a:p>
            <a:pPr marL="261620">
              <a:lnSpc>
                <a:spcPct val="100000"/>
              </a:lnSpc>
              <a:spcBef>
                <a:spcPts val="39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r>
              <a:rPr dirty="0" baseline="-31746" sz="1575" spc="127">
                <a:latin typeface="Tahoma"/>
                <a:cs typeface="Tahoma"/>
              </a:rPr>
              <a:t>7</a:t>
            </a:r>
            <a:endParaRPr baseline="-31746" sz="1575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84929" y="2474319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110990" y="2647039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43629" y="3947519"/>
            <a:ext cx="598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20">
                <a:latin typeface="Tahoma"/>
                <a:cs typeface="Tahoma"/>
              </a:rPr>
              <a:t>W</a:t>
            </a:r>
            <a:r>
              <a:rPr dirty="0" baseline="-31746" sz="1575" spc="179">
                <a:latin typeface="Tahoma"/>
                <a:cs typeface="Tahoma"/>
              </a:rPr>
              <a:t>6</a:t>
            </a:r>
            <a:r>
              <a:rPr dirty="0" baseline="-31746" sz="1575" spc="-165">
                <a:latin typeface="Tahoma"/>
                <a:cs typeface="Tahoma"/>
              </a:rPr>
              <a:t> </a:t>
            </a:r>
            <a:r>
              <a:rPr dirty="0" baseline="-13888" sz="2700" spc="232">
                <a:latin typeface="Tahoma"/>
                <a:cs typeface="Tahoma"/>
              </a:rPr>
              <a:t>W</a:t>
            </a:r>
            <a:endParaRPr baseline="-13888" sz="27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216400" y="4177389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8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234689" y="4313280"/>
            <a:ext cx="1046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25" algn="l"/>
                <a:tab pos="1033144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1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	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928109" y="4485999"/>
            <a:ext cx="10985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5">
                <a:latin typeface="Tahoma"/>
                <a:cs typeface="Tahoma"/>
              </a:rPr>
              <a:t>9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12790" y="2307950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38850" y="2480670"/>
            <a:ext cx="19367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8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0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29909" y="3856080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178550" y="3369669"/>
            <a:ext cx="251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403340" y="3542389"/>
            <a:ext cx="19494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3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629909" y="3524610"/>
            <a:ext cx="419734" cy="68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17">
                <a:latin typeface="Tahoma"/>
                <a:cs typeface="Tahoma"/>
              </a:rPr>
              <a:t>W</a:t>
            </a: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4</a:t>
            </a:r>
            <a:endParaRPr sz="1050">
              <a:latin typeface="Tahoma"/>
              <a:cs typeface="Tahoma"/>
            </a:endParaRPr>
          </a:p>
          <a:p>
            <a:pPr marL="236854">
              <a:lnSpc>
                <a:spcPct val="100000"/>
              </a:lnSpc>
              <a:spcBef>
                <a:spcPts val="1800"/>
              </a:spcBef>
            </a:pPr>
            <a:r>
              <a:rPr dirty="0" sz="1050" spc="9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929629" y="4298039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8518" sz="2700" spc="232">
                <a:latin typeface="Tahoma"/>
                <a:cs typeface="Tahoma"/>
              </a:rPr>
              <a:t>W</a:t>
            </a:r>
            <a:r>
              <a:rPr dirty="0" sz="1050" spc="80">
                <a:latin typeface="Tahoma"/>
                <a:cs typeface="Tahoma"/>
              </a:rPr>
              <a:t>1</a:t>
            </a:r>
            <a:r>
              <a:rPr dirty="0" sz="1050" spc="85">
                <a:latin typeface="Tahoma"/>
                <a:cs typeface="Tahoma"/>
              </a:rPr>
              <a:t>5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733540" y="2668629"/>
            <a:ext cx="532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0">
                <a:latin typeface="Tahoma"/>
                <a:cs typeface="Tahoma"/>
              </a:rPr>
              <a:t>.</a:t>
            </a:r>
            <a:r>
              <a:rPr dirty="0" sz="1800" spc="110">
                <a:latin typeface="Tahoma"/>
                <a:cs typeface="Tahoma"/>
              </a:rPr>
              <a:t>9</a:t>
            </a:r>
            <a:r>
              <a:rPr dirty="0" sz="1800" spc="150">
                <a:latin typeface="Tahoma"/>
                <a:cs typeface="Tahoma"/>
              </a:rPr>
              <a:t>9</a:t>
            </a:r>
            <a:r>
              <a:rPr dirty="0" sz="1800" spc="160"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805930" y="3797660"/>
            <a:ext cx="387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dirty="0" sz="1800" spc="11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dirty="0" sz="1800" spc="16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955280" y="265211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solidFill>
                  <a:srgbClr val="FFFFFF"/>
                </a:solidFill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955280" y="374939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dirty="0" sz="1800" spc="114"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688" y="1882395"/>
            <a:ext cx="292100" cy="16287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90">
                <a:latin typeface="Tahoma"/>
                <a:cs typeface="Tahoma"/>
              </a:rPr>
              <a:t>Error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 spc="105">
                <a:latin typeface="Tahoma"/>
                <a:cs typeface="Tahoma"/>
              </a:rPr>
              <a:t>Function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66559" y="301787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182880" y="0"/>
                </a:moveTo>
                <a:lnTo>
                  <a:pt x="133173" y="6314"/>
                </a:lnTo>
                <a:lnTo>
                  <a:pt x="89182" y="24271"/>
                </a:lnTo>
                <a:lnTo>
                  <a:pt x="52387" y="52387"/>
                </a:lnTo>
                <a:lnTo>
                  <a:pt x="24271" y="89182"/>
                </a:lnTo>
                <a:lnTo>
                  <a:pt x="6314" y="133173"/>
                </a:lnTo>
                <a:lnTo>
                  <a:pt x="0" y="182880"/>
                </a:lnTo>
                <a:lnTo>
                  <a:pt x="6314" y="232586"/>
                </a:lnTo>
                <a:lnTo>
                  <a:pt x="24271" y="276577"/>
                </a:lnTo>
                <a:lnTo>
                  <a:pt x="52387" y="313372"/>
                </a:lnTo>
                <a:lnTo>
                  <a:pt x="89182" y="341488"/>
                </a:lnTo>
                <a:lnTo>
                  <a:pt x="133173" y="359445"/>
                </a:lnTo>
                <a:lnTo>
                  <a:pt x="182880" y="365760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80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8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66559" y="301787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182880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80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80" y="365760"/>
                </a:lnTo>
                <a:lnTo>
                  <a:pt x="133173" y="359445"/>
                </a:lnTo>
                <a:lnTo>
                  <a:pt x="89182" y="341488"/>
                </a:lnTo>
                <a:lnTo>
                  <a:pt x="52387" y="313372"/>
                </a:lnTo>
                <a:lnTo>
                  <a:pt x="24271" y="276577"/>
                </a:lnTo>
                <a:lnTo>
                  <a:pt x="6314" y="232586"/>
                </a:lnTo>
                <a:lnTo>
                  <a:pt x="0" y="182880"/>
                </a:lnTo>
                <a:lnTo>
                  <a:pt x="6314" y="133173"/>
                </a:lnTo>
                <a:lnTo>
                  <a:pt x="24271" y="89182"/>
                </a:lnTo>
                <a:lnTo>
                  <a:pt x="52387" y="52387"/>
                </a:lnTo>
                <a:lnTo>
                  <a:pt x="89182" y="24271"/>
                </a:lnTo>
                <a:lnTo>
                  <a:pt x="133173" y="6314"/>
                </a:lnTo>
                <a:lnTo>
                  <a:pt x="182880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38009" y="307324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5" h="139064">
                <a:moveTo>
                  <a:pt x="19645" y="0"/>
                </a:moveTo>
                <a:lnTo>
                  <a:pt x="0" y="9405"/>
                </a:lnTo>
                <a:lnTo>
                  <a:pt x="17442" y="10060"/>
                </a:lnTo>
                <a:lnTo>
                  <a:pt x="38576" y="16549"/>
                </a:lnTo>
                <a:lnTo>
                  <a:pt x="87630" y="51315"/>
                </a:lnTo>
                <a:lnTo>
                  <a:pt x="122396" y="100369"/>
                </a:lnTo>
                <a:lnTo>
                  <a:pt x="129540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45720" y="1785"/>
                </a:lnTo>
                <a:lnTo>
                  <a:pt x="19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938009" y="307324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5" h="139064">
                <a:moveTo>
                  <a:pt x="0" y="9405"/>
                </a:moveTo>
                <a:lnTo>
                  <a:pt x="38576" y="16549"/>
                </a:lnTo>
                <a:lnTo>
                  <a:pt x="87630" y="51315"/>
                </a:lnTo>
                <a:lnTo>
                  <a:pt x="122396" y="100369"/>
                </a:lnTo>
                <a:lnTo>
                  <a:pt x="129540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19645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05319" y="3439519"/>
            <a:ext cx="69850" cy="566420"/>
          </a:xfrm>
          <a:custGeom>
            <a:avLst/>
            <a:gdLst/>
            <a:ahLst/>
            <a:cxnLst/>
            <a:rect l="l" t="t" r="r" b="b"/>
            <a:pathLst>
              <a:path w="69850" h="566420">
                <a:moveTo>
                  <a:pt x="0" y="0"/>
                </a:moveTo>
                <a:lnTo>
                  <a:pt x="69850" y="566420"/>
                </a:lnTo>
              </a:path>
            </a:pathLst>
          </a:custGeom>
          <a:ln w="29112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18019" y="3990699"/>
            <a:ext cx="114300" cy="180340"/>
          </a:xfrm>
          <a:custGeom>
            <a:avLst/>
            <a:gdLst/>
            <a:ahLst/>
            <a:cxnLst/>
            <a:rect l="l" t="t" r="r" b="b"/>
            <a:pathLst>
              <a:path w="114300" h="180339">
                <a:moveTo>
                  <a:pt x="114300" y="0"/>
                </a:moveTo>
                <a:lnTo>
                  <a:pt x="0" y="15239"/>
                </a:lnTo>
                <a:lnTo>
                  <a:pt x="78739" y="180339"/>
                </a:lnTo>
                <a:lnTo>
                  <a:pt x="1143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46350" y="107039"/>
            <a:ext cx="4978400" cy="83058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30">
                <a:latin typeface="Tahoma"/>
                <a:cs typeface="Tahoma"/>
              </a:rPr>
              <a:t>Just </a:t>
            </a:r>
            <a:r>
              <a:rPr dirty="0" sz="1800" spc="100">
                <a:latin typeface="Tahoma"/>
                <a:cs typeface="Tahoma"/>
              </a:rPr>
              <a:t>like </a:t>
            </a:r>
            <a:r>
              <a:rPr dirty="0" sz="1800" spc="130">
                <a:latin typeface="Tahoma"/>
                <a:cs typeface="Tahoma"/>
              </a:rPr>
              <a:t>the </a:t>
            </a:r>
            <a:r>
              <a:rPr dirty="0" sz="1800" spc="90">
                <a:latin typeface="Tahoma"/>
                <a:cs typeface="Tahoma"/>
              </a:rPr>
              <a:t>Traveling </a:t>
            </a:r>
            <a:r>
              <a:rPr dirty="0" sz="1800" spc="150">
                <a:latin typeface="Tahoma"/>
                <a:cs typeface="Tahoma"/>
              </a:rPr>
              <a:t>Salesman </a:t>
            </a:r>
            <a:r>
              <a:rPr dirty="0" sz="1800" spc="105">
                <a:latin typeface="Tahoma"/>
                <a:cs typeface="Tahoma"/>
              </a:rPr>
              <a:t>Problem,  </a:t>
            </a:r>
            <a:r>
              <a:rPr dirty="0" sz="1800" spc="140">
                <a:latin typeface="Tahoma"/>
                <a:cs typeface="Tahoma"/>
              </a:rPr>
              <a:t>you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45">
                <a:latin typeface="Tahoma"/>
                <a:cs typeface="Tahoma"/>
              </a:rPr>
              <a:t>need</a:t>
            </a:r>
            <a:r>
              <a:rPr dirty="0" sz="1800" spc="-5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to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explore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configurations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135">
                <a:latin typeface="Tahoma"/>
                <a:cs typeface="Tahoma"/>
              </a:rPr>
              <a:t>seeking  </a:t>
            </a:r>
            <a:r>
              <a:rPr dirty="0" sz="1800" spc="145">
                <a:latin typeface="Tahoma"/>
                <a:cs typeface="Tahoma"/>
              </a:rPr>
              <a:t>an </a:t>
            </a:r>
            <a:r>
              <a:rPr dirty="0" sz="1800" spc="135">
                <a:latin typeface="Tahoma"/>
                <a:cs typeface="Tahoma"/>
              </a:rPr>
              <a:t>acceptable </a:t>
            </a:r>
            <a:r>
              <a:rPr dirty="0" sz="1800" spc="120">
                <a:latin typeface="Tahoma"/>
                <a:cs typeface="Tahoma"/>
              </a:rPr>
              <a:t>local</a:t>
            </a:r>
            <a:r>
              <a:rPr dirty="0" sz="1800" spc="-260">
                <a:latin typeface="Tahoma"/>
                <a:cs typeface="Tahoma"/>
              </a:rPr>
              <a:t> </a:t>
            </a:r>
            <a:r>
              <a:rPr dirty="0" sz="1800" spc="145">
                <a:latin typeface="Tahoma"/>
                <a:cs typeface="Tahoma"/>
              </a:rPr>
              <a:t>minimum.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8109" y="5153918"/>
            <a:ext cx="2562860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110">
                <a:latin typeface="Tahoma"/>
                <a:cs typeface="Tahoma"/>
              </a:rPr>
              <a:t>Weight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Configurations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14845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9"/>
              <a:t>The </a:t>
            </a:r>
            <a:r>
              <a:rPr dirty="0" spc="270"/>
              <a:t>Monty </a:t>
            </a:r>
            <a:r>
              <a:rPr dirty="0" spc="215"/>
              <a:t>Hall</a:t>
            </a:r>
            <a:r>
              <a:rPr dirty="0" spc="-30"/>
              <a:t> </a:t>
            </a:r>
            <a:r>
              <a:rPr dirty="0" spc="229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7223759" y="2194919"/>
            <a:ext cx="1539240" cy="1539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74280" y="2652119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79" h="457200">
                <a:moveTo>
                  <a:pt x="563879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74280" y="2652119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79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74280" y="26521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14359" y="31093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78750" y="2749910"/>
            <a:ext cx="267970" cy="26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66559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40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40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4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66559" y="1920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44000" y="3840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12519" y="2286360"/>
            <a:ext cx="1539240" cy="1539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63039" y="2743560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80" h="457200">
                <a:moveTo>
                  <a:pt x="563879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63039" y="2743560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8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63039" y="27435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03120" y="32007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68779" y="2841350"/>
            <a:ext cx="267969" cy="26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57650" y="2103479"/>
            <a:ext cx="1703070" cy="1703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34559" y="2523850"/>
            <a:ext cx="361950" cy="361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0079" y="1920599"/>
            <a:ext cx="2376170" cy="19202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40080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39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39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3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0080" y="1920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17520" y="3840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360169" y="2718160"/>
            <a:ext cx="937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latin typeface="Tahoma"/>
                <a:cs typeface="Tahoma"/>
              </a:rPr>
              <a:t>DOOR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 spc="16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57600" y="1920599"/>
            <a:ext cx="2376170" cy="19202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57600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39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39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3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57600" y="1920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035040" y="3840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377690" y="2718160"/>
            <a:ext cx="937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latin typeface="Tahoma"/>
                <a:cs typeface="Tahoma"/>
              </a:rPr>
              <a:t>DOOR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 spc="16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5440" y="5186938"/>
            <a:ext cx="21018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z="1800" spc="250" b="1">
                <a:solidFill>
                  <a:srgbClr val="FFFFFF"/>
                </a:solidFill>
                <a:latin typeface="Arial"/>
                <a:cs typeface="Arial"/>
              </a:rPr>
              <a:t>5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6109" y="4313280"/>
            <a:ext cx="5533390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dirty="0" sz="1800" spc="55">
                <a:latin typeface="Tahoma"/>
                <a:cs typeface="Tahoma"/>
              </a:rPr>
              <a:t>Twist!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60" b="1">
                <a:latin typeface="Arial"/>
                <a:cs typeface="Arial"/>
              </a:rPr>
              <a:t>Door</a:t>
            </a:r>
            <a:r>
              <a:rPr dirty="0" sz="1800" spc="125" b="1">
                <a:latin typeface="Arial"/>
                <a:cs typeface="Arial"/>
              </a:rPr>
              <a:t> </a:t>
            </a:r>
            <a:r>
              <a:rPr dirty="0" sz="1800" spc="250" b="1">
                <a:latin typeface="Arial"/>
                <a:cs typeface="Arial"/>
              </a:rPr>
              <a:t>3</a:t>
            </a:r>
            <a:r>
              <a:rPr dirty="0" sz="1800" spc="70" b="1">
                <a:latin typeface="Arial"/>
                <a:cs typeface="Arial"/>
              </a:rPr>
              <a:t> </a:t>
            </a:r>
            <a:r>
              <a:rPr dirty="0" sz="1800" spc="140">
                <a:latin typeface="Tahoma"/>
                <a:cs typeface="Tahoma"/>
              </a:rPr>
              <a:t>was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85">
                <a:latin typeface="Tahoma"/>
                <a:cs typeface="Tahoma"/>
              </a:rPr>
              <a:t>just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opened.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70">
                <a:latin typeface="Tahoma"/>
                <a:cs typeface="Tahoma"/>
              </a:rPr>
              <a:t>It’s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55">
                <a:latin typeface="Tahoma"/>
                <a:cs typeface="Tahoma"/>
              </a:rPr>
              <a:t>a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105">
                <a:latin typeface="Tahoma"/>
                <a:cs typeface="Tahoma"/>
              </a:rPr>
              <a:t>goat.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25"/>
              </a:lnSpc>
            </a:pPr>
            <a:r>
              <a:rPr dirty="0" sz="1800" spc="135">
                <a:latin typeface="Tahoma"/>
                <a:cs typeface="Tahoma"/>
              </a:rPr>
              <a:t>Did</a:t>
            </a:r>
            <a:r>
              <a:rPr dirty="0" sz="1800" spc="-5">
                <a:latin typeface="Tahoma"/>
                <a:cs typeface="Tahoma"/>
              </a:rPr>
              <a:t> </a:t>
            </a:r>
            <a:r>
              <a:rPr dirty="0" sz="1800" spc="140">
                <a:latin typeface="Tahoma"/>
                <a:cs typeface="Tahoma"/>
              </a:rPr>
              <a:t>you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want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to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switch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from</a:t>
            </a:r>
            <a:r>
              <a:rPr dirty="0" sz="1800" spc="50">
                <a:latin typeface="Tahoma"/>
                <a:cs typeface="Tahoma"/>
              </a:rPr>
              <a:t> </a:t>
            </a:r>
            <a:r>
              <a:rPr dirty="0" sz="1800" spc="160" b="1">
                <a:latin typeface="Arial"/>
                <a:cs typeface="Arial"/>
              </a:rPr>
              <a:t>Door</a:t>
            </a:r>
            <a:r>
              <a:rPr dirty="0" sz="1800" spc="114" b="1">
                <a:latin typeface="Arial"/>
                <a:cs typeface="Arial"/>
              </a:rPr>
              <a:t> </a:t>
            </a:r>
            <a:r>
              <a:rPr dirty="0" sz="1800" spc="250" b="1">
                <a:latin typeface="Arial"/>
                <a:cs typeface="Arial"/>
              </a:rPr>
              <a:t>1</a:t>
            </a:r>
            <a:r>
              <a:rPr dirty="0" sz="1800" spc="75" b="1">
                <a:latin typeface="Arial"/>
                <a:cs typeface="Arial"/>
              </a:rPr>
              <a:t> </a:t>
            </a:r>
            <a:r>
              <a:rPr dirty="0" sz="1800" spc="105">
                <a:latin typeface="Tahoma"/>
                <a:cs typeface="Tahoma"/>
              </a:rPr>
              <a:t>to</a:t>
            </a:r>
            <a:r>
              <a:rPr dirty="0" sz="1800" spc="25">
                <a:latin typeface="Tahoma"/>
                <a:cs typeface="Tahoma"/>
              </a:rPr>
              <a:t> </a:t>
            </a:r>
            <a:r>
              <a:rPr dirty="0" sz="1800" spc="160" b="1">
                <a:latin typeface="Arial"/>
                <a:cs typeface="Arial"/>
              </a:rPr>
              <a:t>Door</a:t>
            </a:r>
            <a:r>
              <a:rPr dirty="0" sz="1800" spc="114" b="1">
                <a:latin typeface="Arial"/>
                <a:cs typeface="Arial"/>
              </a:rPr>
              <a:t> </a:t>
            </a:r>
            <a:r>
              <a:rPr dirty="0" sz="1800" spc="175" b="1">
                <a:latin typeface="Arial"/>
                <a:cs typeface="Arial"/>
              </a:rPr>
              <a:t>2</a:t>
            </a:r>
            <a:r>
              <a:rPr dirty="0" sz="1800" spc="175">
                <a:latin typeface="Tahoma"/>
                <a:cs typeface="Tahoma"/>
              </a:rPr>
              <a:t>?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688" y="1882395"/>
            <a:ext cx="292100" cy="16287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90">
                <a:latin typeface="Tahoma"/>
                <a:cs typeface="Tahoma"/>
              </a:rPr>
              <a:t>Error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 spc="105">
                <a:latin typeface="Tahoma"/>
                <a:cs typeface="Tahoma"/>
              </a:rPr>
              <a:t>Function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40880" y="429803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182879" y="0"/>
                </a:moveTo>
                <a:lnTo>
                  <a:pt x="133173" y="6314"/>
                </a:lnTo>
                <a:lnTo>
                  <a:pt x="89182" y="24271"/>
                </a:lnTo>
                <a:lnTo>
                  <a:pt x="52387" y="52387"/>
                </a:lnTo>
                <a:lnTo>
                  <a:pt x="24271" y="89182"/>
                </a:lnTo>
                <a:lnTo>
                  <a:pt x="6314" y="133173"/>
                </a:lnTo>
                <a:lnTo>
                  <a:pt x="0" y="182880"/>
                </a:lnTo>
                <a:lnTo>
                  <a:pt x="6314" y="232586"/>
                </a:lnTo>
                <a:lnTo>
                  <a:pt x="24271" y="276577"/>
                </a:lnTo>
                <a:lnTo>
                  <a:pt x="52387" y="313372"/>
                </a:lnTo>
                <a:lnTo>
                  <a:pt x="89182" y="341488"/>
                </a:lnTo>
                <a:lnTo>
                  <a:pt x="133173" y="359445"/>
                </a:lnTo>
                <a:lnTo>
                  <a:pt x="182879" y="365759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80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040880" y="429803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182879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80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79" y="365759"/>
                </a:lnTo>
                <a:lnTo>
                  <a:pt x="133173" y="359445"/>
                </a:lnTo>
                <a:lnTo>
                  <a:pt x="89182" y="341488"/>
                </a:lnTo>
                <a:lnTo>
                  <a:pt x="52387" y="313372"/>
                </a:lnTo>
                <a:lnTo>
                  <a:pt x="24271" y="276577"/>
                </a:lnTo>
                <a:lnTo>
                  <a:pt x="6314" y="232586"/>
                </a:lnTo>
                <a:lnTo>
                  <a:pt x="0" y="182880"/>
                </a:lnTo>
                <a:lnTo>
                  <a:pt x="6314" y="133173"/>
                </a:lnTo>
                <a:lnTo>
                  <a:pt x="24271" y="89182"/>
                </a:lnTo>
                <a:lnTo>
                  <a:pt x="52387" y="52387"/>
                </a:lnTo>
                <a:lnTo>
                  <a:pt x="89182" y="24271"/>
                </a:lnTo>
                <a:lnTo>
                  <a:pt x="133173" y="6314"/>
                </a:lnTo>
                <a:lnTo>
                  <a:pt x="182879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12330" y="435340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5" h="139064">
                <a:moveTo>
                  <a:pt x="19645" y="0"/>
                </a:moveTo>
                <a:lnTo>
                  <a:pt x="0" y="9405"/>
                </a:lnTo>
                <a:lnTo>
                  <a:pt x="17442" y="10060"/>
                </a:ln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40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45720" y="1785"/>
                </a:lnTo>
                <a:lnTo>
                  <a:pt x="19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12330" y="435340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5" h="139064">
                <a:moveTo>
                  <a:pt x="0" y="9405"/>
                </a:move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40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19645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997710" y="198480"/>
            <a:ext cx="7188200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dirty="0" sz="1800" spc="105" i="1">
                <a:latin typeface="Trebuchet MS"/>
                <a:cs typeface="Trebuchet MS"/>
              </a:rPr>
              <a:t>Stochastic </a:t>
            </a:r>
            <a:r>
              <a:rPr dirty="0" sz="1800" spc="85" i="1">
                <a:latin typeface="Trebuchet MS"/>
                <a:cs typeface="Trebuchet MS"/>
              </a:rPr>
              <a:t>gradient </a:t>
            </a:r>
            <a:r>
              <a:rPr dirty="0" sz="1800" spc="110" i="1">
                <a:latin typeface="Trebuchet MS"/>
                <a:cs typeface="Trebuchet MS"/>
              </a:rPr>
              <a:t>descent</a:t>
            </a:r>
            <a:r>
              <a:rPr dirty="0" sz="1800" spc="110">
                <a:latin typeface="Tahoma"/>
                <a:cs typeface="Tahoma"/>
              </a:rPr>
              <a:t>, </a:t>
            </a:r>
            <a:r>
              <a:rPr dirty="0" sz="1800" spc="90" i="1">
                <a:latin typeface="Trebuchet MS"/>
                <a:cs typeface="Trebuchet MS"/>
              </a:rPr>
              <a:t>simulated </a:t>
            </a:r>
            <a:r>
              <a:rPr dirty="0" sz="1800" spc="105" i="1">
                <a:latin typeface="Trebuchet MS"/>
                <a:cs typeface="Trebuchet MS"/>
              </a:rPr>
              <a:t>annealing</a:t>
            </a:r>
            <a:r>
              <a:rPr dirty="0" sz="1800" spc="105">
                <a:latin typeface="Tahoma"/>
                <a:cs typeface="Tahoma"/>
              </a:rPr>
              <a:t>,</a:t>
            </a:r>
            <a:r>
              <a:rPr dirty="0" sz="1800" spc="-290">
                <a:latin typeface="Tahoma"/>
                <a:cs typeface="Tahoma"/>
              </a:rPr>
              <a:t> </a:t>
            </a:r>
            <a:r>
              <a:rPr dirty="0" sz="1800" spc="145">
                <a:latin typeface="Tahoma"/>
                <a:cs typeface="Tahoma"/>
              </a:rPr>
              <a:t>and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25"/>
              </a:lnSpc>
            </a:pPr>
            <a:r>
              <a:rPr dirty="0" sz="1800" spc="120">
                <a:latin typeface="Tahoma"/>
                <a:cs typeface="Tahoma"/>
              </a:rPr>
              <a:t>other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25">
                <a:latin typeface="Tahoma"/>
                <a:cs typeface="Tahoma"/>
              </a:rPr>
              <a:t>optimization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techniques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140">
                <a:latin typeface="Tahoma"/>
                <a:cs typeface="Tahoma"/>
              </a:rPr>
              <a:t>can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help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tune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55">
                <a:latin typeface="Tahoma"/>
                <a:cs typeface="Tahoma"/>
              </a:rPr>
              <a:t>a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125">
                <a:latin typeface="Tahoma"/>
                <a:cs typeface="Tahoma"/>
              </a:rPr>
              <a:t>neural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network.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8109" y="5153918"/>
            <a:ext cx="2562860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110">
                <a:latin typeface="Tahoma"/>
                <a:cs typeface="Tahoma"/>
              </a:rPr>
              <a:t>Weight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Configurations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35445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5"/>
              <a:t>Activation</a:t>
            </a:r>
            <a:r>
              <a:rPr dirty="0" spc="80"/>
              <a:t> </a:t>
            </a:r>
            <a:r>
              <a:rPr dirty="0" spc="18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437890" y="17275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590"/>
                </a:lnTo>
                <a:lnTo>
                  <a:pt x="8670" y="577812"/>
                </a:lnTo>
                <a:lnTo>
                  <a:pt x="19235" y="622356"/>
                </a:lnTo>
                <a:lnTo>
                  <a:pt x="33712" y="665041"/>
                </a:lnTo>
                <a:lnTo>
                  <a:pt x="51919" y="705689"/>
                </a:lnTo>
                <a:lnTo>
                  <a:pt x="73674" y="744119"/>
                </a:lnTo>
                <a:lnTo>
                  <a:pt x="98797" y="780151"/>
                </a:lnTo>
                <a:lnTo>
                  <a:pt x="127106" y="813605"/>
                </a:lnTo>
                <a:lnTo>
                  <a:pt x="158419" y="844302"/>
                </a:lnTo>
                <a:lnTo>
                  <a:pt x="192555" y="872061"/>
                </a:lnTo>
                <a:lnTo>
                  <a:pt x="229332" y="896702"/>
                </a:lnTo>
                <a:lnTo>
                  <a:pt x="268568" y="918047"/>
                </a:lnTo>
                <a:lnTo>
                  <a:pt x="310084" y="935914"/>
                </a:lnTo>
                <a:lnTo>
                  <a:pt x="353696" y="950123"/>
                </a:lnTo>
                <a:lnTo>
                  <a:pt x="399224" y="960496"/>
                </a:lnTo>
                <a:lnTo>
                  <a:pt x="446485" y="966851"/>
                </a:lnTo>
                <a:lnTo>
                  <a:pt x="495300" y="969009"/>
                </a:lnTo>
                <a:lnTo>
                  <a:pt x="544114" y="966851"/>
                </a:lnTo>
                <a:lnTo>
                  <a:pt x="591375" y="960496"/>
                </a:lnTo>
                <a:lnTo>
                  <a:pt x="636903" y="950123"/>
                </a:lnTo>
                <a:lnTo>
                  <a:pt x="680515" y="935914"/>
                </a:lnTo>
                <a:lnTo>
                  <a:pt x="722031" y="918047"/>
                </a:lnTo>
                <a:lnTo>
                  <a:pt x="761267" y="896702"/>
                </a:lnTo>
                <a:lnTo>
                  <a:pt x="798044" y="872061"/>
                </a:lnTo>
                <a:lnTo>
                  <a:pt x="832180" y="844302"/>
                </a:lnTo>
                <a:lnTo>
                  <a:pt x="863493" y="813605"/>
                </a:lnTo>
                <a:lnTo>
                  <a:pt x="891802" y="780151"/>
                </a:lnTo>
                <a:lnTo>
                  <a:pt x="916925" y="744119"/>
                </a:lnTo>
                <a:lnTo>
                  <a:pt x="938680" y="705689"/>
                </a:lnTo>
                <a:lnTo>
                  <a:pt x="956887" y="665041"/>
                </a:lnTo>
                <a:lnTo>
                  <a:pt x="971364" y="622356"/>
                </a:lnTo>
                <a:lnTo>
                  <a:pt x="981929" y="577812"/>
                </a:lnTo>
                <a:lnTo>
                  <a:pt x="988402" y="531590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37890" y="17275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590"/>
                </a:lnTo>
                <a:lnTo>
                  <a:pt x="981929" y="577812"/>
                </a:lnTo>
                <a:lnTo>
                  <a:pt x="971364" y="622356"/>
                </a:lnTo>
                <a:lnTo>
                  <a:pt x="956887" y="665041"/>
                </a:lnTo>
                <a:lnTo>
                  <a:pt x="938680" y="705689"/>
                </a:lnTo>
                <a:lnTo>
                  <a:pt x="916925" y="744119"/>
                </a:lnTo>
                <a:lnTo>
                  <a:pt x="891802" y="780151"/>
                </a:lnTo>
                <a:lnTo>
                  <a:pt x="863493" y="813605"/>
                </a:lnTo>
                <a:lnTo>
                  <a:pt x="832180" y="844302"/>
                </a:lnTo>
                <a:lnTo>
                  <a:pt x="798044" y="872061"/>
                </a:lnTo>
                <a:lnTo>
                  <a:pt x="761267" y="896702"/>
                </a:lnTo>
                <a:lnTo>
                  <a:pt x="722031" y="918047"/>
                </a:lnTo>
                <a:lnTo>
                  <a:pt x="680515" y="935914"/>
                </a:lnTo>
                <a:lnTo>
                  <a:pt x="636903" y="950123"/>
                </a:lnTo>
                <a:lnTo>
                  <a:pt x="591375" y="960496"/>
                </a:lnTo>
                <a:lnTo>
                  <a:pt x="544114" y="966851"/>
                </a:lnTo>
                <a:lnTo>
                  <a:pt x="495300" y="969009"/>
                </a:lnTo>
                <a:lnTo>
                  <a:pt x="446485" y="966851"/>
                </a:lnTo>
                <a:lnTo>
                  <a:pt x="399224" y="960496"/>
                </a:lnTo>
                <a:lnTo>
                  <a:pt x="353696" y="950123"/>
                </a:lnTo>
                <a:lnTo>
                  <a:pt x="310084" y="935914"/>
                </a:lnTo>
                <a:lnTo>
                  <a:pt x="268568" y="918047"/>
                </a:lnTo>
                <a:lnTo>
                  <a:pt x="229332" y="896702"/>
                </a:lnTo>
                <a:lnTo>
                  <a:pt x="192555" y="872061"/>
                </a:lnTo>
                <a:lnTo>
                  <a:pt x="158419" y="844302"/>
                </a:lnTo>
                <a:lnTo>
                  <a:pt x="127106" y="813605"/>
                </a:lnTo>
                <a:lnTo>
                  <a:pt x="98797" y="780151"/>
                </a:lnTo>
                <a:lnTo>
                  <a:pt x="73674" y="744119"/>
                </a:lnTo>
                <a:lnTo>
                  <a:pt x="51919" y="705689"/>
                </a:lnTo>
                <a:lnTo>
                  <a:pt x="33712" y="665041"/>
                </a:lnTo>
                <a:lnTo>
                  <a:pt x="19235" y="622356"/>
                </a:lnTo>
                <a:lnTo>
                  <a:pt x="8670" y="577812"/>
                </a:lnTo>
                <a:lnTo>
                  <a:pt x="2197" y="531590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37890" y="17275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28490" y="26965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726179" y="2066649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255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37890" y="282865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09"/>
                </a:lnTo>
                <a:lnTo>
                  <a:pt x="544114" y="966863"/>
                </a:lnTo>
                <a:lnTo>
                  <a:pt x="591375" y="960542"/>
                </a:lnTo>
                <a:lnTo>
                  <a:pt x="636903" y="950221"/>
                </a:lnTo>
                <a:lnTo>
                  <a:pt x="680515" y="936075"/>
                </a:lnTo>
                <a:lnTo>
                  <a:pt x="722031" y="918279"/>
                </a:lnTo>
                <a:lnTo>
                  <a:pt x="761267" y="897010"/>
                </a:lnTo>
                <a:lnTo>
                  <a:pt x="798044" y="872441"/>
                </a:lnTo>
                <a:lnTo>
                  <a:pt x="832180" y="844749"/>
                </a:lnTo>
                <a:lnTo>
                  <a:pt x="863493" y="814108"/>
                </a:lnTo>
                <a:lnTo>
                  <a:pt x="891802" y="780694"/>
                </a:lnTo>
                <a:lnTo>
                  <a:pt x="916925" y="744682"/>
                </a:lnTo>
                <a:lnTo>
                  <a:pt x="938680" y="706247"/>
                </a:lnTo>
                <a:lnTo>
                  <a:pt x="956887" y="665566"/>
                </a:lnTo>
                <a:lnTo>
                  <a:pt x="971364" y="622812"/>
                </a:lnTo>
                <a:lnTo>
                  <a:pt x="981929" y="578161"/>
                </a:lnTo>
                <a:lnTo>
                  <a:pt x="988402" y="531788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37890" y="282865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788"/>
                </a:lnTo>
                <a:lnTo>
                  <a:pt x="981929" y="578161"/>
                </a:lnTo>
                <a:lnTo>
                  <a:pt x="971364" y="622812"/>
                </a:lnTo>
                <a:lnTo>
                  <a:pt x="956887" y="665566"/>
                </a:lnTo>
                <a:lnTo>
                  <a:pt x="938680" y="706247"/>
                </a:lnTo>
                <a:lnTo>
                  <a:pt x="916925" y="744682"/>
                </a:lnTo>
                <a:lnTo>
                  <a:pt x="891802" y="780694"/>
                </a:lnTo>
                <a:lnTo>
                  <a:pt x="863493" y="814108"/>
                </a:lnTo>
                <a:lnTo>
                  <a:pt x="832180" y="844749"/>
                </a:lnTo>
                <a:lnTo>
                  <a:pt x="798044" y="872441"/>
                </a:lnTo>
                <a:lnTo>
                  <a:pt x="761267" y="897010"/>
                </a:lnTo>
                <a:lnTo>
                  <a:pt x="722031" y="918279"/>
                </a:lnTo>
                <a:lnTo>
                  <a:pt x="680515" y="936075"/>
                </a:lnTo>
                <a:lnTo>
                  <a:pt x="636903" y="950221"/>
                </a:lnTo>
                <a:lnTo>
                  <a:pt x="591375" y="960542"/>
                </a:lnTo>
                <a:lnTo>
                  <a:pt x="544114" y="966863"/>
                </a:lnTo>
                <a:lnTo>
                  <a:pt x="495300" y="969009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37890" y="2828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28490" y="37976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726179" y="3167739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37890" y="395894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09"/>
                </a:lnTo>
                <a:lnTo>
                  <a:pt x="544114" y="966863"/>
                </a:lnTo>
                <a:lnTo>
                  <a:pt x="591375" y="960542"/>
                </a:lnTo>
                <a:lnTo>
                  <a:pt x="636903" y="950221"/>
                </a:lnTo>
                <a:lnTo>
                  <a:pt x="680515" y="936075"/>
                </a:lnTo>
                <a:lnTo>
                  <a:pt x="722031" y="918279"/>
                </a:lnTo>
                <a:lnTo>
                  <a:pt x="761267" y="897010"/>
                </a:lnTo>
                <a:lnTo>
                  <a:pt x="798044" y="872441"/>
                </a:lnTo>
                <a:lnTo>
                  <a:pt x="832180" y="844749"/>
                </a:lnTo>
                <a:lnTo>
                  <a:pt x="863493" y="814108"/>
                </a:lnTo>
                <a:lnTo>
                  <a:pt x="891802" y="780694"/>
                </a:lnTo>
                <a:lnTo>
                  <a:pt x="916925" y="744682"/>
                </a:lnTo>
                <a:lnTo>
                  <a:pt x="938680" y="706247"/>
                </a:lnTo>
                <a:lnTo>
                  <a:pt x="956887" y="665566"/>
                </a:lnTo>
                <a:lnTo>
                  <a:pt x="971364" y="622812"/>
                </a:lnTo>
                <a:lnTo>
                  <a:pt x="981929" y="578161"/>
                </a:lnTo>
                <a:lnTo>
                  <a:pt x="988402" y="531788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37890" y="395894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788"/>
                </a:lnTo>
                <a:lnTo>
                  <a:pt x="981929" y="578161"/>
                </a:lnTo>
                <a:lnTo>
                  <a:pt x="971364" y="622812"/>
                </a:lnTo>
                <a:lnTo>
                  <a:pt x="956887" y="665566"/>
                </a:lnTo>
                <a:lnTo>
                  <a:pt x="938680" y="706247"/>
                </a:lnTo>
                <a:lnTo>
                  <a:pt x="916925" y="744682"/>
                </a:lnTo>
                <a:lnTo>
                  <a:pt x="891802" y="780694"/>
                </a:lnTo>
                <a:lnTo>
                  <a:pt x="863493" y="814108"/>
                </a:lnTo>
                <a:lnTo>
                  <a:pt x="832180" y="844749"/>
                </a:lnTo>
                <a:lnTo>
                  <a:pt x="798044" y="872441"/>
                </a:lnTo>
                <a:lnTo>
                  <a:pt x="761267" y="897010"/>
                </a:lnTo>
                <a:lnTo>
                  <a:pt x="722031" y="918279"/>
                </a:lnTo>
                <a:lnTo>
                  <a:pt x="680515" y="936075"/>
                </a:lnTo>
                <a:lnTo>
                  <a:pt x="636903" y="950221"/>
                </a:lnTo>
                <a:lnTo>
                  <a:pt x="591375" y="960542"/>
                </a:lnTo>
                <a:lnTo>
                  <a:pt x="544114" y="966863"/>
                </a:lnTo>
                <a:lnTo>
                  <a:pt x="495300" y="969009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37890" y="395894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28490" y="49279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726179" y="4298039"/>
            <a:ext cx="414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4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40980" y="2271119"/>
            <a:ext cx="991869" cy="967740"/>
          </a:xfrm>
          <a:custGeom>
            <a:avLst/>
            <a:gdLst/>
            <a:ahLst/>
            <a:cxnLst/>
            <a:rect l="l" t="t" r="r" b="b"/>
            <a:pathLst>
              <a:path w="991870" h="967739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577"/>
                </a:lnTo>
                <a:lnTo>
                  <a:pt x="8670" y="577763"/>
                </a:lnTo>
                <a:lnTo>
                  <a:pt x="19235" y="622251"/>
                </a:lnTo>
                <a:lnTo>
                  <a:pt x="33712" y="664863"/>
                </a:lnTo>
                <a:lnTo>
                  <a:pt x="51919" y="705424"/>
                </a:lnTo>
                <a:lnTo>
                  <a:pt x="73674" y="743756"/>
                </a:lnTo>
                <a:lnTo>
                  <a:pt x="98797" y="779682"/>
                </a:lnTo>
                <a:lnTo>
                  <a:pt x="127106" y="813026"/>
                </a:lnTo>
                <a:lnTo>
                  <a:pt x="158419" y="843611"/>
                </a:lnTo>
                <a:lnTo>
                  <a:pt x="192555" y="871260"/>
                </a:lnTo>
                <a:lnTo>
                  <a:pt x="229332" y="895795"/>
                </a:lnTo>
                <a:lnTo>
                  <a:pt x="268568" y="917042"/>
                </a:lnTo>
                <a:lnTo>
                  <a:pt x="310084" y="934821"/>
                </a:lnTo>
                <a:lnTo>
                  <a:pt x="353696" y="948958"/>
                </a:lnTo>
                <a:lnTo>
                  <a:pt x="399224" y="959274"/>
                </a:lnTo>
                <a:lnTo>
                  <a:pt x="446485" y="965594"/>
                </a:lnTo>
                <a:lnTo>
                  <a:pt x="495300" y="967740"/>
                </a:lnTo>
                <a:lnTo>
                  <a:pt x="544325" y="965594"/>
                </a:lnTo>
                <a:lnTo>
                  <a:pt x="591773" y="959274"/>
                </a:lnTo>
                <a:lnTo>
                  <a:pt x="637464" y="948958"/>
                </a:lnTo>
                <a:lnTo>
                  <a:pt x="681217" y="934821"/>
                </a:lnTo>
                <a:lnTo>
                  <a:pt x="722854" y="917042"/>
                </a:lnTo>
                <a:lnTo>
                  <a:pt x="762193" y="895795"/>
                </a:lnTo>
                <a:lnTo>
                  <a:pt x="799056" y="871260"/>
                </a:lnTo>
                <a:lnTo>
                  <a:pt x="833262" y="843611"/>
                </a:lnTo>
                <a:lnTo>
                  <a:pt x="864631" y="813026"/>
                </a:lnTo>
                <a:lnTo>
                  <a:pt x="892983" y="779682"/>
                </a:lnTo>
                <a:lnTo>
                  <a:pt x="918139" y="743756"/>
                </a:lnTo>
                <a:lnTo>
                  <a:pt x="939918" y="705424"/>
                </a:lnTo>
                <a:lnTo>
                  <a:pt x="958141" y="664863"/>
                </a:lnTo>
                <a:lnTo>
                  <a:pt x="972627" y="622251"/>
                </a:lnTo>
                <a:lnTo>
                  <a:pt x="983197" y="577763"/>
                </a:lnTo>
                <a:lnTo>
                  <a:pt x="989671" y="531577"/>
                </a:lnTo>
                <a:lnTo>
                  <a:pt x="991870" y="483870"/>
                </a:lnTo>
                <a:lnTo>
                  <a:pt x="989671" y="436162"/>
                </a:lnTo>
                <a:lnTo>
                  <a:pt x="983197" y="389976"/>
                </a:lnTo>
                <a:lnTo>
                  <a:pt x="972627" y="345488"/>
                </a:lnTo>
                <a:lnTo>
                  <a:pt x="958141" y="302876"/>
                </a:lnTo>
                <a:lnTo>
                  <a:pt x="939918" y="262315"/>
                </a:lnTo>
                <a:lnTo>
                  <a:pt x="918139" y="223983"/>
                </a:lnTo>
                <a:lnTo>
                  <a:pt x="892983" y="188057"/>
                </a:lnTo>
                <a:lnTo>
                  <a:pt x="864631" y="154713"/>
                </a:lnTo>
                <a:lnTo>
                  <a:pt x="833262" y="124128"/>
                </a:lnTo>
                <a:lnTo>
                  <a:pt x="799056" y="96479"/>
                </a:lnTo>
                <a:lnTo>
                  <a:pt x="762193" y="71944"/>
                </a:lnTo>
                <a:lnTo>
                  <a:pt x="722854" y="50697"/>
                </a:lnTo>
                <a:lnTo>
                  <a:pt x="681217" y="32918"/>
                </a:lnTo>
                <a:lnTo>
                  <a:pt x="637464" y="18781"/>
                </a:lnTo>
                <a:lnTo>
                  <a:pt x="591773" y="8465"/>
                </a:lnTo>
                <a:lnTo>
                  <a:pt x="544325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840980" y="2271119"/>
            <a:ext cx="991869" cy="967740"/>
          </a:xfrm>
          <a:custGeom>
            <a:avLst/>
            <a:gdLst/>
            <a:ahLst/>
            <a:cxnLst/>
            <a:rect l="l" t="t" r="r" b="b"/>
            <a:pathLst>
              <a:path w="991870" h="967739">
                <a:moveTo>
                  <a:pt x="495300" y="0"/>
                </a:moveTo>
                <a:lnTo>
                  <a:pt x="544325" y="2145"/>
                </a:lnTo>
                <a:lnTo>
                  <a:pt x="591773" y="8465"/>
                </a:lnTo>
                <a:lnTo>
                  <a:pt x="637464" y="18781"/>
                </a:lnTo>
                <a:lnTo>
                  <a:pt x="681217" y="32918"/>
                </a:lnTo>
                <a:lnTo>
                  <a:pt x="722854" y="50697"/>
                </a:lnTo>
                <a:lnTo>
                  <a:pt x="762193" y="71944"/>
                </a:lnTo>
                <a:lnTo>
                  <a:pt x="799056" y="96479"/>
                </a:lnTo>
                <a:lnTo>
                  <a:pt x="833262" y="124128"/>
                </a:lnTo>
                <a:lnTo>
                  <a:pt x="864631" y="154713"/>
                </a:lnTo>
                <a:lnTo>
                  <a:pt x="892983" y="188057"/>
                </a:lnTo>
                <a:lnTo>
                  <a:pt x="918139" y="223983"/>
                </a:lnTo>
                <a:lnTo>
                  <a:pt x="939918" y="262315"/>
                </a:lnTo>
                <a:lnTo>
                  <a:pt x="958141" y="302876"/>
                </a:lnTo>
                <a:lnTo>
                  <a:pt x="972627" y="345488"/>
                </a:lnTo>
                <a:lnTo>
                  <a:pt x="983197" y="389976"/>
                </a:lnTo>
                <a:lnTo>
                  <a:pt x="989671" y="436162"/>
                </a:lnTo>
                <a:lnTo>
                  <a:pt x="991870" y="483870"/>
                </a:lnTo>
                <a:lnTo>
                  <a:pt x="989671" y="531577"/>
                </a:lnTo>
                <a:lnTo>
                  <a:pt x="983197" y="577763"/>
                </a:lnTo>
                <a:lnTo>
                  <a:pt x="972627" y="622251"/>
                </a:lnTo>
                <a:lnTo>
                  <a:pt x="958141" y="664863"/>
                </a:lnTo>
                <a:lnTo>
                  <a:pt x="939918" y="705424"/>
                </a:lnTo>
                <a:lnTo>
                  <a:pt x="918139" y="743756"/>
                </a:lnTo>
                <a:lnTo>
                  <a:pt x="892983" y="779682"/>
                </a:lnTo>
                <a:lnTo>
                  <a:pt x="864631" y="813026"/>
                </a:lnTo>
                <a:lnTo>
                  <a:pt x="833262" y="843611"/>
                </a:lnTo>
                <a:lnTo>
                  <a:pt x="799056" y="871260"/>
                </a:lnTo>
                <a:lnTo>
                  <a:pt x="762193" y="895795"/>
                </a:lnTo>
                <a:lnTo>
                  <a:pt x="722854" y="917042"/>
                </a:lnTo>
                <a:lnTo>
                  <a:pt x="681217" y="934821"/>
                </a:lnTo>
                <a:lnTo>
                  <a:pt x="637464" y="948958"/>
                </a:lnTo>
                <a:lnTo>
                  <a:pt x="591773" y="959274"/>
                </a:lnTo>
                <a:lnTo>
                  <a:pt x="544325" y="965594"/>
                </a:lnTo>
                <a:lnTo>
                  <a:pt x="495300" y="967740"/>
                </a:lnTo>
                <a:lnTo>
                  <a:pt x="446485" y="965594"/>
                </a:lnTo>
                <a:lnTo>
                  <a:pt x="399224" y="959274"/>
                </a:lnTo>
                <a:lnTo>
                  <a:pt x="353696" y="948958"/>
                </a:lnTo>
                <a:lnTo>
                  <a:pt x="310084" y="934821"/>
                </a:lnTo>
                <a:lnTo>
                  <a:pt x="268568" y="917042"/>
                </a:lnTo>
                <a:lnTo>
                  <a:pt x="229332" y="895795"/>
                </a:lnTo>
                <a:lnTo>
                  <a:pt x="192555" y="871260"/>
                </a:lnTo>
                <a:lnTo>
                  <a:pt x="158419" y="843611"/>
                </a:lnTo>
                <a:lnTo>
                  <a:pt x="127106" y="813026"/>
                </a:lnTo>
                <a:lnTo>
                  <a:pt x="98797" y="779682"/>
                </a:lnTo>
                <a:lnTo>
                  <a:pt x="73674" y="743756"/>
                </a:lnTo>
                <a:lnTo>
                  <a:pt x="51919" y="705424"/>
                </a:lnTo>
                <a:lnTo>
                  <a:pt x="33712" y="664863"/>
                </a:lnTo>
                <a:lnTo>
                  <a:pt x="19235" y="622251"/>
                </a:lnTo>
                <a:lnTo>
                  <a:pt x="8670" y="577763"/>
                </a:lnTo>
                <a:lnTo>
                  <a:pt x="2197" y="531577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832850" y="32401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840980" y="340014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6"/>
                </a:lnTo>
                <a:lnTo>
                  <a:pt x="399224" y="8467"/>
                </a:lnTo>
                <a:lnTo>
                  <a:pt x="353696" y="18788"/>
                </a:lnTo>
                <a:lnTo>
                  <a:pt x="310084" y="32934"/>
                </a:lnTo>
                <a:lnTo>
                  <a:pt x="268568" y="50730"/>
                </a:lnTo>
                <a:lnTo>
                  <a:pt x="229332" y="71999"/>
                </a:lnTo>
                <a:lnTo>
                  <a:pt x="192555" y="96568"/>
                </a:lnTo>
                <a:lnTo>
                  <a:pt x="158419" y="124260"/>
                </a:lnTo>
                <a:lnTo>
                  <a:pt x="127106" y="154901"/>
                </a:lnTo>
                <a:lnTo>
                  <a:pt x="98797" y="188315"/>
                </a:lnTo>
                <a:lnTo>
                  <a:pt x="73674" y="224327"/>
                </a:lnTo>
                <a:lnTo>
                  <a:pt x="51919" y="262762"/>
                </a:lnTo>
                <a:lnTo>
                  <a:pt x="33712" y="303443"/>
                </a:lnTo>
                <a:lnTo>
                  <a:pt x="19235" y="346197"/>
                </a:lnTo>
                <a:lnTo>
                  <a:pt x="8670" y="390848"/>
                </a:lnTo>
                <a:lnTo>
                  <a:pt x="2197" y="437221"/>
                </a:lnTo>
                <a:lnTo>
                  <a:pt x="0" y="485139"/>
                </a:lnTo>
                <a:lnTo>
                  <a:pt x="2197" y="532847"/>
                </a:lnTo>
                <a:lnTo>
                  <a:pt x="8670" y="579033"/>
                </a:lnTo>
                <a:lnTo>
                  <a:pt x="19235" y="623521"/>
                </a:lnTo>
                <a:lnTo>
                  <a:pt x="33712" y="666133"/>
                </a:lnTo>
                <a:lnTo>
                  <a:pt x="51919" y="706694"/>
                </a:lnTo>
                <a:lnTo>
                  <a:pt x="73674" y="745026"/>
                </a:lnTo>
                <a:lnTo>
                  <a:pt x="98797" y="780952"/>
                </a:lnTo>
                <a:lnTo>
                  <a:pt x="127106" y="814296"/>
                </a:lnTo>
                <a:lnTo>
                  <a:pt x="158419" y="844881"/>
                </a:lnTo>
                <a:lnTo>
                  <a:pt x="192555" y="872530"/>
                </a:lnTo>
                <a:lnTo>
                  <a:pt x="229332" y="897065"/>
                </a:lnTo>
                <a:lnTo>
                  <a:pt x="268568" y="918312"/>
                </a:lnTo>
                <a:lnTo>
                  <a:pt x="310084" y="936091"/>
                </a:lnTo>
                <a:lnTo>
                  <a:pt x="353696" y="950228"/>
                </a:lnTo>
                <a:lnTo>
                  <a:pt x="399224" y="960544"/>
                </a:lnTo>
                <a:lnTo>
                  <a:pt x="446485" y="966864"/>
                </a:lnTo>
                <a:lnTo>
                  <a:pt x="495300" y="969009"/>
                </a:lnTo>
                <a:lnTo>
                  <a:pt x="544325" y="966864"/>
                </a:lnTo>
                <a:lnTo>
                  <a:pt x="591773" y="960544"/>
                </a:lnTo>
                <a:lnTo>
                  <a:pt x="637464" y="950228"/>
                </a:lnTo>
                <a:lnTo>
                  <a:pt x="681217" y="936091"/>
                </a:lnTo>
                <a:lnTo>
                  <a:pt x="722854" y="918312"/>
                </a:lnTo>
                <a:lnTo>
                  <a:pt x="762193" y="897065"/>
                </a:lnTo>
                <a:lnTo>
                  <a:pt x="799056" y="872530"/>
                </a:lnTo>
                <a:lnTo>
                  <a:pt x="833262" y="844881"/>
                </a:lnTo>
                <a:lnTo>
                  <a:pt x="864631" y="814296"/>
                </a:lnTo>
                <a:lnTo>
                  <a:pt x="892983" y="780952"/>
                </a:lnTo>
                <a:lnTo>
                  <a:pt x="918139" y="745026"/>
                </a:lnTo>
                <a:lnTo>
                  <a:pt x="939918" y="706694"/>
                </a:lnTo>
                <a:lnTo>
                  <a:pt x="958141" y="666133"/>
                </a:lnTo>
                <a:lnTo>
                  <a:pt x="972627" y="623521"/>
                </a:lnTo>
                <a:lnTo>
                  <a:pt x="983197" y="579033"/>
                </a:lnTo>
                <a:lnTo>
                  <a:pt x="989671" y="532847"/>
                </a:lnTo>
                <a:lnTo>
                  <a:pt x="991870" y="485139"/>
                </a:lnTo>
                <a:lnTo>
                  <a:pt x="989671" y="437221"/>
                </a:lnTo>
                <a:lnTo>
                  <a:pt x="983197" y="390848"/>
                </a:lnTo>
                <a:lnTo>
                  <a:pt x="972627" y="346197"/>
                </a:lnTo>
                <a:lnTo>
                  <a:pt x="958141" y="303443"/>
                </a:lnTo>
                <a:lnTo>
                  <a:pt x="939918" y="262762"/>
                </a:lnTo>
                <a:lnTo>
                  <a:pt x="918139" y="224327"/>
                </a:lnTo>
                <a:lnTo>
                  <a:pt x="892983" y="188315"/>
                </a:lnTo>
                <a:lnTo>
                  <a:pt x="864631" y="154901"/>
                </a:lnTo>
                <a:lnTo>
                  <a:pt x="833262" y="124260"/>
                </a:lnTo>
                <a:lnTo>
                  <a:pt x="799056" y="96568"/>
                </a:lnTo>
                <a:lnTo>
                  <a:pt x="762193" y="71999"/>
                </a:lnTo>
                <a:lnTo>
                  <a:pt x="722854" y="50730"/>
                </a:lnTo>
                <a:lnTo>
                  <a:pt x="681217" y="32934"/>
                </a:lnTo>
                <a:lnTo>
                  <a:pt x="637464" y="18788"/>
                </a:lnTo>
                <a:lnTo>
                  <a:pt x="591773" y="8467"/>
                </a:lnTo>
                <a:lnTo>
                  <a:pt x="544325" y="2146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840980" y="340014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325" y="2146"/>
                </a:lnTo>
                <a:lnTo>
                  <a:pt x="591773" y="8467"/>
                </a:lnTo>
                <a:lnTo>
                  <a:pt x="637464" y="18788"/>
                </a:lnTo>
                <a:lnTo>
                  <a:pt x="681217" y="32934"/>
                </a:lnTo>
                <a:lnTo>
                  <a:pt x="722854" y="50730"/>
                </a:lnTo>
                <a:lnTo>
                  <a:pt x="762193" y="71999"/>
                </a:lnTo>
                <a:lnTo>
                  <a:pt x="799056" y="96568"/>
                </a:lnTo>
                <a:lnTo>
                  <a:pt x="833262" y="124260"/>
                </a:lnTo>
                <a:lnTo>
                  <a:pt x="864631" y="154901"/>
                </a:lnTo>
                <a:lnTo>
                  <a:pt x="892983" y="188315"/>
                </a:lnTo>
                <a:lnTo>
                  <a:pt x="918139" y="224327"/>
                </a:lnTo>
                <a:lnTo>
                  <a:pt x="939918" y="262762"/>
                </a:lnTo>
                <a:lnTo>
                  <a:pt x="958141" y="303443"/>
                </a:lnTo>
                <a:lnTo>
                  <a:pt x="972627" y="346197"/>
                </a:lnTo>
                <a:lnTo>
                  <a:pt x="983197" y="390848"/>
                </a:lnTo>
                <a:lnTo>
                  <a:pt x="989671" y="437221"/>
                </a:lnTo>
                <a:lnTo>
                  <a:pt x="991870" y="485139"/>
                </a:lnTo>
                <a:lnTo>
                  <a:pt x="989671" y="532847"/>
                </a:lnTo>
                <a:lnTo>
                  <a:pt x="983197" y="579033"/>
                </a:lnTo>
                <a:lnTo>
                  <a:pt x="972627" y="623521"/>
                </a:lnTo>
                <a:lnTo>
                  <a:pt x="958141" y="666133"/>
                </a:lnTo>
                <a:lnTo>
                  <a:pt x="939918" y="706694"/>
                </a:lnTo>
                <a:lnTo>
                  <a:pt x="918139" y="745026"/>
                </a:lnTo>
                <a:lnTo>
                  <a:pt x="892983" y="780952"/>
                </a:lnTo>
                <a:lnTo>
                  <a:pt x="864631" y="814296"/>
                </a:lnTo>
                <a:lnTo>
                  <a:pt x="833262" y="844881"/>
                </a:lnTo>
                <a:lnTo>
                  <a:pt x="799056" y="872530"/>
                </a:lnTo>
                <a:lnTo>
                  <a:pt x="762193" y="897065"/>
                </a:lnTo>
                <a:lnTo>
                  <a:pt x="722854" y="918312"/>
                </a:lnTo>
                <a:lnTo>
                  <a:pt x="681217" y="936091"/>
                </a:lnTo>
                <a:lnTo>
                  <a:pt x="637464" y="950228"/>
                </a:lnTo>
                <a:lnTo>
                  <a:pt x="591773" y="960544"/>
                </a:lnTo>
                <a:lnTo>
                  <a:pt x="544325" y="966864"/>
                </a:lnTo>
                <a:lnTo>
                  <a:pt x="495300" y="969009"/>
                </a:lnTo>
                <a:lnTo>
                  <a:pt x="446485" y="966864"/>
                </a:lnTo>
                <a:lnTo>
                  <a:pt x="399224" y="960544"/>
                </a:lnTo>
                <a:lnTo>
                  <a:pt x="353696" y="950228"/>
                </a:lnTo>
                <a:lnTo>
                  <a:pt x="310084" y="936091"/>
                </a:lnTo>
                <a:lnTo>
                  <a:pt x="268568" y="918312"/>
                </a:lnTo>
                <a:lnTo>
                  <a:pt x="229332" y="897065"/>
                </a:lnTo>
                <a:lnTo>
                  <a:pt x="192555" y="872530"/>
                </a:lnTo>
                <a:lnTo>
                  <a:pt x="158419" y="844881"/>
                </a:lnTo>
                <a:lnTo>
                  <a:pt x="127106" y="814296"/>
                </a:lnTo>
                <a:lnTo>
                  <a:pt x="98797" y="780952"/>
                </a:lnTo>
                <a:lnTo>
                  <a:pt x="73674" y="745026"/>
                </a:lnTo>
                <a:lnTo>
                  <a:pt x="51919" y="706694"/>
                </a:lnTo>
                <a:lnTo>
                  <a:pt x="33712" y="666133"/>
                </a:lnTo>
                <a:lnTo>
                  <a:pt x="19235" y="623521"/>
                </a:lnTo>
                <a:lnTo>
                  <a:pt x="8670" y="579033"/>
                </a:lnTo>
                <a:lnTo>
                  <a:pt x="2197" y="532847"/>
                </a:lnTo>
                <a:lnTo>
                  <a:pt x="0" y="485139"/>
                </a:lnTo>
                <a:lnTo>
                  <a:pt x="2197" y="437221"/>
                </a:lnTo>
                <a:lnTo>
                  <a:pt x="8670" y="390848"/>
                </a:lnTo>
                <a:lnTo>
                  <a:pt x="19235" y="346197"/>
                </a:lnTo>
                <a:lnTo>
                  <a:pt x="33712" y="303443"/>
                </a:lnTo>
                <a:lnTo>
                  <a:pt x="51919" y="262762"/>
                </a:lnTo>
                <a:lnTo>
                  <a:pt x="73674" y="224327"/>
                </a:lnTo>
                <a:lnTo>
                  <a:pt x="98797" y="188315"/>
                </a:lnTo>
                <a:lnTo>
                  <a:pt x="127106" y="154901"/>
                </a:lnTo>
                <a:lnTo>
                  <a:pt x="158419" y="124260"/>
                </a:lnTo>
                <a:lnTo>
                  <a:pt x="192555" y="96568"/>
                </a:lnTo>
                <a:lnTo>
                  <a:pt x="229332" y="71999"/>
                </a:lnTo>
                <a:lnTo>
                  <a:pt x="268568" y="50730"/>
                </a:lnTo>
                <a:lnTo>
                  <a:pt x="310084" y="32934"/>
                </a:lnTo>
                <a:lnTo>
                  <a:pt x="353696" y="18788"/>
                </a:lnTo>
                <a:lnTo>
                  <a:pt x="399224" y="8467"/>
                </a:lnTo>
                <a:lnTo>
                  <a:pt x="446485" y="2146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832850" y="43691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589779" y="331251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8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605779" y="3268069"/>
            <a:ext cx="135890" cy="90170"/>
          </a:xfrm>
          <a:custGeom>
            <a:avLst/>
            <a:gdLst/>
            <a:ahLst/>
            <a:cxnLst/>
            <a:rect l="l" t="t" r="r" b="b"/>
            <a:pathLst>
              <a:path w="135889" h="90170">
                <a:moveTo>
                  <a:pt x="0" y="0"/>
                </a:moveTo>
                <a:lnTo>
                  <a:pt x="0" y="90170"/>
                </a:lnTo>
                <a:lnTo>
                  <a:pt x="135890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82159" y="444408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596890" y="4398369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0" y="0"/>
                </a:moveTo>
                <a:lnTo>
                  <a:pt x="0" y="91440"/>
                </a:lnTo>
                <a:lnTo>
                  <a:pt x="13716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820409" y="17275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599" y="483869"/>
                </a:lnTo>
                <a:lnTo>
                  <a:pt x="988402" y="531590"/>
                </a:lnTo>
                <a:lnTo>
                  <a:pt x="981929" y="577812"/>
                </a:lnTo>
                <a:lnTo>
                  <a:pt x="971364" y="622356"/>
                </a:lnTo>
                <a:lnTo>
                  <a:pt x="956887" y="665041"/>
                </a:lnTo>
                <a:lnTo>
                  <a:pt x="938680" y="705689"/>
                </a:lnTo>
                <a:lnTo>
                  <a:pt x="916925" y="744119"/>
                </a:lnTo>
                <a:lnTo>
                  <a:pt x="891802" y="780151"/>
                </a:lnTo>
                <a:lnTo>
                  <a:pt x="863493" y="813605"/>
                </a:lnTo>
                <a:lnTo>
                  <a:pt x="832180" y="844302"/>
                </a:lnTo>
                <a:lnTo>
                  <a:pt x="798044" y="872061"/>
                </a:lnTo>
                <a:lnTo>
                  <a:pt x="761267" y="896702"/>
                </a:lnTo>
                <a:lnTo>
                  <a:pt x="722031" y="918047"/>
                </a:lnTo>
                <a:lnTo>
                  <a:pt x="680515" y="935914"/>
                </a:lnTo>
                <a:lnTo>
                  <a:pt x="636903" y="950123"/>
                </a:lnTo>
                <a:lnTo>
                  <a:pt x="591375" y="960496"/>
                </a:lnTo>
                <a:lnTo>
                  <a:pt x="544114" y="966851"/>
                </a:lnTo>
                <a:lnTo>
                  <a:pt x="495300" y="969009"/>
                </a:lnTo>
                <a:lnTo>
                  <a:pt x="446287" y="966851"/>
                </a:lnTo>
                <a:lnTo>
                  <a:pt x="398875" y="960496"/>
                </a:lnTo>
                <a:lnTo>
                  <a:pt x="353240" y="950123"/>
                </a:lnTo>
                <a:lnTo>
                  <a:pt x="309559" y="935914"/>
                </a:lnTo>
                <a:lnTo>
                  <a:pt x="268010" y="918047"/>
                </a:lnTo>
                <a:lnTo>
                  <a:pt x="228769" y="896702"/>
                </a:lnTo>
                <a:lnTo>
                  <a:pt x="192012" y="872061"/>
                </a:lnTo>
                <a:lnTo>
                  <a:pt x="157916" y="844302"/>
                </a:lnTo>
                <a:lnTo>
                  <a:pt x="126659" y="813605"/>
                </a:lnTo>
                <a:lnTo>
                  <a:pt x="98417" y="780151"/>
                </a:lnTo>
                <a:lnTo>
                  <a:pt x="73367" y="744119"/>
                </a:lnTo>
                <a:lnTo>
                  <a:pt x="51686" y="705689"/>
                </a:lnTo>
                <a:lnTo>
                  <a:pt x="33550" y="665041"/>
                </a:lnTo>
                <a:lnTo>
                  <a:pt x="19137" y="622356"/>
                </a:lnTo>
                <a:lnTo>
                  <a:pt x="8623" y="577812"/>
                </a:lnTo>
                <a:lnTo>
                  <a:pt x="2185" y="531590"/>
                </a:lnTo>
                <a:lnTo>
                  <a:pt x="0" y="483869"/>
                </a:lnTo>
                <a:lnTo>
                  <a:pt x="2185" y="436162"/>
                </a:lnTo>
                <a:lnTo>
                  <a:pt x="8623" y="389976"/>
                </a:lnTo>
                <a:lnTo>
                  <a:pt x="19137" y="345488"/>
                </a:lnTo>
                <a:lnTo>
                  <a:pt x="33550" y="302876"/>
                </a:lnTo>
                <a:lnTo>
                  <a:pt x="51686" y="262315"/>
                </a:lnTo>
                <a:lnTo>
                  <a:pt x="73367" y="223983"/>
                </a:lnTo>
                <a:lnTo>
                  <a:pt x="98417" y="188057"/>
                </a:lnTo>
                <a:lnTo>
                  <a:pt x="126659" y="154713"/>
                </a:lnTo>
                <a:lnTo>
                  <a:pt x="157916" y="124128"/>
                </a:lnTo>
                <a:lnTo>
                  <a:pt x="192012" y="96479"/>
                </a:lnTo>
                <a:lnTo>
                  <a:pt x="228769" y="71944"/>
                </a:lnTo>
                <a:lnTo>
                  <a:pt x="268010" y="50697"/>
                </a:lnTo>
                <a:lnTo>
                  <a:pt x="309559" y="32918"/>
                </a:lnTo>
                <a:lnTo>
                  <a:pt x="353240" y="18781"/>
                </a:lnTo>
                <a:lnTo>
                  <a:pt x="398875" y="8465"/>
                </a:lnTo>
                <a:lnTo>
                  <a:pt x="446287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820409" y="17275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811009" y="26965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820409" y="282865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599" y="483869"/>
                </a:lnTo>
                <a:lnTo>
                  <a:pt x="988402" y="531788"/>
                </a:lnTo>
                <a:lnTo>
                  <a:pt x="981929" y="578161"/>
                </a:lnTo>
                <a:lnTo>
                  <a:pt x="971364" y="622812"/>
                </a:lnTo>
                <a:lnTo>
                  <a:pt x="956887" y="665566"/>
                </a:lnTo>
                <a:lnTo>
                  <a:pt x="938680" y="706247"/>
                </a:lnTo>
                <a:lnTo>
                  <a:pt x="916925" y="744682"/>
                </a:lnTo>
                <a:lnTo>
                  <a:pt x="891802" y="780694"/>
                </a:lnTo>
                <a:lnTo>
                  <a:pt x="863493" y="814108"/>
                </a:lnTo>
                <a:lnTo>
                  <a:pt x="832180" y="844749"/>
                </a:lnTo>
                <a:lnTo>
                  <a:pt x="798044" y="872441"/>
                </a:lnTo>
                <a:lnTo>
                  <a:pt x="761267" y="897010"/>
                </a:lnTo>
                <a:lnTo>
                  <a:pt x="722031" y="918279"/>
                </a:lnTo>
                <a:lnTo>
                  <a:pt x="680515" y="936075"/>
                </a:lnTo>
                <a:lnTo>
                  <a:pt x="636903" y="950221"/>
                </a:lnTo>
                <a:lnTo>
                  <a:pt x="591375" y="960542"/>
                </a:lnTo>
                <a:lnTo>
                  <a:pt x="544114" y="966863"/>
                </a:lnTo>
                <a:lnTo>
                  <a:pt x="495300" y="969009"/>
                </a:lnTo>
                <a:lnTo>
                  <a:pt x="446287" y="966863"/>
                </a:lnTo>
                <a:lnTo>
                  <a:pt x="398875" y="960542"/>
                </a:lnTo>
                <a:lnTo>
                  <a:pt x="353240" y="950221"/>
                </a:lnTo>
                <a:lnTo>
                  <a:pt x="309559" y="936075"/>
                </a:lnTo>
                <a:lnTo>
                  <a:pt x="268010" y="918279"/>
                </a:lnTo>
                <a:lnTo>
                  <a:pt x="228769" y="897010"/>
                </a:lnTo>
                <a:lnTo>
                  <a:pt x="192012" y="872441"/>
                </a:lnTo>
                <a:lnTo>
                  <a:pt x="157916" y="844749"/>
                </a:lnTo>
                <a:lnTo>
                  <a:pt x="126659" y="814108"/>
                </a:lnTo>
                <a:lnTo>
                  <a:pt x="98417" y="780694"/>
                </a:lnTo>
                <a:lnTo>
                  <a:pt x="73367" y="744682"/>
                </a:lnTo>
                <a:lnTo>
                  <a:pt x="51686" y="706247"/>
                </a:lnTo>
                <a:lnTo>
                  <a:pt x="33550" y="665566"/>
                </a:lnTo>
                <a:lnTo>
                  <a:pt x="19137" y="622812"/>
                </a:lnTo>
                <a:lnTo>
                  <a:pt x="8623" y="578161"/>
                </a:lnTo>
                <a:lnTo>
                  <a:pt x="2185" y="531788"/>
                </a:lnTo>
                <a:lnTo>
                  <a:pt x="0" y="483869"/>
                </a:lnTo>
                <a:lnTo>
                  <a:pt x="2185" y="436162"/>
                </a:lnTo>
                <a:lnTo>
                  <a:pt x="8623" y="389976"/>
                </a:lnTo>
                <a:lnTo>
                  <a:pt x="19137" y="345488"/>
                </a:lnTo>
                <a:lnTo>
                  <a:pt x="33550" y="302876"/>
                </a:lnTo>
                <a:lnTo>
                  <a:pt x="51686" y="262315"/>
                </a:lnTo>
                <a:lnTo>
                  <a:pt x="73367" y="223983"/>
                </a:lnTo>
                <a:lnTo>
                  <a:pt x="98417" y="188057"/>
                </a:lnTo>
                <a:lnTo>
                  <a:pt x="126659" y="154713"/>
                </a:lnTo>
                <a:lnTo>
                  <a:pt x="157916" y="124128"/>
                </a:lnTo>
                <a:lnTo>
                  <a:pt x="192012" y="96479"/>
                </a:lnTo>
                <a:lnTo>
                  <a:pt x="228769" y="71944"/>
                </a:lnTo>
                <a:lnTo>
                  <a:pt x="268010" y="50697"/>
                </a:lnTo>
                <a:lnTo>
                  <a:pt x="309559" y="32918"/>
                </a:lnTo>
                <a:lnTo>
                  <a:pt x="353240" y="18781"/>
                </a:lnTo>
                <a:lnTo>
                  <a:pt x="398875" y="8465"/>
                </a:lnTo>
                <a:lnTo>
                  <a:pt x="446287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820409" y="2828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11009" y="37976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820409" y="395894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599" y="483869"/>
                </a:lnTo>
                <a:lnTo>
                  <a:pt x="988402" y="531788"/>
                </a:lnTo>
                <a:lnTo>
                  <a:pt x="981929" y="578161"/>
                </a:lnTo>
                <a:lnTo>
                  <a:pt x="971364" y="622812"/>
                </a:lnTo>
                <a:lnTo>
                  <a:pt x="956887" y="665566"/>
                </a:lnTo>
                <a:lnTo>
                  <a:pt x="938680" y="706247"/>
                </a:lnTo>
                <a:lnTo>
                  <a:pt x="916925" y="744682"/>
                </a:lnTo>
                <a:lnTo>
                  <a:pt x="891802" y="780694"/>
                </a:lnTo>
                <a:lnTo>
                  <a:pt x="863493" y="814108"/>
                </a:lnTo>
                <a:lnTo>
                  <a:pt x="832180" y="844749"/>
                </a:lnTo>
                <a:lnTo>
                  <a:pt x="798044" y="872441"/>
                </a:lnTo>
                <a:lnTo>
                  <a:pt x="761267" y="897010"/>
                </a:lnTo>
                <a:lnTo>
                  <a:pt x="722031" y="918279"/>
                </a:lnTo>
                <a:lnTo>
                  <a:pt x="680515" y="936075"/>
                </a:lnTo>
                <a:lnTo>
                  <a:pt x="636903" y="950221"/>
                </a:lnTo>
                <a:lnTo>
                  <a:pt x="591375" y="960542"/>
                </a:lnTo>
                <a:lnTo>
                  <a:pt x="544114" y="966863"/>
                </a:lnTo>
                <a:lnTo>
                  <a:pt x="495300" y="969009"/>
                </a:lnTo>
                <a:lnTo>
                  <a:pt x="446287" y="966863"/>
                </a:lnTo>
                <a:lnTo>
                  <a:pt x="398875" y="960542"/>
                </a:lnTo>
                <a:lnTo>
                  <a:pt x="353240" y="950221"/>
                </a:lnTo>
                <a:lnTo>
                  <a:pt x="309559" y="936075"/>
                </a:lnTo>
                <a:lnTo>
                  <a:pt x="268010" y="918279"/>
                </a:lnTo>
                <a:lnTo>
                  <a:pt x="228769" y="897010"/>
                </a:lnTo>
                <a:lnTo>
                  <a:pt x="192012" y="872441"/>
                </a:lnTo>
                <a:lnTo>
                  <a:pt x="157916" y="844749"/>
                </a:lnTo>
                <a:lnTo>
                  <a:pt x="126659" y="814108"/>
                </a:lnTo>
                <a:lnTo>
                  <a:pt x="98417" y="780694"/>
                </a:lnTo>
                <a:lnTo>
                  <a:pt x="73367" y="744682"/>
                </a:lnTo>
                <a:lnTo>
                  <a:pt x="51686" y="706247"/>
                </a:lnTo>
                <a:lnTo>
                  <a:pt x="33550" y="665566"/>
                </a:lnTo>
                <a:lnTo>
                  <a:pt x="19137" y="622812"/>
                </a:lnTo>
                <a:lnTo>
                  <a:pt x="8623" y="578161"/>
                </a:lnTo>
                <a:lnTo>
                  <a:pt x="2185" y="531788"/>
                </a:lnTo>
                <a:lnTo>
                  <a:pt x="0" y="483869"/>
                </a:lnTo>
                <a:lnTo>
                  <a:pt x="2185" y="436162"/>
                </a:lnTo>
                <a:lnTo>
                  <a:pt x="8623" y="389976"/>
                </a:lnTo>
                <a:lnTo>
                  <a:pt x="19137" y="345488"/>
                </a:lnTo>
                <a:lnTo>
                  <a:pt x="33550" y="302876"/>
                </a:lnTo>
                <a:lnTo>
                  <a:pt x="51686" y="262315"/>
                </a:lnTo>
                <a:lnTo>
                  <a:pt x="73367" y="223983"/>
                </a:lnTo>
                <a:lnTo>
                  <a:pt x="98417" y="188057"/>
                </a:lnTo>
                <a:lnTo>
                  <a:pt x="126659" y="154713"/>
                </a:lnTo>
                <a:lnTo>
                  <a:pt x="157916" y="124128"/>
                </a:lnTo>
                <a:lnTo>
                  <a:pt x="192012" y="96479"/>
                </a:lnTo>
                <a:lnTo>
                  <a:pt x="228769" y="71944"/>
                </a:lnTo>
                <a:lnTo>
                  <a:pt x="268010" y="50697"/>
                </a:lnTo>
                <a:lnTo>
                  <a:pt x="309559" y="32918"/>
                </a:lnTo>
                <a:lnTo>
                  <a:pt x="353240" y="18781"/>
                </a:lnTo>
                <a:lnTo>
                  <a:pt x="398875" y="8465"/>
                </a:lnTo>
                <a:lnTo>
                  <a:pt x="446287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820409" y="395894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811009" y="49279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93590" y="331251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617209" y="4159610"/>
            <a:ext cx="133350" cy="121920"/>
          </a:xfrm>
          <a:custGeom>
            <a:avLst/>
            <a:gdLst/>
            <a:ahLst/>
            <a:cxnLst/>
            <a:rect l="l" t="t" r="r" b="b"/>
            <a:pathLst>
              <a:path w="133350" h="121920">
                <a:moveTo>
                  <a:pt x="58419" y="0"/>
                </a:moveTo>
                <a:lnTo>
                  <a:pt x="0" y="69849"/>
                </a:lnTo>
                <a:lnTo>
                  <a:pt x="133350" y="121919"/>
                </a:lnTo>
                <a:lnTo>
                  <a:pt x="58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88509" y="2177139"/>
            <a:ext cx="1094740" cy="1831339"/>
          </a:xfrm>
          <a:custGeom>
            <a:avLst/>
            <a:gdLst/>
            <a:ahLst/>
            <a:cxnLst/>
            <a:rect l="l" t="t" r="r" b="b"/>
            <a:pathLst>
              <a:path w="1094739" h="1831339">
                <a:moveTo>
                  <a:pt x="0" y="0"/>
                </a:moveTo>
                <a:lnTo>
                  <a:pt x="1094739" y="18313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641340" y="3980539"/>
            <a:ext cx="109220" cy="140970"/>
          </a:xfrm>
          <a:custGeom>
            <a:avLst/>
            <a:gdLst/>
            <a:ahLst/>
            <a:cxnLst/>
            <a:rect l="l" t="t" r="r" b="b"/>
            <a:pathLst>
              <a:path w="109220" h="140970">
                <a:moveTo>
                  <a:pt x="78739" y="0"/>
                </a:moveTo>
                <a:lnTo>
                  <a:pt x="0" y="46989"/>
                </a:lnTo>
                <a:lnTo>
                  <a:pt x="109220" y="140969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82159" y="355889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89"/>
                </a:moveTo>
                <a:lnTo>
                  <a:pt x="10566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605779" y="3475080"/>
            <a:ext cx="133350" cy="121920"/>
          </a:xfrm>
          <a:custGeom>
            <a:avLst/>
            <a:gdLst/>
            <a:ahLst/>
            <a:cxnLst/>
            <a:rect l="l" t="t" r="r" b="b"/>
            <a:pathLst>
              <a:path w="133350" h="121920">
                <a:moveTo>
                  <a:pt x="133350" y="0"/>
                </a:moveTo>
                <a:lnTo>
                  <a:pt x="0" y="52070"/>
                </a:lnTo>
                <a:lnTo>
                  <a:pt x="57150" y="121920"/>
                </a:lnTo>
                <a:lnTo>
                  <a:pt x="133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910069" y="2182219"/>
            <a:ext cx="709930" cy="419100"/>
          </a:xfrm>
          <a:custGeom>
            <a:avLst/>
            <a:gdLst/>
            <a:ahLst/>
            <a:cxnLst/>
            <a:rect l="l" t="t" r="r" b="b"/>
            <a:pathLst>
              <a:path w="709929" h="419100">
                <a:moveTo>
                  <a:pt x="0" y="0"/>
                </a:moveTo>
                <a:lnTo>
                  <a:pt x="709929" y="4191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590790" y="2558139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19">
                <a:moveTo>
                  <a:pt x="45719" y="0"/>
                </a:moveTo>
                <a:lnTo>
                  <a:pt x="0" y="78739"/>
                </a:lnTo>
                <a:lnTo>
                  <a:pt x="140969" y="109219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904990" y="2894689"/>
            <a:ext cx="713740" cy="419100"/>
          </a:xfrm>
          <a:custGeom>
            <a:avLst/>
            <a:gdLst/>
            <a:ahLst/>
            <a:cxnLst/>
            <a:rect l="l" t="t" r="r" b="b"/>
            <a:pathLst>
              <a:path w="713740" h="419100">
                <a:moveTo>
                  <a:pt x="0" y="419100"/>
                </a:moveTo>
                <a:lnTo>
                  <a:pt x="7137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590790" y="2828650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19">
                <a:moveTo>
                  <a:pt x="140969" y="0"/>
                </a:moveTo>
                <a:lnTo>
                  <a:pt x="0" y="30479"/>
                </a:lnTo>
                <a:lnTo>
                  <a:pt x="45719" y="109219"/>
                </a:lnTo>
                <a:lnTo>
                  <a:pt x="140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906259" y="3318869"/>
            <a:ext cx="713740" cy="419100"/>
          </a:xfrm>
          <a:custGeom>
            <a:avLst/>
            <a:gdLst/>
            <a:ahLst/>
            <a:cxnLst/>
            <a:rect l="l" t="t" r="r" b="b"/>
            <a:pathLst>
              <a:path w="713740" h="419100">
                <a:moveTo>
                  <a:pt x="0" y="0"/>
                </a:moveTo>
                <a:lnTo>
                  <a:pt x="713740" y="4191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590790" y="3694789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20">
                <a:moveTo>
                  <a:pt x="46989" y="0"/>
                </a:moveTo>
                <a:lnTo>
                  <a:pt x="0" y="78739"/>
                </a:lnTo>
                <a:lnTo>
                  <a:pt x="140969" y="109219"/>
                </a:lnTo>
                <a:lnTo>
                  <a:pt x="46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904990" y="4024989"/>
            <a:ext cx="708660" cy="419100"/>
          </a:xfrm>
          <a:custGeom>
            <a:avLst/>
            <a:gdLst/>
            <a:ahLst/>
            <a:cxnLst/>
            <a:rect l="l" t="t" r="r" b="b"/>
            <a:pathLst>
              <a:path w="708659" h="419100">
                <a:moveTo>
                  <a:pt x="0" y="419100"/>
                </a:moveTo>
                <a:lnTo>
                  <a:pt x="70865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585709" y="3958949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20">
                <a:moveTo>
                  <a:pt x="140970" y="0"/>
                </a:moveTo>
                <a:lnTo>
                  <a:pt x="0" y="30479"/>
                </a:lnTo>
                <a:lnTo>
                  <a:pt x="45720" y="109219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899909" y="3100429"/>
            <a:ext cx="866140" cy="1348740"/>
          </a:xfrm>
          <a:custGeom>
            <a:avLst/>
            <a:gdLst/>
            <a:ahLst/>
            <a:cxnLst/>
            <a:rect l="l" t="t" r="r" b="b"/>
            <a:pathLst>
              <a:path w="866140" h="1348739">
                <a:moveTo>
                  <a:pt x="0" y="1348740"/>
                </a:moveTo>
                <a:lnTo>
                  <a:pt x="86614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725409" y="2989939"/>
            <a:ext cx="111760" cy="139700"/>
          </a:xfrm>
          <a:custGeom>
            <a:avLst/>
            <a:gdLst/>
            <a:ahLst/>
            <a:cxnLst/>
            <a:rect l="l" t="t" r="r" b="b"/>
            <a:pathLst>
              <a:path w="111759" h="139700">
                <a:moveTo>
                  <a:pt x="111760" y="0"/>
                </a:moveTo>
                <a:lnTo>
                  <a:pt x="0" y="90169"/>
                </a:lnTo>
                <a:lnTo>
                  <a:pt x="76200" y="139700"/>
                </a:lnTo>
                <a:lnTo>
                  <a:pt x="1117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613400" y="2137769"/>
            <a:ext cx="135890" cy="90170"/>
          </a:xfrm>
          <a:custGeom>
            <a:avLst/>
            <a:gdLst/>
            <a:ahLst/>
            <a:cxnLst/>
            <a:rect l="l" t="t" r="r" b="b"/>
            <a:pathLst>
              <a:path w="135889" h="90169">
                <a:moveTo>
                  <a:pt x="0" y="0"/>
                </a:moveTo>
                <a:lnTo>
                  <a:pt x="0" y="90170"/>
                </a:lnTo>
                <a:lnTo>
                  <a:pt x="135889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593590" y="218221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615940" y="3029310"/>
            <a:ext cx="133350" cy="121920"/>
          </a:xfrm>
          <a:custGeom>
            <a:avLst/>
            <a:gdLst/>
            <a:ahLst/>
            <a:cxnLst/>
            <a:rect l="l" t="t" r="r" b="b"/>
            <a:pathLst>
              <a:path w="133350" h="121919">
                <a:moveTo>
                  <a:pt x="58420" y="0"/>
                </a:moveTo>
                <a:lnTo>
                  <a:pt x="0" y="68580"/>
                </a:lnTo>
                <a:lnTo>
                  <a:pt x="133350" y="121919"/>
                </a:lnTo>
                <a:lnTo>
                  <a:pt x="584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584700" y="2428600"/>
            <a:ext cx="1056640" cy="883919"/>
          </a:xfrm>
          <a:custGeom>
            <a:avLst/>
            <a:gdLst/>
            <a:ahLst/>
            <a:cxnLst/>
            <a:rect l="l" t="t" r="r" b="b"/>
            <a:pathLst>
              <a:path w="1056639" h="883920">
                <a:moveTo>
                  <a:pt x="0" y="883919"/>
                </a:moveTo>
                <a:lnTo>
                  <a:pt x="10566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608320" y="2344779"/>
            <a:ext cx="133350" cy="121920"/>
          </a:xfrm>
          <a:custGeom>
            <a:avLst/>
            <a:gdLst/>
            <a:ahLst/>
            <a:cxnLst/>
            <a:rect l="l" t="t" r="r" b="b"/>
            <a:pathLst>
              <a:path w="133350" h="121919">
                <a:moveTo>
                  <a:pt x="133350" y="0"/>
                </a:moveTo>
                <a:lnTo>
                  <a:pt x="0" y="52070"/>
                </a:lnTo>
                <a:lnTo>
                  <a:pt x="57150" y="121920"/>
                </a:lnTo>
                <a:lnTo>
                  <a:pt x="133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575809" y="2596239"/>
            <a:ext cx="1096010" cy="1831339"/>
          </a:xfrm>
          <a:custGeom>
            <a:avLst/>
            <a:gdLst/>
            <a:ahLst/>
            <a:cxnLst/>
            <a:rect l="l" t="t" r="r" b="b"/>
            <a:pathLst>
              <a:path w="1096010" h="1831339">
                <a:moveTo>
                  <a:pt x="0" y="1831339"/>
                </a:moveTo>
                <a:lnTo>
                  <a:pt x="109601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629909" y="2484479"/>
            <a:ext cx="109220" cy="140970"/>
          </a:xfrm>
          <a:custGeom>
            <a:avLst/>
            <a:gdLst/>
            <a:ahLst/>
            <a:cxnLst/>
            <a:rect l="l" t="t" r="r" b="b"/>
            <a:pathLst>
              <a:path w="109220" h="140969">
                <a:moveTo>
                  <a:pt x="109219" y="0"/>
                </a:moveTo>
                <a:lnTo>
                  <a:pt x="0" y="93980"/>
                </a:lnTo>
                <a:lnTo>
                  <a:pt x="77469" y="14097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904990" y="2177139"/>
            <a:ext cx="866140" cy="1350010"/>
          </a:xfrm>
          <a:custGeom>
            <a:avLst/>
            <a:gdLst/>
            <a:ahLst/>
            <a:cxnLst/>
            <a:rect l="l" t="t" r="r" b="b"/>
            <a:pathLst>
              <a:path w="866140" h="1350010">
                <a:moveTo>
                  <a:pt x="0" y="0"/>
                </a:moveTo>
                <a:lnTo>
                  <a:pt x="866139" y="135001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730490" y="3496669"/>
            <a:ext cx="111760" cy="139700"/>
          </a:xfrm>
          <a:custGeom>
            <a:avLst/>
            <a:gdLst/>
            <a:ahLst/>
            <a:cxnLst/>
            <a:rect l="l" t="t" r="r" b="b"/>
            <a:pathLst>
              <a:path w="111759" h="139700">
                <a:moveTo>
                  <a:pt x="76200" y="0"/>
                </a:moveTo>
                <a:lnTo>
                  <a:pt x="0" y="49530"/>
                </a:lnTo>
                <a:lnTo>
                  <a:pt x="111759" y="1397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5750559" y="1530709"/>
            <a:ext cx="1149350" cy="3474720"/>
          </a:xfrm>
          <a:prstGeom prst="rect">
            <a:avLst/>
          </a:prstGeom>
          <a:ln w="2911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ctr" marR="60960">
              <a:lnSpc>
                <a:spcPct val="100000"/>
              </a:lnSpc>
            </a:pPr>
            <a:r>
              <a:rPr dirty="0" sz="1200" spc="100">
                <a:latin typeface="Tahoma"/>
                <a:cs typeface="Tahoma"/>
              </a:rPr>
              <a:t>255w</a:t>
            </a:r>
            <a:r>
              <a:rPr dirty="0" baseline="-31746" sz="1050" spc="150">
                <a:latin typeface="Tahoma"/>
                <a:cs typeface="Tahoma"/>
              </a:rPr>
              <a:t>1</a:t>
            </a:r>
            <a:r>
              <a:rPr dirty="0" sz="1200" spc="10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R="60960">
              <a:lnSpc>
                <a:spcPct val="100000"/>
              </a:lnSpc>
              <a:spcBef>
                <a:spcPts val="240"/>
              </a:spcBef>
            </a:pPr>
            <a:r>
              <a:rPr dirty="0" sz="1200" spc="105">
                <a:latin typeface="Tahoma"/>
                <a:cs typeface="Tahoma"/>
              </a:rPr>
              <a:t>204w</a:t>
            </a:r>
            <a:r>
              <a:rPr dirty="0" baseline="-31746" sz="1050" spc="157">
                <a:latin typeface="Tahoma"/>
                <a:cs typeface="Tahoma"/>
              </a:rPr>
              <a:t>2</a:t>
            </a:r>
            <a:r>
              <a:rPr dirty="0" sz="1200" spc="105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R="1270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3</a:t>
            </a:r>
            <a:endParaRPr baseline="-31746" sz="10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 marR="63500">
              <a:lnSpc>
                <a:spcPct val="100000"/>
              </a:lnSpc>
            </a:pPr>
            <a:r>
              <a:rPr dirty="0" sz="1200" spc="100">
                <a:latin typeface="Tahoma"/>
                <a:cs typeface="Tahoma"/>
              </a:rPr>
              <a:t>255w</a:t>
            </a:r>
            <a:r>
              <a:rPr dirty="0" baseline="-31746" sz="1050" spc="150">
                <a:latin typeface="Tahoma"/>
                <a:cs typeface="Tahoma"/>
              </a:rPr>
              <a:t>4</a:t>
            </a:r>
            <a:r>
              <a:rPr dirty="0" sz="1200" spc="10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R="63500">
              <a:lnSpc>
                <a:spcPct val="100000"/>
              </a:lnSpc>
              <a:spcBef>
                <a:spcPts val="229"/>
              </a:spcBef>
            </a:pPr>
            <a:r>
              <a:rPr dirty="0" sz="1200" spc="105">
                <a:latin typeface="Tahoma"/>
                <a:cs typeface="Tahoma"/>
              </a:rPr>
              <a:t>204w</a:t>
            </a:r>
            <a:r>
              <a:rPr dirty="0" baseline="-31746" sz="1050" spc="157">
                <a:latin typeface="Tahoma"/>
                <a:cs typeface="Tahoma"/>
              </a:rPr>
              <a:t>5</a:t>
            </a:r>
            <a:r>
              <a:rPr dirty="0" sz="1200" spc="105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R="1524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6</a:t>
            </a:r>
            <a:endParaRPr baseline="-31746" sz="10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imes New Roman"/>
              <a:cs typeface="Times New Roman"/>
            </a:endParaRPr>
          </a:p>
          <a:p>
            <a:pPr algn="ctr" marR="63500">
              <a:lnSpc>
                <a:spcPct val="100000"/>
              </a:lnSpc>
            </a:pPr>
            <a:r>
              <a:rPr dirty="0" sz="1200" spc="100">
                <a:latin typeface="Tahoma"/>
                <a:cs typeface="Tahoma"/>
              </a:rPr>
              <a:t>255w</a:t>
            </a:r>
            <a:r>
              <a:rPr dirty="0" baseline="-31746" sz="1050" spc="150">
                <a:latin typeface="Tahoma"/>
                <a:cs typeface="Tahoma"/>
              </a:rPr>
              <a:t>7</a:t>
            </a:r>
            <a:r>
              <a:rPr dirty="0" sz="1200" spc="10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R="63500">
              <a:lnSpc>
                <a:spcPct val="100000"/>
              </a:lnSpc>
              <a:spcBef>
                <a:spcPts val="229"/>
              </a:spcBef>
            </a:pPr>
            <a:r>
              <a:rPr dirty="0" sz="1200" spc="105">
                <a:latin typeface="Tahoma"/>
                <a:cs typeface="Tahoma"/>
              </a:rPr>
              <a:t>204w</a:t>
            </a:r>
            <a:r>
              <a:rPr dirty="0" baseline="-31746" sz="1050" spc="157">
                <a:latin typeface="Tahoma"/>
                <a:cs typeface="Tahoma"/>
              </a:rPr>
              <a:t>8</a:t>
            </a:r>
            <a:r>
              <a:rPr dirty="0" sz="1200" spc="105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 marR="15240">
              <a:lnSpc>
                <a:spcPct val="100000"/>
              </a:lnSpc>
              <a:spcBef>
                <a:spcPts val="240"/>
              </a:spcBef>
            </a:pPr>
            <a:r>
              <a:rPr dirty="0" sz="1200" spc="95">
                <a:latin typeface="Tahoma"/>
                <a:cs typeface="Tahoma"/>
              </a:rPr>
              <a:t>204w</a:t>
            </a:r>
            <a:r>
              <a:rPr dirty="0" baseline="-31746" sz="1050" spc="142">
                <a:latin typeface="Tahoma"/>
                <a:cs typeface="Tahoma"/>
              </a:rPr>
              <a:t>9</a:t>
            </a:r>
            <a:endParaRPr baseline="-31746" sz="105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827009" y="1530709"/>
            <a:ext cx="1097280" cy="3474720"/>
          </a:xfrm>
          <a:prstGeom prst="rect">
            <a:avLst/>
          </a:prstGeom>
          <a:ln w="2911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algn="ctr" marL="203835" marR="280670" indent="2540">
              <a:lnSpc>
                <a:spcPct val="97300"/>
              </a:lnSpc>
            </a:pPr>
            <a:r>
              <a:rPr dirty="0" sz="1100" spc="75">
                <a:latin typeface="Tahoma"/>
                <a:cs typeface="Tahoma"/>
              </a:rPr>
              <a:t>Multiply  </a:t>
            </a:r>
            <a:r>
              <a:rPr dirty="0" sz="1100" spc="85">
                <a:latin typeface="Tahoma"/>
                <a:cs typeface="Tahoma"/>
              </a:rPr>
              <a:t>and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100">
                <a:latin typeface="Tahoma"/>
                <a:cs typeface="Tahoma"/>
              </a:rPr>
              <a:t>sum  </a:t>
            </a:r>
            <a:r>
              <a:rPr dirty="0" sz="1100" spc="80">
                <a:latin typeface="Tahoma"/>
                <a:cs typeface="Tahoma"/>
              </a:rPr>
              <a:t>again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algn="ctr" marL="203835" marR="280670" indent="2540">
              <a:lnSpc>
                <a:spcPct val="97300"/>
              </a:lnSpc>
            </a:pPr>
            <a:r>
              <a:rPr dirty="0" sz="1100" spc="75">
                <a:solidFill>
                  <a:srgbClr val="FFFFFF"/>
                </a:solidFill>
                <a:latin typeface="Tahoma"/>
                <a:cs typeface="Tahoma"/>
              </a:rPr>
              <a:t>Multiply  </a:t>
            </a:r>
            <a:r>
              <a:rPr dirty="0" sz="1100" spc="8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1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100">
                <a:solidFill>
                  <a:srgbClr val="FFFFFF"/>
                </a:solidFill>
                <a:latin typeface="Tahoma"/>
                <a:cs typeface="Tahoma"/>
              </a:rPr>
              <a:t>sum  </a:t>
            </a:r>
            <a:r>
              <a:rPr dirty="0" sz="1100" spc="80">
                <a:solidFill>
                  <a:srgbClr val="FFFFFF"/>
                </a:solidFill>
                <a:latin typeface="Tahoma"/>
                <a:cs typeface="Tahoma"/>
              </a:rPr>
              <a:t>again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857240" y="1205589"/>
            <a:ext cx="5435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00">
                <a:latin typeface="Tahoma"/>
                <a:cs typeface="Tahoma"/>
              </a:rPr>
              <a:t>R</a:t>
            </a:r>
            <a:r>
              <a:rPr dirty="0" sz="1600" spc="105">
                <a:latin typeface="Tahoma"/>
                <a:cs typeface="Tahoma"/>
              </a:rPr>
              <a:t>E</a:t>
            </a:r>
            <a:r>
              <a:rPr dirty="0" sz="1600">
                <a:latin typeface="Tahoma"/>
                <a:cs typeface="Tahoma"/>
              </a:rPr>
              <a:t>L</a:t>
            </a:r>
            <a:r>
              <a:rPr dirty="0" sz="1600" spc="120">
                <a:latin typeface="Tahoma"/>
                <a:cs typeface="Tahoma"/>
              </a:rPr>
              <a:t>U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813040" y="1210669"/>
            <a:ext cx="10026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05">
                <a:latin typeface="Tahoma"/>
                <a:cs typeface="Tahoma"/>
              </a:rPr>
              <a:t>SOFTMAX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455409" y="1403709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 h="0">
                <a:moveTo>
                  <a:pt x="0" y="0"/>
                </a:moveTo>
                <a:lnTo>
                  <a:pt x="274319" y="0"/>
                </a:lnTo>
              </a:path>
            </a:pathLst>
          </a:custGeom>
          <a:ln w="29112">
            <a:solidFill>
              <a:srgbClr val="2B3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729730" y="1220829"/>
            <a:ext cx="274320" cy="182880"/>
          </a:xfrm>
          <a:custGeom>
            <a:avLst/>
            <a:gdLst/>
            <a:ahLst/>
            <a:cxnLst/>
            <a:rect l="l" t="t" r="r" b="b"/>
            <a:pathLst>
              <a:path w="274320" h="182880">
                <a:moveTo>
                  <a:pt x="274320" y="0"/>
                </a:moveTo>
                <a:lnTo>
                  <a:pt x="0" y="182880"/>
                </a:lnTo>
              </a:path>
            </a:pathLst>
          </a:custGeom>
          <a:ln w="29112">
            <a:solidFill>
              <a:srgbClr val="2B3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813800" y="1192889"/>
            <a:ext cx="238760" cy="229870"/>
          </a:xfrm>
          <a:custGeom>
            <a:avLst/>
            <a:gdLst/>
            <a:ahLst/>
            <a:cxnLst/>
            <a:rect l="l" t="t" r="r" b="b"/>
            <a:pathLst>
              <a:path w="238759" h="229869">
                <a:moveTo>
                  <a:pt x="0" y="223520"/>
                </a:moveTo>
                <a:lnTo>
                  <a:pt x="58102" y="222091"/>
                </a:lnTo>
                <a:lnTo>
                  <a:pt x="114300" y="185420"/>
                </a:lnTo>
                <a:lnTo>
                  <a:pt x="142041" y="156527"/>
                </a:lnTo>
                <a:lnTo>
                  <a:pt x="168592" y="119062"/>
                </a:lnTo>
                <a:lnTo>
                  <a:pt x="194667" y="78263"/>
                </a:lnTo>
                <a:lnTo>
                  <a:pt x="220979" y="39370"/>
                </a:lnTo>
                <a:lnTo>
                  <a:pt x="238759" y="0"/>
                </a:lnTo>
              </a:path>
            </a:pathLst>
          </a:custGeom>
          <a:ln w="29112">
            <a:solidFill>
              <a:srgbClr val="2B3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200660" y="1387199"/>
            <a:ext cx="2907665" cy="83058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25">
                <a:latin typeface="Tahoma"/>
                <a:cs typeface="Tahoma"/>
              </a:rPr>
              <a:t>You </a:t>
            </a:r>
            <a:r>
              <a:rPr dirty="0" sz="1800" spc="135">
                <a:latin typeface="Tahoma"/>
                <a:cs typeface="Tahoma"/>
              </a:rPr>
              <a:t>might </a:t>
            </a:r>
            <a:r>
              <a:rPr dirty="0" sz="1800" spc="120">
                <a:latin typeface="Tahoma"/>
                <a:cs typeface="Tahoma"/>
              </a:rPr>
              <a:t>also </a:t>
            </a:r>
            <a:r>
              <a:rPr dirty="0" sz="1800" spc="125">
                <a:latin typeface="Tahoma"/>
                <a:cs typeface="Tahoma"/>
              </a:rPr>
              <a:t>consider  using </a:t>
            </a:r>
            <a:r>
              <a:rPr dirty="0" sz="1800" spc="170" b="1">
                <a:latin typeface="Arial"/>
                <a:cs typeface="Arial"/>
              </a:rPr>
              <a:t>activation  </a:t>
            </a:r>
            <a:r>
              <a:rPr dirty="0" sz="1800" spc="150" b="1">
                <a:latin typeface="Arial"/>
                <a:cs typeface="Arial"/>
              </a:rPr>
              <a:t>functions </a:t>
            </a:r>
            <a:r>
              <a:rPr dirty="0" sz="1800" spc="125">
                <a:latin typeface="Tahoma"/>
                <a:cs typeface="Tahoma"/>
              </a:rPr>
              <a:t>on </a:t>
            </a:r>
            <a:r>
              <a:rPr dirty="0" sz="1800" spc="145">
                <a:latin typeface="Tahoma"/>
                <a:cs typeface="Tahoma"/>
              </a:rPr>
              <a:t>each</a:t>
            </a:r>
            <a:r>
              <a:rPr dirty="0" sz="1800" spc="-235">
                <a:latin typeface="Tahoma"/>
                <a:cs typeface="Tahoma"/>
              </a:rPr>
              <a:t> </a:t>
            </a:r>
            <a:r>
              <a:rPr dirty="0" sz="1800" spc="85">
                <a:latin typeface="Tahoma"/>
                <a:cs typeface="Tahoma"/>
              </a:rPr>
              <a:t>layer.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81</a:t>
            </a:fld>
          </a:p>
        </p:txBody>
      </p:sp>
      <p:sp>
        <p:nvSpPr>
          <p:cNvPr id="70" name="object 70"/>
          <p:cNvSpPr txBox="1"/>
          <p:nvPr/>
        </p:nvSpPr>
        <p:spPr>
          <a:xfrm>
            <a:off x="4585970" y="1918060"/>
            <a:ext cx="11004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7120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00660" y="2448919"/>
            <a:ext cx="2918460" cy="109601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307340">
              <a:lnSpc>
                <a:spcPts val="2090"/>
              </a:lnSpc>
              <a:spcBef>
                <a:spcPts val="225"/>
              </a:spcBef>
            </a:pPr>
            <a:r>
              <a:rPr dirty="0" sz="1800" spc="125">
                <a:latin typeface="Tahoma"/>
                <a:cs typeface="Tahoma"/>
              </a:rPr>
              <a:t>These </a:t>
            </a:r>
            <a:r>
              <a:rPr dirty="0" sz="1800" spc="120">
                <a:latin typeface="Tahoma"/>
                <a:cs typeface="Tahoma"/>
              </a:rPr>
              <a:t>are nonlinear  </a:t>
            </a:r>
            <a:r>
              <a:rPr dirty="0" sz="1800" spc="114">
                <a:latin typeface="Tahoma"/>
                <a:cs typeface="Tahoma"/>
              </a:rPr>
              <a:t>functions </a:t>
            </a:r>
            <a:r>
              <a:rPr dirty="0" sz="1800" spc="120">
                <a:latin typeface="Tahoma"/>
                <a:cs typeface="Tahoma"/>
              </a:rPr>
              <a:t>that</a:t>
            </a:r>
            <a:r>
              <a:rPr dirty="0" sz="1800" spc="-135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smooth,  </a:t>
            </a:r>
            <a:r>
              <a:rPr dirty="0" sz="1800" spc="114">
                <a:latin typeface="Tahoma"/>
                <a:cs typeface="Tahoma"/>
              </a:rPr>
              <a:t>scale, </a:t>
            </a:r>
            <a:r>
              <a:rPr dirty="0" sz="1800" spc="105">
                <a:latin typeface="Tahoma"/>
                <a:cs typeface="Tahoma"/>
              </a:rPr>
              <a:t>or</a:t>
            </a:r>
            <a:r>
              <a:rPr dirty="0" sz="1800" spc="-114">
                <a:latin typeface="Tahoma"/>
                <a:cs typeface="Tahoma"/>
              </a:rPr>
              <a:t> </a:t>
            </a:r>
            <a:r>
              <a:rPr dirty="0" sz="1800" spc="140">
                <a:latin typeface="Tahoma"/>
                <a:cs typeface="Tahoma"/>
              </a:rPr>
              <a:t>compress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030"/>
              </a:lnSpc>
            </a:pPr>
            <a:r>
              <a:rPr dirty="0" sz="1800" spc="130">
                <a:latin typeface="Tahoma"/>
                <a:cs typeface="Tahoma"/>
              </a:rPr>
              <a:t>the </a:t>
            </a:r>
            <a:r>
              <a:rPr dirty="0" sz="1800" spc="110">
                <a:latin typeface="Tahoma"/>
                <a:cs typeface="Tahoma"/>
              </a:rPr>
              <a:t>resulting </a:t>
            </a:r>
            <a:r>
              <a:rPr dirty="0" sz="1800" spc="165">
                <a:latin typeface="Tahoma"/>
                <a:cs typeface="Tahoma"/>
              </a:rPr>
              <a:t>sum</a:t>
            </a:r>
            <a:r>
              <a:rPr dirty="0" sz="1800" spc="-254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values.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00660" y="3774799"/>
            <a:ext cx="2858770" cy="83058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125">
                <a:latin typeface="Tahoma"/>
                <a:cs typeface="Tahoma"/>
              </a:rPr>
              <a:t>These </a:t>
            </a:r>
            <a:r>
              <a:rPr dirty="0" sz="1800" spc="160">
                <a:latin typeface="Tahoma"/>
                <a:cs typeface="Tahoma"/>
              </a:rPr>
              <a:t>make </a:t>
            </a:r>
            <a:r>
              <a:rPr dirty="0" sz="1800" spc="130">
                <a:latin typeface="Tahoma"/>
                <a:cs typeface="Tahoma"/>
              </a:rPr>
              <a:t>the</a:t>
            </a:r>
            <a:r>
              <a:rPr dirty="0" sz="1800" spc="-325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network  </a:t>
            </a:r>
            <a:r>
              <a:rPr dirty="0" sz="1800" spc="130">
                <a:latin typeface="Tahoma"/>
                <a:cs typeface="Tahoma"/>
              </a:rPr>
              <a:t>operate </a:t>
            </a:r>
            <a:r>
              <a:rPr dirty="0" sz="1800" spc="140">
                <a:latin typeface="Tahoma"/>
                <a:cs typeface="Tahoma"/>
              </a:rPr>
              <a:t>more </a:t>
            </a:r>
            <a:r>
              <a:rPr dirty="0" sz="1800" spc="120">
                <a:latin typeface="Tahoma"/>
                <a:cs typeface="Tahoma"/>
              </a:rPr>
              <a:t>naturally  </a:t>
            </a:r>
            <a:r>
              <a:rPr dirty="0" sz="1800" spc="145">
                <a:latin typeface="Tahoma"/>
                <a:cs typeface="Tahoma"/>
              </a:rPr>
              <a:t>and</a:t>
            </a:r>
            <a:r>
              <a:rPr dirty="0" sz="1800" spc="-5">
                <a:latin typeface="Tahoma"/>
                <a:cs typeface="Tahoma"/>
              </a:rPr>
              <a:t> </a:t>
            </a:r>
            <a:r>
              <a:rPr dirty="0" sz="1800" spc="95">
                <a:latin typeface="Tahoma"/>
                <a:cs typeface="Tahoma"/>
              </a:rPr>
              <a:t>smoothly.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35445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5"/>
              <a:t>Activation</a:t>
            </a:r>
            <a:r>
              <a:rPr dirty="0" spc="80"/>
              <a:t> </a:t>
            </a:r>
            <a:r>
              <a:rPr dirty="0" spc="18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350" y="1388469"/>
            <a:ext cx="94132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0">
                <a:latin typeface="Tahoma"/>
                <a:cs typeface="Tahoma"/>
              </a:rPr>
              <a:t>Four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65">
                <a:latin typeface="Tahoma"/>
                <a:cs typeface="Tahoma"/>
              </a:rPr>
              <a:t>common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125">
                <a:latin typeface="Tahoma"/>
                <a:cs typeface="Tahoma"/>
              </a:rPr>
              <a:t>neural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125">
                <a:latin typeface="Tahoma"/>
                <a:cs typeface="Tahoma"/>
              </a:rPr>
              <a:t>network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25">
                <a:latin typeface="Tahoma"/>
                <a:cs typeface="Tahoma"/>
              </a:rPr>
              <a:t>activation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functions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145">
                <a:latin typeface="Tahoma"/>
                <a:cs typeface="Tahoma"/>
              </a:rPr>
              <a:t>implemented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using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100">
                <a:latin typeface="Tahoma"/>
                <a:cs typeface="Tahoma"/>
              </a:rPr>
              <a:t>kotlin-stdlib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0" y="1920600"/>
            <a:ext cx="4389120" cy="2390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12079" y="1920600"/>
            <a:ext cx="1463040" cy="1463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7600" y="1920600"/>
            <a:ext cx="1463040" cy="1463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12079" y="3536039"/>
            <a:ext cx="1402079" cy="14020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43469" y="3523339"/>
            <a:ext cx="1609090" cy="1418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162550" y="1818999"/>
            <a:ext cx="610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4">
                <a:latin typeface="Tahoma"/>
                <a:cs typeface="Tahoma"/>
              </a:rPr>
              <a:t>R</a:t>
            </a:r>
            <a:r>
              <a:rPr dirty="0" sz="1800" spc="125">
                <a:latin typeface="Tahoma"/>
                <a:cs typeface="Tahoma"/>
              </a:rPr>
              <a:t>E</a:t>
            </a:r>
            <a:r>
              <a:rPr dirty="0" sz="1800" spc="10">
                <a:latin typeface="Tahoma"/>
                <a:cs typeface="Tahoma"/>
              </a:rPr>
              <a:t>L</a:t>
            </a:r>
            <a:r>
              <a:rPr dirty="0" sz="1800" spc="135">
                <a:latin typeface="Tahoma"/>
                <a:cs typeface="Tahoma"/>
              </a:rPr>
              <a:t>U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81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5106670" y="3444599"/>
            <a:ext cx="647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>
                <a:latin typeface="Tahoma"/>
                <a:cs typeface="Tahoma"/>
              </a:rPr>
              <a:t>T</a:t>
            </a:r>
            <a:r>
              <a:rPr dirty="0" sz="1800" spc="155">
                <a:latin typeface="Tahoma"/>
                <a:cs typeface="Tahoma"/>
              </a:rPr>
              <a:t>A</a:t>
            </a:r>
            <a:r>
              <a:rPr dirty="0" sz="1800" spc="135">
                <a:latin typeface="Tahoma"/>
                <a:cs typeface="Tahoma"/>
              </a:rPr>
              <a:t>N</a:t>
            </a:r>
            <a:r>
              <a:rPr dirty="0" sz="1800" spc="135">
                <a:latin typeface="Tahoma"/>
                <a:cs typeface="Tahoma"/>
              </a:rPr>
              <a:t>H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45959" y="1844399"/>
            <a:ext cx="103314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5">
                <a:latin typeface="Tahoma"/>
                <a:cs typeface="Tahoma"/>
              </a:rPr>
              <a:t>SIGMOID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2930" y="3500480"/>
            <a:ext cx="11277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30">
                <a:latin typeface="Tahoma"/>
                <a:cs typeface="Tahoma"/>
              </a:rPr>
              <a:t>S</a:t>
            </a:r>
            <a:r>
              <a:rPr dirty="0" sz="1800" spc="140">
                <a:latin typeface="Tahoma"/>
                <a:cs typeface="Tahoma"/>
              </a:rPr>
              <a:t>O</a:t>
            </a:r>
            <a:r>
              <a:rPr dirty="0" sz="1800" spc="60">
                <a:latin typeface="Tahoma"/>
                <a:cs typeface="Tahoma"/>
              </a:rPr>
              <a:t>F</a:t>
            </a:r>
            <a:r>
              <a:rPr dirty="0" sz="1800" spc="50">
                <a:latin typeface="Tahoma"/>
                <a:cs typeface="Tahoma"/>
              </a:rPr>
              <a:t>T</a:t>
            </a:r>
            <a:r>
              <a:rPr dirty="0" sz="1800" spc="160">
                <a:latin typeface="Tahoma"/>
                <a:cs typeface="Tahoma"/>
              </a:rPr>
              <a:t>M</a:t>
            </a:r>
            <a:r>
              <a:rPr dirty="0" sz="1800" spc="145">
                <a:latin typeface="Tahoma"/>
                <a:cs typeface="Tahoma"/>
              </a:rPr>
              <a:t>A</a:t>
            </a:r>
            <a:r>
              <a:rPr dirty="0" sz="1800" spc="185">
                <a:latin typeface="Tahoma"/>
                <a:cs typeface="Tahoma"/>
              </a:rPr>
              <a:t>X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0350" y="4684119"/>
            <a:ext cx="42341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70">
                <a:solidFill>
                  <a:srgbClr val="666666"/>
                </a:solidFill>
                <a:latin typeface="Tahoma"/>
                <a:cs typeface="Tahoma"/>
              </a:rPr>
              <a:t>http</a:t>
            </a:r>
            <a:r>
              <a:rPr dirty="0" sz="1400" spc="70">
                <a:solidFill>
                  <a:srgbClr val="666666"/>
                </a:solidFill>
                <a:latin typeface="Tahoma"/>
                <a:cs typeface="Tahoma"/>
                <a:hlinkClick r:id="rId7"/>
              </a:rPr>
              <a:t>s://w</a:t>
            </a:r>
            <a:r>
              <a:rPr dirty="0" sz="1400" spc="70">
                <a:solidFill>
                  <a:srgbClr val="666666"/>
                </a:solidFill>
                <a:latin typeface="Tahoma"/>
                <a:cs typeface="Tahoma"/>
              </a:rPr>
              <a:t>ww.d</a:t>
            </a:r>
            <a:r>
              <a:rPr dirty="0" sz="1400" spc="70">
                <a:solidFill>
                  <a:srgbClr val="666666"/>
                </a:solidFill>
                <a:latin typeface="Tahoma"/>
                <a:cs typeface="Tahoma"/>
                <a:hlinkClick r:id="rId7"/>
              </a:rPr>
              <a:t>esmos.com/calculator/jwjn5rwfy6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03732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4"/>
              <a:t>Other </a:t>
            </a:r>
            <a:r>
              <a:rPr dirty="0" spc="215"/>
              <a:t>Design</a:t>
            </a:r>
            <a:r>
              <a:rPr dirty="0" spc="25"/>
              <a:t> </a:t>
            </a:r>
            <a:r>
              <a:rPr dirty="0" spc="170"/>
              <a:t>Decisions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81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46709" y="1457050"/>
            <a:ext cx="8895080" cy="320421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ts val="2200"/>
              </a:lnSpc>
              <a:spcBef>
                <a:spcPts val="229"/>
              </a:spcBef>
            </a:pPr>
            <a:r>
              <a:rPr dirty="0" sz="1900" spc="185" b="1">
                <a:latin typeface="Arial"/>
                <a:cs typeface="Arial"/>
              </a:rPr>
              <a:t>While </a:t>
            </a:r>
            <a:r>
              <a:rPr dirty="0" sz="1900" spc="175" b="1">
                <a:latin typeface="Arial"/>
                <a:cs typeface="Arial"/>
              </a:rPr>
              <a:t>optimizing </a:t>
            </a:r>
            <a:r>
              <a:rPr dirty="0" sz="1900" spc="185" b="1">
                <a:latin typeface="Arial"/>
                <a:cs typeface="Arial"/>
              </a:rPr>
              <a:t>weights </a:t>
            </a:r>
            <a:r>
              <a:rPr dirty="0" sz="1900" spc="90" b="1">
                <a:latin typeface="Arial"/>
                <a:cs typeface="Arial"/>
              </a:rPr>
              <a:t>is </a:t>
            </a:r>
            <a:r>
              <a:rPr dirty="0" sz="1900" spc="215" b="1">
                <a:latin typeface="Arial"/>
                <a:cs typeface="Arial"/>
              </a:rPr>
              <a:t>a </a:t>
            </a:r>
            <a:r>
              <a:rPr dirty="0" sz="1900" spc="155" b="1">
                <a:latin typeface="Arial"/>
                <a:cs typeface="Arial"/>
              </a:rPr>
              <a:t>core </a:t>
            </a:r>
            <a:r>
              <a:rPr dirty="0" sz="1900" spc="220" b="1">
                <a:latin typeface="Arial"/>
                <a:cs typeface="Arial"/>
              </a:rPr>
              <a:t>part </a:t>
            </a:r>
            <a:r>
              <a:rPr dirty="0" sz="1900" spc="165" b="1">
                <a:latin typeface="Arial"/>
                <a:cs typeface="Arial"/>
              </a:rPr>
              <a:t>of </a:t>
            </a:r>
            <a:r>
              <a:rPr dirty="0" sz="1900" spc="185" b="1">
                <a:latin typeface="Arial"/>
                <a:cs typeface="Arial"/>
              </a:rPr>
              <a:t>neural </a:t>
            </a:r>
            <a:r>
              <a:rPr dirty="0" sz="1900" spc="190" b="1">
                <a:latin typeface="Arial"/>
                <a:cs typeface="Arial"/>
              </a:rPr>
              <a:t>networks,</a:t>
            </a:r>
            <a:r>
              <a:rPr dirty="0" sz="1900" spc="-225" b="1">
                <a:latin typeface="Arial"/>
                <a:cs typeface="Arial"/>
              </a:rPr>
              <a:t> </a:t>
            </a:r>
            <a:r>
              <a:rPr dirty="0" sz="1900" spc="215" b="1">
                <a:latin typeface="Arial"/>
                <a:cs typeface="Arial"/>
              </a:rPr>
              <a:t>there  </a:t>
            </a:r>
            <a:r>
              <a:rPr dirty="0" sz="1900" spc="210" b="1">
                <a:latin typeface="Arial"/>
                <a:cs typeface="Arial"/>
              </a:rPr>
              <a:t>are </a:t>
            </a:r>
            <a:r>
              <a:rPr dirty="0" sz="1900" spc="200" b="1">
                <a:latin typeface="Arial"/>
                <a:cs typeface="Arial"/>
              </a:rPr>
              <a:t>other </a:t>
            </a:r>
            <a:r>
              <a:rPr dirty="0" sz="1900" spc="175" b="1">
                <a:latin typeface="Arial"/>
                <a:cs typeface="Arial"/>
              </a:rPr>
              <a:t>components </a:t>
            </a:r>
            <a:r>
              <a:rPr dirty="0" sz="1900" spc="200" b="1">
                <a:latin typeface="Arial"/>
                <a:cs typeface="Arial"/>
              </a:rPr>
              <a:t>to </a:t>
            </a:r>
            <a:r>
              <a:rPr dirty="0" sz="1900" spc="145" b="1">
                <a:latin typeface="Arial"/>
                <a:cs typeface="Arial"/>
              </a:rPr>
              <a:t>consider</a:t>
            </a:r>
            <a:r>
              <a:rPr dirty="0" sz="1900" spc="-130" b="1">
                <a:latin typeface="Arial"/>
                <a:cs typeface="Arial"/>
              </a:rPr>
              <a:t> </a:t>
            </a:r>
            <a:r>
              <a:rPr dirty="0" sz="1900" spc="165" b="1">
                <a:latin typeface="Arial"/>
                <a:cs typeface="Arial"/>
              </a:rPr>
              <a:t>too:</a:t>
            </a:r>
            <a:endParaRPr sz="19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710"/>
              </a:spcBef>
            </a:pPr>
            <a:r>
              <a:rPr dirty="0" sz="1600">
                <a:latin typeface="Verdana"/>
                <a:cs typeface="Verdana"/>
              </a:rPr>
              <a:t>How many </a:t>
            </a:r>
            <a:r>
              <a:rPr dirty="0" sz="1600" spc="5">
                <a:latin typeface="Verdana"/>
                <a:cs typeface="Verdana"/>
              </a:rPr>
              <a:t>middle </a:t>
            </a:r>
            <a:r>
              <a:rPr dirty="0" sz="1600" spc="85" i="1">
                <a:latin typeface="Trebuchet MS"/>
                <a:cs typeface="Trebuchet MS"/>
              </a:rPr>
              <a:t>layers </a:t>
            </a:r>
            <a:r>
              <a:rPr dirty="0" sz="1600" spc="-10">
                <a:latin typeface="Verdana"/>
                <a:cs typeface="Verdana"/>
              </a:rPr>
              <a:t>are</a:t>
            </a:r>
            <a:r>
              <a:rPr dirty="0" sz="1600" spc="-320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needed?</a:t>
            </a:r>
            <a:endParaRPr sz="1600">
              <a:latin typeface="Verdana"/>
              <a:cs typeface="Verdana"/>
            </a:endParaRPr>
          </a:p>
          <a:p>
            <a:pPr marL="291465">
              <a:lnSpc>
                <a:spcPct val="100000"/>
              </a:lnSpc>
              <a:spcBef>
                <a:spcPts val="750"/>
              </a:spcBef>
            </a:pPr>
            <a:r>
              <a:rPr dirty="0" sz="1600">
                <a:latin typeface="Verdana"/>
                <a:cs typeface="Verdana"/>
              </a:rPr>
              <a:t>How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many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spc="130" i="1">
                <a:latin typeface="Trebuchet MS"/>
                <a:cs typeface="Trebuchet MS"/>
              </a:rPr>
              <a:t>nodes</a:t>
            </a:r>
            <a:r>
              <a:rPr dirty="0" sz="1600" spc="25" i="1">
                <a:latin typeface="Trebuchet MS"/>
                <a:cs typeface="Trebuchet MS"/>
              </a:rPr>
              <a:t> </a:t>
            </a:r>
            <a:r>
              <a:rPr dirty="0" sz="1600" spc="-10">
                <a:latin typeface="Verdana"/>
                <a:cs typeface="Verdana"/>
              </a:rPr>
              <a:t>are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spc="15">
                <a:latin typeface="Verdana"/>
                <a:cs typeface="Verdana"/>
              </a:rPr>
              <a:t>needed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each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layer?</a:t>
            </a:r>
            <a:endParaRPr sz="1600">
              <a:latin typeface="Verdana"/>
              <a:cs typeface="Verdana"/>
            </a:endParaRPr>
          </a:p>
          <a:p>
            <a:pPr marL="291465">
              <a:lnSpc>
                <a:spcPct val="100000"/>
              </a:lnSpc>
              <a:spcBef>
                <a:spcPts val="750"/>
              </a:spcBef>
            </a:pPr>
            <a:r>
              <a:rPr dirty="0" sz="1600">
                <a:latin typeface="Verdana"/>
                <a:cs typeface="Verdana"/>
              </a:rPr>
              <a:t>What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spc="60" i="1">
                <a:latin typeface="Trebuchet MS"/>
                <a:cs typeface="Trebuchet MS"/>
              </a:rPr>
              <a:t>activation</a:t>
            </a:r>
            <a:r>
              <a:rPr dirty="0" sz="1600" spc="10" i="1">
                <a:latin typeface="Trebuchet MS"/>
                <a:cs typeface="Trebuchet MS"/>
              </a:rPr>
              <a:t> </a:t>
            </a:r>
            <a:r>
              <a:rPr dirty="0" sz="1600" spc="70" i="1">
                <a:latin typeface="Trebuchet MS"/>
                <a:cs typeface="Trebuchet MS"/>
              </a:rPr>
              <a:t>functions</a:t>
            </a:r>
            <a:r>
              <a:rPr dirty="0" sz="1600" spc="35" i="1">
                <a:latin typeface="Trebuchet MS"/>
                <a:cs typeface="Trebuchet MS"/>
              </a:rPr>
              <a:t> </a:t>
            </a:r>
            <a:r>
              <a:rPr dirty="0" sz="1600">
                <a:latin typeface="Verdana"/>
                <a:cs typeface="Verdana"/>
              </a:rPr>
              <a:t>should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be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applied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each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layer?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91465">
              <a:lnSpc>
                <a:spcPct val="100000"/>
              </a:lnSpc>
              <a:spcBef>
                <a:spcPts val="1350"/>
              </a:spcBef>
            </a:pPr>
            <a:r>
              <a:rPr dirty="0" sz="1600" spc="160" b="1">
                <a:latin typeface="Arial"/>
                <a:cs typeface="Arial"/>
              </a:rPr>
              <a:t>Middle</a:t>
            </a:r>
            <a:r>
              <a:rPr dirty="0" sz="1600" spc="100" b="1">
                <a:latin typeface="Arial"/>
                <a:cs typeface="Arial"/>
              </a:rPr>
              <a:t> </a:t>
            </a:r>
            <a:r>
              <a:rPr dirty="0" sz="1600" spc="120" b="1">
                <a:latin typeface="Arial"/>
                <a:cs typeface="Arial"/>
              </a:rPr>
              <a:t>Layers</a:t>
            </a:r>
            <a:r>
              <a:rPr dirty="0" sz="1600" spc="60" b="1">
                <a:latin typeface="Arial"/>
                <a:cs typeface="Arial"/>
              </a:rPr>
              <a:t> </a:t>
            </a:r>
            <a:r>
              <a:rPr dirty="0" sz="1600" spc="-150">
                <a:latin typeface="Verdana"/>
                <a:cs typeface="Verdana"/>
              </a:rPr>
              <a:t>-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Should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layers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be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recurrent,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recursive,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convolutional,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etc?</a:t>
            </a:r>
            <a:endParaRPr sz="1600">
              <a:latin typeface="Verdana"/>
              <a:cs typeface="Verdana"/>
            </a:endParaRPr>
          </a:p>
          <a:p>
            <a:pPr marL="291465">
              <a:lnSpc>
                <a:spcPct val="100000"/>
              </a:lnSpc>
              <a:spcBef>
                <a:spcPts val="750"/>
              </a:spcBef>
            </a:pPr>
            <a:r>
              <a:rPr dirty="0" sz="1600" spc="65" b="1">
                <a:latin typeface="Arial"/>
                <a:cs typeface="Arial"/>
              </a:rPr>
              <a:t>Loss </a:t>
            </a:r>
            <a:r>
              <a:rPr dirty="0" sz="1600" spc="140" b="1">
                <a:latin typeface="Arial"/>
                <a:cs typeface="Arial"/>
              </a:rPr>
              <a:t>function </a:t>
            </a:r>
            <a:r>
              <a:rPr dirty="0" sz="1600" spc="-90" b="1">
                <a:latin typeface="Arial"/>
                <a:cs typeface="Arial"/>
              </a:rPr>
              <a:t>– </a:t>
            </a:r>
            <a:r>
              <a:rPr dirty="0" sz="1600" spc="-5">
                <a:latin typeface="Verdana"/>
                <a:cs typeface="Verdana"/>
              </a:rPr>
              <a:t>How </a:t>
            </a:r>
            <a:r>
              <a:rPr dirty="0" sz="1600">
                <a:latin typeface="Verdana"/>
                <a:cs typeface="Verdana"/>
              </a:rPr>
              <a:t>should </a:t>
            </a:r>
            <a:r>
              <a:rPr dirty="0" sz="1600" spc="15">
                <a:latin typeface="Verdana"/>
                <a:cs typeface="Verdana"/>
              </a:rPr>
              <a:t>we </a:t>
            </a:r>
            <a:r>
              <a:rPr dirty="0" sz="1600">
                <a:latin typeface="Verdana"/>
                <a:cs typeface="Verdana"/>
              </a:rPr>
              <a:t>measure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error?</a:t>
            </a:r>
            <a:endParaRPr sz="1600">
              <a:latin typeface="Verdana"/>
              <a:cs typeface="Verdana"/>
            </a:endParaRPr>
          </a:p>
          <a:p>
            <a:pPr marL="291465" marR="131445">
              <a:lnSpc>
                <a:spcPts val="1850"/>
              </a:lnSpc>
              <a:spcBef>
                <a:spcPts val="869"/>
              </a:spcBef>
            </a:pPr>
            <a:r>
              <a:rPr dirty="0" sz="1600" spc="145" b="1">
                <a:latin typeface="Arial"/>
                <a:cs typeface="Arial"/>
              </a:rPr>
              <a:t>Learning</a:t>
            </a:r>
            <a:r>
              <a:rPr dirty="0" sz="1600" spc="95" b="1">
                <a:latin typeface="Arial"/>
                <a:cs typeface="Arial"/>
              </a:rPr>
              <a:t> </a:t>
            </a:r>
            <a:r>
              <a:rPr dirty="0" sz="1600" spc="165" b="1">
                <a:latin typeface="Arial"/>
                <a:cs typeface="Arial"/>
              </a:rPr>
              <a:t>Rate</a:t>
            </a:r>
            <a:r>
              <a:rPr dirty="0" sz="1600" spc="125" b="1">
                <a:latin typeface="Arial"/>
                <a:cs typeface="Arial"/>
              </a:rPr>
              <a:t> </a:t>
            </a:r>
            <a:r>
              <a:rPr dirty="0" sz="1600" spc="-150">
                <a:latin typeface="Verdana"/>
                <a:cs typeface="Verdana"/>
              </a:rPr>
              <a:t>-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How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aggressively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should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optimization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move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towards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local  </a:t>
            </a:r>
            <a:r>
              <a:rPr dirty="0" sz="1600" spc="-5">
                <a:latin typeface="Verdana"/>
                <a:cs typeface="Verdana"/>
              </a:rPr>
              <a:t>minimum?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61474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9"/>
              <a:t>The </a:t>
            </a:r>
            <a:r>
              <a:rPr dirty="0" spc="210"/>
              <a:t>Practicality </a:t>
            </a:r>
            <a:r>
              <a:rPr dirty="0" spc="204"/>
              <a:t>of </a:t>
            </a:r>
            <a:r>
              <a:rPr dirty="0" spc="245"/>
              <a:t>Neural</a:t>
            </a:r>
            <a:r>
              <a:rPr dirty="0" spc="15"/>
              <a:t> </a:t>
            </a:r>
            <a:r>
              <a:rPr dirty="0" spc="250"/>
              <a:t>Networks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81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46709" y="1459589"/>
            <a:ext cx="8963025" cy="343916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200"/>
              </a:spcBef>
            </a:pPr>
            <a:r>
              <a:rPr dirty="0" sz="1550" spc="175" b="1">
                <a:latin typeface="Arial"/>
                <a:cs typeface="Arial"/>
              </a:rPr>
              <a:t>Despite some </a:t>
            </a:r>
            <a:r>
              <a:rPr dirty="0" sz="1550" spc="165" b="1">
                <a:latin typeface="Arial"/>
                <a:cs typeface="Arial"/>
              </a:rPr>
              <a:t>seemingly intelligent </a:t>
            </a:r>
            <a:r>
              <a:rPr dirty="0" sz="1550" spc="145" b="1">
                <a:latin typeface="Arial"/>
                <a:cs typeface="Arial"/>
              </a:rPr>
              <a:t>applications </a:t>
            </a:r>
            <a:r>
              <a:rPr dirty="0" sz="1550" spc="140" b="1">
                <a:latin typeface="Arial"/>
                <a:cs typeface="Arial"/>
              </a:rPr>
              <a:t>like </a:t>
            </a:r>
            <a:r>
              <a:rPr dirty="0" sz="1550" spc="195" b="1">
                <a:latin typeface="Arial"/>
                <a:cs typeface="Arial"/>
              </a:rPr>
              <a:t>image </a:t>
            </a:r>
            <a:r>
              <a:rPr dirty="0" sz="1550" spc="155" b="1">
                <a:latin typeface="Arial"/>
                <a:cs typeface="Arial"/>
              </a:rPr>
              <a:t>recognition,</a:t>
            </a:r>
            <a:r>
              <a:rPr dirty="0" sz="1550" spc="-120" b="1">
                <a:latin typeface="Arial"/>
                <a:cs typeface="Arial"/>
              </a:rPr>
              <a:t> </a:t>
            </a:r>
            <a:r>
              <a:rPr dirty="0" sz="1550" spc="175" b="1">
                <a:latin typeface="Arial"/>
                <a:cs typeface="Arial"/>
              </a:rPr>
              <a:t>neural  </a:t>
            </a:r>
            <a:r>
              <a:rPr dirty="0" sz="1550" spc="180" b="1">
                <a:latin typeface="Arial"/>
                <a:cs typeface="Arial"/>
              </a:rPr>
              <a:t>networks </a:t>
            </a:r>
            <a:r>
              <a:rPr dirty="0" sz="1550" spc="185" b="1">
                <a:latin typeface="Arial"/>
                <a:cs typeface="Arial"/>
              </a:rPr>
              <a:t>have</a:t>
            </a:r>
            <a:r>
              <a:rPr dirty="0" sz="1550" spc="65" b="1">
                <a:latin typeface="Arial"/>
                <a:cs typeface="Arial"/>
              </a:rPr>
              <a:t> </a:t>
            </a:r>
            <a:r>
              <a:rPr dirty="0" sz="1550" spc="160" b="1">
                <a:latin typeface="Arial"/>
                <a:cs typeface="Arial"/>
              </a:rPr>
              <a:t>drawbacks:</a:t>
            </a:r>
            <a:endParaRPr sz="1550">
              <a:latin typeface="Arial"/>
              <a:cs typeface="Arial"/>
            </a:endParaRPr>
          </a:p>
          <a:p>
            <a:pPr marL="246379">
              <a:lnSpc>
                <a:spcPct val="100000"/>
              </a:lnSpc>
              <a:spcBef>
                <a:spcPts val="570"/>
              </a:spcBef>
            </a:pPr>
            <a:r>
              <a:rPr dirty="0" sz="1350" spc="70">
                <a:solidFill>
                  <a:srgbClr val="FF3333"/>
                </a:solidFill>
                <a:latin typeface="Tahoma"/>
                <a:cs typeface="Tahoma"/>
              </a:rPr>
              <a:t>Requires </a:t>
            </a:r>
            <a:r>
              <a:rPr dirty="0" sz="1350" spc="50" b="1">
                <a:solidFill>
                  <a:srgbClr val="FF3333"/>
                </a:solidFill>
                <a:latin typeface="Arial"/>
                <a:cs typeface="Arial"/>
              </a:rPr>
              <a:t>LOTS </a:t>
            </a:r>
            <a:r>
              <a:rPr dirty="0" sz="1350" spc="60">
                <a:solidFill>
                  <a:srgbClr val="FF3333"/>
                </a:solidFill>
                <a:latin typeface="Tahoma"/>
                <a:cs typeface="Tahoma"/>
              </a:rPr>
              <a:t>of </a:t>
            </a:r>
            <a:r>
              <a:rPr dirty="0" sz="1350" spc="85">
                <a:solidFill>
                  <a:srgbClr val="FF3333"/>
                </a:solidFill>
                <a:latin typeface="Tahoma"/>
                <a:cs typeface="Tahoma"/>
              </a:rPr>
              <a:t>labeled </a:t>
            </a:r>
            <a:r>
              <a:rPr dirty="0" sz="1350" spc="90">
                <a:solidFill>
                  <a:srgbClr val="FF3333"/>
                </a:solidFill>
                <a:latin typeface="Tahoma"/>
                <a:cs typeface="Tahoma"/>
              </a:rPr>
              <a:t>data </a:t>
            </a:r>
            <a:r>
              <a:rPr dirty="0" sz="1350" spc="55">
                <a:solidFill>
                  <a:srgbClr val="FF3333"/>
                </a:solidFill>
                <a:latin typeface="Tahoma"/>
                <a:cs typeface="Tahoma"/>
              </a:rPr>
              <a:t>for</a:t>
            </a:r>
            <a:r>
              <a:rPr dirty="0" sz="1350" spc="-300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dirty="0" sz="1350" spc="70">
                <a:solidFill>
                  <a:srgbClr val="FF3333"/>
                </a:solidFill>
                <a:latin typeface="Tahoma"/>
                <a:cs typeface="Tahoma"/>
              </a:rPr>
              <a:t>training.</a:t>
            </a:r>
            <a:endParaRPr sz="1350">
              <a:latin typeface="Tahoma"/>
              <a:cs typeface="Tahoma"/>
            </a:endParaRPr>
          </a:p>
          <a:p>
            <a:pPr marL="246379">
              <a:lnSpc>
                <a:spcPct val="100000"/>
              </a:lnSpc>
              <a:spcBef>
                <a:spcPts val="620"/>
              </a:spcBef>
            </a:pPr>
            <a:r>
              <a:rPr dirty="0" sz="1350" spc="65">
                <a:latin typeface="Tahoma"/>
                <a:cs typeface="Tahoma"/>
              </a:rPr>
              <a:t>Difficult</a:t>
            </a:r>
            <a:r>
              <a:rPr dirty="0" sz="1350">
                <a:latin typeface="Tahoma"/>
                <a:cs typeface="Tahoma"/>
              </a:rPr>
              <a:t> </a:t>
            </a:r>
            <a:r>
              <a:rPr dirty="0" sz="1350" spc="55">
                <a:latin typeface="Tahoma"/>
                <a:cs typeface="Tahoma"/>
              </a:rPr>
              <a:t>for</a:t>
            </a:r>
            <a:r>
              <a:rPr dirty="0" sz="1350" spc="5">
                <a:latin typeface="Tahoma"/>
                <a:cs typeface="Tahoma"/>
              </a:rPr>
              <a:t> </a:t>
            </a:r>
            <a:r>
              <a:rPr dirty="0" sz="1350" spc="85">
                <a:latin typeface="Tahoma"/>
                <a:cs typeface="Tahoma"/>
              </a:rPr>
              <a:t>the</a:t>
            </a:r>
            <a:r>
              <a:rPr dirty="0" sz="1350" spc="-10">
                <a:latin typeface="Tahoma"/>
                <a:cs typeface="Tahoma"/>
              </a:rPr>
              <a:t> </a:t>
            </a:r>
            <a:r>
              <a:rPr dirty="0" sz="1350" spc="90">
                <a:latin typeface="Tahoma"/>
                <a:cs typeface="Tahoma"/>
              </a:rPr>
              <a:t>data</a:t>
            </a:r>
            <a:r>
              <a:rPr dirty="0" sz="1350">
                <a:latin typeface="Tahoma"/>
                <a:cs typeface="Tahoma"/>
              </a:rPr>
              <a:t> </a:t>
            </a:r>
            <a:r>
              <a:rPr dirty="0" sz="1350" spc="80">
                <a:latin typeface="Tahoma"/>
                <a:cs typeface="Tahoma"/>
              </a:rPr>
              <a:t>scientist</a:t>
            </a:r>
            <a:r>
              <a:rPr dirty="0" sz="1350">
                <a:latin typeface="Tahoma"/>
                <a:cs typeface="Tahoma"/>
              </a:rPr>
              <a:t> </a:t>
            </a:r>
            <a:r>
              <a:rPr dirty="0" sz="1350" spc="80">
                <a:latin typeface="Tahoma"/>
                <a:cs typeface="Tahoma"/>
              </a:rPr>
              <a:t>to</a:t>
            </a:r>
            <a:r>
              <a:rPr dirty="0" sz="1350" spc="-15">
                <a:latin typeface="Tahoma"/>
                <a:cs typeface="Tahoma"/>
              </a:rPr>
              <a:t> </a:t>
            </a:r>
            <a:r>
              <a:rPr dirty="0" sz="1350" spc="85">
                <a:latin typeface="Tahoma"/>
                <a:cs typeface="Tahoma"/>
              </a:rPr>
              <a:t>understand</a:t>
            </a:r>
            <a:r>
              <a:rPr dirty="0" sz="1350" spc="-15">
                <a:latin typeface="Tahoma"/>
                <a:cs typeface="Tahoma"/>
              </a:rPr>
              <a:t> </a:t>
            </a:r>
            <a:r>
              <a:rPr dirty="0" sz="1350" spc="85">
                <a:latin typeface="Tahoma"/>
                <a:cs typeface="Tahoma"/>
              </a:rPr>
              <a:t>convoluted</a:t>
            </a:r>
            <a:r>
              <a:rPr dirty="0" sz="1350" spc="-10">
                <a:latin typeface="Tahoma"/>
                <a:cs typeface="Tahoma"/>
              </a:rPr>
              <a:t> </a:t>
            </a:r>
            <a:r>
              <a:rPr dirty="0" sz="1350" spc="90">
                <a:latin typeface="Tahoma"/>
                <a:cs typeface="Tahoma"/>
              </a:rPr>
              <a:t>layers</a:t>
            </a:r>
            <a:r>
              <a:rPr dirty="0" sz="1350" spc="-5">
                <a:latin typeface="Tahoma"/>
                <a:cs typeface="Tahoma"/>
              </a:rPr>
              <a:t> </a:t>
            </a:r>
            <a:r>
              <a:rPr dirty="0" sz="1350" spc="95">
                <a:latin typeface="Tahoma"/>
                <a:cs typeface="Tahoma"/>
              </a:rPr>
              <a:t>and</a:t>
            </a:r>
            <a:r>
              <a:rPr dirty="0" sz="1350" spc="-15">
                <a:latin typeface="Tahoma"/>
                <a:cs typeface="Tahoma"/>
              </a:rPr>
              <a:t> </a:t>
            </a:r>
            <a:r>
              <a:rPr dirty="0" sz="1350" spc="75">
                <a:latin typeface="Tahoma"/>
                <a:cs typeface="Tahoma"/>
              </a:rPr>
              <a:t>nodes.</a:t>
            </a:r>
            <a:endParaRPr sz="1350">
              <a:latin typeface="Tahoma"/>
              <a:cs typeface="Tahoma"/>
            </a:endParaRPr>
          </a:p>
          <a:p>
            <a:pPr marL="246379">
              <a:lnSpc>
                <a:spcPct val="100000"/>
              </a:lnSpc>
              <a:spcBef>
                <a:spcPts val="610"/>
              </a:spcBef>
            </a:pPr>
            <a:r>
              <a:rPr dirty="0" sz="1350" spc="90">
                <a:latin typeface="Tahoma"/>
                <a:cs typeface="Tahoma"/>
              </a:rPr>
              <a:t>Has</a:t>
            </a:r>
            <a:r>
              <a:rPr dirty="0" sz="1350" spc="-5">
                <a:latin typeface="Tahoma"/>
                <a:cs typeface="Tahoma"/>
              </a:rPr>
              <a:t> </a:t>
            </a:r>
            <a:r>
              <a:rPr dirty="0" sz="1350" spc="110">
                <a:latin typeface="Tahoma"/>
                <a:cs typeface="Tahoma"/>
              </a:rPr>
              <a:t>a</a:t>
            </a:r>
            <a:r>
              <a:rPr dirty="0" sz="1350">
                <a:latin typeface="Tahoma"/>
                <a:cs typeface="Tahoma"/>
              </a:rPr>
              <a:t> </a:t>
            </a:r>
            <a:r>
              <a:rPr dirty="0" sz="1350" spc="85">
                <a:latin typeface="Tahoma"/>
                <a:cs typeface="Tahoma"/>
              </a:rPr>
              <a:t>quick</a:t>
            </a:r>
            <a:r>
              <a:rPr dirty="0" sz="1350" spc="-5">
                <a:latin typeface="Tahoma"/>
                <a:cs typeface="Tahoma"/>
              </a:rPr>
              <a:t> </a:t>
            </a:r>
            <a:r>
              <a:rPr dirty="0" sz="1350" spc="85">
                <a:latin typeface="Tahoma"/>
                <a:cs typeface="Tahoma"/>
              </a:rPr>
              <a:t>diminishing</a:t>
            </a:r>
            <a:r>
              <a:rPr dirty="0" sz="1350" spc="-15">
                <a:latin typeface="Tahoma"/>
                <a:cs typeface="Tahoma"/>
              </a:rPr>
              <a:t> </a:t>
            </a:r>
            <a:r>
              <a:rPr dirty="0" sz="1350" spc="65">
                <a:latin typeface="Tahoma"/>
                <a:cs typeface="Tahoma"/>
              </a:rPr>
              <a:t>return</a:t>
            </a:r>
            <a:r>
              <a:rPr dirty="0" sz="1350">
                <a:latin typeface="Tahoma"/>
                <a:cs typeface="Tahoma"/>
              </a:rPr>
              <a:t> </a:t>
            </a:r>
            <a:r>
              <a:rPr dirty="0" sz="1350" spc="55">
                <a:latin typeface="Tahoma"/>
                <a:cs typeface="Tahoma"/>
              </a:rPr>
              <a:t>for</a:t>
            </a:r>
            <a:r>
              <a:rPr dirty="0" sz="1350">
                <a:latin typeface="Tahoma"/>
                <a:cs typeface="Tahoma"/>
              </a:rPr>
              <a:t> </a:t>
            </a:r>
            <a:r>
              <a:rPr dirty="0" sz="1350" spc="85">
                <a:latin typeface="Tahoma"/>
                <a:cs typeface="Tahoma"/>
              </a:rPr>
              <a:t>problem</a:t>
            </a:r>
            <a:r>
              <a:rPr dirty="0" sz="1350" spc="-5">
                <a:latin typeface="Tahoma"/>
                <a:cs typeface="Tahoma"/>
              </a:rPr>
              <a:t> </a:t>
            </a:r>
            <a:r>
              <a:rPr dirty="0" sz="1350" spc="95">
                <a:latin typeface="Tahoma"/>
                <a:cs typeface="Tahoma"/>
              </a:rPr>
              <a:t>spaces</a:t>
            </a:r>
            <a:r>
              <a:rPr dirty="0" sz="1350" spc="-15">
                <a:latin typeface="Tahoma"/>
                <a:cs typeface="Tahoma"/>
              </a:rPr>
              <a:t> </a:t>
            </a:r>
            <a:r>
              <a:rPr dirty="0" sz="1350" spc="85">
                <a:latin typeface="Tahoma"/>
                <a:cs typeface="Tahoma"/>
              </a:rPr>
              <a:t>outside</a:t>
            </a:r>
            <a:r>
              <a:rPr dirty="0" sz="1350" spc="-15">
                <a:latin typeface="Tahoma"/>
                <a:cs typeface="Tahoma"/>
              </a:rPr>
              <a:t> </a:t>
            </a:r>
            <a:r>
              <a:rPr dirty="0" sz="1350" spc="60">
                <a:latin typeface="Tahoma"/>
                <a:cs typeface="Tahoma"/>
              </a:rPr>
              <a:t>of</a:t>
            </a:r>
            <a:r>
              <a:rPr dirty="0" sz="1350">
                <a:latin typeface="Tahoma"/>
                <a:cs typeface="Tahoma"/>
              </a:rPr>
              <a:t> </a:t>
            </a:r>
            <a:r>
              <a:rPr dirty="0" sz="1350" spc="105">
                <a:latin typeface="Tahoma"/>
                <a:cs typeface="Tahoma"/>
              </a:rPr>
              <a:t>image</a:t>
            </a:r>
            <a:r>
              <a:rPr dirty="0" sz="1350" spc="-5">
                <a:latin typeface="Tahoma"/>
                <a:cs typeface="Tahoma"/>
              </a:rPr>
              <a:t> </a:t>
            </a:r>
            <a:r>
              <a:rPr dirty="0" sz="1350" spc="95">
                <a:latin typeface="Tahoma"/>
                <a:cs typeface="Tahoma"/>
              </a:rPr>
              <a:t>and</a:t>
            </a:r>
            <a:r>
              <a:rPr dirty="0" sz="1350" spc="-15">
                <a:latin typeface="Tahoma"/>
                <a:cs typeface="Tahoma"/>
              </a:rPr>
              <a:t> </a:t>
            </a:r>
            <a:r>
              <a:rPr dirty="0" sz="1350" spc="80">
                <a:latin typeface="Tahoma"/>
                <a:cs typeface="Tahoma"/>
              </a:rPr>
              <a:t>natural</a:t>
            </a:r>
            <a:r>
              <a:rPr dirty="0" sz="1350">
                <a:latin typeface="Tahoma"/>
                <a:cs typeface="Tahoma"/>
              </a:rPr>
              <a:t> </a:t>
            </a:r>
            <a:r>
              <a:rPr dirty="0" sz="1350" spc="90">
                <a:latin typeface="Tahoma"/>
                <a:cs typeface="Tahoma"/>
              </a:rPr>
              <a:t>language</a:t>
            </a:r>
            <a:r>
              <a:rPr dirty="0" sz="1350" spc="-5">
                <a:latin typeface="Tahoma"/>
                <a:cs typeface="Tahoma"/>
              </a:rPr>
              <a:t> </a:t>
            </a:r>
            <a:r>
              <a:rPr dirty="0" sz="1350" spc="75">
                <a:latin typeface="Tahoma"/>
                <a:cs typeface="Tahoma"/>
              </a:rPr>
              <a:t>processing.</a:t>
            </a:r>
            <a:endParaRPr sz="13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 marR="1002665">
              <a:lnSpc>
                <a:spcPct val="100000"/>
              </a:lnSpc>
              <a:spcBef>
                <a:spcPts val="1165"/>
              </a:spcBef>
            </a:pPr>
            <a:r>
              <a:rPr dirty="0" sz="1550" spc="180" b="1">
                <a:latin typeface="Arial"/>
                <a:cs typeface="Arial"/>
              </a:rPr>
              <a:t>Neural</a:t>
            </a:r>
            <a:r>
              <a:rPr dirty="0" sz="1550" spc="110" b="1">
                <a:latin typeface="Arial"/>
                <a:cs typeface="Arial"/>
              </a:rPr>
              <a:t> </a:t>
            </a:r>
            <a:r>
              <a:rPr dirty="0" sz="1550" spc="180" b="1">
                <a:latin typeface="Arial"/>
                <a:cs typeface="Arial"/>
              </a:rPr>
              <a:t>networks</a:t>
            </a:r>
            <a:r>
              <a:rPr dirty="0" sz="1550" spc="125" b="1">
                <a:latin typeface="Arial"/>
                <a:cs typeface="Arial"/>
              </a:rPr>
              <a:t> </a:t>
            </a:r>
            <a:r>
              <a:rPr dirty="0" sz="1550" spc="200" b="1">
                <a:latin typeface="Arial"/>
                <a:cs typeface="Arial"/>
              </a:rPr>
              <a:t>generate</a:t>
            </a:r>
            <a:r>
              <a:rPr dirty="0" sz="1550" spc="125" b="1">
                <a:latin typeface="Arial"/>
                <a:cs typeface="Arial"/>
              </a:rPr>
              <a:t> </a:t>
            </a:r>
            <a:r>
              <a:rPr dirty="0" sz="1550" spc="190" b="1">
                <a:latin typeface="Arial"/>
                <a:cs typeface="Arial"/>
              </a:rPr>
              <a:t>excitement</a:t>
            </a:r>
            <a:r>
              <a:rPr dirty="0" sz="1550" spc="110" b="1">
                <a:latin typeface="Arial"/>
                <a:cs typeface="Arial"/>
              </a:rPr>
              <a:t> </a:t>
            </a:r>
            <a:r>
              <a:rPr dirty="0" sz="1550" spc="160" b="1">
                <a:latin typeface="Arial"/>
                <a:cs typeface="Arial"/>
              </a:rPr>
              <a:t>because</a:t>
            </a:r>
            <a:r>
              <a:rPr dirty="0" sz="1550" spc="120" b="1">
                <a:latin typeface="Arial"/>
                <a:cs typeface="Arial"/>
              </a:rPr>
              <a:t> </a:t>
            </a:r>
            <a:r>
              <a:rPr dirty="0" sz="1550" spc="204" b="1">
                <a:latin typeface="Arial"/>
                <a:cs typeface="Arial"/>
              </a:rPr>
              <a:t>many</a:t>
            </a:r>
            <a:r>
              <a:rPr dirty="0" sz="1550" spc="114" b="1">
                <a:latin typeface="Arial"/>
                <a:cs typeface="Arial"/>
              </a:rPr>
              <a:t> </a:t>
            </a:r>
            <a:r>
              <a:rPr dirty="0" sz="1550" spc="170" b="1">
                <a:latin typeface="Arial"/>
                <a:cs typeface="Arial"/>
              </a:rPr>
              <a:t>believe</a:t>
            </a:r>
            <a:r>
              <a:rPr dirty="0" sz="1550" spc="125" b="1">
                <a:latin typeface="Arial"/>
                <a:cs typeface="Arial"/>
              </a:rPr>
              <a:t> </a:t>
            </a:r>
            <a:r>
              <a:rPr dirty="0" sz="1550" spc="195" b="1">
                <a:latin typeface="Arial"/>
                <a:cs typeface="Arial"/>
              </a:rPr>
              <a:t>they</a:t>
            </a:r>
            <a:r>
              <a:rPr dirty="0" sz="1550" spc="114" b="1">
                <a:latin typeface="Arial"/>
                <a:cs typeface="Arial"/>
              </a:rPr>
              <a:t> </a:t>
            </a:r>
            <a:r>
              <a:rPr dirty="0" sz="1550" spc="140" b="1">
                <a:latin typeface="Arial"/>
                <a:cs typeface="Arial"/>
              </a:rPr>
              <a:t>will  </a:t>
            </a:r>
            <a:r>
              <a:rPr dirty="0" sz="1550" spc="170" b="1">
                <a:latin typeface="Arial"/>
                <a:cs typeface="Arial"/>
              </a:rPr>
              <a:t>generalize </a:t>
            </a:r>
            <a:r>
              <a:rPr dirty="0" sz="1550" spc="135" b="1">
                <a:latin typeface="Arial"/>
                <a:cs typeface="Arial"/>
              </a:rPr>
              <a:t>solutions </a:t>
            </a:r>
            <a:r>
              <a:rPr dirty="0" sz="1550" spc="185" b="1">
                <a:latin typeface="Arial"/>
                <a:cs typeface="Arial"/>
              </a:rPr>
              <a:t>to </a:t>
            </a:r>
            <a:r>
              <a:rPr dirty="0" sz="1550" spc="180" b="1">
                <a:latin typeface="Arial"/>
                <a:cs typeface="Arial"/>
              </a:rPr>
              <a:t>most </a:t>
            </a:r>
            <a:r>
              <a:rPr dirty="0" sz="1550" spc="165" b="1">
                <a:latin typeface="Arial"/>
                <a:cs typeface="Arial"/>
              </a:rPr>
              <a:t>problems </a:t>
            </a:r>
            <a:r>
              <a:rPr dirty="0" sz="1550" spc="175" b="1">
                <a:latin typeface="Arial"/>
                <a:cs typeface="Arial"/>
              </a:rPr>
              <a:t>one</a:t>
            </a:r>
            <a:r>
              <a:rPr dirty="0" sz="1550" spc="-100" b="1">
                <a:latin typeface="Arial"/>
                <a:cs typeface="Arial"/>
              </a:rPr>
              <a:t> </a:t>
            </a:r>
            <a:r>
              <a:rPr dirty="0" sz="1550" spc="130" b="1">
                <a:latin typeface="Arial"/>
                <a:cs typeface="Arial"/>
              </a:rPr>
              <a:t>day.</a:t>
            </a:r>
            <a:endParaRPr sz="1550">
              <a:latin typeface="Arial"/>
              <a:cs typeface="Arial"/>
            </a:endParaRPr>
          </a:p>
          <a:p>
            <a:pPr marL="246379" marR="331470">
              <a:lnSpc>
                <a:spcPts val="1550"/>
              </a:lnSpc>
              <a:spcBef>
                <a:spcPts val="730"/>
              </a:spcBef>
            </a:pPr>
            <a:r>
              <a:rPr dirty="0" sz="1350" spc="-10">
                <a:latin typeface="Tahoma"/>
                <a:cs typeface="Tahoma"/>
              </a:rPr>
              <a:t>In </a:t>
            </a:r>
            <a:r>
              <a:rPr dirty="0" sz="1350" spc="70">
                <a:latin typeface="Tahoma"/>
                <a:cs typeface="Tahoma"/>
              </a:rPr>
              <a:t>reality,</a:t>
            </a:r>
            <a:r>
              <a:rPr dirty="0" sz="1350" spc="-5">
                <a:latin typeface="Tahoma"/>
                <a:cs typeface="Tahoma"/>
              </a:rPr>
              <a:t> </a:t>
            </a:r>
            <a:r>
              <a:rPr dirty="0" sz="1350" spc="85">
                <a:latin typeface="Tahoma"/>
                <a:cs typeface="Tahoma"/>
              </a:rPr>
              <a:t>specialized</a:t>
            </a:r>
            <a:r>
              <a:rPr dirty="0" sz="1350" spc="-10">
                <a:latin typeface="Tahoma"/>
                <a:cs typeface="Tahoma"/>
              </a:rPr>
              <a:t> </a:t>
            </a:r>
            <a:r>
              <a:rPr dirty="0" sz="1350" spc="95">
                <a:latin typeface="Tahoma"/>
                <a:cs typeface="Tahoma"/>
              </a:rPr>
              <a:t>and</a:t>
            </a:r>
            <a:r>
              <a:rPr dirty="0" sz="1350" spc="-5">
                <a:latin typeface="Tahoma"/>
                <a:cs typeface="Tahoma"/>
              </a:rPr>
              <a:t> </a:t>
            </a:r>
            <a:r>
              <a:rPr dirty="0" sz="1350" spc="95">
                <a:latin typeface="Tahoma"/>
                <a:cs typeface="Tahoma"/>
              </a:rPr>
              <a:t>incumbent</a:t>
            </a:r>
            <a:r>
              <a:rPr dirty="0" sz="1350" spc="5">
                <a:latin typeface="Tahoma"/>
                <a:cs typeface="Tahoma"/>
              </a:rPr>
              <a:t> </a:t>
            </a:r>
            <a:r>
              <a:rPr dirty="0" sz="1350" spc="85">
                <a:latin typeface="Tahoma"/>
                <a:cs typeface="Tahoma"/>
              </a:rPr>
              <a:t>algorithms</a:t>
            </a:r>
            <a:r>
              <a:rPr dirty="0" sz="1350">
                <a:latin typeface="Tahoma"/>
                <a:cs typeface="Tahoma"/>
              </a:rPr>
              <a:t> </a:t>
            </a:r>
            <a:r>
              <a:rPr dirty="0" sz="1350" spc="65">
                <a:latin typeface="Tahoma"/>
                <a:cs typeface="Tahoma"/>
              </a:rPr>
              <a:t>will</a:t>
            </a:r>
            <a:r>
              <a:rPr dirty="0" sz="1350" spc="5">
                <a:latin typeface="Tahoma"/>
                <a:cs typeface="Tahoma"/>
              </a:rPr>
              <a:t> </a:t>
            </a:r>
            <a:r>
              <a:rPr dirty="0" sz="1350" spc="80">
                <a:latin typeface="Tahoma"/>
                <a:cs typeface="Tahoma"/>
              </a:rPr>
              <a:t>outperform</a:t>
            </a:r>
            <a:r>
              <a:rPr dirty="0" sz="1350" spc="-15">
                <a:latin typeface="Tahoma"/>
                <a:cs typeface="Tahoma"/>
              </a:rPr>
              <a:t> </a:t>
            </a:r>
            <a:r>
              <a:rPr dirty="0" sz="1350" spc="85">
                <a:latin typeface="Tahoma"/>
                <a:cs typeface="Tahoma"/>
              </a:rPr>
              <a:t>neural</a:t>
            </a:r>
            <a:r>
              <a:rPr dirty="0" sz="1350">
                <a:latin typeface="Tahoma"/>
                <a:cs typeface="Tahoma"/>
              </a:rPr>
              <a:t> </a:t>
            </a:r>
            <a:r>
              <a:rPr dirty="0" sz="1350" spc="80">
                <a:latin typeface="Tahoma"/>
                <a:cs typeface="Tahoma"/>
              </a:rPr>
              <a:t>networks</a:t>
            </a:r>
            <a:r>
              <a:rPr dirty="0" sz="1350" spc="5">
                <a:latin typeface="Tahoma"/>
                <a:cs typeface="Tahoma"/>
              </a:rPr>
              <a:t> </a:t>
            </a:r>
            <a:r>
              <a:rPr dirty="0" sz="1350" spc="55">
                <a:latin typeface="Tahoma"/>
                <a:cs typeface="Tahoma"/>
              </a:rPr>
              <a:t>for</a:t>
            </a:r>
            <a:r>
              <a:rPr dirty="0" sz="1350">
                <a:latin typeface="Tahoma"/>
                <a:cs typeface="Tahoma"/>
              </a:rPr>
              <a:t> </a:t>
            </a:r>
            <a:r>
              <a:rPr dirty="0" sz="1350" spc="100">
                <a:latin typeface="Tahoma"/>
                <a:cs typeface="Tahoma"/>
              </a:rPr>
              <a:t>most</a:t>
            </a:r>
            <a:r>
              <a:rPr dirty="0" sz="1350" spc="10">
                <a:latin typeface="Tahoma"/>
                <a:cs typeface="Tahoma"/>
              </a:rPr>
              <a:t> </a:t>
            </a:r>
            <a:r>
              <a:rPr dirty="0" sz="1350" spc="80">
                <a:latin typeface="Tahoma"/>
                <a:cs typeface="Tahoma"/>
              </a:rPr>
              <a:t>practical  </a:t>
            </a:r>
            <a:r>
              <a:rPr dirty="0" sz="1350" spc="75">
                <a:latin typeface="Tahoma"/>
                <a:cs typeface="Tahoma"/>
              </a:rPr>
              <a:t>problems.</a:t>
            </a:r>
            <a:endParaRPr sz="13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46379" marR="118745">
              <a:lnSpc>
                <a:spcPts val="1550"/>
              </a:lnSpc>
              <a:spcBef>
                <a:spcPts val="1195"/>
              </a:spcBef>
            </a:pPr>
            <a:r>
              <a:rPr dirty="0" sz="1350" spc="70">
                <a:latin typeface="Tahoma"/>
                <a:cs typeface="Tahoma"/>
              </a:rPr>
              <a:t>There</a:t>
            </a:r>
            <a:r>
              <a:rPr dirty="0" sz="1350" spc="-10">
                <a:latin typeface="Tahoma"/>
                <a:cs typeface="Tahoma"/>
              </a:rPr>
              <a:t> </a:t>
            </a:r>
            <a:r>
              <a:rPr dirty="0" sz="1350" spc="80">
                <a:latin typeface="Tahoma"/>
                <a:cs typeface="Tahoma"/>
              </a:rPr>
              <a:t>are</a:t>
            </a:r>
            <a:r>
              <a:rPr dirty="0" sz="1350" spc="-15">
                <a:latin typeface="Tahoma"/>
                <a:cs typeface="Tahoma"/>
              </a:rPr>
              <a:t> </a:t>
            </a:r>
            <a:r>
              <a:rPr dirty="0" sz="1350" spc="114">
                <a:latin typeface="Tahoma"/>
                <a:cs typeface="Tahoma"/>
              </a:rPr>
              <a:t>many</a:t>
            </a:r>
            <a:r>
              <a:rPr dirty="0" sz="1350">
                <a:latin typeface="Tahoma"/>
                <a:cs typeface="Tahoma"/>
              </a:rPr>
              <a:t> </a:t>
            </a:r>
            <a:r>
              <a:rPr dirty="0" sz="1350" spc="105">
                <a:latin typeface="Tahoma"/>
                <a:cs typeface="Tahoma"/>
              </a:rPr>
              <a:t>academic</a:t>
            </a:r>
            <a:r>
              <a:rPr dirty="0" sz="1350" spc="-5">
                <a:latin typeface="Tahoma"/>
                <a:cs typeface="Tahoma"/>
              </a:rPr>
              <a:t> </a:t>
            </a:r>
            <a:r>
              <a:rPr dirty="0" sz="1350" spc="90">
                <a:latin typeface="Tahoma"/>
                <a:cs typeface="Tahoma"/>
              </a:rPr>
              <a:t>papers</a:t>
            </a:r>
            <a:r>
              <a:rPr dirty="0" sz="1350" spc="-5">
                <a:latin typeface="Tahoma"/>
                <a:cs typeface="Tahoma"/>
              </a:rPr>
              <a:t> </a:t>
            </a:r>
            <a:r>
              <a:rPr dirty="0" sz="1350" spc="80">
                <a:latin typeface="Tahoma"/>
                <a:cs typeface="Tahoma"/>
              </a:rPr>
              <a:t>citing</a:t>
            </a:r>
            <a:r>
              <a:rPr dirty="0" sz="1350" spc="-10">
                <a:latin typeface="Tahoma"/>
                <a:cs typeface="Tahoma"/>
              </a:rPr>
              <a:t> </a:t>
            </a:r>
            <a:r>
              <a:rPr dirty="0" sz="1350" spc="80">
                <a:latin typeface="Tahoma"/>
                <a:cs typeface="Tahoma"/>
              </a:rPr>
              <a:t>research</a:t>
            </a:r>
            <a:r>
              <a:rPr dirty="0" sz="1350" spc="-10">
                <a:latin typeface="Tahoma"/>
                <a:cs typeface="Tahoma"/>
              </a:rPr>
              <a:t> </a:t>
            </a:r>
            <a:r>
              <a:rPr dirty="0" sz="1350" spc="85">
                <a:latin typeface="Tahoma"/>
                <a:cs typeface="Tahoma"/>
              </a:rPr>
              <a:t>applying</a:t>
            </a:r>
            <a:r>
              <a:rPr dirty="0" sz="1350" spc="-15">
                <a:latin typeface="Tahoma"/>
                <a:cs typeface="Tahoma"/>
              </a:rPr>
              <a:t> </a:t>
            </a:r>
            <a:r>
              <a:rPr dirty="0" sz="1350" spc="85">
                <a:latin typeface="Tahoma"/>
                <a:cs typeface="Tahoma"/>
              </a:rPr>
              <a:t>neural</a:t>
            </a:r>
            <a:r>
              <a:rPr dirty="0" sz="1350">
                <a:latin typeface="Tahoma"/>
                <a:cs typeface="Tahoma"/>
              </a:rPr>
              <a:t> </a:t>
            </a:r>
            <a:r>
              <a:rPr dirty="0" sz="1350" spc="80">
                <a:latin typeface="Tahoma"/>
                <a:cs typeface="Tahoma"/>
              </a:rPr>
              <a:t>networks</a:t>
            </a:r>
            <a:r>
              <a:rPr dirty="0" sz="1350" spc="-15">
                <a:latin typeface="Tahoma"/>
                <a:cs typeface="Tahoma"/>
              </a:rPr>
              <a:t> </a:t>
            </a:r>
            <a:r>
              <a:rPr dirty="0" sz="1350" spc="80">
                <a:latin typeface="Tahoma"/>
                <a:cs typeface="Tahoma"/>
              </a:rPr>
              <a:t>to</a:t>
            </a:r>
            <a:r>
              <a:rPr dirty="0" sz="1350">
                <a:latin typeface="Tahoma"/>
                <a:cs typeface="Tahoma"/>
              </a:rPr>
              <a:t> </a:t>
            </a:r>
            <a:r>
              <a:rPr dirty="0" sz="1350" spc="90">
                <a:latin typeface="Tahoma"/>
                <a:cs typeface="Tahoma"/>
              </a:rPr>
              <a:t>the</a:t>
            </a:r>
            <a:r>
              <a:rPr dirty="0" sz="1350" spc="-15">
                <a:latin typeface="Tahoma"/>
                <a:cs typeface="Tahoma"/>
              </a:rPr>
              <a:t> </a:t>
            </a:r>
            <a:r>
              <a:rPr dirty="0" sz="1350" spc="55">
                <a:latin typeface="Tahoma"/>
                <a:cs typeface="Tahoma"/>
              </a:rPr>
              <a:t>Traveling</a:t>
            </a:r>
            <a:r>
              <a:rPr dirty="0" sz="1350" spc="-25">
                <a:latin typeface="Tahoma"/>
                <a:cs typeface="Tahoma"/>
              </a:rPr>
              <a:t> </a:t>
            </a:r>
            <a:r>
              <a:rPr dirty="0" sz="1350" spc="100">
                <a:latin typeface="Tahoma"/>
                <a:cs typeface="Tahoma"/>
              </a:rPr>
              <a:t>Salesman  </a:t>
            </a:r>
            <a:r>
              <a:rPr dirty="0" sz="1350" spc="75">
                <a:latin typeface="Tahoma"/>
                <a:cs typeface="Tahoma"/>
              </a:rPr>
              <a:t>Problem</a:t>
            </a:r>
            <a:r>
              <a:rPr dirty="0" sz="1350" spc="-10">
                <a:latin typeface="Tahoma"/>
                <a:cs typeface="Tahoma"/>
              </a:rPr>
              <a:t> </a:t>
            </a:r>
            <a:r>
              <a:rPr dirty="0" sz="1350" spc="95">
                <a:latin typeface="Tahoma"/>
                <a:cs typeface="Tahoma"/>
              </a:rPr>
              <a:t>and</a:t>
            </a:r>
            <a:r>
              <a:rPr dirty="0" sz="1350" spc="-15">
                <a:latin typeface="Tahoma"/>
                <a:cs typeface="Tahoma"/>
              </a:rPr>
              <a:t> </a:t>
            </a:r>
            <a:r>
              <a:rPr dirty="0" sz="1350" spc="80">
                <a:latin typeface="Tahoma"/>
                <a:cs typeface="Tahoma"/>
              </a:rPr>
              <a:t>while</a:t>
            </a:r>
            <a:r>
              <a:rPr dirty="0" sz="1350" spc="-10">
                <a:latin typeface="Tahoma"/>
                <a:cs typeface="Tahoma"/>
              </a:rPr>
              <a:t> </a:t>
            </a:r>
            <a:r>
              <a:rPr dirty="0" sz="1350" spc="75">
                <a:latin typeface="Tahoma"/>
                <a:cs typeface="Tahoma"/>
              </a:rPr>
              <a:t>this</a:t>
            </a:r>
            <a:r>
              <a:rPr dirty="0" sz="1350" spc="-5">
                <a:latin typeface="Tahoma"/>
                <a:cs typeface="Tahoma"/>
              </a:rPr>
              <a:t> </a:t>
            </a:r>
            <a:r>
              <a:rPr dirty="0" sz="1350" spc="75">
                <a:latin typeface="Tahoma"/>
                <a:cs typeface="Tahoma"/>
              </a:rPr>
              <a:t>is</a:t>
            </a:r>
            <a:r>
              <a:rPr dirty="0" sz="1350">
                <a:latin typeface="Tahoma"/>
                <a:cs typeface="Tahoma"/>
              </a:rPr>
              <a:t> </a:t>
            </a:r>
            <a:r>
              <a:rPr dirty="0" sz="1350" spc="70">
                <a:latin typeface="Tahoma"/>
                <a:cs typeface="Tahoma"/>
              </a:rPr>
              <a:t>interesting,</a:t>
            </a:r>
            <a:r>
              <a:rPr dirty="0" sz="1350" spc="-10">
                <a:latin typeface="Tahoma"/>
                <a:cs typeface="Tahoma"/>
              </a:rPr>
              <a:t> </a:t>
            </a:r>
            <a:r>
              <a:rPr dirty="0" sz="1350" spc="90">
                <a:latin typeface="Tahoma"/>
                <a:cs typeface="Tahoma"/>
              </a:rPr>
              <a:t>the</a:t>
            </a:r>
            <a:r>
              <a:rPr dirty="0" sz="1350" spc="-10">
                <a:latin typeface="Tahoma"/>
                <a:cs typeface="Tahoma"/>
              </a:rPr>
              <a:t> </a:t>
            </a:r>
            <a:r>
              <a:rPr dirty="0" sz="1350" spc="75">
                <a:latin typeface="Tahoma"/>
                <a:cs typeface="Tahoma"/>
              </a:rPr>
              <a:t>results</a:t>
            </a:r>
            <a:r>
              <a:rPr dirty="0" sz="1350" spc="-15">
                <a:latin typeface="Tahoma"/>
                <a:cs typeface="Tahoma"/>
              </a:rPr>
              <a:t> </a:t>
            </a:r>
            <a:r>
              <a:rPr dirty="0" sz="1350" spc="80">
                <a:latin typeface="Tahoma"/>
                <a:cs typeface="Tahoma"/>
              </a:rPr>
              <a:t>are</a:t>
            </a:r>
            <a:r>
              <a:rPr dirty="0" sz="1350" spc="-10">
                <a:latin typeface="Tahoma"/>
                <a:cs typeface="Tahoma"/>
              </a:rPr>
              <a:t> </a:t>
            </a:r>
            <a:r>
              <a:rPr dirty="0" sz="1350" spc="80">
                <a:latin typeface="Tahoma"/>
                <a:cs typeface="Tahoma"/>
              </a:rPr>
              <a:t>underwhelming.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619"/>
            <a:ext cx="60896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20" b="1">
                <a:solidFill>
                  <a:srgbClr val="FFFFFF"/>
                </a:solidFill>
                <a:latin typeface="Arial"/>
                <a:cs typeface="Arial"/>
              </a:rPr>
              <a:t>Learn </a:t>
            </a:r>
            <a:r>
              <a:rPr dirty="0" sz="2400" spc="270" b="1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dirty="0" sz="2400" spc="225" b="1">
                <a:solidFill>
                  <a:srgbClr val="FFFFFF"/>
                </a:solidFill>
                <a:latin typeface="Arial"/>
                <a:cs typeface="Arial"/>
              </a:rPr>
              <a:t>About </a:t>
            </a:r>
            <a:r>
              <a:rPr dirty="0" sz="2400" spc="245" b="1">
                <a:solidFill>
                  <a:srgbClr val="FFFFFF"/>
                </a:solidFill>
                <a:latin typeface="Arial"/>
                <a:cs typeface="Arial"/>
              </a:rPr>
              <a:t>Neural</a:t>
            </a:r>
            <a:r>
              <a:rPr dirty="0" sz="24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250" b="1">
                <a:solidFill>
                  <a:srgbClr val="FFFFFF"/>
                </a:solidFill>
                <a:latin typeface="Arial"/>
                <a:cs typeface="Arial"/>
              </a:rPr>
              <a:t>Networks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55490" y="1812650"/>
            <a:ext cx="2395219" cy="2994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1300" y="2269850"/>
            <a:ext cx="3931920" cy="22110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6709" y="1812649"/>
            <a:ext cx="2924810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145">
                <a:latin typeface="Tahoma"/>
                <a:cs typeface="Tahoma"/>
              </a:rPr>
              <a:t>3Blue1Brown </a:t>
            </a:r>
            <a:r>
              <a:rPr dirty="0" sz="1950" spc="-5">
                <a:latin typeface="Tahoma"/>
                <a:cs typeface="Tahoma"/>
              </a:rPr>
              <a:t>-</a:t>
            </a:r>
            <a:r>
              <a:rPr dirty="0" sz="1950" spc="-160">
                <a:latin typeface="Tahoma"/>
                <a:cs typeface="Tahoma"/>
              </a:rPr>
              <a:t> </a:t>
            </a:r>
            <a:r>
              <a:rPr dirty="0" sz="1950" spc="40">
                <a:latin typeface="Tahoma"/>
                <a:cs typeface="Tahoma"/>
              </a:rPr>
              <a:t>YouTube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76490" y="1812650"/>
            <a:ext cx="2199640" cy="3013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81</a:t>
            </a:fld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4979"/>
            <a:ext cx="9720580" cy="944880"/>
          </a:xfrm>
          <a:custGeom>
            <a:avLst/>
            <a:gdLst/>
            <a:ahLst/>
            <a:cxnLst/>
            <a:rect l="l" t="t" r="r" b="b"/>
            <a:pathLst>
              <a:path w="9720580" h="944880">
                <a:moveTo>
                  <a:pt x="9720580" y="0"/>
                </a:moveTo>
                <a:lnTo>
                  <a:pt x="0" y="0"/>
                </a:lnTo>
                <a:lnTo>
                  <a:pt x="0" y="944880"/>
                </a:lnTo>
                <a:lnTo>
                  <a:pt x="9720580" y="944880"/>
                </a:lnTo>
                <a:lnTo>
                  <a:pt x="972058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60309" y="5129889"/>
            <a:ext cx="2519680" cy="405130"/>
          </a:xfrm>
          <a:custGeom>
            <a:avLst/>
            <a:gdLst/>
            <a:ahLst/>
            <a:cxnLst/>
            <a:rect l="l" t="t" r="r" b="b"/>
            <a:pathLst>
              <a:path w="2519679" h="405129">
                <a:moveTo>
                  <a:pt x="2519680" y="0"/>
                </a:moveTo>
                <a:lnTo>
                  <a:pt x="0" y="0"/>
                </a:lnTo>
                <a:lnTo>
                  <a:pt x="0" y="405130"/>
                </a:lnTo>
                <a:lnTo>
                  <a:pt x="2519680" y="405130"/>
                </a:lnTo>
                <a:lnTo>
                  <a:pt x="251968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0430" y="5129889"/>
            <a:ext cx="6479540" cy="405130"/>
          </a:xfrm>
          <a:custGeom>
            <a:avLst/>
            <a:gdLst/>
            <a:ahLst/>
            <a:cxnLst/>
            <a:rect l="l" t="t" r="r" b="b"/>
            <a:pathLst>
              <a:path w="6479540" h="405129">
                <a:moveTo>
                  <a:pt x="6479540" y="0"/>
                </a:moveTo>
                <a:lnTo>
                  <a:pt x="0" y="0"/>
                </a:lnTo>
                <a:lnTo>
                  <a:pt x="0" y="405130"/>
                </a:lnTo>
                <a:lnTo>
                  <a:pt x="6479540" y="405130"/>
                </a:lnTo>
                <a:lnTo>
                  <a:pt x="6479540" y="0"/>
                </a:lnTo>
                <a:close/>
              </a:path>
            </a:pathLst>
          </a:custGeom>
          <a:solidFill>
            <a:srgbClr val="BCC2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0339" y="5129889"/>
            <a:ext cx="539750" cy="405130"/>
          </a:xfrm>
          <a:custGeom>
            <a:avLst/>
            <a:gdLst/>
            <a:ahLst/>
            <a:cxnLst/>
            <a:rect l="l" t="t" r="r" b="b"/>
            <a:pathLst>
              <a:path w="539750" h="405129">
                <a:moveTo>
                  <a:pt x="539750" y="0"/>
                </a:moveTo>
                <a:lnTo>
                  <a:pt x="0" y="0"/>
                </a:lnTo>
                <a:lnTo>
                  <a:pt x="0" y="405130"/>
                </a:lnTo>
                <a:lnTo>
                  <a:pt x="539750" y="405130"/>
                </a:lnTo>
                <a:lnTo>
                  <a:pt x="53975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57410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35"/>
              <a:t>Also </a:t>
            </a:r>
            <a:r>
              <a:rPr dirty="0" spc="235"/>
              <a:t>Read </a:t>
            </a:r>
            <a:r>
              <a:rPr dirty="0" spc="305"/>
              <a:t>My </a:t>
            </a:r>
            <a:r>
              <a:rPr dirty="0" spc="225"/>
              <a:t>Recent </a:t>
            </a:r>
            <a:r>
              <a:rPr dirty="0" spc="165"/>
              <a:t>Blog</a:t>
            </a:r>
            <a:r>
              <a:rPr dirty="0" spc="-95"/>
              <a:t> </a:t>
            </a:r>
            <a:r>
              <a:rPr dirty="0" spc="200"/>
              <a:t>Article</a:t>
            </a:r>
          </a:p>
        </p:txBody>
      </p:sp>
      <p:sp>
        <p:nvSpPr>
          <p:cNvPr id="7" name="object 7"/>
          <p:cNvSpPr/>
          <p:nvPr/>
        </p:nvSpPr>
        <p:spPr>
          <a:xfrm>
            <a:off x="2453639" y="1186539"/>
            <a:ext cx="4699000" cy="3808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81</a:t>
            </a:fld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619"/>
            <a:ext cx="2171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90" b="1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dirty="0" sz="2400" spc="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180" b="1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81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46709" y="1355450"/>
            <a:ext cx="868807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dirty="0" sz="1950" spc="155" b="1">
                <a:latin typeface="Arial"/>
                <a:cs typeface="Arial"/>
              </a:rPr>
              <a:t>Kotlin </a:t>
            </a:r>
            <a:r>
              <a:rPr dirty="0" sz="1950" spc="200" b="1">
                <a:latin typeface="Arial"/>
                <a:cs typeface="Arial"/>
              </a:rPr>
              <a:t>Neural </a:t>
            </a:r>
            <a:r>
              <a:rPr dirty="0" sz="1950" spc="225" b="1">
                <a:latin typeface="Arial"/>
                <a:cs typeface="Arial"/>
              </a:rPr>
              <a:t>Network </a:t>
            </a:r>
            <a:r>
              <a:rPr dirty="0" sz="1950" spc="185" b="1">
                <a:latin typeface="Arial"/>
                <a:cs typeface="Arial"/>
              </a:rPr>
              <a:t>Example  </a:t>
            </a:r>
            <a:r>
              <a:rPr dirty="0" sz="1950" spc="175" b="1">
                <a:solidFill>
                  <a:srgbClr val="9FABD3"/>
                </a:solidFill>
                <a:latin typeface="Arial"/>
                <a:cs typeface="Arial"/>
                <a:hlinkClick r:id="rId2"/>
              </a:rPr>
              <a:t>https://github.com/thomasnield/kotlin_simple_neural_network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2782929"/>
            <a:ext cx="25425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80"/>
              <a:t>Going</a:t>
            </a:r>
            <a:r>
              <a:rPr dirty="0" spc="90"/>
              <a:t> </a:t>
            </a:r>
            <a:r>
              <a:rPr dirty="0" spc="235"/>
              <a:t>Forward</a:t>
            </a:r>
          </a:p>
        </p:txBody>
      </p:sp>
      <p:sp>
        <p:nvSpPr>
          <p:cNvPr id="3" name="object 3"/>
          <p:cNvSpPr/>
          <p:nvPr/>
        </p:nvSpPr>
        <p:spPr>
          <a:xfrm>
            <a:off x="7498080" y="1737719"/>
            <a:ext cx="2133600" cy="2142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6101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9"/>
              <a:t>The </a:t>
            </a:r>
            <a:r>
              <a:rPr dirty="0" spc="204"/>
              <a:t>Obstacle of</a:t>
            </a:r>
            <a:r>
              <a:rPr dirty="0" spc="40"/>
              <a:t> </a:t>
            </a:r>
            <a:r>
              <a:rPr dirty="0" spc="229"/>
              <a:t>Generality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89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46709" y="1457050"/>
            <a:ext cx="8915400" cy="343979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889"/>
              </a:lnSpc>
              <a:spcBef>
                <a:spcPts val="204"/>
              </a:spcBef>
            </a:pPr>
            <a:r>
              <a:rPr dirty="0" sz="1600" spc="160" b="1">
                <a:latin typeface="Arial"/>
                <a:cs typeface="Arial"/>
              </a:rPr>
              <a:t>Generalized </a:t>
            </a:r>
            <a:r>
              <a:rPr dirty="0" sz="1600" spc="190" b="1">
                <a:latin typeface="Arial"/>
                <a:cs typeface="Arial"/>
              </a:rPr>
              <a:t>terms </a:t>
            </a:r>
            <a:r>
              <a:rPr dirty="0" sz="1600" spc="140" b="1">
                <a:latin typeface="Arial"/>
                <a:cs typeface="Arial"/>
              </a:rPr>
              <a:t>like </a:t>
            </a:r>
            <a:r>
              <a:rPr dirty="0" sz="1600" spc="135" b="1">
                <a:latin typeface="Arial"/>
                <a:cs typeface="Arial"/>
              </a:rPr>
              <a:t>“AI” </a:t>
            </a:r>
            <a:r>
              <a:rPr dirty="0" sz="1600" spc="190" b="1">
                <a:latin typeface="Arial"/>
                <a:cs typeface="Arial"/>
              </a:rPr>
              <a:t>are </a:t>
            </a:r>
            <a:r>
              <a:rPr dirty="0" sz="1600" spc="160" b="1">
                <a:latin typeface="Arial"/>
                <a:cs typeface="Arial"/>
              </a:rPr>
              <a:t>helpful </a:t>
            </a:r>
            <a:r>
              <a:rPr dirty="0" sz="1600" spc="185" b="1">
                <a:latin typeface="Arial"/>
                <a:cs typeface="Arial"/>
              </a:rPr>
              <a:t>to </a:t>
            </a:r>
            <a:r>
              <a:rPr dirty="0" sz="1600" spc="145" b="1">
                <a:latin typeface="Arial"/>
                <a:cs typeface="Arial"/>
              </a:rPr>
              <a:t>spur </a:t>
            </a:r>
            <a:r>
              <a:rPr dirty="0" sz="1600" spc="150" b="1">
                <a:latin typeface="Arial"/>
                <a:cs typeface="Arial"/>
              </a:rPr>
              <a:t>positive </a:t>
            </a:r>
            <a:r>
              <a:rPr dirty="0" sz="1600" spc="165" b="1">
                <a:latin typeface="Arial"/>
                <a:cs typeface="Arial"/>
              </a:rPr>
              <a:t>change </a:t>
            </a:r>
            <a:r>
              <a:rPr dirty="0" sz="1600" spc="180" b="1">
                <a:latin typeface="Arial"/>
                <a:cs typeface="Arial"/>
              </a:rPr>
              <a:t>and</a:t>
            </a:r>
            <a:r>
              <a:rPr dirty="0" sz="1600" spc="-245" b="1">
                <a:latin typeface="Arial"/>
                <a:cs typeface="Arial"/>
              </a:rPr>
              <a:t> </a:t>
            </a:r>
            <a:r>
              <a:rPr dirty="0" sz="1600" spc="185" b="1">
                <a:latin typeface="Arial"/>
                <a:cs typeface="Arial"/>
              </a:rPr>
              <a:t>embrace  </a:t>
            </a:r>
            <a:r>
              <a:rPr dirty="0" sz="1600" spc="210" b="1">
                <a:latin typeface="Arial"/>
                <a:cs typeface="Arial"/>
              </a:rPr>
              <a:t>new</a:t>
            </a:r>
            <a:r>
              <a:rPr dirty="0" sz="1600" spc="110" b="1">
                <a:latin typeface="Arial"/>
                <a:cs typeface="Arial"/>
              </a:rPr>
              <a:t> </a:t>
            </a:r>
            <a:r>
              <a:rPr dirty="0" sz="1600" spc="165" b="1">
                <a:latin typeface="Arial"/>
                <a:cs typeface="Arial"/>
              </a:rPr>
              <a:t>mindsets.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 marR="158115">
              <a:lnSpc>
                <a:spcPts val="1880"/>
              </a:lnSpc>
              <a:spcBef>
                <a:spcPts val="1115"/>
              </a:spcBef>
            </a:pPr>
            <a:r>
              <a:rPr dirty="0" sz="1600" spc="190" b="1">
                <a:latin typeface="Arial"/>
                <a:cs typeface="Arial"/>
              </a:rPr>
              <a:t>However</a:t>
            </a:r>
            <a:r>
              <a:rPr dirty="0" sz="1600" spc="120" b="1">
                <a:latin typeface="Arial"/>
                <a:cs typeface="Arial"/>
              </a:rPr>
              <a:t> such</a:t>
            </a:r>
            <a:r>
              <a:rPr dirty="0" sz="1600" spc="125" b="1">
                <a:latin typeface="Arial"/>
                <a:cs typeface="Arial"/>
              </a:rPr>
              <a:t> </a:t>
            </a:r>
            <a:r>
              <a:rPr dirty="0" sz="1600" spc="190" b="1">
                <a:latin typeface="Arial"/>
                <a:cs typeface="Arial"/>
              </a:rPr>
              <a:t>terms</a:t>
            </a:r>
            <a:r>
              <a:rPr dirty="0" sz="1600" spc="114" b="1">
                <a:latin typeface="Arial"/>
                <a:cs typeface="Arial"/>
              </a:rPr>
              <a:t> </a:t>
            </a:r>
            <a:r>
              <a:rPr dirty="0" sz="1600" spc="160" b="1">
                <a:latin typeface="Arial"/>
                <a:cs typeface="Arial"/>
              </a:rPr>
              <a:t>do</a:t>
            </a:r>
            <a:r>
              <a:rPr dirty="0" sz="1600" spc="125" b="1">
                <a:latin typeface="Arial"/>
                <a:cs typeface="Arial"/>
              </a:rPr>
              <a:t> </a:t>
            </a:r>
            <a:r>
              <a:rPr dirty="0" sz="1600" spc="180" b="1">
                <a:latin typeface="Arial"/>
                <a:cs typeface="Arial"/>
              </a:rPr>
              <a:t>not</a:t>
            </a:r>
            <a:r>
              <a:rPr dirty="0" sz="1600" spc="130" b="1">
                <a:latin typeface="Arial"/>
                <a:cs typeface="Arial"/>
              </a:rPr>
              <a:t> </a:t>
            </a:r>
            <a:r>
              <a:rPr dirty="0" sz="1600" spc="165" b="1">
                <a:latin typeface="Arial"/>
                <a:cs typeface="Arial"/>
              </a:rPr>
              <a:t>help</a:t>
            </a:r>
            <a:r>
              <a:rPr dirty="0" sz="1600" spc="125" b="1">
                <a:latin typeface="Arial"/>
                <a:cs typeface="Arial"/>
              </a:rPr>
              <a:t> </a:t>
            </a:r>
            <a:r>
              <a:rPr dirty="0" sz="1600" spc="190" b="1">
                <a:latin typeface="Arial"/>
                <a:cs typeface="Arial"/>
              </a:rPr>
              <a:t>with</a:t>
            </a:r>
            <a:r>
              <a:rPr dirty="0" sz="1600" spc="125" b="1">
                <a:latin typeface="Arial"/>
                <a:cs typeface="Arial"/>
              </a:rPr>
              <a:t> </a:t>
            </a:r>
            <a:r>
              <a:rPr dirty="0" sz="1600" spc="140" b="1">
                <a:latin typeface="Arial"/>
                <a:cs typeface="Arial"/>
              </a:rPr>
              <a:t>solution</a:t>
            </a:r>
            <a:r>
              <a:rPr dirty="0" sz="1600" spc="125" b="1">
                <a:latin typeface="Arial"/>
                <a:cs typeface="Arial"/>
              </a:rPr>
              <a:t> </a:t>
            </a:r>
            <a:r>
              <a:rPr dirty="0" sz="1600" spc="160" b="1">
                <a:latin typeface="Arial"/>
                <a:cs typeface="Arial"/>
              </a:rPr>
              <a:t>planning</a:t>
            </a:r>
            <a:r>
              <a:rPr dirty="0" sz="1600" spc="125" b="1">
                <a:latin typeface="Arial"/>
                <a:cs typeface="Arial"/>
              </a:rPr>
              <a:t> </a:t>
            </a:r>
            <a:r>
              <a:rPr dirty="0" sz="1600" spc="180" b="1">
                <a:latin typeface="Arial"/>
                <a:cs typeface="Arial"/>
              </a:rPr>
              <a:t>and</a:t>
            </a:r>
            <a:r>
              <a:rPr dirty="0" sz="1600" spc="125" b="1">
                <a:latin typeface="Arial"/>
                <a:cs typeface="Arial"/>
              </a:rPr>
              <a:t> </a:t>
            </a:r>
            <a:r>
              <a:rPr dirty="0" sz="1600" spc="160" b="1">
                <a:latin typeface="Arial"/>
                <a:cs typeface="Arial"/>
              </a:rPr>
              <a:t>execution,</a:t>
            </a:r>
            <a:r>
              <a:rPr dirty="0" sz="1600" spc="110" b="1">
                <a:latin typeface="Arial"/>
                <a:cs typeface="Arial"/>
              </a:rPr>
              <a:t> </a:t>
            </a:r>
            <a:r>
              <a:rPr dirty="0" sz="1600" spc="180" b="1">
                <a:latin typeface="Arial"/>
                <a:cs typeface="Arial"/>
              </a:rPr>
              <a:t>and  </a:t>
            </a:r>
            <a:r>
              <a:rPr dirty="0" sz="1600" spc="145" b="1">
                <a:latin typeface="Arial"/>
                <a:cs typeface="Arial"/>
              </a:rPr>
              <a:t>can </a:t>
            </a:r>
            <a:r>
              <a:rPr dirty="0" sz="1600" spc="190" b="1">
                <a:latin typeface="Arial"/>
                <a:cs typeface="Arial"/>
              </a:rPr>
              <a:t>even </a:t>
            </a:r>
            <a:r>
              <a:rPr dirty="0" sz="1600" spc="180" b="1">
                <a:latin typeface="Arial"/>
                <a:cs typeface="Arial"/>
              </a:rPr>
              <a:t>create </a:t>
            </a:r>
            <a:r>
              <a:rPr dirty="0" sz="1600" spc="185" b="1">
                <a:latin typeface="Arial"/>
                <a:cs typeface="Arial"/>
              </a:rPr>
              <a:t>red </a:t>
            </a:r>
            <a:r>
              <a:rPr dirty="0" sz="1600" spc="155" b="1">
                <a:latin typeface="Arial"/>
                <a:cs typeface="Arial"/>
              </a:rPr>
              <a:t>herrings </a:t>
            </a:r>
            <a:r>
              <a:rPr dirty="0" sz="1600" spc="185" b="1">
                <a:latin typeface="Arial"/>
                <a:cs typeface="Arial"/>
              </a:rPr>
              <a:t>and</a:t>
            </a:r>
            <a:r>
              <a:rPr dirty="0" sz="1600" spc="-175" b="1">
                <a:latin typeface="Arial"/>
                <a:cs typeface="Arial"/>
              </a:rPr>
              <a:t> </a:t>
            </a:r>
            <a:r>
              <a:rPr dirty="0" sz="1600" spc="170" b="1">
                <a:latin typeface="Arial"/>
                <a:cs typeface="Arial"/>
              </a:rPr>
              <a:t>frustration.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marL="252729">
              <a:lnSpc>
                <a:spcPct val="100000"/>
              </a:lnSpc>
            </a:pPr>
            <a:r>
              <a:rPr dirty="0" sz="1350" spc="5">
                <a:latin typeface="Verdana"/>
                <a:cs typeface="Verdana"/>
              </a:rPr>
              <a:t>Silicon</a:t>
            </a:r>
            <a:r>
              <a:rPr dirty="0" sz="1350" spc="-55">
                <a:latin typeface="Verdana"/>
                <a:cs typeface="Verdana"/>
              </a:rPr>
              <a:t> </a:t>
            </a:r>
            <a:r>
              <a:rPr dirty="0" sz="1350" spc="-5">
                <a:latin typeface="Verdana"/>
                <a:cs typeface="Verdana"/>
              </a:rPr>
              <a:t>Valley</a:t>
            </a:r>
            <a:r>
              <a:rPr dirty="0" sz="1350" spc="-50">
                <a:latin typeface="Verdana"/>
                <a:cs typeface="Verdana"/>
              </a:rPr>
              <a:t> </a:t>
            </a:r>
            <a:r>
              <a:rPr dirty="0" sz="1350" spc="15">
                <a:latin typeface="Verdana"/>
                <a:cs typeface="Verdana"/>
              </a:rPr>
              <a:t>may</a:t>
            </a:r>
            <a:r>
              <a:rPr dirty="0" sz="1350" spc="-60">
                <a:latin typeface="Verdana"/>
                <a:cs typeface="Verdana"/>
              </a:rPr>
              <a:t> </a:t>
            </a:r>
            <a:r>
              <a:rPr dirty="0" sz="1350" spc="15">
                <a:latin typeface="Verdana"/>
                <a:cs typeface="Verdana"/>
              </a:rPr>
              <a:t>have</a:t>
            </a:r>
            <a:r>
              <a:rPr dirty="0" sz="1350" spc="-40">
                <a:latin typeface="Verdana"/>
                <a:cs typeface="Verdana"/>
              </a:rPr>
              <a:t> </a:t>
            </a:r>
            <a:r>
              <a:rPr dirty="0" sz="1350" spc="15">
                <a:latin typeface="Verdana"/>
                <a:cs typeface="Verdana"/>
              </a:rPr>
              <a:t>categorically</a:t>
            </a:r>
            <a:r>
              <a:rPr dirty="0" sz="1350" spc="-55">
                <a:latin typeface="Verdana"/>
                <a:cs typeface="Verdana"/>
              </a:rPr>
              <a:t> </a:t>
            </a:r>
            <a:r>
              <a:rPr dirty="0" sz="1350" spc="5">
                <a:latin typeface="Verdana"/>
                <a:cs typeface="Verdana"/>
              </a:rPr>
              <a:t>different</a:t>
            </a:r>
            <a:r>
              <a:rPr dirty="0" sz="1350" spc="-35">
                <a:latin typeface="Verdana"/>
                <a:cs typeface="Verdana"/>
              </a:rPr>
              <a:t> </a:t>
            </a:r>
            <a:r>
              <a:rPr dirty="0" sz="1350" spc="5">
                <a:latin typeface="Verdana"/>
                <a:cs typeface="Verdana"/>
              </a:rPr>
              <a:t>problems</a:t>
            </a:r>
            <a:r>
              <a:rPr dirty="0" sz="1350" spc="-50">
                <a:latin typeface="Verdana"/>
                <a:cs typeface="Verdana"/>
              </a:rPr>
              <a:t> </a:t>
            </a:r>
            <a:r>
              <a:rPr dirty="0" sz="1350" spc="-5">
                <a:latin typeface="Verdana"/>
                <a:cs typeface="Verdana"/>
              </a:rPr>
              <a:t>from</a:t>
            </a:r>
            <a:r>
              <a:rPr dirty="0" sz="1350" spc="-50">
                <a:latin typeface="Verdana"/>
                <a:cs typeface="Verdana"/>
              </a:rPr>
              <a:t> </a:t>
            </a:r>
            <a:r>
              <a:rPr dirty="0" sz="1350">
                <a:latin typeface="Verdana"/>
                <a:cs typeface="Verdana"/>
              </a:rPr>
              <a:t>your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 spc="-25">
                <a:latin typeface="Verdana"/>
                <a:cs typeface="Verdana"/>
              </a:rPr>
              <a:t>industry.</a:t>
            </a:r>
            <a:endParaRPr sz="13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252729" marR="189230">
              <a:lnSpc>
                <a:spcPts val="1590"/>
              </a:lnSpc>
            </a:pPr>
            <a:r>
              <a:rPr dirty="0" sz="1350" spc="5">
                <a:latin typeface="Verdana"/>
                <a:cs typeface="Verdana"/>
              </a:rPr>
              <a:t>Only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 spc="25">
                <a:latin typeface="Verdana"/>
                <a:cs typeface="Verdana"/>
              </a:rPr>
              <a:t>a</a:t>
            </a:r>
            <a:r>
              <a:rPr dirty="0" sz="1350" spc="-40">
                <a:latin typeface="Verdana"/>
                <a:cs typeface="Verdana"/>
              </a:rPr>
              <a:t> </a:t>
            </a:r>
            <a:r>
              <a:rPr dirty="0" sz="1350" spc="10">
                <a:latin typeface="Verdana"/>
                <a:cs typeface="Verdana"/>
              </a:rPr>
              <a:t>handful</a:t>
            </a:r>
            <a:r>
              <a:rPr dirty="0" sz="1350" spc="-30">
                <a:latin typeface="Verdana"/>
                <a:cs typeface="Verdana"/>
              </a:rPr>
              <a:t> </a:t>
            </a:r>
            <a:r>
              <a:rPr dirty="0" sz="1350" spc="5">
                <a:latin typeface="Verdana"/>
                <a:cs typeface="Verdana"/>
              </a:rPr>
              <a:t>of</a:t>
            </a:r>
            <a:r>
              <a:rPr dirty="0" sz="1350" spc="-30">
                <a:latin typeface="Verdana"/>
                <a:cs typeface="Verdana"/>
              </a:rPr>
              <a:t> </a:t>
            </a:r>
            <a:r>
              <a:rPr dirty="0" sz="1350" spc="10">
                <a:latin typeface="Verdana"/>
                <a:cs typeface="Verdana"/>
              </a:rPr>
              <a:t>problem</a:t>
            </a:r>
            <a:r>
              <a:rPr dirty="0" sz="1350" spc="-40">
                <a:latin typeface="Verdana"/>
                <a:cs typeface="Verdana"/>
              </a:rPr>
              <a:t> </a:t>
            </a:r>
            <a:r>
              <a:rPr dirty="0" sz="1350" spc="20">
                <a:latin typeface="Verdana"/>
                <a:cs typeface="Verdana"/>
              </a:rPr>
              <a:t>spaces</a:t>
            </a:r>
            <a:r>
              <a:rPr dirty="0" sz="1350" spc="-45">
                <a:latin typeface="Verdana"/>
                <a:cs typeface="Verdana"/>
              </a:rPr>
              <a:t> (e.g.</a:t>
            </a:r>
            <a:r>
              <a:rPr dirty="0" sz="1350" spc="-35">
                <a:latin typeface="Verdana"/>
                <a:cs typeface="Verdana"/>
              </a:rPr>
              <a:t> </a:t>
            </a:r>
            <a:r>
              <a:rPr dirty="0" sz="1350" spc="10">
                <a:latin typeface="Verdana"/>
                <a:cs typeface="Verdana"/>
              </a:rPr>
              <a:t>image</a:t>
            </a:r>
            <a:r>
              <a:rPr dirty="0" sz="1350" spc="-40">
                <a:latin typeface="Verdana"/>
                <a:cs typeface="Verdana"/>
              </a:rPr>
              <a:t> </a:t>
            </a:r>
            <a:r>
              <a:rPr dirty="0" sz="1350" spc="20">
                <a:latin typeface="Verdana"/>
                <a:cs typeface="Verdana"/>
              </a:rPr>
              <a:t>and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 spc="5">
                <a:latin typeface="Verdana"/>
                <a:cs typeface="Verdana"/>
              </a:rPr>
              <a:t>language</a:t>
            </a:r>
            <a:r>
              <a:rPr dirty="0" sz="1350" spc="-40">
                <a:latin typeface="Verdana"/>
                <a:cs typeface="Verdana"/>
              </a:rPr>
              <a:t> </a:t>
            </a:r>
            <a:r>
              <a:rPr dirty="0" sz="1350" spc="-5">
                <a:latin typeface="Verdana"/>
                <a:cs typeface="Verdana"/>
              </a:rPr>
              <a:t>processing)</a:t>
            </a:r>
            <a:r>
              <a:rPr dirty="0" sz="1350" spc="-50">
                <a:latin typeface="Verdana"/>
                <a:cs typeface="Verdana"/>
              </a:rPr>
              <a:t> </a:t>
            </a:r>
            <a:r>
              <a:rPr dirty="0" sz="1350">
                <a:latin typeface="Verdana"/>
                <a:cs typeface="Verdana"/>
              </a:rPr>
              <a:t>are</a:t>
            </a:r>
            <a:r>
              <a:rPr dirty="0" sz="1350" spc="-30">
                <a:latin typeface="Verdana"/>
                <a:cs typeface="Verdana"/>
              </a:rPr>
              <a:t> </a:t>
            </a:r>
            <a:r>
              <a:rPr dirty="0" sz="1350" spc="10">
                <a:latin typeface="Verdana"/>
                <a:cs typeface="Verdana"/>
              </a:rPr>
              <a:t>optimally</a:t>
            </a:r>
            <a:r>
              <a:rPr dirty="0" sz="1350" spc="-40">
                <a:latin typeface="Verdana"/>
                <a:cs typeface="Verdana"/>
              </a:rPr>
              <a:t> </a:t>
            </a:r>
            <a:r>
              <a:rPr dirty="0" sz="1350" spc="15">
                <a:latin typeface="Verdana"/>
                <a:cs typeface="Verdana"/>
              </a:rPr>
              <a:t>solved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 spc="5">
                <a:latin typeface="Verdana"/>
                <a:cs typeface="Verdana"/>
              </a:rPr>
              <a:t>with  </a:t>
            </a:r>
            <a:r>
              <a:rPr dirty="0" sz="1350" spc="35">
                <a:latin typeface="Verdana"/>
                <a:cs typeface="Verdana"/>
              </a:rPr>
              <a:t>“deep </a:t>
            </a:r>
            <a:r>
              <a:rPr dirty="0" sz="1350" spc="10">
                <a:latin typeface="Verdana"/>
                <a:cs typeface="Verdana"/>
              </a:rPr>
              <a:t>learning” </a:t>
            </a:r>
            <a:r>
              <a:rPr dirty="0" sz="1350" spc="15">
                <a:latin typeface="Verdana"/>
                <a:cs typeface="Verdana"/>
              </a:rPr>
              <a:t>and </a:t>
            </a:r>
            <a:r>
              <a:rPr dirty="0" sz="1350" spc="20">
                <a:latin typeface="Verdana"/>
                <a:cs typeface="Verdana"/>
              </a:rPr>
              <a:t>“neural</a:t>
            </a:r>
            <a:r>
              <a:rPr dirty="0" sz="1350" spc="-260">
                <a:latin typeface="Verdana"/>
                <a:cs typeface="Verdana"/>
              </a:rPr>
              <a:t> </a:t>
            </a:r>
            <a:r>
              <a:rPr dirty="0" sz="1350" spc="5">
                <a:latin typeface="Verdana"/>
                <a:cs typeface="Verdana"/>
              </a:rPr>
              <a:t>networks.”</a:t>
            </a:r>
            <a:endParaRPr sz="13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252729">
              <a:lnSpc>
                <a:spcPct val="100000"/>
              </a:lnSpc>
              <a:spcBef>
                <a:spcPts val="1095"/>
              </a:spcBef>
            </a:pPr>
            <a:r>
              <a:rPr dirty="0" sz="1350" spc="10">
                <a:latin typeface="Verdana"/>
                <a:cs typeface="Verdana"/>
              </a:rPr>
              <a:t>Unsupervised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>
                <a:latin typeface="Verdana"/>
                <a:cs typeface="Verdana"/>
              </a:rPr>
              <a:t>learning</a:t>
            </a:r>
            <a:r>
              <a:rPr dirty="0" sz="1350" spc="-60">
                <a:latin typeface="Verdana"/>
                <a:cs typeface="Verdana"/>
              </a:rPr>
              <a:t> </a:t>
            </a:r>
            <a:r>
              <a:rPr dirty="0" sz="1350" spc="10">
                <a:latin typeface="Verdana"/>
                <a:cs typeface="Verdana"/>
              </a:rPr>
              <a:t>is</a:t>
            </a:r>
            <a:r>
              <a:rPr dirty="0" sz="1350" spc="-25">
                <a:latin typeface="Verdana"/>
                <a:cs typeface="Verdana"/>
              </a:rPr>
              <a:t> </a:t>
            </a:r>
            <a:r>
              <a:rPr dirty="0" sz="1350" spc="95" i="1">
                <a:latin typeface="Trebuchet MS"/>
                <a:cs typeface="Trebuchet MS"/>
              </a:rPr>
              <a:t>very</a:t>
            </a:r>
            <a:r>
              <a:rPr dirty="0" sz="1350" spc="15" i="1">
                <a:latin typeface="Trebuchet MS"/>
                <a:cs typeface="Trebuchet MS"/>
              </a:rPr>
              <a:t> </a:t>
            </a:r>
            <a:r>
              <a:rPr dirty="0" sz="1350" spc="20">
                <a:latin typeface="Verdana"/>
                <a:cs typeface="Verdana"/>
              </a:rPr>
              <a:t>much</a:t>
            </a:r>
            <a:r>
              <a:rPr dirty="0" sz="1350" spc="-50">
                <a:latin typeface="Verdana"/>
                <a:cs typeface="Verdana"/>
              </a:rPr>
              <a:t> </a:t>
            </a:r>
            <a:r>
              <a:rPr dirty="0" sz="1350" spc="5">
                <a:latin typeface="Verdana"/>
                <a:cs typeface="Verdana"/>
              </a:rPr>
              <a:t>in</a:t>
            </a:r>
            <a:r>
              <a:rPr dirty="0" sz="1350" spc="-40">
                <a:latin typeface="Verdana"/>
                <a:cs typeface="Verdana"/>
              </a:rPr>
              <a:t> </a:t>
            </a:r>
            <a:r>
              <a:rPr dirty="0" sz="1350" spc="5">
                <a:latin typeface="Verdana"/>
                <a:cs typeface="Verdana"/>
              </a:rPr>
              <a:t>infancy,</a:t>
            </a:r>
            <a:r>
              <a:rPr dirty="0" sz="1350" spc="-40">
                <a:latin typeface="Verdana"/>
                <a:cs typeface="Verdana"/>
              </a:rPr>
              <a:t> </a:t>
            </a:r>
            <a:r>
              <a:rPr dirty="0" sz="1350" spc="15">
                <a:latin typeface="Verdana"/>
                <a:cs typeface="Verdana"/>
              </a:rPr>
              <a:t>and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>
                <a:latin typeface="Verdana"/>
                <a:cs typeface="Verdana"/>
              </a:rPr>
              <a:t>therefore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 spc="5">
                <a:latin typeface="Verdana"/>
                <a:cs typeface="Verdana"/>
              </a:rPr>
              <a:t>general</a:t>
            </a:r>
            <a:r>
              <a:rPr dirty="0" sz="1350" spc="-35">
                <a:latin typeface="Verdana"/>
                <a:cs typeface="Verdana"/>
              </a:rPr>
              <a:t> </a:t>
            </a:r>
            <a:r>
              <a:rPr dirty="0" sz="1350" spc="-80">
                <a:latin typeface="Verdana"/>
                <a:cs typeface="Verdana"/>
              </a:rPr>
              <a:t>AI</a:t>
            </a:r>
            <a:r>
              <a:rPr dirty="0" sz="1350" spc="-30">
                <a:latin typeface="Verdana"/>
                <a:cs typeface="Verdana"/>
              </a:rPr>
              <a:t> </a:t>
            </a:r>
            <a:r>
              <a:rPr dirty="0" sz="1350" spc="5">
                <a:latin typeface="Verdana"/>
                <a:cs typeface="Verdana"/>
              </a:rPr>
              <a:t>is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 spc="5">
                <a:latin typeface="Verdana"/>
                <a:cs typeface="Verdana"/>
              </a:rPr>
              <a:t>nowhere</a:t>
            </a:r>
            <a:r>
              <a:rPr dirty="0" sz="1350" spc="-45">
                <a:latin typeface="Verdana"/>
                <a:cs typeface="Verdana"/>
              </a:rPr>
              <a:t> </a:t>
            </a:r>
            <a:r>
              <a:rPr dirty="0" sz="1350" spc="10">
                <a:latin typeface="Verdana"/>
                <a:cs typeface="Verdana"/>
              </a:rPr>
              <a:t>in</a:t>
            </a:r>
            <a:r>
              <a:rPr dirty="0" sz="1350" spc="-50">
                <a:latin typeface="Verdana"/>
                <a:cs typeface="Verdana"/>
              </a:rPr>
              <a:t> </a:t>
            </a:r>
            <a:r>
              <a:rPr dirty="0" sz="1350" spc="-10">
                <a:latin typeface="Verdana"/>
                <a:cs typeface="Verdana"/>
              </a:rPr>
              <a:t>sight.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14845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9"/>
              <a:t>The </a:t>
            </a:r>
            <a:r>
              <a:rPr dirty="0" spc="270"/>
              <a:t>Monty </a:t>
            </a:r>
            <a:r>
              <a:rPr dirty="0" spc="215"/>
              <a:t>Hall</a:t>
            </a:r>
            <a:r>
              <a:rPr dirty="0" spc="-30"/>
              <a:t> </a:t>
            </a:r>
            <a:r>
              <a:rPr dirty="0" spc="229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7223759" y="2194919"/>
            <a:ext cx="1539240" cy="1539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74280" y="2652119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79" h="457200">
                <a:moveTo>
                  <a:pt x="563879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74280" y="2652119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79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74280" y="26521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14359" y="31093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78750" y="2749910"/>
            <a:ext cx="267970" cy="26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66559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40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40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4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66559" y="1920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44000" y="3840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12519" y="2286360"/>
            <a:ext cx="1539240" cy="1539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63039" y="2743560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80" h="457200">
                <a:moveTo>
                  <a:pt x="563879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63039" y="2743560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8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63039" y="27435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03120" y="32007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68779" y="2841350"/>
            <a:ext cx="267969" cy="26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57650" y="2103479"/>
            <a:ext cx="1703070" cy="1703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34559" y="2523850"/>
            <a:ext cx="361950" cy="361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0079" y="1920599"/>
            <a:ext cx="2376170" cy="19202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40080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39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39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3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0080" y="1920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17520" y="3840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360169" y="2586079"/>
            <a:ext cx="937260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125"/>
              </a:lnSpc>
              <a:spcBef>
                <a:spcPts val="100"/>
              </a:spcBef>
            </a:pPr>
            <a:r>
              <a:rPr dirty="0" sz="1800" spc="140">
                <a:latin typeface="Tahoma"/>
                <a:cs typeface="Tahoma"/>
              </a:rPr>
              <a:t>DOOR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 spc="16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ts val="2125"/>
              </a:lnSpc>
            </a:pPr>
            <a:r>
              <a:rPr dirty="0" sz="1800" spc="25">
                <a:latin typeface="Tahoma"/>
                <a:cs typeface="Tahoma"/>
              </a:rPr>
              <a:t>?%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57600" y="1920599"/>
            <a:ext cx="2376170" cy="19202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57600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39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39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3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57600" y="1920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035040" y="3840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377690" y="2586079"/>
            <a:ext cx="937260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125"/>
              </a:lnSpc>
              <a:spcBef>
                <a:spcPts val="100"/>
              </a:spcBef>
            </a:pPr>
            <a:r>
              <a:rPr dirty="0" sz="1800" spc="140">
                <a:latin typeface="Tahoma"/>
                <a:cs typeface="Tahoma"/>
              </a:rPr>
              <a:t>DOOR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 spc="16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ts val="2125"/>
              </a:lnSpc>
            </a:pPr>
            <a:r>
              <a:rPr dirty="0" sz="1800" spc="25">
                <a:latin typeface="Tahoma"/>
                <a:cs typeface="Tahoma"/>
              </a:rPr>
              <a:t>?%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5440" y="5186938"/>
            <a:ext cx="21018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z="1800" spc="250" b="1">
                <a:solidFill>
                  <a:srgbClr val="FFFFFF"/>
                </a:solidFill>
                <a:latin typeface="Arial"/>
                <a:cs typeface="Arial"/>
              </a:rPr>
              <a:t>5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6109" y="4493619"/>
            <a:ext cx="5432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35">
                <a:latin typeface="Tahoma"/>
                <a:cs typeface="Tahoma"/>
              </a:rPr>
              <a:t>What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10">
                <a:latin typeface="Tahoma"/>
                <a:cs typeface="Tahoma"/>
              </a:rPr>
              <a:t>is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30">
                <a:latin typeface="Tahoma"/>
                <a:cs typeface="Tahoma"/>
              </a:rPr>
              <a:t>the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prize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14">
                <a:latin typeface="Tahoma"/>
                <a:cs typeface="Tahoma"/>
              </a:rPr>
              <a:t>probability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85">
                <a:latin typeface="Tahoma"/>
                <a:cs typeface="Tahoma"/>
              </a:rPr>
              <a:t>of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145">
                <a:latin typeface="Tahoma"/>
                <a:cs typeface="Tahoma"/>
              </a:rPr>
              <a:t>each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door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120">
                <a:latin typeface="Tahoma"/>
                <a:cs typeface="Tahoma"/>
              </a:rPr>
              <a:t>now?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6101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9"/>
              <a:t>The </a:t>
            </a:r>
            <a:r>
              <a:rPr dirty="0" spc="204"/>
              <a:t>Obstacle of</a:t>
            </a:r>
            <a:r>
              <a:rPr dirty="0" spc="40"/>
              <a:t> </a:t>
            </a:r>
            <a:r>
              <a:rPr dirty="0" spc="229"/>
              <a:t>Generality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90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46709" y="1334437"/>
            <a:ext cx="7571740" cy="2895600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950" spc="220" b="1">
                <a:latin typeface="Arial"/>
                <a:cs typeface="Arial"/>
              </a:rPr>
              <a:t>How </a:t>
            </a:r>
            <a:r>
              <a:rPr dirty="0" sz="1950" spc="210" b="1">
                <a:latin typeface="Arial"/>
                <a:cs typeface="Arial"/>
              </a:rPr>
              <a:t>to </a:t>
            </a:r>
            <a:r>
              <a:rPr dirty="0" sz="1950" spc="175" b="1">
                <a:latin typeface="Arial"/>
                <a:cs typeface="Arial"/>
              </a:rPr>
              <a:t>avoid </a:t>
            </a:r>
            <a:r>
              <a:rPr dirty="0" sz="1950" spc="235" b="1">
                <a:latin typeface="Arial"/>
                <a:cs typeface="Arial"/>
              </a:rPr>
              <a:t>the </a:t>
            </a:r>
            <a:r>
              <a:rPr dirty="0" sz="1950" spc="185" b="1">
                <a:latin typeface="Arial"/>
                <a:cs typeface="Arial"/>
              </a:rPr>
              <a:t>“Obstacle </a:t>
            </a:r>
            <a:r>
              <a:rPr dirty="0" sz="1950" spc="170" b="1">
                <a:latin typeface="Arial"/>
                <a:cs typeface="Arial"/>
              </a:rPr>
              <a:t>of</a:t>
            </a:r>
            <a:r>
              <a:rPr dirty="0" sz="1950" spc="-155" b="1">
                <a:latin typeface="Arial"/>
                <a:cs typeface="Arial"/>
              </a:rPr>
              <a:t> </a:t>
            </a:r>
            <a:r>
              <a:rPr dirty="0" sz="1950" spc="195" b="1">
                <a:latin typeface="Arial"/>
                <a:cs typeface="Arial"/>
              </a:rPr>
              <a:t>Generality”:</a:t>
            </a:r>
            <a:endParaRPr sz="1950">
              <a:latin typeface="Arial"/>
              <a:cs typeface="Arial"/>
            </a:endParaRPr>
          </a:p>
          <a:p>
            <a:pPr marL="300990">
              <a:lnSpc>
                <a:spcPct val="100000"/>
              </a:lnSpc>
              <a:spcBef>
                <a:spcPts val="800"/>
              </a:spcBef>
            </a:pPr>
            <a:r>
              <a:rPr dirty="0" sz="1650" spc="-15">
                <a:latin typeface="Verdana"/>
                <a:cs typeface="Verdana"/>
              </a:rPr>
              <a:t>Be </a:t>
            </a:r>
            <a:r>
              <a:rPr dirty="0" sz="1650" spc="10">
                <a:latin typeface="Verdana"/>
                <a:cs typeface="Verdana"/>
              </a:rPr>
              <a:t>detailed </a:t>
            </a:r>
            <a:r>
              <a:rPr dirty="0" sz="1650" spc="5">
                <a:latin typeface="Verdana"/>
                <a:cs typeface="Verdana"/>
              </a:rPr>
              <a:t>and </a:t>
            </a:r>
            <a:r>
              <a:rPr dirty="0" sz="1650" spc="10">
                <a:latin typeface="Verdana"/>
                <a:cs typeface="Verdana"/>
              </a:rPr>
              <a:t>specific </a:t>
            </a:r>
            <a:r>
              <a:rPr dirty="0" sz="1650" spc="5">
                <a:latin typeface="Verdana"/>
                <a:cs typeface="Verdana"/>
              </a:rPr>
              <a:t>about </a:t>
            </a:r>
            <a:r>
              <a:rPr dirty="0" sz="1650" spc="-10">
                <a:latin typeface="Verdana"/>
                <a:cs typeface="Verdana"/>
              </a:rPr>
              <a:t>your</a:t>
            </a:r>
            <a:r>
              <a:rPr dirty="0" sz="1650" spc="-385">
                <a:latin typeface="Verdana"/>
                <a:cs typeface="Verdana"/>
              </a:rPr>
              <a:t> </a:t>
            </a:r>
            <a:r>
              <a:rPr dirty="0" sz="1650" spc="-15">
                <a:latin typeface="Verdana"/>
                <a:cs typeface="Verdana"/>
              </a:rPr>
              <a:t>problem.</a:t>
            </a:r>
            <a:endParaRPr sz="1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  <a:spcBef>
                <a:spcPts val="1345"/>
              </a:spcBef>
            </a:pPr>
            <a:r>
              <a:rPr dirty="0" sz="1650" spc="-30">
                <a:latin typeface="Verdana"/>
                <a:cs typeface="Verdana"/>
              </a:rPr>
              <a:t>Find </a:t>
            </a:r>
            <a:r>
              <a:rPr dirty="0" sz="1650">
                <a:latin typeface="Verdana"/>
                <a:cs typeface="Verdana"/>
              </a:rPr>
              <a:t>models that </a:t>
            </a:r>
            <a:r>
              <a:rPr dirty="0" sz="1650" spc="-10">
                <a:latin typeface="Verdana"/>
                <a:cs typeface="Verdana"/>
              </a:rPr>
              <a:t>align </a:t>
            </a:r>
            <a:r>
              <a:rPr dirty="0" sz="1650" spc="-5">
                <a:latin typeface="Verdana"/>
                <a:cs typeface="Verdana"/>
              </a:rPr>
              <a:t>to </a:t>
            </a:r>
            <a:r>
              <a:rPr dirty="0" sz="1650" spc="-10">
                <a:latin typeface="Verdana"/>
                <a:cs typeface="Verdana"/>
              </a:rPr>
              <a:t>your </a:t>
            </a:r>
            <a:r>
              <a:rPr dirty="0" sz="1650" spc="5">
                <a:latin typeface="Verdana"/>
                <a:cs typeface="Verdana"/>
              </a:rPr>
              <a:t>problem’s</a:t>
            </a:r>
            <a:r>
              <a:rPr dirty="0" sz="1650" spc="-375">
                <a:latin typeface="Verdana"/>
                <a:cs typeface="Verdana"/>
              </a:rPr>
              <a:t> </a:t>
            </a:r>
            <a:r>
              <a:rPr dirty="0" sz="1650" spc="-20">
                <a:latin typeface="Verdana"/>
                <a:cs typeface="Verdana"/>
              </a:rPr>
              <a:t>nature.</a:t>
            </a:r>
            <a:endParaRPr sz="1650">
              <a:latin typeface="Verdana"/>
              <a:cs typeface="Verdana"/>
            </a:endParaRPr>
          </a:p>
          <a:p>
            <a:pPr marL="300990" marR="5080">
              <a:lnSpc>
                <a:spcPct val="278300"/>
              </a:lnSpc>
            </a:pPr>
            <a:r>
              <a:rPr dirty="0" sz="1650">
                <a:latin typeface="Verdana"/>
                <a:cs typeface="Verdana"/>
              </a:rPr>
              <a:t>Choose</a:t>
            </a:r>
            <a:r>
              <a:rPr dirty="0" sz="1650" spc="-70">
                <a:latin typeface="Verdana"/>
                <a:cs typeface="Verdana"/>
              </a:rPr>
              <a:t> </a:t>
            </a:r>
            <a:r>
              <a:rPr dirty="0" sz="1650" spc="20">
                <a:latin typeface="Verdana"/>
                <a:cs typeface="Verdana"/>
              </a:rPr>
              <a:t>a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5">
                <a:latin typeface="Verdana"/>
                <a:cs typeface="Verdana"/>
              </a:rPr>
              <a:t>model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that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provides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20">
                <a:latin typeface="Verdana"/>
                <a:cs typeface="Verdana"/>
              </a:rPr>
              <a:t>a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5">
                <a:latin typeface="Verdana"/>
                <a:cs typeface="Verdana"/>
              </a:rPr>
              <a:t>clear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5">
                <a:latin typeface="Verdana"/>
                <a:cs typeface="Verdana"/>
              </a:rPr>
              <a:t>and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intuitive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5">
                <a:latin typeface="Verdana"/>
                <a:cs typeface="Verdana"/>
              </a:rPr>
              <a:t>path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to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20">
                <a:latin typeface="Verdana"/>
                <a:cs typeface="Verdana"/>
              </a:rPr>
              <a:t>a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-15">
                <a:latin typeface="Verdana"/>
                <a:cs typeface="Verdana"/>
              </a:rPr>
              <a:t>solution.  </a:t>
            </a:r>
            <a:r>
              <a:rPr dirty="0" sz="1650">
                <a:latin typeface="Verdana"/>
                <a:cs typeface="Verdana"/>
              </a:rPr>
              <a:t>Approach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5">
                <a:latin typeface="Verdana"/>
                <a:cs typeface="Verdana"/>
              </a:rPr>
              <a:t>convoluted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models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with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20">
                <a:latin typeface="Verdana"/>
                <a:cs typeface="Verdana"/>
              </a:rPr>
              <a:t>a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healthy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-5">
                <a:latin typeface="Verdana"/>
                <a:cs typeface="Verdana"/>
              </a:rPr>
              <a:t>amount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of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-15">
                <a:latin typeface="Verdana"/>
                <a:cs typeface="Verdana"/>
              </a:rPr>
              <a:t>skepticism.</a:t>
            </a:r>
            <a:endParaRPr sz="1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50990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95"/>
              <a:t>Use </a:t>
            </a:r>
            <a:r>
              <a:rPr dirty="0" spc="285"/>
              <a:t>the </a:t>
            </a:r>
            <a:r>
              <a:rPr dirty="0" spc="215"/>
              <a:t>Right </a:t>
            </a:r>
            <a:r>
              <a:rPr dirty="0" spc="195"/>
              <a:t>“AI” </a:t>
            </a:r>
            <a:r>
              <a:rPr dirty="0" spc="220"/>
              <a:t>for </a:t>
            </a:r>
            <a:r>
              <a:rPr dirty="0" spc="290"/>
              <a:t>the</a:t>
            </a:r>
            <a:r>
              <a:rPr dirty="0" spc="-114"/>
              <a:t> </a:t>
            </a:r>
            <a:r>
              <a:rPr dirty="0" spc="-10"/>
              <a:t>Job</a:t>
            </a:r>
          </a:p>
        </p:txBody>
      </p:sp>
      <p:sp>
        <p:nvSpPr>
          <p:cNvPr id="3" name="object 3"/>
          <p:cNvSpPr/>
          <p:nvPr/>
        </p:nvSpPr>
        <p:spPr>
          <a:xfrm>
            <a:off x="623569" y="1760579"/>
            <a:ext cx="1024890" cy="1544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9489" y="1289410"/>
            <a:ext cx="16243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Neural</a:t>
            </a:r>
            <a:r>
              <a:rPr dirty="0" sz="1600" spc="-6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Networks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3525880"/>
            <a:ext cx="74930" cy="100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85">
                <a:latin typeface="Arial"/>
                <a:cs typeface="Arial"/>
              </a:rPr>
              <a:t>●</a:t>
            </a:r>
            <a:endParaRPr sz="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569" y="3482699"/>
            <a:ext cx="2134235" cy="347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7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Image/Audio/Video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Recognition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70"/>
              </a:lnSpc>
            </a:pPr>
            <a:r>
              <a:rPr dirty="0" sz="1100" i="1">
                <a:latin typeface="Arial"/>
                <a:cs typeface="Arial"/>
              </a:rPr>
              <a:t>“Cat” and </a:t>
            </a:r>
            <a:r>
              <a:rPr dirty="0" sz="1100" spc="-5" i="1">
                <a:latin typeface="Arial"/>
                <a:cs typeface="Arial"/>
              </a:rPr>
              <a:t>“Dog” photo</a:t>
            </a:r>
            <a:r>
              <a:rPr dirty="0" sz="1100" spc="5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classifier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3991969"/>
            <a:ext cx="74930" cy="100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85">
                <a:latin typeface="Arial"/>
                <a:cs typeface="Arial"/>
              </a:rPr>
              <a:t>●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569" y="3948789"/>
            <a:ext cx="19475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Natural language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processing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669" y="4303119"/>
            <a:ext cx="74930" cy="100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85">
                <a:latin typeface="Arial"/>
                <a:cs typeface="Arial"/>
              </a:rPr>
              <a:t>●</a:t>
            </a:r>
            <a:endParaRPr sz="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0569" y="4259939"/>
            <a:ext cx="2420620" cy="8153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92800"/>
              </a:lnSpc>
              <a:spcBef>
                <a:spcPts val="195"/>
              </a:spcBef>
            </a:pPr>
            <a:r>
              <a:rPr dirty="0" sz="1100" spc="-5" b="1">
                <a:latin typeface="Arial"/>
                <a:cs typeface="Arial"/>
              </a:rPr>
              <a:t>Any </a:t>
            </a:r>
            <a:r>
              <a:rPr dirty="0" sz="1100" spc="-20" b="1">
                <a:latin typeface="Arial"/>
                <a:cs typeface="Arial"/>
              </a:rPr>
              <a:t>fuzzy, </a:t>
            </a:r>
            <a:r>
              <a:rPr dirty="0" sz="1100" b="1">
                <a:latin typeface="Arial"/>
                <a:cs typeface="Arial"/>
              </a:rPr>
              <a:t>difficult problems </a:t>
            </a:r>
            <a:r>
              <a:rPr dirty="0" sz="1100" spc="-5" b="1">
                <a:latin typeface="Arial"/>
                <a:cs typeface="Arial"/>
              </a:rPr>
              <a:t>that  have no clear model but </a:t>
            </a:r>
            <a:r>
              <a:rPr dirty="0" sz="1100" b="1" i="1">
                <a:latin typeface="Arial"/>
                <a:cs typeface="Arial"/>
              </a:rPr>
              <a:t>lots </a:t>
            </a:r>
            <a:r>
              <a:rPr dirty="0" sz="1100" spc="-5" b="1">
                <a:latin typeface="Arial"/>
                <a:cs typeface="Arial"/>
              </a:rPr>
              <a:t>of data  </a:t>
            </a:r>
            <a:r>
              <a:rPr dirty="0" sz="1100" spc="-5" i="1">
                <a:latin typeface="Arial"/>
                <a:cs typeface="Arial"/>
              </a:rPr>
              <a:t>Self-driving vehicles</a:t>
            </a:r>
            <a:endParaRPr sz="1100">
              <a:latin typeface="Arial"/>
              <a:cs typeface="Arial"/>
            </a:endParaRPr>
          </a:p>
          <a:p>
            <a:pPr marL="12700" marR="243204">
              <a:lnSpc>
                <a:spcPts val="1220"/>
              </a:lnSpc>
              <a:spcBef>
                <a:spcPts val="35"/>
              </a:spcBef>
            </a:pPr>
            <a:r>
              <a:rPr dirty="0" sz="1100" spc="-5" i="1">
                <a:latin typeface="Arial"/>
                <a:cs typeface="Arial"/>
              </a:rPr>
              <a:t>Difficult nonlinear regressions  </a:t>
            </a:r>
            <a:r>
              <a:rPr dirty="0" sz="1100" spc="-5" i="1">
                <a:latin typeface="Arial"/>
                <a:cs typeface="Arial"/>
              </a:rPr>
              <a:t>Problems w/ mysterious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unknowns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8440" y="1314810"/>
            <a:ext cx="187261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Bayesian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Inference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62679" y="3525880"/>
            <a:ext cx="74930" cy="100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85">
                <a:latin typeface="Arial"/>
                <a:cs typeface="Arial"/>
              </a:rPr>
              <a:t>●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79850" y="3482699"/>
            <a:ext cx="2025650" cy="50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70"/>
              </a:lnSpc>
              <a:spcBef>
                <a:spcPts val="100"/>
              </a:spcBef>
            </a:pPr>
            <a:r>
              <a:rPr dirty="0" sz="1100" spc="-25" b="1">
                <a:latin typeface="Arial"/>
                <a:cs typeface="Arial"/>
              </a:rPr>
              <a:t>Text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classification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30"/>
              </a:lnSpc>
              <a:spcBef>
                <a:spcPts val="65"/>
              </a:spcBef>
            </a:pPr>
            <a:r>
              <a:rPr dirty="0" sz="1100" spc="-5" i="1">
                <a:latin typeface="Arial"/>
                <a:cs typeface="Arial"/>
              </a:rPr>
              <a:t>Email </a:t>
            </a:r>
            <a:r>
              <a:rPr dirty="0" sz="1100" i="1">
                <a:latin typeface="Arial"/>
                <a:cs typeface="Arial"/>
              </a:rPr>
              <a:t>spam, </a:t>
            </a:r>
            <a:r>
              <a:rPr dirty="0" sz="1100" spc="-5" i="1">
                <a:latin typeface="Arial"/>
                <a:cs typeface="Arial"/>
              </a:rPr>
              <a:t>sentiment analysis,  </a:t>
            </a:r>
            <a:r>
              <a:rPr dirty="0" sz="1100" spc="-5" i="1">
                <a:latin typeface="Arial"/>
                <a:cs typeface="Arial"/>
              </a:rPr>
              <a:t>document</a:t>
            </a:r>
            <a:r>
              <a:rPr dirty="0" sz="110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categorization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62679" y="4148180"/>
            <a:ext cx="74930" cy="100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85">
                <a:latin typeface="Arial"/>
                <a:cs typeface="Arial"/>
              </a:rPr>
              <a:t>●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79850" y="4104999"/>
            <a:ext cx="17379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Document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summarization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62679" y="4459330"/>
            <a:ext cx="74930" cy="100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85">
                <a:latin typeface="Arial"/>
                <a:cs typeface="Arial"/>
              </a:rPr>
              <a:t>●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79850" y="4416149"/>
            <a:ext cx="1774825" cy="50419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92800"/>
              </a:lnSpc>
              <a:spcBef>
                <a:spcPts val="195"/>
              </a:spcBef>
            </a:pPr>
            <a:r>
              <a:rPr dirty="0" sz="1100" spc="-5" b="1">
                <a:latin typeface="Arial"/>
                <a:cs typeface="Arial"/>
              </a:rPr>
              <a:t>Probability inference  </a:t>
            </a:r>
            <a:r>
              <a:rPr dirty="0" sz="1100" spc="-5" i="1">
                <a:latin typeface="Arial"/>
                <a:cs typeface="Arial"/>
              </a:rPr>
              <a:t>Disease diagnosis, updating  </a:t>
            </a:r>
            <a:r>
              <a:rPr dirty="0" sz="1100" spc="-5" i="1">
                <a:latin typeface="Arial"/>
                <a:cs typeface="Arial"/>
              </a:rPr>
              <a:t>predictions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51250" y="1733910"/>
            <a:ext cx="2505710" cy="1554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040880" y="1295760"/>
            <a:ext cx="21069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Discrete</a:t>
            </a:r>
            <a:r>
              <a:rPr dirty="0" sz="1600" spc="-7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Optimization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18630" y="3506830"/>
            <a:ext cx="74930" cy="100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85">
                <a:latin typeface="Arial"/>
                <a:cs typeface="Arial"/>
              </a:rPr>
              <a:t>●</a:t>
            </a:r>
            <a:endParaRPr sz="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34530" y="3463649"/>
            <a:ext cx="2077085" cy="50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75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Routing and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Scheduling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20"/>
              </a:lnSpc>
              <a:spcBef>
                <a:spcPts val="80"/>
              </a:spcBef>
            </a:pPr>
            <a:r>
              <a:rPr dirty="0" sz="1100" i="1">
                <a:latin typeface="Arial"/>
                <a:cs typeface="Arial"/>
              </a:rPr>
              <a:t>Staff, </a:t>
            </a:r>
            <a:r>
              <a:rPr dirty="0" sz="1100" spc="-5" i="1">
                <a:latin typeface="Arial"/>
                <a:cs typeface="Arial"/>
              </a:rPr>
              <a:t>transportation, classrooms,  </a:t>
            </a:r>
            <a:r>
              <a:rPr dirty="0" sz="1100" i="1">
                <a:latin typeface="Arial"/>
                <a:cs typeface="Arial"/>
              </a:rPr>
              <a:t>sports </a:t>
            </a:r>
            <a:r>
              <a:rPr dirty="0" sz="1100" spc="-5" i="1">
                <a:latin typeface="Arial"/>
                <a:cs typeface="Arial"/>
              </a:rPr>
              <a:t>tournaments, server</a:t>
            </a:r>
            <a:r>
              <a:rPr dirty="0" sz="1100" spc="2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jobs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18630" y="4129130"/>
            <a:ext cx="74930" cy="100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85">
                <a:latin typeface="Arial"/>
                <a:cs typeface="Arial"/>
              </a:rPr>
              <a:t>●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34530" y="4085949"/>
            <a:ext cx="1885314" cy="349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75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On-Time</a:t>
            </a:r>
            <a:r>
              <a:rPr dirty="0" sz="1100" b="1">
                <a:latin typeface="Arial"/>
                <a:cs typeface="Arial"/>
              </a:rPr>
              <a:t> Optimization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100" spc="-10" i="1">
                <a:latin typeface="Arial"/>
                <a:cs typeface="Arial"/>
              </a:rPr>
              <a:t>Transportation,</a:t>
            </a:r>
            <a:r>
              <a:rPr dirty="0" sz="1100" spc="5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manufacturing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18630" y="4596489"/>
            <a:ext cx="74930" cy="100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85">
                <a:latin typeface="Arial"/>
                <a:cs typeface="Arial"/>
              </a:rPr>
              <a:t>●</a:t>
            </a:r>
            <a:endParaRPr sz="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34530" y="4553310"/>
            <a:ext cx="2075814" cy="50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7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Industry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30"/>
              </a:lnSpc>
              <a:spcBef>
                <a:spcPts val="65"/>
              </a:spcBef>
            </a:pPr>
            <a:r>
              <a:rPr dirty="0" sz="1100" spc="-5" i="1">
                <a:latin typeface="Arial"/>
                <a:cs typeface="Arial"/>
              </a:rPr>
              <a:t>Manufacturing, </a:t>
            </a:r>
            <a:r>
              <a:rPr dirty="0" sz="1100" i="1">
                <a:latin typeface="Arial"/>
                <a:cs typeface="Arial"/>
              </a:rPr>
              <a:t>farming, </a:t>
            </a:r>
            <a:r>
              <a:rPr dirty="0" sz="1100" spc="-5" i="1">
                <a:latin typeface="Arial"/>
                <a:cs typeface="Arial"/>
              </a:rPr>
              <a:t>nutrition,  </a:t>
            </a:r>
            <a:r>
              <a:rPr dirty="0" sz="1100" spc="-15" i="1">
                <a:latin typeface="Arial"/>
                <a:cs typeface="Arial"/>
              </a:rPr>
              <a:t>energy, </a:t>
            </a:r>
            <a:r>
              <a:rPr dirty="0" sz="1100" spc="-5" i="1">
                <a:latin typeface="Arial"/>
                <a:cs typeface="Arial"/>
              </a:rPr>
              <a:t>engineering,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finance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31670" y="1750419"/>
            <a:ext cx="1012190" cy="1554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756400" y="1737719"/>
            <a:ext cx="2673350" cy="1554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90</a:t>
            </a:fld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619"/>
            <a:ext cx="31038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25" b="1">
                <a:solidFill>
                  <a:srgbClr val="FFFFFF"/>
                </a:solidFill>
                <a:latin typeface="Arial"/>
                <a:cs typeface="Arial"/>
              </a:rPr>
              <a:t>GitHub </a:t>
            </a:r>
            <a:r>
              <a:rPr dirty="0" sz="2400" spc="25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4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175" b="1">
                <a:solidFill>
                  <a:srgbClr val="FFFFFF"/>
                </a:solidFill>
                <a:latin typeface="Arial"/>
                <a:cs typeface="Arial"/>
              </a:rPr>
              <a:t>Slides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90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46709" y="1454510"/>
            <a:ext cx="9035415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165" b="1">
                <a:latin typeface="Arial"/>
                <a:cs typeface="Arial"/>
              </a:rPr>
              <a:t>https://github.com/thomasnield/JavaMug2019_Many_Types_of_AI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2782929"/>
            <a:ext cx="164083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A</a:t>
            </a:r>
            <a:r>
              <a:rPr dirty="0" spc="250"/>
              <a:t>pp</a:t>
            </a:r>
            <a:r>
              <a:rPr dirty="0" spc="250"/>
              <a:t>e</a:t>
            </a:r>
            <a:r>
              <a:rPr dirty="0" spc="270"/>
              <a:t>n</a:t>
            </a:r>
            <a:r>
              <a:rPr dirty="0" spc="250"/>
              <a:t>d</a:t>
            </a:r>
            <a:r>
              <a:rPr dirty="0" spc="160"/>
              <a:t>i</a:t>
            </a:r>
            <a:r>
              <a:rPr dirty="0" spc="210"/>
              <a:t>x</a:t>
            </a:r>
          </a:p>
        </p:txBody>
      </p:sp>
      <p:sp>
        <p:nvSpPr>
          <p:cNvPr id="3" name="object 3"/>
          <p:cNvSpPr/>
          <p:nvPr/>
        </p:nvSpPr>
        <p:spPr>
          <a:xfrm>
            <a:off x="7498080" y="1737719"/>
            <a:ext cx="2133600" cy="2142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20478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95"/>
              <a:t>Pop</a:t>
            </a:r>
            <a:r>
              <a:rPr dirty="0" spc="85"/>
              <a:t> </a:t>
            </a:r>
            <a:r>
              <a:rPr dirty="0" spc="220"/>
              <a:t>Culture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412345"/>
            <a:ext cx="3736975" cy="164973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000" spc="-20" b="1" i="1">
                <a:latin typeface="Verdana"/>
                <a:cs typeface="Verdana"/>
              </a:rPr>
              <a:t>Traveling </a:t>
            </a:r>
            <a:r>
              <a:rPr dirty="0" sz="1000" spc="-10" b="1" i="1">
                <a:latin typeface="Verdana"/>
                <a:cs typeface="Verdana"/>
              </a:rPr>
              <a:t>Salesman </a:t>
            </a:r>
            <a:r>
              <a:rPr dirty="0" sz="1000" spc="130" b="1">
                <a:latin typeface="Arial"/>
                <a:cs typeface="Arial"/>
              </a:rPr>
              <a:t>(2012</a:t>
            </a:r>
            <a:r>
              <a:rPr dirty="0" sz="1000" spc="120" b="1">
                <a:latin typeface="Arial"/>
                <a:cs typeface="Arial"/>
              </a:rPr>
              <a:t> </a:t>
            </a:r>
            <a:r>
              <a:rPr dirty="0" sz="1000" spc="100" b="1">
                <a:latin typeface="Arial"/>
                <a:cs typeface="Arial"/>
              </a:rPr>
              <a:t>Movie)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000" spc="40">
                <a:solidFill>
                  <a:srgbClr val="9FABD3"/>
                </a:solidFill>
                <a:latin typeface="Tahoma"/>
                <a:cs typeface="Tahoma"/>
                <a:hlinkClick r:id="rId2"/>
              </a:rPr>
              <a:t>http://a.co/d/76UYvXd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000" spc="-5" b="1" i="1">
                <a:latin typeface="Verdana"/>
                <a:cs typeface="Verdana"/>
              </a:rPr>
              <a:t>Silicon </a:t>
            </a:r>
            <a:r>
              <a:rPr dirty="0" sz="1000" spc="-20" b="1" i="1">
                <a:latin typeface="Verdana"/>
                <a:cs typeface="Verdana"/>
              </a:rPr>
              <a:t>Valley </a:t>
            </a:r>
            <a:r>
              <a:rPr dirty="0" sz="1000" spc="-45" b="1" i="1">
                <a:latin typeface="Verdana"/>
                <a:cs typeface="Verdana"/>
              </a:rPr>
              <a:t>(HBO) </a:t>
            </a:r>
            <a:r>
              <a:rPr dirty="0" sz="1000" spc="-220" b="1" i="1">
                <a:latin typeface="Verdana"/>
                <a:cs typeface="Verdana"/>
              </a:rPr>
              <a:t>– </a:t>
            </a:r>
            <a:r>
              <a:rPr dirty="0" sz="1000" spc="90" b="1">
                <a:latin typeface="Arial"/>
                <a:cs typeface="Arial"/>
              </a:rPr>
              <a:t>The </a:t>
            </a:r>
            <a:r>
              <a:rPr dirty="0" sz="1000" spc="114" b="1">
                <a:latin typeface="Arial"/>
                <a:cs typeface="Arial"/>
              </a:rPr>
              <a:t>“Not </a:t>
            </a:r>
            <a:r>
              <a:rPr dirty="0" sz="1000" spc="100" b="1">
                <a:latin typeface="Arial"/>
                <a:cs typeface="Arial"/>
              </a:rPr>
              <a:t>Hotdog”</a:t>
            </a:r>
            <a:r>
              <a:rPr dirty="0" sz="1000" spc="120" b="1">
                <a:latin typeface="Arial"/>
                <a:cs typeface="Arial"/>
              </a:rPr>
              <a:t> </a:t>
            </a:r>
            <a:r>
              <a:rPr dirty="0" sz="1000" spc="75" b="1">
                <a:latin typeface="Arial"/>
                <a:cs typeface="Arial"/>
              </a:rPr>
              <a:t>App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000" spc="15" i="1">
                <a:solidFill>
                  <a:srgbClr val="9FABD3"/>
                </a:solidFill>
                <a:latin typeface="Trebuchet MS"/>
                <a:cs typeface="Trebuchet MS"/>
                <a:hlinkClick r:id="rId3"/>
              </a:rPr>
              <a:t>https://youtu.be/vIci3C4JkL0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000" spc="-5" b="1" i="1">
                <a:latin typeface="Verdana"/>
                <a:cs typeface="Verdana"/>
              </a:rPr>
              <a:t>Silicon </a:t>
            </a:r>
            <a:r>
              <a:rPr dirty="0" sz="1000" spc="-20" b="1" i="1">
                <a:latin typeface="Verdana"/>
                <a:cs typeface="Verdana"/>
              </a:rPr>
              <a:t>Valley </a:t>
            </a:r>
            <a:r>
              <a:rPr dirty="0" sz="1000" spc="-45" b="1" i="1">
                <a:latin typeface="Verdana"/>
                <a:cs typeface="Verdana"/>
              </a:rPr>
              <a:t>(HBO) </a:t>
            </a:r>
            <a:r>
              <a:rPr dirty="0" sz="1000" spc="-220" b="1" i="1">
                <a:latin typeface="Verdana"/>
                <a:cs typeface="Verdana"/>
              </a:rPr>
              <a:t>– </a:t>
            </a:r>
            <a:r>
              <a:rPr dirty="0" sz="1000" spc="100" b="1">
                <a:latin typeface="Arial"/>
                <a:cs typeface="Arial"/>
              </a:rPr>
              <a:t>Making </a:t>
            </a:r>
            <a:r>
              <a:rPr dirty="0" sz="1000" spc="114" b="1">
                <a:latin typeface="Arial"/>
                <a:cs typeface="Arial"/>
              </a:rPr>
              <a:t>the “Not </a:t>
            </a:r>
            <a:r>
              <a:rPr dirty="0" sz="1000" spc="100" b="1">
                <a:latin typeface="Arial"/>
                <a:cs typeface="Arial"/>
              </a:rPr>
              <a:t>Hotdog”</a:t>
            </a:r>
            <a:r>
              <a:rPr dirty="0" sz="1000" spc="85" b="1">
                <a:latin typeface="Arial"/>
                <a:cs typeface="Arial"/>
              </a:rPr>
              <a:t> </a:t>
            </a:r>
            <a:r>
              <a:rPr dirty="0" sz="1000" spc="75" b="1">
                <a:latin typeface="Arial"/>
                <a:cs typeface="Arial"/>
              </a:rPr>
              <a:t>App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000" spc="20" i="1">
                <a:solidFill>
                  <a:srgbClr val="9FABD3"/>
                </a:solidFill>
                <a:latin typeface="Trebuchet MS"/>
                <a:cs typeface="Trebuchet MS"/>
                <a:hlinkClick r:id="rId4"/>
              </a:rPr>
              <a:t>https://tinyurl.com/y97ajsac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709" y="3241145"/>
            <a:ext cx="2581910" cy="429259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000" spc="55" b="1">
                <a:latin typeface="Arial"/>
                <a:cs typeface="Arial"/>
              </a:rPr>
              <a:t>XKCD </a:t>
            </a:r>
            <a:r>
              <a:rPr dirty="0" sz="1000" spc="-65" b="1">
                <a:latin typeface="Arial"/>
                <a:cs typeface="Arial"/>
              </a:rPr>
              <a:t>– </a:t>
            </a:r>
            <a:r>
              <a:rPr dirty="0" sz="1000" spc="70" b="1">
                <a:latin typeface="Arial"/>
                <a:cs typeface="Arial"/>
              </a:rPr>
              <a:t>Traveling </a:t>
            </a:r>
            <a:r>
              <a:rPr dirty="0" sz="1000" spc="85" b="1">
                <a:latin typeface="Arial"/>
                <a:cs typeface="Arial"/>
              </a:rPr>
              <a:t>Salesman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spc="90" b="1">
                <a:latin typeface="Arial"/>
                <a:cs typeface="Arial"/>
              </a:rPr>
              <a:t>Problem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000" spc="15" i="1">
                <a:solidFill>
                  <a:srgbClr val="9FABD3"/>
                </a:solidFill>
                <a:latin typeface="Trebuchet MS"/>
                <a:cs typeface="Trebuchet MS"/>
                <a:hlinkClick r:id="rId5"/>
              </a:rPr>
              <a:t>https://www.xkcd.com/399/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709" y="3848206"/>
            <a:ext cx="1830705" cy="104140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000" spc="55" b="1">
                <a:latin typeface="Arial"/>
                <a:cs typeface="Arial"/>
              </a:rPr>
              <a:t>XKCD </a:t>
            </a:r>
            <a:r>
              <a:rPr dirty="0" sz="1000" spc="-65" b="1">
                <a:latin typeface="Arial"/>
                <a:cs typeface="Arial"/>
              </a:rPr>
              <a:t>–</a:t>
            </a:r>
            <a:r>
              <a:rPr dirty="0" sz="1000" spc="75" b="1">
                <a:latin typeface="Arial"/>
                <a:cs typeface="Arial"/>
              </a:rPr>
              <a:t> </a:t>
            </a:r>
            <a:r>
              <a:rPr dirty="0" sz="1000" spc="85" b="1">
                <a:latin typeface="Arial"/>
                <a:cs typeface="Arial"/>
              </a:rPr>
              <a:t>NP-Complete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000" spc="15" i="1">
                <a:solidFill>
                  <a:srgbClr val="9FABD3"/>
                </a:solidFill>
                <a:latin typeface="Trebuchet MS"/>
                <a:cs typeface="Trebuchet MS"/>
                <a:hlinkClick r:id="rId6"/>
              </a:rPr>
              <a:t>https://www.xkcd.com/287/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000" spc="55" b="1">
                <a:latin typeface="Arial"/>
                <a:cs typeface="Arial"/>
              </a:rPr>
              <a:t>XKCD </a:t>
            </a:r>
            <a:r>
              <a:rPr dirty="0" sz="1000" spc="-65" b="1">
                <a:latin typeface="Arial"/>
                <a:cs typeface="Arial"/>
              </a:rPr>
              <a:t>– </a:t>
            </a:r>
            <a:r>
              <a:rPr dirty="0" sz="1000" spc="90" b="1">
                <a:latin typeface="Arial"/>
                <a:cs typeface="Arial"/>
              </a:rPr>
              <a:t>Machine</a:t>
            </a:r>
            <a:r>
              <a:rPr dirty="0" sz="1000" spc="-45" b="1">
                <a:latin typeface="Arial"/>
                <a:cs typeface="Arial"/>
              </a:rPr>
              <a:t> </a:t>
            </a:r>
            <a:r>
              <a:rPr dirty="0" sz="1000" spc="85" b="1">
                <a:latin typeface="Arial"/>
                <a:cs typeface="Arial"/>
              </a:rPr>
              <a:t>Learning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000" spc="15" i="1">
                <a:solidFill>
                  <a:srgbClr val="9FABD3"/>
                </a:solidFill>
                <a:latin typeface="Trebuchet MS"/>
                <a:cs typeface="Trebuchet MS"/>
                <a:hlinkClick r:id="rId7"/>
              </a:rPr>
              <a:t>https://xkcd.com/1838/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46370" y="1337669"/>
            <a:ext cx="4419600" cy="19545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581390" y="3317599"/>
            <a:ext cx="100647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45">
                <a:latin typeface="Tahoma"/>
                <a:cs typeface="Tahoma"/>
              </a:rPr>
              <a:t>SOURCE:</a:t>
            </a:r>
            <a:r>
              <a:rPr dirty="0" sz="800" spc="-45">
                <a:latin typeface="Tahoma"/>
                <a:cs typeface="Tahoma"/>
              </a:rPr>
              <a:t> </a:t>
            </a:r>
            <a:r>
              <a:rPr dirty="0" sz="800" spc="65">
                <a:latin typeface="Tahoma"/>
                <a:cs typeface="Tahoma"/>
              </a:rPr>
              <a:t>xkcd.com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94</a:t>
            </a:fld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28682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4"/>
              <a:t>Areas </a:t>
            </a:r>
            <a:r>
              <a:rPr dirty="0" spc="260"/>
              <a:t>to</a:t>
            </a:r>
            <a:r>
              <a:rPr dirty="0" spc="60"/>
              <a:t> </a:t>
            </a:r>
            <a:r>
              <a:rPr dirty="0" spc="195"/>
              <a:t>Explore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94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20955" rIns="0" bIns="0" rtlCol="0" vert="horz">
            <a:spAutoFit/>
          </a:bodyPr>
          <a:lstStyle/>
          <a:p>
            <a:pPr marL="300990" marR="1045844" indent="-288290">
              <a:lnSpc>
                <a:spcPct val="137500"/>
              </a:lnSpc>
              <a:spcBef>
                <a:spcPts val="165"/>
              </a:spcBef>
            </a:pPr>
            <a:r>
              <a:rPr dirty="0" sz="1950" spc="195" b="1">
                <a:latin typeface="Arial"/>
                <a:cs typeface="Arial"/>
              </a:rPr>
              <a:t>Machine</a:t>
            </a:r>
            <a:r>
              <a:rPr dirty="0" sz="1950" spc="90" b="1">
                <a:latin typeface="Arial"/>
                <a:cs typeface="Arial"/>
              </a:rPr>
              <a:t> </a:t>
            </a:r>
            <a:r>
              <a:rPr dirty="0" sz="1950" spc="180" b="1">
                <a:latin typeface="Arial"/>
                <a:cs typeface="Arial"/>
              </a:rPr>
              <a:t>Learning  </a:t>
            </a:r>
            <a:r>
              <a:rPr dirty="0" spc="-5"/>
              <a:t>Linear </a:t>
            </a:r>
            <a:r>
              <a:rPr dirty="0" spc="-20"/>
              <a:t>Regression  </a:t>
            </a:r>
            <a:r>
              <a:rPr dirty="0" spc="-5"/>
              <a:t>Nonlinear</a:t>
            </a:r>
            <a:r>
              <a:rPr dirty="0" spc="-90"/>
              <a:t> </a:t>
            </a:r>
            <a:r>
              <a:rPr dirty="0" spc="-20"/>
              <a:t>Regression  </a:t>
            </a:r>
            <a:r>
              <a:rPr dirty="0" spc="-5"/>
              <a:t>Neural</a:t>
            </a:r>
            <a:r>
              <a:rPr dirty="0" spc="-70"/>
              <a:t> </a:t>
            </a:r>
            <a:r>
              <a:rPr dirty="0" spc="-10"/>
              <a:t>Networks</a:t>
            </a:r>
            <a:endParaRPr sz="1950">
              <a:latin typeface="Arial"/>
              <a:cs typeface="Arial"/>
            </a:endParaRPr>
          </a:p>
          <a:p>
            <a:pPr marL="300990">
              <a:lnSpc>
                <a:spcPct val="100000"/>
              </a:lnSpc>
              <a:spcBef>
                <a:spcPts val="770"/>
              </a:spcBef>
            </a:pPr>
            <a:r>
              <a:rPr dirty="0" spc="-10"/>
              <a:t>Bayes </a:t>
            </a:r>
            <a:r>
              <a:rPr dirty="0" spc="-20"/>
              <a:t>Theorem/Naive</a:t>
            </a:r>
            <a:r>
              <a:rPr dirty="0" spc="-130"/>
              <a:t> </a:t>
            </a:r>
            <a:r>
              <a:rPr dirty="0" spc="-10"/>
              <a:t>Bayes</a:t>
            </a:r>
          </a:p>
          <a:p>
            <a:pPr marL="300990" marR="5080">
              <a:lnSpc>
                <a:spcPct val="139100"/>
              </a:lnSpc>
              <a:spcBef>
                <a:spcPts val="5"/>
              </a:spcBef>
            </a:pPr>
            <a:r>
              <a:rPr dirty="0" spc="-15"/>
              <a:t>Support </a:t>
            </a:r>
            <a:r>
              <a:rPr dirty="0" spc="-20"/>
              <a:t>Vector </a:t>
            </a:r>
            <a:r>
              <a:rPr dirty="0" spc="10"/>
              <a:t>Machines  </a:t>
            </a:r>
            <a:r>
              <a:rPr dirty="0" spc="5"/>
              <a:t>Decision </a:t>
            </a:r>
            <a:r>
              <a:rPr dirty="0" spc="-45"/>
              <a:t>Trees/Random</a:t>
            </a:r>
            <a:r>
              <a:rPr dirty="0" spc="-175"/>
              <a:t> </a:t>
            </a:r>
            <a:r>
              <a:rPr dirty="0" spc="-20"/>
              <a:t>Forests  </a:t>
            </a:r>
            <a:r>
              <a:rPr dirty="0" spc="-55"/>
              <a:t>K-means </a:t>
            </a:r>
            <a:r>
              <a:rPr dirty="0" spc="-20"/>
              <a:t>(nearest neighbor)  </a:t>
            </a:r>
            <a:r>
              <a:rPr dirty="0" spc="-15"/>
              <a:t>XGBoost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99379" y="1368726"/>
            <a:ext cx="3915410" cy="2195830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950" spc="195" b="1">
                <a:latin typeface="Arial"/>
                <a:cs typeface="Arial"/>
              </a:rPr>
              <a:t>Optimization</a:t>
            </a:r>
            <a:endParaRPr sz="1950">
              <a:latin typeface="Arial"/>
              <a:cs typeface="Arial"/>
            </a:endParaRPr>
          </a:p>
          <a:p>
            <a:pPr marL="300990" marR="5080">
              <a:lnSpc>
                <a:spcPct val="139100"/>
              </a:lnSpc>
              <a:spcBef>
                <a:spcPts val="25"/>
              </a:spcBef>
            </a:pPr>
            <a:r>
              <a:rPr dirty="0" sz="1650" spc="-5">
                <a:latin typeface="Verdana"/>
                <a:cs typeface="Verdana"/>
              </a:rPr>
              <a:t>Discrete </a:t>
            </a:r>
            <a:r>
              <a:rPr dirty="0" sz="1650">
                <a:latin typeface="Verdana"/>
                <a:cs typeface="Verdana"/>
              </a:rPr>
              <a:t>Optimization  </a:t>
            </a:r>
            <a:r>
              <a:rPr dirty="0" sz="1650" spc="-35">
                <a:latin typeface="Verdana"/>
                <a:cs typeface="Verdana"/>
              </a:rPr>
              <a:t>Linear/Integer/Mixed </a:t>
            </a:r>
            <a:r>
              <a:rPr dirty="0" sz="1650" spc="-25">
                <a:latin typeface="Verdana"/>
                <a:cs typeface="Verdana"/>
              </a:rPr>
              <a:t>Programming  </a:t>
            </a:r>
            <a:r>
              <a:rPr dirty="0" sz="1650">
                <a:latin typeface="Verdana"/>
                <a:cs typeface="Verdana"/>
              </a:rPr>
              <a:t>Dynamic</a:t>
            </a:r>
            <a:r>
              <a:rPr dirty="0" sz="1650" spc="-65">
                <a:latin typeface="Verdana"/>
                <a:cs typeface="Verdana"/>
              </a:rPr>
              <a:t> </a:t>
            </a:r>
            <a:r>
              <a:rPr dirty="0" sz="1650" spc="-25">
                <a:latin typeface="Verdana"/>
                <a:cs typeface="Verdana"/>
              </a:rPr>
              <a:t>Programming</a:t>
            </a:r>
            <a:endParaRPr sz="1650">
              <a:latin typeface="Verdana"/>
              <a:cs typeface="Verdana"/>
            </a:endParaRPr>
          </a:p>
          <a:p>
            <a:pPr marL="300990" marR="1056640">
              <a:lnSpc>
                <a:spcPts val="2760"/>
              </a:lnSpc>
              <a:spcBef>
                <a:spcPts val="210"/>
              </a:spcBef>
            </a:pPr>
            <a:r>
              <a:rPr dirty="0" sz="1650" spc="-10">
                <a:latin typeface="Verdana"/>
                <a:cs typeface="Verdana"/>
              </a:rPr>
              <a:t>Constraint</a:t>
            </a:r>
            <a:r>
              <a:rPr dirty="0" sz="1650" spc="-80">
                <a:latin typeface="Verdana"/>
                <a:cs typeface="Verdana"/>
              </a:rPr>
              <a:t> </a:t>
            </a:r>
            <a:r>
              <a:rPr dirty="0" sz="1650" spc="-20">
                <a:latin typeface="Verdana"/>
                <a:cs typeface="Verdana"/>
              </a:rPr>
              <a:t>programming  </a:t>
            </a:r>
            <a:r>
              <a:rPr dirty="0" sz="1650">
                <a:latin typeface="Verdana"/>
                <a:cs typeface="Verdana"/>
              </a:rPr>
              <a:t>Metaheuristics</a:t>
            </a:r>
            <a:endParaRPr sz="1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715708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5"/>
              <a:t>Java/Kotlin </a:t>
            </a:r>
            <a:r>
              <a:rPr dirty="0" spc="220"/>
              <a:t>ML </a:t>
            </a:r>
            <a:r>
              <a:rPr dirty="0" spc="250"/>
              <a:t>and </a:t>
            </a:r>
            <a:r>
              <a:rPr dirty="0" spc="235"/>
              <a:t>Optimization</a:t>
            </a:r>
            <a:r>
              <a:rPr dirty="0" spc="-10"/>
              <a:t> </a:t>
            </a:r>
            <a:r>
              <a:rPr dirty="0" spc="195"/>
              <a:t>Libraries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94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7029" y="1299569"/>
          <a:ext cx="9417050" cy="3680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3795"/>
                <a:gridCol w="1642109"/>
                <a:gridCol w="5352414"/>
              </a:tblGrid>
              <a:tr h="624840">
                <a:tc>
                  <a:txBody>
                    <a:bodyPr/>
                    <a:lstStyle/>
                    <a:p>
                      <a:pPr marL="90170" marR="941069">
                        <a:lnSpc>
                          <a:spcPts val="2080"/>
                        </a:lnSpc>
                        <a:spcBef>
                          <a:spcPts val="375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800" spc="-2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n  </a:t>
                      </a:r>
                      <a:r>
                        <a:rPr dirty="0" sz="1800" spc="150" b="1">
                          <a:latin typeface="Arial"/>
                          <a:cs typeface="Arial"/>
                        </a:rPr>
                        <a:t>Library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212725" marR="265430">
                        <a:lnSpc>
                          <a:spcPts val="2020"/>
                        </a:lnSpc>
                        <a:spcBef>
                          <a:spcPts val="38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Python  Eq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iv</a:t>
                      </a:r>
                      <a:r>
                        <a:rPr dirty="0" sz="1800" spc="-1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800" spc="-1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solidFill>
                      <a:srgbClr val="B2B2B2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ND4J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NumPy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Numerical computation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Java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library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CCCCC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DeepLearing4J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20">
                          <a:latin typeface="Arial"/>
                          <a:cs typeface="Arial"/>
                        </a:rPr>
                        <a:t>TensorFlow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Deep learning Java/Scala/Kotlin</a:t>
                      </a:r>
                      <a:r>
                        <a:rPr dirty="0" sz="14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library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E5E5E5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SMILE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scikit-learn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Comprehensive machine learning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suite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4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Java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CCCCCC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ojAlgo and okAlgo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400" spc="-40">
                          <a:latin typeface="Arial"/>
                          <a:cs typeface="Arial"/>
                        </a:rPr>
                        <a:t>PuLP,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 NumPy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Linear algebra and optimization library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4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Java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solidFill>
                      <a:srgbClr val="E5E5E5"/>
                    </a:solidFill>
                  </a:tcPr>
                </a:tc>
              </a:tr>
              <a:tr h="60578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Apache Commons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Math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scikit-learn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Math,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statistics,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and ML for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Java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CCCCC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25">
                          <a:latin typeface="Arial"/>
                          <a:cs typeface="Arial"/>
                        </a:rPr>
                        <a:t>TableSaw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4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Krangl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Pandas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Data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frame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libraries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4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Java/Kotlin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E5E5E5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Kotlin-Statistics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scikit-learn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Statistical/probability operators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4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Kotlin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CCCCCC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JavaFX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/ 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Vegas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4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Data2Viz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matplotlib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Charting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libraries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0106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4"/>
              <a:t>Online </a:t>
            </a:r>
            <a:r>
              <a:rPr dirty="0" spc="125"/>
              <a:t>Class</a:t>
            </a:r>
            <a:r>
              <a:rPr dirty="0" spc="85"/>
              <a:t> </a:t>
            </a:r>
            <a:r>
              <a:rPr dirty="0" spc="180"/>
              <a:t>Resources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94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46709" y="1150979"/>
            <a:ext cx="8082915" cy="200533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1950" spc="165" b="1">
                <a:latin typeface="Arial"/>
                <a:cs typeface="Arial"/>
              </a:rPr>
              <a:t>Coursera </a:t>
            </a:r>
            <a:r>
              <a:rPr dirty="0" sz="1950" spc="-110" b="1">
                <a:latin typeface="Arial"/>
                <a:cs typeface="Arial"/>
              </a:rPr>
              <a:t>– </a:t>
            </a:r>
            <a:r>
              <a:rPr dirty="0" sz="1950" spc="180" b="1">
                <a:latin typeface="Arial"/>
                <a:cs typeface="Arial"/>
              </a:rPr>
              <a:t>Discrete</a:t>
            </a:r>
            <a:r>
              <a:rPr dirty="0" sz="1950" spc="-70" b="1">
                <a:latin typeface="Arial"/>
                <a:cs typeface="Arial"/>
              </a:rPr>
              <a:t> </a:t>
            </a:r>
            <a:r>
              <a:rPr dirty="0" sz="1950" spc="195" b="1">
                <a:latin typeface="Arial"/>
                <a:cs typeface="Arial"/>
              </a:rPr>
              <a:t>Optimization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950" spc="100">
                <a:solidFill>
                  <a:srgbClr val="9FABD3"/>
                </a:solidFill>
                <a:latin typeface="Tahoma"/>
                <a:cs typeface="Tahoma"/>
                <a:hlinkClick r:id="rId2"/>
              </a:rPr>
              <a:t>https://www.coursera.org/learn/discrete-optimization/home/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 sz="1950" spc="165" b="1">
                <a:latin typeface="Arial"/>
                <a:cs typeface="Arial"/>
              </a:rPr>
              <a:t>Coursera </a:t>
            </a:r>
            <a:r>
              <a:rPr dirty="0" sz="1950" spc="-110" b="1">
                <a:latin typeface="Arial"/>
                <a:cs typeface="Arial"/>
              </a:rPr>
              <a:t>– </a:t>
            </a:r>
            <a:r>
              <a:rPr dirty="0" sz="1950" spc="195" b="1">
                <a:latin typeface="Arial"/>
                <a:cs typeface="Arial"/>
              </a:rPr>
              <a:t>Machine</a:t>
            </a:r>
            <a:r>
              <a:rPr dirty="0" sz="1950" spc="-55" b="1">
                <a:latin typeface="Arial"/>
                <a:cs typeface="Arial"/>
              </a:rPr>
              <a:t> </a:t>
            </a:r>
            <a:r>
              <a:rPr dirty="0" sz="1950" spc="180" b="1">
                <a:latin typeface="Arial"/>
                <a:cs typeface="Arial"/>
              </a:rPr>
              <a:t>Learning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950" spc="105">
                <a:solidFill>
                  <a:srgbClr val="9FABD3"/>
                </a:solidFill>
                <a:latin typeface="Tahoma"/>
                <a:cs typeface="Tahoma"/>
                <a:hlinkClick r:id="rId3"/>
              </a:rPr>
              <a:t>https://www.coursera.org/learn/machine-learning/home/welcome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51371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40"/>
              <a:t>YouTube </a:t>
            </a:r>
            <a:r>
              <a:rPr dirty="0" spc="190"/>
              <a:t>Channels </a:t>
            </a:r>
            <a:r>
              <a:rPr dirty="0" spc="250"/>
              <a:t>and</a:t>
            </a:r>
            <a:r>
              <a:rPr dirty="0" spc="175"/>
              <a:t> </a:t>
            </a:r>
            <a:r>
              <a:rPr dirty="0" spc="190"/>
              <a:t>Videos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94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53059" y="1107800"/>
            <a:ext cx="5264150" cy="1899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736215">
              <a:lnSpc>
                <a:spcPct val="133300"/>
              </a:lnSpc>
              <a:spcBef>
                <a:spcPts val="100"/>
              </a:spcBef>
            </a:pPr>
            <a:r>
              <a:rPr dirty="0" sz="1150" spc="105" b="1">
                <a:latin typeface="Arial"/>
                <a:cs typeface="Arial"/>
              </a:rPr>
              <a:t>Thomas Nield  </a:t>
            </a:r>
            <a:r>
              <a:rPr dirty="0" sz="1150" spc="110" b="1">
                <a:solidFill>
                  <a:srgbClr val="9FABD3"/>
                </a:solidFill>
                <a:latin typeface="Arial"/>
                <a:cs typeface="Arial"/>
                <a:hlinkClick r:id="rId2"/>
              </a:rPr>
              <a:t>https://youtu.be/F6RiAN1A8n0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 marR="1670685">
              <a:lnSpc>
                <a:spcPct val="134100"/>
              </a:lnSpc>
            </a:pPr>
            <a:r>
              <a:rPr dirty="0" sz="1150" spc="100" b="1">
                <a:latin typeface="Arial"/>
                <a:cs typeface="Arial"/>
              </a:rPr>
              <a:t>Brandon Rohrer  </a:t>
            </a:r>
            <a:r>
              <a:rPr dirty="0" sz="1150" spc="105" b="1">
                <a:solidFill>
                  <a:srgbClr val="9FABD3"/>
                </a:solidFill>
                <a:latin typeface="Arial"/>
                <a:cs typeface="Arial"/>
                <a:hlinkClick r:id="rId3"/>
              </a:rPr>
              <a:t>https://www.youtube.com/c/BrandonRohrer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34100"/>
              </a:lnSpc>
            </a:pPr>
            <a:r>
              <a:rPr dirty="0" sz="1150" spc="110" b="1">
                <a:latin typeface="Arial"/>
                <a:cs typeface="Arial"/>
              </a:rPr>
              <a:t>3Blue1Brown  </a:t>
            </a:r>
            <a:r>
              <a:rPr dirty="0" sz="1150" spc="95" b="1">
                <a:solidFill>
                  <a:srgbClr val="9FABD3"/>
                </a:solidFill>
                <a:latin typeface="Arial"/>
                <a:cs typeface="Arial"/>
                <a:hlinkClick r:id="rId4"/>
              </a:rPr>
              <a:t>https://www.youtube.com/channel/UCYO_jab_esuFRV4b17AJtAw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059" y="3217270"/>
            <a:ext cx="4780280" cy="1898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dirty="0" sz="1150" spc="65" b="1">
                <a:latin typeface="Arial"/>
                <a:cs typeface="Arial"/>
              </a:rPr>
              <a:t>YouTube </a:t>
            </a:r>
            <a:r>
              <a:rPr dirty="0" sz="1150" spc="-65" b="1">
                <a:latin typeface="Arial"/>
                <a:cs typeface="Arial"/>
              </a:rPr>
              <a:t>– </a:t>
            </a:r>
            <a:r>
              <a:rPr dirty="0" sz="1150" spc="75" b="1">
                <a:latin typeface="Arial"/>
                <a:cs typeface="Arial"/>
              </a:rPr>
              <a:t>P vs </a:t>
            </a:r>
            <a:r>
              <a:rPr dirty="0" sz="1150" spc="100" b="1">
                <a:latin typeface="Arial"/>
                <a:cs typeface="Arial"/>
              </a:rPr>
              <a:t>NP </a:t>
            </a:r>
            <a:r>
              <a:rPr dirty="0" sz="1150" spc="120" b="1">
                <a:latin typeface="Arial"/>
                <a:cs typeface="Arial"/>
              </a:rPr>
              <a:t>and </a:t>
            </a:r>
            <a:r>
              <a:rPr dirty="0" sz="1150" spc="140" b="1">
                <a:latin typeface="Arial"/>
                <a:cs typeface="Arial"/>
              </a:rPr>
              <a:t>the </a:t>
            </a:r>
            <a:r>
              <a:rPr dirty="0" sz="1150" spc="110" b="1">
                <a:latin typeface="Arial"/>
                <a:cs typeface="Arial"/>
              </a:rPr>
              <a:t>Computational </a:t>
            </a:r>
            <a:r>
              <a:rPr dirty="0" sz="1150" spc="105" b="1">
                <a:latin typeface="Arial"/>
                <a:cs typeface="Arial"/>
              </a:rPr>
              <a:t>Complexity </a:t>
            </a:r>
            <a:r>
              <a:rPr dirty="0" sz="1150" spc="100" b="1">
                <a:latin typeface="Arial"/>
                <a:cs typeface="Arial"/>
              </a:rPr>
              <a:t>Zoo  </a:t>
            </a:r>
            <a:r>
              <a:rPr dirty="0" sz="1150" spc="110" b="1">
                <a:solidFill>
                  <a:srgbClr val="9FABD3"/>
                </a:solidFill>
                <a:latin typeface="Arial"/>
                <a:cs typeface="Arial"/>
                <a:hlinkClick r:id="rId5"/>
              </a:rPr>
              <a:t>https://youtu.be/YX40hbAHx3s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 marR="958215">
              <a:lnSpc>
                <a:spcPct val="134100"/>
              </a:lnSpc>
            </a:pPr>
            <a:r>
              <a:rPr dirty="0" sz="1150" spc="110" b="1">
                <a:latin typeface="Arial"/>
                <a:cs typeface="Arial"/>
              </a:rPr>
              <a:t>The </a:t>
            </a:r>
            <a:r>
              <a:rPr dirty="0" sz="1150" spc="90" b="1">
                <a:latin typeface="Arial"/>
                <a:cs typeface="Arial"/>
              </a:rPr>
              <a:t>Traveling </a:t>
            </a:r>
            <a:r>
              <a:rPr dirty="0" sz="1150" spc="105" b="1">
                <a:latin typeface="Arial"/>
                <a:cs typeface="Arial"/>
              </a:rPr>
              <a:t>Salesman </a:t>
            </a:r>
            <a:r>
              <a:rPr dirty="0" sz="1150" spc="110" b="1">
                <a:latin typeface="Arial"/>
                <a:cs typeface="Arial"/>
              </a:rPr>
              <a:t>Problem</a:t>
            </a:r>
            <a:r>
              <a:rPr dirty="0" sz="1150" spc="15" b="1">
                <a:latin typeface="Arial"/>
                <a:cs typeface="Arial"/>
              </a:rPr>
              <a:t> </a:t>
            </a:r>
            <a:r>
              <a:rPr dirty="0" sz="1150" spc="95" b="1">
                <a:latin typeface="Arial"/>
                <a:cs typeface="Arial"/>
              </a:rPr>
              <a:t>Visualization  </a:t>
            </a:r>
            <a:r>
              <a:rPr dirty="0" sz="1150" spc="105" b="1">
                <a:solidFill>
                  <a:srgbClr val="9FABD3"/>
                </a:solidFill>
                <a:latin typeface="Arial"/>
                <a:cs typeface="Arial"/>
                <a:hlinkClick r:id="rId6"/>
              </a:rPr>
              <a:t>https://youtu.be/SC5CX8drAtU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944880">
              <a:lnSpc>
                <a:spcPct val="133300"/>
              </a:lnSpc>
            </a:pPr>
            <a:r>
              <a:rPr dirty="0" sz="1150" spc="110" b="1">
                <a:latin typeface="Arial"/>
                <a:cs typeface="Arial"/>
              </a:rPr>
              <a:t>The </a:t>
            </a:r>
            <a:r>
              <a:rPr dirty="0" sz="1150" spc="90" b="1">
                <a:latin typeface="Arial"/>
                <a:cs typeface="Arial"/>
              </a:rPr>
              <a:t>Traveling </a:t>
            </a:r>
            <a:r>
              <a:rPr dirty="0" sz="1150" spc="105" b="1">
                <a:latin typeface="Arial"/>
                <a:cs typeface="Arial"/>
              </a:rPr>
              <a:t>Salesman </a:t>
            </a:r>
            <a:r>
              <a:rPr dirty="0" sz="1150" spc="135" b="1">
                <a:latin typeface="Arial"/>
                <a:cs typeface="Arial"/>
              </a:rPr>
              <a:t>w/ </a:t>
            </a:r>
            <a:r>
              <a:rPr dirty="0" sz="1150" spc="155" b="1">
                <a:latin typeface="Arial"/>
                <a:cs typeface="Arial"/>
              </a:rPr>
              <a:t>1000 </a:t>
            </a:r>
            <a:r>
              <a:rPr dirty="0" sz="1150" spc="80" b="1">
                <a:latin typeface="Arial"/>
                <a:cs typeface="Arial"/>
              </a:rPr>
              <a:t>Cities</a:t>
            </a:r>
            <a:r>
              <a:rPr dirty="0" sz="1150" spc="-120" b="1">
                <a:latin typeface="Arial"/>
                <a:cs typeface="Arial"/>
              </a:rPr>
              <a:t> </a:t>
            </a:r>
            <a:r>
              <a:rPr dirty="0" sz="1150" spc="110" b="1">
                <a:latin typeface="Arial"/>
                <a:cs typeface="Arial"/>
              </a:rPr>
              <a:t>(Video)  </a:t>
            </a:r>
            <a:r>
              <a:rPr dirty="0" sz="1150" spc="100" b="1">
                <a:solidFill>
                  <a:srgbClr val="9FABD3"/>
                </a:solidFill>
                <a:latin typeface="Arial"/>
                <a:cs typeface="Arial"/>
                <a:hlinkClick r:id="rId7"/>
              </a:rPr>
              <a:t>https://youtu.be/W-aAjd8_bUc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4979"/>
            <a:ext cx="9720580" cy="944880"/>
          </a:xfrm>
          <a:custGeom>
            <a:avLst/>
            <a:gdLst/>
            <a:ahLst/>
            <a:cxnLst/>
            <a:rect l="l" t="t" r="r" b="b"/>
            <a:pathLst>
              <a:path w="9720580" h="944880">
                <a:moveTo>
                  <a:pt x="9720580" y="0"/>
                </a:moveTo>
                <a:lnTo>
                  <a:pt x="0" y="0"/>
                </a:lnTo>
                <a:lnTo>
                  <a:pt x="0" y="944880"/>
                </a:lnTo>
                <a:lnTo>
                  <a:pt x="9720580" y="944880"/>
                </a:lnTo>
                <a:lnTo>
                  <a:pt x="972058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60309" y="5129889"/>
            <a:ext cx="2519680" cy="405130"/>
          </a:xfrm>
          <a:custGeom>
            <a:avLst/>
            <a:gdLst/>
            <a:ahLst/>
            <a:cxnLst/>
            <a:rect l="l" t="t" r="r" b="b"/>
            <a:pathLst>
              <a:path w="2519679" h="405129">
                <a:moveTo>
                  <a:pt x="2519680" y="0"/>
                </a:moveTo>
                <a:lnTo>
                  <a:pt x="0" y="0"/>
                </a:lnTo>
                <a:lnTo>
                  <a:pt x="0" y="405130"/>
                </a:lnTo>
                <a:lnTo>
                  <a:pt x="2519680" y="405130"/>
                </a:lnTo>
                <a:lnTo>
                  <a:pt x="251968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0430" y="5129889"/>
            <a:ext cx="6479540" cy="405130"/>
          </a:xfrm>
          <a:custGeom>
            <a:avLst/>
            <a:gdLst/>
            <a:ahLst/>
            <a:cxnLst/>
            <a:rect l="l" t="t" r="r" b="b"/>
            <a:pathLst>
              <a:path w="6479540" h="405129">
                <a:moveTo>
                  <a:pt x="6479540" y="0"/>
                </a:moveTo>
                <a:lnTo>
                  <a:pt x="0" y="0"/>
                </a:lnTo>
                <a:lnTo>
                  <a:pt x="0" y="405130"/>
                </a:lnTo>
                <a:lnTo>
                  <a:pt x="6479540" y="405130"/>
                </a:lnTo>
                <a:lnTo>
                  <a:pt x="6479540" y="0"/>
                </a:lnTo>
                <a:close/>
              </a:path>
            </a:pathLst>
          </a:custGeom>
          <a:solidFill>
            <a:srgbClr val="BCC2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0339" y="5129889"/>
            <a:ext cx="539750" cy="405130"/>
          </a:xfrm>
          <a:custGeom>
            <a:avLst/>
            <a:gdLst/>
            <a:ahLst/>
            <a:cxnLst/>
            <a:rect l="l" t="t" r="r" b="b"/>
            <a:pathLst>
              <a:path w="539750" h="405129">
                <a:moveTo>
                  <a:pt x="539750" y="0"/>
                </a:moveTo>
                <a:lnTo>
                  <a:pt x="0" y="0"/>
                </a:lnTo>
                <a:lnTo>
                  <a:pt x="0" y="405130"/>
                </a:lnTo>
                <a:lnTo>
                  <a:pt x="539750" y="405130"/>
                </a:lnTo>
                <a:lnTo>
                  <a:pt x="53975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10585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45"/>
              <a:t>B</a:t>
            </a:r>
            <a:r>
              <a:rPr dirty="0" spc="110"/>
              <a:t>o</a:t>
            </a:r>
            <a:r>
              <a:rPr dirty="0" spc="229"/>
              <a:t>o</a:t>
            </a:r>
            <a:r>
              <a:rPr dirty="0" spc="200"/>
              <a:t>k</a:t>
            </a:r>
            <a:r>
              <a:rPr dirty="0" spc="90"/>
              <a:t>s</a:t>
            </a:r>
          </a:p>
        </p:txBody>
      </p:sp>
      <p:sp>
        <p:nvSpPr>
          <p:cNvPr id="7" name="object 7"/>
          <p:cNvSpPr/>
          <p:nvPr/>
        </p:nvSpPr>
        <p:spPr>
          <a:xfrm>
            <a:off x="457200" y="1371959"/>
            <a:ext cx="1645920" cy="2058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77439" y="1371959"/>
            <a:ext cx="1468119" cy="2011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44950" y="1370689"/>
            <a:ext cx="1534160" cy="2012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44950" y="1370689"/>
            <a:ext cx="1534160" cy="2012950"/>
          </a:xfrm>
          <a:custGeom>
            <a:avLst/>
            <a:gdLst/>
            <a:ahLst/>
            <a:cxnLst/>
            <a:rect l="l" t="t" r="r" b="b"/>
            <a:pathLst>
              <a:path w="1534160" h="2012950">
                <a:moveTo>
                  <a:pt x="0" y="0"/>
                </a:moveTo>
                <a:lnTo>
                  <a:pt x="1534160" y="0"/>
                </a:lnTo>
                <a:lnTo>
                  <a:pt x="1534160" y="2012950"/>
                </a:lnTo>
                <a:lnTo>
                  <a:pt x="0" y="20129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52159" y="1354179"/>
            <a:ext cx="1554480" cy="20396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52159" y="1354179"/>
            <a:ext cx="1554480" cy="2039620"/>
          </a:xfrm>
          <a:custGeom>
            <a:avLst/>
            <a:gdLst/>
            <a:ahLst/>
            <a:cxnLst/>
            <a:rect l="l" t="t" r="r" b="b"/>
            <a:pathLst>
              <a:path w="1554479" h="2039620">
                <a:moveTo>
                  <a:pt x="0" y="0"/>
                </a:moveTo>
                <a:lnTo>
                  <a:pt x="1554480" y="0"/>
                </a:lnTo>
                <a:lnTo>
                  <a:pt x="1554480" y="2039620"/>
                </a:lnTo>
                <a:lnTo>
                  <a:pt x="0" y="203962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23809" y="1371959"/>
            <a:ext cx="1337309" cy="2009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dirty="0" spc="250"/>
              <a:t>94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alizarin-blue</dc:title>
  <dcterms:created xsi:type="dcterms:W3CDTF">2019-04-16T21:03:21Z</dcterms:created>
  <dcterms:modified xsi:type="dcterms:W3CDTF">2019-04-16T21:03:21Z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2019-03-11T00:00:00Z</vt:filetime>
  </property>
  <property fmtid="{D5CDD505-2E9C-101B-9397-08002B2CF9AE}" pid="3" name="Creator">
    <vt:lpwstr>Impress</vt:lpwstr>
  </property>
  <property fmtid="{D5CDD505-2E9C-101B-9397-08002B2CF9AE}" pid="4" name="LastSaved">
    <vt:filetime>2019-03-11T00:00:00Z</vt:filetime>
  </property>
</Properties>
</file>