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</p:sldIdLst>
  <p:sldSz cx="10083800" cy="5664200"/>
  <p:notesSz cx="10083800" cy="5664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6709" y="556259"/>
            <a:ext cx="939038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1952"/>
            <a:ext cx="7058660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201D3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46709" y="1335116"/>
            <a:ext cx="3558540" cy="327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7" y="1302766"/>
            <a:ext cx="4386453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362200"/>
            <a:ext cx="9720580" cy="944880"/>
          </a:xfrm>
          <a:custGeom>
            <a:avLst/>
            <a:gdLst/>
            <a:ahLst/>
            <a:cxnLst/>
            <a:rect l="l" t="t" r="r" b="b"/>
            <a:pathLst>
              <a:path w="9720580" h="944879">
                <a:moveTo>
                  <a:pt x="9720580" y="0"/>
                </a:moveTo>
                <a:lnTo>
                  <a:pt x="0" y="0"/>
                </a:lnTo>
                <a:lnTo>
                  <a:pt x="0" y="944880"/>
                </a:lnTo>
                <a:lnTo>
                  <a:pt x="9720580" y="944880"/>
                </a:lnTo>
                <a:lnTo>
                  <a:pt x="9720580" y="0"/>
                </a:lnTo>
                <a:close/>
              </a:path>
            </a:pathLst>
          </a:custGeom>
          <a:solidFill>
            <a:srgbClr val="0066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897379" y="807708"/>
            <a:ext cx="6477000" cy="4266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34620"/>
            <a:ext cx="9720580" cy="944880"/>
          </a:xfrm>
          <a:custGeom>
            <a:avLst/>
            <a:gdLst/>
            <a:ahLst/>
            <a:cxnLst/>
            <a:rect l="l" t="t" r="r" b="b"/>
            <a:pathLst>
              <a:path w="9720580" h="944880">
                <a:moveTo>
                  <a:pt x="9720580" y="0"/>
                </a:moveTo>
                <a:lnTo>
                  <a:pt x="0" y="0"/>
                </a:lnTo>
                <a:lnTo>
                  <a:pt x="0" y="944879"/>
                </a:lnTo>
                <a:lnTo>
                  <a:pt x="9720580" y="944879"/>
                </a:lnTo>
                <a:lnTo>
                  <a:pt x="9720580" y="0"/>
                </a:lnTo>
                <a:close/>
              </a:path>
            </a:pathLst>
          </a:custGeom>
          <a:solidFill>
            <a:srgbClr val="0066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560309" y="5129529"/>
            <a:ext cx="2519680" cy="405130"/>
          </a:xfrm>
          <a:custGeom>
            <a:avLst/>
            <a:gdLst/>
            <a:ahLst/>
            <a:cxnLst/>
            <a:rect l="l" t="t" r="r" b="b"/>
            <a:pathLst>
              <a:path w="2519679" h="405129">
                <a:moveTo>
                  <a:pt x="2519680" y="0"/>
                </a:moveTo>
                <a:lnTo>
                  <a:pt x="0" y="0"/>
                </a:lnTo>
                <a:lnTo>
                  <a:pt x="0" y="405130"/>
                </a:lnTo>
                <a:lnTo>
                  <a:pt x="2519680" y="405130"/>
                </a:lnTo>
                <a:lnTo>
                  <a:pt x="2519680" y="0"/>
                </a:lnTo>
                <a:close/>
              </a:path>
            </a:pathLst>
          </a:custGeom>
          <a:solidFill>
            <a:srgbClr val="0066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00430" y="5129529"/>
            <a:ext cx="6479540" cy="405130"/>
          </a:xfrm>
          <a:custGeom>
            <a:avLst/>
            <a:gdLst/>
            <a:ahLst/>
            <a:cxnLst/>
            <a:rect l="l" t="t" r="r" b="b"/>
            <a:pathLst>
              <a:path w="6479540" h="405129">
                <a:moveTo>
                  <a:pt x="6479540" y="0"/>
                </a:moveTo>
                <a:lnTo>
                  <a:pt x="0" y="0"/>
                </a:lnTo>
                <a:lnTo>
                  <a:pt x="0" y="405130"/>
                </a:lnTo>
                <a:lnTo>
                  <a:pt x="6479540" y="405130"/>
                </a:lnTo>
                <a:lnTo>
                  <a:pt x="6479540" y="0"/>
                </a:lnTo>
                <a:close/>
              </a:path>
            </a:pathLst>
          </a:custGeom>
          <a:solidFill>
            <a:srgbClr val="BCC2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80339" y="5129529"/>
            <a:ext cx="539750" cy="405130"/>
          </a:xfrm>
          <a:custGeom>
            <a:avLst/>
            <a:gdLst/>
            <a:ahLst/>
            <a:cxnLst/>
            <a:rect l="l" t="t" r="r" b="b"/>
            <a:pathLst>
              <a:path w="539750" h="405129">
                <a:moveTo>
                  <a:pt x="539750" y="0"/>
                </a:moveTo>
                <a:lnTo>
                  <a:pt x="0" y="0"/>
                </a:lnTo>
                <a:lnTo>
                  <a:pt x="0" y="405130"/>
                </a:lnTo>
                <a:lnTo>
                  <a:pt x="539750" y="405130"/>
                </a:lnTo>
                <a:lnTo>
                  <a:pt x="539750" y="0"/>
                </a:lnTo>
                <a:close/>
              </a:path>
            </a:pathLst>
          </a:custGeom>
          <a:solidFill>
            <a:srgbClr val="0066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6709" y="556259"/>
            <a:ext cx="939038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6709" y="1391920"/>
            <a:ext cx="4328795" cy="293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rgbClr val="201D3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8492" y="5267706"/>
            <a:ext cx="3226816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190" y="5267706"/>
            <a:ext cx="2319274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266700" y="5186578"/>
            <a:ext cx="367665" cy="29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Relationship Id="rId4" Type="http://schemas.openxmlformats.org/officeDocument/2006/relationships/image" Target="../media/image18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homasnield/traveling_salesman_demo" TargetMode="External"/><Relationship Id="rId3" Type="http://schemas.openxmlformats.org/officeDocument/2006/relationships/hyperlink" Target="https://github.com/thomasnield/traveling_salesman_plotter" TargetMode="External"/><Relationship Id="rId4" Type="http://schemas.openxmlformats.org/officeDocument/2006/relationships/image" Target="../media/image45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thomasnield/blog_articles/master/linear_programming_with_kotlin_part_iii/images/timeline_concept_coverage3.jpg" TargetMode="Externa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thomasnield/optimized-scheduling-demo" TargetMode="Externa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thomasnield/kotlin-sudoku-solver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jpg"/><Relationship Id="rId3" Type="http://schemas.openxmlformats.org/officeDocument/2006/relationships/image" Target="../media/image58.png"/><Relationship Id="rId4" Type="http://schemas.openxmlformats.org/officeDocument/2006/relationships/image" Target="../media/image59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jpg"/><Relationship Id="rId3" Type="http://schemas.openxmlformats.org/officeDocument/2006/relationships/image" Target="../media/image65.jpg"/><Relationship Id="rId4" Type="http://schemas.openxmlformats.org/officeDocument/2006/relationships/image" Target="../media/image66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homasnield/bayes_user_input_prediction" TargetMode="External"/><Relationship Id="rId3" Type="http://schemas.openxmlformats.org/officeDocument/2006/relationships/hyperlink" Target="https://github.com/thomasnield/bayes_email_spam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ackoverflow.com/questions/1855884/determine-font-color-based-on-background-color" TargetMode="External"/><Relationship Id="rId3" Type="http://schemas.openxmlformats.org/officeDocument/2006/relationships/image" Target="../media/image82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hyperlink" Target="http://www.desmos.com/calculator/jwjn5rwfy6" TargetMode="Externa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jpg"/><Relationship Id="rId3" Type="http://schemas.openxmlformats.org/officeDocument/2006/relationships/image" Target="../media/image89.jpg"/><Relationship Id="rId4" Type="http://schemas.openxmlformats.org/officeDocument/2006/relationships/image" Target="../media/image90.jp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1.jpg"/><Relationship Id="rId3" Type="http://schemas.openxmlformats.org/officeDocument/2006/relationships/image" Target="../media/image92.jpg"/><Relationship Id="rId4" Type="http://schemas.openxmlformats.org/officeDocument/2006/relationships/image" Target="../media/image93.jpg"/><Relationship Id="rId5" Type="http://schemas.openxmlformats.org/officeDocument/2006/relationships/image" Target="../media/image94.jp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.co/d/76UYvXd" TargetMode="External"/><Relationship Id="rId3" Type="http://schemas.openxmlformats.org/officeDocument/2006/relationships/hyperlink" Target="http://www.xkcd.com/399/" TargetMode="External"/><Relationship Id="rId4" Type="http://schemas.openxmlformats.org/officeDocument/2006/relationships/hyperlink" Target="http://www.xkcd.com/287/" TargetMode="External"/><Relationship Id="rId5" Type="http://schemas.openxmlformats.org/officeDocument/2006/relationships/image" Target="../media/image95.jp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a.co/d/76UYvXd" TargetMode="Externa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ursera.org/learn/discrete-optimization/home/" TargetMode="External"/><Relationship Id="rId3" Type="http://schemas.openxmlformats.org/officeDocument/2006/relationships/hyperlink" Target="http://www.coursera.org/learn/machine-learning/home/welcome" TargetMode="Externa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ursera.org/learn/discrete-optimization/home/" TargetMode="External"/><Relationship Id="rId3" Type="http://schemas.openxmlformats.org/officeDocument/2006/relationships/hyperlink" Target="http://www.youtube.com/c/BrandonRohrer" TargetMode="External"/><Relationship Id="rId4" Type="http://schemas.openxmlformats.org/officeDocument/2006/relationships/hyperlink" Target="http://www.youtube.com/channel/UCYO_jab_esuFRV4b17AJtAw" TargetMode="External"/><Relationship Id="rId5" Type="http://schemas.openxmlformats.org/officeDocument/2006/relationships/hyperlink" Target="https://www.coursera.org/learn/machine-learning/home/welcome" TargetMode="Externa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8.jpg"/><Relationship Id="rId3" Type="http://schemas.openxmlformats.org/officeDocument/2006/relationships/image" Target="../media/image96.jpg"/><Relationship Id="rId4" Type="http://schemas.openxmlformats.org/officeDocument/2006/relationships/image" Target="../media/image64.jpg"/><Relationship Id="rId5" Type="http://schemas.openxmlformats.org/officeDocument/2006/relationships/image" Target="../media/image65.jpg"/><Relationship Id="rId6" Type="http://schemas.openxmlformats.org/officeDocument/2006/relationships/image" Target="../media/image59.jp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taplanner.org/blog/2017/09/07/DoesAIIncludeConstraintSolvers.html" TargetMode="Externa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ptaplanner.org/blog/2017/09/07/DoesAIIncludeConstraintSolvers.html" TargetMode="External"/><Relationship Id="rId3" Type="http://schemas.openxmlformats.org/officeDocument/2006/relationships/hyperlink" Target="http://thinkingmachines.mit.edu/blog/unreasonable-reputation-neural-networks" TargetMode="External"/><Relationship Id="rId4" Type="http://schemas.openxmlformats.org/officeDocument/2006/relationships/hyperlink" Target="http://www.oreilly.com/ideas/the-hard-thing-about-deep-learning" TargetMode="External"/><Relationship Id="rId5" Type="http://schemas.openxmlformats.org/officeDocument/2006/relationships/hyperlink" Target="http://www.newscientist.com/article/mg21328565.100-mario-is-hard-and-thats-mathematically-of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wardsdatascience.com/essential-math-for-data-science-why-and-how-e88271367fbd" TargetMode="External"/><Relationship Id="rId3" Type="http://schemas.openxmlformats.org/officeDocument/2006/relationships/hyperlink" Target="http://akira.ruc.dk/%7Ekeld/research/LKH/LKH-1.3/DOC/LKH_REPORT.pdf" TargetMode="External"/><Relationship Id="rId4" Type="http://schemas.openxmlformats.org/officeDocument/2006/relationships/hyperlink" Target="http://www.iro.umontreal.ca/%7Edift6751/paper_potvin_nn_tsp.pdf" TargetMode="External"/><Relationship Id="rId5" Type="http://schemas.openxmlformats.org/officeDocument/2006/relationships/hyperlink" Target="https://www.newscientist.com/article/mg21328565.100-mario-is-hard-and-thats-mathematically-official/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87190" y="1813560"/>
            <a:ext cx="228600" cy="224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87190" y="2708910"/>
            <a:ext cx="228600" cy="223520"/>
          </a:xfrm>
          <a:custGeom>
            <a:avLst/>
            <a:gdLst/>
            <a:ahLst/>
            <a:cxnLst/>
            <a:rect l="l" t="t" r="r" b="b"/>
            <a:pathLst>
              <a:path w="228600" h="223519">
                <a:moveTo>
                  <a:pt x="114300" y="0"/>
                </a:moveTo>
                <a:lnTo>
                  <a:pt x="69115" y="8532"/>
                </a:lnTo>
                <a:lnTo>
                  <a:pt x="32861" y="32067"/>
                </a:lnTo>
                <a:lnTo>
                  <a:pt x="8751" y="67508"/>
                </a:lnTo>
                <a:lnTo>
                  <a:pt x="0" y="111759"/>
                </a:lnTo>
                <a:lnTo>
                  <a:pt x="8751" y="156011"/>
                </a:lnTo>
                <a:lnTo>
                  <a:pt x="32861" y="191452"/>
                </a:lnTo>
                <a:lnTo>
                  <a:pt x="69115" y="214987"/>
                </a:lnTo>
                <a:lnTo>
                  <a:pt x="114300" y="223519"/>
                </a:lnTo>
                <a:lnTo>
                  <a:pt x="159484" y="214987"/>
                </a:lnTo>
                <a:lnTo>
                  <a:pt x="195738" y="191452"/>
                </a:lnTo>
                <a:lnTo>
                  <a:pt x="219848" y="156011"/>
                </a:lnTo>
                <a:lnTo>
                  <a:pt x="228600" y="111759"/>
                </a:lnTo>
                <a:lnTo>
                  <a:pt x="219848" y="67508"/>
                </a:lnTo>
                <a:lnTo>
                  <a:pt x="195738" y="32067"/>
                </a:lnTo>
                <a:lnTo>
                  <a:pt x="159484" y="8532"/>
                </a:lnTo>
                <a:lnTo>
                  <a:pt x="114300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87190" y="2708910"/>
            <a:ext cx="228600" cy="223520"/>
          </a:xfrm>
          <a:custGeom>
            <a:avLst/>
            <a:gdLst/>
            <a:ahLst/>
            <a:cxnLst/>
            <a:rect l="l" t="t" r="r" b="b"/>
            <a:pathLst>
              <a:path w="228600" h="223519">
                <a:moveTo>
                  <a:pt x="114300" y="0"/>
                </a:moveTo>
                <a:lnTo>
                  <a:pt x="159484" y="8532"/>
                </a:lnTo>
                <a:lnTo>
                  <a:pt x="195738" y="32067"/>
                </a:lnTo>
                <a:lnTo>
                  <a:pt x="219848" y="67508"/>
                </a:lnTo>
                <a:lnTo>
                  <a:pt x="228600" y="111759"/>
                </a:lnTo>
                <a:lnTo>
                  <a:pt x="219848" y="156011"/>
                </a:lnTo>
                <a:lnTo>
                  <a:pt x="195738" y="191452"/>
                </a:lnTo>
                <a:lnTo>
                  <a:pt x="159484" y="214987"/>
                </a:lnTo>
                <a:lnTo>
                  <a:pt x="114300" y="223519"/>
                </a:lnTo>
                <a:lnTo>
                  <a:pt x="69115" y="214987"/>
                </a:lnTo>
                <a:lnTo>
                  <a:pt x="32861" y="191452"/>
                </a:lnTo>
                <a:lnTo>
                  <a:pt x="8751" y="156011"/>
                </a:lnTo>
                <a:lnTo>
                  <a:pt x="0" y="111759"/>
                </a:lnTo>
                <a:lnTo>
                  <a:pt x="8751" y="67508"/>
                </a:lnTo>
                <a:lnTo>
                  <a:pt x="32861" y="32067"/>
                </a:lnTo>
                <a:lnTo>
                  <a:pt x="69115" y="8532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87190" y="27089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15790" y="29324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87390" y="1813560"/>
            <a:ext cx="228600" cy="224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00320" y="2708910"/>
            <a:ext cx="228600" cy="223520"/>
          </a:xfrm>
          <a:custGeom>
            <a:avLst/>
            <a:gdLst/>
            <a:ahLst/>
            <a:cxnLst/>
            <a:rect l="l" t="t" r="r" b="b"/>
            <a:pathLst>
              <a:path w="228600" h="223519">
                <a:moveTo>
                  <a:pt x="114300" y="0"/>
                </a:moveTo>
                <a:lnTo>
                  <a:pt x="69115" y="8532"/>
                </a:lnTo>
                <a:lnTo>
                  <a:pt x="32861" y="32067"/>
                </a:lnTo>
                <a:lnTo>
                  <a:pt x="8751" y="67508"/>
                </a:lnTo>
                <a:lnTo>
                  <a:pt x="0" y="111759"/>
                </a:lnTo>
                <a:lnTo>
                  <a:pt x="8751" y="156011"/>
                </a:lnTo>
                <a:lnTo>
                  <a:pt x="32861" y="191452"/>
                </a:lnTo>
                <a:lnTo>
                  <a:pt x="69115" y="214987"/>
                </a:lnTo>
                <a:lnTo>
                  <a:pt x="114300" y="223519"/>
                </a:lnTo>
                <a:lnTo>
                  <a:pt x="159484" y="214987"/>
                </a:lnTo>
                <a:lnTo>
                  <a:pt x="195738" y="191452"/>
                </a:lnTo>
                <a:lnTo>
                  <a:pt x="219848" y="156011"/>
                </a:lnTo>
                <a:lnTo>
                  <a:pt x="228600" y="111759"/>
                </a:lnTo>
                <a:lnTo>
                  <a:pt x="219848" y="67508"/>
                </a:lnTo>
                <a:lnTo>
                  <a:pt x="195738" y="32067"/>
                </a:lnTo>
                <a:lnTo>
                  <a:pt x="159484" y="8532"/>
                </a:lnTo>
                <a:lnTo>
                  <a:pt x="114300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00320" y="2708910"/>
            <a:ext cx="228600" cy="223520"/>
          </a:xfrm>
          <a:custGeom>
            <a:avLst/>
            <a:gdLst/>
            <a:ahLst/>
            <a:cxnLst/>
            <a:rect l="l" t="t" r="r" b="b"/>
            <a:pathLst>
              <a:path w="228600" h="223519">
                <a:moveTo>
                  <a:pt x="114300" y="0"/>
                </a:moveTo>
                <a:lnTo>
                  <a:pt x="159484" y="8532"/>
                </a:lnTo>
                <a:lnTo>
                  <a:pt x="195738" y="32067"/>
                </a:lnTo>
                <a:lnTo>
                  <a:pt x="219848" y="67508"/>
                </a:lnTo>
                <a:lnTo>
                  <a:pt x="228600" y="111759"/>
                </a:lnTo>
                <a:lnTo>
                  <a:pt x="219848" y="156011"/>
                </a:lnTo>
                <a:lnTo>
                  <a:pt x="195738" y="191452"/>
                </a:lnTo>
                <a:lnTo>
                  <a:pt x="159484" y="214987"/>
                </a:lnTo>
                <a:lnTo>
                  <a:pt x="114300" y="223519"/>
                </a:lnTo>
                <a:lnTo>
                  <a:pt x="69115" y="214987"/>
                </a:lnTo>
                <a:lnTo>
                  <a:pt x="32861" y="191452"/>
                </a:lnTo>
                <a:lnTo>
                  <a:pt x="8751" y="156011"/>
                </a:lnTo>
                <a:lnTo>
                  <a:pt x="0" y="111759"/>
                </a:lnTo>
                <a:lnTo>
                  <a:pt x="8751" y="67508"/>
                </a:lnTo>
                <a:lnTo>
                  <a:pt x="32861" y="32067"/>
                </a:lnTo>
                <a:lnTo>
                  <a:pt x="69115" y="8532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00320" y="27089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30190" y="29324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87190" y="3586479"/>
            <a:ext cx="229870" cy="223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87190" y="2708910"/>
            <a:ext cx="228600" cy="223520"/>
          </a:xfrm>
          <a:custGeom>
            <a:avLst/>
            <a:gdLst/>
            <a:ahLst/>
            <a:cxnLst/>
            <a:rect l="l" t="t" r="r" b="b"/>
            <a:pathLst>
              <a:path w="228600" h="223519">
                <a:moveTo>
                  <a:pt x="114300" y="0"/>
                </a:moveTo>
                <a:lnTo>
                  <a:pt x="69115" y="8532"/>
                </a:lnTo>
                <a:lnTo>
                  <a:pt x="32861" y="32067"/>
                </a:lnTo>
                <a:lnTo>
                  <a:pt x="8751" y="67508"/>
                </a:lnTo>
                <a:lnTo>
                  <a:pt x="0" y="111759"/>
                </a:lnTo>
                <a:lnTo>
                  <a:pt x="8751" y="156011"/>
                </a:lnTo>
                <a:lnTo>
                  <a:pt x="32861" y="191452"/>
                </a:lnTo>
                <a:lnTo>
                  <a:pt x="69115" y="214987"/>
                </a:lnTo>
                <a:lnTo>
                  <a:pt x="114300" y="223519"/>
                </a:lnTo>
                <a:lnTo>
                  <a:pt x="159484" y="214987"/>
                </a:lnTo>
                <a:lnTo>
                  <a:pt x="195738" y="191452"/>
                </a:lnTo>
                <a:lnTo>
                  <a:pt x="219848" y="156011"/>
                </a:lnTo>
                <a:lnTo>
                  <a:pt x="228600" y="111759"/>
                </a:lnTo>
                <a:lnTo>
                  <a:pt x="219848" y="67508"/>
                </a:lnTo>
                <a:lnTo>
                  <a:pt x="195738" y="32067"/>
                </a:lnTo>
                <a:lnTo>
                  <a:pt x="159484" y="8532"/>
                </a:lnTo>
                <a:lnTo>
                  <a:pt x="114300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87190" y="2708910"/>
            <a:ext cx="228600" cy="223520"/>
          </a:xfrm>
          <a:custGeom>
            <a:avLst/>
            <a:gdLst/>
            <a:ahLst/>
            <a:cxnLst/>
            <a:rect l="l" t="t" r="r" b="b"/>
            <a:pathLst>
              <a:path w="228600" h="223519">
                <a:moveTo>
                  <a:pt x="114300" y="223519"/>
                </a:moveTo>
                <a:lnTo>
                  <a:pt x="159484" y="214987"/>
                </a:lnTo>
                <a:lnTo>
                  <a:pt x="195738" y="191452"/>
                </a:lnTo>
                <a:lnTo>
                  <a:pt x="219848" y="156011"/>
                </a:lnTo>
                <a:lnTo>
                  <a:pt x="228600" y="111759"/>
                </a:lnTo>
                <a:lnTo>
                  <a:pt x="219848" y="67508"/>
                </a:lnTo>
                <a:lnTo>
                  <a:pt x="195738" y="32067"/>
                </a:lnTo>
                <a:lnTo>
                  <a:pt x="159484" y="8532"/>
                </a:lnTo>
                <a:lnTo>
                  <a:pt x="114300" y="0"/>
                </a:lnTo>
                <a:lnTo>
                  <a:pt x="69115" y="8532"/>
                </a:lnTo>
                <a:lnTo>
                  <a:pt x="32861" y="32067"/>
                </a:lnTo>
                <a:lnTo>
                  <a:pt x="8751" y="67508"/>
                </a:lnTo>
                <a:lnTo>
                  <a:pt x="0" y="111759"/>
                </a:lnTo>
                <a:lnTo>
                  <a:pt x="8751" y="156011"/>
                </a:lnTo>
                <a:lnTo>
                  <a:pt x="32861" y="191452"/>
                </a:lnTo>
                <a:lnTo>
                  <a:pt x="69115" y="214987"/>
                </a:lnTo>
                <a:lnTo>
                  <a:pt x="114300" y="223519"/>
                </a:lnTo>
                <a:close/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87190" y="29324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17059" y="27076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87390" y="3586479"/>
            <a:ext cx="229870" cy="223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01590" y="2708910"/>
            <a:ext cx="228600" cy="223520"/>
          </a:xfrm>
          <a:custGeom>
            <a:avLst/>
            <a:gdLst/>
            <a:ahLst/>
            <a:cxnLst/>
            <a:rect l="l" t="t" r="r" b="b"/>
            <a:pathLst>
              <a:path w="228600" h="223519">
                <a:moveTo>
                  <a:pt x="114300" y="0"/>
                </a:moveTo>
                <a:lnTo>
                  <a:pt x="69115" y="8532"/>
                </a:lnTo>
                <a:lnTo>
                  <a:pt x="32861" y="32067"/>
                </a:lnTo>
                <a:lnTo>
                  <a:pt x="8751" y="67508"/>
                </a:lnTo>
                <a:lnTo>
                  <a:pt x="0" y="111759"/>
                </a:lnTo>
                <a:lnTo>
                  <a:pt x="8751" y="156011"/>
                </a:lnTo>
                <a:lnTo>
                  <a:pt x="32861" y="191452"/>
                </a:lnTo>
                <a:lnTo>
                  <a:pt x="69115" y="214987"/>
                </a:lnTo>
                <a:lnTo>
                  <a:pt x="114300" y="223519"/>
                </a:lnTo>
                <a:lnTo>
                  <a:pt x="159484" y="214987"/>
                </a:lnTo>
                <a:lnTo>
                  <a:pt x="195738" y="191452"/>
                </a:lnTo>
                <a:lnTo>
                  <a:pt x="219848" y="156011"/>
                </a:lnTo>
                <a:lnTo>
                  <a:pt x="228600" y="111759"/>
                </a:lnTo>
                <a:lnTo>
                  <a:pt x="219848" y="67508"/>
                </a:lnTo>
                <a:lnTo>
                  <a:pt x="195738" y="32067"/>
                </a:lnTo>
                <a:lnTo>
                  <a:pt x="159484" y="8532"/>
                </a:lnTo>
                <a:lnTo>
                  <a:pt x="114300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01590" y="2708910"/>
            <a:ext cx="228600" cy="223520"/>
          </a:xfrm>
          <a:custGeom>
            <a:avLst/>
            <a:gdLst/>
            <a:ahLst/>
            <a:cxnLst/>
            <a:rect l="l" t="t" r="r" b="b"/>
            <a:pathLst>
              <a:path w="228600" h="223519">
                <a:moveTo>
                  <a:pt x="114300" y="223519"/>
                </a:moveTo>
                <a:lnTo>
                  <a:pt x="159484" y="214987"/>
                </a:lnTo>
                <a:lnTo>
                  <a:pt x="195738" y="191452"/>
                </a:lnTo>
                <a:lnTo>
                  <a:pt x="219848" y="156011"/>
                </a:lnTo>
                <a:lnTo>
                  <a:pt x="228600" y="111759"/>
                </a:lnTo>
                <a:lnTo>
                  <a:pt x="219848" y="67508"/>
                </a:lnTo>
                <a:lnTo>
                  <a:pt x="195738" y="32067"/>
                </a:lnTo>
                <a:lnTo>
                  <a:pt x="159484" y="8532"/>
                </a:lnTo>
                <a:lnTo>
                  <a:pt x="114300" y="0"/>
                </a:lnTo>
                <a:lnTo>
                  <a:pt x="69115" y="8532"/>
                </a:lnTo>
                <a:lnTo>
                  <a:pt x="32861" y="32067"/>
                </a:lnTo>
                <a:lnTo>
                  <a:pt x="8751" y="67508"/>
                </a:lnTo>
                <a:lnTo>
                  <a:pt x="0" y="111759"/>
                </a:lnTo>
                <a:lnTo>
                  <a:pt x="8751" y="156011"/>
                </a:lnTo>
                <a:lnTo>
                  <a:pt x="32861" y="191452"/>
                </a:lnTo>
                <a:lnTo>
                  <a:pt x="69115" y="214987"/>
                </a:lnTo>
                <a:lnTo>
                  <a:pt x="114300" y="223519"/>
                </a:lnTo>
                <a:close/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01590" y="29324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330190" y="27076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57420" y="3586479"/>
            <a:ext cx="229869" cy="223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100320" y="1798320"/>
            <a:ext cx="228600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63540" y="2240279"/>
            <a:ext cx="229870" cy="2247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299200" y="1793239"/>
            <a:ext cx="208279" cy="2171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269990" y="3594100"/>
            <a:ext cx="208280" cy="217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269990" y="2660650"/>
            <a:ext cx="208280" cy="2184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193280" y="2660650"/>
            <a:ext cx="208279" cy="2184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193280" y="2181860"/>
            <a:ext cx="208279" cy="2171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188200" y="3158489"/>
            <a:ext cx="207009" cy="2171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997190" y="3625850"/>
            <a:ext cx="208279" cy="2184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997190" y="1793239"/>
            <a:ext cx="208279" cy="21717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194550" y="3657600"/>
            <a:ext cx="208279" cy="2184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199630" y="1771650"/>
            <a:ext cx="208279" cy="2184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124" y="2090283"/>
            <a:ext cx="281305" cy="14204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5">
                <a:latin typeface="Arial"/>
                <a:cs typeface="Arial"/>
              </a:rPr>
              <a:t>Tour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8109" y="5154994"/>
            <a:ext cx="200152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5">
                <a:latin typeface="Arial"/>
                <a:cs typeface="Arial"/>
              </a:rPr>
              <a:t>Tour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Configurations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124" y="2090283"/>
            <a:ext cx="281305" cy="14204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5">
                <a:latin typeface="Arial"/>
                <a:cs typeface="Arial"/>
              </a:rPr>
              <a:t>Tour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2920" y="1280160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431800" y="0"/>
                </a:moveTo>
                <a:lnTo>
                  <a:pt x="0" y="431800"/>
                </a:lnTo>
              </a:path>
            </a:pathLst>
          </a:custGeom>
          <a:ln w="29112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26079" y="1664970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30">
                <a:moveTo>
                  <a:pt x="81280" y="0"/>
                </a:moveTo>
                <a:lnTo>
                  <a:pt x="0" y="163829"/>
                </a:lnTo>
                <a:lnTo>
                  <a:pt x="163830" y="82550"/>
                </a:lnTo>
                <a:lnTo>
                  <a:pt x="81280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14800" y="1371600"/>
            <a:ext cx="85090" cy="2029460"/>
          </a:xfrm>
          <a:custGeom>
            <a:avLst/>
            <a:gdLst/>
            <a:ahLst/>
            <a:cxnLst/>
            <a:rect l="l" t="t" r="r" b="b"/>
            <a:pathLst>
              <a:path w="85089" h="2029460">
                <a:moveTo>
                  <a:pt x="0" y="0"/>
                </a:moveTo>
                <a:lnTo>
                  <a:pt x="85089" y="2029460"/>
                </a:lnTo>
              </a:path>
            </a:pathLst>
          </a:custGeom>
          <a:ln w="29112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41470" y="3390900"/>
            <a:ext cx="115570" cy="175260"/>
          </a:xfrm>
          <a:custGeom>
            <a:avLst/>
            <a:gdLst/>
            <a:ahLst/>
            <a:cxnLst/>
            <a:rect l="l" t="t" r="r" b="b"/>
            <a:pathLst>
              <a:path w="115570" h="175260">
                <a:moveTo>
                  <a:pt x="115569" y="0"/>
                </a:moveTo>
                <a:lnTo>
                  <a:pt x="0" y="5080"/>
                </a:lnTo>
                <a:lnTo>
                  <a:pt x="64769" y="175260"/>
                </a:lnTo>
                <a:lnTo>
                  <a:pt x="115569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63440" y="1280160"/>
            <a:ext cx="836930" cy="1591310"/>
          </a:xfrm>
          <a:custGeom>
            <a:avLst/>
            <a:gdLst/>
            <a:ahLst/>
            <a:cxnLst/>
            <a:rect l="l" t="t" r="r" b="b"/>
            <a:pathLst>
              <a:path w="836929" h="1591310">
                <a:moveTo>
                  <a:pt x="0" y="0"/>
                </a:moveTo>
                <a:lnTo>
                  <a:pt x="836930" y="1591309"/>
                </a:lnTo>
              </a:path>
            </a:pathLst>
          </a:custGeom>
          <a:ln w="29112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45759" y="2837179"/>
            <a:ext cx="132080" cy="180340"/>
          </a:xfrm>
          <a:custGeom>
            <a:avLst/>
            <a:gdLst/>
            <a:ahLst/>
            <a:cxnLst/>
            <a:rect l="l" t="t" r="r" b="b"/>
            <a:pathLst>
              <a:path w="132079" h="180339">
                <a:moveTo>
                  <a:pt x="102869" y="0"/>
                </a:moveTo>
                <a:lnTo>
                  <a:pt x="0" y="54609"/>
                </a:lnTo>
                <a:lnTo>
                  <a:pt x="132079" y="180339"/>
                </a:lnTo>
                <a:lnTo>
                  <a:pt x="102869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23759" y="2560320"/>
            <a:ext cx="0" cy="1755139"/>
          </a:xfrm>
          <a:custGeom>
            <a:avLst/>
            <a:gdLst/>
            <a:ahLst/>
            <a:cxnLst/>
            <a:rect l="l" t="t" r="r" b="b"/>
            <a:pathLst>
              <a:path w="0" h="1755139">
                <a:moveTo>
                  <a:pt x="0" y="0"/>
                </a:moveTo>
                <a:lnTo>
                  <a:pt x="0" y="1755139"/>
                </a:lnTo>
              </a:path>
            </a:pathLst>
          </a:custGeom>
          <a:ln w="29112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66609" y="4307840"/>
            <a:ext cx="115570" cy="172720"/>
          </a:xfrm>
          <a:custGeom>
            <a:avLst/>
            <a:gdLst/>
            <a:ahLst/>
            <a:cxnLst/>
            <a:rect l="l" t="t" r="r" b="b"/>
            <a:pathLst>
              <a:path w="115570" h="172720">
                <a:moveTo>
                  <a:pt x="115570" y="0"/>
                </a:moveTo>
                <a:lnTo>
                  <a:pt x="0" y="0"/>
                </a:lnTo>
                <a:lnTo>
                  <a:pt x="57150" y="172720"/>
                </a:lnTo>
                <a:lnTo>
                  <a:pt x="11557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276600" y="925829"/>
            <a:ext cx="18580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3333"/>
                </a:solidFill>
                <a:latin typeface="Arial"/>
                <a:cs typeface="Arial"/>
              </a:rPr>
              <a:t>LOCAL</a:t>
            </a:r>
            <a:r>
              <a:rPr dirty="0" sz="1800" spc="-15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3333"/>
                </a:solidFill>
                <a:latin typeface="Arial"/>
                <a:cs typeface="Arial"/>
              </a:rPr>
              <a:t>MINIMUM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28109" y="5154994"/>
            <a:ext cx="200152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5">
                <a:latin typeface="Arial"/>
                <a:cs typeface="Arial"/>
              </a:rPr>
              <a:t>Tour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Configurations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03950" y="2205989"/>
            <a:ext cx="2022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CC00"/>
                </a:solidFill>
                <a:latin typeface="Arial"/>
                <a:cs typeface="Arial"/>
              </a:rPr>
              <a:t>GLOBAL</a:t>
            </a:r>
            <a:r>
              <a:rPr dirty="0" sz="1800" spc="-125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CC00"/>
                </a:solidFill>
                <a:latin typeface="Arial"/>
                <a:cs typeface="Arial"/>
              </a:rPr>
              <a:t>MINIMUM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124" y="2090283"/>
            <a:ext cx="281305" cy="14204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5">
                <a:latin typeface="Arial"/>
                <a:cs typeface="Arial"/>
              </a:rPr>
              <a:t>Tour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29200" y="22860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133173" y="6314"/>
                </a:lnTo>
                <a:lnTo>
                  <a:pt x="89182" y="24271"/>
                </a:lnTo>
                <a:lnTo>
                  <a:pt x="52387" y="52387"/>
                </a:lnTo>
                <a:lnTo>
                  <a:pt x="24271" y="89182"/>
                </a:lnTo>
                <a:lnTo>
                  <a:pt x="6314" y="133173"/>
                </a:lnTo>
                <a:lnTo>
                  <a:pt x="0" y="182880"/>
                </a:lnTo>
                <a:lnTo>
                  <a:pt x="6314" y="232586"/>
                </a:lnTo>
                <a:lnTo>
                  <a:pt x="24271" y="276577"/>
                </a:lnTo>
                <a:lnTo>
                  <a:pt x="52387" y="313372"/>
                </a:lnTo>
                <a:lnTo>
                  <a:pt x="89182" y="341488"/>
                </a:lnTo>
                <a:lnTo>
                  <a:pt x="133173" y="359445"/>
                </a:lnTo>
                <a:lnTo>
                  <a:pt x="182879" y="365760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80"/>
                </a:lnTo>
                <a:lnTo>
                  <a:pt x="359445" y="133173"/>
                </a:lnTo>
                <a:lnTo>
                  <a:pt x="341488" y="89182"/>
                </a:lnTo>
                <a:lnTo>
                  <a:pt x="313372" y="52387"/>
                </a:lnTo>
                <a:lnTo>
                  <a:pt x="276577" y="24271"/>
                </a:lnTo>
                <a:lnTo>
                  <a:pt x="232586" y="6314"/>
                </a:lnTo>
                <a:lnTo>
                  <a:pt x="1828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29200" y="22860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232586" y="6314"/>
                </a:lnTo>
                <a:lnTo>
                  <a:pt x="276577" y="24271"/>
                </a:lnTo>
                <a:lnTo>
                  <a:pt x="313372" y="52387"/>
                </a:lnTo>
                <a:lnTo>
                  <a:pt x="341488" y="89182"/>
                </a:lnTo>
                <a:lnTo>
                  <a:pt x="359445" y="133173"/>
                </a:lnTo>
                <a:lnTo>
                  <a:pt x="365760" y="182880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79" y="365760"/>
                </a:lnTo>
                <a:lnTo>
                  <a:pt x="133173" y="359445"/>
                </a:lnTo>
                <a:lnTo>
                  <a:pt x="89182" y="341488"/>
                </a:lnTo>
                <a:lnTo>
                  <a:pt x="52387" y="313372"/>
                </a:lnTo>
                <a:lnTo>
                  <a:pt x="24271" y="276577"/>
                </a:lnTo>
                <a:lnTo>
                  <a:pt x="6314" y="232586"/>
                </a:lnTo>
                <a:lnTo>
                  <a:pt x="0" y="182880"/>
                </a:lnTo>
                <a:lnTo>
                  <a:pt x="6314" y="133173"/>
                </a:lnTo>
                <a:lnTo>
                  <a:pt x="24271" y="89182"/>
                </a:lnTo>
                <a:lnTo>
                  <a:pt x="52387" y="52387"/>
                </a:lnTo>
                <a:lnTo>
                  <a:pt x="89182" y="24271"/>
                </a:lnTo>
                <a:lnTo>
                  <a:pt x="133173" y="6314"/>
                </a:lnTo>
                <a:lnTo>
                  <a:pt x="182879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03520" y="2651760"/>
            <a:ext cx="109220" cy="217170"/>
          </a:xfrm>
          <a:custGeom>
            <a:avLst/>
            <a:gdLst/>
            <a:ahLst/>
            <a:cxnLst/>
            <a:rect l="l" t="t" r="r" b="b"/>
            <a:pathLst>
              <a:path w="109220" h="217169">
                <a:moveTo>
                  <a:pt x="0" y="0"/>
                </a:moveTo>
                <a:lnTo>
                  <a:pt x="109219" y="217169"/>
                </a:lnTo>
              </a:path>
            </a:pathLst>
          </a:custGeom>
          <a:ln w="29112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56859" y="2837179"/>
            <a:ext cx="129539" cy="180340"/>
          </a:xfrm>
          <a:custGeom>
            <a:avLst/>
            <a:gdLst/>
            <a:ahLst/>
            <a:cxnLst/>
            <a:rect l="l" t="t" r="r" b="b"/>
            <a:pathLst>
              <a:path w="129539" h="180339">
                <a:moveTo>
                  <a:pt x="104139" y="0"/>
                </a:moveTo>
                <a:lnTo>
                  <a:pt x="0" y="50800"/>
                </a:lnTo>
                <a:lnTo>
                  <a:pt x="129539" y="180339"/>
                </a:lnTo>
                <a:lnTo>
                  <a:pt x="10413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00650" y="234136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9645" y="0"/>
                </a:moveTo>
                <a:lnTo>
                  <a:pt x="0" y="9405"/>
                </a:lnTo>
                <a:lnTo>
                  <a:pt x="17442" y="10060"/>
                </a:ln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45720" y="1785"/>
                </a:lnTo>
                <a:lnTo>
                  <a:pt x="19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00650" y="234136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9405"/>
                </a:move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19645" y="0"/>
                </a:lnTo>
                <a:lnTo>
                  <a:pt x="0" y="940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928109" y="5154994"/>
            <a:ext cx="200152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5">
                <a:latin typeface="Arial"/>
                <a:cs typeface="Arial"/>
              </a:rPr>
              <a:t>Tour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Configurations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124" y="2090283"/>
            <a:ext cx="281305" cy="14204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5">
                <a:latin typeface="Arial"/>
                <a:cs typeface="Arial"/>
              </a:rPr>
              <a:t>Tour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47640" y="256032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3614" y="6314"/>
                </a:lnTo>
                <a:lnTo>
                  <a:pt x="89746" y="24271"/>
                </a:lnTo>
                <a:lnTo>
                  <a:pt x="52863" y="52387"/>
                </a:lnTo>
                <a:lnTo>
                  <a:pt x="24553" y="89182"/>
                </a:lnTo>
                <a:lnTo>
                  <a:pt x="6402" y="133173"/>
                </a:lnTo>
                <a:lnTo>
                  <a:pt x="0" y="182880"/>
                </a:lnTo>
                <a:lnTo>
                  <a:pt x="6402" y="232586"/>
                </a:lnTo>
                <a:lnTo>
                  <a:pt x="24553" y="276577"/>
                </a:lnTo>
                <a:lnTo>
                  <a:pt x="52863" y="313372"/>
                </a:lnTo>
                <a:lnTo>
                  <a:pt x="89746" y="341488"/>
                </a:lnTo>
                <a:lnTo>
                  <a:pt x="133614" y="359445"/>
                </a:lnTo>
                <a:lnTo>
                  <a:pt x="182880" y="365760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80"/>
                </a:lnTo>
                <a:lnTo>
                  <a:pt x="359445" y="133173"/>
                </a:lnTo>
                <a:lnTo>
                  <a:pt x="341488" y="89182"/>
                </a:lnTo>
                <a:lnTo>
                  <a:pt x="313372" y="52387"/>
                </a:lnTo>
                <a:lnTo>
                  <a:pt x="276577" y="24271"/>
                </a:lnTo>
                <a:lnTo>
                  <a:pt x="232586" y="6314"/>
                </a:lnTo>
                <a:lnTo>
                  <a:pt x="18288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47640" y="256032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232586" y="6314"/>
                </a:lnTo>
                <a:lnTo>
                  <a:pt x="276577" y="24271"/>
                </a:lnTo>
                <a:lnTo>
                  <a:pt x="313372" y="52387"/>
                </a:lnTo>
                <a:lnTo>
                  <a:pt x="341488" y="89182"/>
                </a:lnTo>
                <a:lnTo>
                  <a:pt x="359445" y="133173"/>
                </a:lnTo>
                <a:lnTo>
                  <a:pt x="365760" y="182880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80" y="365760"/>
                </a:lnTo>
                <a:lnTo>
                  <a:pt x="133614" y="359445"/>
                </a:lnTo>
                <a:lnTo>
                  <a:pt x="89746" y="341488"/>
                </a:lnTo>
                <a:lnTo>
                  <a:pt x="52863" y="313372"/>
                </a:lnTo>
                <a:lnTo>
                  <a:pt x="24553" y="276577"/>
                </a:lnTo>
                <a:lnTo>
                  <a:pt x="6402" y="232586"/>
                </a:lnTo>
                <a:lnTo>
                  <a:pt x="0" y="182880"/>
                </a:lnTo>
                <a:lnTo>
                  <a:pt x="6402" y="133173"/>
                </a:lnTo>
                <a:lnTo>
                  <a:pt x="24553" y="89182"/>
                </a:lnTo>
                <a:lnTo>
                  <a:pt x="52863" y="52387"/>
                </a:lnTo>
                <a:lnTo>
                  <a:pt x="89746" y="24271"/>
                </a:lnTo>
                <a:lnTo>
                  <a:pt x="133614" y="6314"/>
                </a:lnTo>
                <a:lnTo>
                  <a:pt x="182880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9090" y="2615684"/>
            <a:ext cx="139700" cy="139065"/>
          </a:xfrm>
          <a:custGeom>
            <a:avLst/>
            <a:gdLst/>
            <a:ahLst/>
            <a:cxnLst/>
            <a:rect l="l" t="t" r="r" b="b"/>
            <a:pathLst>
              <a:path w="139700" h="139064">
                <a:moveTo>
                  <a:pt x="20181" y="0"/>
                </a:moveTo>
                <a:lnTo>
                  <a:pt x="0" y="9405"/>
                </a:lnTo>
                <a:lnTo>
                  <a:pt x="18176" y="10060"/>
                </a:lnTo>
                <a:lnTo>
                  <a:pt x="39687" y="16549"/>
                </a:lnTo>
                <a:lnTo>
                  <a:pt x="88900" y="51315"/>
                </a:lnTo>
                <a:lnTo>
                  <a:pt x="123031" y="100369"/>
                </a:lnTo>
                <a:lnTo>
                  <a:pt x="129539" y="138945"/>
                </a:lnTo>
                <a:lnTo>
                  <a:pt x="139481" y="119300"/>
                </a:lnTo>
                <a:lnTo>
                  <a:pt x="125075" y="64293"/>
                </a:lnTo>
                <a:lnTo>
                  <a:pt x="74830" y="14049"/>
                </a:lnTo>
                <a:lnTo>
                  <a:pt x="46196" y="1785"/>
                </a:lnTo>
                <a:lnTo>
                  <a:pt x="201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19090" y="2615684"/>
            <a:ext cx="139700" cy="139065"/>
          </a:xfrm>
          <a:custGeom>
            <a:avLst/>
            <a:gdLst/>
            <a:ahLst/>
            <a:cxnLst/>
            <a:rect l="l" t="t" r="r" b="b"/>
            <a:pathLst>
              <a:path w="139700" h="139064">
                <a:moveTo>
                  <a:pt x="0" y="9405"/>
                </a:moveTo>
                <a:lnTo>
                  <a:pt x="39687" y="16549"/>
                </a:lnTo>
                <a:lnTo>
                  <a:pt x="88900" y="51315"/>
                </a:lnTo>
                <a:lnTo>
                  <a:pt x="123031" y="100369"/>
                </a:lnTo>
                <a:lnTo>
                  <a:pt x="129539" y="138945"/>
                </a:lnTo>
                <a:lnTo>
                  <a:pt x="139481" y="119300"/>
                </a:lnTo>
                <a:lnTo>
                  <a:pt x="125075" y="64293"/>
                </a:lnTo>
                <a:lnTo>
                  <a:pt x="74830" y="14049"/>
                </a:lnTo>
                <a:lnTo>
                  <a:pt x="20181" y="0"/>
                </a:lnTo>
                <a:lnTo>
                  <a:pt x="0" y="940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28109" y="5154994"/>
            <a:ext cx="200152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5">
                <a:latin typeface="Arial"/>
                <a:cs typeface="Arial"/>
              </a:rPr>
              <a:t>Tour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Configurations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124" y="2090283"/>
            <a:ext cx="281305" cy="14204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5">
                <a:latin typeface="Arial"/>
                <a:cs typeface="Arial"/>
              </a:rPr>
              <a:t>Tour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4959" y="2834639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133173" y="6314"/>
                </a:lnTo>
                <a:lnTo>
                  <a:pt x="89182" y="24271"/>
                </a:lnTo>
                <a:lnTo>
                  <a:pt x="52387" y="52387"/>
                </a:lnTo>
                <a:lnTo>
                  <a:pt x="24271" y="89182"/>
                </a:lnTo>
                <a:lnTo>
                  <a:pt x="6314" y="133173"/>
                </a:lnTo>
                <a:lnTo>
                  <a:pt x="0" y="182880"/>
                </a:lnTo>
                <a:lnTo>
                  <a:pt x="6314" y="232586"/>
                </a:lnTo>
                <a:lnTo>
                  <a:pt x="24271" y="276577"/>
                </a:lnTo>
                <a:lnTo>
                  <a:pt x="52387" y="313372"/>
                </a:lnTo>
                <a:lnTo>
                  <a:pt x="89182" y="341488"/>
                </a:lnTo>
                <a:lnTo>
                  <a:pt x="133173" y="359445"/>
                </a:lnTo>
                <a:lnTo>
                  <a:pt x="182879" y="365760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80"/>
                </a:lnTo>
                <a:lnTo>
                  <a:pt x="359445" y="133173"/>
                </a:lnTo>
                <a:lnTo>
                  <a:pt x="341488" y="89182"/>
                </a:lnTo>
                <a:lnTo>
                  <a:pt x="313372" y="52387"/>
                </a:lnTo>
                <a:lnTo>
                  <a:pt x="276577" y="24271"/>
                </a:lnTo>
                <a:lnTo>
                  <a:pt x="232586" y="6314"/>
                </a:lnTo>
                <a:lnTo>
                  <a:pt x="1828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94959" y="2834639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232586" y="6314"/>
                </a:lnTo>
                <a:lnTo>
                  <a:pt x="276577" y="24271"/>
                </a:lnTo>
                <a:lnTo>
                  <a:pt x="313372" y="52387"/>
                </a:lnTo>
                <a:lnTo>
                  <a:pt x="341488" y="89182"/>
                </a:lnTo>
                <a:lnTo>
                  <a:pt x="359445" y="133173"/>
                </a:lnTo>
                <a:lnTo>
                  <a:pt x="365760" y="182880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79" y="365760"/>
                </a:lnTo>
                <a:lnTo>
                  <a:pt x="133173" y="359445"/>
                </a:lnTo>
                <a:lnTo>
                  <a:pt x="89182" y="341488"/>
                </a:lnTo>
                <a:lnTo>
                  <a:pt x="52387" y="313372"/>
                </a:lnTo>
                <a:lnTo>
                  <a:pt x="24271" y="276577"/>
                </a:lnTo>
                <a:lnTo>
                  <a:pt x="6314" y="232586"/>
                </a:lnTo>
                <a:lnTo>
                  <a:pt x="0" y="182880"/>
                </a:lnTo>
                <a:lnTo>
                  <a:pt x="6314" y="133173"/>
                </a:lnTo>
                <a:lnTo>
                  <a:pt x="24271" y="89182"/>
                </a:lnTo>
                <a:lnTo>
                  <a:pt x="52387" y="52387"/>
                </a:lnTo>
                <a:lnTo>
                  <a:pt x="89182" y="24271"/>
                </a:lnTo>
                <a:lnTo>
                  <a:pt x="133173" y="6314"/>
                </a:lnTo>
                <a:lnTo>
                  <a:pt x="182879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66409" y="289000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9645" y="0"/>
                </a:moveTo>
                <a:lnTo>
                  <a:pt x="0" y="9405"/>
                </a:lnTo>
                <a:lnTo>
                  <a:pt x="17442" y="10060"/>
                </a:ln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45720" y="1785"/>
                </a:lnTo>
                <a:lnTo>
                  <a:pt x="19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66409" y="289000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9405"/>
                </a:move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19645" y="0"/>
                </a:lnTo>
                <a:lnTo>
                  <a:pt x="0" y="940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923790" y="2205989"/>
            <a:ext cx="28663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3333"/>
                </a:solidFill>
                <a:latin typeface="Arial"/>
                <a:cs typeface="Arial"/>
              </a:rPr>
              <a:t>Greedy algorithm gets</a:t>
            </a:r>
            <a:r>
              <a:rPr dirty="0" sz="1800" spc="-5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3333"/>
                </a:solidFill>
                <a:latin typeface="Arial"/>
                <a:cs typeface="Arial"/>
              </a:rPr>
              <a:t>stuck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8109" y="5154994"/>
            <a:ext cx="200152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5">
                <a:latin typeface="Arial"/>
                <a:cs typeface="Arial"/>
              </a:rPr>
              <a:t>Tour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Configurations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124" y="2090283"/>
            <a:ext cx="281305" cy="14204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5">
                <a:latin typeface="Arial"/>
                <a:cs typeface="Arial"/>
              </a:rPr>
              <a:t>Tour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4959" y="2834639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133173" y="6314"/>
                </a:lnTo>
                <a:lnTo>
                  <a:pt x="89182" y="24271"/>
                </a:lnTo>
                <a:lnTo>
                  <a:pt x="52387" y="52387"/>
                </a:lnTo>
                <a:lnTo>
                  <a:pt x="24271" y="89182"/>
                </a:lnTo>
                <a:lnTo>
                  <a:pt x="6314" y="133173"/>
                </a:lnTo>
                <a:lnTo>
                  <a:pt x="0" y="182880"/>
                </a:lnTo>
                <a:lnTo>
                  <a:pt x="6314" y="232586"/>
                </a:lnTo>
                <a:lnTo>
                  <a:pt x="24271" y="276577"/>
                </a:lnTo>
                <a:lnTo>
                  <a:pt x="52387" y="313372"/>
                </a:lnTo>
                <a:lnTo>
                  <a:pt x="89182" y="341488"/>
                </a:lnTo>
                <a:lnTo>
                  <a:pt x="133173" y="359445"/>
                </a:lnTo>
                <a:lnTo>
                  <a:pt x="182879" y="365760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80"/>
                </a:lnTo>
                <a:lnTo>
                  <a:pt x="359445" y="133173"/>
                </a:lnTo>
                <a:lnTo>
                  <a:pt x="341488" y="89182"/>
                </a:lnTo>
                <a:lnTo>
                  <a:pt x="313372" y="52387"/>
                </a:lnTo>
                <a:lnTo>
                  <a:pt x="276577" y="24271"/>
                </a:lnTo>
                <a:lnTo>
                  <a:pt x="232586" y="6314"/>
                </a:lnTo>
                <a:lnTo>
                  <a:pt x="1828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94959" y="2834639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232586" y="6314"/>
                </a:lnTo>
                <a:lnTo>
                  <a:pt x="276577" y="24271"/>
                </a:lnTo>
                <a:lnTo>
                  <a:pt x="313372" y="52387"/>
                </a:lnTo>
                <a:lnTo>
                  <a:pt x="341488" y="89182"/>
                </a:lnTo>
                <a:lnTo>
                  <a:pt x="359445" y="133173"/>
                </a:lnTo>
                <a:lnTo>
                  <a:pt x="365760" y="182880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79" y="365760"/>
                </a:lnTo>
                <a:lnTo>
                  <a:pt x="133173" y="359445"/>
                </a:lnTo>
                <a:lnTo>
                  <a:pt x="89182" y="341488"/>
                </a:lnTo>
                <a:lnTo>
                  <a:pt x="52387" y="313372"/>
                </a:lnTo>
                <a:lnTo>
                  <a:pt x="24271" y="276577"/>
                </a:lnTo>
                <a:lnTo>
                  <a:pt x="6314" y="232586"/>
                </a:lnTo>
                <a:lnTo>
                  <a:pt x="0" y="182880"/>
                </a:lnTo>
                <a:lnTo>
                  <a:pt x="6314" y="133173"/>
                </a:lnTo>
                <a:lnTo>
                  <a:pt x="24271" y="89182"/>
                </a:lnTo>
                <a:lnTo>
                  <a:pt x="52387" y="52387"/>
                </a:lnTo>
                <a:lnTo>
                  <a:pt x="89182" y="24271"/>
                </a:lnTo>
                <a:lnTo>
                  <a:pt x="133173" y="6314"/>
                </a:lnTo>
                <a:lnTo>
                  <a:pt x="182879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66409" y="289000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9645" y="0"/>
                </a:moveTo>
                <a:lnTo>
                  <a:pt x="0" y="9405"/>
                </a:lnTo>
                <a:lnTo>
                  <a:pt x="17442" y="10060"/>
                </a:ln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45720" y="1785"/>
                </a:lnTo>
                <a:lnTo>
                  <a:pt x="19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66409" y="289000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9405"/>
                </a:move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19645" y="0"/>
                </a:lnTo>
                <a:lnTo>
                  <a:pt x="0" y="940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923790" y="2205989"/>
            <a:ext cx="26073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00CC00"/>
                </a:solidFill>
                <a:latin typeface="Arial"/>
                <a:cs typeface="Arial"/>
              </a:rPr>
              <a:t>We </a:t>
            </a:r>
            <a:r>
              <a:rPr dirty="0" sz="1800" spc="-10">
                <a:solidFill>
                  <a:srgbClr val="00CC00"/>
                </a:solidFill>
                <a:latin typeface="Arial"/>
                <a:cs typeface="Arial"/>
              </a:rPr>
              <a:t>really want </a:t>
            </a:r>
            <a:r>
              <a:rPr dirty="0" sz="1800" spc="-5">
                <a:solidFill>
                  <a:srgbClr val="00CC00"/>
                </a:solidFill>
                <a:latin typeface="Arial"/>
                <a:cs typeface="Arial"/>
              </a:rPr>
              <a:t>to be</a:t>
            </a:r>
            <a:r>
              <a:rPr dirty="0" sz="1800" spc="-2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CC00"/>
                </a:solidFill>
                <a:latin typeface="Arial"/>
                <a:cs typeface="Arial"/>
              </a:rPr>
              <a:t>here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23759" y="2552700"/>
            <a:ext cx="0" cy="1755139"/>
          </a:xfrm>
          <a:custGeom>
            <a:avLst/>
            <a:gdLst/>
            <a:ahLst/>
            <a:cxnLst/>
            <a:rect l="l" t="t" r="r" b="b"/>
            <a:pathLst>
              <a:path w="0" h="1755139">
                <a:moveTo>
                  <a:pt x="0" y="0"/>
                </a:moveTo>
                <a:lnTo>
                  <a:pt x="0" y="1755139"/>
                </a:lnTo>
              </a:path>
            </a:pathLst>
          </a:custGeom>
          <a:ln w="29112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66609" y="4300220"/>
            <a:ext cx="115570" cy="172720"/>
          </a:xfrm>
          <a:custGeom>
            <a:avLst/>
            <a:gdLst/>
            <a:ahLst/>
            <a:cxnLst/>
            <a:rect l="l" t="t" r="r" b="b"/>
            <a:pathLst>
              <a:path w="115570" h="172720">
                <a:moveTo>
                  <a:pt x="115570" y="0"/>
                </a:moveTo>
                <a:lnTo>
                  <a:pt x="0" y="0"/>
                </a:lnTo>
                <a:lnTo>
                  <a:pt x="57150" y="172719"/>
                </a:lnTo>
                <a:lnTo>
                  <a:pt x="11557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28109" y="5154994"/>
            <a:ext cx="200152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5">
                <a:latin typeface="Arial"/>
                <a:cs typeface="Arial"/>
              </a:rPr>
              <a:t>Tour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Configurations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124" y="2090283"/>
            <a:ext cx="281305" cy="14204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5">
                <a:latin typeface="Arial"/>
                <a:cs typeface="Arial"/>
              </a:rPr>
              <a:t>Tour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4959" y="2834639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133173" y="6314"/>
                </a:lnTo>
                <a:lnTo>
                  <a:pt x="89182" y="24271"/>
                </a:lnTo>
                <a:lnTo>
                  <a:pt x="52387" y="52387"/>
                </a:lnTo>
                <a:lnTo>
                  <a:pt x="24271" y="89182"/>
                </a:lnTo>
                <a:lnTo>
                  <a:pt x="6314" y="133173"/>
                </a:lnTo>
                <a:lnTo>
                  <a:pt x="0" y="182880"/>
                </a:lnTo>
                <a:lnTo>
                  <a:pt x="6314" y="232586"/>
                </a:lnTo>
                <a:lnTo>
                  <a:pt x="24271" y="276577"/>
                </a:lnTo>
                <a:lnTo>
                  <a:pt x="52387" y="313372"/>
                </a:lnTo>
                <a:lnTo>
                  <a:pt x="89182" y="341488"/>
                </a:lnTo>
                <a:lnTo>
                  <a:pt x="133173" y="359445"/>
                </a:lnTo>
                <a:lnTo>
                  <a:pt x="182879" y="365760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80"/>
                </a:lnTo>
                <a:lnTo>
                  <a:pt x="359445" y="133173"/>
                </a:lnTo>
                <a:lnTo>
                  <a:pt x="341488" y="89182"/>
                </a:lnTo>
                <a:lnTo>
                  <a:pt x="313372" y="52387"/>
                </a:lnTo>
                <a:lnTo>
                  <a:pt x="276577" y="24271"/>
                </a:lnTo>
                <a:lnTo>
                  <a:pt x="232586" y="6314"/>
                </a:lnTo>
                <a:lnTo>
                  <a:pt x="1828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94959" y="2834639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232586" y="6314"/>
                </a:lnTo>
                <a:lnTo>
                  <a:pt x="276577" y="24271"/>
                </a:lnTo>
                <a:lnTo>
                  <a:pt x="313372" y="52387"/>
                </a:lnTo>
                <a:lnTo>
                  <a:pt x="341488" y="89182"/>
                </a:lnTo>
                <a:lnTo>
                  <a:pt x="359445" y="133173"/>
                </a:lnTo>
                <a:lnTo>
                  <a:pt x="365760" y="182880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79" y="365760"/>
                </a:lnTo>
                <a:lnTo>
                  <a:pt x="133173" y="359445"/>
                </a:lnTo>
                <a:lnTo>
                  <a:pt x="89182" y="341488"/>
                </a:lnTo>
                <a:lnTo>
                  <a:pt x="52387" y="313372"/>
                </a:lnTo>
                <a:lnTo>
                  <a:pt x="24271" y="276577"/>
                </a:lnTo>
                <a:lnTo>
                  <a:pt x="6314" y="232586"/>
                </a:lnTo>
                <a:lnTo>
                  <a:pt x="0" y="182880"/>
                </a:lnTo>
                <a:lnTo>
                  <a:pt x="6314" y="133173"/>
                </a:lnTo>
                <a:lnTo>
                  <a:pt x="24271" y="89182"/>
                </a:lnTo>
                <a:lnTo>
                  <a:pt x="52387" y="52387"/>
                </a:lnTo>
                <a:lnTo>
                  <a:pt x="89182" y="24271"/>
                </a:lnTo>
                <a:lnTo>
                  <a:pt x="133173" y="6314"/>
                </a:lnTo>
                <a:lnTo>
                  <a:pt x="182879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66409" y="289000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9645" y="0"/>
                </a:moveTo>
                <a:lnTo>
                  <a:pt x="0" y="9405"/>
                </a:lnTo>
                <a:lnTo>
                  <a:pt x="17442" y="10060"/>
                </a:ln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45720" y="1785"/>
                </a:lnTo>
                <a:lnTo>
                  <a:pt x="19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66409" y="289000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9405"/>
                </a:move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19645" y="0"/>
                </a:lnTo>
                <a:lnTo>
                  <a:pt x="0" y="940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87800" y="2042159"/>
            <a:ext cx="1358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CC00"/>
                </a:solidFill>
                <a:latin typeface="Arial"/>
                <a:cs typeface="Arial"/>
              </a:rPr>
              <a:t>Or </a:t>
            </a:r>
            <a:r>
              <a:rPr dirty="0" sz="1800" spc="-10">
                <a:solidFill>
                  <a:srgbClr val="00CC00"/>
                </a:solidFill>
                <a:latin typeface="Arial"/>
                <a:cs typeface="Arial"/>
              </a:rPr>
              <a:t>even</a:t>
            </a:r>
            <a:r>
              <a:rPr dirty="0" sz="1800" spc="-8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CC00"/>
                </a:solidFill>
                <a:latin typeface="Arial"/>
                <a:cs typeface="Arial"/>
              </a:rPr>
              <a:t>here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06240" y="2560320"/>
            <a:ext cx="0" cy="1023619"/>
          </a:xfrm>
          <a:custGeom>
            <a:avLst/>
            <a:gdLst/>
            <a:ahLst/>
            <a:cxnLst/>
            <a:rect l="l" t="t" r="r" b="b"/>
            <a:pathLst>
              <a:path w="0" h="1023620">
                <a:moveTo>
                  <a:pt x="0" y="0"/>
                </a:moveTo>
                <a:lnTo>
                  <a:pt x="0" y="1023619"/>
                </a:lnTo>
              </a:path>
            </a:pathLst>
          </a:custGeom>
          <a:ln w="29112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49090" y="3576320"/>
            <a:ext cx="115570" cy="172720"/>
          </a:xfrm>
          <a:custGeom>
            <a:avLst/>
            <a:gdLst/>
            <a:ahLst/>
            <a:cxnLst/>
            <a:rect l="l" t="t" r="r" b="b"/>
            <a:pathLst>
              <a:path w="115570" h="172720">
                <a:moveTo>
                  <a:pt x="115570" y="0"/>
                </a:moveTo>
                <a:lnTo>
                  <a:pt x="0" y="0"/>
                </a:lnTo>
                <a:lnTo>
                  <a:pt x="57150" y="172719"/>
                </a:lnTo>
                <a:lnTo>
                  <a:pt x="11557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28109" y="5154994"/>
            <a:ext cx="200152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5">
                <a:latin typeface="Arial"/>
                <a:cs typeface="Arial"/>
              </a:rPr>
              <a:t>Tour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Configurations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4688" y="1931997"/>
            <a:ext cx="292100" cy="15786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20">
                <a:latin typeface="Tahoma"/>
                <a:cs typeface="Tahoma"/>
              </a:rPr>
              <a:t>Tour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 spc="135">
                <a:latin typeface="Tahoma"/>
                <a:cs typeface="Tahoma"/>
              </a:rPr>
              <a:t>Distance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4959" y="2834639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133173" y="6314"/>
                </a:lnTo>
                <a:lnTo>
                  <a:pt x="89182" y="24271"/>
                </a:lnTo>
                <a:lnTo>
                  <a:pt x="52387" y="52387"/>
                </a:lnTo>
                <a:lnTo>
                  <a:pt x="24271" y="89182"/>
                </a:lnTo>
                <a:lnTo>
                  <a:pt x="6314" y="133173"/>
                </a:lnTo>
                <a:lnTo>
                  <a:pt x="0" y="182880"/>
                </a:lnTo>
                <a:lnTo>
                  <a:pt x="6314" y="232586"/>
                </a:lnTo>
                <a:lnTo>
                  <a:pt x="24271" y="276577"/>
                </a:lnTo>
                <a:lnTo>
                  <a:pt x="52387" y="313372"/>
                </a:lnTo>
                <a:lnTo>
                  <a:pt x="89182" y="341488"/>
                </a:lnTo>
                <a:lnTo>
                  <a:pt x="133173" y="359445"/>
                </a:lnTo>
                <a:lnTo>
                  <a:pt x="182879" y="365760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80"/>
                </a:lnTo>
                <a:lnTo>
                  <a:pt x="359445" y="133173"/>
                </a:lnTo>
                <a:lnTo>
                  <a:pt x="341488" y="89182"/>
                </a:lnTo>
                <a:lnTo>
                  <a:pt x="313372" y="52387"/>
                </a:lnTo>
                <a:lnTo>
                  <a:pt x="276577" y="24271"/>
                </a:lnTo>
                <a:lnTo>
                  <a:pt x="232586" y="6314"/>
                </a:lnTo>
                <a:lnTo>
                  <a:pt x="1828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94959" y="2834639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232586" y="6314"/>
                </a:lnTo>
                <a:lnTo>
                  <a:pt x="276577" y="24271"/>
                </a:lnTo>
                <a:lnTo>
                  <a:pt x="313372" y="52387"/>
                </a:lnTo>
                <a:lnTo>
                  <a:pt x="341488" y="89182"/>
                </a:lnTo>
                <a:lnTo>
                  <a:pt x="359445" y="133173"/>
                </a:lnTo>
                <a:lnTo>
                  <a:pt x="365760" y="182880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79" y="365760"/>
                </a:lnTo>
                <a:lnTo>
                  <a:pt x="133173" y="359445"/>
                </a:lnTo>
                <a:lnTo>
                  <a:pt x="89182" y="341488"/>
                </a:lnTo>
                <a:lnTo>
                  <a:pt x="52387" y="313372"/>
                </a:lnTo>
                <a:lnTo>
                  <a:pt x="24271" y="276577"/>
                </a:lnTo>
                <a:lnTo>
                  <a:pt x="6314" y="232586"/>
                </a:lnTo>
                <a:lnTo>
                  <a:pt x="0" y="182880"/>
                </a:lnTo>
                <a:lnTo>
                  <a:pt x="6314" y="133173"/>
                </a:lnTo>
                <a:lnTo>
                  <a:pt x="24271" y="89182"/>
                </a:lnTo>
                <a:lnTo>
                  <a:pt x="52387" y="52387"/>
                </a:lnTo>
                <a:lnTo>
                  <a:pt x="89182" y="24271"/>
                </a:lnTo>
                <a:lnTo>
                  <a:pt x="133173" y="6314"/>
                </a:lnTo>
                <a:lnTo>
                  <a:pt x="182879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66409" y="289000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9645" y="0"/>
                </a:moveTo>
                <a:lnTo>
                  <a:pt x="0" y="9405"/>
                </a:lnTo>
                <a:lnTo>
                  <a:pt x="17442" y="10060"/>
                </a:ln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45720" y="1785"/>
                </a:lnTo>
                <a:lnTo>
                  <a:pt x="19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66409" y="289000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9405"/>
                </a:move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19645" y="0"/>
                </a:lnTo>
                <a:lnTo>
                  <a:pt x="0" y="940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58740" y="1954529"/>
            <a:ext cx="2286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30">
                <a:solidFill>
                  <a:srgbClr val="0000FF"/>
                </a:solidFill>
                <a:latin typeface="Tahoma"/>
                <a:cs typeface="Tahoma"/>
              </a:rPr>
              <a:t>How </a:t>
            </a:r>
            <a:r>
              <a:rPr dirty="0" sz="1800" spc="125">
                <a:solidFill>
                  <a:srgbClr val="0000FF"/>
                </a:solidFill>
                <a:latin typeface="Tahoma"/>
                <a:cs typeface="Tahoma"/>
              </a:rPr>
              <a:t>do </a:t>
            </a:r>
            <a:r>
              <a:rPr dirty="0" sz="1800" spc="145">
                <a:solidFill>
                  <a:srgbClr val="0000FF"/>
                </a:solidFill>
                <a:latin typeface="Tahoma"/>
                <a:cs typeface="Tahoma"/>
              </a:rPr>
              <a:t>we</a:t>
            </a:r>
            <a:r>
              <a:rPr dirty="0" sz="1800" spc="-28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800" spc="140">
                <a:solidFill>
                  <a:srgbClr val="0000FF"/>
                </a:solidFill>
                <a:latin typeface="Tahoma"/>
                <a:cs typeface="Tahoma"/>
              </a:rPr>
              <a:t>escape?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8109" y="5153558"/>
            <a:ext cx="224726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20">
                <a:latin typeface="Tahoma"/>
                <a:cs typeface="Tahoma"/>
              </a:rPr>
              <a:t>Tour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 spc="114">
                <a:latin typeface="Tahoma"/>
                <a:cs typeface="Tahoma"/>
              </a:rPr>
              <a:t>Configurations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4688" y="1931997"/>
            <a:ext cx="292100" cy="15786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20">
                <a:latin typeface="Tahoma"/>
                <a:cs typeface="Tahoma"/>
              </a:rPr>
              <a:t>Tour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 spc="135">
                <a:latin typeface="Tahoma"/>
                <a:cs typeface="Tahoma"/>
              </a:rPr>
              <a:t>Distance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4959" y="2834639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133173" y="6314"/>
                </a:lnTo>
                <a:lnTo>
                  <a:pt x="89182" y="24271"/>
                </a:lnTo>
                <a:lnTo>
                  <a:pt x="52387" y="52387"/>
                </a:lnTo>
                <a:lnTo>
                  <a:pt x="24271" y="89182"/>
                </a:lnTo>
                <a:lnTo>
                  <a:pt x="6314" y="133173"/>
                </a:lnTo>
                <a:lnTo>
                  <a:pt x="0" y="182880"/>
                </a:lnTo>
                <a:lnTo>
                  <a:pt x="6314" y="232586"/>
                </a:lnTo>
                <a:lnTo>
                  <a:pt x="24271" y="276577"/>
                </a:lnTo>
                <a:lnTo>
                  <a:pt x="52387" y="313372"/>
                </a:lnTo>
                <a:lnTo>
                  <a:pt x="89182" y="341488"/>
                </a:lnTo>
                <a:lnTo>
                  <a:pt x="133173" y="359445"/>
                </a:lnTo>
                <a:lnTo>
                  <a:pt x="182879" y="365760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80"/>
                </a:lnTo>
                <a:lnTo>
                  <a:pt x="359445" y="133173"/>
                </a:lnTo>
                <a:lnTo>
                  <a:pt x="341488" y="89182"/>
                </a:lnTo>
                <a:lnTo>
                  <a:pt x="313372" y="52387"/>
                </a:lnTo>
                <a:lnTo>
                  <a:pt x="276577" y="24271"/>
                </a:lnTo>
                <a:lnTo>
                  <a:pt x="232586" y="6314"/>
                </a:lnTo>
                <a:lnTo>
                  <a:pt x="1828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94959" y="2834639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232586" y="6314"/>
                </a:lnTo>
                <a:lnTo>
                  <a:pt x="276577" y="24271"/>
                </a:lnTo>
                <a:lnTo>
                  <a:pt x="313372" y="52387"/>
                </a:lnTo>
                <a:lnTo>
                  <a:pt x="341488" y="89182"/>
                </a:lnTo>
                <a:lnTo>
                  <a:pt x="359445" y="133173"/>
                </a:lnTo>
                <a:lnTo>
                  <a:pt x="365760" y="182880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79" y="365760"/>
                </a:lnTo>
                <a:lnTo>
                  <a:pt x="133173" y="359445"/>
                </a:lnTo>
                <a:lnTo>
                  <a:pt x="89182" y="341488"/>
                </a:lnTo>
                <a:lnTo>
                  <a:pt x="52387" y="313372"/>
                </a:lnTo>
                <a:lnTo>
                  <a:pt x="24271" y="276577"/>
                </a:lnTo>
                <a:lnTo>
                  <a:pt x="6314" y="232586"/>
                </a:lnTo>
                <a:lnTo>
                  <a:pt x="0" y="182880"/>
                </a:lnTo>
                <a:lnTo>
                  <a:pt x="6314" y="133173"/>
                </a:lnTo>
                <a:lnTo>
                  <a:pt x="24271" y="89182"/>
                </a:lnTo>
                <a:lnTo>
                  <a:pt x="52387" y="52387"/>
                </a:lnTo>
                <a:lnTo>
                  <a:pt x="89182" y="24271"/>
                </a:lnTo>
                <a:lnTo>
                  <a:pt x="133173" y="6314"/>
                </a:lnTo>
                <a:lnTo>
                  <a:pt x="182879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66409" y="289000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9645" y="0"/>
                </a:moveTo>
                <a:lnTo>
                  <a:pt x="0" y="9405"/>
                </a:lnTo>
                <a:lnTo>
                  <a:pt x="17442" y="10060"/>
                </a:ln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45720" y="1785"/>
                </a:lnTo>
                <a:lnTo>
                  <a:pt x="19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66409" y="289000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9405"/>
                </a:move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19645" y="0"/>
                </a:lnTo>
                <a:lnTo>
                  <a:pt x="0" y="940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923790" y="1882140"/>
            <a:ext cx="35617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35">
                <a:solidFill>
                  <a:srgbClr val="0000FF"/>
                </a:solidFill>
                <a:latin typeface="Tahoma"/>
                <a:cs typeface="Tahoma"/>
              </a:rPr>
              <a:t>Make </a:t>
            </a:r>
            <a:r>
              <a:rPr dirty="0" sz="1800" spc="195">
                <a:solidFill>
                  <a:srgbClr val="0000FF"/>
                </a:solidFill>
                <a:latin typeface="Tahoma"/>
                <a:cs typeface="Tahoma"/>
              </a:rPr>
              <a:t>me</a:t>
            </a:r>
            <a:r>
              <a:rPr dirty="0" sz="1800" spc="-33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800" spc="145" b="1">
                <a:solidFill>
                  <a:srgbClr val="0000FF"/>
                </a:solidFill>
                <a:latin typeface="Arial"/>
                <a:cs typeface="Arial"/>
              </a:rPr>
              <a:t>slightly </a:t>
            </a:r>
            <a:r>
              <a:rPr dirty="0" sz="1800" spc="125">
                <a:solidFill>
                  <a:srgbClr val="0000FF"/>
                </a:solidFill>
                <a:latin typeface="Tahoma"/>
                <a:cs typeface="Tahoma"/>
              </a:rPr>
              <a:t>less </a:t>
            </a:r>
            <a:r>
              <a:rPr dirty="0" sz="1800" spc="130">
                <a:solidFill>
                  <a:srgbClr val="0000FF"/>
                </a:solidFill>
                <a:latin typeface="Tahoma"/>
                <a:cs typeface="Tahoma"/>
              </a:rPr>
              <a:t>greedy!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8109" y="5153558"/>
            <a:ext cx="224726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20">
                <a:latin typeface="Tahoma"/>
                <a:cs typeface="Tahoma"/>
              </a:rPr>
              <a:t>Tour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 spc="114">
                <a:latin typeface="Tahoma"/>
                <a:cs typeface="Tahoma"/>
              </a:rPr>
              <a:t>Configurations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4688" y="1931997"/>
            <a:ext cx="292100" cy="15786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20">
                <a:latin typeface="Tahoma"/>
                <a:cs typeface="Tahoma"/>
              </a:rPr>
              <a:t>Tour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 spc="135">
                <a:latin typeface="Tahoma"/>
                <a:cs typeface="Tahoma"/>
              </a:rPr>
              <a:t>Distance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69609" y="249555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133614" y="6402"/>
                </a:lnTo>
                <a:lnTo>
                  <a:pt x="89746" y="24553"/>
                </a:lnTo>
                <a:lnTo>
                  <a:pt x="52863" y="52863"/>
                </a:lnTo>
                <a:lnTo>
                  <a:pt x="24553" y="89746"/>
                </a:lnTo>
                <a:lnTo>
                  <a:pt x="6402" y="133614"/>
                </a:lnTo>
                <a:lnTo>
                  <a:pt x="0" y="182880"/>
                </a:lnTo>
                <a:lnTo>
                  <a:pt x="6402" y="232586"/>
                </a:lnTo>
                <a:lnTo>
                  <a:pt x="24553" y="276577"/>
                </a:lnTo>
                <a:lnTo>
                  <a:pt x="52863" y="313372"/>
                </a:lnTo>
                <a:lnTo>
                  <a:pt x="89746" y="341488"/>
                </a:lnTo>
                <a:lnTo>
                  <a:pt x="133614" y="359445"/>
                </a:lnTo>
                <a:lnTo>
                  <a:pt x="182879" y="365760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80"/>
                </a:lnTo>
                <a:lnTo>
                  <a:pt x="359445" y="133614"/>
                </a:lnTo>
                <a:lnTo>
                  <a:pt x="341488" y="89746"/>
                </a:lnTo>
                <a:lnTo>
                  <a:pt x="313372" y="52863"/>
                </a:lnTo>
                <a:lnTo>
                  <a:pt x="276577" y="24553"/>
                </a:lnTo>
                <a:lnTo>
                  <a:pt x="232586" y="6402"/>
                </a:lnTo>
                <a:lnTo>
                  <a:pt x="1828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69609" y="249555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232586" y="6402"/>
                </a:lnTo>
                <a:lnTo>
                  <a:pt x="276577" y="24553"/>
                </a:lnTo>
                <a:lnTo>
                  <a:pt x="313372" y="52863"/>
                </a:lnTo>
                <a:lnTo>
                  <a:pt x="341488" y="89746"/>
                </a:lnTo>
                <a:lnTo>
                  <a:pt x="359445" y="133614"/>
                </a:lnTo>
                <a:lnTo>
                  <a:pt x="365760" y="182880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79" y="365760"/>
                </a:lnTo>
                <a:lnTo>
                  <a:pt x="133614" y="359445"/>
                </a:lnTo>
                <a:lnTo>
                  <a:pt x="89746" y="341488"/>
                </a:lnTo>
                <a:lnTo>
                  <a:pt x="52863" y="313372"/>
                </a:lnTo>
                <a:lnTo>
                  <a:pt x="24553" y="276577"/>
                </a:lnTo>
                <a:lnTo>
                  <a:pt x="6402" y="232586"/>
                </a:lnTo>
                <a:lnTo>
                  <a:pt x="0" y="182880"/>
                </a:lnTo>
                <a:lnTo>
                  <a:pt x="6402" y="133614"/>
                </a:lnTo>
                <a:lnTo>
                  <a:pt x="24553" y="89746"/>
                </a:lnTo>
                <a:lnTo>
                  <a:pt x="52863" y="52863"/>
                </a:lnTo>
                <a:lnTo>
                  <a:pt x="89746" y="24553"/>
                </a:lnTo>
                <a:lnTo>
                  <a:pt x="133614" y="6402"/>
                </a:lnTo>
                <a:lnTo>
                  <a:pt x="182879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41059" y="2550933"/>
            <a:ext cx="139700" cy="139065"/>
          </a:xfrm>
          <a:custGeom>
            <a:avLst/>
            <a:gdLst/>
            <a:ahLst/>
            <a:cxnLst/>
            <a:rect l="l" t="t" r="r" b="b"/>
            <a:pathLst>
              <a:path w="139700" h="139064">
                <a:moveTo>
                  <a:pt x="20181" y="0"/>
                </a:moveTo>
                <a:lnTo>
                  <a:pt x="0" y="9386"/>
                </a:lnTo>
                <a:lnTo>
                  <a:pt x="18176" y="10040"/>
                </a:lnTo>
                <a:lnTo>
                  <a:pt x="39687" y="16529"/>
                </a:lnTo>
                <a:lnTo>
                  <a:pt x="88900" y="51296"/>
                </a:lnTo>
                <a:lnTo>
                  <a:pt x="123031" y="100349"/>
                </a:lnTo>
                <a:lnTo>
                  <a:pt x="129539" y="138926"/>
                </a:lnTo>
                <a:lnTo>
                  <a:pt x="139481" y="119479"/>
                </a:lnTo>
                <a:lnTo>
                  <a:pt x="125075" y="65345"/>
                </a:lnTo>
                <a:lnTo>
                  <a:pt x="74830" y="14565"/>
                </a:lnTo>
                <a:lnTo>
                  <a:pt x="46196" y="1924"/>
                </a:lnTo>
                <a:lnTo>
                  <a:pt x="201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41059" y="2550933"/>
            <a:ext cx="139700" cy="139065"/>
          </a:xfrm>
          <a:custGeom>
            <a:avLst/>
            <a:gdLst/>
            <a:ahLst/>
            <a:cxnLst/>
            <a:rect l="l" t="t" r="r" b="b"/>
            <a:pathLst>
              <a:path w="139700" h="139064">
                <a:moveTo>
                  <a:pt x="0" y="9386"/>
                </a:moveTo>
                <a:lnTo>
                  <a:pt x="39687" y="16529"/>
                </a:lnTo>
                <a:lnTo>
                  <a:pt x="88900" y="51296"/>
                </a:lnTo>
                <a:lnTo>
                  <a:pt x="123031" y="100349"/>
                </a:lnTo>
                <a:lnTo>
                  <a:pt x="129539" y="138926"/>
                </a:lnTo>
                <a:lnTo>
                  <a:pt x="139481" y="119479"/>
                </a:lnTo>
                <a:lnTo>
                  <a:pt x="125075" y="65345"/>
                </a:lnTo>
                <a:lnTo>
                  <a:pt x="74830" y="14565"/>
                </a:lnTo>
                <a:lnTo>
                  <a:pt x="20181" y="0"/>
                </a:lnTo>
                <a:lnTo>
                  <a:pt x="0" y="938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35370" y="2462529"/>
            <a:ext cx="276860" cy="116839"/>
          </a:xfrm>
          <a:custGeom>
            <a:avLst/>
            <a:gdLst/>
            <a:ahLst/>
            <a:cxnLst/>
            <a:rect l="l" t="t" r="r" b="b"/>
            <a:pathLst>
              <a:path w="276860" h="116839">
                <a:moveTo>
                  <a:pt x="0" y="116839"/>
                </a:moveTo>
                <a:lnTo>
                  <a:pt x="276859" y="0"/>
                </a:lnTo>
              </a:path>
            </a:pathLst>
          </a:custGeom>
          <a:ln w="29112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81750" y="2396489"/>
            <a:ext cx="182880" cy="121920"/>
          </a:xfrm>
          <a:custGeom>
            <a:avLst/>
            <a:gdLst/>
            <a:ahLst/>
            <a:cxnLst/>
            <a:rect l="l" t="t" r="r" b="b"/>
            <a:pathLst>
              <a:path w="182879" h="121919">
                <a:moveTo>
                  <a:pt x="182879" y="0"/>
                </a:moveTo>
                <a:lnTo>
                  <a:pt x="0" y="15239"/>
                </a:lnTo>
                <a:lnTo>
                  <a:pt x="45720" y="121920"/>
                </a:lnTo>
                <a:lnTo>
                  <a:pt x="1828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466590" y="1954529"/>
            <a:ext cx="5453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30">
                <a:solidFill>
                  <a:srgbClr val="0000FF"/>
                </a:solidFill>
                <a:latin typeface="Tahoma"/>
                <a:cs typeface="Tahoma"/>
              </a:rPr>
              <a:t>Occasionally</a:t>
            </a:r>
            <a:r>
              <a:rPr dirty="0" sz="1800" spc="1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800" spc="114">
                <a:solidFill>
                  <a:srgbClr val="0000FF"/>
                </a:solidFill>
                <a:latin typeface="Tahoma"/>
                <a:cs typeface="Tahoma"/>
              </a:rPr>
              <a:t>allow</a:t>
            </a:r>
            <a:r>
              <a:rPr dirty="0" sz="1800" spc="1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800" spc="155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dirty="0" sz="1800" spc="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800" spc="130">
                <a:solidFill>
                  <a:srgbClr val="0000FF"/>
                </a:solidFill>
                <a:latin typeface="Tahoma"/>
                <a:cs typeface="Tahoma"/>
              </a:rPr>
              <a:t>marginally</a:t>
            </a:r>
            <a:r>
              <a:rPr dirty="0" sz="1800" spc="1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800" spc="100">
                <a:solidFill>
                  <a:srgbClr val="0000FF"/>
                </a:solidFill>
                <a:latin typeface="Tahoma"/>
                <a:cs typeface="Tahoma"/>
              </a:rPr>
              <a:t>inferior</a:t>
            </a:r>
            <a:r>
              <a:rPr dirty="0" sz="1800" spc="2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800" spc="105">
                <a:solidFill>
                  <a:srgbClr val="0000FF"/>
                </a:solidFill>
                <a:latin typeface="Tahoma"/>
                <a:cs typeface="Tahoma"/>
              </a:rPr>
              <a:t>move...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8109" y="5153558"/>
            <a:ext cx="224726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20">
                <a:latin typeface="Tahoma"/>
                <a:cs typeface="Tahoma"/>
              </a:rPr>
              <a:t>Tour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 spc="114">
                <a:latin typeface="Tahoma"/>
                <a:cs typeface="Tahoma"/>
              </a:rPr>
              <a:t>Configurations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23571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5"/>
              <a:t>Thomas</a:t>
            </a:r>
            <a:r>
              <a:rPr dirty="0" spc="95"/>
              <a:t> </a:t>
            </a:r>
            <a:r>
              <a:rPr dirty="0" spc="225"/>
              <a:t>Nield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429259">
              <a:lnSpc>
                <a:spcPct val="127200"/>
              </a:lnSpc>
              <a:spcBef>
                <a:spcPts val="100"/>
              </a:spcBef>
            </a:pPr>
            <a:r>
              <a:rPr dirty="0" spc="-5"/>
              <a:t>Business Consultant at Southwest Airlines  </a:t>
            </a:r>
            <a:r>
              <a:rPr dirty="0"/>
              <a:t>Dallas,</a:t>
            </a:r>
            <a:r>
              <a:rPr dirty="0" spc="5"/>
              <a:t> </a:t>
            </a:r>
            <a:r>
              <a:rPr dirty="0" spc="-30"/>
              <a:t>Texas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pc="-5"/>
              <a:t>Author</a:t>
            </a: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b="0" i="1">
                <a:solidFill>
                  <a:srgbClr val="000000"/>
                </a:solidFill>
                <a:latin typeface="Arial"/>
                <a:cs typeface="Arial"/>
              </a:rPr>
              <a:t>Getting </a:t>
            </a:r>
            <a:r>
              <a:rPr dirty="0" spc="-5" b="0" i="1">
                <a:solidFill>
                  <a:srgbClr val="000000"/>
                </a:solidFill>
                <a:latin typeface="Arial"/>
                <a:cs typeface="Arial"/>
              </a:rPr>
              <a:t>Started </a:t>
            </a:r>
            <a:r>
              <a:rPr dirty="0" b="0" i="1">
                <a:solidFill>
                  <a:srgbClr val="000000"/>
                </a:solidFill>
                <a:latin typeface="Arial"/>
                <a:cs typeface="Arial"/>
              </a:rPr>
              <a:t>with </a:t>
            </a:r>
            <a:r>
              <a:rPr dirty="0" spc="-5" b="0" i="1">
                <a:solidFill>
                  <a:srgbClr val="000000"/>
                </a:solidFill>
                <a:latin typeface="Arial"/>
                <a:cs typeface="Arial"/>
              </a:rPr>
              <a:t>SQL </a:t>
            </a:r>
            <a:r>
              <a:rPr dirty="0" b="0">
                <a:latin typeface="Arial"/>
                <a:cs typeface="Arial"/>
              </a:rPr>
              <a:t>by</a:t>
            </a:r>
            <a:r>
              <a:rPr dirty="0" spc="55" b="0">
                <a:latin typeface="Arial"/>
                <a:cs typeface="Arial"/>
              </a:rPr>
              <a:t> </a:t>
            </a:r>
            <a:r>
              <a:rPr dirty="0" spc="-5" b="0">
                <a:latin typeface="Arial"/>
                <a:cs typeface="Arial"/>
              </a:rPr>
              <a:t>O'Reilly</a:t>
            </a: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b="0" i="1">
                <a:solidFill>
                  <a:srgbClr val="000000"/>
                </a:solidFill>
                <a:latin typeface="Arial"/>
                <a:cs typeface="Arial"/>
              </a:rPr>
              <a:t>Learning RxJava </a:t>
            </a:r>
            <a:r>
              <a:rPr dirty="0" b="0">
                <a:latin typeface="Arial"/>
                <a:cs typeface="Arial"/>
              </a:rPr>
              <a:t>by</a:t>
            </a:r>
            <a:r>
              <a:rPr dirty="0" spc="35" b="0">
                <a:latin typeface="Arial"/>
                <a:cs typeface="Arial"/>
              </a:rPr>
              <a:t> </a:t>
            </a:r>
            <a:r>
              <a:rPr dirty="0" spc="-5" b="0">
                <a:latin typeface="Arial"/>
                <a:cs typeface="Arial"/>
              </a:rPr>
              <a:t>Packt</a:t>
            </a:r>
          </a:p>
          <a:p>
            <a:pPr marL="12700" marR="5080">
              <a:lnSpc>
                <a:spcPts val="4580"/>
              </a:lnSpc>
              <a:spcBef>
                <a:spcPts val="605"/>
              </a:spcBef>
            </a:pPr>
            <a:r>
              <a:rPr dirty="0" spc="-15"/>
              <a:t>Trainer </a:t>
            </a:r>
            <a:r>
              <a:rPr dirty="0" spc="-5"/>
              <a:t>and content developer </a:t>
            </a:r>
            <a:r>
              <a:rPr dirty="0"/>
              <a:t>at </a:t>
            </a:r>
            <a:r>
              <a:rPr dirty="0" spc="-5"/>
              <a:t>O’Reilly Media  OSS</a:t>
            </a:r>
            <a:r>
              <a:rPr dirty="0" spc="-10"/>
              <a:t> </a:t>
            </a:r>
            <a:r>
              <a:rPr dirty="0" spc="-5"/>
              <a:t>Maintainer/Collaborator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1969" y="4358640"/>
            <a:ext cx="90741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201D39"/>
                </a:solidFill>
                <a:latin typeface="Arial"/>
                <a:cs typeface="Arial"/>
              </a:rPr>
              <a:t>R</a:t>
            </a:r>
            <a:r>
              <a:rPr dirty="0" sz="1500" spc="5">
                <a:solidFill>
                  <a:srgbClr val="201D39"/>
                </a:solidFill>
                <a:latin typeface="Arial"/>
                <a:cs typeface="Arial"/>
              </a:rPr>
              <a:t>xJ</a:t>
            </a:r>
            <a:r>
              <a:rPr dirty="0" sz="1500">
                <a:solidFill>
                  <a:srgbClr val="201D39"/>
                </a:solidFill>
                <a:latin typeface="Arial"/>
                <a:cs typeface="Arial"/>
              </a:rPr>
              <a:t>avaFX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709" y="4296409"/>
            <a:ext cx="1332865" cy="60706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500" spc="-5">
                <a:solidFill>
                  <a:srgbClr val="201D39"/>
                </a:solidFill>
                <a:latin typeface="Arial"/>
                <a:cs typeface="Arial"/>
              </a:rPr>
              <a:t>RxKotlin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500" spc="-5">
                <a:solidFill>
                  <a:srgbClr val="201D39"/>
                </a:solidFill>
                <a:latin typeface="Arial"/>
                <a:cs typeface="Arial"/>
              </a:rPr>
              <a:t>K</a:t>
            </a:r>
            <a:r>
              <a:rPr dirty="0" sz="1500">
                <a:solidFill>
                  <a:srgbClr val="201D39"/>
                </a:solidFill>
                <a:latin typeface="Arial"/>
                <a:cs typeface="Arial"/>
              </a:rPr>
              <a:t>ot</a:t>
            </a:r>
            <a:r>
              <a:rPr dirty="0" sz="1500" spc="5">
                <a:solidFill>
                  <a:srgbClr val="201D39"/>
                </a:solidFill>
                <a:latin typeface="Arial"/>
                <a:cs typeface="Arial"/>
              </a:rPr>
              <a:t>l</a:t>
            </a:r>
            <a:r>
              <a:rPr dirty="0" sz="1500" spc="-5">
                <a:solidFill>
                  <a:srgbClr val="201D39"/>
                </a:solidFill>
                <a:latin typeface="Arial"/>
                <a:cs typeface="Arial"/>
              </a:rPr>
              <a:t>i</a:t>
            </a:r>
            <a:r>
              <a:rPr dirty="0" sz="1500">
                <a:solidFill>
                  <a:srgbClr val="201D39"/>
                </a:solidFill>
                <a:latin typeface="Arial"/>
                <a:cs typeface="Arial"/>
              </a:rPr>
              <a:t>n</a:t>
            </a:r>
            <a:r>
              <a:rPr dirty="0" sz="1500" spc="5">
                <a:solidFill>
                  <a:srgbClr val="201D39"/>
                </a:solidFill>
                <a:latin typeface="Arial"/>
                <a:cs typeface="Arial"/>
              </a:rPr>
              <a:t>-</a:t>
            </a:r>
            <a:r>
              <a:rPr dirty="0" sz="1500" spc="-15">
                <a:solidFill>
                  <a:srgbClr val="201D39"/>
                </a:solidFill>
                <a:latin typeface="Arial"/>
                <a:cs typeface="Arial"/>
              </a:rPr>
              <a:t>S</a:t>
            </a:r>
            <a:r>
              <a:rPr dirty="0" sz="1500">
                <a:solidFill>
                  <a:srgbClr val="201D39"/>
                </a:solidFill>
                <a:latin typeface="Arial"/>
                <a:cs typeface="Arial"/>
              </a:rPr>
              <a:t>tat</a:t>
            </a:r>
            <a:r>
              <a:rPr dirty="0" sz="1500" spc="5">
                <a:solidFill>
                  <a:srgbClr val="201D39"/>
                </a:solidFill>
                <a:latin typeface="Arial"/>
                <a:cs typeface="Arial"/>
              </a:rPr>
              <a:t>i</a:t>
            </a:r>
            <a:r>
              <a:rPr dirty="0" sz="1500">
                <a:solidFill>
                  <a:srgbClr val="201D39"/>
                </a:solidFill>
                <a:latin typeface="Arial"/>
                <a:cs typeface="Arial"/>
              </a:rPr>
              <a:t>s</a:t>
            </a:r>
            <a:r>
              <a:rPr dirty="0" sz="1500" spc="10">
                <a:solidFill>
                  <a:srgbClr val="201D39"/>
                </a:solidFill>
                <a:latin typeface="Arial"/>
                <a:cs typeface="Arial"/>
              </a:rPr>
              <a:t>t</a:t>
            </a:r>
            <a:r>
              <a:rPr dirty="0" sz="1500" spc="-5">
                <a:solidFill>
                  <a:srgbClr val="201D39"/>
                </a:solidFill>
                <a:latin typeface="Arial"/>
                <a:cs typeface="Arial"/>
              </a:rPr>
              <a:t>i</a:t>
            </a:r>
            <a:r>
              <a:rPr dirty="0" sz="1500" spc="5">
                <a:solidFill>
                  <a:srgbClr val="201D39"/>
                </a:solidFill>
                <a:latin typeface="Arial"/>
                <a:cs typeface="Arial"/>
              </a:rPr>
              <a:t>c</a:t>
            </a:r>
            <a:r>
              <a:rPr dirty="0" sz="1500">
                <a:solidFill>
                  <a:srgbClr val="201D39"/>
                </a:solidFill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0549" y="4296409"/>
            <a:ext cx="979169" cy="607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4604">
              <a:lnSpc>
                <a:spcPct val="127200"/>
              </a:lnSpc>
              <a:spcBef>
                <a:spcPts val="100"/>
              </a:spcBef>
            </a:pPr>
            <a:r>
              <a:rPr dirty="0" sz="1500" spc="-180">
                <a:solidFill>
                  <a:srgbClr val="201D39"/>
                </a:solidFill>
                <a:latin typeface="Arial"/>
                <a:cs typeface="Arial"/>
              </a:rPr>
              <a:t>T</a:t>
            </a:r>
            <a:r>
              <a:rPr dirty="0" sz="1500" spc="10">
                <a:solidFill>
                  <a:srgbClr val="201D39"/>
                </a:solidFill>
                <a:latin typeface="Arial"/>
                <a:cs typeface="Arial"/>
              </a:rPr>
              <a:t>o</a:t>
            </a:r>
            <a:r>
              <a:rPr dirty="0" sz="1500">
                <a:solidFill>
                  <a:srgbClr val="201D39"/>
                </a:solidFill>
                <a:latin typeface="Arial"/>
                <a:cs typeface="Arial"/>
              </a:rPr>
              <a:t>rnado</a:t>
            </a:r>
            <a:r>
              <a:rPr dirty="0" sz="1500" spc="-10">
                <a:solidFill>
                  <a:srgbClr val="201D39"/>
                </a:solidFill>
                <a:latin typeface="Arial"/>
                <a:cs typeface="Arial"/>
              </a:rPr>
              <a:t>F</a:t>
            </a:r>
            <a:r>
              <a:rPr dirty="0" sz="1500">
                <a:solidFill>
                  <a:srgbClr val="201D39"/>
                </a:solidFill>
                <a:latin typeface="Arial"/>
                <a:cs typeface="Arial"/>
              </a:rPr>
              <a:t>X  </a:t>
            </a:r>
            <a:r>
              <a:rPr dirty="0" sz="1500" spc="-5">
                <a:solidFill>
                  <a:srgbClr val="201D39"/>
                </a:solidFill>
                <a:latin typeface="Arial"/>
                <a:cs typeface="Arial"/>
              </a:rPr>
              <a:t>R</a:t>
            </a:r>
            <a:r>
              <a:rPr dirty="0" sz="1500">
                <a:solidFill>
                  <a:srgbClr val="201D39"/>
                </a:solidFill>
                <a:latin typeface="Arial"/>
                <a:cs typeface="Arial"/>
              </a:rPr>
              <a:t>xKot</a:t>
            </a:r>
            <a:r>
              <a:rPr dirty="0" sz="1500" spc="-5">
                <a:solidFill>
                  <a:srgbClr val="201D39"/>
                </a:solidFill>
                <a:latin typeface="Arial"/>
                <a:cs typeface="Arial"/>
              </a:rPr>
              <a:t>l</a:t>
            </a:r>
            <a:r>
              <a:rPr dirty="0" sz="1500" spc="5">
                <a:solidFill>
                  <a:srgbClr val="201D39"/>
                </a:solidFill>
                <a:latin typeface="Arial"/>
                <a:cs typeface="Arial"/>
              </a:rPr>
              <a:t>i</a:t>
            </a:r>
            <a:r>
              <a:rPr dirty="0" sz="1500">
                <a:solidFill>
                  <a:srgbClr val="201D39"/>
                </a:solidFill>
                <a:latin typeface="Arial"/>
                <a:cs typeface="Arial"/>
              </a:rPr>
              <a:t>n</a:t>
            </a:r>
            <a:r>
              <a:rPr dirty="0" sz="1500" spc="-10">
                <a:solidFill>
                  <a:srgbClr val="201D39"/>
                </a:solidFill>
                <a:latin typeface="Arial"/>
                <a:cs typeface="Arial"/>
              </a:rPr>
              <a:t>F</a:t>
            </a:r>
            <a:r>
              <a:rPr dirty="0" sz="1500">
                <a:solidFill>
                  <a:srgbClr val="201D39"/>
                </a:solidFill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43600" y="1487169"/>
            <a:ext cx="1499870" cy="1964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54068" y="1487169"/>
            <a:ext cx="1575225" cy="1943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08030" y="3856442"/>
            <a:ext cx="2985291" cy="11026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45440" y="5186578"/>
            <a:ext cx="21018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z="1800" spc="250" b="1">
                <a:solidFill>
                  <a:srgbClr val="FFFFFF"/>
                </a:solidFill>
                <a:latin typeface="Arial"/>
                <a:cs typeface="Arial"/>
              </a:rPr>
              <a:t>2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4688" y="1931997"/>
            <a:ext cx="292100" cy="15786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20">
                <a:latin typeface="Tahoma"/>
                <a:cs typeface="Tahoma"/>
              </a:rPr>
              <a:t>Tour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 spc="135">
                <a:latin typeface="Tahoma"/>
                <a:cs typeface="Tahoma"/>
              </a:rPr>
              <a:t>Distance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66559" y="301752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182880" y="0"/>
                </a:moveTo>
                <a:lnTo>
                  <a:pt x="133173" y="6314"/>
                </a:lnTo>
                <a:lnTo>
                  <a:pt x="89182" y="24271"/>
                </a:lnTo>
                <a:lnTo>
                  <a:pt x="52387" y="52387"/>
                </a:lnTo>
                <a:lnTo>
                  <a:pt x="24271" y="89182"/>
                </a:lnTo>
                <a:lnTo>
                  <a:pt x="6314" y="133173"/>
                </a:lnTo>
                <a:lnTo>
                  <a:pt x="0" y="182880"/>
                </a:lnTo>
                <a:lnTo>
                  <a:pt x="6314" y="232586"/>
                </a:lnTo>
                <a:lnTo>
                  <a:pt x="24271" y="276577"/>
                </a:lnTo>
                <a:lnTo>
                  <a:pt x="52387" y="313372"/>
                </a:lnTo>
                <a:lnTo>
                  <a:pt x="89182" y="341488"/>
                </a:lnTo>
                <a:lnTo>
                  <a:pt x="133173" y="359445"/>
                </a:lnTo>
                <a:lnTo>
                  <a:pt x="182880" y="365760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80"/>
                </a:lnTo>
                <a:lnTo>
                  <a:pt x="359445" y="133173"/>
                </a:lnTo>
                <a:lnTo>
                  <a:pt x="341488" y="89182"/>
                </a:lnTo>
                <a:lnTo>
                  <a:pt x="313372" y="52387"/>
                </a:lnTo>
                <a:lnTo>
                  <a:pt x="276577" y="24271"/>
                </a:lnTo>
                <a:lnTo>
                  <a:pt x="232586" y="6314"/>
                </a:lnTo>
                <a:lnTo>
                  <a:pt x="18288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66559" y="301752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182880" y="0"/>
                </a:moveTo>
                <a:lnTo>
                  <a:pt x="232586" y="6314"/>
                </a:lnTo>
                <a:lnTo>
                  <a:pt x="276577" y="24271"/>
                </a:lnTo>
                <a:lnTo>
                  <a:pt x="313372" y="52387"/>
                </a:lnTo>
                <a:lnTo>
                  <a:pt x="341488" y="89182"/>
                </a:lnTo>
                <a:lnTo>
                  <a:pt x="359445" y="133173"/>
                </a:lnTo>
                <a:lnTo>
                  <a:pt x="365760" y="182880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80" y="365760"/>
                </a:lnTo>
                <a:lnTo>
                  <a:pt x="133173" y="359445"/>
                </a:lnTo>
                <a:lnTo>
                  <a:pt x="89182" y="341488"/>
                </a:lnTo>
                <a:lnTo>
                  <a:pt x="52387" y="313372"/>
                </a:lnTo>
                <a:lnTo>
                  <a:pt x="24271" y="276577"/>
                </a:lnTo>
                <a:lnTo>
                  <a:pt x="6314" y="232586"/>
                </a:lnTo>
                <a:lnTo>
                  <a:pt x="0" y="182880"/>
                </a:lnTo>
                <a:lnTo>
                  <a:pt x="6314" y="133173"/>
                </a:lnTo>
                <a:lnTo>
                  <a:pt x="24271" y="89182"/>
                </a:lnTo>
                <a:lnTo>
                  <a:pt x="52387" y="52387"/>
                </a:lnTo>
                <a:lnTo>
                  <a:pt x="89182" y="24271"/>
                </a:lnTo>
                <a:lnTo>
                  <a:pt x="133173" y="6314"/>
                </a:lnTo>
                <a:lnTo>
                  <a:pt x="182880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38009" y="307288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5" h="139064">
                <a:moveTo>
                  <a:pt x="19645" y="0"/>
                </a:moveTo>
                <a:lnTo>
                  <a:pt x="0" y="9405"/>
                </a:lnTo>
                <a:lnTo>
                  <a:pt x="17442" y="10060"/>
                </a:lnTo>
                <a:lnTo>
                  <a:pt x="38576" y="16549"/>
                </a:lnTo>
                <a:lnTo>
                  <a:pt x="87630" y="51315"/>
                </a:lnTo>
                <a:lnTo>
                  <a:pt x="122396" y="100369"/>
                </a:lnTo>
                <a:lnTo>
                  <a:pt x="129540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45720" y="1785"/>
                </a:lnTo>
                <a:lnTo>
                  <a:pt x="19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938009" y="307288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5" h="139064">
                <a:moveTo>
                  <a:pt x="0" y="9405"/>
                </a:moveTo>
                <a:lnTo>
                  <a:pt x="38576" y="16549"/>
                </a:lnTo>
                <a:lnTo>
                  <a:pt x="87630" y="51315"/>
                </a:lnTo>
                <a:lnTo>
                  <a:pt x="122396" y="100369"/>
                </a:lnTo>
                <a:lnTo>
                  <a:pt x="129540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19645" y="0"/>
                </a:lnTo>
                <a:lnTo>
                  <a:pt x="0" y="940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05319" y="3439159"/>
            <a:ext cx="69850" cy="566420"/>
          </a:xfrm>
          <a:custGeom>
            <a:avLst/>
            <a:gdLst/>
            <a:ahLst/>
            <a:cxnLst/>
            <a:rect l="l" t="t" r="r" b="b"/>
            <a:pathLst>
              <a:path w="69850" h="566420">
                <a:moveTo>
                  <a:pt x="0" y="0"/>
                </a:moveTo>
                <a:lnTo>
                  <a:pt x="69850" y="566419"/>
                </a:lnTo>
              </a:path>
            </a:pathLst>
          </a:custGeom>
          <a:ln w="29112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18019" y="3990340"/>
            <a:ext cx="114300" cy="180340"/>
          </a:xfrm>
          <a:custGeom>
            <a:avLst/>
            <a:gdLst/>
            <a:ahLst/>
            <a:cxnLst/>
            <a:rect l="l" t="t" r="r" b="b"/>
            <a:pathLst>
              <a:path w="114300" h="180339">
                <a:moveTo>
                  <a:pt x="114300" y="0"/>
                </a:moveTo>
                <a:lnTo>
                  <a:pt x="0" y="15240"/>
                </a:lnTo>
                <a:lnTo>
                  <a:pt x="78739" y="180340"/>
                </a:lnTo>
                <a:lnTo>
                  <a:pt x="1143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56859" y="2065020"/>
            <a:ext cx="2974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solidFill>
                  <a:srgbClr val="0000FF"/>
                </a:solidFill>
                <a:latin typeface="Tahoma"/>
                <a:cs typeface="Tahoma"/>
              </a:rPr>
              <a:t>To </a:t>
            </a:r>
            <a:r>
              <a:rPr dirty="0" sz="1800" spc="105">
                <a:solidFill>
                  <a:srgbClr val="0000FF"/>
                </a:solidFill>
                <a:latin typeface="Tahoma"/>
                <a:cs typeface="Tahoma"/>
              </a:rPr>
              <a:t>find </a:t>
            </a:r>
            <a:r>
              <a:rPr dirty="0" sz="1800" spc="114">
                <a:solidFill>
                  <a:srgbClr val="0000FF"/>
                </a:solidFill>
                <a:latin typeface="Tahoma"/>
                <a:cs typeface="Tahoma"/>
              </a:rPr>
              <a:t>superior</a:t>
            </a:r>
            <a:r>
              <a:rPr dirty="0" sz="1800" spc="-3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800" spc="114">
                <a:solidFill>
                  <a:srgbClr val="0000FF"/>
                </a:solidFill>
                <a:latin typeface="Tahoma"/>
                <a:cs typeface="Tahoma"/>
              </a:rPr>
              <a:t>solutions!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8109" y="5153558"/>
            <a:ext cx="224726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20">
                <a:latin typeface="Tahoma"/>
                <a:cs typeface="Tahoma"/>
              </a:rPr>
              <a:t>Tour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 spc="114">
                <a:latin typeface="Tahoma"/>
                <a:cs typeface="Tahoma"/>
              </a:rPr>
              <a:t>Configurations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4688" y="1931997"/>
            <a:ext cx="292100" cy="15786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20">
                <a:latin typeface="Tahoma"/>
                <a:cs typeface="Tahoma"/>
              </a:rPr>
              <a:t>Tour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 spc="135">
                <a:latin typeface="Tahoma"/>
                <a:cs typeface="Tahoma"/>
              </a:rPr>
              <a:t>Distance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40880" y="431419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182879" y="0"/>
                </a:moveTo>
                <a:lnTo>
                  <a:pt x="133173" y="6314"/>
                </a:lnTo>
                <a:lnTo>
                  <a:pt x="89182" y="24271"/>
                </a:lnTo>
                <a:lnTo>
                  <a:pt x="52387" y="52387"/>
                </a:lnTo>
                <a:lnTo>
                  <a:pt x="24271" y="89182"/>
                </a:lnTo>
                <a:lnTo>
                  <a:pt x="6314" y="133173"/>
                </a:lnTo>
                <a:lnTo>
                  <a:pt x="0" y="182880"/>
                </a:lnTo>
                <a:lnTo>
                  <a:pt x="6314" y="232586"/>
                </a:lnTo>
                <a:lnTo>
                  <a:pt x="24271" y="276577"/>
                </a:lnTo>
                <a:lnTo>
                  <a:pt x="52387" y="313372"/>
                </a:lnTo>
                <a:lnTo>
                  <a:pt x="89182" y="341488"/>
                </a:lnTo>
                <a:lnTo>
                  <a:pt x="133173" y="359445"/>
                </a:lnTo>
                <a:lnTo>
                  <a:pt x="182879" y="365760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80"/>
                </a:lnTo>
                <a:lnTo>
                  <a:pt x="359445" y="133173"/>
                </a:lnTo>
                <a:lnTo>
                  <a:pt x="341488" y="89182"/>
                </a:lnTo>
                <a:lnTo>
                  <a:pt x="313372" y="52387"/>
                </a:lnTo>
                <a:lnTo>
                  <a:pt x="276577" y="24271"/>
                </a:lnTo>
                <a:lnTo>
                  <a:pt x="232586" y="6314"/>
                </a:lnTo>
                <a:lnTo>
                  <a:pt x="1828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040880" y="431419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182879" y="0"/>
                </a:moveTo>
                <a:lnTo>
                  <a:pt x="232586" y="6314"/>
                </a:lnTo>
                <a:lnTo>
                  <a:pt x="276577" y="24271"/>
                </a:lnTo>
                <a:lnTo>
                  <a:pt x="313372" y="52387"/>
                </a:lnTo>
                <a:lnTo>
                  <a:pt x="341488" y="89182"/>
                </a:lnTo>
                <a:lnTo>
                  <a:pt x="359445" y="133173"/>
                </a:lnTo>
                <a:lnTo>
                  <a:pt x="365760" y="182880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79" y="365760"/>
                </a:lnTo>
                <a:lnTo>
                  <a:pt x="133173" y="359445"/>
                </a:lnTo>
                <a:lnTo>
                  <a:pt x="89182" y="341488"/>
                </a:lnTo>
                <a:lnTo>
                  <a:pt x="52387" y="313372"/>
                </a:lnTo>
                <a:lnTo>
                  <a:pt x="24271" y="276577"/>
                </a:lnTo>
                <a:lnTo>
                  <a:pt x="6314" y="232586"/>
                </a:lnTo>
                <a:lnTo>
                  <a:pt x="0" y="182880"/>
                </a:lnTo>
                <a:lnTo>
                  <a:pt x="6314" y="133173"/>
                </a:lnTo>
                <a:lnTo>
                  <a:pt x="24271" y="89182"/>
                </a:lnTo>
                <a:lnTo>
                  <a:pt x="52387" y="52387"/>
                </a:lnTo>
                <a:lnTo>
                  <a:pt x="89182" y="24271"/>
                </a:lnTo>
                <a:lnTo>
                  <a:pt x="133173" y="6314"/>
                </a:lnTo>
                <a:lnTo>
                  <a:pt x="182879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12330" y="436955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5" h="139064">
                <a:moveTo>
                  <a:pt x="19645" y="0"/>
                </a:moveTo>
                <a:lnTo>
                  <a:pt x="0" y="9405"/>
                </a:lnTo>
                <a:lnTo>
                  <a:pt x="17442" y="10060"/>
                </a:ln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40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45720" y="1785"/>
                </a:lnTo>
                <a:lnTo>
                  <a:pt x="19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12330" y="436955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5" h="139064">
                <a:moveTo>
                  <a:pt x="0" y="9405"/>
                </a:move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40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19645" y="0"/>
                </a:lnTo>
                <a:lnTo>
                  <a:pt x="0" y="940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73979" y="1954529"/>
            <a:ext cx="2974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solidFill>
                  <a:srgbClr val="0000FF"/>
                </a:solidFill>
                <a:latin typeface="Tahoma"/>
                <a:cs typeface="Tahoma"/>
              </a:rPr>
              <a:t>To </a:t>
            </a:r>
            <a:r>
              <a:rPr dirty="0" sz="1800" spc="105">
                <a:solidFill>
                  <a:srgbClr val="0000FF"/>
                </a:solidFill>
                <a:latin typeface="Tahoma"/>
                <a:cs typeface="Tahoma"/>
              </a:rPr>
              <a:t>find </a:t>
            </a:r>
            <a:r>
              <a:rPr dirty="0" sz="1800" spc="114">
                <a:solidFill>
                  <a:srgbClr val="0000FF"/>
                </a:solidFill>
                <a:latin typeface="Tahoma"/>
                <a:cs typeface="Tahoma"/>
              </a:rPr>
              <a:t>superior</a:t>
            </a:r>
            <a:r>
              <a:rPr dirty="0" sz="1800" spc="-3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800" spc="114">
                <a:solidFill>
                  <a:srgbClr val="0000FF"/>
                </a:solidFill>
                <a:latin typeface="Tahoma"/>
                <a:cs typeface="Tahoma"/>
              </a:rPr>
              <a:t>solutions!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8109" y="5153558"/>
            <a:ext cx="224726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20">
                <a:latin typeface="Tahoma"/>
                <a:cs typeface="Tahoma"/>
              </a:rPr>
              <a:t>Tour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 spc="114">
                <a:latin typeface="Tahoma"/>
                <a:cs typeface="Tahoma"/>
              </a:rPr>
              <a:t>Configurations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21717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90"/>
              <a:t>Source</a:t>
            </a:r>
            <a:r>
              <a:rPr dirty="0" spc="114"/>
              <a:t> </a:t>
            </a:r>
            <a:r>
              <a:rPr dirty="0" spc="18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09" y="1214882"/>
            <a:ext cx="5273040" cy="1281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22555">
              <a:lnSpc>
                <a:spcPct val="137500"/>
              </a:lnSpc>
              <a:spcBef>
                <a:spcPts val="90"/>
              </a:spcBef>
            </a:pPr>
            <a:r>
              <a:rPr dirty="0" sz="1200" spc="110" b="1">
                <a:latin typeface="Arial"/>
                <a:cs typeface="Arial"/>
              </a:rPr>
              <a:t>Traveling </a:t>
            </a:r>
            <a:r>
              <a:rPr dirty="0" sz="1200" spc="135" b="1">
                <a:latin typeface="Arial"/>
                <a:cs typeface="Arial"/>
              </a:rPr>
              <a:t>Salesman </a:t>
            </a:r>
            <a:r>
              <a:rPr dirty="0" sz="1200" spc="160" b="1">
                <a:latin typeface="Arial"/>
                <a:cs typeface="Arial"/>
              </a:rPr>
              <a:t>Demo  </a:t>
            </a:r>
            <a:r>
              <a:rPr dirty="0" sz="1200" spc="125" b="1">
                <a:solidFill>
                  <a:srgbClr val="5193E1"/>
                </a:solidFill>
                <a:latin typeface="Arial"/>
                <a:cs typeface="Arial"/>
                <a:hlinkClick r:id="rId2"/>
              </a:rPr>
              <a:t>https://github.com/thomasnield/traveling_salesman_demo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ct val="137500"/>
              </a:lnSpc>
              <a:spcBef>
                <a:spcPts val="5"/>
              </a:spcBef>
            </a:pPr>
            <a:r>
              <a:rPr dirty="0" sz="1200" spc="110" b="1">
                <a:latin typeface="Arial"/>
                <a:cs typeface="Arial"/>
              </a:rPr>
              <a:t>Traveling </a:t>
            </a:r>
            <a:r>
              <a:rPr dirty="0" sz="1200" spc="135" b="1">
                <a:latin typeface="Arial"/>
                <a:cs typeface="Arial"/>
              </a:rPr>
              <a:t>Salesman Plotter  </a:t>
            </a:r>
            <a:r>
              <a:rPr dirty="0" sz="1200" spc="125" b="1">
                <a:solidFill>
                  <a:srgbClr val="5193E1"/>
                </a:solidFill>
                <a:latin typeface="Arial"/>
                <a:cs typeface="Arial"/>
                <a:hlinkClick r:id="rId3"/>
              </a:rPr>
              <a:t>https://github.com/thomasnield/traveling_salesman_plotter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3079" y="3017520"/>
            <a:ext cx="4262120" cy="1884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679950" y="4927600"/>
            <a:ext cx="100647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45">
                <a:latin typeface="Tahoma"/>
                <a:cs typeface="Tahoma"/>
              </a:rPr>
              <a:t>SOURCE:</a:t>
            </a:r>
            <a:r>
              <a:rPr dirty="0" sz="800" spc="-50">
                <a:latin typeface="Tahoma"/>
                <a:cs typeface="Tahoma"/>
              </a:rPr>
              <a:t> </a:t>
            </a:r>
            <a:r>
              <a:rPr dirty="0" sz="800" spc="65">
                <a:latin typeface="Tahoma"/>
                <a:cs typeface="Tahoma"/>
              </a:rPr>
              <a:t>xkcd.com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22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39344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40"/>
              <a:t>Generating </a:t>
            </a:r>
            <a:r>
              <a:rPr dirty="0" spc="280"/>
              <a:t>a</a:t>
            </a:r>
            <a:r>
              <a:rPr dirty="0" spc="70"/>
              <a:t> </a:t>
            </a:r>
            <a:r>
              <a:rPr dirty="0" spc="204"/>
              <a:t>Schedule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22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20700" y="1164590"/>
            <a:ext cx="8348980" cy="38455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00" spc="55" b="1">
                <a:latin typeface="Arial"/>
                <a:cs typeface="Arial"/>
              </a:rPr>
              <a:t>You </a:t>
            </a:r>
            <a:r>
              <a:rPr dirty="0" sz="1300" spc="135" b="1">
                <a:latin typeface="Arial"/>
                <a:cs typeface="Arial"/>
              </a:rPr>
              <a:t>need </a:t>
            </a:r>
            <a:r>
              <a:rPr dirty="0" sz="1300" spc="140" b="1">
                <a:latin typeface="Arial"/>
                <a:cs typeface="Arial"/>
              </a:rPr>
              <a:t>to </a:t>
            </a:r>
            <a:r>
              <a:rPr dirty="0" sz="1300" spc="145" b="1">
                <a:latin typeface="Arial"/>
                <a:cs typeface="Arial"/>
              </a:rPr>
              <a:t>generate a </a:t>
            </a:r>
            <a:r>
              <a:rPr dirty="0" sz="1300" spc="105" b="1">
                <a:latin typeface="Arial"/>
                <a:cs typeface="Arial"/>
              </a:rPr>
              <a:t>schedule </a:t>
            </a:r>
            <a:r>
              <a:rPr dirty="0" sz="1300" spc="114" b="1">
                <a:latin typeface="Arial"/>
                <a:cs typeface="Arial"/>
              </a:rPr>
              <a:t>for </a:t>
            </a:r>
            <a:r>
              <a:rPr dirty="0" sz="1300" spc="145" b="1">
                <a:latin typeface="Arial"/>
                <a:cs typeface="Arial"/>
              </a:rPr>
              <a:t>a </a:t>
            </a:r>
            <a:r>
              <a:rPr dirty="0" sz="1300" spc="100" b="1">
                <a:latin typeface="Arial"/>
                <a:cs typeface="Arial"/>
              </a:rPr>
              <a:t>single </a:t>
            </a:r>
            <a:r>
              <a:rPr dirty="0" sz="1300" spc="90" b="1">
                <a:latin typeface="Arial"/>
                <a:cs typeface="Arial"/>
              </a:rPr>
              <a:t>classroom </a:t>
            </a:r>
            <a:r>
              <a:rPr dirty="0" sz="1300" spc="140" b="1">
                <a:latin typeface="Arial"/>
                <a:cs typeface="Arial"/>
              </a:rPr>
              <a:t>with </a:t>
            </a:r>
            <a:r>
              <a:rPr dirty="0" sz="1300" spc="155" b="1">
                <a:latin typeface="Arial"/>
                <a:cs typeface="Arial"/>
              </a:rPr>
              <a:t>the </a:t>
            </a:r>
            <a:r>
              <a:rPr dirty="0" sz="1300" spc="105" b="1">
                <a:latin typeface="Arial"/>
                <a:cs typeface="Arial"/>
              </a:rPr>
              <a:t>following</a:t>
            </a:r>
            <a:r>
              <a:rPr dirty="0" sz="1300" spc="-210" b="1">
                <a:latin typeface="Arial"/>
                <a:cs typeface="Arial"/>
              </a:rPr>
              <a:t> </a:t>
            </a:r>
            <a:r>
              <a:rPr dirty="0" sz="1300" spc="75" b="1">
                <a:latin typeface="Arial"/>
                <a:cs typeface="Arial"/>
              </a:rPr>
              <a:t>classes: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dirty="0" sz="1300" spc="-5">
                <a:latin typeface="Verdana"/>
                <a:cs typeface="Verdana"/>
              </a:rPr>
              <a:t>Psych </a:t>
            </a:r>
            <a:r>
              <a:rPr dirty="0" sz="1300" spc="-10">
                <a:latin typeface="Verdana"/>
                <a:cs typeface="Verdana"/>
              </a:rPr>
              <a:t>101 </a:t>
            </a:r>
            <a:r>
              <a:rPr dirty="0" sz="1300" spc="-50">
                <a:latin typeface="Verdana"/>
                <a:cs typeface="Verdana"/>
              </a:rPr>
              <a:t>(1 </a:t>
            </a:r>
            <a:r>
              <a:rPr dirty="0" sz="1300" spc="-25">
                <a:latin typeface="Verdana"/>
                <a:cs typeface="Verdana"/>
              </a:rPr>
              <a:t>hour, </a:t>
            </a:r>
            <a:r>
              <a:rPr dirty="0" sz="1300" spc="-10">
                <a:latin typeface="Verdana"/>
                <a:cs typeface="Verdana"/>
              </a:rPr>
              <a:t>2</a:t>
            </a:r>
            <a:r>
              <a:rPr dirty="0" sz="1300" spc="-145">
                <a:latin typeface="Verdana"/>
                <a:cs typeface="Verdana"/>
              </a:rPr>
              <a:t> </a:t>
            </a:r>
            <a:r>
              <a:rPr dirty="0" sz="1300" spc="-20">
                <a:latin typeface="Verdana"/>
                <a:cs typeface="Verdana"/>
              </a:rPr>
              <a:t>sessions/week)</a:t>
            </a:r>
            <a:endParaRPr sz="1300">
              <a:latin typeface="Verdana"/>
              <a:cs typeface="Verdana"/>
            </a:endParaRPr>
          </a:p>
          <a:p>
            <a:pPr marL="236220">
              <a:lnSpc>
                <a:spcPct val="100000"/>
              </a:lnSpc>
              <a:spcBef>
                <a:spcPts val="500"/>
              </a:spcBef>
            </a:pPr>
            <a:r>
              <a:rPr dirty="0" sz="1300" spc="-10">
                <a:latin typeface="Verdana"/>
                <a:cs typeface="Verdana"/>
              </a:rPr>
              <a:t>English </a:t>
            </a:r>
            <a:r>
              <a:rPr dirty="0" sz="1300" spc="-5">
                <a:latin typeface="Verdana"/>
                <a:cs typeface="Verdana"/>
              </a:rPr>
              <a:t>101 </a:t>
            </a:r>
            <a:r>
              <a:rPr dirty="0" sz="1300" spc="-45">
                <a:latin typeface="Verdana"/>
                <a:cs typeface="Verdana"/>
              </a:rPr>
              <a:t>(1.5 </a:t>
            </a:r>
            <a:r>
              <a:rPr dirty="0" sz="1300" spc="-25">
                <a:latin typeface="Verdana"/>
                <a:cs typeface="Verdana"/>
              </a:rPr>
              <a:t>hours, </a:t>
            </a:r>
            <a:r>
              <a:rPr dirty="0" sz="1300" spc="-10">
                <a:latin typeface="Verdana"/>
                <a:cs typeface="Verdana"/>
              </a:rPr>
              <a:t>2</a:t>
            </a:r>
            <a:r>
              <a:rPr dirty="0" sz="1300" spc="-175">
                <a:latin typeface="Verdana"/>
                <a:cs typeface="Verdana"/>
              </a:rPr>
              <a:t> </a:t>
            </a:r>
            <a:r>
              <a:rPr dirty="0" sz="1300" spc="-20">
                <a:latin typeface="Verdana"/>
                <a:cs typeface="Verdana"/>
              </a:rPr>
              <a:t>sessions/week)</a:t>
            </a:r>
            <a:endParaRPr sz="1300">
              <a:latin typeface="Verdana"/>
              <a:cs typeface="Verdana"/>
            </a:endParaRPr>
          </a:p>
          <a:p>
            <a:pPr marL="236220">
              <a:lnSpc>
                <a:spcPct val="100000"/>
              </a:lnSpc>
              <a:spcBef>
                <a:spcPts val="500"/>
              </a:spcBef>
            </a:pPr>
            <a:r>
              <a:rPr dirty="0" sz="1300">
                <a:latin typeface="Verdana"/>
                <a:cs typeface="Verdana"/>
              </a:rPr>
              <a:t>Math </a:t>
            </a:r>
            <a:r>
              <a:rPr dirty="0" sz="1300" spc="-5">
                <a:latin typeface="Verdana"/>
                <a:cs typeface="Verdana"/>
              </a:rPr>
              <a:t>300 </a:t>
            </a:r>
            <a:r>
              <a:rPr dirty="0" sz="1300" spc="-45">
                <a:latin typeface="Verdana"/>
                <a:cs typeface="Verdana"/>
              </a:rPr>
              <a:t>(1.5 </a:t>
            </a:r>
            <a:r>
              <a:rPr dirty="0" sz="1300" spc="-25">
                <a:latin typeface="Verdana"/>
                <a:cs typeface="Verdana"/>
              </a:rPr>
              <a:t>hours, </a:t>
            </a:r>
            <a:r>
              <a:rPr dirty="0" sz="1300" spc="-10">
                <a:latin typeface="Verdana"/>
                <a:cs typeface="Verdana"/>
              </a:rPr>
              <a:t>2</a:t>
            </a:r>
            <a:r>
              <a:rPr dirty="0" sz="1300" spc="-190">
                <a:latin typeface="Verdana"/>
                <a:cs typeface="Verdana"/>
              </a:rPr>
              <a:t> </a:t>
            </a:r>
            <a:r>
              <a:rPr dirty="0" sz="1300" spc="-20">
                <a:latin typeface="Verdana"/>
                <a:cs typeface="Verdana"/>
              </a:rPr>
              <a:t>sessions/week)</a:t>
            </a:r>
            <a:endParaRPr sz="1300">
              <a:latin typeface="Verdana"/>
              <a:cs typeface="Verdana"/>
            </a:endParaRPr>
          </a:p>
          <a:p>
            <a:pPr marL="236220">
              <a:lnSpc>
                <a:spcPct val="100000"/>
              </a:lnSpc>
              <a:spcBef>
                <a:spcPts val="490"/>
              </a:spcBef>
            </a:pPr>
            <a:r>
              <a:rPr dirty="0" sz="1300" spc="-5">
                <a:latin typeface="Verdana"/>
                <a:cs typeface="Verdana"/>
              </a:rPr>
              <a:t>Psych 300 </a:t>
            </a:r>
            <a:r>
              <a:rPr dirty="0" sz="1300" spc="-50">
                <a:latin typeface="Verdana"/>
                <a:cs typeface="Verdana"/>
              </a:rPr>
              <a:t>(3 </a:t>
            </a:r>
            <a:r>
              <a:rPr dirty="0" sz="1300" spc="-20">
                <a:latin typeface="Verdana"/>
                <a:cs typeface="Verdana"/>
              </a:rPr>
              <a:t>hours, </a:t>
            </a:r>
            <a:r>
              <a:rPr dirty="0" sz="1300" spc="-10">
                <a:latin typeface="Verdana"/>
                <a:cs typeface="Verdana"/>
              </a:rPr>
              <a:t>1</a:t>
            </a:r>
            <a:r>
              <a:rPr dirty="0" sz="1300" spc="-185">
                <a:latin typeface="Verdana"/>
                <a:cs typeface="Verdana"/>
              </a:rPr>
              <a:t> </a:t>
            </a:r>
            <a:r>
              <a:rPr dirty="0" sz="1300" spc="-25">
                <a:latin typeface="Verdana"/>
                <a:cs typeface="Verdana"/>
              </a:rPr>
              <a:t>session/week)</a:t>
            </a:r>
            <a:endParaRPr sz="1300">
              <a:latin typeface="Verdana"/>
              <a:cs typeface="Verdana"/>
            </a:endParaRPr>
          </a:p>
          <a:p>
            <a:pPr marL="236220" marR="4580890">
              <a:lnSpc>
                <a:spcPct val="132100"/>
              </a:lnSpc>
            </a:pPr>
            <a:r>
              <a:rPr dirty="0" sz="1300" spc="-5">
                <a:latin typeface="Verdana"/>
                <a:cs typeface="Verdana"/>
              </a:rPr>
              <a:t>Calculus </a:t>
            </a:r>
            <a:r>
              <a:rPr dirty="0" sz="1300" spc="-170">
                <a:latin typeface="Verdana"/>
                <a:cs typeface="Verdana"/>
              </a:rPr>
              <a:t>I </a:t>
            </a:r>
            <a:r>
              <a:rPr dirty="0" sz="1300" spc="-50">
                <a:latin typeface="Verdana"/>
                <a:cs typeface="Verdana"/>
              </a:rPr>
              <a:t>(2 </a:t>
            </a:r>
            <a:r>
              <a:rPr dirty="0" sz="1300" spc="-25">
                <a:latin typeface="Verdana"/>
                <a:cs typeface="Verdana"/>
              </a:rPr>
              <a:t>hours, </a:t>
            </a:r>
            <a:r>
              <a:rPr dirty="0" sz="1300" spc="-10">
                <a:latin typeface="Verdana"/>
                <a:cs typeface="Verdana"/>
              </a:rPr>
              <a:t>2 </a:t>
            </a:r>
            <a:r>
              <a:rPr dirty="0" sz="1300" spc="-20">
                <a:latin typeface="Verdana"/>
                <a:cs typeface="Verdana"/>
              </a:rPr>
              <a:t>sessions/week)  </a:t>
            </a:r>
            <a:r>
              <a:rPr dirty="0" sz="1300" spc="-5">
                <a:latin typeface="Verdana"/>
                <a:cs typeface="Verdana"/>
              </a:rPr>
              <a:t>Linear Algebra </a:t>
            </a:r>
            <a:r>
              <a:rPr dirty="0" sz="1300" spc="-170">
                <a:latin typeface="Verdana"/>
                <a:cs typeface="Verdana"/>
              </a:rPr>
              <a:t>I </a:t>
            </a:r>
            <a:r>
              <a:rPr dirty="0" sz="1300" spc="-50">
                <a:latin typeface="Verdana"/>
                <a:cs typeface="Verdana"/>
              </a:rPr>
              <a:t>(2 </a:t>
            </a:r>
            <a:r>
              <a:rPr dirty="0" sz="1300" spc="-25">
                <a:latin typeface="Verdana"/>
                <a:cs typeface="Verdana"/>
              </a:rPr>
              <a:t>hours, </a:t>
            </a:r>
            <a:r>
              <a:rPr dirty="0" sz="1300" spc="-10">
                <a:latin typeface="Verdana"/>
                <a:cs typeface="Verdana"/>
              </a:rPr>
              <a:t>3 </a:t>
            </a:r>
            <a:r>
              <a:rPr dirty="0" sz="1300" spc="-20">
                <a:latin typeface="Verdana"/>
                <a:cs typeface="Verdana"/>
              </a:rPr>
              <a:t>sessions/week)  </a:t>
            </a:r>
            <a:r>
              <a:rPr dirty="0" sz="1300" spc="-10">
                <a:latin typeface="Verdana"/>
                <a:cs typeface="Verdana"/>
              </a:rPr>
              <a:t>Sociology </a:t>
            </a:r>
            <a:r>
              <a:rPr dirty="0" sz="1300" spc="-5">
                <a:latin typeface="Verdana"/>
                <a:cs typeface="Verdana"/>
              </a:rPr>
              <a:t>101 </a:t>
            </a:r>
            <a:r>
              <a:rPr dirty="0" sz="1300" spc="-45">
                <a:latin typeface="Verdana"/>
                <a:cs typeface="Verdana"/>
              </a:rPr>
              <a:t>(1 </a:t>
            </a:r>
            <a:r>
              <a:rPr dirty="0" sz="1300" spc="-25">
                <a:latin typeface="Verdana"/>
                <a:cs typeface="Verdana"/>
              </a:rPr>
              <a:t>hour, </a:t>
            </a:r>
            <a:r>
              <a:rPr dirty="0" sz="1300" spc="-10">
                <a:latin typeface="Verdana"/>
                <a:cs typeface="Verdana"/>
              </a:rPr>
              <a:t>2</a:t>
            </a:r>
            <a:r>
              <a:rPr dirty="0" sz="1300" spc="-204">
                <a:latin typeface="Verdana"/>
                <a:cs typeface="Verdana"/>
              </a:rPr>
              <a:t> </a:t>
            </a:r>
            <a:r>
              <a:rPr dirty="0" sz="1300" spc="-20">
                <a:latin typeface="Verdana"/>
                <a:cs typeface="Verdana"/>
              </a:rPr>
              <a:t>sessions/week)</a:t>
            </a:r>
            <a:endParaRPr sz="1300">
              <a:latin typeface="Verdana"/>
              <a:cs typeface="Verdana"/>
            </a:endParaRPr>
          </a:p>
          <a:p>
            <a:pPr marL="236220">
              <a:lnSpc>
                <a:spcPct val="100000"/>
              </a:lnSpc>
              <a:spcBef>
                <a:spcPts val="500"/>
              </a:spcBef>
            </a:pPr>
            <a:r>
              <a:rPr dirty="0" sz="1300" spc="-15">
                <a:latin typeface="Verdana"/>
                <a:cs typeface="Verdana"/>
              </a:rPr>
              <a:t>Biology </a:t>
            </a:r>
            <a:r>
              <a:rPr dirty="0" sz="1300" spc="-5">
                <a:latin typeface="Verdana"/>
                <a:cs typeface="Verdana"/>
              </a:rPr>
              <a:t>101 </a:t>
            </a:r>
            <a:r>
              <a:rPr dirty="0" sz="1300" spc="-50">
                <a:latin typeface="Verdana"/>
                <a:cs typeface="Verdana"/>
              </a:rPr>
              <a:t>(1 </a:t>
            </a:r>
            <a:r>
              <a:rPr dirty="0" sz="1300" spc="-25">
                <a:latin typeface="Verdana"/>
                <a:cs typeface="Verdana"/>
              </a:rPr>
              <a:t>hour, </a:t>
            </a:r>
            <a:r>
              <a:rPr dirty="0" sz="1300" spc="-10">
                <a:latin typeface="Verdana"/>
                <a:cs typeface="Verdana"/>
              </a:rPr>
              <a:t>2</a:t>
            </a:r>
            <a:r>
              <a:rPr dirty="0" sz="1300" spc="-155">
                <a:latin typeface="Verdana"/>
                <a:cs typeface="Verdana"/>
              </a:rPr>
              <a:t> </a:t>
            </a:r>
            <a:r>
              <a:rPr dirty="0" sz="1300" spc="-20">
                <a:latin typeface="Verdana"/>
                <a:cs typeface="Verdana"/>
              </a:rPr>
              <a:t>sessions/week)</a:t>
            </a:r>
            <a:endParaRPr sz="1300">
              <a:latin typeface="Verdana"/>
              <a:cs typeface="Verdana"/>
            </a:endParaRPr>
          </a:p>
          <a:p>
            <a:pPr marL="219075">
              <a:lnSpc>
                <a:spcPct val="100000"/>
              </a:lnSpc>
              <a:spcBef>
                <a:spcPts val="489"/>
              </a:spcBef>
            </a:pPr>
            <a:r>
              <a:rPr dirty="0" sz="1300" spc="-10">
                <a:latin typeface="Verdana"/>
                <a:cs typeface="Verdana"/>
              </a:rPr>
              <a:t>Supply </a:t>
            </a:r>
            <a:r>
              <a:rPr dirty="0" sz="1300" spc="-5">
                <a:latin typeface="Verdana"/>
                <a:cs typeface="Verdana"/>
              </a:rPr>
              <a:t>Chain </a:t>
            </a:r>
            <a:r>
              <a:rPr dirty="0" sz="1300" spc="-10">
                <a:latin typeface="Verdana"/>
                <a:cs typeface="Verdana"/>
              </a:rPr>
              <a:t>300 </a:t>
            </a:r>
            <a:r>
              <a:rPr dirty="0" sz="1300" spc="-45">
                <a:latin typeface="Verdana"/>
                <a:cs typeface="Verdana"/>
              </a:rPr>
              <a:t>(2.5 </a:t>
            </a:r>
            <a:r>
              <a:rPr dirty="0" sz="1300" spc="-20">
                <a:latin typeface="Verdana"/>
                <a:cs typeface="Verdana"/>
              </a:rPr>
              <a:t>hours, </a:t>
            </a:r>
            <a:r>
              <a:rPr dirty="0" sz="1300" spc="-10">
                <a:latin typeface="Verdana"/>
                <a:cs typeface="Verdana"/>
              </a:rPr>
              <a:t>2</a:t>
            </a:r>
            <a:r>
              <a:rPr dirty="0" sz="1300" spc="-225">
                <a:latin typeface="Verdana"/>
                <a:cs typeface="Verdana"/>
              </a:rPr>
              <a:t> </a:t>
            </a:r>
            <a:r>
              <a:rPr dirty="0" sz="1300" spc="-20">
                <a:latin typeface="Verdana"/>
                <a:cs typeface="Verdana"/>
              </a:rPr>
              <a:t>sessions/week)</a:t>
            </a:r>
            <a:endParaRPr sz="1300">
              <a:latin typeface="Verdana"/>
              <a:cs typeface="Verdana"/>
            </a:endParaRPr>
          </a:p>
          <a:p>
            <a:pPr marL="219075">
              <a:lnSpc>
                <a:spcPct val="100000"/>
              </a:lnSpc>
              <a:spcBef>
                <a:spcPts val="359"/>
              </a:spcBef>
            </a:pPr>
            <a:r>
              <a:rPr dirty="0" sz="1300" spc="-5">
                <a:latin typeface="Verdana"/>
                <a:cs typeface="Verdana"/>
              </a:rPr>
              <a:t>Orientation 101 </a:t>
            </a:r>
            <a:r>
              <a:rPr dirty="0" sz="1300" spc="-45">
                <a:latin typeface="Verdana"/>
                <a:cs typeface="Verdana"/>
              </a:rPr>
              <a:t>(1 </a:t>
            </a:r>
            <a:r>
              <a:rPr dirty="0" sz="1300" spc="-25">
                <a:latin typeface="Verdana"/>
                <a:cs typeface="Verdana"/>
              </a:rPr>
              <a:t>hour, </a:t>
            </a:r>
            <a:r>
              <a:rPr dirty="0" sz="1300" spc="-10">
                <a:latin typeface="Verdana"/>
                <a:cs typeface="Verdana"/>
              </a:rPr>
              <a:t>1</a:t>
            </a:r>
            <a:r>
              <a:rPr dirty="0" sz="1300" spc="-185">
                <a:latin typeface="Verdana"/>
                <a:cs typeface="Verdana"/>
              </a:rPr>
              <a:t> </a:t>
            </a:r>
            <a:r>
              <a:rPr dirty="0" sz="1300" spc="-25">
                <a:latin typeface="Verdana"/>
                <a:cs typeface="Verdana"/>
              </a:rPr>
              <a:t>session/week)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28575" marR="5080">
              <a:lnSpc>
                <a:spcPct val="132100"/>
              </a:lnSpc>
            </a:pPr>
            <a:r>
              <a:rPr dirty="0" sz="1300" spc="105" b="1">
                <a:latin typeface="Arial"/>
                <a:cs typeface="Arial"/>
              </a:rPr>
              <a:t>Available </a:t>
            </a:r>
            <a:r>
              <a:rPr dirty="0" sz="1300" spc="100" b="1">
                <a:latin typeface="Arial"/>
                <a:cs typeface="Arial"/>
              </a:rPr>
              <a:t>scheduling </a:t>
            </a:r>
            <a:r>
              <a:rPr dirty="0" sz="1300" spc="130" b="1">
                <a:latin typeface="Arial"/>
                <a:cs typeface="Arial"/>
              </a:rPr>
              <a:t>times </a:t>
            </a:r>
            <a:r>
              <a:rPr dirty="0" sz="1300" spc="140" b="1">
                <a:latin typeface="Arial"/>
                <a:cs typeface="Arial"/>
              </a:rPr>
              <a:t>are </a:t>
            </a:r>
            <a:r>
              <a:rPr dirty="0" sz="1300" spc="125" b="1">
                <a:latin typeface="Arial"/>
                <a:cs typeface="Arial"/>
              </a:rPr>
              <a:t>Monday </a:t>
            </a:r>
            <a:r>
              <a:rPr dirty="0" sz="1300" spc="130" b="1">
                <a:latin typeface="Arial"/>
                <a:cs typeface="Arial"/>
              </a:rPr>
              <a:t>through </a:t>
            </a:r>
            <a:r>
              <a:rPr dirty="0" sz="1300" spc="80" b="1">
                <a:latin typeface="Arial"/>
                <a:cs typeface="Arial"/>
              </a:rPr>
              <a:t>Friday, </a:t>
            </a:r>
            <a:r>
              <a:rPr dirty="0" sz="1300" spc="140" b="1">
                <a:latin typeface="Arial"/>
                <a:cs typeface="Arial"/>
              </a:rPr>
              <a:t>8:00AM-11:30AM, 1:00PM-5:00PM  </a:t>
            </a:r>
            <a:r>
              <a:rPr dirty="0" sz="1300" spc="90" b="1">
                <a:latin typeface="Arial"/>
                <a:cs typeface="Arial"/>
              </a:rPr>
              <a:t>Slots </a:t>
            </a:r>
            <a:r>
              <a:rPr dirty="0" sz="1300" spc="140" b="1">
                <a:latin typeface="Arial"/>
                <a:cs typeface="Arial"/>
              </a:rPr>
              <a:t>are </a:t>
            </a:r>
            <a:r>
              <a:rPr dirty="0" sz="1300" spc="105" b="1">
                <a:latin typeface="Arial"/>
                <a:cs typeface="Arial"/>
              </a:rPr>
              <a:t>scheduled </a:t>
            </a:r>
            <a:r>
              <a:rPr dirty="0" sz="1300" spc="100" b="1">
                <a:latin typeface="Arial"/>
                <a:cs typeface="Arial"/>
              </a:rPr>
              <a:t>in </a:t>
            </a:r>
            <a:r>
              <a:rPr dirty="0" sz="1300" spc="170" b="1">
                <a:latin typeface="Arial"/>
                <a:cs typeface="Arial"/>
              </a:rPr>
              <a:t>15 </a:t>
            </a:r>
            <a:r>
              <a:rPr dirty="0" sz="1300" spc="145" b="1">
                <a:latin typeface="Arial"/>
                <a:cs typeface="Arial"/>
              </a:rPr>
              <a:t>minute</a:t>
            </a:r>
            <a:r>
              <a:rPr dirty="0" sz="1300" spc="-50" b="1">
                <a:latin typeface="Arial"/>
                <a:cs typeface="Arial"/>
              </a:rPr>
              <a:t> </a:t>
            </a:r>
            <a:r>
              <a:rPr dirty="0" sz="1300" spc="120" b="1">
                <a:latin typeface="Arial"/>
                <a:cs typeface="Arial"/>
              </a:rPr>
              <a:t>increments.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09" y="556259"/>
            <a:ext cx="39344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40" b="1">
                <a:solidFill>
                  <a:srgbClr val="FFFFFF"/>
                </a:solidFill>
                <a:latin typeface="Arial"/>
                <a:cs typeface="Arial"/>
              </a:rPr>
              <a:t>Generating </a:t>
            </a:r>
            <a:r>
              <a:rPr dirty="0" sz="2400" spc="28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 spc="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204" b="1">
                <a:solidFill>
                  <a:srgbClr val="FFFFFF"/>
                </a:solidFill>
                <a:latin typeface="Arial"/>
                <a:cs typeface="Arial"/>
              </a:rPr>
              <a:t>Schedule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709" y="1461770"/>
            <a:ext cx="8874125" cy="91186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180"/>
              </a:spcBef>
            </a:pPr>
            <a:r>
              <a:rPr dirty="0" sz="1250" spc="105" b="1">
                <a:latin typeface="Arial"/>
                <a:cs typeface="Arial"/>
              </a:rPr>
              <a:t>Visualize </a:t>
            </a:r>
            <a:r>
              <a:rPr dirty="0" sz="1250" spc="145" b="1">
                <a:latin typeface="Arial"/>
                <a:cs typeface="Arial"/>
              </a:rPr>
              <a:t>a </a:t>
            </a:r>
            <a:r>
              <a:rPr dirty="0" sz="1250" spc="120" b="1">
                <a:latin typeface="Arial"/>
                <a:cs typeface="Arial"/>
              </a:rPr>
              <a:t>grid </a:t>
            </a:r>
            <a:r>
              <a:rPr dirty="0" sz="1250" spc="114" b="1">
                <a:latin typeface="Arial"/>
                <a:cs typeface="Arial"/>
              </a:rPr>
              <a:t>of </a:t>
            </a:r>
            <a:r>
              <a:rPr dirty="0" sz="1250" spc="120" b="1">
                <a:latin typeface="Arial"/>
                <a:cs typeface="Arial"/>
              </a:rPr>
              <a:t>each </a:t>
            </a:r>
            <a:r>
              <a:rPr dirty="0" sz="1250" spc="145" b="1">
                <a:latin typeface="Arial"/>
                <a:cs typeface="Arial"/>
              </a:rPr>
              <a:t>15-minute </a:t>
            </a:r>
            <a:r>
              <a:rPr dirty="0" sz="1250" spc="130" b="1">
                <a:latin typeface="Arial"/>
                <a:cs typeface="Arial"/>
              </a:rPr>
              <a:t>increment </a:t>
            </a:r>
            <a:r>
              <a:rPr dirty="0" sz="1250" spc="135" b="1">
                <a:latin typeface="Arial"/>
                <a:cs typeface="Arial"/>
              </a:rPr>
              <a:t>from </a:t>
            </a:r>
            <a:r>
              <a:rPr dirty="0" sz="1250" spc="130" b="1">
                <a:latin typeface="Arial"/>
                <a:cs typeface="Arial"/>
              </a:rPr>
              <a:t>Monday through </a:t>
            </a:r>
            <a:r>
              <a:rPr dirty="0" sz="1250" spc="100" b="1">
                <a:latin typeface="Arial"/>
                <a:cs typeface="Arial"/>
              </a:rPr>
              <a:t>Sunday, </a:t>
            </a:r>
            <a:r>
              <a:rPr dirty="0" sz="1250" spc="125" b="1">
                <a:latin typeface="Arial"/>
                <a:cs typeface="Arial"/>
              </a:rPr>
              <a:t>intersected </a:t>
            </a:r>
            <a:r>
              <a:rPr dirty="0" sz="1250" spc="145" b="1">
                <a:latin typeface="Arial"/>
                <a:cs typeface="Arial"/>
              </a:rPr>
              <a:t>with</a:t>
            </a:r>
            <a:r>
              <a:rPr dirty="0" sz="1250" spc="-130" b="1">
                <a:latin typeface="Arial"/>
                <a:cs typeface="Arial"/>
              </a:rPr>
              <a:t> </a:t>
            </a:r>
            <a:r>
              <a:rPr dirty="0" sz="1250" spc="120" b="1">
                <a:latin typeface="Arial"/>
                <a:cs typeface="Arial"/>
              </a:rPr>
              <a:t>each  </a:t>
            </a:r>
            <a:r>
              <a:rPr dirty="0" sz="1250" spc="95" b="1">
                <a:latin typeface="Arial"/>
                <a:cs typeface="Arial"/>
              </a:rPr>
              <a:t>possible</a:t>
            </a:r>
            <a:r>
              <a:rPr dirty="0" sz="1250" spc="85" b="1">
                <a:latin typeface="Arial"/>
                <a:cs typeface="Arial"/>
              </a:rPr>
              <a:t> class.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1250" spc="85" b="1">
                <a:latin typeface="Arial"/>
                <a:cs typeface="Arial"/>
              </a:rPr>
              <a:t>Each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90" b="1">
                <a:latin typeface="Arial"/>
                <a:cs typeface="Arial"/>
              </a:rPr>
              <a:t>cell </a:t>
            </a:r>
            <a:r>
              <a:rPr dirty="0" sz="1250" spc="105" b="1">
                <a:latin typeface="Arial"/>
                <a:cs typeface="Arial"/>
              </a:rPr>
              <a:t>will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40" b="1">
                <a:latin typeface="Arial"/>
                <a:cs typeface="Arial"/>
              </a:rPr>
              <a:t>be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45" b="1">
                <a:latin typeface="Arial"/>
                <a:cs typeface="Arial"/>
              </a:rPr>
              <a:t>a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70" b="1">
                <a:latin typeface="Arial"/>
                <a:cs typeface="Arial"/>
              </a:rPr>
              <a:t>1</a:t>
            </a:r>
            <a:r>
              <a:rPr dirty="0" sz="1250" spc="105" b="1">
                <a:latin typeface="Arial"/>
                <a:cs typeface="Arial"/>
              </a:rPr>
              <a:t> </a:t>
            </a:r>
            <a:r>
              <a:rPr dirty="0" sz="1250" spc="110" b="1">
                <a:latin typeface="Arial"/>
                <a:cs typeface="Arial"/>
              </a:rPr>
              <a:t>or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70" b="1">
                <a:latin typeface="Arial"/>
                <a:cs typeface="Arial"/>
              </a:rPr>
              <a:t>0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14" b="1">
                <a:latin typeface="Arial"/>
                <a:cs typeface="Arial"/>
              </a:rPr>
              <a:t>indicating</a:t>
            </a:r>
            <a:r>
              <a:rPr dirty="0" sz="1250" spc="105" b="1">
                <a:latin typeface="Arial"/>
                <a:cs typeface="Arial"/>
              </a:rPr>
              <a:t> </a:t>
            </a:r>
            <a:r>
              <a:rPr dirty="0" sz="1250" spc="150" b="1">
                <a:latin typeface="Arial"/>
                <a:cs typeface="Arial"/>
              </a:rPr>
              <a:t>whether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35" b="1">
                <a:latin typeface="Arial"/>
                <a:cs typeface="Arial"/>
              </a:rPr>
              <a:t>that’s</a:t>
            </a:r>
            <a:r>
              <a:rPr dirty="0" sz="1250" spc="105" b="1">
                <a:latin typeface="Arial"/>
                <a:cs typeface="Arial"/>
              </a:rPr>
              <a:t> </a:t>
            </a:r>
            <a:r>
              <a:rPr dirty="0" sz="1250" spc="155" b="1">
                <a:latin typeface="Arial"/>
                <a:cs typeface="Arial"/>
              </a:rPr>
              <a:t>the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40" b="1">
                <a:latin typeface="Arial"/>
                <a:cs typeface="Arial"/>
              </a:rPr>
              <a:t>start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10" b="1">
                <a:latin typeface="Arial"/>
                <a:cs typeface="Arial"/>
              </a:rPr>
              <a:t>of</a:t>
            </a:r>
            <a:r>
              <a:rPr dirty="0" sz="1250" spc="105" b="1">
                <a:latin typeface="Arial"/>
                <a:cs typeface="Arial"/>
              </a:rPr>
              <a:t> </a:t>
            </a:r>
            <a:r>
              <a:rPr dirty="0" sz="1250" spc="155" b="1">
                <a:latin typeface="Arial"/>
                <a:cs typeface="Arial"/>
              </a:rPr>
              <a:t>the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05" b="1">
                <a:latin typeface="Arial"/>
                <a:cs typeface="Arial"/>
              </a:rPr>
              <a:t>first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85" b="1">
                <a:latin typeface="Arial"/>
                <a:cs typeface="Arial"/>
              </a:rPr>
              <a:t>class.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59" y="2651760"/>
            <a:ext cx="9210675" cy="2152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22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09" y="556259"/>
            <a:ext cx="39344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40" b="1">
                <a:solidFill>
                  <a:srgbClr val="FFFFFF"/>
                </a:solidFill>
                <a:latin typeface="Arial"/>
                <a:cs typeface="Arial"/>
              </a:rPr>
              <a:t>Generating </a:t>
            </a:r>
            <a:r>
              <a:rPr dirty="0" sz="2400" spc="28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 spc="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204" b="1">
                <a:solidFill>
                  <a:srgbClr val="FFFFFF"/>
                </a:solidFill>
                <a:latin typeface="Arial"/>
                <a:cs typeface="Arial"/>
              </a:rPr>
              <a:t>Schedule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709" y="1396237"/>
            <a:ext cx="7755255" cy="80264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50" spc="170" b="1">
                <a:latin typeface="Arial"/>
                <a:cs typeface="Arial"/>
              </a:rPr>
              <a:t>Next </a:t>
            </a:r>
            <a:r>
              <a:rPr dirty="0" sz="1250" spc="120" b="1">
                <a:latin typeface="Arial"/>
                <a:cs typeface="Arial"/>
              </a:rPr>
              <a:t>visualize </a:t>
            </a:r>
            <a:r>
              <a:rPr dirty="0" sz="1250" spc="155" b="1">
                <a:latin typeface="Arial"/>
                <a:cs typeface="Arial"/>
              </a:rPr>
              <a:t>how </a:t>
            </a:r>
            <a:r>
              <a:rPr dirty="0" sz="1250" spc="130" b="1">
                <a:latin typeface="Arial"/>
                <a:cs typeface="Arial"/>
              </a:rPr>
              <a:t>overlaps </a:t>
            </a:r>
            <a:r>
              <a:rPr dirty="0" sz="1250" spc="120" b="1">
                <a:latin typeface="Arial"/>
                <a:cs typeface="Arial"/>
              </a:rPr>
              <a:t>will</a:t>
            </a:r>
            <a:r>
              <a:rPr dirty="0" sz="1250" spc="-70" b="1">
                <a:latin typeface="Arial"/>
                <a:cs typeface="Arial"/>
              </a:rPr>
              <a:t> </a:t>
            </a:r>
            <a:r>
              <a:rPr dirty="0" sz="1250" spc="75" b="1">
                <a:latin typeface="Arial"/>
                <a:cs typeface="Arial"/>
              </a:rPr>
              <a:t>occur.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250" spc="135" b="1">
                <a:latin typeface="Arial"/>
                <a:cs typeface="Arial"/>
              </a:rPr>
              <a:t>Notice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55" b="1">
                <a:latin typeface="Arial"/>
                <a:cs typeface="Arial"/>
              </a:rPr>
              <a:t>how</a:t>
            </a:r>
            <a:r>
              <a:rPr dirty="0" sz="1250" spc="114" b="1">
                <a:latin typeface="Arial"/>
                <a:cs typeface="Arial"/>
              </a:rPr>
              <a:t> </a:t>
            </a:r>
            <a:r>
              <a:rPr dirty="0" sz="1250" spc="160" b="1">
                <a:latin typeface="Arial"/>
                <a:cs typeface="Arial"/>
              </a:rPr>
              <a:t>a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65" b="1">
                <a:latin typeface="Arial"/>
                <a:cs typeface="Arial"/>
              </a:rPr>
              <a:t>9:00AM</a:t>
            </a:r>
            <a:r>
              <a:rPr dirty="0" sz="1250" spc="110" b="1">
                <a:latin typeface="Arial"/>
                <a:cs typeface="Arial"/>
              </a:rPr>
              <a:t> </a:t>
            </a:r>
            <a:r>
              <a:rPr dirty="0" sz="1250" spc="95" b="1">
                <a:latin typeface="Arial"/>
                <a:cs typeface="Arial"/>
              </a:rPr>
              <a:t>Psych</a:t>
            </a:r>
            <a:r>
              <a:rPr dirty="0" sz="1250" spc="105" b="1">
                <a:latin typeface="Arial"/>
                <a:cs typeface="Arial"/>
              </a:rPr>
              <a:t> </a:t>
            </a:r>
            <a:r>
              <a:rPr dirty="0" sz="1250" spc="190" b="1">
                <a:latin typeface="Arial"/>
                <a:cs typeface="Arial"/>
              </a:rPr>
              <a:t>101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85" b="1">
                <a:latin typeface="Arial"/>
                <a:cs typeface="Arial"/>
              </a:rPr>
              <a:t>class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20" b="1">
                <a:latin typeface="Arial"/>
                <a:cs typeface="Arial"/>
              </a:rPr>
              <a:t>will</a:t>
            </a:r>
            <a:r>
              <a:rPr dirty="0" sz="1250" spc="105" b="1">
                <a:latin typeface="Arial"/>
                <a:cs typeface="Arial"/>
              </a:rPr>
              <a:t> </a:t>
            </a:r>
            <a:r>
              <a:rPr dirty="0" sz="1250" spc="100" b="1">
                <a:latin typeface="Arial"/>
                <a:cs typeface="Arial"/>
              </a:rPr>
              <a:t>clash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60" b="1">
                <a:latin typeface="Arial"/>
                <a:cs typeface="Arial"/>
              </a:rPr>
              <a:t>with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60" b="1">
                <a:latin typeface="Arial"/>
                <a:cs typeface="Arial"/>
              </a:rPr>
              <a:t>a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65" b="1">
                <a:latin typeface="Arial"/>
                <a:cs typeface="Arial"/>
              </a:rPr>
              <a:t>9:15AM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05" b="1">
                <a:latin typeface="Arial"/>
                <a:cs typeface="Arial"/>
              </a:rPr>
              <a:t>Sociology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75" b="1">
                <a:latin typeface="Arial"/>
                <a:cs typeface="Arial"/>
              </a:rPr>
              <a:t>101.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250" spc="175" b="1">
                <a:latin typeface="Arial"/>
                <a:cs typeface="Arial"/>
              </a:rPr>
              <a:t>We</a:t>
            </a:r>
            <a:r>
              <a:rPr dirty="0" sz="1250" spc="110" b="1">
                <a:latin typeface="Arial"/>
                <a:cs typeface="Arial"/>
              </a:rPr>
              <a:t> </a:t>
            </a:r>
            <a:r>
              <a:rPr dirty="0" sz="1250" spc="120" b="1">
                <a:latin typeface="Arial"/>
                <a:cs typeface="Arial"/>
              </a:rPr>
              <a:t>can</a:t>
            </a:r>
            <a:r>
              <a:rPr dirty="0" sz="1250" spc="110" b="1">
                <a:latin typeface="Arial"/>
                <a:cs typeface="Arial"/>
              </a:rPr>
              <a:t> </a:t>
            </a:r>
            <a:r>
              <a:rPr dirty="0" sz="1250" spc="140" b="1">
                <a:latin typeface="Arial"/>
                <a:cs typeface="Arial"/>
              </a:rPr>
              <a:t>sum</a:t>
            </a:r>
            <a:r>
              <a:rPr dirty="0" sz="1250" spc="120" b="1">
                <a:latin typeface="Arial"/>
                <a:cs typeface="Arial"/>
              </a:rPr>
              <a:t> </a:t>
            </a:r>
            <a:r>
              <a:rPr dirty="0" sz="1250" spc="110" b="1">
                <a:latin typeface="Arial"/>
                <a:cs typeface="Arial"/>
              </a:rPr>
              <a:t>all </a:t>
            </a:r>
            <a:r>
              <a:rPr dirty="0" sz="1250" spc="105" b="1">
                <a:latin typeface="Arial"/>
                <a:cs typeface="Arial"/>
              </a:rPr>
              <a:t>blocks</a:t>
            </a:r>
            <a:r>
              <a:rPr dirty="0" sz="1250" spc="110" b="1">
                <a:latin typeface="Arial"/>
                <a:cs typeface="Arial"/>
              </a:rPr>
              <a:t> </a:t>
            </a:r>
            <a:r>
              <a:rPr dirty="0" sz="1250" spc="170" b="1">
                <a:latin typeface="Arial"/>
                <a:cs typeface="Arial"/>
              </a:rPr>
              <a:t>that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30" b="1">
                <a:latin typeface="Arial"/>
                <a:cs typeface="Arial"/>
              </a:rPr>
              <a:t>affect</a:t>
            </a:r>
            <a:r>
              <a:rPr dirty="0" sz="1250" spc="105" b="1">
                <a:latin typeface="Arial"/>
                <a:cs typeface="Arial"/>
              </a:rPr>
              <a:t> </a:t>
            </a:r>
            <a:r>
              <a:rPr dirty="0" sz="1250" spc="165" b="1">
                <a:latin typeface="Arial"/>
                <a:cs typeface="Arial"/>
              </a:rPr>
              <a:t>the</a:t>
            </a:r>
            <a:r>
              <a:rPr dirty="0" sz="1250" spc="110" b="1">
                <a:latin typeface="Arial"/>
                <a:cs typeface="Arial"/>
              </a:rPr>
              <a:t> </a:t>
            </a:r>
            <a:r>
              <a:rPr dirty="0" sz="1250" spc="165" b="1">
                <a:latin typeface="Arial"/>
                <a:cs typeface="Arial"/>
              </a:rPr>
              <a:t>9:45AM</a:t>
            </a:r>
            <a:r>
              <a:rPr dirty="0" sz="1250" spc="105" b="1">
                <a:latin typeface="Arial"/>
                <a:cs typeface="Arial"/>
              </a:rPr>
              <a:t> </a:t>
            </a:r>
            <a:r>
              <a:rPr dirty="0" sz="1250" spc="114" b="1">
                <a:latin typeface="Arial"/>
                <a:cs typeface="Arial"/>
              </a:rPr>
              <a:t>block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50" b="1">
                <a:latin typeface="Arial"/>
                <a:cs typeface="Arial"/>
              </a:rPr>
              <a:t>and</a:t>
            </a:r>
            <a:r>
              <a:rPr dirty="0" sz="1250" spc="114" b="1">
                <a:latin typeface="Arial"/>
                <a:cs typeface="Arial"/>
              </a:rPr>
              <a:t> </a:t>
            </a:r>
            <a:r>
              <a:rPr dirty="0" sz="1250" spc="135" b="1">
                <a:latin typeface="Arial"/>
                <a:cs typeface="Arial"/>
              </a:rPr>
              <a:t>ensure</a:t>
            </a:r>
            <a:r>
              <a:rPr dirty="0" sz="1250" spc="110" b="1">
                <a:latin typeface="Arial"/>
                <a:cs typeface="Arial"/>
              </a:rPr>
              <a:t> </a:t>
            </a:r>
            <a:r>
              <a:rPr dirty="0" sz="1250" spc="160" b="1">
                <a:latin typeface="Arial"/>
                <a:cs typeface="Arial"/>
              </a:rPr>
              <a:t>they</a:t>
            </a:r>
            <a:r>
              <a:rPr dirty="0" sz="1250" spc="105" b="1">
                <a:latin typeface="Arial"/>
                <a:cs typeface="Arial"/>
              </a:rPr>
              <a:t> </a:t>
            </a:r>
            <a:r>
              <a:rPr dirty="0" sz="1250" spc="150" b="1">
                <a:latin typeface="Arial"/>
                <a:cs typeface="Arial"/>
              </a:rPr>
              <a:t>don’t</a:t>
            </a:r>
            <a:r>
              <a:rPr dirty="0" sz="1250" spc="110" b="1">
                <a:latin typeface="Arial"/>
                <a:cs typeface="Arial"/>
              </a:rPr>
              <a:t> </a:t>
            </a:r>
            <a:r>
              <a:rPr dirty="0" sz="1250" spc="140" b="1">
                <a:latin typeface="Arial"/>
                <a:cs typeface="Arial"/>
              </a:rPr>
              <a:t>exceed</a:t>
            </a:r>
            <a:r>
              <a:rPr dirty="0" sz="1250" spc="114" b="1">
                <a:latin typeface="Arial"/>
                <a:cs typeface="Arial"/>
              </a:rPr>
              <a:t> </a:t>
            </a:r>
            <a:r>
              <a:rPr dirty="0" sz="1250" spc="155" b="1">
                <a:latin typeface="Arial"/>
                <a:cs typeface="Arial"/>
              </a:rPr>
              <a:t>1.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59" y="2564129"/>
            <a:ext cx="9391538" cy="2026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66590" y="4712479"/>
            <a:ext cx="2004060" cy="3822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ts val="1410"/>
              </a:lnSpc>
              <a:spcBef>
                <a:spcPts val="85"/>
              </a:spcBef>
            </a:pPr>
            <a:r>
              <a:rPr dirty="0" sz="1200" spc="105">
                <a:solidFill>
                  <a:srgbClr val="FF3333"/>
                </a:solidFill>
                <a:latin typeface="Tahoma"/>
                <a:cs typeface="Tahoma"/>
              </a:rPr>
              <a:t>Sum</a:t>
            </a:r>
            <a:r>
              <a:rPr dirty="0" sz="1200" spc="-10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200" spc="55">
                <a:solidFill>
                  <a:srgbClr val="FF3333"/>
                </a:solidFill>
                <a:latin typeface="Tahoma"/>
                <a:cs typeface="Tahoma"/>
              </a:rPr>
              <a:t>of</a:t>
            </a:r>
            <a:r>
              <a:rPr dirty="0" sz="1200" spc="-15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200" spc="75">
                <a:solidFill>
                  <a:srgbClr val="FF3333"/>
                </a:solidFill>
                <a:latin typeface="Tahoma"/>
                <a:cs typeface="Tahoma"/>
              </a:rPr>
              <a:t>affecting</a:t>
            </a:r>
            <a:r>
              <a:rPr dirty="0" sz="1200" spc="-10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200" spc="75">
                <a:solidFill>
                  <a:srgbClr val="FF3333"/>
                </a:solidFill>
                <a:latin typeface="Tahoma"/>
                <a:cs typeface="Tahoma"/>
              </a:rPr>
              <a:t>slots</a:t>
            </a:r>
            <a:r>
              <a:rPr dirty="0" sz="1200" spc="-5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200" spc="130">
                <a:solidFill>
                  <a:srgbClr val="FF3333"/>
                </a:solidFill>
                <a:latin typeface="Tahoma"/>
                <a:cs typeface="Tahoma"/>
              </a:rPr>
              <a:t>=</a:t>
            </a:r>
            <a:r>
              <a:rPr dirty="0" sz="1200" spc="-5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200" spc="105">
                <a:solidFill>
                  <a:srgbClr val="FF3333"/>
                </a:solidFill>
                <a:latin typeface="Tahoma"/>
                <a:cs typeface="Tahoma"/>
              </a:rPr>
              <a:t>2  </a:t>
            </a:r>
            <a:r>
              <a:rPr dirty="0" sz="1200" spc="5">
                <a:solidFill>
                  <a:srgbClr val="FF3333"/>
                </a:solidFill>
                <a:latin typeface="Tahoma"/>
                <a:cs typeface="Tahoma"/>
              </a:rPr>
              <a:t>FAIL, </a:t>
            </a:r>
            <a:r>
              <a:rPr dirty="0" sz="1200" spc="110">
                <a:solidFill>
                  <a:srgbClr val="FF3333"/>
                </a:solidFill>
                <a:latin typeface="Tahoma"/>
                <a:cs typeface="Tahoma"/>
              </a:rPr>
              <a:t>sum </a:t>
            </a:r>
            <a:r>
              <a:rPr dirty="0" sz="1200" spc="95">
                <a:solidFill>
                  <a:srgbClr val="FF3333"/>
                </a:solidFill>
                <a:latin typeface="Tahoma"/>
                <a:cs typeface="Tahoma"/>
              </a:rPr>
              <a:t>must </a:t>
            </a:r>
            <a:r>
              <a:rPr dirty="0" sz="1200" spc="100">
                <a:solidFill>
                  <a:srgbClr val="FF3333"/>
                </a:solidFill>
                <a:latin typeface="Tahoma"/>
                <a:cs typeface="Tahoma"/>
              </a:rPr>
              <a:t>be</a:t>
            </a:r>
            <a:r>
              <a:rPr dirty="0" sz="1200" spc="-225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200" spc="120">
                <a:solidFill>
                  <a:srgbClr val="FF3333"/>
                </a:solidFill>
                <a:latin typeface="Tahoma"/>
                <a:cs typeface="Tahoma"/>
              </a:rPr>
              <a:t>&lt;=1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25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09" y="556259"/>
            <a:ext cx="39344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40" b="1">
                <a:solidFill>
                  <a:srgbClr val="FFFFFF"/>
                </a:solidFill>
                <a:latin typeface="Arial"/>
                <a:cs typeface="Arial"/>
              </a:rPr>
              <a:t>Generating </a:t>
            </a:r>
            <a:r>
              <a:rPr dirty="0" sz="2400" spc="28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 spc="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204" b="1">
                <a:solidFill>
                  <a:srgbClr val="FFFFFF"/>
                </a:solidFill>
                <a:latin typeface="Arial"/>
                <a:cs typeface="Arial"/>
              </a:rPr>
              <a:t>Schedule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709" y="1396237"/>
            <a:ext cx="7755255" cy="80264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50" spc="170" b="1">
                <a:latin typeface="Arial"/>
                <a:cs typeface="Arial"/>
              </a:rPr>
              <a:t>Next </a:t>
            </a:r>
            <a:r>
              <a:rPr dirty="0" sz="1250" spc="120" b="1">
                <a:latin typeface="Arial"/>
                <a:cs typeface="Arial"/>
              </a:rPr>
              <a:t>visualize </a:t>
            </a:r>
            <a:r>
              <a:rPr dirty="0" sz="1250" spc="155" b="1">
                <a:latin typeface="Arial"/>
                <a:cs typeface="Arial"/>
              </a:rPr>
              <a:t>how </a:t>
            </a:r>
            <a:r>
              <a:rPr dirty="0" sz="1250" spc="130" b="1">
                <a:latin typeface="Arial"/>
                <a:cs typeface="Arial"/>
              </a:rPr>
              <a:t>overlaps </a:t>
            </a:r>
            <a:r>
              <a:rPr dirty="0" sz="1250" spc="120" b="1">
                <a:latin typeface="Arial"/>
                <a:cs typeface="Arial"/>
              </a:rPr>
              <a:t>will</a:t>
            </a:r>
            <a:r>
              <a:rPr dirty="0" sz="1250" spc="-70" b="1">
                <a:latin typeface="Arial"/>
                <a:cs typeface="Arial"/>
              </a:rPr>
              <a:t> </a:t>
            </a:r>
            <a:r>
              <a:rPr dirty="0" sz="1250" spc="75" b="1">
                <a:latin typeface="Arial"/>
                <a:cs typeface="Arial"/>
              </a:rPr>
              <a:t>occur.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250" spc="135" b="1">
                <a:latin typeface="Arial"/>
                <a:cs typeface="Arial"/>
              </a:rPr>
              <a:t>Notice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55" b="1">
                <a:latin typeface="Arial"/>
                <a:cs typeface="Arial"/>
              </a:rPr>
              <a:t>how</a:t>
            </a:r>
            <a:r>
              <a:rPr dirty="0" sz="1250" spc="114" b="1">
                <a:latin typeface="Arial"/>
                <a:cs typeface="Arial"/>
              </a:rPr>
              <a:t> </a:t>
            </a:r>
            <a:r>
              <a:rPr dirty="0" sz="1250" spc="160" b="1">
                <a:latin typeface="Arial"/>
                <a:cs typeface="Arial"/>
              </a:rPr>
              <a:t>a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65" b="1">
                <a:latin typeface="Arial"/>
                <a:cs typeface="Arial"/>
              </a:rPr>
              <a:t>9:00AM</a:t>
            </a:r>
            <a:r>
              <a:rPr dirty="0" sz="1250" spc="110" b="1">
                <a:latin typeface="Arial"/>
                <a:cs typeface="Arial"/>
              </a:rPr>
              <a:t> </a:t>
            </a:r>
            <a:r>
              <a:rPr dirty="0" sz="1250" spc="95" b="1">
                <a:latin typeface="Arial"/>
                <a:cs typeface="Arial"/>
              </a:rPr>
              <a:t>Psych</a:t>
            </a:r>
            <a:r>
              <a:rPr dirty="0" sz="1250" spc="105" b="1">
                <a:latin typeface="Arial"/>
                <a:cs typeface="Arial"/>
              </a:rPr>
              <a:t> </a:t>
            </a:r>
            <a:r>
              <a:rPr dirty="0" sz="1250" spc="190" b="1">
                <a:latin typeface="Arial"/>
                <a:cs typeface="Arial"/>
              </a:rPr>
              <a:t>101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85" b="1">
                <a:latin typeface="Arial"/>
                <a:cs typeface="Arial"/>
              </a:rPr>
              <a:t>class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20" b="1">
                <a:latin typeface="Arial"/>
                <a:cs typeface="Arial"/>
              </a:rPr>
              <a:t>will</a:t>
            </a:r>
            <a:r>
              <a:rPr dirty="0" sz="1250" spc="105" b="1">
                <a:latin typeface="Arial"/>
                <a:cs typeface="Arial"/>
              </a:rPr>
              <a:t> </a:t>
            </a:r>
            <a:r>
              <a:rPr dirty="0" sz="1250" spc="100" b="1">
                <a:latin typeface="Arial"/>
                <a:cs typeface="Arial"/>
              </a:rPr>
              <a:t>clash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60" b="1">
                <a:latin typeface="Arial"/>
                <a:cs typeface="Arial"/>
              </a:rPr>
              <a:t>with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60" b="1">
                <a:latin typeface="Arial"/>
                <a:cs typeface="Arial"/>
              </a:rPr>
              <a:t>a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65" b="1">
                <a:latin typeface="Arial"/>
                <a:cs typeface="Arial"/>
              </a:rPr>
              <a:t>9:30AM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05" b="1">
                <a:latin typeface="Arial"/>
                <a:cs typeface="Arial"/>
              </a:rPr>
              <a:t>Sociology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75" b="1">
                <a:latin typeface="Arial"/>
                <a:cs typeface="Arial"/>
              </a:rPr>
              <a:t>101.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250" spc="175" b="1">
                <a:latin typeface="Arial"/>
                <a:cs typeface="Arial"/>
              </a:rPr>
              <a:t>We</a:t>
            </a:r>
            <a:r>
              <a:rPr dirty="0" sz="1250" spc="110" b="1">
                <a:latin typeface="Arial"/>
                <a:cs typeface="Arial"/>
              </a:rPr>
              <a:t> </a:t>
            </a:r>
            <a:r>
              <a:rPr dirty="0" sz="1250" spc="120" b="1">
                <a:latin typeface="Arial"/>
                <a:cs typeface="Arial"/>
              </a:rPr>
              <a:t>can</a:t>
            </a:r>
            <a:r>
              <a:rPr dirty="0" sz="1250" spc="110" b="1">
                <a:latin typeface="Arial"/>
                <a:cs typeface="Arial"/>
              </a:rPr>
              <a:t> </a:t>
            </a:r>
            <a:r>
              <a:rPr dirty="0" sz="1250" spc="140" b="1">
                <a:latin typeface="Arial"/>
                <a:cs typeface="Arial"/>
              </a:rPr>
              <a:t>sum</a:t>
            </a:r>
            <a:r>
              <a:rPr dirty="0" sz="1250" spc="120" b="1">
                <a:latin typeface="Arial"/>
                <a:cs typeface="Arial"/>
              </a:rPr>
              <a:t> </a:t>
            </a:r>
            <a:r>
              <a:rPr dirty="0" sz="1250" spc="110" b="1">
                <a:latin typeface="Arial"/>
                <a:cs typeface="Arial"/>
              </a:rPr>
              <a:t>all </a:t>
            </a:r>
            <a:r>
              <a:rPr dirty="0" sz="1250" spc="105" b="1">
                <a:latin typeface="Arial"/>
                <a:cs typeface="Arial"/>
              </a:rPr>
              <a:t>blocks</a:t>
            </a:r>
            <a:r>
              <a:rPr dirty="0" sz="1250" spc="110" b="1">
                <a:latin typeface="Arial"/>
                <a:cs typeface="Arial"/>
              </a:rPr>
              <a:t> </a:t>
            </a:r>
            <a:r>
              <a:rPr dirty="0" sz="1250" spc="170" b="1">
                <a:latin typeface="Arial"/>
                <a:cs typeface="Arial"/>
              </a:rPr>
              <a:t>that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30" b="1">
                <a:latin typeface="Arial"/>
                <a:cs typeface="Arial"/>
              </a:rPr>
              <a:t>affect</a:t>
            </a:r>
            <a:r>
              <a:rPr dirty="0" sz="1250" spc="105" b="1">
                <a:latin typeface="Arial"/>
                <a:cs typeface="Arial"/>
              </a:rPr>
              <a:t> </a:t>
            </a:r>
            <a:r>
              <a:rPr dirty="0" sz="1250" spc="165" b="1">
                <a:latin typeface="Arial"/>
                <a:cs typeface="Arial"/>
              </a:rPr>
              <a:t>the</a:t>
            </a:r>
            <a:r>
              <a:rPr dirty="0" sz="1250" spc="110" b="1">
                <a:latin typeface="Arial"/>
                <a:cs typeface="Arial"/>
              </a:rPr>
              <a:t> </a:t>
            </a:r>
            <a:r>
              <a:rPr dirty="0" sz="1250" spc="165" b="1">
                <a:latin typeface="Arial"/>
                <a:cs typeface="Arial"/>
              </a:rPr>
              <a:t>9:45AM</a:t>
            </a:r>
            <a:r>
              <a:rPr dirty="0" sz="1250" spc="105" b="1">
                <a:latin typeface="Arial"/>
                <a:cs typeface="Arial"/>
              </a:rPr>
              <a:t> </a:t>
            </a:r>
            <a:r>
              <a:rPr dirty="0" sz="1250" spc="114" b="1">
                <a:latin typeface="Arial"/>
                <a:cs typeface="Arial"/>
              </a:rPr>
              <a:t>block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50" b="1">
                <a:latin typeface="Arial"/>
                <a:cs typeface="Arial"/>
              </a:rPr>
              <a:t>and</a:t>
            </a:r>
            <a:r>
              <a:rPr dirty="0" sz="1250" spc="114" b="1">
                <a:latin typeface="Arial"/>
                <a:cs typeface="Arial"/>
              </a:rPr>
              <a:t> </a:t>
            </a:r>
            <a:r>
              <a:rPr dirty="0" sz="1250" spc="135" b="1">
                <a:latin typeface="Arial"/>
                <a:cs typeface="Arial"/>
              </a:rPr>
              <a:t>ensure</a:t>
            </a:r>
            <a:r>
              <a:rPr dirty="0" sz="1250" spc="110" b="1">
                <a:latin typeface="Arial"/>
                <a:cs typeface="Arial"/>
              </a:rPr>
              <a:t> </a:t>
            </a:r>
            <a:r>
              <a:rPr dirty="0" sz="1250" spc="160" b="1">
                <a:latin typeface="Arial"/>
                <a:cs typeface="Arial"/>
              </a:rPr>
              <a:t>they</a:t>
            </a:r>
            <a:r>
              <a:rPr dirty="0" sz="1250" spc="105" b="1">
                <a:latin typeface="Arial"/>
                <a:cs typeface="Arial"/>
              </a:rPr>
              <a:t> </a:t>
            </a:r>
            <a:r>
              <a:rPr dirty="0" sz="1250" spc="150" b="1">
                <a:latin typeface="Arial"/>
                <a:cs typeface="Arial"/>
              </a:rPr>
              <a:t>don’t</a:t>
            </a:r>
            <a:r>
              <a:rPr dirty="0" sz="1250" spc="110" b="1">
                <a:latin typeface="Arial"/>
                <a:cs typeface="Arial"/>
              </a:rPr>
              <a:t> </a:t>
            </a:r>
            <a:r>
              <a:rPr dirty="0" sz="1250" spc="140" b="1">
                <a:latin typeface="Arial"/>
                <a:cs typeface="Arial"/>
              </a:rPr>
              <a:t>exceed</a:t>
            </a:r>
            <a:r>
              <a:rPr dirty="0" sz="1250" spc="114" b="1">
                <a:latin typeface="Arial"/>
                <a:cs typeface="Arial"/>
              </a:rPr>
              <a:t> </a:t>
            </a:r>
            <a:r>
              <a:rPr dirty="0" sz="1250" spc="155" b="1">
                <a:latin typeface="Arial"/>
                <a:cs typeface="Arial"/>
              </a:rPr>
              <a:t>1.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5600" y="2566670"/>
            <a:ext cx="9381406" cy="202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66590" y="4712479"/>
            <a:ext cx="2004060" cy="3822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ts val="1410"/>
              </a:lnSpc>
              <a:spcBef>
                <a:spcPts val="85"/>
              </a:spcBef>
            </a:pPr>
            <a:r>
              <a:rPr dirty="0" sz="1200" spc="105">
                <a:solidFill>
                  <a:srgbClr val="FF3333"/>
                </a:solidFill>
                <a:latin typeface="Tahoma"/>
                <a:cs typeface="Tahoma"/>
              </a:rPr>
              <a:t>Sum</a:t>
            </a:r>
            <a:r>
              <a:rPr dirty="0" sz="1200" spc="-10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200" spc="55">
                <a:solidFill>
                  <a:srgbClr val="FF3333"/>
                </a:solidFill>
                <a:latin typeface="Tahoma"/>
                <a:cs typeface="Tahoma"/>
              </a:rPr>
              <a:t>of</a:t>
            </a:r>
            <a:r>
              <a:rPr dirty="0" sz="1200" spc="-15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200" spc="75">
                <a:solidFill>
                  <a:srgbClr val="FF3333"/>
                </a:solidFill>
                <a:latin typeface="Tahoma"/>
                <a:cs typeface="Tahoma"/>
              </a:rPr>
              <a:t>affecting</a:t>
            </a:r>
            <a:r>
              <a:rPr dirty="0" sz="1200" spc="-10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200" spc="75">
                <a:solidFill>
                  <a:srgbClr val="FF3333"/>
                </a:solidFill>
                <a:latin typeface="Tahoma"/>
                <a:cs typeface="Tahoma"/>
              </a:rPr>
              <a:t>slots</a:t>
            </a:r>
            <a:r>
              <a:rPr dirty="0" sz="1200" spc="-5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200" spc="130">
                <a:solidFill>
                  <a:srgbClr val="FF3333"/>
                </a:solidFill>
                <a:latin typeface="Tahoma"/>
                <a:cs typeface="Tahoma"/>
              </a:rPr>
              <a:t>=</a:t>
            </a:r>
            <a:r>
              <a:rPr dirty="0" sz="1200" spc="-5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200" spc="105">
                <a:solidFill>
                  <a:srgbClr val="FF3333"/>
                </a:solidFill>
                <a:latin typeface="Tahoma"/>
                <a:cs typeface="Tahoma"/>
              </a:rPr>
              <a:t>2  </a:t>
            </a:r>
            <a:r>
              <a:rPr dirty="0" sz="1200" spc="5">
                <a:solidFill>
                  <a:srgbClr val="FF3333"/>
                </a:solidFill>
                <a:latin typeface="Tahoma"/>
                <a:cs typeface="Tahoma"/>
              </a:rPr>
              <a:t>FAIL, </a:t>
            </a:r>
            <a:r>
              <a:rPr dirty="0" sz="1200" spc="110">
                <a:solidFill>
                  <a:srgbClr val="FF3333"/>
                </a:solidFill>
                <a:latin typeface="Tahoma"/>
                <a:cs typeface="Tahoma"/>
              </a:rPr>
              <a:t>sum </a:t>
            </a:r>
            <a:r>
              <a:rPr dirty="0" sz="1200" spc="95">
                <a:solidFill>
                  <a:srgbClr val="FF3333"/>
                </a:solidFill>
                <a:latin typeface="Tahoma"/>
                <a:cs typeface="Tahoma"/>
              </a:rPr>
              <a:t>must </a:t>
            </a:r>
            <a:r>
              <a:rPr dirty="0" sz="1200" spc="100">
                <a:solidFill>
                  <a:srgbClr val="FF3333"/>
                </a:solidFill>
                <a:latin typeface="Tahoma"/>
                <a:cs typeface="Tahoma"/>
              </a:rPr>
              <a:t>be</a:t>
            </a:r>
            <a:r>
              <a:rPr dirty="0" sz="1200" spc="-225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200" spc="120">
                <a:solidFill>
                  <a:srgbClr val="FF3333"/>
                </a:solidFill>
                <a:latin typeface="Tahoma"/>
                <a:cs typeface="Tahoma"/>
              </a:rPr>
              <a:t>&lt;=1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25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09" y="556259"/>
            <a:ext cx="39344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40" b="1">
                <a:solidFill>
                  <a:srgbClr val="FFFFFF"/>
                </a:solidFill>
                <a:latin typeface="Arial"/>
                <a:cs typeface="Arial"/>
              </a:rPr>
              <a:t>Generating </a:t>
            </a:r>
            <a:r>
              <a:rPr dirty="0" sz="2400" spc="28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 spc="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204" b="1">
                <a:solidFill>
                  <a:srgbClr val="FFFFFF"/>
                </a:solidFill>
                <a:latin typeface="Arial"/>
                <a:cs typeface="Arial"/>
              </a:rPr>
              <a:t>Schedule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709" y="1396237"/>
            <a:ext cx="7755255" cy="80264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50" spc="170" b="1">
                <a:latin typeface="Arial"/>
                <a:cs typeface="Arial"/>
              </a:rPr>
              <a:t>Next </a:t>
            </a:r>
            <a:r>
              <a:rPr dirty="0" sz="1250" spc="120" b="1">
                <a:latin typeface="Arial"/>
                <a:cs typeface="Arial"/>
              </a:rPr>
              <a:t>visualize </a:t>
            </a:r>
            <a:r>
              <a:rPr dirty="0" sz="1250" spc="155" b="1">
                <a:latin typeface="Arial"/>
                <a:cs typeface="Arial"/>
              </a:rPr>
              <a:t>how </a:t>
            </a:r>
            <a:r>
              <a:rPr dirty="0" sz="1250" spc="130" b="1">
                <a:latin typeface="Arial"/>
                <a:cs typeface="Arial"/>
              </a:rPr>
              <a:t>overlaps </a:t>
            </a:r>
            <a:r>
              <a:rPr dirty="0" sz="1250" spc="120" b="1">
                <a:latin typeface="Arial"/>
                <a:cs typeface="Arial"/>
              </a:rPr>
              <a:t>will</a:t>
            </a:r>
            <a:r>
              <a:rPr dirty="0" sz="1250" spc="-70" b="1">
                <a:latin typeface="Arial"/>
                <a:cs typeface="Arial"/>
              </a:rPr>
              <a:t> </a:t>
            </a:r>
            <a:r>
              <a:rPr dirty="0" sz="1250" spc="75" b="1">
                <a:latin typeface="Arial"/>
                <a:cs typeface="Arial"/>
              </a:rPr>
              <a:t>occur.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250" spc="135" b="1">
                <a:latin typeface="Arial"/>
                <a:cs typeface="Arial"/>
              </a:rPr>
              <a:t>Notice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55" b="1">
                <a:latin typeface="Arial"/>
                <a:cs typeface="Arial"/>
              </a:rPr>
              <a:t>how</a:t>
            </a:r>
            <a:r>
              <a:rPr dirty="0" sz="1250" spc="114" b="1">
                <a:latin typeface="Arial"/>
                <a:cs typeface="Arial"/>
              </a:rPr>
              <a:t> </a:t>
            </a:r>
            <a:r>
              <a:rPr dirty="0" sz="1250" spc="160" b="1">
                <a:latin typeface="Arial"/>
                <a:cs typeface="Arial"/>
              </a:rPr>
              <a:t>a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65" b="1">
                <a:latin typeface="Arial"/>
                <a:cs typeface="Arial"/>
              </a:rPr>
              <a:t>9:00AM</a:t>
            </a:r>
            <a:r>
              <a:rPr dirty="0" sz="1250" spc="110" b="1">
                <a:latin typeface="Arial"/>
                <a:cs typeface="Arial"/>
              </a:rPr>
              <a:t> </a:t>
            </a:r>
            <a:r>
              <a:rPr dirty="0" sz="1250" spc="95" b="1">
                <a:latin typeface="Arial"/>
                <a:cs typeface="Arial"/>
              </a:rPr>
              <a:t>Psych</a:t>
            </a:r>
            <a:r>
              <a:rPr dirty="0" sz="1250" spc="105" b="1">
                <a:latin typeface="Arial"/>
                <a:cs typeface="Arial"/>
              </a:rPr>
              <a:t> </a:t>
            </a:r>
            <a:r>
              <a:rPr dirty="0" sz="1250" spc="190" b="1">
                <a:latin typeface="Arial"/>
                <a:cs typeface="Arial"/>
              </a:rPr>
              <a:t>101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85" b="1">
                <a:latin typeface="Arial"/>
                <a:cs typeface="Arial"/>
              </a:rPr>
              <a:t>class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20" b="1">
                <a:latin typeface="Arial"/>
                <a:cs typeface="Arial"/>
              </a:rPr>
              <a:t>will</a:t>
            </a:r>
            <a:r>
              <a:rPr dirty="0" sz="1250" spc="105" b="1">
                <a:latin typeface="Arial"/>
                <a:cs typeface="Arial"/>
              </a:rPr>
              <a:t> </a:t>
            </a:r>
            <a:r>
              <a:rPr dirty="0" sz="1250" spc="100" b="1">
                <a:latin typeface="Arial"/>
                <a:cs typeface="Arial"/>
              </a:rPr>
              <a:t>clash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60" b="1">
                <a:latin typeface="Arial"/>
                <a:cs typeface="Arial"/>
              </a:rPr>
              <a:t>with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60" b="1">
                <a:latin typeface="Arial"/>
                <a:cs typeface="Arial"/>
              </a:rPr>
              <a:t>a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65" b="1">
                <a:latin typeface="Arial"/>
                <a:cs typeface="Arial"/>
              </a:rPr>
              <a:t>9:45AM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05" b="1">
                <a:latin typeface="Arial"/>
                <a:cs typeface="Arial"/>
              </a:rPr>
              <a:t>Sociology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75" b="1">
                <a:latin typeface="Arial"/>
                <a:cs typeface="Arial"/>
              </a:rPr>
              <a:t>101.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250" spc="175" b="1">
                <a:latin typeface="Arial"/>
                <a:cs typeface="Arial"/>
              </a:rPr>
              <a:t>We</a:t>
            </a:r>
            <a:r>
              <a:rPr dirty="0" sz="1250" spc="110" b="1">
                <a:latin typeface="Arial"/>
                <a:cs typeface="Arial"/>
              </a:rPr>
              <a:t> </a:t>
            </a:r>
            <a:r>
              <a:rPr dirty="0" sz="1250" spc="120" b="1">
                <a:latin typeface="Arial"/>
                <a:cs typeface="Arial"/>
              </a:rPr>
              <a:t>can</a:t>
            </a:r>
            <a:r>
              <a:rPr dirty="0" sz="1250" spc="110" b="1">
                <a:latin typeface="Arial"/>
                <a:cs typeface="Arial"/>
              </a:rPr>
              <a:t> </a:t>
            </a:r>
            <a:r>
              <a:rPr dirty="0" sz="1250" spc="140" b="1">
                <a:latin typeface="Arial"/>
                <a:cs typeface="Arial"/>
              </a:rPr>
              <a:t>sum</a:t>
            </a:r>
            <a:r>
              <a:rPr dirty="0" sz="1250" spc="120" b="1">
                <a:latin typeface="Arial"/>
                <a:cs typeface="Arial"/>
              </a:rPr>
              <a:t> </a:t>
            </a:r>
            <a:r>
              <a:rPr dirty="0" sz="1250" spc="110" b="1">
                <a:latin typeface="Arial"/>
                <a:cs typeface="Arial"/>
              </a:rPr>
              <a:t>all </a:t>
            </a:r>
            <a:r>
              <a:rPr dirty="0" sz="1250" spc="105" b="1">
                <a:latin typeface="Arial"/>
                <a:cs typeface="Arial"/>
              </a:rPr>
              <a:t>blocks</a:t>
            </a:r>
            <a:r>
              <a:rPr dirty="0" sz="1250" spc="110" b="1">
                <a:latin typeface="Arial"/>
                <a:cs typeface="Arial"/>
              </a:rPr>
              <a:t> </a:t>
            </a:r>
            <a:r>
              <a:rPr dirty="0" sz="1250" spc="170" b="1">
                <a:latin typeface="Arial"/>
                <a:cs typeface="Arial"/>
              </a:rPr>
              <a:t>that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30" b="1">
                <a:latin typeface="Arial"/>
                <a:cs typeface="Arial"/>
              </a:rPr>
              <a:t>affect</a:t>
            </a:r>
            <a:r>
              <a:rPr dirty="0" sz="1250" spc="105" b="1">
                <a:latin typeface="Arial"/>
                <a:cs typeface="Arial"/>
              </a:rPr>
              <a:t> </a:t>
            </a:r>
            <a:r>
              <a:rPr dirty="0" sz="1250" spc="165" b="1">
                <a:latin typeface="Arial"/>
                <a:cs typeface="Arial"/>
              </a:rPr>
              <a:t>the</a:t>
            </a:r>
            <a:r>
              <a:rPr dirty="0" sz="1250" spc="110" b="1">
                <a:latin typeface="Arial"/>
                <a:cs typeface="Arial"/>
              </a:rPr>
              <a:t> </a:t>
            </a:r>
            <a:r>
              <a:rPr dirty="0" sz="1250" spc="165" b="1">
                <a:latin typeface="Arial"/>
                <a:cs typeface="Arial"/>
              </a:rPr>
              <a:t>9:45AM</a:t>
            </a:r>
            <a:r>
              <a:rPr dirty="0" sz="1250" spc="105" b="1">
                <a:latin typeface="Arial"/>
                <a:cs typeface="Arial"/>
              </a:rPr>
              <a:t> </a:t>
            </a:r>
            <a:r>
              <a:rPr dirty="0" sz="1250" spc="114" b="1">
                <a:latin typeface="Arial"/>
                <a:cs typeface="Arial"/>
              </a:rPr>
              <a:t>block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50" b="1">
                <a:latin typeface="Arial"/>
                <a:cs typeface="Arial"/>
              </a:rPr>
              <a:t>and</a:t>
            </a:r>
            <a:r>
              <a:rPr dirty="0" sz="1250" spc="114" b="1">
                <a:latin typeface="Arial"/>
                <a:cs typeface="Arial"/>
              </a:rPr>
              <a:t> </a:t>
            </a:r>
            <a:r>
              <a:rPr dirty="0" sz="1250" spc="135" b="1">
                <a:latin typeface="Arial"/>
                <a:cs typeface="Arial"/>
              </a:rPr>
              <a:t>ensure</a:t>
            </a:r>
            <a:r>
              <a:rPr dirty="0" sz="1250" spc="110" b="1">
                <a:latin typeface="Arial"/>
                <a:cs typeface="Arial"/>
              </a:rPr>
              <a:t> </a:t>
            </a:r>
            <a:r>
              <a:rPr dirty="0" sz="1250" spc="160" b="1">
                <a:latin typeface="Arial"/>
                <a:cs typeface="Arial"/>
              </a:rPr>
              <a:t>they</a:t>
            </a:r>
            <a:r>
              <a:rPr dirty="0" sz="1250" spc="105" b="1">
                <a:latin typeface="Arial"/>
                <a:cs typeface="Arial"/>
              </a:rPr>
              <a:t> </a:t>
            </a:r>
            <a:r>
              <a:rPr dirty="0" sz="1250" spc="150" b="1">
                <a:latin typeface="Arial"/>
                <a:cs typeface="Arial"/>
              </a:rPr>
              <a:t>don’t</a:t>
            </a:r>
            <a:r>
              <a:rPr dirty="0" sz="1250" spc="110" b="1">
                <a:latin typeface="Arial"/>
                <a:cs typeface="Arial"/>
              </a:rPr>
              <a:t> </a:t>
            </a:r>
            <a:r>
              <a:rPr dirty="0" sz="1250" spc="140" b="1">
                <a:latin typeface="Arial"/>
                <a:cs typeface="Arial"/>
              </a:rPr>
              <a:t>exceed</a:t>
            </a:r>
            <a:r>
              <a:rPr dirty="0" sz="1250" spc="114" b="1">
                <a:latin typeface="Arial"/>
                <a:cs typeface="Arial"/>
              </a:rPr>
              <a:t> </a:t>
            </a:r>
            <a:r>
              <a:rPr dirty="0" sz="1250" spc="155" b="1">
                <a:latin typeface="Arial"/>
                <a:cs typeface="Arial"/>
              </a:rPr>
              <a:t>1.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59" y="2578100"/>
            <a:ext cx="9391538" cy="2026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66590" y="4712479"/>
            <a:ext cx="2004060" cy="3822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ts val="1410"/>
              </a:lnSpc>
              <a:spcBef>
                <a:spcPts val="85"/>
              </a:spcBef>
            </a:pPr>
            <a:r>
              <a:rPr dirty="0" sz="1200" spc="105">
                <a:solidFill>
                  <a:srgbClr val="FF3333"/>
                </a:solidFill>
                <a:latin typeface="Tahoma"/>
                <a:cs typeface="Tahoma"/>
              </a:rPr>
              <a:t>Sum</a:t>
            </a:r>
            <a:r>
              <a:rPr dirty="0" sz="1200" spc="-10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200" spc="55">
                <a:solidFill>
                  <a:srgbClr val="FF3333"/>
                </a:solidFill>
                <a:latin typeface="Tahoma"/>
                <a:cs typeface="Tahoma"/>
              </a:rPr>
              <a:t>of</a:t>
            </a:r>
            <a:r>
              <a:rPr dirty="0" sz="1200" spc="-15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200" spc="75">
                <a:solidFill>
                  <a:srgbClr val="FF3333"/>
                </a:solidFill>
                <a:latin typeface="Tahoma"/>
                <a:cs typeface="Tahoma"/>
              </a:rPr>
              <a:t>affecting</a:t>
            </a:r>
            <a:r>
              <a:rPr dirty="0" sz="1200" spc="-10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200" spc="75">
                <a:solidFill>
                  <a:srgbClr val="FF3333"/>
                </a:solidFill>
                <a:latin typeface="Tahoma"/>
                <a:cs typeface="Tahoma"/>
              </a:rPr>
              <a:t>slots</a:t>
            </a:r>
            <a:r>
              <a:rPr dirty="0" sz="1200" spc="-5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200" spc="130">
                <a:solidFill>
                  <a:srgbClr val="FF3333"/>
                </a:solidFill>
                <a:latin typeface="Tahoma"/>
                <a:cs typeface="Tahoma"/>
              </a:rPr>
              <a:t>=</a:t>
            </a:r>
            <a:r>
              <a:rPr dirty="0" sz="1200" spc="-5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200" spc="105">
                <a:solidFill>
                  <a:srgbClr val="FF3333"/>
                </a:solidFill>
                <a:latin typeface="Tahoma"/>
                <a:cs typeface="Tahoma"/>
              </a:rPr>
              <a:t>2  </a:t>
            </a:r>
            <a:r>
              <a:rPr dirty="0" sz="1200" spc="5">
                <a:solidFill>
                  <a:srgbClr val="FF3333"/>
                </a:solidFill>
                <a:latin typeface="Tahoma"/>
                <a:cs typeface="Tahoma"/>
              </a:rPr>
              <a:t>FAIL, </a:t>
            </a:r>
            <a:r>
              <a:rPr dirty="0" sz="1200" spc="110">
                <a:solidFill>
                  <a:srgbClr val="FF3333"/>
                </a:solidFill>
                <a:latin typeface="Tahoma"/>
                <a:cs typeface="Tahoma"/>
              </a:rPr>
              <a:t>sum </a:t>
            </a:r>
            <a:r>
              <a:rPr dirty="0" sz="1200" spc="95">
                <a:solidFill>
                  <a:srgbClr val="FF3333"/>
                </a:solidFill>
                <a:latin typeface="Tahoma"/>
                <a:cs typeface="Tahoma"/>
              </a:rPr>
              <a:t>must </a:t>
            </a:r>
            <a:r>
              <a:rPr dirty="0" sz="1200" spc="100">
                <a:solidFill>
                  <a:srgbClr val="FF3333"/>
                </a:solidFill>
                <a:latin typeface="Tahoma"/>
                <a:cs typeface="Tahoma"/>
              </a:rPr>
              <a:t>be</a:t>
            </a:r>
            <a:r>
              <a:rPr dirty="0" sz="1200" spc="-225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200" spc="120">
                <a:solidFill>
                  <a:srgbClr val="FF3333"/>
                </a:solidFill>
                <a:latin typeface="Tahoma"/>
                <a:cs typeface="Tahoma"/>
              </a:rPr>
              <a:t>&lt;=1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25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09" y="556259"/>
            <a:ext cx="39344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40" b="1">
                <a:solidFill>
                  <a:srgbClr val="FFFFFF"/>
                </a:solidFill>
                <a:latin typeface="Arial"/>
                <a:cs typeface="Arial"/>
              </a:rPr>
              <a:t>Generating </a:t>
            </a:r>
            <a:r>
              <a:rPr dirty="0" sz="2400" spc="28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 spc="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204" b="1">
                <a:solidFill>
                  <a:srgbClr val="FFFFFF"/>
                </a:solidFill>
                <a:latin typeface="Arial"/>
                <a:cs typeface="Arial"/>
              </a:rPr>
              <a:t>Schedule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709" y="1456690"/>
            <a:ext cx="9104630" cy="61341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15"/>
              </a:spcBef>
            </a:pPr>
            <a:r>
              <a:rPr dirty="0" sz="1950" spc="195" b="1">
                <a:latin typeface="Arial"/>
                <a:cs typeface="Arial"/>
              </a:rPr>
              <a:t>If</a:t>
            </a:r>
            <a:r>
              <a:rPr dirty="0" sz="1950" spc="135" b="1">
                <a:latin typeface="Arial"/>
                <a:cs typeface="Arial"/>
              </a:rPr>
              <a:t> </a:t>
            </a:r>
            <a:r>
              <a:rPr dirty="0" sz="1950" spc="240" b="1">
                <a:latin typeface="Arial"/>
                <a:cs typeface="Arial"/>
              </a:rPr>
              <a:t>the</a:t>
            </a:r>
            <a:r>
              <a:rPr dirty="0" sz="1950" spc="155" b="1">
                <a:latin typeface="Arial"/>
                <a:cs typeface="Arial"/>
              </a:rPr>
              <a:t> </a:t>
            </a:r>
            <a:r>
              <a:rPr dirty="0" sz="1950" spc="235" b="1">
                <a:latin typeface="Arial"/>
                <a:cs typeface="Arial"/>
              </a:rPr>
              <a:t>“sum”</a:t>
            </a:r>
            <a:r>
              <a:rPr dirty="0" sz="1950" spc="135" b="1">
                <a:latin typeface="Arial"/>
                <a:cs typeface="Arial"/>
              </a:rPr>
              <a:t> </a:t>
            </a:r>
            <a:r>
              <a:rPr dirty="0" sz="1950" spc="175" b="1">
                <a:latin typeface="Arial"/>
                <a:cs typeface="Arial"/>
              </a:rPr>
              <a:t>of</a:t>
            </a:r>
            <a:r>
              <a:rPr dirty="0" sz="1950" spc="135" b="1">
                <a:latin typeface="Arial"/>
                <a:cs typeface="Arial"/>
              </a:rPr>
              <a:t> </a:t>
            </a:r>
            <a:r>
              <a:rPr dirty="0" sz="1950" spc="160" b="1">
                <a:latin typeface="Arial"/>
                <a:cs typeface="Arial"/>
              </a:rPr>
              <a:t>all</a:t>
            </a:r>
            <a:r>
              <a:rPr dirty="0" sz="1950" spc="140" b="1">
                <a:latin typeface="Arial"/>
                <a:cs typeface="Arial"/>
              </a:rPr>
              <a:t> slots</a:t>
            </a:r>
            <a:r>
              <a:rPr dirty="0" sz="1950" spc="150" b="1">
                <a:latin typeface="Arial"/>
                <a:cs typeface="Arial"/>
              </a:rPr>
              <a:t> </a:t>
            </a:r>
            <a:r>
              <a:rPr dirty="0" sz="1950" spc="180" b="1">
                <a:latin typeface="Arial"/>
                <a:cs typeface="Arial"/>
              </a:rPr>
              <a:t>affecting</a:t>
            </a:r>
            <a:r>
              <a:rPr dirty="0" sz="1950" spc="140" b="1">
                <a:latin typeface="Arial"/>
                <a:cs typeface="Arial"/>
              </a:rPr>
              <a:t> </a:t>
            </a:r>
            <a:r>
              <a:rPr dirty="0" sz="1950" spc="229" b="1">
                <a:latin typeface="Arial"/>
                <a:cs typeface="Arial"/>
              </a:rPr>
              <a:t>a</a:t>
            </a:r>
            <a:r>
              <a:rPr dirty="0" sz="1950" spc="145" b="1">
                <a:latin typeface="Arial"/>
                <a:cs typeface="Arial"/>
              </a:rPr>
              <a:t> </a:t>
            </a:r>
            <a:r>
              <a:rPr dirty="0" sz="1950" spc="190" b="1">
                <a:latin typeface="Arial"/>
                <a:cs typeface="Arial"/>
              </a:rPr>
              <a:t>given</a:t>
            </a:r>
            <a:r>
              <a:rPr dirty="0" sz="1950" spc="150" b="1">
                <a:latin typeface="Arial"/>
                <a:cs typeface="Arial"/>
              </a:rPr>
              <a:t> block</a:t>
            </a:r>
            <a:r>
              <a:rPr dirty="0" sz="1950" spc="140" b="1">
                <a:latin typeface="Arial"/>
                <a:cs typeface="Arial"/>
              </a:rPr>
              <a:t> </a:t>
            </a:r>
            <a:r>
              <a:rPr dirty="0" sz="1950" spc="220" b="1">
                <a:latin typeface="Arial"/>
                <a:cs typeface="Arial"/>
              </a:rPr>
              <a:t>are</a:t>
            </a:r>
            <a:r>
              <a:rPr dirty="0" sz="1950" spc="150" b="1">
                <a:latin typeface="Arial"/>
                <a:cs typeface="Arial"/>
              </a:rPr>
              <a:t> </a:t>
            </a:r>
            <a:r>
              <a:rPr dirty="0" sz="1950" spc="170" b="1">
                <a:latin typeface="Arial"/>
                <a:cs typeface="Arial"/>
              </a:rPr>
              <a:t>no</a:t>
            </a:r>
            <a:r>
              <a:rPr dirty="0" sz="1950" spc="140" b="1">
                <a:latin typeface="Arial"/>
                <a:cs typeface="Arial"/>
              </a:rPr>
              <a:t> </a:t>
            </a:r>
            <a:r>
              <a:rPr dirty="0" sz="1950" spc="220" b="1">
                <a:latin typeface="Arial"/>
                <a:cs typeface="Arial"/>
              </a:rPr>
              <a:t>more</a:t>
            </a:r>
            <a:r>
              <a:rPr dirty="0" sz="1950" spc="155" b="1">
                <a:latin typeface="Arial"/>
                <a:cs typeface="Arial"/>
              </a:rPr>
              <a:t> </a:t>
            </a:r>
            <a:r>
              <a:rPr dirty="0" sz="1950" spc="225" b="1">
                <a:latin typeface="Arial"/>
                <a:cs typeface="Arial"/>
              </a:rPr>
              <a:t>than  </a:t>
            </a:r>
            <a:r>
              <a:rPr dirty="0" sz="1950" spc="235" b="1">
                <a:latin typeface="Arial"/>
                <a:cs typeface="Arial"/>
              </a:rPr>
              <a:t>1, </a:t>
            </a:r>
            <a:r>
              <a:rPr dirty="0" sz="1950" spc="229" b="1">
                <a:latin typeface="Arial"/>
                <a:cs typeface="Arial"/>
              </a:rPr>
              <a:t>then </a:t>
            </a:r>
            <a:r>
              <a:rPr dirty="0" sz="1950" spc="260" b="1">
                <a:latin typeface="Arial"/>
                <a:cs typeface="Arial"/>
              </a:rPr>
              <a:t>we </a:t>
            </a:r>
            <a:r>
              <a:rPr dirty="0" sz="1950" spc="210" b="1">
                <a:latin typeface="Arial"/>
                <a:cs typeface="Arial"/>
              </a:rPr>
              <a:t>have </a:t>
            </a:r>
            <a:r>
              <a:rPr dirty="0" sz="1950" spc="175" b="1">
                <a:latin typeface="Arial"/>
                <a:cs typeface="Arial"/>
              </a:rPr>
              <a:t>no</a:t>
            </a:r>
            <a:r>
              <a:rPr dirty="0" sz="1950" spc="-240" b="1">
                <a:latin typeface="Arial"/>
                <a:cs typeface="Arial"/>
              </a:rPr>
              <a:t> </a:t>
            </a:r>
            <a:r>
              <a:rPr dirty="0" sz="1950" spc="145" b="1">
                <a:latin typeface="Arial"/>
                <a:cs typeface="Arial"/>
              </a:rPr>
              <a:t>conflicts!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59" y="2566670"/>
            <a:ext cx="9117998" cy="196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75150" y="4610100"/>
            <a:ext cx="2004060" cy="38735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>
              <a:lnSpc>
                <a:spcPts val="1410"/>
              </a:lnSpc>
              <a:spcBef>
                <a:spcPts val="170"/>
              </a:spcBef>
            </a:pPr>
            <a:r>
              <a:rPr dirty="0" sz="1200" spc="105">
                <a:solidFill>
                  <a:srgbClr val="009933"/>
                </a:solidFill>
                <a:latin typeface="Tahoma"/>
                <a:cs typeface="Tahoma"/>
              </a:rPr>
              <a:t>Sum</a:t>
            </a:r>
            <a:r>
              <a:rPr dirty="0" sz="1200" spc="-10">
                <a:solidFill>
                  <a:srgbClr val="009933"/>
                </a:solidFill>
                <a:latin typeface="Tahoma"/>
                <a:cs typeface="Tahoma"/>
              </a:rPr>
              <a:t> </a:t>
            </a:r>
            <a:r>
              <a:rPr dirty="0" sz="1200" spc="55">
                <a:solidFill>
                  <a:srgbClr val="009933"/>
                </a:solidFill>
                <a:latin typeface="Tahoma"/>
                <a:cs typeface="Tahoma"/>
              </a:rPr>
              <a:t>of</a:t>
            </a:r>
            <a:r>
              <a:rPr dirty="0" sz="1200" spc="-15">
                <a:solidFill>
                  <a:srgbClr val="009933"/>
                </a:solidFill>
                <a:latin typeface="Tahoma"/>
                <a:cs typeface="Tahoma"/>
              </a:rPr>
              <a:t> </a:t>
            </a:r>
            <a:r>
              <a:rPr dirty="0" sz="1200" spc="75">
                <a:solidFill>
                  <a:srgbClr val="009933"/>
                </a:solidFill>
                <a:latin typeface="Tahoma"/>
                <a:cs typeface="Tahoma"/>
              </a:rPr>
              <a:t>affecting</a:t>
            </a:r>
            <a:r>
              <a:rPr dirty="0" sz="1200" spc="-10">
                <a:solidFill>
                  <a:srgbClr val="009933"/>
                </a:solidFill>
                <a:latin typeface="Tahoma"/>
                <a:cs typeface="Tahoma"/>
              </a:rPr>
              <a:t> </a:t>
            </a:r>
            <a:r>
              <a:rPr dirty="0" sz="1200" spc="75">
                <a:solidFill>
                  <a:srgbClr val="009933"/>
                </a:solidFill>
                <a:latin typeface="Tahoma"/>
                <a:cs typeface="Tahoma"/>
              </a:rPr>
              <a:t>slots</a:t>
            </a:r>
            <a:r>
              <a:rPr dirty="0" sz="1200" spc="-5">
                <a:solidFill>
                  <a:srgbClr val="009933"/>
                </a:solidFill>
                <a:latin typeface="Tahoma"/>
                <a:cs typeface="Tahoma"/>
              </a:rPr>
              <a:t> </a:t>
            </a:r>
            <a:r>
              <a:rPr dirty="0" sz="1200" spc="130">
                <a:solidFill>
                  <a:srgbClr val="009933"/>
                </a:solidFill>
                <a:latin typeface="Tahoma"/>
                <a:cs typeface="Tahoma"/>
              </a:rPr>
              <a:t>=</a:t>
            </a:r>
            <a:r>
              <a:rPr dirty="0" sz="1200" spc="-5">
                <a:solidFill>
                  <a:srgbClr val="009933"/>
                </a:solidFill>
                <a:latin typeface="Tahoma"/>
                <a:cs typeface="Tahoma"/>
              </a:rPr>
              <a:t> </a:t>
            </a:r>
            <a:r>
              <a:rPr dirty="0" sz="1200" spc="105">
                <a:solidFill>
                  <a:srgbClr val="009933"/>
                </a:solidFill>
                <a:latin typeface="Tahoma"/>
                <a:cs typeface="Tahoma"/>
              </a:rPr>
              <a:t>1  </a:t>
            </a:r>
            <a:r>
              <a:rPr dirty="0" sz="1200" spc="90">
                <a:solidFill>
                  <a:srgbClr val="009933"/>
                </a:solidFill>
                <a:latin typeface="Tahoma"/>
                <a:cs typeface="Tahoma"/>
              </a:rPr>
              <a:t>SUCCESS!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28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39344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40"/>
              <a:t>Generating </a:t>
            </a:r>
            <a:r>
              <a:rPr dirty="0" spc="280"/>
              <a:t>a</a:t>
            </a:r>
            <a:r>
              <a:rPr dirty="0" spc="70"/>
              <a:t> </a:t>
            </a:r>
            <a:r>
              <a:rPr dirty="0" spc="204"/>
              <a:t>Schedule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09" y="1457960"/>
            <a:ext cx="8495665" cy="128206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2070"/>
              </a:lnSpc>
              <a:spcBef>
                <a:spcPts val="210"/>
              </a:spcBef>
            </a:pPr>
            <a:r>
              <a:rPr dirty="0" sz="1750" spc="135" b="1">
                <a:latin typeface="Arial"/>
                <a:cs typeface="Arial"/>
              </a:rPr>
              <a:t>For </a:t>
            </a:r>
            <a:r>
              <a:rPr dirty="0" sz="1750" spc="200" b="1">
                <a:latin typeface="Arial"/>
                <a:cs typeface="Arial"/>
              </a:rPr>
              <a:t>every </a:t>
            </a:r>
            <a:r>
              <a:rPr dirty="0" sz="1750" spc="190" b="1">
                <a:latin typeface="Arial"/>
                <a:cs typeface="Arial"/>
              </a:rPr>
              <a:t>“block”, </a:t>
            </a:r>
            <a:r>
              <a:rPr dirty="0" sz="1750" spc="260" b="1">
                <a:latin typeface="Arial"/>
                <a:cs typeface="Arial"/>
              </a:rPr>
              <a:t>we </a:t>
            </a:r>
            <a:r>
              <a:rPr dirty="0" sz="1750" spc="210" b="1">
                <a:latin typeface="Arial"/>
                <a:cs typeface="Arial"/>
              </a:rPr>
              <a:t>must </a:t>
            </a:r>
            <a:r>
              <a:rPr dirty="0" sz="1750" spc="190" b="1">
                <a:latin typeface="Arial"/>
                <a:cs typeface="Arial"/>
              </a:rPr>
              <a:t>sum </a:t>
            </a:r>
            <a:r>
              <a:rPr dirty="0" sz="1750" spc="155" b="1">
                <a:latin typeface="Arial"/>
                <a:cs typeface="Arial"/>
              </a:rPr>
              <a:t>all </a:t>
            </a:r>
            <a:r>
              <a:rPr dirty="0" sz="1750" spc="175" b="1">
                <a:latin typeface="Arial"/>
                <a:cs typeface="Arial"/>
              </a:rPr>
              <a:t>affecting </a:t>
            </a:r>
            <a:r>
              <a:rPr dirty="0" sz="1750" spc="140" b="1">
                <a:latin typeface="Arial"/>
                <a:cs typeface="Arial"/>
              </a:rPr>
              <a:t>slots </a:t>
            </a:r>
            <a:r>
              <a:rPr dirty="0" sz="1750" spc="195" b="1">
                <a:latin typeface="Arial"/>
                <a:cs typeface="Arial"/>
              </a:rPr>
              <a:t>(shaded</a:t>
            </a:r>
            <a:r>
              <a:rPr dirty="0" sz="1750" spc="-135" b="1">
                <a:latin typeface="Arial"/>
                <a:cs typeface="Arial"/>
              </a:rPr>
              <a:t> </a:t>
            </a:r>
            <a:r>
              <a:rPr dirty="0" sz="1750" spc="204" b="1">
                <a:latin typeface="Arial"/>
                <a:cs typeface="Arial"/>
              </a:rPr>
              <a:t>below)  </a:t>
            </a:r>
            <a:r>
              <a:rPr dirty="0" sz="1750" spc="175" b="1">
                <a:latin typeface="Arial"/>
                <a:cs typeface="Arial"/>
              </a:rPr>
              <a:t>which </a:t>
            </a:r>
            <a:r>
              <a:rPr dirty="0" sz="1750" spc="160" b="1">
                <a:latin typeface="Arial"/>
                <a:cs typeface="Arial"/>
              </a:rPr>
              <a:t>can </a:t>
            </a:r>
            <a:r>
              <a:rPr dirty="0" sz="1750" spc="215" b="1">
                <a:latin typeface="Arial"/>
                <a:cs typeface="Arial"/>
              </a:rPr>
              <a:t>be </a:t>
            </a:r>
            <a:r>
              <a:rPr dirty="0" sz="1750" spc="180" b="1">
                <a:latin typeface="Arial"/>
                <a:cs typeface="Arial"/>
              </a:rPr>
              <a:t>identified </a:t>
            </a:r>
            <a:r>
              <a:rPr dirty="0" sz="1750" spc="204" b="1">
                <a:latin typeface="Arial"/>
                <a:cs typeface="Arial"/>
              </a:rPr>
              <a:t>from </a:t>
            </a:r>
            <a:r>
              <a:rPr dirty="0" sz="1750" spc="225" b="1">
                <a:latin typeface="Arial"/>
                <a:cs typeface="Arial"/>
              </a:rPr>
              <a:t>the </a:t>
            </a:r>
            <a:r>
              <a:rPr dirty="0" sz="1750" spc="120" b="1">
                <a:latin typeface="Arial"/>
                <a:cs typeface="Arial"/>
              </a:rPr>
              <a:t>class</a:t>
            </a:r>
            <a:r>
              <a:rPr dirty="0" sz="1750" spc="-135" b="1">
                <a:latin typeface="Arial"/>
                <a:cs typeface="Arial"/>
              </a:rPr>
              <a:t> </a:t>
            </a:r>
            <a:r>
              <a:rPr dirty="0" sz="1750" spc="185" b="1">
                <a:latin typeface="Arial"/>
                <a:cs typeface="Arial"/>
              </a:rPr>
              <a:t>durations.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dirty="0" sz="1750" spc="135" b="1">
                <a:latin typeface="Arial"/>
                <a:cs typeface="Arial"/>
              </a:rPr>
              <a:t>This </a:t>
            </a:r>
            <a:r>
              <a:rPr dirty="0" sz="1750" spc="195" b="1">
                <a:latin typeface="Arial"/>
                <a:cs typeface="Arial"/>
              </a:rPr>
              <a:t>sum </a:t>
            </a:r>
            <a:r>
              <a:rPr dirty="0" sz="1750" spc="210" b="1">
                <a:latin typeface="Arial"/>
                <a:cs typeface="Arial"/>
              </a:rPr>
              <a:t>must </a:t>
            </a:r>
            <a:r>
              <a:rPr dirty="0" sz="1750" spc="215" b="1">
                <a:latin typeface="Arial"/>
                <a:cs typeface="Arial"/>
              </a:rPr>
              <a:t>be </a:t>
            </a:r>
            <a:r>
              <a:rPr dirty="0" sz="1750" spc="175" b="1">
                <a:latin typeface="Arial"/>
                <a:cs typeface="Arial"/>
              </a:rPr>
              <a:t>no </a:t>
            </a:r>
            <a:r>
              <a:rPr dirty="0" sz="1750" spc="215" b="1">
                <a:latin typeface="Arial"/>
                <a:cs typeface="Arial"/>
              </a:rPr>
              <a:t>more </a:t>
            </a:r>
            <a:r>
              <a:rPr dirty="0" sz="1750" spc="220" b="1">
                <a:latin typeface="Arial"/>
                <a:cs typeface="Arial"/>
              </a:rPr>
              <a:t>than</a:t>
            </a:r>
            <a:r>
              <a:rPr dirty="0" sz="1750" spc="-160" b="1">
                <a:latin typeface="Arial"/>
                <a:cs typeface="Arial"/>
              </a:rPr>
              <a:t> </a:t>
            </a:r>
            <a:r>
              <a:rPr dirty="0" sz="1750" spc="225" b="1">
                <a:latin typeface="Arial"/>
                <a:cs typeface="Arial"/>
              </a:rPr>
              <a:t>1.</a:t>
            </a:r>
            <a:endParaRPr sz="17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939" y="2880360"/>
            <a:ext cx="9923780" cy="2256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28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13265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A</a:t>
            </a:r>
            <a:r>
              <a:rPr dirty="0" spc="250"/>
              <a:t>g</a:t>
            </a:r>
            <a:r>
              <a:rPr dirty="0" spc="250"/>
              <a:t>e</a:t>
            </a:r>
            <a:r>
              <a:rPr dirty="0" spc="280"/>
              <a:t>n</a:t>
            </a:r>
            <a:r>
              <a:rPr dirty="0" spc="240"/>
              <a:t>d</a:t>
            </a:r>
            <a:r>
              <a:rPr dirty="0" spc="28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09" y="1267459"/>
            <a:ext cx="5033645" cy="3642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229" b="1">
                <a:latin typeface="Arial"/>
                <a:cs typeface="Arial"/>
              </a:rPr>
              <a:t>Why </a:t>
            </a:r>
            <a:r>
              <a:rPr dirty="0" sz="1950" spc="185" b="1">
                <a:latin typeface="Arial"/>
                <a:cs typeface="Arial"/>
              </a:rPr>
              <a:t>Learn </a:t>
            </a:r>
            <a:r>
              <a:rPr dirty="0" sz="1950" spc="220" b="1">
                <a:latin typeface="Arial"/>
                <a:cs typeface="Arial"/>
              </a:rPr>
              <a:t>Mathematical</a:t>
            </a:r>
            <a:r>
              <a:rPr dirty="0" sz="1950" spc="-65" b="1">
                <a:latin typeface="Arial"/>
                <a:cs typeface="Arial"/>
              </a:rPr>
              <a:t> </a:t>
            </a:r>
            <a:r>
              <a:rPr dirty="0" sz="1950" spc="170" b="1">
                <a:latin typeface="Arial"/>
                <a:cs typeface="Arial"/>
              </a:rPr>
              <a:t>Modeling?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1950" spc="180" b="1">
                <a:latin typeface="Arial"/>
                <a:cs typeface="Arial"/>
              </a:rPr>
              <a:t>Discrete</a:t>
            </a:r>
            <a:r>
              <a:rPr dirty="0" sz="1950" spc="145" b="1">
                <a:latin typeface="Arial"/>
                <a:cs typeface="Arial"/>
              </a:rPr>
              <a:t> </a:t>
            </a:r>
            <a:r>
              <a:rPr dirty="0" sz="1950" spc="195" b="1">
                <a:latin typeface="Arial"/>
                <a:cs typeface="Arial"/>
              </a:rPr>
              <a:t>Optimization</a:t>
            </a:r>
            <a:endParaRPr sz="1950">
              <a:latin typeface="Arial"/>
              <a:cs typeface="Arial"/>
            </a:endParaRPr>
          </a:p>
          <a:p>
            <a:pPr marL="442595" indent="-141605">
              <a:lnSpc>
                <a:spcPct val="100000"/>
              </a:lnSpc>
              <a:spcBef>
                <a:spcPts val="819"/>
              </a:spcBef>
              <a:buChar char="-"/>
              <a:tabLst>
                <a:tab pos="443230" algn="l"/>
              </a:tabLst>
            </a:pPr>
            <a:r>
              <a:rPr dirty="0" sz="1650" spc="-40">
                <a:latin typeface="Verdana"/>
                <a:cs typeface="Verdana"/>
              </a:rPr>
              <a:t>Traveling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Salesman</a:t>
            </a:r>
            <a:endParaRPr sz="1650">
              <a:latin typeface="Verdana"/>
              <a:cs typeface="Verdana"/>
            </a:endParaRPr>
          </a:p>
          <a:p>
            <a:pPr marL="442595" indent="-141605">
              <a:lnSpc>
                <a:spcPct val="100000"/>
              </a:lnSpc>
              <a:spcBef>
                <a:spcPts val="800"/>
              </a:spcBef>
              <a:buChar char="-"/>
              <a:tabLst>
                <a:tab pos="443230" algn="l"/>
              </a:tabLst>
            </a:pPr>
            <a:r>
              <a:rPr dirty="0" sz="1650" spc="-10">
                <a:latin typeface="Verdana"/>
                <a:cs typeface="Verdana"/>
              </a:rPr>
              <a:t>Classroom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Scheduling</a:t>
            </a:r>
            <a:endParaRPr sz="1650">
              <a:latin typeface="Verdana"/>
              <a:cs typeface="Verdana"/>
            </a:endParaRPr>
          </a:p>
          <a:p>
            <a:pPr marL="442595" indent="-141605">
              <a:lnSpc>
                <a:spcPct val="100000"/>
              </a:lnSpc>
              <a:spcBef>
                <a:spcPts val="800"/>
              </a:spcBef>
              <a:buChar char="-"/>
              <a:tabLst>
                <a:tab pos="443230" algn="l"/>
              </a:tabLst>
            </a:pPr>
            <a:r>
              <a:rPr dirty="0" sz="1650" spc="-20">
                <a:latin typeface="Verdana"/>
                <a:cs typeface="Verdana"/>
              </a:rPr>
              <a:t>Solving </a:t>
            </a:r>
            <a:r>
              <a:rPr dirty="0" sz="1650" spc="20">
                <a:latin typeface="Verdana"/>
                <a:cs typeface="Verdana"/>
              </a:rPr>
              <a:t>a</a:t>
            </a:r>
            <a:r>
              <a:rPr dirty="0" sz="1650" spc="-105">
                <a:latin typeface="Verdana"/>
                <a:cs typeface="Verdana"/>
              </a:rPr>
              <a:t> </a:t>
            </a:r>
            <a:r>
              <a:rPr dirty="0" sz="1650" spc="-30">
                <a:latin typeface="Verdana"/>
                <a:cs typeface="Verdana"/>
              </a:rPr>
              <a:t>Sudoku</a:t>
            </a:r>
            <a:endParaRPr sz="16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-"/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dirty="0" sz="1950" spc="195" b="1">
                <a:latin typeface="Arial"/>
                <a:cs typeface="Arial"/>
              </a:rPr>
              <a:t>Machine</a:t>
            </a:r>
            <a:r>
              <a:rPr dirty="0" sz="1950" spc="145" b="1">
                <a:latin typeface="Arial"/>
                <a:cs typeface="Arial"/>
              </a:rPr>
              <a:t> </a:t>
            </a:r>
            <a:r>
              <a:rPr dirty="0" sz="1950" spc="180" b="1">
                <a:latin typeface="Arial"/>
                <a:cs typeface="Arial"/>
              </a:rPr>
              <a:t>Learning</a:t>
            </a:r>
            <a:endParaRPr sz="1950">
              <a:latin typeface="Arial"/>
              <a:cs typeface="Arial"/>
            </a:endParaRPr>
          </a:p>
          <a:p>
            <a:pPr marL="442595" indent="-141605">
              <a:lnSpc>
                <a:spcPct val="100000"/>
              </a:lnSpc>
              <a:spcBef>
                <a:spcPts val="810"/>
              </a:spcBef>
              <a:buChar char="-"/>
              <a:tabLst>
                <a:tab pos="443230" algn="l"/>
              </a:tabLst>
            </a:pPr>
            <a:r>
              <a:rPr dirty="0" sz="1650" spc="5">
                <a:latin typeface="Verdana"/>
                <a:cs typeface="Verdana"/>
              </a:rPr>
              <a:t>Naive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Bayes</a:t>
            </a:r>
            <a:endParaRPr sz="1650">
              <a:latin typeface="Verdana"/>
              <a:cs typeface="Verdana"/>
            </a:endParaRPr>
          </a:p>
          <a:p>
            <a:pPr marL="442595" indent="-141605">
              <a:lnSpc>
                <a:spcPct val="100000"/>
              </a:lnSpc>
              <a:spcBef>
                <a:spcPts val="810"/>
              </a:spcBef>
              <a:buChar char="-"/>
              <a:tabLst>
                <a:tab pos="443230" algn="l"/>
              </a:tabLst>
            </a:pPr>
            <a:r>
              <a:rPr dirty="0" sz="1650" spc="-5">
                <a:latin typeface="Verdana"/>
                <a:cs typeface="Verdana"/>
              </a:rPr>
              <a:t>Neural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Networks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60590" y="3107689"/>
            <a:ext cx="902969" cy="0"/>
          </a:xfrm>
          <a:custGeom>
            <a:avLst/>
            <a:gdLst/>
            <a:ahLst/>
            <a:cxnLst/>
            <a:rect l="l" t="t" r="r" b="b"/>
            <a:pathLst>
              <a:path w="902970" h="0">
                <a:moveTo>
                  <a:pt x="0" y="0"/>
                </a:moveTo>
                <a:lnTo>
                  <a:pt x="902969" y="0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60590" y="2082800"/>
            <a:ext cx="0" cy="511809"/>
          </a:xfrm>
          <a:custGeom>
            <a:avLst/>
            <a:gdLst/>
            <a:ahLst/>
            <a:cxnLst/>
            <a:rect l="l" t="t" r="r" b="b"/>
            <a:pathLst>
              <a:path w="0" h="511810">
                <a:moveTo>
                  <a:pt x="0" y="0"/>
                </a:moveTo>
                <a:lnTo>
                  <a:pt x="0" y="511810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60590" y="2082800"/>
            <a:ext cx="902969" cy="0"/>
          </a:xfrm>
          <a:custGeom>
            <a:avLst/>
            <a:gdLst/>
            <a:ahLst/>
            <a:cxnLst/>
            <a:rect l="l" t="t" r="r" b="b"/>
            <a:pathLst>
              <a:path w="902970" h="0">
                <a:moveTo>
                  <a:pt x="0" y="0"/>
                </a:moveTo>
                <a:lnTo>
                  <a:pt x="902969" y="0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15580" y="2082800"/>
            <a:ext cx="416559" cy="511809"/>
          </a:xfrm>
          <a:custGeom>
            <a:avLst/>
            <a:gdLst/>
            <a:ahLst/>
            <a:cxnLst/>
            <a:rect l="l" t="t" r="r" b="b"/>
            <a:pathLst>
              <a:path w="416559" h="511810">
                <a:moveTo>
                  <a:pt x="416560" y="0"/>
                </a:moveTo>
                <a:lnTo>
                  <a:pt x="0" y="511810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815580" y="2594610"/>
            <a:ext cx="416559" cy="513080"/>
          </a:xfrm>
          <a:custGeom>
            <a:avLst/>
            <a:gdLst/>
            <a:ahLst/>
            <a:cxnLst/>
            <a:rect l="l" t="t" r="r" b="b"/>
            <a:pathLst>
              <a:path w="416559" h="513080">
                <a:moveTo>
                  <a:pt x="416560" y="513079"/>
                </a:moveTo>
                <a:lnTo>
                  <a:pt x="0" y="0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60590" y="2594610"/>
            <a:ext cx="0" cy="513080"/>
          </a:xfrm>
          <a:custGeom>
            <a:avLst/>
            <a:gdLst/>
            <a:ahLst/>
            <a:cxnLst/>
            <a:rect l="l" t="t" r="r" b="b"/>
            <a:pathLst>
              <a:path w="0" h="513080">
                <a:moveTo>
                  <a:pt x="0" y="513079"/>
                </a:moveTo>
                <a:lnTo>
                  <a:pt x="0" y="0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90740" y="2018029"/>
            <a:ext cx="139700" cy="129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90740" y="2529839"/>
            <a:ext cx="138430" cy="129539"/>
          </a:xfrm>
          <a:custGeom>
            <a:avLst/>
            <a:gdLst/>
            <a:ahLst/>
            <a:cxnLst/>
            <a:rect l="l" t="t" r="r" b="b"/>
            <a:pathLst>
              <a:path w="138429" h="129539">
                <a:moveTo>
                  <a:pt x="68579" y="0"/>
                </a:moveTo>
                <a:lnTo>
                  <a:pt x="41255" y="4941"/>
                </a:lnTo>
                <a:lnTo>
                  <a:pt x="19526" y="18573"/>
                </a:lnTo>
                <a:lnTo>
                  <a:pt x="5179" y="39112"/>
                </a:lnTo>
                <a:lnTo>
                  <a:pt x="0" y="64770"/>
                </a:lnTo>
                <a:lnTo>
                  <a:pt x="5179" y="90427"/>
                </a:lnTo>
                <a:lnTo>
                  <a:pt x="19526" y="110966"/>
                </a:lnTo>
                <a:lnTo>
                  <a:pt x="41255" y="124598"/>
                </a:lnTo>
                <a:lnTo>
                  <a:pt x="68579" y="129540"/>
                </a:lnTo>
                <a:lnTo>
                  <a:pt x="96103" y="124598"/>
                </a:lnTo>
                <a:lnTo>
                  <a:pt x="118268" y="110966"/>
                </a:lnTo>
                <a:lnTo>
                  <a:pt x="133052" y="90427"/>
                </a:lnTo>
                <a:lnTo>
                  <a:pt x="138429" y="64770"/>
                </a:lnTo>
                <a:lnTo>
                  <a:pt x="133052" y="39112"/>
                </a:lnTo>
                <a:lnTo>
                  <a:pt x="118268" y="18573"/>
                </a:lnTo>
                <a:lnTo>
                  <a:pt x="96103" y="4941"/>
                </a:lnTo>
                <a:lnTo>
                  <a:pt x="68579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190740" y="2529839"/>
            <a:ext cx="138430" cy="129539"/>
          </a:xfrm>
          <a:custGeom>
            <a:avLst/>
            <a:gdLst/>
            <a:ahLst/>
            <a:cxnLst/>
            <a:rect l="l" t="t" r="r" b="b"/>
            <a:pathLst>
              <a:path w="138429" h="129539">
                <a:moveTo>
                  <a:pt x="68579" y="0"/>
                </a:moveTo>
                <a:lnTo>
                  <a:pt x="96103" y="4941"/>
                </a:lnTo>
                <a:lnTo>
                  <a:pt x="118268" y="18573"/>
                </a:lnTo>
                <a:lnTo>
                  <a:pt x="133052" y="39112"/>
                </a:lnTo>
                <a:lnTo>
                  <a:pt x="138429" y="64770"/>
                </a:lnTo>
                <a:lnTo>
                  <a:pt x="133052" y="90427"/>
                </a:lnTo>
                <a:lnTo>
                  <a:pt x="118268" y="110966"/>
                </a:lnTo>
                <a:lnTo>
                  <a:pt x="96103" y="124598"/>
                </a:lnTo>
                <a:lnTo>
                  <a:pt x="68579" y="129540"/>
                </a:lnTo>
                <a:lnTo>
                  <a:pt x="41255" y="124598"/>
                </a:lnTo>
                <a:lnTo>
                  <a:pt x="19526" y="110966"/>
                </a:lnTo>
                <a:lnTo>
                  <a:pt x="5179" y="90427"/>
                </a:lnTo>
                <a:lnTo>
                  <a:pt x="0" y="64770"/>
                </a:lnTo>
                <a:lnTo>
                  <a:pt x="5179" y="39112"/>
                </a:lnTo>
                <a:lnTo>
                  <a:pt x="19526" y="18573"/>
                </a:lnTo>
                <a:lnTo>
                  <a:pt x="41255" y="4941"/>
                </a:lnTo>
                <a:lnTo>
                  <a:pt x="68579" y="0"/>
                </a:lnTo>
                <a:close/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90740" y="2529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330440" y="26593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162290" y="2018029"/>
            <a:ext cx="139700" cy="129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47000" y="2529839"/>
            <a:ext cx="138430" cy="129539"/>
          </a:xfrm>
          <a:custGeom>
            <a:avLst/>
            <a:gdLst/>
            <a:ahLst/>
            <a:cxnLst/>
            <a:rect l="l" t="t" r="r" b="b"/>
            <a:pathLst>
              <a:path w="138429" h="129539">
                <a:moveTo>
                  <a:pt x="68579" y="0"/>
                </a:moveTo>
                <a:lnTo>
                  <a:pt x="41255" y="4941"/>
                </a:lnTo>
                <a:lnTo>
                  <a:pt x="19526" y="18573"/>
                </a:lnTo>
                <a:lnTo>
                  <a:pt x="5179" y="39112"/>
                </a:lnTo>
                <a:lnTo>
                  <a:pt x="0" y="64770"/>
                </a:lnTo>
                <a:lnTo>
                  <a:pt x="5179" y="90427"/>
                </a:lnTo>
                <a:lnTo>
                  <a:pt x="19526" y="110966"/>
                </a:lnTo>
                <a:lnTo>
                  <a:pt x="41255" y="124598"/>
                </a:lnTo>
                <a:lnTo>
                  <a:pt x="68579" y="129540"/>
                </a:lnTo>
                <a:lnTo>
                  <a:pt x="96103" y="124598"/>
                </a:lnTo>
                <a:lnTo>
                  <a:pt x="118268" y="110966"/>
                </a:lnTo>
                <a:lnTo>
                  <a:pt x="133052" y="90427"/>
                </a:lnTo>
                <a:lnTo>
                  <a:pt x="138429" y="64770"/>
                </a:lnTo>
                <a:lnTo>
                  <a:pt x="133052" y="39112"/>
                </a:lnTo>
                <a:lnTo>
                  <a:pt x="118268" y="18573"/>
                </a:lnTo>
                <a:lnTo>
                  <a:pt x="96103" y="4941"/>
                </a:lnTo>
                <a:lnTo>
                  <a:pt x="68579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47000" y="2529839"/>
            <a:ext cx="138430" cy="129539"/>
          </a:xfrm>
          <a:custGeom>
            <a:avLst/>
            <a:gdLst/>
            <a:ahLst/>
            <a:cxnLst/>
            <a:rect l="l" t="t" r="r" b="b"/>
            <a:pathLst>
              <a:path w="138429" h="129539">
                <a:moveTo>
                  <a:pt x="68579" y="0"/>
                </a:moveTo>
                <a:lnTo>
                  <a:pt x="96103" y="4941"/>
                </a:lnTo>
                <a:lnTo>
                  <a:pt x="118268" y="18573"/>
                </a:lnTo>
                <a:lnTo>
                  <a:pt x="133052" y="39112"/>
                </a:lnTo>
                <a:lnTo>
                  <a:pt x="138429" y="64770"/>
                </a:lnTo>
                <a:lnTo>
                  <a:pt x="133052" y="90427"/>
                </a:lnTo>
                <a:lnTo>
                  <a:pt x="118268" y="110966"/>
                </a:lnTo>
                <a:lnTo>
                  <a:pt x="96103" y="124598"/>
                </a:lnTo>
                <a:lnTo>
                  <a:pt x="68579" y="129540"/>
                </a:lnTo>
                <a:lnTo>
                  <a:pt x="41255" y="124598"/>
                </a:lnTo>
                <a:lnTo>
                  <a:pt x="19526" y="110966"/>
                </a:lnTo>
                <a:lnTo>
                  <a:pt x="5179" y="90427"/>
                </a:lnTo>
                <a:lnTo>
                  <a:pt x="0" y="64770"/>
                </a:lnTo>
                <a:lnTo>
                  <a:pt x="5179" y="39112"/>
                </a:lnTo>
                <a:lnTo>
                  <a:pt x="19526" y="18573"/>
                </a:lnTo>
                <a:lnTo>
                  <a:pt x="41255" y="4941"/>
                </a:lnTo>
                <a:lnTo>
                  <a:pt x="68579" y="0"/>
                </a:lnTo>
                <a:close/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47000" y="2529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885430" y="26593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190740" y="3031489"/>
            <a:ext cx="139700" cy="1282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190740" y="2523489"/>
            <a:ext cx="139700" cy="128270"/>
          </a:xfrm>
          <a:custGeom>
            <a:avLst/>
            <a:gdLst/>
            <a:ahLst/>
            <a:cxnLst/>
            <a:rect l="l" t="t" r="r" b="b"/>
            <a:pathLst>
              <a:path w="139700" h="128269">
                <a:moveTo>
                  <a:pt x="69850" y="0"/>
                </a:moveTo>
                <a:lnTo>
                  <a:pt x="42326" y="4941"/>
                </a:lnTo>
                <a:lnTo>
                  <a:pt x="20161" y="18573"/>
                </a:lnTo>
                <a:lnTo>
                  <a:pt x="5377" y="39112"/>
                </a:lnTo>
                <a:lnTo>
                  <a:pt x="0" y="64770"/>
                </a:lnTo>
                <a:lnTo>
                  <a:pt x="5377" y="89693"/>
                </a:lnTo>
                <a:lnTo>
                  <a:pt x="20161" y="109855"/>
                </a:lnTo>
                <a:lnTo>
                  <a:pt x="42326" y="123348"/>
                </a:lnTo>
                <a:lnTo>
                  <a:pt x="69850" y="128270"/>
                </a:lnTo>
                <a:lnTo>
                  <a:pt x="97373" y="123348"/>
                </a:lnTo>
                <a:lnTo>
                  <a:pt x="119538" y="109855"/>
                </a:lnTo>
                <a:lnTo>
                  <a:pt x="134322" y="89693"/>
                </a:lnTo>
                <a:lnTo>
                  <a:pt x="139700" y="64770"/>
                </a:lnTo>
                <a:lnTo>
                  <a:pt x="134322" y="39112"/>
                </a:lnTo>
                <a:lnTo>
                  <a:pt x="119538" y="18573"/>
                </a:lnTo>
                <a:lnTo>
                  <a:pt x="97373" y="4941"/>
                </a:lnTo>
                <a:lnTo>
                  <a:pt x="69850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190740" y="2523489"/>
            <a:ext cx="139700" cy="128270"/>
          </a:xfrm>
          <a:custGeom>
            <a:avLst/>
            <a:gdLst/>
            <a:ahLst/>
            <a:cxnLst/>
            <a:rect l="l" t="t" r="r" b="b"/>
            <a:pathLst>
              <a:path w="139700" h="128269">
                <a:moveTo>
                  <a:pt x="69850" y="128270"/>
                </a:moveTo>
                <a:lnTo>
                  <a:pt x="97373" y="123348"/>
                </a:lnTo>
                <a:lnTo>
                  <a:pt x="119538" y="109855"/>
                </a:lnTo>
                <a:lnTo>
                  <a:pt x="134322" y="89693"/>
                </a:lnTo>
                <a:lnTo>
                  <a:pt x="139700" y="64770"/>
                </a:lnTo>
                <a:lnTo>
                  <a:pt x="134322" y="39112"/>
                </a:lnTo>
                <a:lnTo>
                  <a:pt x="119538" y="18573"/>
                </a:lnTo>
                <a:lnTo>
                  <a:pt x="97373" y="4941"/>
                </a:lnTo>
                <a:lnTo>
                  <a:pt x="69850" y="0"/>
                </a:lnTo>
                <a:lnTo>
                  <a:pt x="42326" y="4941"/>
                </a:lnTo>
                <a:lnTo>
                  <a:pt x="20161" y="18573"/>
                </a:lnTo>
                <a:lnTo>
                  <a:pt x="5377" y="39112"/>
                </a:lnTo>
                <a:lnTo>
                  <a:pt x="0" y="64770"/>
                </a:lnTo>
                <a:lnTo>
                  <a:pt x="5377" y="89693"/>
                </a:lnTo>
                <a:lnTo>
                  <a:pt x="20161" y="109855"/>
                </a:lnTo>
                <a:lnTo>
                  <a:pt x="42326" y="123348"/>
                </a:lnTo>
                <a:lnTo>
                  <a:pt x="69850" y="128270"/>
                </a:lnTo>
                <a:close/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190740" y="26517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330440" y="25234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163559" y="3031489"/>
            <a:ext cx="139700" cy="1282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747000" y="2523489"/>
            <a:ext cx="138430" cy="128270"/>
          </a:xfrm>
          <a:custGeom>
            <a:avLst/>
            <a:gdLst/>
            <a:ahLst/>
            <a:cxnLst/>
            <a:rect l="l" t="t" r="r" b="b"/>
            <a:pathLst>
              <a:path w="138429" h="128269">
                <a:moveTo>
                  <a:pt x="68579" y="0"/>
                </a:moveTo>
                <a:lnTo>
                  <a:pt x="41255" y="4941"/>
                </a:lnTo>
                <a:lnTo>
                  <a:pt x="19526" y="18573"/>
                </a:lnTo>
                <a:lnTo>
                  <a:pt x="5179" y="39112"/>
                </a:lnTo>
                <a:lnTo>
                  <a:pt x="0" y="64770"/>
                </a:lnTo>
                <a:lnTo>
                  <a:pt x="5179" y="89693"/>
                </a:lnTo>
                <a:lnTo>
                  <a:pt x="19526" y="109855"/>
                </a:lnTo>
                <a:lnTo>
                  <a:pt x="41255" y="123348"/>
                </a:lnTo>
                <a:lnTo>
                  <a:pt x="68579" y="128270"/>
                </a:lnTo>
                <a:lnTo>
                  <a:pt x="96103" y="123348"/>
                </a:lnTo>
                <a:lnTo>
                  <a:pt x="118268" y="109855"/>
                </a:lnTo>
                <a:lnTo>
                  <a:pt x="133052" y="89693"/>
                </a:lnTo>
                <a:lnTo>
                  <a:pt x="138429" y="64770"/>
                </a:lnTo>
                <a:lnTo>
                  <a:pt x="133052" y="39112"/>
                </a:lnTo>
                <a:lnTo>
                  <a:pt x="118268" y="18573"/>
                </a:lnTo>
                <a:lnTo>
                  <a:pt x="96103" y="4941"/>
                </a:lnTo>
                <a:lnTo>
                  <a:pt x="68579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747000" y="2523489"/>
            <a:ext cx="138430" cy="128270"/>
          </a:xfrm>
          <a:custGeom>
            <a:avLst/>
            <a:gdLst/>
            <a:ahLst/>
            <a:cxnLst/>
            <a:rect l="l" t="t" r="r" b="b"/>
            <a:pathLst>
              <a:path w="138429" h="128269">
                <a:moveTo>
                  <a:pt x="68579" y="128270"/>
                </a:moveTo>
                <a:lnTo>
                  <a:pt x="96103" y="123348"/>
                </a:lnTo>
                <a:lnTo>
                  <a:pt x="118268" y="109855"/>
                </a:lnTo>
                <a:lnTo>
                  <a:pt x="133052" y="89693"/>
                </a:lnTo>
                <a:lnTo>
                  <a:pt x="138429" y="64770"/>
                </a:lnTo>
                <a:lnTo>
                  <a:pt x="133052" y="39112"/>
                </a:lnTo>
                <a:lnTo>
                  <a:pt x="118268" y="18573"/>
                </a:lnTo>
                <a:lnTo>
                  <a:pt x="96103" y="4941"/>
                </a:lnTo>
                <a:lnTo>
                  <a:pt x="68579" y="0"/>
                </a:lnTo>
                <a:lnTo>
                  <a:pt x="41255" y="4941"/>
                </a:lnTo>
                <a:lnTo>
                  <a:pt x="19526" y="18573"/>
                </a:lnTo>
                <a:lnTo>
                  <a:pt x="5179" y="39112"/>
                </a:lnTo>
                <a:lnTo>
                  <a:pt x="0" y="64770"/>
                </a:lnTo>
                <a:lnTo>
                  <a:pt x="5179" y="89693"/>
                </a:lnTo>
                <a:lnTo>
                  <a:pt x="19526" y="109855"/>
                </a:lnTo>
                <a:lnTo>
                  <a:pt x="41255" y="123348"/>
                </a:lnTo>
                <a:lnTo>
                  <a:pt x="68579" y="128270"/>
                </a:lnTo>
                <a:close/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747000" y="26517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885430" y="25234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537450" y="3031489"/>
            <a:ext cx="139700" cy="1282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745730" y="2012950"/>
            <a:ext cx="139700" cy="1295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966709" y="2261870"/>
            <a:ext cx="139700" cy="1282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531859" y="2053589"/>
            <a:ext cx="551180" cy="1029969"/>
          </a:xfrm>
          <a:custGeom>
            <a:avLst/>
            <a:gdLst/>
            <a:ahLst/>
            <a:cxnLst/>
            <a:rect l="l" t="t" r="r" b="b"/>
            <a:pathLst>
              <a:path w="551179" h="1029969">
                <a:moveTo>
                  <a:pt x="0" y="1029970"/>
                </a:moveTo>
                <a:lnTo>
                  <a:pt x="55118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531859" y="2053589"/>
            <a:ext cx="551180" cy="1078230"/>
          </a:xfrm>
          <a:custGeom>
            <a:avLst/>
            <a:gdLst/>
            <a:ahLst/>
            <a:cxnLst/>
            <a:rect l="l" t="t" r="r" b="b"/>
            <a:pathLst>
              <a:path w="551179" h="1078230">
                <a:moveTo>
                  <a:pt x="551180" y="107823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531859" y="2053589"/>
            <a:ext cx="551180" cy="515620"/>
          </a:xfrm>
          <a:custGeom>
            <a:avLst/>
            <a:gdLst/>
            <a:ahLst/>
            <a:cxnLst/>
            <a:rect l="l" t="t" r="r" b="b"/>
            <a:pathLst>
              <a:path w="551179" h="515619">
                <a:moveTo>
                  <a:pt x="551180" y="0"/>
                </a:moveTo>
                <a:lnTo>
                  <a:pt x="0" y="51562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531859" y="2569210"/>
            <a:ext cx="551180" cy="562610"/>
          </a:xfrm>
          <a:custGeom>
            <a:avLst/>
            <a:gdLst/>
            <a:ahLst/>
            <a:cxnLst/>
            <a:rect l="l" t="t" r="r" b="b"/>
            <a:pathLst>
              <a:path w="551179" h="562610">
                <a:moveTo>
                  <a:pt x="551180" y="562609"/>
                </a:moveTo>
                <a:lnTo>
                  <a:pt x="0" y="0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531859" y="2053589"/>
            <a:ext cx="505459" cy="468630"/>
          </a:xfrm>
          <a:custGeom>
            <a:avLst/>
            <a:gdLst/>
            <a:ahLst/>
            <a:cxnLst/>
            <a:rect l="l" t="t" r="r" b="b"/>
            <a:pathLst>
              <a:path w="505459" h="468630">
                <a:moveTo>
                  <a:pt x="0" y="0"/>
                </a:moveTo>
                <a:lnTo>
                  <a:pt x="505460" y="46863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31859" y="2569210"/>
            <a:ext cx="535940" cy="515620"/>
          </a:xfrm>
          <a:custGeom>
            <a:avLst/>
            <a:gdLst/>
            <a:ahLst/>
            <a:cxnLst/>
            <a:rect l="l" t="t" r="r" b="b"/>
            <a:pathLst>
              <a:path w="535940" h="515619">
                <a:moveTo>
                  <a:pt x="0" y="515619"/>
                </a:moveTo>
                <a:lnTo>
                  <a:pt x="53594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516619" y="2053589"/>
            <a:ext cx="15240" cy="1078230"/>
          </a:xfrm>
          <a:custGeom>
            <a:avLst/>
            <a:gdLst/>
            <a:ahLst/>
            <a:cxnLst/>
            <a:rect l="l" t="t" r="r" b="b"/>
            <a:pathLst>
              <a:path w="15240" h="1078230">
                <a:moveTo>
                  <a:pt x="0" y="1078230"/>
                </a:moveTo>
                <a:lnTo>
                  <a:pt x="15239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531859" y="2053589"/>
            <a:ext cx="1056640" cy="0"/>
          </a:xfrm>
          <a:custGeom>
            <a:avLst/>
            <a:gdLst/>
            <a:ahLst/>
            <a:cxnLst/>
            <a:rect l="l" t="t" r="r" b="b"/>
            <a:pathLst>
              <a:path w="1056640" h="0">
                <a:moveTo>
                  <a:pt x="1056640" y="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516619" y="3130550"/>
            <a:ext cx="1056640" cy="0"/>
          </a:xfrm>
          <a:custGeom>
            <a:avLst/>
            <a:gdLst/>
            <a:ahLst/>
            <a:cxnLst/>
            <a:rect l="l" t="t" r="r" b="b"/>
            <a:pathLst>
              <a:path w="1056640" h="0">
                <a:moveTo>
                  <a:pt x="1056639" y="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037319" y="2053589"/>
            <a:ext cx="549910" cy="515620"/>
          </a:xfrm>
          <a:custGeom>
            <a:avLst/>
            <a:gdLst/>
            <a:ahLst/>
            <a:cxnLst/>
            <a:rect l="l" t="t" r="r" b="b"/>
            <a:pathLst>
              <a:path w="549909" h="515619">
                <a:moveTo>
                  <a:pt x="549909" y="0"/>
                </a:moveTo>
                <a:lnTo>
                  <a:pt x="0" y="515620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037319" y="2569210"/>
            <a:ext cx="534670" cy="562610"/>
          </a:xfrm>
          <a:custGeom>
            <a:avLst/>
            <a:gdLst/>
            <a:ahLst/>
            <a:cxnLst/>
            <a:rect l="l" t="t" r="r" b="b"/>
            <a:pathLst>
              <a:path w="534670" h="562610">
                <a:moveTo>
                  <a:pt x="534670" y="562609"/>
                </a:moveTo>
                <a:lnTo>
                  <a:pt x="0" y="0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531859" y="2053589"/>
            <a:ext cx="551180" cy="234950"/>
          </a:xfrm>
          <a:custGeom>
            <a:avLst/>
            <a:gdLst/>
            <a:ahLst/>
            <a:cxnLst/>
            <a:rect l="l" t="t" r="r" b="b"/>
            <a:pathLst>
              <a:path w="551179" h="234950">
                <a:moveTo>
                  <a:pt x="0" y="0"/>
                </a:moveTo>
                <a:lnTo>
                  <a:pt x="551180" y="23495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531859" y="2569210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 h="0">
                <a:moveTo>
                  <a:pt x="505460" y="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531859" y="2288539"/>
            <a:ext cx="551180" cy="280670"/>
          </a:xfrm>
          <a:custGeom>
            <a:avLst/>
            <a:gdLst/>
            <a:ahLst/>
            <a:cxnLst/>
            <a:rect l="l" t="t" r="r" b="b"/>
            <a:pathLst>
              <a:path w="551179" h="280669">
                <a:moveTo>
                  <a:pt x="551180" y="0"/>
                </a:moveTo>
                <a:lnTo>
                  <a:pt x="0" y="28067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083040" y="2053589"/>
            <a:ext cx="505459" cy="234950"/>
          </a:xfrm>
          <a:custGeom>
            <a:avLst/>
            <a:gdLst/>
            <a:ahLst/>
            <a:cxnLst/>
            <a:rect l="l" t="t" r="r" b="b"/>
            <a:pathLst>
              <a:path w="505459" h="234950">
                <a:moveTo>
                  <a:pt x="505459" y="0"/>
                </a:moveTo>
                <a:lnTo>
                  <a:pt x="0" y="23495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531859" y="2849879"/>
            <a:ext cx="551180" cy="233679"/>
          </a:xfrm>
          <a:custGeom>
            <a:avLst/>
            <a:gdLst/>
            <a:ahLst/>
            <a:cxnLst/>
            <a:rect l="l" t="t" r="r" b="b"/>
            <a:pathLst>
              <a:path w="551179" h="233680">
                <a:moveTo>
                  <a:pt x="0" y="233680"/>
                </a:moveTo>
                <a:lnTo>
                  <a:pt x="55118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083040" y="2849879"/>
            <a:ext cx="458470" cy="280670"/>
          </a:xfrm>
          <a:custGeom>
            <a:avLst/>
            <a:gdLst/>
            <a:ahLst/>
            <a:cxnLst/>
            <a:rect l="l" t="t" r="r" b="b"/>
            <a:pathLst>
              <a:path w="458470" h="280669">
                <a:moveTo>
                  <a:pt x="458469" y="280669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531859" y="2569210"/>
            <a:ext cx="535940" cy="280670"/>
          </a:xfrm>
          <a:custGeom>
            <a:avLst/>
            <a:gdLst/>
            <a:ahLst/>
            <a:cxnLst/>
            <a:rect l="l" t="t" r="r" b="b"/>
            <a:pathLst>
              <a:path w="535940" h="280669">
                <a:moveTo>
                  <a:pt x="535940" y="280669"/>
                </a:moveTo>
                <a:lnTo>
                  <a:pt x="0" y="0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531859" y="2053589"/>
            <a:ext cx="551180" cy="796290"/>
          </a:xfrm>
          <a:custGeom>
            <a:avLst/>
            <a:gdLst/>
            <a:ahLst/>
            <a:cxnLst/>
            <a:rect l="l" t="t" r="r" b="b"/>
            <a:pathLst>
              <a:path w="551179" h="796289">
                <a:moveTo>
                  <a:pt x="551180" y="79629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531859" y="2288539"/>
            <a:ext cx="551180" cy="795020"/>
          </a:xfrm>
          <a:custGeom>
            <a:avLst/>
            <a:gdLst/>
            <a:ahLst/>
            <a:cxnLst/>
            <a:rect l="l" t="t" r="r" b="b"/>
            <a:pathLst>
              <a:path w="551179" h="795019">
                <a:moveTo>
                  <a:pt x="0" y="795020"/>
                </a:moveTo>
                <a:lnTo>
                  <a:pt x="55118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474709" y="2006600"/>
            <a:ext cx="125730" cy="1244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456930" y="3039110"/>
            <a:ext cx="125729" cy="1244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456930" y="2503170"/>
            <a:ext cx="125729" cy="1257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018269" y="2503170"/>
            <a:ext cx="125729" cy="1257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9018269" y="2228850"/>
            <a:ext cx="125729" cy="1244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9014459" y="2788920"/>
            <a:ext cx="125730" cy="1244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9505950" y="3056889"/>
            <a:ext cx="127000" cy="1257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505950" y="2006600"/>
            <a:ext cx="127000" cy="1244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9018269" y="3075939"/>
            <a:ext cx="127000" cy="1244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9022080" y="1995170"/>
            <a:ext cx="125729" cy="1244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850890" y="2045970"/>
            <a:ext cx="1162050" cy="110108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345440" y="5186578"/>
            <a:ext cx="21018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z="1800" spc="250" b="1">
                <a:solidFill>
                  <a:srgbClr val="FFFFFF"/>
                </a:solidFill>
                <a:latin typeface="Arial"/>
                <a:cs typeface="Arial"/>
              </a:rPr>
              <a:t>2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39344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40"/>
              <a:t>Generating </a:t>
            </a:r>
            <a:r>
              <a:rPr dirty="0" spc="280"/>
              <a:t>a</a:t>
            </a:r>
            <a:r>
              <a:rPr dirty="0" spc="70"/>
              <a:t> </a:t>
            </a:r>
            <a:r>
              <a:rPr dirty="0" spc="204"/>
              <a:t>Schedule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30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46709" y="1459229"/>
            <a:ext cx="9109075" cy="17449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105" b="1">
                <a:latin typeface="Arial"/>
                <a:cs typeface="Arial"/>
              </a:rPr>
              <a:t>Taking </a:t>
            </a:r>
            <a:r>
              <a:rPr dirty="0" sz="1550" spc="130" b="1">
                <a:latin typeface="Arial"/>
                <a:cs typeface="Arial"/>
              </a:rPr>
              <a:t>this concept </a:t>
            </a:r>
            <a:r>
              <a:rPr dirty="0" sz="1550" spc="160" b="1">
                <a:latin typeface="Arial"/>
                <a:cs typeface="Arial"/>
              </a:rPr>
              <a:t>even </a:t>
            </a:r>
            <a:r>
              <a:rPr dirty="0" sz="1550" spc="135" b="1">
                <a:latin typeface="Arial"/>
                <a:cs typeface="Arial"/>
              </a:rPr>
              <a:t>further, </a:t>
            </a:r>
            <a:r>
              <a:rPr dirty="0" sz="1550" spc="200" b="1">
                <a:latin typeface="Arial"/>
                <a:cs typeface="Arial"/>
              </a:rPr>
              <a:t>we </a:t>
            </a:r>
            <a:r>
              <a:rPr dirty="0" sz="1550" spc="125" b="1">
                <a:latin typeface="Arial"/>
                <a:cs typeface="Arial"/>
              </a:rPr>
              <a:t>can </a:t>
            </a:r>
            <a:r>
              <a:rPr dirty="0" sz="1550" spc="130" b="1">
                <a:latin typeface="Arial"/>
                <a:cs typeface="Arial"/>
              </a:rPr>
              <a:t>account </a:t>
            </a:r>
            <a:r>
              <a:rPr dirty="0" sz="1550" spc="140" b="1">
                <a:latin typeface="Arial"/>
                <a:cs typeface="Arial"/>
              </a:rPr>
              <a:t>for </a:t>
            </a:r>
            <a:r>
              <a:rPr dirty="0" sz="1550" spc="120" b="1">
                <a:latin typeface="Arial"/>
                <a:cs typeface="Arial"/>
              </a:rPr>
              <a:t>all</a:t>
            </a:r>
            <a:r>
              <a:rPr dirty="0" sz="1550" spc="-155" b="1">
                <a:latin typeface="Arial"/>
                <a:cs typeface="Arial"/>
              </a:rPr>
              <a:t> </a:t>
            </a:r>
            <a:r>
              <a:rPr dirty="0" sz="1550" spc="135" b="1">
                <a:latin typeface="Arial"/>
                <a:cs typeface="Arial"/>
              </a:rPr>
              <a:t>recurrences.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1800"/>
              </a:lnSpc>
              <a:spcBef>
                <a:spcPts val="1130"/>
              </a:spcBef>
            </a:pPr>
            <a:r>
              <a:rPr dirty="0" sz="1550" spc="145" b="1">
                <a:latin typeface="Arial"/>
                <a:cs typeface="Arial"/>
              </a:rPr>
              <a:t>The </a:t>
            </a:r>
            <a:r>
              <a:rPr dirty="0" sz="1550" spc="155" b="1">
                <a:latin typeface="Arial"/>
                <a:cs typeface="Arial"/>
              </a:rPr>
              <a:t>“affected </a:t>
            </a:r>
            <a:r>
              <a:rPr dirty="0" sz="1550" spc="130" b="1">
                <a:latin typeface="Arial"/>
                <a:cs typeface="Arial"/>
              </a:rPr>
              <a:t>slots” </a:t>
            </a:r>
            <a:r>
              <a:rPr dirty="0" sz="1550" spc="140" b="1">
                <a:latin typeface="Arial"/>
                <a:cs typeface="Arial"/>
              </a:rPr>
              <a:t>for </a:t>
            </a:r>
            <a:r>
              <a:rPr dirty="0" sz="1550" spc="175" b="1">
                <a:latin typeface="Arial"/>
                <a:cs typeface="Arial"/>
              </a:rPr>
              <a:t>a </a:t>
            </a:r>
            <a:r>
              <a:rPr dirty="0" sz="1550" spc="140" b="1">
                <a:latin typeface="Arial"/>
                <a:cs typeface="Arial"/>
              </a:rPr>
              <a:t>given </a:t>
            </a:r>
            <a:r>
              <a:rPr dirty="0" sz="1550" spc="114" b="1">
                <a:latin typeface="Arial"/>
                <a:cs typeface="Arial"/>
              </a:rPr>
              <a:t>block </a:t>
            </a:r>
            <a:r>
              <a:rPr dirty="0" sz="1550" spc="125" b="1">
                <a:latin typeface="Arial"/>
                <a:cs typeface="Arial"/>
              </a:rPr>
              <a:t>can </a:t>
            </a:r>
            <a:r>
              <a:rPr dirty="0" sz="1550" spc="155" b="1">
                <a:latin typeface="Arial"/>
                <a:cs typeface="Arial"/>
              </a:rPr>
              <a:t>query </a:t>
            </a:r>
            <a:r>
              <a:rPr dirty="0" sz="1550" spc="140" b="1">
                <a:latin typeface="Arial"/>
                <a:cs typeface="Arial"/>
              </a:rPr>
              <a:t>for </a:t>
            </a:r>
            <a:r>
              <a:rPr dirty="0" sz="1550" spc="120" b="1">
                <a:latin typeface="Arial"/>
                <a:cs typeface="Arial"/>
              </a:rPr>
              <a:t>all </a:t>
            </a:r>
            <a:r>
              <a:rPr dirty="0" sz="1550" spc="130" b="1">
                <a:latin typeface="Arial"/>
                <a:cs typeface="Arial"/>
              </a:rPr>
              <a:t>recurrences </a:t>
            </a:r>
            <a:r>
              <a:rPr dirty="0" sz="1550" spc="140" b="1">
                <a:latin typeface="Arial"/>
                <a:cs typeface="Arial"/>
              </a:rPr>
              <a:t>for </a:t>
            </a:r>
            <a:r>
              <a:rPr dirty="0" sz="1550" spc="135" b="1">
                <a:latin typeface="Arial"/>
                <a:cs typeface="Arial"/>
              </a:rPr>
              <a:t>each</a:t>
            </a:r>
            <a:r>
              <a:rPr dirty="0" sz="1550" spc="-190" b="1">
                <a:latin typeface="Arial"/>
                <a:cs typeface="Arial"/>
              </a:rPr>
              <a:t> </a:t>
            </a:r>
            <a:r>
              <a:rPr dirty="0" sz="1550" spc="140" b="1">
                <a:latin typeface="Arial"/>
                <a:cs typeface="Arial"/>
              </a:rPr>
              <a:t>given  </a:t>
            </a:r>
            <a:r>
              <a:rPr dirty="0" sz="1550" spc="95" b="1">
                <a:latin typeface="Arial"/>
                <a:cs typeface="Arial"/>
              </a:rPr>
              <a:t>class.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50" spc="155" b="1">
                <a:solidFill>
                  <a:srgbClr val="5193E1"/>
                </a:solidFill>
                <a:latin typeface="Arial"/>
                <a:cs typeface="Arial"/>
                <a:hlinkClick r:id="rId2"/>
              </a:rPr>
              <a:t>View </a:t>
            </a:r>
            <a:r>
              <a:rPr dirty="0" sz="1550" spc="165" b="1">
                <a:solidFill>
                  <a:srgbClr val="5193E1"/>
                </a:solidFill>
                <a:latin typeface="Arial"/>
                <a:cs typeface="Arial"/>
                <a:hlinkClick r:id="rId2"/>
              </a:rPr>
              <a:t>image</a:t>
            </a:r>
            <a:r>
              <a:rPr dirty="0" sz="1550" spc="60" b="1">
                <a:solidFill>
                  <a:srgbClr val="5193E1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550" spc="165" b="1">
                <a:solidFill>
                  <a:srgbClr val="5193E1"/>
                </a:solidFill>
                <a:latin typeface="Arial"/>
                <a:cs typeface="Arial"/>
                <a:hlinkClick r:id="rId2"/>
              </a:rPr>
              <a:t>here.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39344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40"/>
              <a:t>Generating </a:t>
            </a:r>
            <a:r>
              <a:rPr dirty="0" spc="280"/>
              <a:t>a</a:t>
            </a:r>
            <a:r>
              <a:rPr dirty="0" spc="70"/>
              <a:t> </a:t>
            </a:r>
            <a:r>
              <a:rPr dirty="0" spc="204"/>
              <a:t>Schedule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620" y="1433829"/>
            <a:ext cx="4851400" cy="199517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ct val="98100"/>
              </a:lnSpc>
              <a:spcBef>
                <a:spcPts val="145"/>
              </a:spcBef>
            </a:pPr>
            <a:r>
              <a:rPr dirty="0" sz="1950" spc="120">
                <a:latin typeface="Tahoma"/>
                <a:cs typeface="Tahoma"/>
              </a:rPr>
              <a:t>Plug </a:t>
            </a:r>
            <a:r>
              <a:rPr dirty="0" sz="1950" spc="145">
                <a:latin typeface="Tahoma"/>
                <a:cs typeface="Tahoma"/>
              </a:rPr>
              <a:t>these </a:t>
            </a:r>
            <a:r>
              <a:rPr dirty="0" sz="1950" spc="140">
                <a:latin typeface="Tahoma"/>
                <a:cs typeface="Tahoma"/>
              </a:rPr>
              <a:t>variables </a:t>
            </a:r>
            <a:r>
              <a:rPr dirty="0" sz="1950" spc="155">
                <a:latin typeface="Tahoma"/>
                <a:cs typeface="Tahoma"/>
              </a:rPr>
              <a:t>and </a:t>
            </a:r>
            <a:r>
              <a:rPr dirty="0" sz="1950" spc="70" i="1">
                <a:latin typeface="Trebuchet MS"/>
                <a:cs typeface="Trebuchet MS"/>
              </a:rPr>
              <a:t>feasible  </a:t>
            </a:r>
            <a:r>
              <a:rPr dirty="0" sz="1950" spc="130">
                <a:latin typeface="Tahoma"/>
                <a:cs typeface="Tahoma"/>
              </a:rPr>
              <a:t>constraints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14">
                <a:latin typeface="Tahoma"/>
                <a:cs typeface="Tahoma"/>
              </a:rPr>
              <a:t>into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the</a:t>
            </a:r>
            <a:r>
              <a:rPr dirty="0" sz="1950" spc="5">
                <a:latin typeface="Tahoma"/>
                <a:cs typeface="Tahoma"/>
              </a:rPr>
              <a:t> </a:t>
            </a:r>
            <a:r>
              <a:rPr dirty="0" sz="1950" spc="130">
                <a:latin typeface="Tahoma"/>
                <a:cs typeface="Tahoma"/>
              </a:rPr>
              <a:t>optimizer,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55">
                <a:latin typeface="Tahoma"/>
                <a:cs typeface="Tahoma"/>
              </a:rPr>
              <a:t>and</a:t>
            </a:r>
            <a:r>
              <a:rPr dirty="0" sz="1950" spc="5">
                <a:latin typeface="Tahoma"/>
                <a:cs typeface="Tahoma"/>
              </a:rPr>
              <a:t> </a:t>
            </a:r>
            <a:r>
              <a:rPr dirty="0" sz="1950" spc="155">
                <a:latin typeface="Tahoma"/>
                <a:cs typeface="Tahoma"/>
              </a:rPr>
              <a:t>you  </a:t>
            </a:r>
            <a:r>
              <a:rPr dirty="0" sz="1950" spc="105">
                <a:latin typeface="Tahoma"/>
                <a:cs typeface="Tahoma"/>
              </a:rPr>
              <a:t>will </a:t>
            </a:r>
            <a:r>
              <a:rPr dirty="0" sz="1950" spc="145">
                <a:latin typeface="Tahoma"/>
                <a:cs typeface="Tahoma"/>
              </a:rPr>
              <a:t>get </a:t>
            </a:r>
            <a:r>
              <a:rPr dirty="0" sz="1950" spc="170">
                <a:latin typeface="Tahoma"/>
                <a:cs typeface="Tahoma"/>
              </a:rPr>
              <a:t>a</a:t>
            </a:r>
            <a:r>
              <a:rPr dirty="0" sz="1950" spc="-229">
                <a:latin typeface="Tahoma"/>
                <a:cs typeface="Tahoma"/>
              </a:rPr>
              <a:t> </a:t>
            </a:r>
            <a:r>
              <a:rPr dirty="0" sz="1950" spc="110">
                <a:latin typeface="Tahoma"/>
                <a:cs typeface="Tahoma"/>
              </a:rPr>
              <a:t>solution.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marR="462915">
              <a:lnSpc>
                <a:spcPts val="2290"/>
              </a:lnSpc>
              <a:spcBef>
                <a:spcPts val="1535"/>
              </a:spcBef>
            </a:pPr>
            <a:r>
              <a:rPr dirty="0" sz="1950" spc="140">
                <a:latin typeface="Tahoma"/>
                <a:cs typeface="Tahoma"/>
              </a:rPr>
              <a:t>Most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00">
                <a:latin typeface="Tahoma"/>
                <a:cs typeface="Tahoma"/>
              </a:rPr>
              <a:t>of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the</a:t>
            </a:r>
            <a:r>
              <a:rPr dirty="0" sz="1950" spc="5">
                <a:latin typeface="Tahoma"/>
                <a:cs typeface="Tahoma"/>
              </a:rPr>
              <a:t> </a:t>
            </a:r>
            <a:r>
              <a:rPr dirty="0" sz="1950" spc="130">
                <a:latin typeface="Tahoma"/>
                <a:cs typeface="Tahoma"/>
              </a:rPr>
              <a:t>work</a:t>
            </a:r>
            <a:r>
              <a:rPr dirty="0" sz="1950" spc="5">
                <a:latin typeface="Tahoma"/>
                <a:cs typeface="Tahoma"/>
              </a:rPr>
              <a:t> </a:t>
            </a:r>
            <a:r>
              <a:rPr dirty="0" sz="1950" spc="105">
                <a:latin typeface="Tahoma"/>
                <a:cs typeface="Tahoma"/>
              </a:rPr>
              <a:t>will</a:t>
            </a:r>
            <a:r>
              <a:rPr dirty="0" sz="1950" spc="5">
                <a:latin typeface="Tahoma"/>
                <a:cs typeface="Tahoma"/>
              </a:rPr>
              <a:t> </a:t>
            </a:r>
            <a:r>
              <a:rPr dirty="0" sz="1950" spc="165">
                <a:latin typeface="Tahoma"/>
                <a:cs typeface="Tahoma"/>
              </a:rPr>
              <a:t>be</a:t>
            </a:r>
            <a:r>
              <a:rPr dirty="0" sz="1950" spc="5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finding</a:t>
            </a:r>
            <a:r>
              <a:rPr dirty="0" sz="1950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the  </a:t>
            </a:r>
            <a:r>
              <a:rPr dirty="0" sz="1950" spc="125">
                <a:latin typeface="Tahoma"/>
                <a:cs typeface="Tahoma"/>
              </a:rPr>
              <a:t>affecting slots </a:t>
            </a:r>
            <a:r>
              <a:rPr dirty="0" sz="1950" spc="100">
                <a:latin typeface="Tahoma"/>
                <a:cs typeface="Tahoma"/>
              </a:rPr>
              <a:t>for </a:t>
            </a:r>
            <a:r>
              <a:rPr dirty="0" sz="1950" spc="165">
                <a:latin typeface="Tahoma"/>
                <a:cs typeface="Tahoma"/>
              </a:rPr>
              <a:t>each</a:t>
            </a:r>
            <a:r>
              <a:rPr dirty="0" sz="1950" spc="-335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block.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0952" y="1173644"/>
            <a:ext cx="3525105" cy="3910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30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39344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40"/>
              <a:t>Generating </a:t>
            </a:r>
            <a:r>
              <a:rPr dirty="0" spc="280"/>
              <a:t>a</a:t>
            </a:r>
            <a:r>
              <a:rPr dirty="0" spc="70"/>
              <a:t> </a:t>
            </a:r>
            <a:r>
              <a:rPr dirty="0" spc="204"/>
              <a:t>Schedule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1159509"/>
            <a:ext cx="8992235" cy="61468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210"/>
              </a:spcBef>
            </a:pPr>
            <a:r>
              <a:rPr dirty="0" sz="1950" spc="-45">
                <a:latin typeface="Tahoma"/>
                <a:cs typeface="Tahoma"/>
              </a:rPr>
              <a:t>If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50">
                <a:latin typeface="Tahoma"/>
                <a:cs typeface="Tahoma"/>
              </a:rPr>
              <a:t>you</a:t>
            </a:r>
            <a:r>
              <a:rPr dirty="0" sz="1950" spc="25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want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to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50">
                <a:latin typeface="Tahoma"/>
                <a:cs typeface="Tahoma"/>
              </a:rPr>
              <a:t>schedule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against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35">
                <a:latin typeface="Tahoma"/>
                <a:cs typeface="Tahoma"/>
              </a:rPr>
              <a:t>multiple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25">
                <a:latin typeface="Tahoma"/>
                <a:cs typeface="Tahoma"/>
              </a:rPr>
              <a:t>rooms,</a:t>
            </a:r>
            <a:r>
              <a:rPr dirty="0" sz="1950" spc="20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plot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65">
                <a:latin typeface="Tahoma"/>
                <a:cs typeface="Tahoma"/>
              </a:rPr>
              <a:t>each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variable</a:t>
            </a:r>
            <a:r>
              <a:rPr dirty="0" sz="1950" spc="5">
                <a:latin typeface="Tahoma"/>
                <a:cs typeface="Tahoma"/>
              </a:rPr>
              <a:t> </a:t>
            </a:r>
            <a:r>
              <a:rPr dirty="0" sz="1950" spc="135">
                <a:latin typeface="Tahoma"/>
                <a:cs typeface="Tahoma"/>
              </a:rPr>
              <a:t>using  </a:t>
            </a:r>
            <a:r>
              <a:rPr dirty="0" sz="1950" spc="125">
                <a:latin typeface="Tahoma"/>
                <a:cs typeface="Tahoma"/>
              </a:rPr>
              <a:t>three</a:t>
            </a:r>
            <a:r>
              <a:rPr dirty="0" sz="1950">
                <a:latin typeface="Tahoma"/>
                <a:cs typeface="Tahoma"/>
              </a:rPr>
              <a:t> </a:t>
            </a:r>
            <a:r>
              <a:rPr dirty="0" sz="1950" spc="135">
                <a:latin typeface="Tahoma"/>
                <a:cs typeface="Tahoma"/>
              </a:rPr>
              <a:t>dimensions.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5530" y="33020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80" h="382270">
                <a:moveTo>
                  <a:pt x="1097280" y="0"/>
                </a:moveTo>
                <a:lnTo>
                  <a:pt x="274319" y="0"/>
                </a:lnTo>
                <a:lnTo>
                  <a:pt x="0" y="382269"/>
                </a:lnTo>
                <a:lnTo>
                  <a:pt x="822959" y="382269"/>
                </a:lnTo>
                <a:lnTo>
                  <a:pt x="10972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65530" y="33020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80" h="382270">
                <a:moveTo>
                  <a:pt x="274319" y="0"/>
                </a:moveTo>
                <a:lnTo>
                  <a:pt x="1097280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65530" y="3302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62810" y="3684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29080" y="3331209"/>
            <a:ext cx="171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6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01520" y="3302000"/>
            <a:ext cx="1098550" cy="382270"/>
          </a:xfrm>
          <a:custGeom>
            <a:avLst/>
            <a:gdLst/>
            <a:ahLst/>
            <a:cxnLst/>
            <a:rect l="l" t="t" r="r" b="b"/>
            <a:pathLst>
              <a:path w="1098550" h="382270">
                <a:moveTo>
                  <a:pt x="1098550" y="0"/>
                </a:moveTo>
                <a:lnTo>
                  <a:pt x="274319" y="0"/>
                </a:lnTo>
                <a:lnTo>
                  <a:pt x="0" y="382269"/>
                </a:lnTo>
                <a:lnTo>
                  <a:pt x="822960" y="382269"/>
                </a:lnTo>
                <a:lnTo>
                  <a:pt x="10985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01520" y="3302000"/>
            <a:ext cx="1098550" cy="382270"/>
          </a:xfrm>
          <a:custGeom>
            <a:avLst/>
            <a:gdLst/>
            <a:ahLst/>
            <a:cxnLst/>
            <a:rect l="l" t="t" r="r" b="b"/>
            <a:pathLst>
              <a:path w="1098550" h="382270">
                <a:moveTo>
                  <a:pt x="274319" y="0"/>
                </a:moveTo>
                <a:lnTo>
                  <a:pt x="109855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01520" y="3302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00070" y="3684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465070" y="3331209"/>
            <a:ext cx="171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6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38779" y="33020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1097280" y="0"/>
                </a:moveTo>
                <a:lnTo>
                  <a:pt x="274319" y="0"/>
                </a:lnTo>
                <a:lnTo>
                  <a:pt x="0" y="382269"/>
                </a:lnTo>
                <a:lnTo>
                  <a:pt x="822959" y="382269"/>
                </a:lnTo>
                <a:lnTo>
                  <a:pt x="10972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38779" y="33020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274319" y="0"/>
                </a:moveTo>
                <a:lnTo>
                  <a:pt x="1097280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38779" y="3302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36059" y="3684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402329" y="3331209"/>
            <a:ext cx="171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6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64260" y="375665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60" h="353060">
                <a:moveTo>
                  <a:pt x="411480" y="353059"/>
                </a:moveTo>
                <a:lnTo>
                  <a:pt x="0" y="353059"/>
                </a:lnTo>
                <a:lnTo>
                  <a:pt x="0" y="0"/>
                </a:lnTo>
                <a:lnTo>
                  <a:pt x="822960" y="0"/>
                </a:lnTo>
                <a:lnTo>
                  <a:pt x="822960" y="353059"/>
                </a:lnTo>
                <a:lnTo>
                  <a:pt x="411480" y="35305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00250" y="375665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60" h="353060">
                <a:moveTo>
                  <a:pt x="411480" y="353059"/>
                </a:moveTo>
                <a:lnTo>
                  <a:pt x="0" y="353059"/>
                </a:lnTo>
                <a:lnTo>
                  <a:pt x="0" y="0"/>
                </a:lnTo>
                <a:lnTo>
                  <a:pt x="822960" y="0"/>
                </a:lnTo>
                <a:lnTo>
                  <a:pt x="822960" y="353059"/>
                </a:lnTo>
                <a:lnTo>
                  <a:pt x="411480" y="35305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37510" y="375665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60" h="353060">
                <a:moveTo>
                  <a:pt x="411479" y="353059"/>
                </a:moveTo>
                <a:lnTo>
                  <a:pt x="0" y="353059"/>
                </a:lnTo>
                <a:lnTo>
                  <a:pt x="0" y="0"/>
                </a:lnTo>
                <a:lnTo>
                  <a:pt x="822960" y="0"/>
                </a:lnTo>
                <a:lnTo>
                  <a:pt x="822960" y="353059"/>
                </a:lnTo>
                <a:lnTo>
                  <a:pt x="411479" y="35305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64260" y="4152900"/>
            <a:ext cx="822960" cy="353060"/>
          </a:xfrm>
          <a:prstGeom prst="rect">
            <a:avLst/>
          </a:prstGeom>
          <a:solidFill>
            <a:srgbClr val="B1B1B1"/>
          </a:solidFill>
          <a:ln w="3175">
            <a:solidFill>
              <a:srgbClr val="3364A3"/>
            </a:solidFill>
          </a:ln>
        </p:spPr>
        <p:txBody>
          <a:bodyPr wrap="square" lIns="0" tIns="26669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209"/>
              </a:spcBef>
            </a:pPr>
            <a:r>
              <a:rPr dirty="0" sz="1800" spc="16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00250" y="4152900"/>
            <a:ext cx="822960" cy="353060"/>
          </a:xfrm>
          <a:prstGeom prst="rect">
            <a:avLst/>
          </a:prstGeom>
          <a:solidFill>
            <a:srgbClr val="B1B1B1"/>
          </a:solidFill>
          <a:ln w="3175">
            <a:solidFill>
              <a:srgbClr val="3364A3"/>
            </a:solidFill>
          </a:ln>
        </p:spPr>
        <p:txBody>
          <a:bodyPr wrap="square" lIns="0" tIns="26669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209"/>
              </a:spcBef>
            </a:pPr>
            <a:r>
              <a:rPr dirty="0" sz="1800" spc="16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37510" y="4152900"/>
            <a:ext cx="822960" cy="353060"/>
          </a:xfrm>
          <a:prstGeom prst="rect">
            <a:avLst/>
          </a:prstGeom>
          <a:solidFill>
            <a:srgbClr val="B1B1B1"/>
          </a:solidFill>
          <a:ln w="3175">
            <a:solidFill>
              <a:srgbClr val="3364A3"/>
            </a:solidFill>
          </a:ln>
        </p:spPr>
        <p:txBody>
          <a:bodyPr wrap="square" lIns="0" tIns="26669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09"/>
              </a:spcBef>
            </a:pPr>
            <a:r>
              <a:rPr dirty="0" sz="1800" spc="16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64260" y="4549140"/>
            <a:ext cx="822960" cy="351790"/>
          </a:xfrm>
          <a:custGeom>
            <a:avLst/>
            <a:gdLst/>
            <a:ahLst/>
            <a:cxnLst/>
            <a:rect l="l" t="t" r="r" b="b"/>
            <a:pathLst>
              <a:path w="822960" h="351789">
                <a:moveTo>
                  <a:pt x="411480" y="351790"/>
                </a:moveTo>
                <a:lnTo>
                  <a:pt x="0" y="351790"/>
                </a:lnTo>
                <a:lnTo>
                  <a:pt x="0" y="0"/>
                </a:lnTo>
                <a:lnTo>
                  <a:pt x="822960" y="0"/>
                </a:lnTo>
                <a:lnTo>
                  <a:pt x="822960" y="351790"/>
                </a:lnTo>
                <a:lnTo>
                  <a:pt x="411480" y="35179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00250" y="4549140"/>
            <a:ext cx="822960" cy="351790"/>
          </a:xfrm>
          <a:custGeom>
            <a:avLst/>
            <a:gdLst/>
            <a:ahLst/>
            <a:cxnLst/>
            <a:rect l="l" t="t" r="r" b="b"/>
            <a:pathLst>
              <a:path w="822960" h="351789">
                <a:moveTo>
                  <a:pt x="411480" y="351790"/>
                </a:moveTo>
                <a:lnTo>
                  <a:pt x="0" y="351790"/>
                </a:lnTo>
                <a:lnTo>
                  <a:pt x="0" y="0"/>
                </a:lnTo>
                <a:lnTo>
                  <a:pt x="822960" y="0"/>
                </a:lnTo>
                <a:lnTo>
                  <a:pt x="822960" y="351790"/>
                </a:lnTo>
                <a:lnTo>
                  <a:pt x="411480" y="35179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937510" y="4549140"/>
            <a:ext cx="822960" cy="351790"/>
          </a:xfrm>
          <a:custGeom>
            <a:avLst/>
            <a:gdLst/>
            <a:ahLst/>
            <a:cxnLst/>
            <a:rect l="l" t="t" r="r" b="b"/>
            <a:pathLst>
              <a:path w="822960" h="351789">
                <a:moveTo>
                  <a:pt x="411479" y="351790"/>
                </a:moveTo>
                <a:lnTo>
                  <a:pt x="0" y="351790"/>
                </a:lnTo>
                <a:lnTo>
                  <a:pt x="0" y="0"/>
                </a:lnTo>
                <a:lnTo>
                  <a:pt x="822960" y="0"/>
                </a:lnTo>
                <a:lnTo>
                  <a:pt x="822960" y="351790"/>
                </a:lnTo>
                <a:lnTo>
                  <a:pt x="411479" y="35179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9389" y="329184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80" h="382270">
                <a:moveTo>
                  <a:pt x="1097280" y="0"/>
                </a:moveTo>
                <a:lnTo>
                  <a:pt x="274320" y="0"/>
                </a:lnTo>
                <a:lnTo>
                  <a:pt x="0" y="382270"/>
                </a:lnTo>
                <a:lnTo>
                  <a:pt x="822960" y="382270"/>
                </a:lnTo>
                <a:lnTo>
                  <a:pt x="109728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99389" y="329184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80" h="382270">
                <a:moveTo>
                  <a:pt x="274320" y="0"/>
                </a:moveTo>
                <a:lnTo>
                  <a:pt x="1097280" y="0"/>
                </a:lnTo>
                <a:lnTo>
                  <a:pt x="822960" y="382270"/>
                </a:lnTo>
                <a:lnTo>
                  <a:pt x="0" y="382270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99389" y="3291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296669" y="36741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89890" y="3385820"/>
            <a:ext cx="7169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0">
                <a:latin typeface="Tahoma"/>
                <a:cs typeface="Tahoma"/>
              </a:rPr>
              <a:t>PSYCH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85">
                <a:latin typeface="Tahoma"/>
                <a:cs typeface="Tahoma"/>
              </a:rPr>
              <a:t>101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29590" y="284861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80" h="382269">
                <a:moveTo>
                  <a:pt x="1097280" y="0"/>
                </a:moveTo>
                <a:lnTo>
                  <a:pt x="274319" y="0"/>
                </a:lnTo>
                <a:lnTo>
                  <a:pt x="0" y="382269"/>
                </a:lnTo>
                <a:lnTo>
                  <a:pt x="822960" y="382269"/>
                </a:lnTo>
                <a:lnTo>
                  <a:pt x="109728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29590" y="284861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80" h="382269">
                <a:moveTo>
                  <a:pt x="274319" y="0"/>
                </a:moveTo>
                <a:lnTo>
                  <a:pt x="109728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29590" y="28486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26870" y="3230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45490" y="2942589"/>
            <a:ext cx="6654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45">
                <a:latin typeface="Tahoma"/>
                <a:cs typeface="Tahoma"/>
              </a:rPr>
              <a:t>MATH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85">
                <a:latin typeface="Tahoma"/>
                <a:cs typeface="Tahoma"/>
              </a:rPr>
              <a:t>300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39469" y="241681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80" h="382269">
                <a:moveTo>
                  <a:pt x="1097280" y="0"/>
                </a:moveTo>
                <a:lnTo>
                  <a:pt x="274320" y="0"/>
                </a:lnTo>
                <a:lnTo>
                  <a:pt x="0" y="382269"/>
                </a:lnTo>
                <a:lnTo>
                  <a:pt x="822960" y="382269"/>
                </a:lnTo>
                <a:lnTo>
                  <a:pt x="109728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39469" y="241681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80" h="382269">
                <a:moveTo>
                  <a:pt x="274320" y="0"/>
                </a:moveTo>
                <a:lnTo>
                  <a:pt x="109728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39469" y="24168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936750" y="2799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029969" y="2510789"/>
            <a:ext cx="7169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0">
                <a:latin typeface="Tahoma"/>
                <a:cs typeface="Tahoma"/>
              </a:rPr>
              <a:t>PSYCH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85">
                <a:latin typeface="Tahoma"/>
                <a:cs typeface="Tahoma"/>
              </a:rPr>
              <a:t>300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034539" y="1958339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80" h="382269">
                <a:moveTo>
                  <a:pt x="1097280" y="0"/>
                </a:moveTo>
                <a:lnTo>
                  <a:pt x="274320" y="0"/>
                </a:lnTo>
                <a:lnTo>
                  <a:pt x="0" y="382270"/>
                </a:lnTo>
                <a:lnTo>
                  <a:pt x="822960" y="382270"/>
                </a:lnTo>
                <a:lnTo>
                  <a:pt x="109728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34539" y="1958339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80" h="382269">
                <a:moveTo>
                  <a:pt x="274320" y="0"/>
                </a:moveTo>
                <a:lnTo>
                  <a:pt x="1097280" y="0"/>
                </a:lnTo>
                <a:lnTo>
                  <a:pt x="822960" y="382270"/>
                </a:lnTo>
                <a:lnTo>
                  <a:pt x="0" y="382270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034539" y="19583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131820" y="23406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255520" y="2053590"/>
            <a:ext cx="6534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80">
                <a:latin typeface="Tahoma"/>
                <a:cs typeface="Tahoma"/>
              </a:rPr>
              <a:t>MON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55">
                <a:latin typeface="Tahoma"/>
                <a:cs typeface="Tahoma"/>
              </a:rPr>
              <a:t>8:00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389380" y="2870200"/>
            <a:ext cx="1098550" cy="382270"/>
          </a:xfrm>
          <a:custGeom>
            <a:avLst/>
            <a:gdLst/>
            <a:ahLst/>
            <a:cxnLst/>
            <a:rect l="l" t="t" r="r" b="b"/>
            <a:pathLst>
              <a:path w="1098550" h="382270">
                <a:moveTo>
                  <a:pt x="274319" y="0"/>
                </a:moveTo>
                <a:lnTo>
                  <a:pt x="1098550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389380" y="2870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487929" y="3252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326639" y="28702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274320" y="0"/>
                </a:moveTo>
                <a:lnTo>
                  <a:pt x="109728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326639" y="2870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423920" y="3252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262629" y="28702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274320" y="0"/>
                </a:moveTo>
                <a:lnTo>
                  <a:pt x="109728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262629" y="2870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359909" y="3252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714500" y="2402839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80" h="382269">
                <a:moveTo>
                  <a:pt x="274319" y="0"/>
                </a:moveTo>
                <a:lnTo>
                  <a:pt x="1097280" y="0"/>
                </a:lnTo>
                <a:lnTo>
                  <a:pt x="822960" y="382270"/>
                </a:lnTo>
                <a:lnTo>
                  <a:pt x="0" y="382270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714500" y="2402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811779" y="27851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650489" y="2402839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274320" y="0"/>
                </a:moveTo>
                <a:lnTo>
                  <a:pt x="1097280" y="0"/>
                </a:lnTo>
                <a:lnTo>
                  <a:pt x="822960" y="382270"/>
                </a:lnTo>
                <a:lnTo>
                  <a:pt x="0" y="382270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650489" y="2402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747770" y="27851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586479" y="2402839"/>
            <a:ext cx="1098550" cy="382270"/>
          </a:xfrm>
          <a:custGeom>
            <a:avLst/>
            <a:gdLst/>
            <a:ahLst/>
            <a:cxnLst/>
            <a:rect l="l" t="t" r="r" b="b"/>
            <a:pathLst>
              <a:path w="1098550" h="382269">
                <a:moveTo>
                  <a:pt x="274320" y="0"/>
                </a:moveTo>
                <a:lnTo>
                  <a:pt x="1098550" y="0"/>
                </a:lnTo>
                <a:lnTo>
                  <a:pt x="822960" y="382270"/>
                </a:lnTo>
                <a:lnTo>
                  <a:pt x="0" y="382270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586479" y="2402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685029" y="27851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970529" y="1958339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1097280" y="0"/>
                </a:moveTo>
                <a:lnTo>
                  <a:pt x="274319" y="0"/>
                </a:lnTo>
                <a:lnTo>
                  <a:pt x="0" y="382270"/>
                </a:lnTo>
                <a:lnTo>
                  <a:pt x="822959" y="382270"/>
                </a:lnTo>
                <a:lnTo>
                  <a:pt x="109728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970529" y="1958339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274319" y="0"/>
                </a:moveTo>
                <a:lnTo>
                  <a:pt x="1097280" y="0"/>
                </a:lnTo>
                <a:lnTo>
                  <a:pt x="822959" y="382270"/>
                </a:lnTo>
                <a:lnTo>
                  <a:pt x="0" y="382270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970529" y="19583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067809" y="23406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3192779" y="2053590"/>
            <a:ext cx="6534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75">
                <a:latin typeface="Tahoma"/>
                <a:cs typeface="Tahoma"/>
              </a:rPr>
              <a:t>MON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60">
                <a:latin typeface="Tahoma"/>
                <a:cs typeface="Tahoma"/>
              </a:rPr>
              <a:t>8:15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906520" y="1958339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1097279" y="0"/>
                </a:moveTo>
                <a:lnTo>
                  <a:pt x="274319" y="0"/>
                </a:lnTo>
                <a:lnTo>
                  <a:pt x="0" y="382270"/>
                </a:lnTo>
                <a:lnTo>
                  <a:pt x="822959" y="382270"/>
                </a:lnTo>
                <a:lnTo>
                  <a:pt x="1097279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906520" y="1958339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274319" y="0"/>
                </a:moveTo>
                <a:lnTo>
                  <a:pt x="1097279" y="0"/>
                </a:lnTo>
                <a:lnTo>
                  <a:pt x="822959" y="382270"/>
                </a:lnTo>
                <a:lnTo>
                  <a:pt x="0" y="382270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906520" y="19583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003800" y="23406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4128770" y="2053590"/>
            <a:ext cx="6534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75">
                <a:latin typeface="Tahoma"/>
                <a:cs typeface="Tahoma"/>
              </a:rPr>
              <a:t>MON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60">
                <a:latin typeface="Tahoma"/>
                <a:cs typeface="Tahoma"/>
              </a:rPr>
              <a:t>8:30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874770" y="33020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1097279" y="0"/>
                </a:moveTo>
                <a:lnTo>
                  <a:pt x="274319" y="0"/>
                </a:lnTo>
                <a:lnTo>
                  <a:pt x="0" y="382269"/>
                </a:lnTo>
                <a:lnTo>
                  <a:pt x="822959" y="382269"/>
                </a:lnTo>
                <a:lnTo>
                  <a:pt x="10972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874770" y="33020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274319" y="0"/>
                </a:moveTo>
                <a:lnTo>
                  <a:pt x="1097279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874770" y="3302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972050" y="3684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4338320" y="3331209"/>
            <a:ext cx="171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6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810759" y="33020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274319" y="0"/>
                </a:moveTo>
                <a:lnTo>
                  <a:pt x="1097279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810759" y="3302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908040" y="3684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873500" y="375665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60" h="353060">
                <a:moveTo>
                  <a:pt x="411479" y="353059"/>
                </a:moveTo>
                <a:lnTo>
                  <a:pt x="0" y="353059"/>
                </a:lnTo>
                <a:lnTo>
                  <a:pt x="0" y="0"/>
                </a:lnTo>
                <a:lnTo>
                  <a:pt x="822960" y="0"/>
                </a:lnTo>
                <a:lnTo>
                  <a:pt x="822960" y="353059"/>
                </a:lnTo>
                <a:lnTo>
                  <a:pt x="411479" y="35305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809490" y="375665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60" h="353060">
                <a:moveTo>
                  <a:pt x="822960" y="0"/>
                </a:moveTo>
                <a:lnTo>
                  <a:pt x="0" y="0"/>
                </a:lnTo>
                <a:lnTo>
                  <a:pt x="0" y="353059"/>
                </a:lnTo>
                <a:lnTo>
                  <a:pt x="822960" y="353059"/>
                </a:lnTo>
                <a:lnTo>
                  <a:pt x="82296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809490" y="375665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60" h="353060">
                <a:moveTo>
                  <a:pt x="411480" y="353059"/>
                </a:moveTo>
                <a:lnTo>
                  <a:pt x="0" y="353059"/>
                </a:lnTo>
                <a:lnTo>
                  <a:pt x="0" y="0"/>
                </a:lnTo>
                <a:lnTo>
                  <a:pt x="822960" y="0"/>
                </a:lnTo>
                <a:lnTo>
                  <a:pt x="822960" y="353059"/>
                </a:lnTo>
                <a:lnTo>
                  <a:pt x="411480" y="35305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5135879" y="3770629"/>
            <a:ext cx="171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6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873500" y="4152900"/>
            <a:ext cx="822960" cy="353060"/>
          </a:xfrm>
          <a:prstGeom prst="rect">
            <a:avLst/>
          </a:prstGeom>
          <a:solidFill>
            <a:srgbClr val="B1B1B1"/>
          </a:solidFill>
          <a:ln w="3175">
            <a:solidFill>
              <a:srgbClr val="3364A3"/>
            </a:solidFill>
          </a:ln>
        </p:spPr>
        <p:txBody>
          <a:bodyPr wrap="square" lIns="0" tIns="26669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09"/>
              </a:spcBef>
            </a:pPr>
            <a:r>
              <a:rPr dirty="0" sz="1800" spc="16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809490" y="4152900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60" h="353060">
                <a:moveTo>
                  <a:pt x="411480" y="353059"/>
                </a:moveTo>
                <a:lnTo>
                  <a:pt x="0" y="353059"/>
                </a:lnTo>
                <a:lnTo>
                  <a:pt x="0" y="0"/>
                </a:lnTo>
                <a:lnTo>
                  <a:pt x="822960" y="0"/>
                </a:lnTo>
                <a:lnTo>
                  <a:pt x="822960" y="353059"/>
                </a:lnTo>
                <a:lnTo>
                  <a:pt x="411480" y="35305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873500" y="4549140"/>
            <a:ext cx="822960" cy="351790"/>
          </a:xfrm>
          <a:custGeom>
            <a:avLst/>
            <a:gdLst/>
            <a:ahLst/>
            <a:cxnLst/>
            <a:rect l="l" t="t" r="r" b="b"/>
            <a:pathLst>
              <a:path w="822960" h="351789">
                <a:moveTo>
                  <a:pt x="411479" y="351790"/>
                </a:moveTo>
                <a:lnTo>
                  <a:pt x="0" y="351790"/>
                </a:lnTo>
                <a:lnTo>
                  <a:pt x="0" y="0"/>
                </a:lnTo>
                <a:lnTo>
                  <a:pt x="822960" y="0"/>
                </a:lnTo>
                <a:lnTo>
                  <a:pt x="822960" y="351790"/>
                </a:lnTo>
                <a:lnTo>
                  <a:pt x="411479" y="35179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809490" y="4549140"/>
            <a:ext cx="822960" cy="351790"/>
          </a:xfrm>
          <a:custGeom>
            <a:avLst/>
            <a:gdLst/>
            <a:ahLst/>
            <a:cxnLst/>
            <a:rect l="l" t="t" r="r" b="b"/>
            <a:pathLst>
              <a:path w="822960" h="351789">
                <a:moveTo>
                  <a:pt x="411480" y="351790"/>
                </a:moveTo>
                <a:lnTo>
                  <a:pt x="0" y="351790"/>
                </a:lnTo>
                <a:lnTo>
                  <a:pt x="0" y="0"/>
                </a:lnTo>
                <a:lnTo>
                  <a:pt x="822960" y="0"/>
                </a:lnTo>
                <a:lnTo>
                  <a:pt x="822960" y="351790"/>
                </a:lnTo>
                <a:lnTo>
                  <a:pt x="411480" y="35179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198620" y="28702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274319" y="0"/>
                </a:moveTo>
                <a:lnTo>
                  <a:pt x="1097279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198620" y="2870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295900" y="3252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134609" y="2870200"/>
            <a:ext cx="1098550" cy="382270"/>
          </a:xfrm>
          <a:custGeom>
            <a:avLst/>
            <a:gdLst/>
            <a:ahLst/>
            <a:cxnLst/>
            <a:rect l="l" t="t" r="r" b="b"/>
            <a:pathLst>
              <a:path w="1098550" h="382270">
                <a:moveTo>
                  <a:pt x="274319" y="0"/>
                </a:moveTo>
                <a:lnTo>
                  <a:pt x="109855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134609" y="2870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233159" y="3252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522470" y="2402839"/>
            <a:ext cx="1098550" cy="382270"/>
          </a:xfrm>
          <a:custGeom>
            <a:avLst/>
            <a:gdLst/>
            <a:ahLst/>
            <a:cxnLst/>
            <a:rect l="l" t="t" r="r" b="b"/>
            <a:pathLst>
              <a:path w="1098550" h="382269">
                <a:moveTo>
                  <a:pt x="274319" y="0"/>
                </a:moveTo>
                <a:lnTo>
                  <a:pt x="1098550" y="0"/>
                </a:lnTo>
                <a:lnTo>
                  <a:pt x="822959" y="382270"/>
                </a:lnTo>
                <a:lnTo>
                  <a:pt x="0" y="382270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522470" y="2402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621020" y="27851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459729" y="2402839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1097279" y="0"/>
                </a:moveTo>
                <a:lnTo>
                  <a:pt x="274320" y="0"/>
                </a:lnTo>
                <a:lnTo>
                  <a:pt x="0" y="382270"/>
                </a:lnTo>
                <a:lnTo>
                  <a:pt x="822960" y="382270"/>
                </a:lnTo>
                <a:lnTo>
                  <a:pt x="10972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459729" y="2402839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274320" y="0"/>
                </a:moveTo>
                <a:lnTo>
                  <a:pt x="1097279" y="0"/>
                </a:lnTo>
                <a:lnTo>
                  <a:pt x="822960" y="382270"/>
                </a:lnTo>
                <a:lnTo>
                  <a:pt x="0" y="382270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459729" y="2402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557009" y="27851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5923279" y="2430779"/>
            <a:ext cx="171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6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4842509" y="1958339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1097279" y="0"/>
                </a:moveTo>
                <a:lnTo>
                  <a:pt x="274319" y="0"/>
                </a:lnTo>
                <a:lnTo>
                  <a:pt x="0" y="382270"/>
                </a:lnTo>
                <a:lnTo>
                  <a:pt x="822960" y="382270"/>
                </a:lnTo>
                <a:lnTo>
                  <a:pt x="1097279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842509" y="1958339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274319" y="0"/>
                </a:moveTo>
                <a:lnTo>
                  <a:pt x="1097279" y="0"/>
                </a:lnTo>
                <a:lnTo>
                  <a:pt x="822960" y="382270"/>
                </a:lnTo>
                <a:lnTo>
                  <a:pt x="0" y="382270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842509" y="19583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939790" y="23406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5064759" y="2053590"/>
            <a:ext cx="6534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75">
                <a:latin typeface="Tahoma"/>
                <a:cs typeface="Tahoma"/>
              </a:rPr>
              <a:t>MON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60">
                <a:latin typeface="Tahoma"/>
                <a:cs typeface="Tahoma"/>
              </a:rPr>
              <a:t>8:45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5778500" y="1958339"/>
            <a:ext cx="1098550" cy="382270"/>
          </a:xfrm>
          <a:custGeom>
            <a:avLst/>
            <a:gdLst/>
            <a:ahLst/>
            <a:cxnLst/>
            <a:rect l="l" t="t" r="r" b="b"/>
            <a:pathLst>
              <a:path w="1098550" h="382269">
                <a:moveTo>
                  <a:pt x="1098550" y="0"/>
                </a:moveTo>
                <a:lnTo>
                  <a:pt x="274320" y="0"/>
                </a:lnTo>
                <a:lnTo>
                  <a:pt x="0" y="382270"/>
                </a:lnTo>
                <a:lnTo>
                  <a:pt x="822959" y="382270"/>
                </a:lnTo>
                <a:lnTo>
                  <a:pt x="109855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778500" y="1958339"/>
            <a:ext cx="1098550" cy="382270"/>
          </a:xfrm>
          <a:custGeom>
            <a:avLst/>
            <a:gdLst/>
            <a:ahLst/>
            <a:cxnLst/>
            <a:rect l="l" t="t" r="r" b="b"/>
            <a:pathLst>
              <a:path w="1098550" h="382269">
                <a:moveTo>
                  <a:pt x="274320" y="0"/>
                </a:moveTo>
                <a:lnTo>
                  <a:pt x="1098550" y="0"/>
                </a:lnTo>
                <a:lnTo>
                  <a:pt x="822959" y="382270"/>
                </a:lnTo>
                <a:lnTo>
                  <a:pt x="0" y="382270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778500" y="19583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877050" y="23406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/>
          <p:nvPr/>
        </p:nvSpPr>
        <p:spPr>
          <a:xfrm>
            <a:off x="6000750" y="2053590"/>
            <a:ext cx="6534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80">
                <a:latin typeface="Tahoma"/>
                <a:cs typeface="Tahoma"/>
              </a:rPr>
              <a:t>MON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spc="60">
                <a:latin typeface="Tahoma"/>
                <a:cs typeface="Tahoma"/>
              </a:rPr>
              <a:t>9:00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200660" y="375665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60" h="353060">
                <a:moveTo>
                  <a:pt x="822960" y="0"/>
                </a:moveTo>
                <a:lnTo>
                  <a:pt x="0" y="0"/>
                </a:lnTo>
                <a:lnTo>
                  <a:pt x="0" y="353059"/>
                </a:lnTo>
                <a:lnTo>
                  <a:pt x="822960" y="353059"/>
                </a:lnTo>
                <a:lnTo>
                  <a:pt x="82296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00660" y="375665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60" h="353060">
                <a:moveTo>
                  <a:pt x="411480" y="353059"/>
                </a:moveTo>
                <a:lnTo>
                  <a:pt x="0" y="353059"/>
                </a:lnTo>
                <a:lnTo>
                  <a:pt x="0" y="0"/>
                </a:lnTo>
                <a:lnTo>
                  <a:pt x="822960" y="0"/>
                </a:lnTo>
                <a:lnTo>
                  <a:pt x="822960" y="353059"/>
                </a:lnTo>
                <a:lnTo>
                  <a:pt x="411480" y="35305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341629" y="3836670"/>
            <a:ext cx="5422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75">
                <a:latin typeface="Tahoma"/>
                <a:cs typeface="Tahoma"/>
              </a:rPr>
              <a:t>ROOM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spc="90"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00660" y="4152900"/>
            <a:ext cx="822960" cy="353060"/>
          </a:xfrm>
          <a:prstGeom prst="rect">
            <a:avLst/>
          </a:prstGeom>
          <a:solidFill>
            <a:srgbClr val="FF9999"/>
          </a:solidFill>
          <a:ln w="3175">
            <a:solidFill>
              <a:srgbClr val="3364A3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730"/>
              </a:spcBef>
            </a:pPr>
            <a:r>
              <a:rPr dirty="0" sz="1000" spc="75">
                <a:latin typeface="Tahoma"/>
                <a:cs typeface="Tahoma"/>
              </a:rPr>
              <a:t>ROOM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90">
                <a:latin typeface="Tahoma"/>
                <a:cs typeface="Tahoma"/>
              </a:rPr>
              <a:t>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00660" y="4549140"/>
            <a:ext cx="822960" cy="351790"/>
          </a:xfrm>
          <a:prstGeom prst="rect">
            <a:avLst/>
          </a:prstGeom>
          <a:solidFill>
            <a:srgbClr val="FF9999"/>
          </a:solidFill>
          <a:ln w="3175">
            <a:solidFill>
              <a:srgbClr val="3364A3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730"/>
              </a:spcBef>
            </a:pPr>
            <a:r>
              <a:rPr dirty="0" sz="1000" spc="75">
                <a:latin typeface="Tahoma"/>
                <a:cs typeface="Tahoma"/>
              </a:rPr>
              <a:t>ROOM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90">
                <a:latin typeface="Tahoma"/>
                <a:cs typeface="Tahoma"/>
              </a:rPr>
              <a:t>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6071870" y="28702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274319" y="0"/>
                </a:moveTo>
                <a:lnTo>
                  <a:pt x="1097279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071870" y="2870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169150" y="3252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395720" y="2402839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1097279" y="0"/>
                </a:moveTo>
                <a:lnTo>
                  <a:pt x="274320" y="0"/>
                </a:lnTo>
                <a:lnTo>
                  <a:pt x="0" y="382270"/>
                </a:lnTo>
                <a:lnTo>
                  <a:pt x="822959" y="382270"/>
                </a:lnTo>
                <a:lnTo>
                  <a:pt x="10972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395720" y="2402839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274320" y="0"/>
                </a:moveTo>
                <a:lnTo>
                  <a:pt x="1097279" y="0"/>
                </a:lnTo>
                <a:lnTo>
                  <a:pt x="822959" y="382270"/>
                </a:lnTo>
                <a:lnTo>
                  <a:pt x="0" y="382270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395720" y="2402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493000" y="27851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6859269" y="2430779"/>
            <a:ext cx="171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6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6715759" y="1958339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1097280" y="0"/>
                </a:moveTo>
                <a:lnTo>
                  <a:pt x="274320" y="0"/>
                </a:lnTo>
                <a:lnTo>
                  <a:pt x="0" y="382270"/>
                </a:lnTo>
                <a:lnTo>
                  <a:pt x="822960" y="382270"/>
                </a:lnTo>
                <a:lnTo>
                  <a:pt x="109728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715759" y="1958339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274320" y="0"/>
                </a:moveTo>
                <a:lnTo>
                  <a:pt x="1097280" y="0"/>
                </a:lnTo>
                <a:lnTo>
                  <a:pt x="822960" y="382270"/>
                </a:lnTo>
                <a:lnTo>
                  <a:pt x="0" y="382270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715759" y="19583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7813040" y="23406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 txBox="1"/>
          <p:nvPr/>
        </p:nvSpPr>
        <p:spPr>
          <a:xfrm>
            <a:off x="6938009" y="2053590"/>
            <a:ext cx="6521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75">
                <a:latin typeface="Tahoma"/>
                <a:cs typeface="Tahoma"/>
              </a:rPr>
              <a:t>MON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55">
                <a:latin typeface="Tahoma"/>
                <a:cs typeface="Tahoma"/>
              </a:rPr>
              <a:t>9:15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5783579" y="33020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274320" y="0"/>
                </a:moveTo>
                <a:lnTo>
                  <a:pt x="1097279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783579" y="3302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880859" y="3684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781040" y="375665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59" h="353060">
                <a:moveTo>
                  <a:pt x="822960" y="0"/>
                </a:moveTo>
                <a:lnTo>
                  <a:pt x="0" y="0"/>
                </a:lnTo>
                <a:lnTo>
                  <a:pt x="0" y="353059"/>
                </a:lnTo>
                <a:lnTo>
                  <a:pt x="822960" y="353059"/>
                </a:lnTo>
                <a:lnTo>
                  <a:pt x="82296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781040" y="375665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59" h="353060">
                <a:moveTo>
                  <a:pt x="411480" y="353059"/>
                </a:moveTo>
                <a:lnTo>
                  <a:pt x="0" y="353059"/>
                </a:lnTo>
                <a:lnTo>
                  <a:pt x="0" y="0"/>
                </a:lnTo>
                <a:lnTo>
                  <a:pt x="822960" y="0"/>
                </a:lnTo>
                <a:lnTo>
                  <a:pt x="822960" y="353059"/>
                </a:lnTo>
                <a:lnTo>
                  <a:pt x="411480" y="35305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 txBox="1"/>
          <p:nvPr/>
        </p:nvSpPr>
        <p:spPr>
          <a:xfrm>
            <a:off x="6107429" y="3770629"/>
            <a:ext cx="171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6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5781040" y="4152900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59" h="353060">
                <a:moveTo>
                  <a:pt x="411480" y="353059"/>
                </a:moveTo>
                <a:lnTo>
                  <a:pt x="0" y="353059"/>
                </a:lnTo>
                <a:lnTo>
                  <a:pt x="0" y="0"/>
                </a:lnTo>
                <a:lnTo>
                  <a:pt x="822960" y="0"/>
                </a:lnTo>
                <a:lnTo>
                  <a:pt x="822960" y="353059"/>
                </a:lnTo>
                <a:lnTo>
                  <a:pt x="411480" y="35305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781040" y="4549140"/>
            <a:ext cx="822960" cy="351790"/>
          </a:xfrm>
          <a:custGeom>
            <a:avLst/>
            <a:gdLst/>
            <a:ahLst/>
            <a:cxnLst/>
            <a:rect l="l" t="t" r="r" b="b"/>
            <a:pathLst>
              <a:path w="822959" h="351789">
                <a:moveTo>
                  <a:pt x="411480" y="351790"/>
                </a:moveTo>
                <a:lnTo>
                  <a:pt x="0" y="351790"/>
                </a:lnTo>
                <a:lnTo>
                  <a:pt x="0" y="0"/>
                </a:lnTo>
                <a:lnTo>
                  <a:pt x="822960" y="0"/>
                </a:lnTo>
                <a:lnTo>
                  <a:pt x="822960" y="351790"/>
                </a:lnTo>
                <a:lnTo>
                  <a:pt x="411480" y="35179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682740" y="3302000"/>
            <a:ext cx="1098550" cy="382270"/>
          </a:xfrm>
          <a:custGeom>
            <a:avLst/>
            <a:gdLst/>
            <a:ahLst/>
            <a:cxnLst/>
            <a:rect l="l" t="t" r="r" b="b"/>
            <a:pathLst>
              <a:path w="1098550" h="382270">
                <a:moveTo>
                  <a:pt x="274319" y="0"/>
                </a:moveTo>
                <a:lnTo>
                  <a:pt x="1098550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682740" y="3302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7781290" y="3684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681469" y="375665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59" h="353060">
                <a:moveTo>
                  <a:pt x="822959" y="0"/>
                </a:moveTo>
                <a:lnTo>
                  <a:pt x="0" y="0"/>
                </a:lnTo>
                <a:lnTo>
                  <a:pt x="0" y="353059"/>
                </a:lnTo>
                <a:lnTo>
                  <a:pt x="822959" y="353059"/>
                </a:lnTo>
                <a:lnTo>
                  <a:pt x="822959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681469" y="375665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59" h="353060">
                <a:moveTo>
                  <a:pt x="411479" y="353059"/>
                </a:moveTo>
                <a:lnTo>
                  <a:pt x="0" y="353059"/>
                </a:lnTo>
                <a:lnTo>
                  <a:pt x="0" y="0"/>
                </a:lnTo>
                <a:lnTo>
                  <a:pt x="822959" y="0"/>
                </a:lnTo>
                <a:lnTo>
                  <a:pt x="822959" y="353059"/>
                </a:lnTo>
                <a:lnTo>
                  <a:pt x="411479" y="35305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 txBox="1"/>
          <p:nvPr/>
        </p:nvSpPr>
        <p:spPr>
          <a:xfrm>
            <a:off x="7007859" y="3770629"/>
            <a:ext cx="171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6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6681469" y="4152900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59" h="353060">
                <a:moveTo>
                  <a:pt x="411479" y="353059"/>
                </a:moveTo>
                <a:lnTo>
                  <a:pt x="0" y="353059"/>
                </a:lnTo>
                <a:lnTo>
                  <a:pt x="0" y="0"/>
                </a:lnTo>
                <a:lnTo>
                  <a:pt x="822959" y="0"/>
                </a:lnTo>
                <a:lnTo>
                  <a:pt x="822959" y="353059"/>
                </a:lnTo>
                <a:lnTo>
                  <a:pt x="411479" y="35305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681469" y="4549140"/>
            <a:ext cx="822960" cy="351790"/>
          </a:xfrm>
          <a:custGeom>
            <a:avLst/>
            <a:gdLst/>
            <a:ahLst/>
            <a:cxnLst/>
            <a:rect l="l" t="t" r="r" b="b"/>
            <a:pathLst>
              <a:path w="822959" h="351789">
                <a:moveTo>
                  <a:pt x="411479" y="351790"/>
                </a:moveTo>
                <a:lnTo>
                  <a:pt x="0" y="351790"/>
                </a:lnTo>
                <a:lnTo>
                  <a:pt x="0" y="0"/>
                </a:lnTo>
                <a:lnTo>
                  <a:pt x="822959" y="0"/>
                </a:lnTo>
                <a:lnTo>
                  <a:pt x="822959" y="351790"/>
                </a:lnTo>
                <a:lnTo>
                  <a:pt x="411479" y="35179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7007859" y="28702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274320" y="0"/>
                </a:moveTo>
                <a:lnTo>
                  <a:pt x="109728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7007859" y="2870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8105140" y="3252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7331709" y="2402839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1097280" y="0"/>
                </a:moveTo>
                <a:lnTo>
                  <a:pt x="274320" y="0"/>
                </a:lnTo>
                <a:lnTo>
                  <a:pt x="0" y="382270"/>
                </a:lnTo>
                <a:lnTo>
                  <a:pt x="822960" y="382270"/>
                </a:lnTo>
                <a:lnTo>
                  <a:pt x="10972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7331709" y="2402839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274320" y="0"/>
                </a:moveTo>
                <a:lnTo>
                  <a:pt x="1097280" y="0"/>
                </a:lnTo>
                <a:lnTo>
                  <a:pt x="822960" y="382270"/>
                </a:lnTo>
                <a:lnTo>
                  <a:pt x="0" y="382270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7331709" y="2402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8428990" y="27851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 txBox="1"/>
          <p:nvPr/>
        </p:nvSpPr>
        <p:spPr>
          <a:xfrm>
            <a:off x="7795259" y="2430779"/>
            <a:ext cx="171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6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7651750" y="1958339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1097279" y="0"/>
                </a:moveTo>
                <a:lnTo>
                  <a:pt x="274320" y="0"/>
                </a:lnTo>
                <a:lnTo>
                  <a:pt x="0" y="382270"/>
                </a:lnTo>
                <a:lnTo>
                  <a:pt x="822959" y="382270"/>
                </a:lnTo>
                <a:lnTo>
                  <a:pt x="1097279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7651750" y="1958339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274320" y="0"/>
                </a:moveTo>
                <a:lnTo>
                  <a:pt x="1097279" y="0"/>
                </a:lnTo>
                <a:lnTo>
                  <a:pt x="822959" y="382270"/>
                </a:lnTo>
                <a:lnTo>
                  <a:pt x="0" y="382270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7651750" y="19583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8749030" y="23406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 txBox="1"/>
          <p:nvPr/>
        </p:nvSpPr>
        <p:spPr>
          <a:xfrm>
            <a:off x="7874000" y="2053590"/>
            <a:ext cx="6521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75">
                <a:latin typeface="Tahoma"/>
                <a:cs typeface="Tahoma"/>
              </a:rPr>
              <a:t>MON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55">
                <a:latin typeface="Tahoma"/>
                <a:cs typeface="Tahoma"/>
              </a:rPr>
              <a:t>9:30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7943850" y="28702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274320" y="0"/>
                </a:moveTo>
                <a:lnTo>
                  <a:pt x="1097279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7943850" y="2870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9041130" y="3252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8267700" y="2402839"/>
            <a:ext cx="1098550" cy="382270"/>
          </a:xfrm>
          <a:custGeom>
            <a:avLst/>
            <a:gdLst/>
            <a:ahLst/>
            <a:cxnLst/>
            <a:rect l="l" t="t" r="r" b="b"/>
            <a:pathLst>
              <a:path w="1098550" h="382269">
                <a:moveTo>
                  <a:pt x="1098550" y="0"/>
                </a:moveTo>
                <a:lnTo>
                  <a:pt x="274320" y="0"/>
                </a:lnTo>
                <a:lnTo>
                  <a:pt x="0" y="382270"/>
                </a:lnTo>
                <a:lnTo>
                  <a:pt x="822959" y="382270"/>
                </a:lnTo>
                <a:lnTo>
                  <a:pt x="10985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8267700" y="2402839"/>
            <a:ext cx="1098550" cy="382270"/>
          </a:xfrm>
          <a:custGeom>
            <a:avLst/>
            <a:gdLst/>
            <a:ahLst/>
            <a:cxnLst/>
            <a:rect l="l" t="t" r="r" b="b"/>
            <a:pathLst>
              <a:path w="1098550" h="382269">
                <a:moveTo>
                  <a:pt x="274320" y="0"/>
                </a:moveTo>
                <a:lnTo>
                  <a:pt x="1098550" y="0"/>
                </a:lnTo>
                <a:lnTo>
                  <a:pt x="822959" y="382270"/>
                </a:lnTo>
                <a:lnTo>
                  <a:pt x="0" y="382270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8267700" y="2402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9366250" y="27851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 txBox="1"/>
          <p:nvPr/>
        </p:nvSpPr>
        <p:spPr>
          <a:xfrm>
            <a:off x="8731250" y="2430779"/>
            <a:ext cx="171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6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8587740" y="1958339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1097279" y="0"/>
                </a:moveTo>
                <a:lnTo>
                  <a:pt x="274319" y="0"/>
                </a:lnTo>
                <a:lnTo>
                  <a:pt x="0" y="382270"/>
                </a:lnTo>
                <a:lnTo>
                  <a:pt x="822959" y="382270"/>
                </a:lnTo>
                <a:lnTo>
                  <a:pt x="1097279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8587740" y="1958339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274319" y="0"/>
                </a:moveTo>
                <a:lnTo>
                  <a:pt x="1097279" y="0"/>
                </a:lnTo>
                <a:lnTo>
                  <a:pt x="822959" y="382270"/>
                </a:lnTo>
                <a:lnTo>
                  <a:pt x="0" y="382270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8587740" y="19583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9685019" y="23406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 txBox="1"/>
          <p:nvPr/>
        </p:nvSpPr>
        <p:spPr>
          <a:xfrm>
            <a:off x="8809990" y="2053590"/>
            <a:ext cx="6534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75">
                <a:latin typeface="Tahoma"/>
                <a:cs typeface="Tahoma"/>
              </a:rPr>
              <a:t>MON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60">
                <a:latin typeface="Tahoma"/>
                <a:cs typeface="Tahoma"/>
              </a:rPr>
              <a:t>9:45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7655559" y="33020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274320" y="0"/>
                </a:moveTo>
                <a:lnTo>
                  <a:pt x="109728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7655559" y="3302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8752840" y="3684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7653019" y="375665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59" h="353060">
                <a:moveTo>
                  <a:pt x="822959" y="0"/>
                </a:moveTo>
                <a:lnTo>
                  <a:pt x="0" y="0"/>
                </a:lnTo>
                <a:lnTo>
                  <a:pt x="0" y="353059"/>
                </a:lnTo>
                <a:lnTo>
                  <a:pt x="822959" y="353059"/>
                </a:lnTo>
                <a:lnTo>
                  <a:pt x="822959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7653019" y="375665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59" h="353060">
                <a:moveTo>
                  <a:pt x="411479" y="353059"/>
                </a:moveTo>
                <a:lnTo>
                  <a:pt x="0" y="353059"/>
                </a:lnTo>
                <a:lnTo>
                  <a:pt x="0" y="0"/>
                </a:lnTo>
                <a:lnTo>
                  <a:pt x="822959" y="0"/>
                </a:lnTo>
                <a:lnTo>
                  <a:pt x="822959" y="353059"/>
                </a:lnTo>
                <a:lnTo>
                  <a:pt x="411479" y="35305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 txBox="1"/>
          <p:nvPr/>
        </p:nvSpPr>
        <p:spPr>
          <a:xfrm>
            <a:off x="7979409" y="3770629"/>
            <a:ext cx="171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6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7653019" y="4152900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59" h="353060">
                <a:moveTo>
                  <a:pt x="411479" y="353059"/>
                </a:moveTo>
                <a:lnTo>
                  <a:pt x="0" y="353059"/>
                </a:lnTo>
                <a:lnTo>
                  <a:pt x="0" y="0"/>
                </a:lnTo>
                <a:lnTo>
                  <a:pt x="822959" y="0"/>
                </a:lnTo>
                <a:lnTo>
                  <a:pt x="822959" y="353059"/>
                </a:lnTo>
                <a:lnTo>
                  <a:pt x="411479" y="35305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7653019" y="4549140"/>
            <a:ext cx="822960" cy="351790"/>
          </a:xfrm>
          <a:custGeom>
            <a:avLst/>
            <a:gdLst/>
            <a:ahLst/>
            <a:cxnLst/>
            <a:rect l="l" t="t" r="r" b="b"/>
            <a:pathLst>
              <a:path w="822959" h="351789">
                <a:moveTo>
                  <a:pt x="411479" y="351790"/>
                </a:moveTo>
                <a:lnTo>
                  <a:pt x="0" y="351790"/>
                </a:lnTo>
                <a:lnTo>
                  <a:pt x="0" y="0"/>
                </a:lnTo>
                <a:lnTo>
                  <a:pt x="822959" y="0"/>
                </a:lnTo>
                <a:lnTo>
                  <a:pt x="822959" y="351790"/>
                </a:lnTo>
                <a:lnTo>
                  <a:pt x="411479" y="35179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182879" y="3713479"/>
            <a:ext cx="8321040" cy="0"/>
          </a:xfrm>
          <a:custGeom>
            <a:avLst/>
            <a:gdLst/>
            <a:ahLst/>
            <a:cxnLst/>
            <a:rect l="l" t="t" r="r" b="b"/>
            <a:pathLst>
              <a:path w="8321040" h="0">
                <a:moveTo>
                  <a:pt x="0" y="0"/>
                </a:moveTo>
                <a:lnTo>
                  <a:pt x="8321040" y="0"/>
                </a:lnTo>
              </a:path>
            </a:pathLst>
          </a:custGeom>
          <a:ln w="18329">
            <a:solidFill>
              <a:srgbClr val="2B3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30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09" y="556259"/>
            <a:ext cx="2171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90" b="1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dirty="0" sz="2400" spc="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180" b="1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30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46709" y="1355090"/>
            <a:ext cx="8440420" cy="822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4200"/>
              </a:lnSpc>
              <a:spcBef>
                <a:spcPts val="100"/>
              </a:spcBef>
            </a:pPr>
            <a:r>
              <a:rPr dirty="0" sz="1950" spc="145" b="1">
                <a:latin typeface="Arial"/>
                <a:cs typeface="Arial"/>
              </a:rPr>
              <a:t>Classroom </a:t>
            </a:r>
            <a:r>
              <a:rPr dirty="0" sz="1950" spc="165" b="1">
                <a:latin typeface="Arial"/>
                <a:cs typeface="Arial"/>
              </a:rPr>
              <a:t>Scheduling </a:t>
            </a:r>
            <a:r>
              <a:rPr dirty="0" sz="1950" spc="200" b="1">
                <a:latin typeface="Arial"/>
                <a:cs typeface="Arial"/>
              </a:rPr>
              <a:t>Optimizer  </a:t>
            </a:r>
            <a:r>
              <a:rPr dirty="0" sz="1950" spc="190" b="1">
                <a:solidFill>
                  <a:srgbClr val="5193E1"/>
                </a:solidFill>
                <a:latin typeface="Arial"/>
                <a:cs typeface="Arial"/>
                <a:hlinkClick r:id="rId2"/>
              </a:rPr>
              <a:t>https://github.com/thomasnield/optimized-scheduling-demo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29959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90"/>
              <a:t>Solving </a:t>
            </a:r>
            <a:r>
              <a:rPr dirty="0" spc="280"/>
              <a:t>a</a:t>
            </a:r>
            <a:r>
              <a:rPr dirty="0" spc="70"/>
              <a:t> </a:t>
            </a:r>
            <a:r>
              <a:rPr dirty="0" spc="210"/>
              <a:t>Sudoku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09" y="1456690"/>
            <a:ext cx="5240020" cy="2792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120">
                <a:latin typeface="Tahoma"/>
                <a:cs typeface="Tahoma"/>
              </a:rPr>
              <a:t>Imagine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50">
                <a:latin typeface="Tahoma"/>
                <a:cs typeface="Tahoma"/>
              </a:rPr>
              <a:t>you</a:t>
            </a:r>
            <a:r>
              <a:rPr dirty="0" sz="1950" spc="5">
                <a:latin typeface="Tahoma"/>
                <a:cs typeface="Tahoma"/>
              </a:rPr>
              <a:t> </a:t>
            </a:r>
            <a:r>
              <a:rPr dirty="0" sz="1950" spc="125">
                <a:latin typeface="Tahoma"/>
                <a:cs typeface="Tahoma"/>
              </a:rPr>
              <a:t>are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presented</a:t>
            </a:r>
            <a:r>
              <a:rPr dirty="0" sz="1950" spc="5">
                <a:latin typeface="Tahoma"/>
                <a:cs typeface="Tahoma"/>
              </a:rPr>
              <a:t> </a:t>
            </a:r>
            <a:r>
              <a:rPr dirty="0" sz="1950" spc="170">
                <a:latin typeface="Tahoma"/>
                <a:cs typeface="Tahoma"/>
              </a:rPr>
              <a:t>a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Sudoku.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98100"/>
              </a:lnSpc>
              <a:spcBef>
                <a:spcPts val="1455"/>
              </a:spcBef>
            </a:pPr>
            <a:r>
              <a:rPr dirty="0" sz="1950" spc="130">
                <a:latin typeface="Tahoma"/>
                <a:cs typeface="Tahoma"/>
              </a:rPr>
              <a:t>Rather </a:t>
            </a:r>
            <a:r>
              <a:rPr dirty="0" sz="1950" spc="140">
                <a:latin typeface="Tahoma"/>
                <a:cs typeface="Tahoma"/>
              </a:rPr>
              <a:t>than do </a:t>
            </a:r>
            <a:r>
              <a:rPr dirty="0" sz="1950" spc="160">
                <a:latin typeface="Tahoma"/>
                <a:cs typeface="Tahoma"/>
              </a:rPr>
              <a:t>an </a:t>
            </a:r>
            <a:r>
              <a:rPr dirty="0" sz="1950" spc="145">
                <a:latin typeface="Tahoma"/>
                <a:cs typeface="Tahoma"/>
              </a:rPr>
              <a:t>exhaustive </a:t>
            </a:r>
            <a:r>
              <a:rPr dirty="0" sz="1950" spc="114">
                <a:latin typeface="Tahoma"/>
                <a:cs typeface="Tahoma"/>
              </a:rPr>
              <a:t>brute-force  </a:t>
            </a:r>
            <a:r>
              <a:rPr dirty="0" sz="1950" spc="125">
                <a:latin typeface="Tahoma"/>
                <a:cs typeface="Tahoma"/>
              </a:rPr>
              <a:t>search, think </a:t>
            </a:r>
            <a:r>
              <a:rPr dirty="0" sz="1950" spc="114">
                <a:latin typeface="Tahoma"/>
                <a:cs typeface="Tahoma"/>
              </a:rPr>
              <a:t>in </a:t>
            </a:r>
            <a:r>
              <a:rPr dirty="0" sz="1950" spc="145">
                <a:latin typeface="Tahoma"/>
                <a:cs typeface="Tahoma"/>
              </a:rPr>
              <a:t>terms </a:t>
            </a:r>
            <a:r>
              <a:rPr dirty="0" sz="1950" spc="100">
                <a:latin typeface="Tahoma"/>
                <a:cs typeface="Tahoma"/>
              </a:rPr>
              <a:t>of </a:t>
            </a:r>
            <a:r>
              <a:rPr dirty="0" sz="1950" spc="130">
                <a:latin typeface="Tahoma"/>
                <a:cs typeface="Tahoma"/>
              </a:rPr>
              <a:t>constraint  </a:t>
            </a:r>
            <a:r>
              <a:rPr dirty="0" sz="1950" spc="150">
                <a:latin typeface="Tahoma"/>
                <a:cs typeface="Tahoma"/>
              </a:rPr>
              <a:t>programming</a:t>
            </a:r>
            <a:r>
              <a:rPr dirty="0" sz="1950" spc="5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to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45">
                <a:latin typeface="Tahoma"/>
                <a:cs typeface="Tahoma"/>
              </a:rPr>
              <a:t>reduce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the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search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35">
                <a:latin typeface="Tahoma"/>
                <a:cs typeface="Tahoma"/>
              </a:rPr>
              <a:t>space.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marR="972185">
              <a:lnSpc>
                <a:spcPts val="2290"/>
              </a:lnSpc>
              <a:spcBef>
                <a:spcPts val="1535"/>
              </a:spcBef>
            </a:pPr>
            <a:r>
              <a:rPr dirty="0" sz="1950" spc="70">
                <a:latin typeface="Tahoma"/>
                <a:cs typeface="Tahoma"/>
              </a:rPr>
              <a:t>First,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sort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the</a:t>
            </a:r>
            <a:r>
              <a:rPr dirty="0" sz="1950">
                <a:latin typeface="Tahoma"/>
                <a:cs typeface="Tahoma"/>
              </a:rPr>
              <a:t> </a:t>
            </a:r>
            <a:r>
              <a:rPr dirty="0" sz="1950" spc="130">
                <a:latin typeface="Tahoma"/>
                <a:cs typeface="Tahoma"/>
              </a:rPr>
              <a:t>cells</a:t>
            </a:r>
            <a:r>
              <a:rPr dirty="0" sz="1950" spc="20">
                <a:latin typeface="Tahoma"/>
                <a:cs typeface="Tahoma"/>
              </a:rPr>
              <a:t> </a:t>
            </a:r>
            <a:r>
              <a:rPr dirty="0" sz="1950" spc="165">
                <a:latin typeface="Tahoma"/>
                <a:cs typeface="Tahoma"/>
              </a:rPr>
              <a:t>by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the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count</a:t>
            </a:r>
            <a:r>
              <a:rPr dirty="0" sz="1950" spc="5">
                <a:latin typeface="Tahoma"/>
                <a:cs typeface="Tahoma"/>
              </a:rPr>
              <a:t> </a:t>
            </a:r>
            <a:r>
              <a:rPr dirty="0" sz="1950" spc="100">
                <a:latin typeface="Tahoma"/>
                <a:cs typeface="Tahoma"/>
              </a:rPr>
              <a:t>of  </a:t>
            </a:r>
            <a:r>
              <a:rPr dirty="0" sz="1950" spc="135">
                <a:latin typeface="Tahoma"/>
                <a:cs typeface="Tahoma"/>
              </a:rPr>
              <a:t>possible </a:t>
            </a:r>
            <a:r>
              <a:rPr dirty="0" sz="1950" spc="150">
                <a:latin typeface="Tahoma"/>
                <a:cs typeface="Tahoma"/>
              </a:rPr>
              <a:t>values they </a:t>
            </a:r>
            <a:r>
              <a:rPr dirty="0" sz="1950" spc="165">
                <a:latin typeface="Tahoma"/>
                <a:cs typeface="Tahoma"/>
              </a:rPr>
              <a:t>have</a:t>
            </a:r>
            <a:r>
              <a:rPr dirty="0" sz="1950" spc="-425">
                <a:latin typeface="Tahoma"/>
                <a:cs typeface="Tahoma"/>
              </a:rPr>
              <a:t> </a:t>
            </a:r>
            <a:r>
              <a:rPr dirty="0" sz="1950" spc="70">
                <a:latin typeface="Tahoma"/>
                <a:cs typeface="Tahoma"/>
              </a:rPr>
              <a:t>left: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17920" y="1371600"/>
            <a:ext cx="3437889" cy="3437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30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29959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90"/>
              <a:t>Solving </a:t>
            </a:r>
            <a:r>
              <a:rPr dirty="0" spc="280"/>
              <a:t>a</a:t>
            </a:r>
            <a:r>
              <a:rPr dirty="0" spc="70"/>
              <a:t> </a:t>
            </a:r>
            <a:r>
              <a:rPr dirty="0" spc="210"/>
              <a:t>Sudoku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09" y="1111249"/>
            <a:ext cx="1446530" cy="390144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050" spc="130" b="1">
                <a:latin typeface="Arial"/>
                <a:cs typeface="Arial"/>
              </a:rPr>
              <a:t>[4,4] </a:t>
            </a:r>
            <a:r>
              <a:rPr dirty="0" sz="1050" spc="-175" b="1">
                <a:latin typeface="Arial"/>
                <a:cs typeface="Arial"/>
              </a:rPr>
              <a:t>→ </a:t>
            </a:r>
            <a:r>
              <a:rPr dirty="0" sz="1050" spc="-17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1050" spc="130" b="1">
                <a:latin typeface="Arial"/>
                <a:cs typeface="Arial"/>
              </a:rPr>
              <a:t>[2,6] </a:t>
            </a:r>
            <a:r>
              <a:rPr dirty="0" sz="1050" spc="-175" b="1">
                <a:latin typeface="Arial"/>
                <a:cs typeface="Arial"/>
              </a:rPr>
              <a:t>→ </a:t>
            </a:r>
            <a:r>
              <a:rPr dirty="0" sz="1050" spc="-17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7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050" spc="130" b="1">
                <a:latin typeface="Arial"/>
                <a:cs typeface="Arial"/>
              </a:rPr>
              <a:t>[7,7] </a:t>
            </a:r>
            <a:r>
              <a:rPr dirty="0" sz="1050" spc="-175" b="1">
                <a:latin typeface="Arial"/>
                <a:cs typeface="Arial"/>
              </a:rPr>
              <a:t>→ </a:t>
            </a:r>
            <a:r>
              <a:rPr dirty="0" sz="1050" spc="-17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1050" spc="130" b="1">
                <a:latin typeface="Arial"/>
                <a:cs typeface="Arial"/>
              </a:rPr>
              <a:t>[8,6] </a:t>
            </a:r>
            <a:r>
              <a:rPr dirty="0" sz="1050" spc="-175" b="1">
                <a:latin typeface="Arial"/>
                <a:cs typeface="Arial"/>
              </a:rPr>
              <a:t>→ </a:t>
            </a:r>
            <a:r>
              <a:rPr dirty="0" sz="1050" spc="-17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050" spc="130" b="1">
                <a:latin typeface="Arial"/>
                <a:cs typeface="Arial"/>
              </a:rPr>
              <a:t>[1,4]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2,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050" spc="130" b="1">
                <a:latin typeface="Arial"/>
                <a:cs typeface="Arial"/>
              </a:rPr>
              <a:t>[0,7]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2,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050" spc="130" b="1">
                <a:latin typeface="Arial"/>
                <a:cs typeface="Arial"/>
              </a:rPr>
              <a:t>[3,2]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2,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050" spc="130" b="1">
                <a:latin typeface="Arial"/>
                <a:cs typeface="Arial"/>
              </a:rPr>
              <a:t>[4,2]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3,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050" spc="130" b="1">
                <a:latin typeface="Arial"/>
                <a:cs typeface="Arial"/>
              </a:rPr>
              <a:t>[5,2]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2,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050" spc="130" b="1">
                <a:latin typeface="Arial"/>
                <a:cs typeface="Arial"/>
              </a:rPr>
              <a:t>[3,5]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5,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9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050" spc="130" b="1">
                <a:latin typeface="Arial"/>
                <a:cs typeface="Arial"/>
              </a:rPr>
              <a:t>[5,5]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1,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1050" spc="130" b="1">
                <a:latin typeface="Arial"/>
                <a:cs typeface="Arial"/>
              </a:rPr>
              <a:t>[4,6]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3,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1050" spc="130" b="1">
                <a:latin typeface="Arial"/>
                <a:cs typeface="Arial"/>
              </a:rPr>
              <a:t>[5,8]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2,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050" spc="130" b="1">
                <a:latin typeface="Arial"/>
                <a:cs typeface="Arial"/>
              </a:rPr>
              <a:t>[6,7]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3,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050" spc="130" b="1">
                <a:latin typeface="Arial"/>
                <a:cs typeface="Arial"/>
              </a:rPr>
              <a:t>[0,2]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1, 2,</a:t>
            </a:r>
            <a:r>
              <a:rPr dirty="0" sz="1050" spc="-65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050" spc="130" b="1">
                <a:latin typeface="Arial"/>
                <a:cs typeface="Arial"/>
              </a:rPr>
              <a:t>[1,3]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1, 2,</a:t>
            </a:r>
            <a:r>
              <a:rPr dirty="0" sz="1050" spc="-65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050" b="1">
                <a:latin typeface="Arial"/>
                <a:cs typeface="Arial"/>
              </a:rPr>
              <a:t>…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050" spc="130" b="1">
                <a:latin typeface="Arial"/>
                <a:cs typeface="Arial"/>
              </a:rPr>
              <a:t>[2,6] </a:t>
            </a:r>
            <a:r>
              <a:rPr dirty="0" sz="1050" spc="-175" b="1">
                <a:latin typeface="Arial"/>
                <a:cs typeface="Arial"/>
              </a:rPr>
              <a:t>→</a:t>
            </a:r>
            <a:r>
              <a:rPr dirty="0" sz="1050" spc="-140" b="1">
                <a:latin typeface="Arial"/>
                <a:cs typeface="Arial"/>
              </a:rPr>
              <a:t> </a:t>
            </a:r>
            <a:r>
              <a:rPr dirty="0" sz="1050" spc="125" b="1">
                <a:latin typeface="Arial"/>
                <a:cs typeface="Arial"/>
              </a:rPr>
              <a:t>1,3,4,5,7,9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17920" y="1371600"/>
            <a:ext cx="3437889" cy="3437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95390" y="1076959"/>
            <a:ext cx="3227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945" algn="l"/>
                <a:tab pos="812800" algn="l"/>
                <a:tab pos="1176655" algn="l"/>
                <a:tab pos="1540510" algn="l"/>
                <a:tab pos="1903730" algn="l"/>
                <a:tab pos="2340610" algn="l"/>
                <a:tab pos="2704465" algn="l"/>
                <a:tab pos="3068955" algn="l"/>
              </a:tabLst>
            </a:pP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0</a:t>
            </a: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	</a:t>
            </a: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1</a:t>
            </a: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	</a:t>
            </a: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2</a:t>
            </a: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	</a:t>
            </a: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3</a:t>
            </a: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	</a:t>
            </a: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4</a:t>
            </a: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	</a:t>
            </a: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5</a:t>
            </a: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	</a:t>
            </a: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6</a:t>
            </a: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	</a:t>
            </a: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7</a:t>
            </a: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	</a:t>
            </a: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9629" y="1277620"/>
            <a:ext cx="171450" cy="348107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5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7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7270" y="1280160"/>
            <a:ext cx="29209" cy="3583940"/>
          </a:xfrm>
          <a:custGeom>
            <a:avLst/>
            <a:gdLst/>
            <a:ahLst/>
            <a:cxnLst/>
            <a:rect l="l" t="t" r="r" b="b"/>
            <a:pathLst>
              <a:path w="29210" h="3583940">
                <a:moveTo>
                  <a:pt x="29210" y="0"/>
                </a:moveTo>
                <a:lnTo>
                  <a:pt x="0" y="3583940"/>
                </a:lnTo>
              </a:path>
            </a:pathLst>
          </a:custGeom>
          <a:ln w="29112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28850" y="4855209"/>
            <a:ext cx="115570" cy="173990"/>
          </a:xfrm>
          <a:custGeom>
            <a:avLst/>
            <a:gdLst/>
            <a:ahLst/>
            <a:cxnLst/>
            <a:rect l="l" t="t" r="r" b="b"/>
            <a:pathLst>
              <a:path w="115569" h="173989">
                <a:moveTo>
                  <a:pt x="0" y="0"/>
                </a:moveTo>
                <a:lnTo>
                  <a:pt x="57150" y="173989"/>
                </a:lnTo>
                <a:lnTo>
                  <a:pt x="115569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550160" y="2392679"/>
            <a:ext cx="2115185" cy="83058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 spc="90">
                <a:solidFill>
                  <a:srgbClr val="FF3333"/>
                </a:solidFill>
                <a:latin typeface="Tahoma"/>
                <a:cs typeface="Tahoma"/>
              </a:rPr>
              <a:t>Put </a:t>
            </a:r>
            <a:r>
              <a:rPr dirty="0" sz="1800" spc="120">
                <a:solidFill>
                  <a:srgbClr val="FF3333"/>
                </a:solidFill>
                <a:latin typeface="Tahoma"/>
                <a:cs typeface="Tahoma"/>
              </a:rPr>
              <a:t>cells </a:t>
            </a:r>
            <a:r>
              <a:rPr dirty="0" sz="1800" spc="114">
                <a:solidFill>
                  <a:srgbClr val="FF3333"/>
                </a:solidFill>
                <a:latin typeface="Tahoma"/>
                <a:cs typeface="Tahoma"/>
              </a:rPr>
              <a:t>in </a:t>
            </a:r>
            <a:r>
              <a:rPr dirty="0" sz="1800" spc="155">
                <a:solidFill>
                  <a:srgbClr val="FF3333"/>
                </a:solidFill>
                <a:latin typeface="Tahoma"/>
                <a:cs typeface="Tahoma"/>
              </a:rPr>
              <a:t>a </a:t>
            </a:r>
            <a:r>
              <a:rPr dirty="0" sz="1800" spc="100">
                <a:solidFill>
                  <a:srgbClr val="FF3333"/>
                </a:solidFill>
                <a:latin typeface="Tahoma"/>
                <a:cs typeface="Tahoma"/>
              </a:rPr>
              <a:t>list  </a:t>
            </a:r>
            <a:r>
              <a:rPr dirty="0" sz="1800" spc="120">
                <a:solidFill>
                  <a:srgbClr val="FF3333"/>
                </a:solidFill>
                <a:latin typeface="Tahoma"/>
                <a:cs typeface="Tahoma"/>
              </a:rPr>
              <a:t>sorted </a:t>
            </a:r>
            <a:r>
              <a:rPr dirty="0" sz="1800" spc="155">
                <a:solidFill>
                  <a:srgbClr val="FF3333"/>
                </a:solidFill>
                <a:latin typeface="Tahoma"/>
                <a:cs typeface="Tahoma"/>
              </a:rPr>
              <a:t>by</a:t>
            </a:r>
            <a:r>
              <a:rPr dirty="0" sz="1800" spc="-165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800" spc="125">
                <a:solidFill>
                  <a:srgbClr val="FF3333"/>
                </a:solidFill>
                <a:latin typeface="Tahoma"/>
                <a:cs typeface="Tahoma"/>
              </a:rPr>
              <a:t>possible  </a:t>
            </a:r>
            <a:r>
              <a:rPr dirty="0" sz="1800" spc="135">
                <a:solidFill>
                  <a:srgbClr val="FF3333"/>
                </a:solidFill>
                <a:latin typeface="Tahoma"/>
                <a:cs typeface="Tahoma"/>
              </a:rPr>
              <a:t>candidate</a:t>
            </a:r>
            <a:r>
              <a:rPr dirty="0" sz="1800" spc="-15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800" spc="125">
                <a:solidFill>
                  <a:srgbClr val="FF3333"/>
                </a:solidFill>
                <a:latin typeface="Tahoma"/>
                <a:cs typeface="Tahoma"/>
              </a:rPr>
              <a:t>count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30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0720" y="1132839"/>
            <a:ext cx="7981687" cy="3912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29959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90"/>
              <a:t>Solving </a:t>
            </a:r>
            <a:r>
              <a:rPr dirty="0" spc="280"/>
              <a:t>a</a:t>
            </a:r>
            <a:r>
              <a:rPr dirty="0" spc="70"/>
              <a:t> </a:t>
            </a:r>
            <a:r>
              <a:rPr dirty="0" spc="210"/>
              <a:t>Sudoku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36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346709" y="1111249"/>
            <a:ext cx="1446530" cy="390144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050" spc="130" b="1">
                <a:latin typeface="Arial"/>
                <a:cs typeface="Arial"/>
              </a:rPr>
              <a:t>[4,4] </a:t>
            </a:r>
            <a:r>
              <a:rPr dirty="0" sz="1050" spc="-175" b="1">
                <a:latin typeface="Arial"/>
                <a:cs typeface="Arial"/>
              </a:rPr>
              <a:t>→ </a:t>
            </a:r>
            <a:r>
              <a:rPr dirty="0" sz="1050" spc="-17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1050" spc="130" b="1">
                <a:latin typeface="Arial"/>
                <a:cs typeface="Arial"/>
              </a:rPr>
              <a:t>[2,6] </a:t>
            </a:r>
            <a:r>
              <a:rPr dirty="0" sz="1050" spc="-175" b="1">
                <a:latin typeface="Arial"/>
                <a:cs typeface="Arial"/>
              </a:rPr>
              <a:t>→ </a:t>
            </a:r>
            <a:r>
              <a:rPr dirty="0" sz="1050" spc="-17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7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050" spc="130" b="1">
                <a:latin typeface="Arial"/>
                <a:cs typeface="Arial"/>
              </a:rPr>
              <a:t>[7,7] </a:t>
            </a:r>
            <a:r>
              <a:rPr dirty="0" sz="1050" spc="-175" b="1">
                <a:latin typeface="Arial"/>
                <a:cs typeface="Arial"/>
              </a:rPr>
              <a:t>→ </a:t>
            </a:r>
            <a:r>
              <a:rPr dirty="0" sz="1050" spc="-17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1050" spc="130" b="1">
                <a:latin typeface="Arial"/>
                <a:cs typeface="Arial"/>
              </a:rPr>
              <a:t>[8,6] </a:t>
            </a:r>
            <a:r>
              <a:rPr dirty="0" sz="1050" spc="-175" b="1">
                <a:latin typeface="Arial"/>
                <a:cs typeface="Arial"/>
              </a:rPr>
              <a:t>→ </a:t>
            </a:r>
            <a:r>
              <a:rPr dirty="0" sz="1050" spc="-17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050" spc="130" b="1">
                <a:latin typeface="Arial"/>
                <a:cs typeface="Arial"/>
              </a:rPr>
              <a:t>[1,4]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2,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050" spc="130" b="1">
                <a:latin typeface="Arial"/>
                <a:cs typeface="Arial"/>
              </a:rPr>
              <a:t>[0,7]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2,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050" spc="130" b="1">
                <a:latin typeface="Arial"/>
                <a:cs typeface="Arial"/>
              </a:rPr>
              <a:t>[3,2]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2,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050" spc="130" b="1">
                <a:latin typeface="Arial"/>
                <a:cs typeface="Arial"/>
              </a:rPr>
              <a:t>[4,2]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3,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050" spc="130" b="1">
                <a:latin typeface="Arial"/>
                <a:cs typeface="Arial"/>
              </a:rPr>
              <a:t>[5,2]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2,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050" spc="130" b="1">
                <a:latin typeface="Arial"/>
                <a:cs typeface="Arial"/>
              </a:rPr>
              <a:t>[3,5]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5,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9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050" spc="130" b="1">
                <a:latin typeface="Arial"/>
                <a:cs typeface="Arial"/>
              </a:rPr>
              <a:t>[5,5]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1,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1050" spc="130" b="1">
                <a:latin typeface="Arial"/>
                <a:cs typeface="Arial"/>
              </a:rPr>
              <a:t>[4,6]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3,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1050" spc="130" b="1">
                <a:latin typeface="Arial"/>
                <a:cs typeface="Arial"/>
              </a:rPr>
              <a:t>[5,8]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2,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050" spc="130" b="1">
                <a:latin typeface="Arial"/>
                <a:cs typeface="Arial"/>
              </a:rPr>
              <a:t>[6,7]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3,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050" spc="130" b="1">
                <a:latin typeface="Arial"/>
                <a:cs typeface="Arial"/>
              </a:rPr>
              <a:t>[0,2]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1, 2,</a:t>
            </a:r>
            <a:r>
              <a:rPr dirty="0" sz="1050" spc="-65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050" spc="130" b="1">
                <a:latin typeface="Arial"/>
                <a:cs typeface="Arial"/>
              </a:rPr>
              <a:t>[1,3]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1, 2,</a:t>
            </a:r>
            <a:r>
              <a:rPr dirty="0" sz="1050" spc="-65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050" b="1">
                <a:latin typeface="Arial"/>
                <a:cs typeface="Arial"/>
              </a:rPr>
              <a:t>…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050" spc="130" b="1">
                <a:latin typeface="Arial"/>
                <a:cs typeface="Arial"/>
              </a:rPr>
              <a:t>[2,6] </a:t>
            </a:r>
            <a:r>
              <a:rPr dirty="0" sz="1050" spc="-175" b="1">
                <a:latin typeface="Arial"/>
                <a:cs typeface="Arial"/>
              </a:rPr>
              <a:t>→</a:t>
            </a:r>
            <a:r>
              <a:rPr dirty="0" sz="1050" spc="-140" b="1">
                <a:latin typeface="Arial"/>
                <a:cs typeface="Arial"/>
              </a:rPr>
              <a:t> </a:t>
            </a:r>
            <a:r>
              <a:rPr dirty="0" sz="1050" spc="125" b="1">
                <a:latin typeface="Arial"/>
                <a:cs typeface="Arial"/>
              </a:rPr>
              <a:t>1,3,4,5,7,9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3900" y="1262379"/>
            <a:ext cx="4078604" cy="83058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 spc="105">
                <a:solidFill>
                  <a:srgbClr val="FF3333"/>
                </a:solidFill>
                <a:latin typeface="Tahoma"/>
                <a:cs typeface="Tahoma"/>
              </a:rPr>
              <a:t>With </a:t>
            </a:r>
            <a:r>
              <a:rPr dirty="0" sz="1800" spc="110">
                <a:solidFill>
                  <a:srgbClr val="FF3333"/>
                </a:solidFill>
                <a:latin typeface="Tahoma"/>
                <a:cs typeface="Tahoma"/>
              </a:rPr>
              <a:t>this </a:t>
            </a:r>
            <a:r>
              <a:rPr dirty="0" sz="1800" spc="120">
                <a:solidFill>
                  <a:srgbClr val="FF3333"/>
                </a:solidFill>
                <a:latin typeface="Tahoma"/>
                <a:cs typeface="Tahoma"/>
              </a:rPr>
              <a:t>sorted </a:t>
            </a:r>
            <a:r>
              <a:rPr dirty="0" sz="1800" spc="85">
                <a:solidFill>
                  <a:srgbClr val="FF3333"/>
                </a:solidFill>
                <a:latin typeface="Tahoma"/>
                <a:cs typeface="Tahoma"/>
              </a:rPr>
              <a:t>list, </a:t>
            </a:r>
            <a:r>
              <a:rPr dirty="0" sz="1800" spc="125">
                <a:solidFill>
                  <a:srgbClr val="FF3333"/>
                </a:solidFill>
                <a:latin typeface="Tahoma"/>
                <a:cs typeface="Tahoma"/>
              </a:rPr>
              <a:t>create </a:t>
            </a:r>
            <a:r>
              <a:rPr dirty="0" sz="1800" spc="155">
                <a:solidFill>
                  <a:srgbClr val="FF3333"/>
                </a:solidFill>
                <a:latin typeface="Tahoma"/>
                <a:cs typeface="Tahoma"/>
              </a:rPr>
              <a:t>a  </a:t>
            </a:r>
            <a:r>
              <a:rPr dirty="0" sz="1800" spc="125">
                <a:solidFill>
                  <a:srgbClr val="FF3333"/>
                </a:solidFill>
                <a:latin typeface="Tahoma"/>
                <a:cs typeface="Tahoma"/>
              </a:rPr>
              <a:t>decision </a:t>
            </a:r>
            <a:r>
              <a:rPr dirty="0" sz="1800" spc="114">
                <a:solidFill>
                  <a:srgbClr val="FF3333"/>
                </a:solidFill>
                <a:latin typeface="Tahoma"/>
                <a:cs typeface="Tahoma"/>
              </a:rPr>
              <a:t>tree </a:t>
            </a:r>
            <a:r>
              <a:rPr dirty="0" sz="1800" spc="120">
                <a:solidFill>
                  <a:srgbClr val="FF3333"/>
                </a:solidFill>
                <a:latin typeface="Tahoma"/>
                <a:cs typeface="Tahoma"/>
              </a:rPr>
              <a:t>that explores </a:t>
            </a:r>
            <a:r>
              <a:rPr dirty="0" sz="1800" spc="145">
                <a:solidFill>
                  <a:srgbClr val="FF3333"/>
                </a:solidFill>
                <a:latin typeface="Tahoma"/>
                <a:cs typeface="Tahoma"/>
              </a:rPr>
              <a:t>each  </a:t>
            </a:r>
            <a:r>
              <a:rPr dirty="0" sz="1800" spc="125">
                <a:solidFill>
                  <a:srgbClr val="FF3333"/>
                </a:solidFill>
                <a:latin typeface="Tahoma"/>
                <a:cs typeface="Tahoma"/>
              </a:rPr>
              <a:t>Sudoku</a:t>
            </a:r>
            <a:r>
              <a:rPr dirty="0" sz="1800" spc="-10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800" spc="114">
                <a:solidFill>
                  <a:srgbClr val="FF3333"/>
                </a:solidFill>
                <a:latin typeface="Tahoma"/>
                <a:cs typeface="Tahoma"/>
              </a:rPr>
              <a:t>cell</a:t>
            </a:r>
            <a:r>
              <a:rPr dirty="0" sz="1800" spc="5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800" spc="145">
                <a:solidFill>
                  <a:srgbClr val="FF3333"/>
                </a:solidFill>
                <a:latin typeface="Tahoma"/>
                <a:cs typeface="Tahoma"/>
              </a:rPr>
              <a:t>and</a:t>
            </a:r>
            <a:r>
              <a:rPr dirty="0" sz="1800" spc="-5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800" spc="105">
                <a:solidFill>
                  <a:srgbClr val="FF3333"/>
                </a:solidFill>
                <a:latin typeface="Tahoma"/>
                <a:cs typeface="Tahoma"/>
              </a:rPr>
              <a:t>its</a:t>
            </a:r>
            <a:r>
              <a:rPr dirty="0" sz="1800" spc="5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800" spc="125">
                <a:solidFill>
                  <a:srgbClr val="FF3333"/>
                </a:solidFill>
                <a:latin typeface="Tahoma"/>
                <a:cs typeface="Tahoma"/>
              </a:rPr>
              <a:t>possible</a:t>
            </a:r>
            <a:r>
              <a:rPr dirty="0" sz="1800" spc="-5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800" spc="120">
                <a:solidFill>
                  <a:srgbClr val="FF3333"/>
                </a:solidFill>
                <a:latin typeface="Tahoma"/>
                <a:cs typeface="Tahoma"/>
              </a:rPr>
              <a:t>values.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3900" y="2324100"/>
            <a:ext cx="4172585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 spc="95">
                <a:solidFill>
                  <a:srgbClr val="FF3333"/>
                </a:solidFill>
                <a:latin typeface="Tahoma"/>
                <a:cs typeface="Tahoma"/>
              </a:rPr>
              <a:t>This </a:t>
            </a:r>
            <a:r>
              <a:rPr dirty="0" sz="1800" spc="130">
                <a:solidFill>
                  <a:srgbClr val="FF3333"/>
                </a:solidFill>
                <a:latin typeface="Tahoma"/>
                <a:cs typeface="Tahoma"/>
              </a:rPr>
              <a:t>technique </a:t>
            </a:r>
            <a:r>
              <a:rPr dirty="0" sz="1800" spc="105">
                <a:solidFill>
                  <a:srgbClr val="FF3333"/>
                </a:solidFill>
                <a:latin typeface="Tahoma"/>
                <a:cs typeface="Tahoma"/>
              </a:rPr>
              <a:t>is </a:t>
            </a:r>
            <a:r>
              <a:rPr dirty="0" sz="1800" spc="130">
                <a:solidFill>
                  <a:srgbClr val="FF3333"/>
                </a:solidFill>
                <a:latin typeface="Tahoma"/>
                <a:cs typeface="Tahoma"/>
              </a:rPr>
              <a:t>called</a:t>
            </a:r>
            <a:r>
              <a:rPr dirty="0" sz="1800" spc="-295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800" spc="100" i="1">
                <a:solidFill>
                  <a:srgbClr val="FF3333"/>
                </a:solidFill>
                <a:latin typeface="Trebuchet MS"/>
                <a:cs typeface="Trebuchet MS"/>
              </a:rPr>
              <a:t>branch-and-  </a:t>
            </a:r>
            <a:r>
              <a:rPr dirty="0" sz="1800" spc="95" i="1">
                <a:solidFill>
                  <a:srgbClr val="FF3333"/>
                </a:solidFill>
                <a:latin typeface="Trebuchet MS"/>
                <a:cs typeface="Trebuchet MS"/>
              </a:rPr>
              <a:t>bound.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29959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90"/>
              <a:t>Solving </a:t>
            </a:r>
            <a:r>
              <a:rPr dirty="0" spc="280"/>
              <a:t>a</a:t>
            </a:r>
            <a:r>
              <a:rPr dirty="0" spc="70"/>
              <a:t> </a:t>
            </a:r>
            <a:r>
              <a:rPr dirty="0" spc="210"/>
              <a:t>Sudoku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979" y="1167129"/>
            <a:ext cx="4272915" cy="348361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396875">
              <a:lnSpc>
                <a:spcPts val="2090"/>
              </a:lnSpc>
              <a:spcBef>
                <a:spcPts val="225"/>
              </a:spcBef>
            </a:pPr>
            <a:r>
              <a:rPr dirty="0" sz="1800" spc="150">
                <a:latin typeface="Tahoma"/>
                <a:cs typeface="Tahoma"/>
              </a:rPr>
              <a:t>A </a:t>
            </a:r>
            <a:r>
              <a:rPr dirty="0" sz="1800" spc="130">
                <a:latin typeface="Tahoma"/>
                <a:cs typeface="Tahoma"/>
              </a:rPr>
              <a:t>branch </a:t>
            </a:r>
            <a:r>
              <a:rPr dirty="0" sz="1800" spc="120">
                <a:latin typeface="Tahoma"/>
                <a:cs typeface="Tahoma"/>
              </a:rPr>
              <a:t>should </a:t>
            </a:r>
            <a:r>
              <a:rPr dirty="0" sz="1800" spc="130">
                <a:latin typeface="Tahoma"/>
                <a:cs typeface="Tahoma"/>
              </a:rPr>
              <a:t>terminate  </a:t>
            </a:r>
            <a:r>
              <a:rPr dirty="0" sz="1800" spc="145">
                <a:latin typeface="Tahoma"/>
                <a:cs typeface="Tahoma"/>
              </a:rPr>
              <a:t>immediately </a:t>
            </a:r>
            <a:r>
              <a:rPr dirty="0" sz="1800" spc="140">
                <a:latin typeface="Tahoma"/>
                <a:cs typeface="Tahoma"/>
              </a:rPr>
              <a:t>when </a:t>
            </a:r>
            <a:r>
              <a:rPr dirty="0" sz="1800" spc="95">
                <a:latin typeface="Tahoma"/>
                <a:cs typeface="Tahoma"/>
              </a:rPr>
              <a:t>it </a:t>
            </a:r>
            <a:r>
              <a:rPr dirty="0" sz="1800" spc="110">
                <a:latin typeface="Tahoma"/>
                <a:cs typeface="Tahoma"/>
              </a:rPr>
              <a:t>finds </a:t>
            </a:r>
            <a:r>
              <a:rPr dirty="0" sz="1800" spc="145">
                <a:latin typeface="Tahoma"/>
                <a:cs typeface="Tahoma"/>
              </a:rPr>
              <a:t>an  </a:t>
            </a:r>
            <a:r>
              <a:rPr dirty="0" sz="1800" spc="114">
                <a:latin typeface="Tahoma"/>
                <a:cs typeface="Tahoma"/>
              </a:rPr>
              <a:t>infeasible </a:t>
            </a:r>
            <a:r>
              <a:rPr dirty="0" sz="1800" spc="105">
                <a:latin typeface="Tahoma"/>
                <a:cs typeface="Tahoma"/>
              </a:rPr>
              <a:t>configuration, </a:t>
            </a:r>
            <a:r>
              <a:rPr dirty="0" sz="1800" spc="145">
                <a:latin typeface="Tahoma"/>
                <a:cs typeface="Tahoma"/>
              </a:rPr>
              <a:t>and</a:t>
            </a:r>
            <a:r>
              <a:rPr dirty="0" sz="1800" spc="-190">
                <a:latin typeface="Tahoma"/>
                <a:cs typeface="Tahoma"/>
              </a:rPr>
              <a:t> </a:t>
            </a:r>
            <a:r>
              <a:rPr dirty="0" sz="1800" spc="130">
                <a:latin typeface="Tahoma"/>
                <a:cs typeface="Tahoma"/>
              </a:rPr>
              <a:t>then  </a:t>
            </a:r>
            <a:r>
              <a:rPr dirty="0" sz="1800" spc="120">
                <a:latin typeface="Tahoma"/>
                <a:cs typeface="Tahoma"/>
              </a:rPr>
              <a:t>explore </a:t>
            </a:r>
            <a:r>
              <a:rPr dirty="0" sz="1800" spc="130">
                <a:latin typeface="Tahoma"/>
                <a:cs typeface="Tahoma"/>
              </a:rPr>
              <a:t>the next</a:t>
            </a:r>
            <a:r>
              <a:rPr dirty="0" sz="1800" spc="-245">
                <a:latin typeface="Tahoma"/>
                <a:cs typeface="Tahoma"/>
              </a:rPr>
              <a:t> </a:t>
            </a:r>
            <a:r>
              <a:rPr dirty="0" sz="1800" spc="114">
                <a:latin typeface="Tahoma"/>
                <a:cs typeface="Tahoma"/>
              </a:rPr>
              <a:t>branch.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2090"/>
              </a:lnSpc>
            </a:pPr>
            <a:r>
              <a:rPr dirty="0" sz="1800" spc="85">
                <a:latin typeface="Tahoma"/>
                <a:cs typeface="Tahoma"/>
              </a:rPr>
              <a:t>After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50">
                <a:latin typeface="Tahoma"/>
                <a:cs typeface="Tahoma"/>
              </a:rPr>
              <a:t>we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150">
                <a:latin typeface="Tahoma"/>
                <a:cs typeface="Tahoma"/>
              </a:rPr>
              <a:t>have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55">
                <a:latin typeface="Tahoma"/>
                <a:cs typeface="Tahoma"/>
              </a:rPr>
              <a:t>a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30">
                <a:latin typeface="Tahoma"/>
                <a:cs typeface="Tahoma"/>
              </a:rPr>
              <a:t>branch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that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125">
                <a:latin typeface="Tahoma"/>
                <a:cs typeface="Tahoma"/>
              </a:rPr>
              <a:t>provides  </a:t>
            </a:r>
            <a:r>
              <a:rPr dirty="0" sz="1800" spc="155">
                <a:latin typeface="Tahoma"/>
                <a:cs typeface="Tahoma"/>
              </a:rPr>
              <a:t>a </a:t>
            </a:r>
            <a:r>
              <a:rPr dirty="0" sz="1800" spc="120">
                <a:latin typeface="Tahoma"/>
                <a:cs typeface="Tahoma"/>
              </a:rPr>
              <a:t>feasible </a:t>
            </a:r>
            <a:r>
              <a:rPr dirty="0" sz="1800" spc="140">
                <a:latin typeface="Tahoma"/>
                <a:cs typeface="Tahoma"/>
              </a:rPr>
              <a:t>value </a:t>
            </a:r>
            <a:r>
              <a:rPr dirty="0" sz="1800" spc="110">
                <a:latin typeface="Tahoma"/>
                <a:cs typeface="Tahoma"/>
              </a:rPr>
              <a:t>to </a:t>
            </a:r>
            <a:r>
              <a:rPr dirty="0" sz="1800" spc="145">
                <a:latin typeface="Tahoma"/>
                <a:cs typeface="Tahoma"/>
              </a:rPr>
              <a:t>every </a:t>
            </a:r>
            <a:r>
              <a:rPr dirty="0" sz="1800" spc="100">
                <a:latin typeface="Tahoma"/>
                <a:cs typeface="Tahoma"/>
              </a:rPr>
              <a:t>cell, </a:t>
            </a:r>
            <a:r>
              <a:rPr dirty="0" sz="1800" spc="150">
                <a:latin typeface="Tahoma"/>
                <a:cs typeface="Tahoma"/>
              </a:rPr>
              <a:t>we  have </a:t>
            </a:r>
            <a:r>
              <a:rPr dirty="0" sz="1800" spc="135">
                <a:latin typeface="Tahoma"/>
                <a:cs typeface="Tahoma"/>
              </a:rPr>
              <a:t>solved </a:t>
            </a:r>
            <a:r>
              <a:rPr dirty="0" sz="1800" spc="114">
                <a:latin typeface="Tahoma"/>
                <a:cs typeface="Tahoma"/>
              </a:rPr>
              <a:t>our</a:t>
            </a:r>
            <a:r>
              <a:rPr dirty="0" sz="1800" spc="-285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Sudoku!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123825">
              <a:lnSpc>
                <a:spcPct val="96600"/>
              </a:lnSpc>
            </a:pPr>
            <a:r>
              <a:rPr dirty="0" sz="1800" spc="110">
                <a:latin typeface="Tahoma"/>
                <a:cs typeface="Tahoma"/>
              </a:rPr>
              <a:t>Unlike </a:t>
            </a:r>
            <a:r>
              <a:rPr dirty="0" sz="1800" spc="170">
                <a:latin typeface="Tahoma"/>
                <a:cs typeface="Tahoma"/>
              </a:rPr>
              <a:t>many </a:t>
            </a:r>
            <a:r>
              <a:rPr dirty="0" sz="1800" spc="125">
                <a:latin typeface="Tahoma"/>
                <a:cs typeface="Tahoma"/>
              </a:rPr>
              <a:t>optimization</a:t>
            </a:r>
            <a:r>
              <a:rPr dirty="0" sz="1800" spc="-285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problems,  </a:t>
            </a:r>
            <a:r>
              <a:rPr dirty="0" sz="1800" spc="125">
                <a:latin typeface="Tahoma"/>
                <a:cs typeface="Tahoma"/>
              </a:rPr>
              <a:t>Sudokus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are</a:t>
            </a:r>
            <a:r>
              <a:rPr dirty="0" sz="1800" spc="-5">
                <a:latin typeface="Tahoma"/>
                <a:cs typeface="Tahoma"/>
              </a:rPr>
              <a:t> </a:t>
            </a:r>
            <a:r>
              <a:rPr dirty="0" sz="1800" spc="110">
                <a:latin typeface="Tahoma"/>
                <a:cs typeface="Tahoma"/>
              </a:rPr>
              <a:t>trivial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110">
                <a:latin typeface="Tahoma"/>
                <a:cs typeface="Tahoma"/>
              </a:rPr>
              <a:t>to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130">
                <a:latin typeface="Tahoma"/>
                <a:cs typeface="Tahoma"/>
              </a:rPr>
              <a:t>solve</a:t>
            </a:r>
            <a:r>
              <a:rPr dirty="0" sz="1800" spc="-5">
                <a:latin typeface="Tahoma"/>
                <a:cs typeface="Tahoma"/>
              </a:rPr>
              <a:t> </a:t>
            </a:r>
            <a:r>
              <a:rPr dirty="0" sz="1800" spc="145">
                <a:latin typeface="Tahoma"/>
                <a:cs typeface="Tahoma"/>
              </a:rPr>
              <a:t>because  </a:t>
            </a:r>
            <a:r>
              <a:rPr dirty="0" sz="1800" spc="135">
                <a:latin typeface="Tahoma"/>
                <a:cs typeface="Tahoma"/>
              </a:rPr>
              <a:t>they </a:t>
            </a:r>
            <a:r>
              <a:rPr dirty="0" sz="1800" spc="120">
                <a:latin typeface="Tahoma"/>
                <a:cs typeface="Tahoma"/>
              </a:rPr>
              <a:t>constrain </a:t>
            </a:r>
            <a:r>
              <a:rPr dirty="0" sz="1800" spc="110">
                <a:latin typeface="Tahoma"/>
                <a:cs typeface="Tahoma"/>
              </a:rPr>
              <a:t>their </a:t>
            </a:r>
            <a:r>
              <a:rPr dirty="0" sz="1800" spc="125">
                <a:latin typeface="Tahoma"/>
                <a:cs typeface="Tahoma"/>
              </a:rPr>
              <a:t>search </a:t>
            </a:r>
            <a:r>
              <a:rPr dirty="0" sz="1800" spc="140">
                <a:latin typeface="Tahoma"/>
                <a:cs typeface="Tahoma"/>
              </a:rPr>
              <a:t>spaces  </a:t>
            </a:r>
            <a:r>
              <a:rPr dirty="0" sz="1800" spc="80">
                <a:latin typeface="Tahoma"/>
                <a:cs typeface="Tahoma"/>
              </a:rPr>
              <a:t>quickly.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47079" y="1096010"/>
            <a:ext cx="3937000" cy="3944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36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58172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4"/>
              <a:t>Branch-and-Bound </a:t>
            </a:r>
            <a:r>
              <a:rPr dirty="0" spc="220"/>
              <a:t>for</a:t>
            </a:r>
            <a:r>
              <a:rPr dirty="0" spc="105"/>
              <a:t> </a:t>
            </a:r>
            <a:r>
              <a:rPr dirty="0" spc="200"/>
              <a:t>Scheduling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940" y="1186179"/>
            <a:ext cx="9184005" cy="1737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65" b="1">
                <a:latin typeface="Arial"/>
                <a:cs typeface="Arial"/>
              </a:rPr>
              <a:t>You </a:t>
            </a:r>
            <a:r>
              <a:rPr dirty="0" sz="1350" spc="100" b="1">
                <a:latin typeface="Arial"/>
                <a:cs typeface="Arial"/>
              </a:rPr>
              <a:t>could </a:t>
            </a:r>
            <a:r>
              <a:rPr dirty="0" sz="1350" spc="110" b="1">
                <a:latin typeface="Arial"/>
                <a:cs typeface="Arial"/>
              </a:rPr>
              <a:t>solve </a:t>
            </a:r>
            <a:r>
              <a:rPr dirty="0" sz="1350" spc="160" b="1">
                <a:latin typeface="Arial"/>
                <a:cs typeface="Arial"/>
              </a:rPr>
              <a:t>the </a:t>
            </a:r>
            <a:r>
              <a:rPr dirty="0" sz="1350" spc="110" b="1">
                <a:latin typeface="Arial"/>
                <a:cs typeface="Arial"/>
              </a:rPr>
              <a:t>scheduling </a:t>
            </a:r>
            <a:r>
              <a:rPr dirty="0" sz="1350" spc="140" b="1">
                <a:latin typeface="Arial"/>
                <a:cs typeface="Arial"/>
              </a:rPr>
              <a:t>problem </a:t>
            </a:r>
            <a:r>
              <a:rPr dirty="0" sz="1350" spc="145" b="1">
                <a:latin typeface="Arial"/>
                <a:cs typeface="Arial"/>
              </a:rPr>
              <a:t>from </a:t>
            </a:r>
            <a:r>
              <a:rPr dirty="0" sz="1350" spc="110" b="1">
                <a:latin typeface="Arial"/>
                <a:cs typeface="Arial"/>
              </a:rPr>
              <a:t>scratch </a:t>
            </a:r>
            <a:r>
              <a:rPr dirty="0" sz="1350" spc="150" b="1">
                <a:latin typeface="Arial"/>
                <a:cs typeface="Arial"/>
              </a:rPr>
              <a:t>with</a:t>
            </a:r>
            <a:r>
              <a:rPr dirty="0" sz="1350" spc="-70" b="1">
                <a:latin typeface="Arial"/>
                <a:cs typeface="Arial"/>
              </a:rPr>
              <a:t> </a:t>
            </a:r>
            <a:r>
              <a:rPr dirty="0" sz="1350" spc="125" b="1">
                <a:latin typeface="Arial"/>
                <a:cs typeface="Arial"/>
              </a:rPr>
              <a:t>branch-and-bound.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 marR="201930">
              <a:lnSpc>
                <a:spcPts val="1580"/>
              </a:lnSpc>
              <a:spcBef>
                <a:spcPts val="1090"/>
              </a:spcBef>
            </a:pPr>
            <a:r>
              <a:rPr dirty="0" sz="1350" spc="150" b="1">
                <a:latin typeface="Arial"/>
                <a:cs typeface="Arial"/>
              </a:rPr>
              <a:t>Start</a:t>
            </a:r>
            <a:r>
              <a:rPr dirty="0" sz="1350" spc="95" b="1">
                <a:latin typeface="Arial"/>
                <a:cs typeface="Arial"/>
              </a:rPr>
              <a:t> </a:t>
            </a:r>
            <a:r>
              <a:rPr dirty="0" sz="1350" spc="150" b="1">
                <a:latin typeface="Arial"/>
                <a:cs typeface="Arial"/>
              </a:rPr>
              <a:t>with</a:t>
            </a:r>
            <a:r>
              <a:rPr dirty="0" sz="1350" spc="95" b="1">
                <a:latin typeface="Arial"/>
                <a:cs typeface="Arial"/>
              </a:rPr>
              <a:t> </a:t>
            </a:r>
            <a:r>
              <a:rPr dirty="0" sz="1350" spc="160" b="1">
                <a:latin typeface="Arial"/>
                <a:cs typeface="Arial"/>
              </a:rPr>
              <a:t>the</a:t>
            </a:r>
            <a:r>
              <a:rPr dirty="0" sz="1350" spc="100" b="1">
                <a:latin typeface="Arial"/>
                <a:cs typeface="Arial"/>
              </a:rPr>
              <a:t> </a:t>
            </a:r>
            <a:r>
              <a:rPr dirty="0" sz="1350" spc="140" b="1">
                <a:latin typeface="Arial"/>
                <a:cs typeface="Arial"/>
              </a:rPr>
              <a:t>most</a:t>
            </a:r>
            <a:r>
              <a:rPr dirty="0" sz="1350" spc="100" b="1">
                <a:latin typeface="Arial"/>
                <a:cs typeface="Arial"/>
              </a:rPr>
              <a:t> </a:t>
            </a:r>
            <a:r>
              <a:rPr dirty="0" sz="1350" spc="135" b="1">
                <a:latin typeface="Arial"/>
                <a:cs typeface="Arial"/>
              </a:rPr>
              <a:t>“constrained”</a:t>
            </a:r>
            <a:r>
              <a:rPr dirty="0" sz="1350" spc="90" b="1">
                <a:latin typeface="Arial"/>
                <a:cs typeface="Arial"/>
              </a:rPr>
              <a:t> </a:t>
            </a:r>
            <a:r>
              <a:rPr dirty="0" sz="1350" spc="100" b="1">
                <a:latin typeface="Arial"/>
                <a:cs typeface="Arial"/>
              </a:rPr>
              <a:t>slots</a:t>
            </a:r>
            <a:r>
              <a:rPr dirty="0" sz="1350" spc="95" b="1">
                <a:latin typeface="Arial"/>
                <a:cs typeface="Arial"/>
              </a:rPr>
              <a:t> </a:t>
            </a:r>
            <a:r>
              <a:rPr dirty="0" sz="1350" spc="114" b="1">
                <a:latin typeface="Arial"/>
                <a:cs typeface="Arial"/>
              </a:rPr>
              <a:t>first</a:t>
            </a:r>
            <a:r>
              <a:rPr dirty="0" sz="1350" spc="90" b="1">
                <a:latin typeface="Arial"/>
                <a:cs typeface="Arial"/>
              </a:rPr>
              <a:t> </a:t>
            </a:r>
            <a:r>
              <a:rPr dirty="0" sz="1350" spc="145" b="1">
                <a:latin typeface="Arial"/>
                <a:cs typeface="Arial"/>
              </a:rPr>
              <a:t>to</a:t>
            </a:r>
            <a:r>
              <a:rPr dirty="0" sz="1350" spc="100" b="1">
                <a:latin typeface="Arial"/>
                <a:cs typeface="Arial"/>
              </a:rPr>
              <a:t> </a:t>
            </a:r>
            <a:r>
              <a:rPr dirty="0" sz="1350" spc="145" b="1">
                <a:latin typeface="Arial"/>
                <a:cs typeface="Arial"/>
              </a:rPr>
              <a:t>narrow</a:t>
            </a:r>
            <a:r>
              <a:rPr dirty="0" sz="1350" spc="90" b="1">
                <a:latin typeface="Arial"/>
                <a:cs typeface="Arial"/>
              </a:rPr>
              <a:t> </a:t>
            </a:r>
            <a:r>
              <a:rPr dirty="0" sz="1350" spc="125" b="1">
                <a:latin typeface="Arial"/>
                <a:cs typeface="Arial"/>
              </a:rPr>
              <a:t>your</a:t>
            </a:r>
            <a:r>
              <a:rPr dirty="0" sz="1350" spc="100" b="1">
                <a:latin typeface="Arial"/>
                <a:cs typeface="Arial"/>
              </a:rPr>
              <a:t> </a:t>
            </a:r>
            <a:r>
              <a:rPr dirty="0" sz="1350" spc="114" b="1">
                <a:latin typeface="Arial"/>
                <a:cs typeface="Arial"/>
              </a:rPr>
              <a:t>search</a:t>
            </a:r>
            <a:r>
              <a:rPr dirty="0" sz="1350" spc="95" b="1">
                <a:latin typeface="Arial"/>
                <a:cs typeface="Arial"/>
              </a:rPr>
              <a:t> </a:t>
            </a:r>
            <a:r>
              <a:rPr dirty="0" sz="1350" spc="110" b="1">
                <a:latin typeface="Arial"/>
                <a:cs typeface="Arial"/>
              </a:rPr>
              <a:t>space</a:t>
            </a:r>
            <a:r>
              <a:rPr dirty="0" sz="1350" spc="95" b="1">
                <a:latin typeface="Arial"/>
                <a:cs typeface="Arial"/>
              </a:rPr>
              <a:t> </a:t>
            </a:r>
            <a:r>
              <a:rPr dirty="0" sz="1350" spc="150" b="1">
                <a:latin typeface="Arial"/>
                <a:cs typeface="Arial"/>
              </a:rPr>
              <a:t>(e.g.</a:t>
            </a:r>
            <a:r>
              <a:rPr dirty="0" sz="1350" spc="95" b="1">
                <a:latin typeface="Arial"/>
                <a:cs typeface="Arial"/>
              </a:rPr>
              <a:t> </a:t>
            </a:r>
            <a:r>
              <a:rPr dirty="0" sz="1350" spc="100" b="1">
                <a:latin typeface="Arial"/>
                <a:cs typeface="Arial"/>
              </a:rPr>
              <a:t>slots</a:t>
            </a:r>
            <a:r>
              <a:rPr dirty="0" sz="1350" spc="95" b="1">
                <a:latin typeface="Arial"/>
                <a:cs typeface="Arial"/>
              </a:rPr>
              <a:t> </a:t>
            </a:r>
            <a:r>
              <a:rPr dirty="0" sz="1350" spc="120" b="1">
                <a:latin typeface="Arial"/>
                <a:cs typeface="Arial"/>
              </a:rPr>
              <a:t>fixed</a:t>
            </a:r>
            <a:r>
              <a:rPr dirty="0" sz="1350" spc="100" b="1">
                <a:latin typeface="Arial"/>
                <a:cs typeface="Arial"/>
              </a:rPr>
              <a:t> </a:t>
            </a:r>
            <a:r>
              <a:rPr dirty="0" sz="1350" spc="145" b="1">
                <a:latin typeface="Arial"/>
                <a:cs typeface="Arial"/>
              </a:rPr>
              <a:t>to  </a:t>
            </a:r>
            <a:r>
              <a:rPr dirty="0" sz="1350" spc="125" b="1">
                <a:latin typeface="Arial"/>
                <a:cs typeface="Arial"/>
              </a:rPr>
              <a:t>zero </a:t>
            </a:r>
            <a:r>
              <a:rPr dirty="0" sz="1350" spc="114" b="1">
                <a:latin typeface="Arial"/>
                <a:cs typeface="Arial"/>
              </a:rPr>
              <a:t>first, </a:t>
            </a:r>
            <a:r>
              <a:rPr dirty="0" sz="1350" spc="125" b="1">
                <a:latin typeface="Arial"/>
                <a:cs typeface="Arial"/>
              </a:rPr>
              <a:t>followed </a:t>
            </a:r>
            <a:r>
              <a:rPr dirty="0" sz="1350" spc="135" b="1">
                <a:latin typeface="Arial"/>
                <a:cs typeface="Arial"/>
              </a:rPr>
              <a:t>by </a:t>
            </a:r>
            <a:r>
              <a:rPr dirty="0" sz="1350" spc="140" b="1">
                <a:latin typeface="Arial"/>
                <a:cs typeface="Arial"/>
              </a:rPr>
              <a:t>Monday </a:t>
            </a:r>
            <a:r>
              <a:rPr dirty="0" sz="1350" spc="100" b="1">
                <a:latin typeface="Arial"/>
                <a:cs typeface="Arial"/>
              </a:rPr>
              <a:t>slots </a:t>
            </a:r>
            <a:r>
              <a:rPr dirty="0" sz="1350" spc="125" b="1">
                <a:latin typeface="Arial"/>
                <a:cs typeface="Arial"/>
              </a:rPr>
              <a:t>for </a:t>
            </a:r>
            <a:r>
              <a:rPr dirty="0" sz="1350" spc="130" b="1">
                <a:latin typeface="Arial"/>
                <a:cs typeface="Arial"/>
              </a:rPr>
              <a:t>3-recurrence</a:t>
            </a:r>
            <a:r>
              <a:rPr dirty="0" sz="1350" spc="-95" b="1">
                <a:latin typeface="Arial"/>
                <a:cs typeface="Arial"/>
              </a:rPr>
              <a:t> </a:t>
            </a:r>
            <a:r>
              <a:rPr dirty="0" sz="1350" spc="100" b="1">
                <a:latin typeface="Arial"/>
                <a:cs typeface="Arial"/>
              </a:rPr>
              <a:t>classes).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ts val="1590"/>
              </a:lnSpc>
              <a:spcBef>
                <a:spcPts val="1025"/>
              </a:spcBef>
            </a:pPr>
            <a:r>
              <a:rPr dirty="0" sz="1350" spc="105" b="1">
                <a:latin typeface="Arial"/>
                <a:cs typeface="Arial"/>
              </a:rPr>
              <a:t>HINT:</a:t>
            </a:r>
            <a:r>
              <a:rPr dirty="0" sz="1350" spc="90" b="1">
                <a:latin typeface="Arial"/>
                <a:cs typeface="Arial"/>
              </a:rPr>
              <a:t> </a:t>
            </a:r>
            <a:r>
              <a:rPr dirty="0" sz="1350" spc="120" b="1">
                <a:latin typeface="Arial"/>
                <a:cs typeface="Arial"/>
              </a:rPr>
              <a:t>Proactively</a:t>
            </a:r>
            <a:r>
              <a:rPr dirty="0" sz="1350" spc="105" b="1">
                <a:latin typeface="Arial"/>
                <a:cs typeface="Arial"/>
              </a:rPr>
              <a:t> </a:t>
            </a:r>
            <a:r>
              <a:rPr dirty="0" sz="1350" spc="140" b="1">
                <a:latin typeface="Arial"/>
                <a:cs typeface="Arial"/>
              </a:rPr>
              <a:t>prune</a:t>
            </a:r>
            <a:r>
              <a:rPr dirty="0" sz="1350" spc="100" b="1">
                <a:latin typeface="Arial"/>
                <a:cs typeface="Arial"/>
              </a:rPr>
              <a:t> </a:t>
            </a:r>
            <a:r>
              <a:rPr dirty="0" sz="1350" spc="160" b="1">
                <a:latin typeface="Arial"/>
                <a:cs typeface="Arial"/>
              </a:rPr>
              <a:t>the</a:t>
            </a:r>
            <a:r>
              <a:rPr dirty="0" sz="1350" spc="110" b="1">
                <a:latin typeface="Arial"/>
                <a:cs typeface="Arial"/>
              </a:rPr>
              <a:t> </a:t>
            </a:r>
            <a:r>
              <a:rPr dirty="0" sz="1350" spc="165" b="1">
                <a:latin typeface="Arial"/>
                <a:cs typeface="Arial"/>
              </a:rPr>
              <a:t>tree</a:t>
            </a:r>
            <a:r>
              <a:rPr dirty="0" sz="1350" spc="100" b="1">
                <a:latin typeface="Arial"/>
                <a:cs typeface="Arial"/>
              </a:rPr>
              <a:t> </a:t>
            </a:r>
            <a:r>
              <a:rPr dirty="0" sz="1350" spc="105" b="1">
                <a:latin typeface="Arial"/>
                <a:cs typeface="Arial"/>
              </a:rPr>
              <a:t>as</a:t>
            </a:r>
            <a:r>
              <a:rPr dirty="0" sz="1350" spc="95" b="1">
                <a:latin typeface="Arial"/>
                <a:cs typeface="Arial"/>
              </a:rPr>
              <a:t> </a:t>
            </a:r>
            <a:r>
              <a:rPr dirty="0" sz="1350" spc="120" b="1">
                <a:latin typeface="Arial"/>
                <a:cs typeface="Arial"/>
              </a:rPr>
              <a:t>you</a:t>
            </a:r>
            <a:r>
              <a:rPr dirty="0" sz="1350" spc="95" b="1">
                <a:latin typeface="Arial"/>
                <a:cs typeface="Arial"/>
              </a:rPr>
              <a:t> </a:t>
            </a:r>
            <a:r>
              <a:rPr dirty="0" sz="1350" spc="130" b="1">
                <a:latin typeface="Arial"/>
                <a:cs typeface="Arial"/>
              </a:rPr>
              <a:t>go,</a:t>
            </a:r>
            <a:r>
              <a:rPr dirty="0" sz="1350" spc="95" b="1">
                <a:latin typeface="Arial"/>
                <a:cs typeface="Arial"/>
              </a:rPr>
              <a:t> </a:t>
            </a:r>
            <a:r>
              <a:rPr dirty="0" sz="1350" spc="135" b="1">
                <a:latin typeface="Arial"/>
                <a:cs typeface="Arial"/>
              </a:rPr>
              <a:t>eliminating</a:t>
            </a:r>
            <a:r>
              <a:rPr dirty="0" sz="1350" spc="100" b="1">
                <a:latin typeface="Arial"/>
                <a:cs typeface="Arial"/>
              </a:rPr>
              <a:t> </a:t>
            </a:r>
            <a:r>
              <a:rPr dirty="0" sz="1350" spc="140" b="1">
                <a:latin typeface="Arial"/>
                <a:cs typeface="Arial"/>
              </a:rPr>
              <a:t>any</a:t>
            </a:r>
            <a:r>
              <a:rPr dirty="0" sz="1350" spc="95" b="1">
                <a:latin typeface="Arial"/>
                <a:cs typeface="Arial"/>
              </a:rPr>
              <a:t> </a:t>
            </a:r>
            <a:r>
              <a:rPr dirty="0" sz="1350" spc="100" b="1">
                <a:latin typeface="Arial"/>
                <a:cs typeface="Arial"/>
              </a:rPr>
              <a:t>slots</a:t>
            </a:r>
            <a:r>
              <a:rPr dirty="0" sz="1350" spc="95" b="1">
                <a:latin typeface="Arial"/>
                <a:cs typeface="Arial"/>
              </a:rPr>
              <a:t> </a:t>
            </a:r>
            <a:r>
              <a:rPr dirty="0" sz="1350" spc="150" b="1">
                <a:latin typeface="Arial"/>
                <a:cs typeface="Arial"/>
              </a:rPr>
              <a:t>ahead</a:t>
            </a:r>
            <a:r>
              <a:rPr dirty="0" sz="1350" spc="100" b="1">
                <a:latin typeface="Arial"/>
                <a:cs typeface="Arial"/>
              </a:rPr>
              <a:t> </a:t>
            </a:r>
            <a:r>
              <a:rPr dirty="0" sz="1350" spc="165" b="1">
                <a:latin typeface="Arial"/>
                <a:cs typeface="Arial"/>
              </a:rPr>
              <a:t>that</a:t>
            </a:r>
            <a:r>
              <a:rPr dirty="0" sz="1350" spc="90" b="1">
                <a:latin typeface="Arial"/>
                <a:cs typeface="Arial"/>
              </a:rPr>
              <a:t> </a:t>
            </a:r>
            <a:r>
              <a:rPr dirty="0" sz="1350" spc="145" b="1">
                <a:latin typeface="Arial"/>
                <a:cs typeface="Arial"/>
              </a:rPr>
              <a:t>must</a:t>
            </a:r>
            <a:r>
              <a:rPr dirty="0" sz="1350" spc="100" b="1">
                <a:latin typeface="Arial"/>
                <a:cs typeface="Arial"/>
              </a:rPr>
              <a:t> </a:t>
            </a:r>
            <a:r>
              <a:rPr dirty="0" sz="1350" spc="150" b="1">
                <a:latin typeface="Arial"/>
                <a:cs typeface="Arial"/>
              </a:rPr>
              <a:t>be</a:t>
            </a:r>
            <a:r>
              <a:rPr dirty="0" sz="1350" spc="100" b="1">
                <a:latin typeface="Arial"/>
                <a:cs typeface="Arial"/>
              </a:rPr>
              <a:t> </a:t>
            </a:r>
            <a:r>
              <a:rPr dirty="0" sz="1350" spc="130" b="1">
                <a:latin typeface="Arial"/>
                <a:cs typeface="Arial"/>
              </a:rPr>
              <a:t>zero</a:t>
            </a:r>
            <a:r>
              <a:rPr dirty="0" sz="1350" spc="95" b="1">
                <a:latin typeface="Arial"/>
                <a:cs typeface="Arial"/>
              </a:rPr>
              <a:t> </a:t>
            </a:r>
            <a:r>
              <a:rPr dirty="0" sz="1350" spc="145" b="1">
                <a:latin typeface="Arial"/>
                <a:cs typeface="Arial"/>
              </a:rPr>
              <a:t>due  to </a:t>
            </a:r>
            <a:r>
              <a:rPr dirty="0" sz="1350" spc="160" b="1">
                <a:latin typeface="Arial"/>
                <a:cs typeface="Arial"/>
              </a:rPr>
              <a:t>a </a:t>
            </a:r>
            <a:r>
              <a:rPr dirty="0" sz="1350" spc="200" b="1">
                <a:latin typeface="Arial"/>
                <a:cs typeface="Arial"/>
              </a:rPr>
              <a:t>“1” </a:t>
            </a:r>
            <a:r>
              <a:rPr dirty="0" sz="1350" spc="105" b="1">
                <a:latin typeface="Arial"/>
                <a:cs typeface="Arial"/>
              </a:rPr>
              <a:t>decision </a:t>
            </a:r>
            <a:r>
              <a:rPr dirty="0" sz="1350" spc="140" b="1">
                <a:latin typeface="Arial"/>
                <a:cs typeface="Arial"/>
              </a:rPr>
              <a:t>propagating </a:t>
            </a:r>
            <a:r>
              <a:rPr dirty="0" sz="1350" spc="145" b="1">
                <a:latin typeface="Arial"/>
                <a:cs typeface="Arial"/>
              </a:rPr>
              <a:t>an</a:t>
            </a:r>
            <a:r>
              <a:rPr dirty="0" sz="1350" spc="-225" b="1">
                <a:latin typeface="Arial"/>
                <a:cs typeface="Arial"/>
              </a:rPr>
              <a:t> </a:t>
            </a:r>
            <a:r>
              <a:rPr dirty="0" sz="1350" spc="110" b="1">
                <a:latin typeface="Arial"/>
                <a:cs typeface="Arial"/>
              </a:rPr>
              <a:t>occupied </a:t>
            </a:r>
            <a:r>
              <a:rPr dirty="0" sz="1350" spc="145" b="1">
                <a:latin typeface="Arial"/>
                <a:cs typeface="Arial"/>
              </a:rPr>
              <a:t>state.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1679" y="3006089"/>
            <a:ext cx="4389120" cy="2096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36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09" y="556259"/>
            <a:ext cx="2171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90" b="1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dirty="0" sz="2400" spc="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180" b="1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36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46709" y="1355090"/>
            <a:ext cx="7418705" cy="822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4200"/>
              </a:lnSpc>
              <a:spcBef>
                <a:spcPts val="100"/>
              </a:spcBef>
            </a:pPr>
            <a:r>
              <a:rPr dirty="0" sz="1950" spc="155" b="1">
                <a:latin typeface="Arial"/>
                <a:cs typeface="Arial"/>
              </a:rPr>
              <a:t>Kotlin </a:t>
            </a:r>
            <a:r>
              <a:rPr dirty="0" sz="1950" spc="175" b="1">
                <a:latin typeface="Arial"/>
                <a:cs typeface="Arial"/>
              </a:rPr>
              <a:t>Sudoku </a:t>
            </a:r>
            <a:r>
              <a:rPr dirty="0" sz="1950" spc="165" b="1">
                <a:latin typeface="Arial"/>
                <a:cs typeface="Arial"/>
              </a:rPr>
              <a:t>Solver  </a:t>
            </a:r>
            <a:r>
              <a:rPr dirty="0" sz="1950" spc="180" b="1">
                <a:solidFill>
                  <a:srgbClr val="5193E1"/>
                </a:solidFill>
                <a:latin typeface="Arial"/>
                <a:cs typeface="Arial"/>
                <a:hlinkClick r:id="rId2"/>
              </a:rPr>
              <a:t>https://github.com/thomasnield/kotlin-sudoku-solver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2462529"/>
            <a:ext cx="6169025" cy="746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dirty="0" spc="240"/>
              <a:t>Part</a:t>
            </a:r>
            <a:r>
              <a:rPr dirty="0" spc="165"/>
              <a:t> </a:t>
            </a:r>
            <a:r>
              <a:rPr dirty="0" spc="190"/>
              <a:t>I:</a:t>
            </a:r>
          </a:p>
          <a:p>
            <a:pPr marL="12700">
              <a:lnSpc>
                <a:spcPts val="2840"/>
              </a:lnSpc>
            </a:pPr>
            <a:r>
              <a:rPr dirty="0" spc="280"/>
              <a:t>Why </a:t>
            </a:r>
            <a:r>
              <a:rPr dirty="0" spc="220"/>
              <a:t>Learn </a:t>
            </a:r>
            <a:r>
              <a:rPr dirty="0" spc="265"/>
              <a:t>Mathematical</a:t>
            </a:r>
            <a:r>
              <a:rPr dirty="0" spc="-25"/>
              <a:t> </a:t>
            </a:r>
            <a:r>
              <a:rPr dirty="0" spc="200"/>
              <a:t>Modeling?</a:t>
            </a:r>
          </a:p>
        </p:txBody>
      </p:sp>
      <p:sp>
        <p:nvSpPr>
          <p:cNvPr id="3" name="object 3"/>
          <p:cNvSpPr/>
          <p:nvPr/>
        </p:nvSpPr>
        <p:spPr>
          <a:xfrm>
            <a:off x="7498080" y="1737360"/>
            <a:ext cx="2133600" cy="2142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55003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20"/>
              <a:t>Discrete </a:t>
            </a:r>
            <a:r>
              <a:rPr dirty="0" spc="235"/>
              <a:t>Optimization</a:t>
            </a:r>
            <a:r>
              <a:rPr dirty="0" spc="50"/>
              <a:t> </a:t>
            </a:r>
            <a:r>
              <a:rPr dirty="0" spc="26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40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46709" y="1457960"/>
            <a:ext cx="9174480" cy="3389629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63500">
              <a:lnSpc>
                <a:spcPts val="2150"/>
              </a:lnSpc>
              <a:spcBef>
                <a:spcPts val="210"/>
              </a:spcBef>
            </a:pPr>
            <a:r>
              <a:rPr dirty="0" sz="1800" spc="190" b="1">
                <a:latin typeface="Arial"/>
                <a:cs typeface="Arial"/>
              </a:rPr>
              <a:t>Discrete </a:t>
            </a:r>
            <a:r>
              <a:rPr dirty="0" sz="1800" spc="200" b="1">
                <a:latin typeface="Arial"/>
                <a:cs typeface="Arial"/>
              </a:rPr>
              <a:t>Optimization </a:t>
            </a:r>
            <a:r>
              <a:rPr dirty="0" sz="1800" spc="110" b="1">
                <a:latin typeface="Arial"/>
                <a:cs typeface="Arial"/>
              </a:rPr>
              <a:t>is </a:t>
            </a:r>
            <a:r>
              <a:rPr dirty="0" sz="1800" spc="229" b="1">
                <a:latin typeface="Arial"/>
                <a:cs typeface="Arial"/>
              </a:rPr>
              <a:t>a </a:t>
            </a:r>
            <a:r>
              <a:rPr dirty="0" sz="1800" spc="204" b="1">
                <a:latin typeface="Arial"/>
                <a:cs typeface="Arial"/>
              </a:rPr>
              <a:t>best-kept </a:t>
            </a:r>
            <a:r>
              <a:rPr dirty="0" sz="1800" spc="190" b="1">
                <a:latin typeface="Arial"/>
                <a:cs typeface="Arial"/>
              </a:rPr>
              <a:t>secret </a:t>
            </a:r>
            <a:r>
              <a:rPr dirty="0" sz="1800" spc="204" b="1">
                <a:latin typeface="Arial"/>
                <a:cs typeface="Arial"/>
              </a:rPr>
              <a:t>well-known </a:t>
            </a:r>
            <a:r>
              <a:rPr dirty="0" sz="1800" spc="170" b="1">
                <a:latin typeface="Arial"/>
                <a:cs typeface="Arial"/>
              </a:rPr>
              <a:t>in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195" b="1">
                <a:latin typeface="Arial"/>
                <a:cs typeface="Arial"/>
              </a:rPr>
              <a:t>operations  </a:t>
            </a:r>
            <a:r>
              <a:rPr dirty="0" sz="1800" spc="190" b="1">
                <a:latin typeface="Arial"/>
                <a:cs typeface="Arial"/>
              </a:rPr>
              <a:t>research.</a:t>
            </a:r>
            <a:endParaRPr sz="1800">
              <a:latin typeface="Arial"/>
              <a:cs typeface="Arial"/>
            </a:endParaRPr>
          </a:p>
          <a:p>
            <a:pPr marL="284480" marR="5080">
              <a:lnSpc>
                <a:spcPts val="1800"/>
              </a:lnSpc>
              <a:spcBef>
                <a:spcPts val="800"/>
              </a:spcBef>
            </a:pPr>
            <a:r>
              <a:rPr dirty="0" sz="1550" spc="120">
                <a:latin typeface="Tahoma"/>
                <a:cs typeface="Tahoma"/>
              </a:rPr>
              <a:t>Machine</a:t>
            </a:r>
            <a:r>
              <a:rPr dirty="0" sz="1550" spc="5">
                <a:latin typeface="Tahoma"/>
                <a:cs typeface="Tahoma"/>
              </a:rPr>
              <a:t> </a:t>
            </a:r>
            <a:r>
              <a:rPr dirty="0" sz="1550" spc="100">
                <a:latin typeface="Tahoma"/>
                <a:cs typeface="Tahoma"/>
              </a:rPr>
              <a:t>learning</a:t>
            </a:r>
            <a:r>
              <a:rPr dirty="0" sz="1550" spc="5">
                <a:latin typeface="Tahoma"/>
                <a:cs typeface="Tahoma"/>
              </a:rPr>
              <a:t> </a:t>
            </a:r>
            <a:r>
              <a:rPr dirty="0" sz="1550" spc="85">
                <a:latin typeface="Tahoma"/>
                <a:cs typeface="Tahoma"/>
              </a:rPr>
              <a:t>itself</a:t>
            </a:r>
            <a:r>
              <a:rPr dirty="0" sz="1550">
                <a:latin typeface="Tahoma"/>
                <a:cs typeface="Tahoma"/>
              </a:rPr>
              <a:t> </a:t>
            </a:r>
            <a:r>
              <a:rPr dirty="0" sz="1550" spc="90">
                <a:latin typeface="Tahoma"/>
                <a:cs typeface="Tahoma"/>
              </a:rPr>
              <a:t>is</a:t>
            </a:r>
            <a:r>
              <a:rPr dirty="0" sz="1550" spc="10">
                <a:latin typeface="Tahoma"/>
                <a:cs typeface="Tahoma"/>
              </a:rPr>
              <a:t> </a:t>
            </a:r>
            <a:r>
              <a:rPr dirty="0" sz="1550" spc="120">
                <a:latin typeface="Tahoma"/>
                <a:cs typeface="Tahoma"/>
              </a:rPr>
              <a:t>an</a:t>
            </a:r>
            <a:r>
              <a:rPr dirty="0" sz="1550" spc="5">
                <a:latin typeface="Tahoma"/>
                <a:cs typeface="Tahoma"/>
              </a:rPr>
              <a:t> </a:t>
            </a:r>
            <a:r>
              <a:rPr dirty="0" sz="1550" spc="105">
                <a:latin typeface="Tahoma"/>
                <a:cs typeface="Tahoma"/>
              </a:rPr>
              <a:t>optimization</a:t>
            </a:r>
            <a:r>
              <a:rPr dirty="0" sz="1550" spc="20">
                <a:latin typeface="Tahoma"/>
                <a:cs typeface="Tahoma"/>
              </a:rPr>
              <a:t> </a:t>
            </a:r>
            <a:r>
              <a:rPr dirty="0" sz="1550" spc="100">
                <a:latin typeface="Tahoma"/>
                <a:cs typeface="Tahoma"/>
              </a:rPr>
              <a:t>problem,</a:t>
            </a:r>
            <a:r>
              <a:rPr dirty="0" sz="1550" spc="15">
                <a:latin typeface="Tahoma"/>
                <a:cs typeface="Tahoma"/>
              </a:rPr>
              <a:t> </a:t>
            </a:r>
            <a:r>
              <a:rPr dirty="0" sz="1550" spc="95">
                <a:latin typeface="Tahoma"/>
                <a:cs typeface="Tahoma"/>
              </a:rPr>
              <a:t>finding</a:t>
            </a:r>
            <a:r>
              <a:rPr dirty="0" sz="1550" spc="15">
                <a:latin typeface="Tahoma"/>
                <a:cs typeface="Tahoma"/>
              </a:rPr>
              <a:t> </a:t>
            </a:r>
            <a:r>
              <a:rPr dirty="0" sz="1550" spc="114">
                <a:latin typeface="Tahoma"/>
                <a:cs typeface="Tahoma"/>
              </a:rPr>
              <a:t>the</a:t>
            </a:r>
            <a:r>
              <a:rPr dirty="0" sz="1550" spc="5">
                <a:latin typeface="Tahoma"/>
                <a:cs typeface="Tahoma"/>
              </a:rPr>
              <a:t> </a:t>
            </a:r>
            <a:r>
              <a:rPr dirty="0" sz="1550" spc="90">
                <a:latin typeface="Tahoma"/>
                <a:cs typeface="Tahoma"/>
              </a:rPr>
              <a:t>right</a:t>
            </a:r>
            <a:r>
              <a:rPr dirty="0" sz="1550" spc="20">
                <a:latin typeface="Tahoma"/>
                <a:cs typeface="Tahoma"/>
              </a:rPr>
              <a:t> </a:t>
            </a:r>
            <a:r>
              <a:rPr dirty="0" sz="1550" spc="114">
                <a:latin typeface="Tahoma"/>
                <a:cs typeface="Tahoma"/>
              </a:rPr>
              <a:t>values</a:t>
            </a:r>
            <a:r>
              <a:rPr dirty="0" sz="1550" spc="15">
                <a:latin typeface="Tahoma"/>
                <a:cs typeface="Tahoma"/>
              </a:rPr>
              <a:t> </a:t>
            </a:r>
            <a:r>
              <a:rPr dirty="0" sz="1550" spc="70">
                <a:latin typeface="Tahoma"/>
                <a:cs typeface="Tahoma"/>
              </a:rPr>
              <a:t>for</a:t>
            </a:r>
            <a:r>
              <a:rPr dirty="0" sz="1550" spc="10">
                <a:latin typeface="Tahoma"/>
                <a:cs typeface="Tahoma"/>
              </a:rPr>
              <a:t> </a:t>
            </a:r>
            <a:r>
              <a:rPr dirty="0" sz="1550" spc="110">
                <a:latin typeface="Tahoma"/>
                <a:cs typeface="Tahoma"/>
              </a:rPr>
              <a:t>variables</a:t>
            </a:r>
            <a:r>
              <a:rPr dirty="0" sz="1550" spc="10">
                <a:latin typeface="Tahoma"/>
                <a:cs typeface="Tahoma"/>
              </a:rPr>
              <a:t> </a:t>
            </a:r>
            <a:r>
              <a:rPr dirty="0" sz="1550" spc="95">
                <a:latin typeface="Tahoma"/>
                <a:cs typeface="Tahoma"/>
              </a:rPr>
              <a:t>to  </a:t>
            </a:r>
            <a:r>
              <a:rPr dirty="0" sz="1550" spc="125">
                <a:latin typeface="Tahoma"/>
                <a:cs typeface="Tahoma"/>
              </a:rPr>
              <a:t>minimize </a:t>
            </a:r>
            <a:r>
              <a:rPr dirty="0" sz="1550" spc="114">
                <a:latin typeface="Tahoma"/>
                <a:cs typeface="Tahoma"/>
              </a:rPr>
              <a:t>an </a:t>
            </a:r>
            <a:r>
              <a:rPr dirty="0" sz="1550" spc="75">
                <a:latin typeface="Tahoma"/>
                <a:cs typeface="Tahoma"/>
              </a:rPr>
              <a:t>error</a:t>
            </a:r>
            <a:r>
              <a:rPr dirty="0" sz="1550" spc="-240">
                <a:latin typeface="Tahoma"/>
                <a:cs typeface="Tahoma"/>
              </a:rPr>
              <a:t> </a:t>
            </a:r>
            <a:r>
              <a:rPr dirty="0" sz="1550" spc="90">
                <a:latin typeface="Tahoma"/>
                <a:cs typeface="Tahoma"/>
              </a:rPr>
              <a:t>function.</a:t>
            </a:r>
            <a:endParaRPr sz="15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84480" marR="812800">
              <a:lnSpc>
                <a:spcPts val="1800"/>
              </a:lnSpc>
              <a:spcBef>
                <a:spcPts val="1320"/>
              </a:spcBef>
            </a:pPr>
            <a:r>
              <a:rPr dirty="0" sz="1550" spc="130">
                <a:latin typeface="Tahoma"/>
                <a:cs typeface="Tahoma"/>
              </a:rPr>
              <a:t>Many</a:t>
            </a:r>
            <a:r>
              <a:rPr dirty="0" sz="1550">
                <a:latin typeface="Tahoma"/>
                <a:cs typeface="Tahoma"/>
              </a:rPr>
              <a:t> </a:t>
            </a:r>
            <a:r>
              <a:rPr dirty="0" sz="1550" spc="90">
                <a:latin typeface="Tahoma"/>
                <a:cs typeface="Tahoma"/>
              </a:rPr>
              <a:t>folks</a:t>
            </a:r>
            <a:r>
              <a:rPr dirty="0" sz="1550">
                <a:latin typeface="Tahoma"/>
                <a:cs typeface="Tahoma"/>
              </a:rPr>
              <a:t> </a:t>
            </a:r>
            <a:r>
              <a:rPr dirty="0" sz="1550" spc="114">
                <a:latin typeface="Tahoma"/>
                <a:cs typeface="Tahoma"/>
              </a:rPr>
              <a:t>misguidedly</a:t>
            </a:r>
            <a:r>
              <a:rPr dirty="0" sz="1550">
                <a:latin typeface="Tahoma"/>
                <a:cs typeface="Tahoma"/>
              </a:rPr>
              <a:t> </a:t>
            </a:r>
            <a:r>
              <a:rPr dirty="0" sz="1550" spc="90">
                <a:latin typeface="Tahoma"/>
                <a:cs typeface="Tahoma"/>
              </a:rPr>
              <a:t>turn</a:t>
            </a:r>
            <a:r>
              <a:rPr dirty="0" sz="1550" spc="5">
                <a:latin typeface="Tahoma"/>
                <a:cs typeface="Tahoma"/>
              </a:rPr>
              <a:t> </a:t>
            </a:r>
            <a:r>
              <a:rPr dirty="0" sz="1550" spc="100">
                <a:latin typeface="Tahoma"/>
                <a:cs typeface="Tahoma"/>
              </a:rPr>
              <a:t>to</a:t>
            </a:r>
            <a:r>
              <a:rPr dirty="0" sz="1550" spc="10">
                <a:latin typeface="Tahoma"/>
                <a:cs typeface="Tahoma"/>
              </a:rPr>
              <a:t> </a:t>
            </a:r>
            <a:r>
              <a:rPr dirty="0" sz="1550" spc="105">
                <a:latin typeface="Tahoma"/>
                <a:cs typeface="Tahoma"/>
              </a:rPr>
              <a:t>neural</a:t>
            </a:r>
            <a:r>
              <a:rPr dirty="0" sz="1550" spc="15">
                <a:latin typeface="Tahoma"/>
                <a:cs typeface="Tahoma"/>
              </a:rPr>
              <a:t> </a:t>
            </a:r>
            <a:r>
              <a:rPr dirty="0" sz="1550" spc="105">
                <a:latin typeface="Tahoma"/>
                <a:cs typeface="Tahoma"/>
              </a:rPr>
              <a:t>networks</a:t>
            </a:r>
            <a:r>
              <a:rPr dirty="0" sz="1550">
                <a:latin typeface="Tahoma"/>
                <a:cs typeface="Tahoma"/>
              </a:rPr>
              <a:t> </a:t>
            </a:r>
            <a:r>
              <a:rPr dirty="0" sz="1550" spc="125">
                <a:latin typeface="Tahoma"/>
                <a:cs typeface="Tahoma"/>
              </a:rPr>
              <a:t>and</a:t>
            </a:r>
            <a:r>
              <a:rPr dirty="0" sz="1550" spc="5">
                <a:latin typeface="Tahoma"/>
                <a:cs typeface="Tahoma"/>
              </a:rPr>
              <a:t> </a:t>
            </a:r>
            <a:r>
              <a:rPr dirty="0" sz="1550" spc="100">
                <a:latin typeface="Tahoma"/>
                <a:cs typeface="Tahoma"/>
              </a:rPr>
              <a:t>other</a:t>
            </a:r>
            <a:r>
              <a:rPr dirty="0" sz="1550" spc="15">
                <a:latin typeface="Tahoma"/>
                <a:cs typeface="Tahoma"/>
              </a:rPr>
              <a:t> </a:t>
            </a:r>
            <a:r>
              <a:rPr dirty="0" sz="1550" spc="130">
                <a:latin typeface="Tahoma"/>
                <a:cs typeface="Tahoma"/>
              </a:rPr>
              <a:t>machine</a:t>
            </a:r>
            <a:r>
              <a:rPr dirty="0" sz="1550" spc="5">
                <a:latin typeface="Tahoma"/>
                <a:cs typeface="Tahoma"/>
              </a:rPr>
              <a:t> </a:t>
            </a:r>
            <a:r>
              <a:rPr dirty="0" sz="1550" spc="100">
                <a:latin typeface="Tahoma"/>
                <a:cs typeface="Tahoma"/>
              </a:rPr>
              <a:t>learning</a:t>
            </a:r>
            <a:r>
              <a:rPr dirty="0" sz="1550" spc="15">
                <a:latin typeface="Tahoma"/>
                <a:cs typeface="Tahoma"/>
              </a:rPr>
              <a:t> </a:t>
            </a:r>
            <a:r>
              <a:rPr dirty="0" sz="1550" spc="120">
                <a:latin typeface="Tahoma"/>
                <a:cs typeface="Tahoma"/>
              </a:rPr>
              <a:t>when  </a:t>
            </a:r>
            <a:r>
              <a:rPr dirty="0" sz="1550" spc="105">
                <a:latin typeface="Tahoma"/>
                <a:cs typeface="Tahoma"/>
              </a:rPr>
              <a:t>discrete</a:t>
            </a:r>
            <a:r>
              <a:rPr dirty="0" sz="1550">
                <a:latin typeface="Tahoma"/>
                <a:cs typeface="Tahoma"/>
              </a:rPr>
              <a:t> </a:t>
            </a:r>
            <a:r>
              <a:rPr dirty="0" sz="1550" spc="105">
                <a:latin typeface="Tahoma"/>
                <a:cs typeface="Tahoma"/>
              </a:rPr>
              <a:t>optimization</a:t>
            </a:r>
            <a:r>
              <a:rPr dirty="0" sz="1550" spc="10">
                <a:latin typeface="Tahoma"/>
                <a:cs typeface="Tahoma"/>
              </a:rPr>
              <a:t> </a:t>
            </a:r>
            <a:r>
              <a:rPr dirty="0" sz="1550" spc="105">
                <a:latin typeface="Tahoma"/>
                <a:cs typeface="Tahoma"/>
              </a:rPr>
              <a:t>would</a:t>
            </a:r>
            <a:r>
              <a:rPr dirty="0" sz="1550">
                <a:latin typeface="Tahoma"/>
                <a:cs typeface="Tahoma"/>
              </a:rPr>
              <a:t> </a:t>
            </a:r>
            <a:r>
              <a:rPr dirty="0" sz="1550" spc="130">
                <a:latin typeface="Tahoma"/>
                <a:cs typeface="Tahoma"/>
              </a:rPr>
              <a:t>be</a:t>
            </a:r>
            <a:r>
              <a:rPr dirty="0" sz="1550">
                <a:latin typeface="Tahoma"/>
                <a:cs typeface="Tahoma"/>
              </a:rPr>
              <a:t> </a:t>
            </a:r>
            <a:r>
              <a:rPr dirty="0" sz="1550" spc="120">
                <a:latin typeface="Tahoma"/>
                <a:cs typeface="Tahoma"/>
              </a:rPr>
              <a:t>more</a:t>
            </a:r>
            <a:r>
              <a:rPr dirty="0" sz="1550">
                <a:latin typeface="Tahoma"/>
                <a:cs typeface="Tahoma"/>
              </a:rPr>
              <a:t> </a:t>
            </a:r>
            <a:r>
              <a:rPr dirty="0" sz="1550" spc="95">
                <a:latin typeface="Tahoma"/>
                <a:cs typeface="Tahoma"/>
              </a:rPr>
              <a:t>appropriate.</a:t>
            </a:r>
            <a:endParaRPr sz="15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dirty="0" sz="1800" spc="215" b="1">
                <a:latin typeface="Arial"/>
                <a:cs typeface="Arial"/>
              </a:rPr>
              <a:t>Recommended </a:t>
            </a:r>
            <a:r>
              <a:rPr dirty="0" sz="1800" spc="85" b="1">
                <a:latin typeface="Arial"/>
                <a:cs typeface="Arial"/>
              </a:rPr>
              <a:t>Java</a:t>
            </a:r>
            <a:r>
              <a:rPr dirty="0" sz="1800" spc="95" b="1">
                <a:latin typeface="Arial"/>
                <a:cs typeface="Arial"/>
              </a:rPr>
              <a:t> </a:t>
            </a:r>
            <a:r>
              <a:rPr dirty="0" sz="1800" spc="165" b="1">
                <a:latin typeface="Arial"/>
                <a:cs typeface="Arial"/>
              </a:rPr>
              <a:t>Libraries:</a:t>
            </a:r>
            <a:endParaRPr sz="1800">
              <a:latin typeface="Arial"/>
              <a:cs typeface="Arial"/>
            </a:endParaRPr>
          </a:p>
          <a:p>
            <a:pPr marL="284480" marR="7659370">
              <a:lnSpc>
                <a:spcPct val="139800"/>
              </a:lnSpc>
              <a:spcBef>
                <a:spcPts val="20"/>
              </a:spcBef>
            </a:pPr>
            <a:r>
              <a:rPr dirty="0" sz="1550" spc="90">
                <a:latin typeface="Tahoma"/>
                <a:cs typeface="Tahoma"/>
              </a:rPr>
              <a:t>OjAlgo!  </a:t>
            </a:r>
            <a:r>
              <a:rPr dirty="0" sz="1550" spc="120">
                <a:latin typeface="Tahoma"/>
                <a:cs typeface="Tahoma"/>
              </a:rPr>
              <a:t>Op</a:t>
            </a:r>
            <a:r>
              <a:rPr dirty="0" sz="1550" spc="95">
                <a:latin typeface="Tahoma"/>
                <a:cs typeface="Tahoma"/>
              </a:rPr>
              <a:t>t</a:t>
            </a:r>
            <a:r>
              <a:rPr dirty="0" sz="1550" spc="120">
                <a:latin typeface="Tahoma"/>
                <a:cs typeface="Tahoma"/>
              </a:rPr>
              <a:t>a</a:t>
            </a:r>
            <a:r>
              <a:rPr dirty="0" sz="1550" spc="80">
                <a:latin typeface="Tahoma"/>
                <a:cs typeface="Tahoma"/>
              </a:rPr>
              <a:t>P</a:t>
            </a:r>
            <a:r>
              <a:rPr dirty="0" sz="1550" spc="105">
                <a:latin typeface="Tahoma"/>
                <a:cs typeface="Tahoma"/>
              </a:rPr>
              <a:t>lan</a:t>
            </a:r>
            <a:r>
              <a:rPr dirty="0" sz="1550" spc="120">
                <a:latin typeface="Tahoma"/>
                <a:cs typeface="Tahoma"/>
              </a:rPr>
              <a:t>n</a:t>
            </a:r>
            <a:r>
              <a:rPr dirty="0" sz="1550" spc="130">
                <a:latin typeface="Tahoma"/>
                <a:cs typeface="Tahoma"/>
              </a:rPr>
              <a:t>e</a:t>
            </a:r>
            <a:r>
              <a:rPr dirty="0" sz="1550" spc="75">
                <a:latin typeface="Tahoma"/>
                <a:cs typeface="Tahoma"/>
              </a:rPr>
              <a:t>r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09" y="556259"/>
            <a:ext cx="69583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20" b="1">
                <a:solidFill>
                  <a:srgbClr val="FFFFFF"/>
                </a:solidFill>
                <a:latin typeface="Arial"/>
                <a:cs typeface="Arial"/>
              </a:rPr>
              <a:t>Learn </a:t>
            </a:r>
            <a:r>
              <a:rPr dirty="0" sz="2400" spc="270" b="1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dirty="0" sz="2400" spc="225" b="1">
                <a:solidFill>
                  <a:srgbClr val="FFFFFF"/>
                </a:solidFill>
                <a:latin typeface="Arial"/>
                <a:cs typeface="Arial"/>
              </a:rPr>
              <a:t>About </a:t>
            </a:r>
            <a:r>
              <a:rPr dirty="0" sz="2400" spc="220" b="1">
                <a:solidFill>
                  <a:srgbClr val="FFFFFF"/>
                </a:solidFill>
                <a:latin typeface="Arial"/>
                <a:cs typeface="Arial"/>
              </a:rPr>
              <a:t>Discrete</a:t>
            </a:r>
            <a:r>
              <a:rPr dirty="0" sz="2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235" b="1">
                <a:solidFill>
                  <a:srgbClr val="FFFFFF"/>
                </a:solidFill>
                <a:latin typeface="Arial"/>
                <a:cs typeface="Arial"/>
              </a:rPr>
              <a:t>Optimization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01750" y="1697989"/>
            <a:ext cx="3840479" cy="2181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51150" y="1338579"/>
            <a:ext cx="25101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5" i="1">
                <a:latin typeface="Trebuchet MS"/>
                <a:cs typeface="Trebuchet MS"/>
              </a:rPr>
              <a:t>Discrete</a:t>
            </a:r>
            <a:r>
              <a:rPr dirty="0" sz="1800" spc="-5" i="1">
                <a:latin typeface="Trebuchet MS"/>
                <a:cs typeface="Trebuchet MS"/>
              </a:rPr>
              <a:t> </a:t>
            </a:r>
            <a:r>
              <a:rPr dirty="0" sz="1800" spc="70" i="1">
                <a:latin typeface="Trebuchet MS"/>
                <a:cs typeface="Trebuchet MS"/>
              </a:rPr>
              <a:t>Optimization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1750" y="1423669"/>
            <a:ext cx="1280160" cy="200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42329" y="1461769"/>
            <a:ext cx="2068829" cy="3108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40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2462529"/>
            <a:ext cx="5009515" cy="746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dirty="0" spc="240"/>
              <a:t>Part</a:t>
            </a:r>
            <a:r>
              <a:rPr dirty="0" spc="165"/>
              <a:t> </a:t>
            </a:r>
            <a:r>
              <a:rPr dirty="0" spc="200"/>
              <a:t>III:</a:t>
            </a:r>
          </a:p>
          <a:p>
            <a:pPr marL="12700">
              <a:lnSpc>
                <a:spcPts val="2840"/>
              </a:lnSpc>
            </a:pPr>
            <a:r>
              <a:rPr dirty="0" spc="170"/>
              <a:t>Classification </a:t>
            </a:r>
            <a:r>
              <a:rPr dirty="0" spc="280"/>
              <a:t>w/ </a:t>
            </a:r>
            <a:r>
              <a:rPr dirty="0" spc="240"/>
              <a:t>Naive</a:t>
            </a:r>
            <a:r>
              <a:rPr dirty="0" spc="10"/>
              <a:t> </a:t>
            </a:r>
            <a:r>
              <a:rPr dirty="0" spc="175"/>
              <a:t>Bayes</a:t>
            </a:r>
          </a:p>
        </p:txBody>
      </p:sp>
      <p:sp>
        <p:nvSpPr>
          <p:cNvPr id="3" name="object 3"/>
          <p:cNvSpPr/>
          <p:nvPr/>
        </p:nvSpPr>
        <p:spPr>
          <a:xfrm>
            <a:off x="7498080" y="1737360"/>
            <a:ext cx="2133600" cy="2142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31476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70"/>
              <a:t>Classifying</a:t>
            </a:r>
            <a:r>
              <a:rPr dirty="0" spc="140"/>
              <a:t> </a:t>
            </a:r>
            <a:r>
              <a:rPr dirty="0" spc="185"/>
              <a:t>Things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43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46709" y="1369584"/>
            <a:ext cx="8804275" cy="3538854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450" spc="145" b="1">
                <a:latin typeface="Arial"/>
                <a:cs typeface="Arial"/>
              </a:rPr>
              <a:t>Probably </a:t>
            </a:r>
            <a:r>
              <a:rPr dirty="0" sz="1450" spc="190" b="1">
                <a:latin typeface="Arial"/>
                <a:cs typeface="Arial"/>
              </a:rPr>
              <a:t>the </a:t>
            </a:r>
            <a:r>
              <a:rPr dirty="0" sz="1450" spc="160" b="1">
                <a:latin typeface="Arial"/>
                <a:cs typeface="Arial"/>
              </a:rPr>
              <a:t>most common </a:t>
            </a:r>
            <a:r>
              <a:rPr dirty="0" sz="1450" spc="155" b="1">
                <a:latin typeface="Arial"/>
                <a:cs typeface="Arial"/>
              </a:rPr>
              <a:t>task </a:t>
            </a:r>
            <a:r>
              <a:rPr dirty="0" sz="1450" spc="120" b="1">
                <a:latin typeface="Arial"/>
                <a:cs typeface="Arial"/>
              </a:rPr>
              <a:t>in </a:t>
            </a:r>
            <a:r>
              <a:rPr dirty="0" sz="1450" spc="155" b="1">
                <a:latin typeface="Arial"/>
                <a:cs typeface="Arial"/>
              </a:rPr>
              <a:t>machine </a:t>
            </a:r>
            <a:r>
              <a:rPr dirty="0" sz="1450" spc="150" b="1">
                <a:latin typeface="Arial"/>
                <a:cs typeface="Arial"/>
              </a:rPr>
              <a:t>learning </a:t>
            </a:r>
            <a:r>
              <a:rPr dirty="0" sz="1450" spc="75" b="1">
                <a:latin typeface="Arial"/>
                <a:cs typeface="Arial"/>
              </a:rPr>
              <a:t>is </a:t>
            </a:r>
            <a:r>
              <a:rPr dirty="0" sz="1450" spc="114" b="1">
                <a:latin typeface="Arial"/>
                <a:cs typeface="Arial"/>
              </a:rPr>
              <a:t>classifying</a:t>
            </a:r>
            <a:r>
              <a:rPr dirty="0" sz="1450" spc="-130" b="1">
                <a:latin typeface="Arial"/>
                <a:cs typeface="Arial"/>
              </a:rPr>
              <a:t> </a:t>
            </a:r>
            <a:r>
              <a:rPr dirty="0" sz="1450" spc="170" b="1">
                <a:latin typeface="Arial"/>
                <a:cs typeface="Arial"/>
              </a:rPr>
              <a:t>data:</a:t>
            </a:r>
            <a:endParaRPr sz="1450">
              <a:latin typeface="Arial"/>
              <a:cs typeface="Arial"/>
            </a:endParaRPr>
          </a:p>
          <a:p>
            <a:pPr marL="229235" marR="4831715">
              <a:lnSpc>
                <a:spcPct val="138300"/>
              </a:lnSpc>
              <a:spcBef>
                <a:spcPts val="25"/>
              </a:spcBef>
            </a:pPr>
            <a:r>
              <a:rPr dirty="0" sz="1250" spc="-15">
                <a:latin typeface="Verdana"/>
                <a:cs typeface="Verdana"/>
              </a:rPr>
              <a:t>How </a:t>
            </a:r>
            <a:r>
              <a:rPr dirty="0" sz="1250" spc="-5">
                <a:latin typeface="Verdana"/>
                <a:cs typeface="Verdana"/>
              </a:rPr>
              <a:t>do </a:t>
            </a:r>
            <a:r>
              <a:rPr dirty="0" sz="1250" spc="-165">
                <a:latin typeface="Verdana"/>
                <a:cs typeface="Verdana"/>
              </a:rPr>
              <a:t>I </a:t>
            </a:r>
            <a:r>
              <a:rPr dirty="0" sz="1250" spc="-10">
                <a:latin typeface="Verdana"/>
                <a:cs typeface="Verdana"/>
              </a:rPr>
              <a:t>identify images </a:t>
            </a:r>
            <a:r>
              <a:rPr dirty="0" sz="1250" spc="-5">
                <a:latin typeface="Verdana"/>
                <a:cs typeface="Verdana"/>
              </a:rPr>
              <a:t>of </a:t>
            </a:r>
            <a:r>
              <a:rPr dirty="0" sz="1250" b="1" i="1">
                <a:latin typeface="Verdana"/>
                <a:cs typeface="Verdana"/>
              </a:rPr>
              <a:t>dogs </a:t>
            </a:r>
            <a:r>
              <a:rPr dirty="0" sz="1250" spc="-10">
                <a:latin typeface="Verdana"/>
                <a:cs typeface="Verdana"/>
              </a:rPr>
              <a:t>vs </a:t>
            </a:r>
            <a:r>
              <a:rPr dirty="0" sz="1250" spc="-5" b="1" i="1">
                <a:latin typeface="Verdana"/>
                <a:cs typeface="Verdana"/>
              </a:rPr>
              <a:t>cats</a:t>
            </a:r>
            <a:r>
              <a:rPr dirty="0" sz="1250" spc="-5">
                <a:latin typeface="Verdana"/>
                <a:cs typeface="Verdana"/>
              </a:rPr>
              <a:t>?  </a:t>
            </a:r>
            <a:r>
              <a:rPr dirty="0" sz="1250" spc="-10">
                <a:latin typeface="Verdana"/>
                <a:cs typeface="Verdana"/>
              </a:rPr>
              <a:t>What</a:t>
            </a:r>
            <a:r>
              <a:rPr dirty="0" sz="1250" spc="-60">
                <a:latin typeface="Verdana"/>
                <a:cs typeface="Verdana"/>
              </a:rPr>
              <a:t> </a:t>
            </a:r>
            <a:r>
              <a:rPr dirty="0" sz="1250" spc="-25" b="1" i="1">
                <a:latin typeface="Verdana"/>
                <a:cs typeface="Verdana"/>
              </a:rPr>
              <a:t>words</a:t>
            </a:r>
            <a:r>
              <a:rPr dirty="0" sz="1250" spc="-35" b="1" i="1">
                <a:latin typeface="Verdana"/>
                <a:cs typeface="Verdana"/>
              </a:rPr>
              <a:t> </a:t>
            </a:r>
            <a:r>
              <a:rPr dirty="0" sz="1250" spc="-20">
                <a:latin typeface="Verdana"/>
                <a:cs typeface="Verdana"/>
              </a:rPr>
              <a:t>are</a:t>
            </a:r>
            <a:r>
              <a:rPr dirty="0" sz="1250" spc="-55">
                <a:latin typeface="Verdana"/>
                <a:cs typeface="Verdana"/>
              </a:rPr>
              <a:t> </a:t>
            </a:r>
            <a:r>
              <a:rPr dirty="0" sz="1250" spc="-10">
                <a:latin typeface="Verdana"/>
                <a:cs typeface="Verdana"/>
              </a:rPr>
              <a:t>being</a:t>
            </a:r>
            <a:r>
              <a:rPr dirty="0" sz="1250" spc="-50">
                <a:latin typeface="Verdana"/>
                <a:cs typeface="Verdana"/>
              </a:rPr>
              <a:t> </a:t>
            </a:r>
            <a:r>
              <a:rPr dirty="0" sz="1250">
                <a:latin typeface="Verdana"/>
                <a:cs typeface="Verdana"/>
              </a:rPr>
              <a:t>said</a:t>
            </a:r>
            <a:r>
              <a:rPr dirty="0" sz="1250" spc="-50">
                <a:latin typeface="Verdana"/>
                <a:cs typeface="Verdana"/>
              </a:rPr>
              <a:t> </a:t>
            </a:r>
            <a:r>
              <a:rPr dirty="0" sz="1250" spc="-5">
                <a:latin typeface="Verdana"/>
                <a:cs typeface="Verdana"/>
              </a:rPr>
              <a:t>in</a:t>
            </a:r>
            <a:r>
              <a:rPr dirty="0" sz="1250" spc="-55">
                <a:latin typeface="Verdana"/>
                <a:cs typeface="Verdana"/>
              </a:rPr>
              <a:t> </a:t>
            </a:r>
            <a:r>
              <a:rPr dirty="0" sz="1250" spc="5">
                <a:latin typeface="Verdana"/>
                <a:cs typeface="Verdana"/>
              </a:rPr>
              <a:t>a</a:t>
            </a:r>
            <a:r>
              <a:rPr dirty="0" sz="1250" spc="-50">
                <a:latin typeface="Verdana"/>
                <a:cs typeface="Verdana"/>
              </a:rPr>
              <a:t> </a:t>
            </a:r>
            <a:r>
              <a:rPr dirty="0" sz="1250" spc="10">
                <a:latin typeface="Verdana"/>
                <a:cs typeface="Verdana"/>
              </a:rPr>
              <a:t>piece</a:t>
            </a:r>
            <a:r>
              <a:rPr dirty="0" sz="1250" spc="-45">
                <a:latin typeface="Verdana"/>
                <a:cs typeface="Verdana"/>
              </a:rPr>
              <a:t> </a:t>
            </a:r>
            <a:r>
              <a:rPr dirty="0" sz="1250" spc="-10">
                <a:latin typeface="Verdana"/>
                <a:cs typeface="Verdana"/>
              </a:rPr>
              <a:t>of</a:t>
            </a:r>
            <a:r>
              <a:rPr dirty="0" sz="1250" spc="-50">
                <a:latin typeface="Verdana"/>
                <a:cs typeface="Verdana"/>
              </a:rPr>
              <a:t> </a:t>
            </a:r>
            <a:r>
              <a:rPr dirty="0" sz="1250" spc="-10">
                <a:latin typeface="Verdana"/>
                <a:cs typeface="Verdana"/>
              </a:rPr>
              <a:t>audio?  </a:t>
            </a:r>
            <a:r>
              <a:rPr dirty="0" sz="1250" spc="-90">
                <a:latin typeface="Verdana"/>
                <a:cs typeface="Verdana"/>
              </a:rPr>
              <a:t>Is </a:t>
            </a:r>
            <a:r>
              <a:rPr dirty="0" sz="1250" spc="-10">
                <a:latin typeface="Verdana"/>
                <a:cs typeface="Verdana"/>
              </a:rPr>
              <a:t>this </a:t>
            </a:r>
            <a:r>
              <a:rPr dirty="0" sz="1250" spc="-5">
                <a:latin typeface="Verdana"/>
                <a:cs typeface="Verdana"/>
              </a:rPr>
              <a:t>email </a:t>
            </a:r>
            <a:r>
              <a:rPr dirty="0" sz="1250" spc="-10" b="1" i="1">
                <a:latin typeface="Verdana"/>
                <a:cs typeface="Verdana"/>
              </a:rPr>
              <a:t>spam </a:t>
            </a:r>
            <a:r>
              <a:rPr dirty="0" sz="1250" spc="-20">
                <a:latin typeface="Verdana"/>
                <a:cs typeface="Verdana"/>
              </a:rPr>
              <a:t>or </a:t>
            </a:r>
            <a:r>
              <a:rPr dirty="0" sz="1250" b="1" i="1">
                <a:latin typeface="Verdana"/>
                <a:cs typeface="Verdana"/>
              </a:rPr>
              <a:t>not</a:t>
            </a:r>
            <a:r>
              <a:rPr dirty="0" sz="1250" spc="-95" b="1" i="1">
                <a:latin typeface="Verdana"/>
                <a:cs typeface="Verdana"/>
              </a:rPr>
              <a:t> </a:t>
            </a:r>
            <a:r>
              <a:rPr dirty="0" sz="1250" spc="-15" b="1" i="1">
                <a:latin typeface="Verdana"/>
                <a:cs typeface="Verdana"/>
              </a:rPr>
              <a:t>spam</a:t>
            </a:r>
            <a:r>
              <a:rPr dirty="0" sz="1250" spc="-15">
                <a:latin typeface="Verdana"/>
                <a:cs typeface="Verdana"/>
              </a:rPr>
              <a:t>?</a:t>
            </a:r>
            <a:endParaRPr sz="1250">
              <a:latin typeface="Verdana"/>
              <a:cs typeface="Verdana"/>
            </a:endParaRPr>
          </a:p>
          <a:p>
            <a:pPr marL="229235">
              <a:lnSpc>
                <a:spcPct val="100000"/>
              </a:lnSpc>
              <a:spcBef>
                <a:spcPts val="570"/>
              </a:spcBef>
            </a:pPr>
            <a:r>
              <a:rPr dirty="0" sz="1250" spc="-10">
                <a:latin typeface="Verdana"/>
                <a:cs typeface="Verdana"/>
              </a:rPr>
              <a:t>What attributes </a:t>
            </a:r>
            <a:r>
              <a:rPr dirty="0" sz="1250">
                <a:latin typeface="Verdana"/>
                <a:cs typeface="Verdana"/>
              </a:rPr>
              <a:t>define </a:t>
            </a:r>
            <a:r>
              <a:rPr dirty="0" sz="1250" spc="-15" b="1" i="1">
                <a:latin typeface="Verdana"/>
                <a:cs typeface="Verdana"/>
              </a:rPr>
              <a:t>high-risk</a:t>
            </a:r>
            <a:r>
              <a:rPr dirty="0" sz="1250" spc="-15">
                <a:latin typeface="Tahoma"/>
                <a:cs typeface="Tahoma"/>
              </a:rPr>
              <a:t>, </a:t>
            </a:r>
            <a:r>
              <a:rPr dirty="0" sz="1250" spc="-20" b="1" i="1">
                <a:latin typeface="Verdana"/>
                <a:cs typeface="Verdana"/>
              </a:rPr>
              <a:t>medium-risk</a:t>
            </a:r>
            <a:r>
              <a:rPr dirty="0" sz="1250" spc="-20">
                <a:latin typeface="Tahoma"/>
                <a:cs typeface="Tahoma"/>
              </a:rPr>
              <a:t>, </a:t>
            </a:r>
            <a:r>
              <a:rPr dirty="0" sz="1250" spc="85">
                <a:latin typeface="Tahoma"/>
                <a:cs typeface="Tahoma"/>
              </a:rPr>
              <a:t>and </a:t>
            </a:r>
            <a:r>
              <a:rPr dirty="0" sz="1250" spc="-35" b="1" i="1">
                <a:latin typeface="Verdana"/>
                <a:cs typeface="Verdana"/>
              </a:rPr>
              <a:t>low-risk </a:t>
            </a:r>
            <a:r>
              <a:rPr dirty="0" sz="1250" spc="80">
                <a:latin typeface="Tahoma"/>
                <a:cs typeface="Tahoma"/>
              </a:rPr>
              <a:t>loan</a:t>
            </a:r>
            <a:r>
              <a:rPr dirty="0" sz="1250" spc="-170">
                <a:latin typeface="Tahoma"/>
                <a:cs typeface="Tahoma"/>
              </a:rPr>
              <a:t> </a:t>
            </a:r>
            <a:r>
              <a:rPr dirty="0" sz="1250" spc="75">
                <a:latin typeface="Tahoma"/>
                <a:cs typeface="Tahoma"/>
              </a:rPr>
              <a:t>applicants?</a:t>
            </a:r>
            <a:endParaRPr sz="1250">
              <a:latin typeface="Tahoma"/>
              <a:cs typeface="Tahoma"/>
            </a:endParaRPr>
          </a:p>
          <a:p>
            <a:pPr marL="229235">
              <a:lnSpc>
                <a:spcPct val="100000"/>
              </a:lnSpc>
              <a:spcBef>
                <a:spcPts val="580"/>
              </a:spcBef>
            </a:pPr>
            <a:r>
              <a:rPr dirty="0" sz="1250" spc="-15">
                <a:latin typeface="Verdana"/>
                <a:cs typeface="Verdana"/>
              </a:rPr>
              <a:t>How </a:t>
            </a:r>
            <a:r>
              <a:rPr dirty="0" sz="1250" spc="-5">
                <a:latin typeface="Verdana"/>
                <a:cs typeface="Verdana"/>
              </a:rPr>
              <a:t>do </a:t>
            </a:r>
            <a:r>
              <a:rPr dirty="0" sz="1250" spc="-165">
                <a:latin typeface="Verdana"/>
                <a:cs typeface="Verdana"/>
              </a:rPr>
              <a:t>I </a:t>
            </a:r>
            <a:r>
              <a:rPr dirty="0" sz="1250" spc="-10">
                <a:latin typeface="Verdana"/>
                <a:cs typeface="Verdana"/>
              </a:rPr>
              <a:t>predict </a:t>
            </a:r>
            <a:r>
              <a:rPr dirty="0" sz="1250" spc="-5">
                <a:latin typeface="Verdana"/>
                <a:cs typeface="Verdana"/>
              </a:rPr>
              <a:t>if </a:t>
            </a:r>
            <a:r>
              <a:rPr dirty="0" sz="1250" spc="5">
                <a:latin typeface="Verdana"/>
                <a:cs typeface="Verdana"/>
              </a:rPr>
              <a:t>a </a:t>
            </a:r>
            <a:r>
              <a:rPr dirty="0" sz="1250" spc="-10">
                <a:latin typeface="Verdana"/>
                <a:cs typeface="Verdana"/>
              </a:rPr>
              <a:t>shipment </a:t>
            </a:r>
            <a:r>
              <a:rPr dirty="0" sz="1250" spc="-5">
                <a:latin typeface="Verdana"/>
                <a:cs typeface="Verdana"/>
              </a:rPr>
              <a:t>will </a:t>
            </a:r>
            <a:r>
              <a:rPr dirty="0" sz="1250" spc="5">
                <a:latin typeface="Verdana"/>
                <a:cs typeface="Verdana"/>
              </a:rPr>
              <a:t>be </a:t>
            </a:r>
            <a:r>
              <a:rPr dirty="0" sz="1250" spc="5" b="1" i="1">
                <a:latin typeface="Verdana"/>
                <a:cs typeface="Verdana"/>
              </a:rPr>
              <a:t>late, </a:t>
            </a:r>
            <a:r>
              <a:rPr dirty="0" sz="1250" spc="100" b="1">
                <a:latin typeface="Arial"/>
                <a:cs typeface="Arial"/>
              </a:rPr>
              <a:t>early</a:t>
            </a:r>
            <a:r>
              <a:rPr dirty="0" sz="1250" spc="100">
                <a:latin typeface="Tahoma"/>
                <a:cs typeface="Tahoma"/>
              </a:rPr>
              <a:t>,</a:t>
            </a:r>
            <a:r>
              <a:rPr dirty="0" sz="1250" spc="-265">
                <a:latin typeface="Tahoma"/>
                <a:cs typeface="Tahoma"/>
              </a:rPr>
              <a:t> </a:t>
            </a:r>
            <a:r>
              <a:rPr dirty="0" sz="1250" spc="65">
                <a:latin typeface="Tahoma"/>
                <a:cs typeface="Tahoma"/>
              </a:rPr>
              <a:t>or </a:t>
            </a:r>
            <a:r>
              <a:rPr dirty="0" sz="1250" spc="-20" b="1" i="1">
                <a:latin typeface="Verdana"/>
                <a:cs typeface="Verdana"/>
              </a:rPr>
              <a:t>on-time</a:t>
            </a:r>
            <a:r>
              <a:rPr dirty="0" sz="1250" spc="-20">
                <a:latin typeface="Verdana"/>
                <a:cs typeface="Verdana"/>
              </a:rPr>
              <a:t>?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450" spc="160" b="1">
                <a:latin typeface="Arial"/>
                <a:cs typeface="Arial"/>
              </a:rPr>
              <a:t>There </a:t>
            </a:r>
            <a:r>
              <a:rPr dirty="0" sz="1450" spc="175" b="1">
                <a:latin typeface="Arial"/>
                <a:cs typeface="Arial"/>
              </a:rPr>
              <a:t>are </a:t>
            </a:r>
            <a:r>
              <a:rPr dirty="0" sz="1450" spc="180" b="1">
                <a:latin typeface="Arial"/>
                <a:cs typeface="Arial"/>
              </a:rPr>
              <a:t>many </a:t>
            </a:r>
            <a:r>
              <a:rPr dirty="0" sz="1450" spc="145" b="1">
                <a:latin typeface="Arial"/>
                <a:cs typeface="Arial"/>
              </a:rPr>
              <a:t>techniques </a:t>
            </a:r>
            <a:r>
              <a:rPr dirty="0" sz="1450" spc="170" b="1">
                <a:latin typeface="Arial"/>
                <a:cs typeface="Arial"/>
              </a:rPr>
              <a:t>to </a:t>
            </a:r>
            <a:r>
              <a:rPr dirty="0" sz="1450" spc="105" b="1">
                <a:latin typeface="Arial"/>
                <a:cs typeface="Arial"/>
              </a:rPr>
              <a:t>classify </a:t>
            </a:r>
            <a:r>
              <a:rPr dirty="0" sz="1450" spc="180" b="1">
                <a:latin typeface="Arial"/>
                <a:cs typeface="Arial"/>
              </a:rPr>
              <a:t>data, </a:t>
            </a:r>
            <a:r>
              <a:rPr dirty="0" sz="1450" spc="175" b="1">
                <a:latin typeface="Arial"/>
                <a:cs typeface="Arial"/>
              </a:rPr>
              <a:t>with </a:t>
            </a:r>
            <a:r>
              <a:rPr dirty="0" sz="1450" spc="114" b="1">
                <a:latin typeface="Arial"/>
                <a:cs typeface="Arial"/>
              </a:rPr>
              <a:t>pros/cons </a:t>
            </a:r>
            <a:r>
              <a:rPr dirty="0" sz="1450" spc="160" b="1">
                <a:latin typeface="Arial"/>
                <a:cs typeface="Arial"/>
              </a:rPr>
              <a:t>depending </a:t>
            </a:r>
            <a:r>
              <a:rPr dirty="0" sz="1450" spc="140" b="1">
                <a:latin typeface="Arial"/>
                <a:cs typeface="Arial"/>
              </a:rPr>
              <a:t>on </a:t>
            </a:r>
            <a:r>
              <a:rPr dirty="0" sz="1450" spc="190" b="1">
                <a:latin typeface="Arial"/>
                <a:cs typeface="Arial"/>
              </a:rPr>
              <a:t>the</a:t>
            </a:r>
            <a:r>
              <a:rPr dirty="0" sz="1450" spc="-210" b="1">
                <a:latin typeface="Arial"/>
                <a:cs typeface="Arial"/>
              </a:rPr>
              <a:t> </a:t>
            </a:r>
            <a:r>
              <a:rPr dirty="0" sz="1450" spc="150" b="1">
                <a:latin typeface="Arial"/>
                <a:cs typeface="Arial"/>
              </a:rPr>
              <a:t>task:</a:t>
            </a:r>
            <a:endParaRPr sz="1450">
              <a:latin typeface="Arial"/>
              <a:cs typeface="Arial"/>
            </a:endParaRPr>
          </a:p>
          <a:p>
            <a:pPr marL="229235" marR="6612890">
              <a:lnSpc>
                <a:spcPct val="138700"/>
              </a:lnSpc>
              <a:spcBef>
                <a:spcPts val="10"/>
              </a:spcBef>
            </a:pPr>
            <a:r>
              <a:rPr dirty="0" sz="1250" spc="-10">
                <a:latin typeface="Verdana"/>
                <a:cs typeface="Verdana"/>
              </a:rPr>
              <a:t>Neural </a:t>
            </a:r>
            <a:r>
              <a:rPr dirty="0" sz="1250" spc="-15">
                <a:latin typeface="Verdana"/>
                <a:cs typeface="Verdana"/>
              </a:rPr>
              <a:t>Networks  </a:t>
            </a:r>
            <a:r>
              <a:rPr dirty="0" sz="1250" spc="-25">
                <a:latin typeface="Verdana"/>
                <a:cs typeface="Verdana"/>
              </a:rPr>
              <a:t>Support </a:t>
            </a:r>
            <a:r>
              <a:rPr dirty="0" sz="1250" spc="-20">
                <a:latin typeface="Verdana"/>
                <a:cs typeface="Verdana"/>
              </a:rPr>
              <a:t>Vector</a:t>
            </a:r>
            <a:r>
              <a:rPr dirty="0" sz="1250" spc="-135">
                <a:latin typeface="Verdana"/>
                <a:cs typeface="Verdana"/>
              </a:rPr>
              <a:t> </a:t>
            </a:r>
            <a:r>
              <a:rPr dirty="0" sz="1250">
                <a:latin typeface="Verdana"/>
                <a:cs typeface="Verdana"/>
              </a:rPr>
              <a:t>Machines</a:t>
            </a:r>
            <a:endParaRPr sz="1250">
              <a:latin typeface="Verdana"/>
              <a:cs typeface="Verdana"/>
            </a:endParaRPr>
          </a:p>
          <a:p>
            <a:pPr marL="229235" marR="6130925">
              <a:lnSpc>
                <a:spcPts val="2080"/>
              </a:lnSpc>
              <a:spcBef>
                <a:spcPts val="155"/>
              </a:spcBef>
            </a:pPr>
            <a:r>
              <a:rPr dirty="0" sz="1250" spc="-5">
                <a:latin typeface="Verdana"/>
                <a:cs typeface="Verdana"/>
              </a:rPr>
              <a:t>Decision </a:t>
            </a:r>
            <a:r>
              <a:rPr dirty="0" sz="1250" spc="-45">
                <a:latin typeface="Verdana"/>
                <a:cs typeface="Verdana"/>
              </a:rPr>
              <a:t>Trees/Random </a:t>
            </a:r>
            <a:r>
              <a:rPr dirty="0" sz="1250" spc="-25">
                <a:latin typeface="Verdana"/>
                <a:cs typeface="Verdana"/>
              </a:rPr>
              <a:t>Forests  </a:t>
            </a:r>
            <a:r>
              <a:rPr dirty="0" sz="1250">
                <a:latin typeface="Verdana"/>
                <a:cs typeface="Verdana"/>
              </a:rPr>
              <a:t>Naive</a:t>
            </a:r>
            <a:r>
              <a:rPr dirty="0" sz="1250" spc="-60">
                <a:latin typeface="Verdana"/>
                <a:cs typeface="Verdana"/>
              </a:rPr>
              <a:t> </a:t>
            </a:r>
            <a:r>
              <a:rPr dirty="0" sz="1250" spc="-15">
                <a:latin typeface="Verdana"/>
                <a:cs typeface="Verdana"/>
              </a:rPr>
              <a:t>Bayes</a:t>
            </a:r>
            <a:endParaRPr sz="1250">
              <a:latin typeface="Verdana"/>
              <a:cs typeface="Verdana"/>
            </a:endParaRPr>
          </a:p>
          <a:p>
            <a:pPr marL="229235">
              <a:lnSpc>
                <a:spcPct val="100000"/>
              </a:lnSpc>
              <a:spcBef>
                <a:spcPts val="405"/>
              </a:spcBef>
            </a:pPr>
            <a:r>
              <a:rPr dirty="0" sz="1250" spc="-25">
                <a:latin typeface="Verdana"/>
                <a:cs typeface="Verdana"/>
              </a:rPr>
              <a:t>Linear/Non-linear</a:t>
            </a:r>
            <a:r>
              <a:rPr dirty="0" sz="1250" spc="-50">
                <a:latin typeface="Verdana"/>
                <a:cs typeface="Verdana"/>
              </a:rPr>
              <a:t> </a:t>
            </a:r>
            <a:r>
              <a:rPr dirty="0" sz="1250" spc="-20">
                <a:latin typeface="Verdana"/>
                <a:cs typeface="Verdana"/>
              </a:rPr>
              <a:t>regression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21151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45"/>
              <a:t>Naive</a:t>
            </a:r>
            <a:r>
              <a:rPr dirty="0" spc="95"/>
              <a:t> </a:t>
            </a:r>
            <a:r>
              <a:rPr dirty="0" spc="175"/>
              <a:t>Bayes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43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46709" y="1456690"/>
            <a:ext cx="8655050" cy="279273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476884">
              <a:lnSpc>
                <a:spcPts val="2290"/>
              </a:lnSpc>
              <a:spcBef>
                <a:spcPts val="215"/>
              </a:spcBef>
            </a:pPr>
            <a:r>
              <a:rPr dirty="0" sz="1950" spc="140">
                <a:latin typeface="Tahoma"/>
                <a:cs typeface="Tahoma"/>
              </a:rPr>
              <a:t>Let’s</a:t>
            </a:r>
            <a:r>
              <a:rPr dirty="0" sz="1950" spc="20">
                <a:latin typeface="Tahoma"/>
                <a:cs typeface="Tahoma"/>
              </a:rPr>
              <a:t> </a:t>
            </a:r>
            <a:r>
              <a:rPr dirty="0" sz="1950" spc="130">
                <a:latin typeface="Tahoma"/>
                <a:cs typeface="Tahoma"/>
              </a:rPr>
              <a:t>focus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on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50">
                <a:latin typeface="Tahoma"/>
                <a:cs typeface="Tahoma"/>
              </a:rPr>
              <a:t>Naive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70">
                <a:latin typeface="Tahoma"/>
                <a:cs typeface="Tahoma"/>
              </a:rPr>
              <a:t>Bayes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60">
                <a:latin typeface="Tahoma"/>
                <a:cs typeface="Tahoma"/>
              </a:rPr>
              <a:t>because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00">
                <a:latin typeface="Tahoma"/>
                <a:cs typeface="Tahoma"/>
              </a:rPr>
              <a:t>it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14">
                <a:latin typeface="Tahoma"/>
                <a:cs typeface="Tahoma"/>
              </a:rPr>
              <a:t>is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50">
                <a:latin typeface="Tahoma"/>
                <a:cs typeface="Tahoma"/>
              </a:rPr>
              <a:t>simple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to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60">
                <a:latin typeface="Tahoma"/>
                <a:cs typeface="Tahoma"/>
              </a:rPr>
              <a:t>implement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60">
                <a:latin typeface="Tahoma"/>
                <a:cs typeface="Tahoma"/>
              </a:rPr>
              <a:t>and  </a:t>
            </a:r>
            <a:r>
              <a:rPr dirty="0" sz="1950" spc="130">
                <a:latin typeface="Tahoma"/>
                <a:cs typeface="Tahoma"/>
              </a:rPr>
              <a:t>effective</a:t>
            </a:r>
            <a:r>
              <a:rPr dirty="0" sz="1950">
                <a:latin typeface="Tahoma"/>
                <a:cs typeface="Tahoma"/>
              </a:rPr>
              <a:t> </a:t>
            </a:r>
            <a:r>
              <a:rPr dirty="0" sz="1950" spc="95">
                <a:latin typeface="Tahoma"/>
                <a:cs typeface="Tahoma"/>
              </a:rPr>
              <a:t>for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70">
                <a:latin typeface="Tahoma"/>
                <a:cs typeface="Tahoma"/>
              </a:rPr>
              <a:t>a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85">
                <a:latin typeface="Tahoma"/>
                <a:cs typeface="Tahoma"/>
              </a:rPr>
              <a:t>common</a:t>
            </a:r>
            <a:r>
              <a:rPr dirty="0" sz="1950">
                <a:latin typeface="Tahoma"/>
                <a:cs typeface="Tahoma"/>
              </a:rPr>
              <a:t> </a:t>
            </a:r>
            <a:r>
              <a:rPr dirty="0" sz="1950" spc="110">
                <a:latin typeface="Tahoma"/>
                <a:cs typeface="Tahoma"/>
              </a:rPr>
              <a:t>task:</a:t>
            </a:r>
            <a:r>
              <a:rPr dirty="0" sz="1950" spc="45">
                <a:latin typeface="Tahoma"/>
                <a:cs typeface="Tahoma"/>
              </a:rPr>
              <a:t> </a:t>
            </a:r>
            <a:r>
              <a:rPr dirty="0" sz="1950" spc="55" i="1">
                <a:latin typeface="Trebuchet MS"/>
                <a:cs typeface="Trebuchet MS"/>
              </a:rPr>
              <a:t>text</a:t>
            </a:r>
            <a:r>
              <a:rPr dirty="0" sz="1950" spc="35" i="1">
                <a:latin typeface="Trebuchet MS"/>
                <a:cs typeface="Trebuchet MS"/>
              </a:rPr>
              <a:t> </a:t>
            </a:r>
            <a:r>
              <a:rPr dirty="0" sz="1950" spc="75" i="1">
                <a:latin typeface="Trebuchet MS"/>
                <a:cs typeface="Trebuchet MS"/>
              </a:rPr>
              <a:t>categorization.</a:t>
            </a:r>
            <a:endParaRPr sz="1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marR="400050">
              <a:lnSpc>
                <a:spcPts val="2290"/>
              </a:lnSpc>
              <a:spcBef>
                <a:spcPts val="1470"/>
              </a:spcBef>
            </a:pPr>
            <a:r>
              <a:rPr dirty="0" sz="1950" spc="155">
                <a:latin typeface="Tahoma"/>
                <a:cs typeface="Tahoma"/>
              </a:rPr>
              <a:t>Naive</a:t>
            </a:r>
            <a:r>
              <a:rPr dirty="0" sz="1950">
                <a:latin typeface="Tahoma"/>
                <a:cs typeface="Tahoma"/>
              </a:rPr>
              <a:t> </a:t>
            </a:r>
            <a:r>
              <a:rPr dirty="0" sz="1950" spc="170">
                <a:latin typeface="Tahoma"/>
                <a:cs typeface="Tahoma"/>
              </a:rPr>
              <a:t>Bayes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is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60">
                <a:latin typeface="Tahoma"/>
                <a:cs typeface="Tahoma"/>
              </a:rPr>
              <a:t>an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adaptation</a:t>
            </a:r>
            <a:r>
              <a:rPr dirty="0" sz="1950" spc="5">
                <a:latin typeface="Tahoma"/>
                <a:cs typeface="Tahoma"/>
              </a:rPr>
              <a:t> </a:t>
            </a:r>
            <a:r>
              <a:rPr dirty="0" sz="1950" spc="100">
                <a:latin typeface="Tahoma"/>
                <a:cs typeface="Tahoma"/>
              </a:rPr>
              <a:t>of</a:t>
            </a:r>
            <a:r>
              <a:rPr dirty="0" sz="1950">
                <a:latin typeface="Tahoma"/>
                <a:cs typeface="Tahoma"/>
              </a:rPr>
              <a:t> </a:t>
            </a:r>
            <a:r>
              <a:rPr dirty="0" sz="1950" spc="170">
                <a:latin typeface="Tahoma"/>
                <a:cs typeface="Tahoma"/>
              </a:rPr>
              <a:t>Bayes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Theorem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30">
                <a:latin typeface="Tahoma"/>
                <a:cs typeface="Tahoma"/>
              </a:rPr>
              <a:t>that</a:t>
            </a:r>
            <a:r>
              <a:rPr dirty="0" sz="1950" spc="20">
                <a:latin typeface="Tahoma"/>
                <a:cs typeface="Tahoma"/>
              </a:rPr>
              <a:t> </a:t>
            </a:r>
            <a:r>
              <a:rPr dirty="0" sz="1950" spc="160">
                <a:latin typeface="Tahoma"/>
                <a:cs typeface="Tahoma"/>
              </a:rPr>
              <a:t>can</a:t>
            </a:r>
            <a:r>
              <a:rPr dirty="0" sz="1950" spc="5">
                <a:latin typeface="Tahoma"/>
                <a:cs typeface="Tahoma"/>
              </a:rPr>
              <a:t> </a:t>
            </a:r>
            <a:r>
              <a:rPr dirty="0" sz="1950" spc="130">
                <a:latin typeface="Tahoma"/>
                <a:cs typeface="Tahoma"/>
              </a:rPr>
              <a:t>predict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70">
                <a:latin typeface="Tahoma"/>
                <a:cs typeface="Tahoma"/>
              </a:rPr>
              <a:t>a  </a:t>
            </a:r>
            <a:r>
              <a:rPr dirty="0" sz="1950" spc="150">
                <a:latin typeface="Tahoma"/>
                <a:cs typeface="Tahoma"/>
              </a:rPr>
              <a:t>category</a:t>
            </a:r>
            <a:r>
              <a:rPr dirty="0" sz="1950" spc="20">
                <a:latin typeface="Tahoma"/>
                <a:cs typeface="Tahoma"/>
              </a:rPr>
              <a:t> </a:t>
            </a:r>
            <a:r>
              <a:rPr dirty="0" sz="1950" spc="20" b="1" i="1">
                <a:latin typeface="Verdana"/>
                <a:cs typeface="Verdana"/>
              </a:rPr>
              <a:t>C</a:t>
            </a:r>
            <a:r>
              <a:rPr dirty="0" sz="1950" spc="-40" b="1" i="1">
                <a:latin typeface="Verdana"/>
                <a:cs typeface="Verdana"/>
              </a:rPr>
              <a:t> </a:t>
            </a:r>
            <a:r>
              <a:rPr dirty="0" sz="1950" spc="95">
                <a:latin typeface="Tahoma"/>
                <a:cs typeface="Tahoma"/>
              </a:rPr>
              <a:t>for</a:t>
            </a:r>
            <a:r>
              <a:rPr dirty="0" sz="1950" spc="5">
                <a:latin typeface="Tahoma"/>
                <a:cs typeface="Tahoma"/>
              </a:rPr>
              <a:t> </a:t>
            </a:r>
            <a:r>
              <a:rPr dirty="0" sz="1950" spc="160">
                <a:latin typeface="Tahoma"/>
                <a:cs typeface="Tahoma"/>
              </a:rPr>
              <a:t>an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55">
                <a:latin typeface="Tahoma"/>
                <a:cs typeface="Tahoma"/>
              </a:rPr>
              <a:t>item</a:t>
            </a:r>
            <a:r>
              <a:rPr dirty="0" sz="1950" spc="35">
                <a:latin typeface="Tahoma"/>
                <a:cs typeface="Tahoma"/>
              </a:rPr>
              <a:t> </a:t>
            </a:r>
            <a:r>
              <a:rPr dirty="0" sz="1950" b="1" i="1">
                <a:latin typeface="Verdana"/>
                <a:cs typeface="Verdana"/>
              </a:rPr>
              <a:t>T</a:t>
            </a:r>
            <a:r>
              <a:rPr dirty="0" sz="1950" spc="-40" b="1" i="1">
                <a:latin typeface="Verdana"/>
                <a:cs typeface="Verdana"/>
              </a:rPr>
              <a:t> </a:t>
            </a:r>
            <a:r>
              <a:rPr dirty="0" sz="1950" spc="120">
                <a:latin typeface="Tahoma"/>
                <a:cs typeface="Tahoma"/>
              </a:rPr>
              <a:t>with</a:t>
            </a:r>
            <a:r>
              <a:rPr dirty="0" sz="1950" spc="20">
                <a:latin typeface="Tahoma"/>
                <a:cs typeface="Tahoma"/>
              </a:rPr>
              <a:t> </a:t>
            </a:r>
            <a:r>
              <a:rPr dirty="0" sz="1950" spc="50" i="1">
                <a:latin typeface="Trebuchet MS"/>
                <a:cs typeface="Trebuchet MS"/>
              </a:rPr>
              <a:t>multiple</a:t>
            </a:r>
            <a:r>
              <a:rPr dirty="0" sz="1950" spc="40" i="1">
                <a:latin typeface="Trebuchet MS"/>
                <a:cs typeface="Trebuchet MS"/>
              </a:rPr>
              <a:t> </a:t>
            </a:r>
            <a:r>
              <a:rPr dirty="0" sz="1950" spc="125">
                <a:latin typeface="Tahoma"/>
                <a:cs typeface="Tahoma"/>
              </a:rPr>
              <a:t>features</a:t>
            </a:r>
            <a:r>
              <a:rPr dirty="0" sz="1950" spc="30">
                <a:latin typeface="Tahoma"/>
                <a:cs typeface="Tahoma"/>
              </a:rPr>
              <a:t> </a:t>
            </a:r>
            <a:r>
              <a:rPr dirty="0" sz="1950" spc="80" b="1">
                <a:latin typeface="Arial"/>
                <a:cs typeface="Arial"/>
              </a:rPr>
              <a:t>F</a:t>
            </a:r>
            <a:r>
              <a:rPr dirty="0" sz="1950" spc="80">
                <a:latin typeface="Tahoma"/>
                <a:cs typeface="Tahoma"/>
              </a:rPr>
              <a:t>.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2290"/>
              </a:lnSpc>
              <a:spcBef>
                <a:spcPts val="1470"/>
              </a:spcBef>
            </a:pPr>
            <a:r>
              <a:rPr dirty="0" sz="1950" spc="160">
                <a:latin typeface="Tahoma"/>
                <a:cs typeface="Tahoma"/>
              </a:rPr>
              <a:t>A</a:t>
            </a:r>
            <a:r>
              <a:rPr dirty="0" sz="1950" spc="25">
                <a:latin typeface="Tahoma"/>
                <a:cs typeface="Tahoma"/>
              </a:rPr>
              <a:t> </a:t>
            </a:r>
            <a:r>
              <a:rPr dirty="0" sz="1950" spc="185">
                <a:latin typeface="Tahoma"/>
                <a:cs typeface="Tahoma"/>
              </a:rPr>
              <a:t>common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55">
                <a:latin typeface="Tahoma"/>
                <a:cs typeface="Tahoma"/>
              </a:rPr>
              <a:t>usage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65">
                <a:latin typeface="Tahoma"/>
                <a:cs typeface="Tahoma"/>
              </a:rPr>
              <a:t>example</a:t>
            </a:r>
            <a:r>
              <a:rPr dirty="0" sz="1950" spc="25">
                <a:latin typeface="Tahoma"/>
                <a:cs typeface="Tahoma"/>
              </a:rPr>
              <a:t> </a:t>
            </a:r>
            <a:r>
              <a:rPr dirty="0" sz="1950" spc="100">
                <a:latin typeface="Tahoma"/>
                <a:cs typeface="Tahoma"/>
              </a:rPr>
              <a:t>of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50">
                <a:latin typeface="Tahoma"/>
                <a:cs typeface="Tahoma"/>
              </a:rPr>
              <a:t>Naive</a:t>
            </a:r>
            <a:r>
              <a:rPr dirty="0" sz="1950" spc="20">
                <a:latin typeface="Tahoma"/>
                <a:cs typeface="Tahoma"/>
              </a:rPr>
              <a:t> </a:t>
            </a:r>
            <a:r>
              <a:rPr dirty="0" sz="1950" spc="165">
                <a:latin typeface="Tahoma"/>
                <a:cs typeface="Tahoma"/>
              </a:rPr>
              <a:t>Bayes</a:t>
            </a:r>
            <a:r>
              <a:rPr dirty="0" sz="1950" spc="30">
                <a:latin typeface="Tahoma"/>
                <a:cs typeface="Tahoma"/>
              </a:rPr>
              <a:t> </a:t>
            </a:r>
            <a:r>
              <a:rPr dirty="0" sz="1950" spc="114">
                <a:latin typeface="Tahoma"/>
                <a:cs typeface="Tahoma"/>
              </a:rPr>
              <a:t>is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55">
                <a:latin typeface="Tahoma"/>
                <a:cs typeface="Tahoma"/>
              </a:rPr>
              <a:t>email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50">
                <a:latin typeface="Tahoma"/>
                <a:cs typeface="Tahoma"/>
              </a:rPr>
              <a:t>spam,</a:t>
            </a:r>
            <a:r>
              <a:rPr dirty="0" sz="1950" spc="25">
                <a:latin typeface="Tahoma"/>
                <a:cs typeface="Tahoma"/>
              </a:rPr>
              <a:t> </a:t>
            </a:r>
            <a:r>
              <a:rPr dirty="0" sz="1950" spc="130">
                <a:latin typeface="Tahoma"/>
                <a:cs typeface="Tahoma"/>
              </a:rPr>
              <a:t>where</a:t>
            </a:r>
            <a:r>
              <a:rPr dirty="0" sz="1950" spc="20">
                <a:latin typeface="Tahoma"/>
                <a:cs typeface="Tahoma"/>
              </a:rPr>
              <a:t> </a:t>
            </a:r>
            <a:r>
              <a:rPr dirty="0" sz="1950" spc="165">
                <a:latin typeface="Tahoma"/>
                <a:cs typeface="Tahoma"/>
              </a:rPr>
              <a:t>each  </a:t>
            </a:r>
            <a:r>
              <a:rPr dirty="0" sz="1950" spc="125">
                <a:latin typeface="Tahoma"/>
                <a:cs typeface="Tahoma"/>
              </a:rPr>
              <a:t>word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14">
                <a:latin typeface="Tahoma"/>
                <a:cs typeface="Tahoma"/>
              </a:rPr>
              <a:t>is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70">
                <a:latin typeface="Tahoma"/>
                <a:cs typeface="Tahoma"/>
              </a:rPr>
              <a:t>a</a:t>
            </a:r>
            <a:r>
              <a:rPr dirty="0" sz="1950" spc="25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feature</a:t>
            </a:r>
            <a:r>
              <a:rPr dirty="0" sz="1950" spc="20">
                <a:latin typeface="Tahoma"/>
                <a:cs typeface="Tahoma"/>
              </a:rPr>
              <a:t> </a:t>
            </a:r>
            <a:r>
              <a:rPr dirty="0" sz="1950" spc="155">
                <a:latin typeface="Tahoma"/>
                <a:cs typeface="Tahoma"/>
              </a:rPr>
              <a:t>and</a:t>
            </a:r>
            <a:r>
              <a:rPr dirty="0" sz="1950" spc="35">
                <a:latin typeface="Tahoma"/>
                <a:cs typeface="Tahoma"/>
              </a:rPr>
              <a:t> </a:t>
            </a:r>
            <a:r>
              <a:rPr dirty="0" sz="1950" spc="200" b="1">
                <a:latin typeface="Arial"/>
                <a:cs typeface="Arial"/>
              </a:rPr>
              <a:t>spam/not</a:t>
            </a:r>
            <a:r>
              <a:rPr dirty="0" sz="1950" spc="145" b="1">
                <a:latin typeface="Arial"/>
                <a:cs typeface="Arial"/>
              </a:rPr>
              <a:t> </a:t>
            </a:r>
            <a:r>
              <a:rPr dirty="0" sz="1950" spc="200" b="1">
                <a:latin typeface="Arial"/>
                <a:cs typeface="Arial"/>
              </a:rPr>
              <a:t>spam</a:t>
            </a:r>
            <a:r>
              <a:rPr dirty="0" sz="1950" spc="120" b="1">
                <a:latin typeface="Arial"/>
                <a:cs typeface="Arial"/>
              </a:rPr>
              <a:t> </a:t>
            </a:r>
            <a:r>
              <a:rPr dirty="0" sz="1950" spc="125">
                <a:latin typeface="Tahoma"/>
                <a:cs typeface="Tahoma"/>
              </a:rPr>
              <a:t>are</a:t>
            </a:r>
            <a:r>
              <a:rPr dirty="0" sz="1950" spc="20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the</a:t>
            </a:r>
            <a:r>
              <a:rPr dirty="0" sz="1950" spc="5">
                <a:latin typeface="Tahoma"/>
                <a:cs typeface="Tahoma"/>
              </a:rPr>
              <a:t> </a:t>
            </a:r>
            <a:r>
              <a:rPr dirty="0" sz="1950" spc="135">
                <a:latin typeface="Tahoma"/>
                <a:cs typeface="Tahoma"/>
              </a:rPr>
              <a:t>possible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30">
                <a:latin typeface="Tahoma"/>
                <a:cs typeface="Tahoma"/>
              </a:rPr>
              <a:t>categories.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46062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60"/>
              <a:t>Implementing </a:t>
            </a:r>
            <a:r>
              <a:rPr dirty="0" spc="240"/>
              <a:t>Naive</a:t>
            </a:r>
            <a:r>
              <a:rPr dirty="0" spc="45"/>
              <a:t> </a:t>
            </a:r>
            <a:r>
              <a:rPr dirty="0" spc="175"/>
              <a:t>Bayes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09" y="1460500"/>
            <a:ext cx="8650605" cy="150495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401320">
              <a:lnSpc>
                <a:spcPts val="1590"/>
              </a:lnSpc>
              <a:spcBef>
                <a:spcPts val="175"/>
              </a:spcBef>
            </a:pPr>
            <a:r>
              <a:rPr dirty="0" sz="1350" spc="140" b="1">
                <a:latin typeface="Arial"/>
                <a:cs typeface="Arial"/>
              </a:rPr>
              <a:t>Naive </a:t>
            </a:r>
            <a:r>
              <a:rPr dirty="0" sz="1350" spc="100" b="1">
                <a:latin typeface="Arial"/>
                <a:cs typeface="Arial"/>
              </a:rPr>
              <a:t>Bayes </a:t>
            </a:r>
            <a:r>
              <a:rPr dirty="0" sz="1350" spc="130" b="1">
                <a:latin typeface="Arial"/>
                <a:cs typeface="Arial"/>
              </a:rPr>
              <a:t>works </a:t>
            </a:r>
            <a:r>
              <a:rPr dirty="0" sz="1350" spc="140" b="1">
                <a:latin typeface="Arial"/>
                <a:cs typeface="Arial"/>
              </a:rPr>
              <a:t>by </a:t>
            </a:r>
            <a:r>
              <a:rPr dirty="0" sz="1350" spc="145" b="1">
                <a:latin typeface="Arial"/>
                <a:cs typeface="Arial"/>
              </a:rPr>
              <a:t>mapping </a:t>
            </a:r>
            <a:r>
              <a:rPr dirty="0" sz="1350" spc="120" b="1">
                <a:latin typeface="Arial"/>
                <a:cs typeface="Arial"/>
              </a:rPr>
              <a:t>probabilities </a:t>
            </a:r>
            <a:r>
              <a:rPr dirty="0" sz="1350" spc="125" b="1">
                <a:latin typeface="Arial"/>
                <a:cs typeface="Arial"/>
              </a:rPr>
              <a:t>of </a:t>
            </a:r>
            <a:r>
              <a:rPr dirty="0" sz="1350" spc="130" b="1">
                <a:latin typeface="Arial"/>
                <a:cs typeface="Arial"/>
              </a:rPr>
              <a:t>each </a:t>
            </a:r>
            <a:r>
              <a:rPr dirty="0" sz="1350" spc="120" b="1">
                <a:latin typeface="Arial"/>
                <a:cs typeface="Arial"/>
              </a:rPr>
              <a:t>individual </a:t>
            </a:r>
            <a:r>
              <a:rPr dirty="0" sz="1350" spc="155" b="1">
                <a:latin typeface="Arial"/>
                <a:cs typeface="Arial"/>
              </a:rPr>
              <a:t>feature</a:t>
            </a:r>
            <a:r>
              <a:rPr dirty="0" sz="1350" spc="-204" b="1">
                <a:latin typeface="Arial"/>
                <a:cs typeface="Arial"/>
              </a:rPr>
              <a:t> </a:t>
            </a:r>
            <a:r>
              <a:rPr dirty="0" sz="1350" spc="114" b="1">
                <a:latin typeface="Arial"/>
                <a:cs typeface="Arial"/>
              </a:rPr>
              <a:t>occurring/not  </a:t>
            </a:r>
            <a:r>
              <a:rPr dirty="0" sz="1350" spc="110" b="1">
                <a:latin typeface="Arial"/>
                <a:cs typeface="Arial"/>
              </a:rPr>
              <a:t>occurring </a:t>
            </a:r>
            <a:r>
              <a:rPr dirty="0" sz="1350" spc="130" b="1">
                <a:latin typeface="Arial"/>
                <a:cs typeface="Arial"/>
              </a:rPr>
              <a:t>for </a:t>
            </a:r>
            <a:r>
              <a:rPr dirty="0" sz="1350" spc="160" b="1">
                <a:latin typeface="Arial"/>
                <a:cs typeface="Arial"/>
              </a:rPr>
              <a:t>a </a:t>
            </a:r>
            <a:r>
              <a:rPr dirty="0" sz="1350" spc="130" b="1">
                <a:latin typeface="Arial"/>
                <a:cs typeface="Arial"/>
              </a:rPr>
              <a:t>given </a:t>
            </a:r>
            <a:r>
              <a:rPr dirty="0" sz="1350" spc="135" b="1">
                <a:latin typeface="Arial"/>
                <a:cs typeface="Arial"/>
              </a:rPr>
              <a:t>category </a:t>
            </a:r>
            <a:r>
              <a:rPr dirty="0" sz="1350" spc="150" b="1">
                <a:latin typeface="Arial"/>
                <a:cs typeface="Arial"/>
              </a:rPr>
              <a:t>(e.g. </a:t>
            </a:r>
            <a:r>
              <a:rPr dirty="0" sz="1350" spc="160" b="1">
                <a:latin typeface="Arial"/>
                <a:cs typeface="Arial"/>
              </a:rPr>
              <a:t>a </a:t>
            </a:r>
            <a:r>
              <a:rPr dirty="0" sz="1350" spc="145" b="1">
                <a:latin typeface="Arial"/>
                <a:cs typeface="Arial"/>
              </a:rPr>
              <a:t>word </a:t>
            </a:r>
            <a:r>
              <a:rPr dirty="0" sz="1350" spc="105" b="1">
                <a:latin typeface="Arial"/>
                <a:cs typeface="Arial"/>
              </a:rPr>
              <a:t>occurring </a:t>
            </a:r>
            <a:r>
              <a:rPr dirty="0" sz="1350" spc="110" b="1">
                <a:latin typeface="Arial"/>
                <a:cs typeface="Arial"/>
              </a:rPr>
              <a:t>in </a:t>
            </a:r>
            <a:r>
              <a:rPr dirty="0" sz="1350" spc="20" b="1" i="1">
                <a:latin typeface="Verdana"/>
                <a:cs typeface="Verdana"/>
              </a:rPr>
              <a:t>spam</a:t>
            </a:r>
            <a:r>
              <a:rPr dirty="0" sz="1350" spc="20" b="1">
                <a:latin typeface="Arial"/>
                <a:cs typeface="Arial"/>
              </a:rPr>
              <a:t>/</a:t>
            </a:r>
            <a:r>
              <a:rPr dirty="0" sz="1350" spc="20" b="1" i="1">
                <a:latin typeface="Verdana"/>
                <a:cs typeface="Verdana"/>
              </a:rPr>
              <a:t>not</a:t>
            </a:r>
            <a:r>
              <a:rPr dirty="0" sz="1350" spc="-320" b="1" i="1">
                <a:latin typeface="Verdana"/>
                <a:cs typeface="Verdana"/>
              </a:rPr>
              <a:t> </a:t>
            </a:r>
            <a:r>
              <a:rPr dirty="0" sz="1350" spc="50" b="1" i="1">
                <a:latin typeface="Verdana"/>
                <a:cs typeface="Verdana"/>
              </a:rPr>
              <a:t>spam</a:t>
            </a:r>
            <a:r>
              <a:rPr dirty="0" sz="1350" spc="50" b="1">
                <a:latin typeface="Arial"/>
                <a:cs typeface="Arial"/>
              </a:rPr>
              <a:t>).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350" spc="65" b="1">
                <a:latin typeface="Arial"/>
                <a:cs typeface="Arial"/>
              </a:rPr>
              <a:t>A</a:t>
            </a:r>
            <a:r>
              <a:rPr dirty="0" sz="1350" spc="95" b="1">
                <a:latin typeface="Arial"/>
                <a:cs typeface="Arial"/>
              </a:rPr>
              <a:t> </a:t>
            </a:r>
            <a:r>
              <a:rPr dirty="0" sz="1350" spc="135" b="1">
                <a:latin typeface="Arial"/>
                <a:cs typeface="Arial"/>
              </a:rPr>
              <a:t>category</a:t>
            </a:r>
            <a:r>
              <a:rPr dirty="0" sz="1350" spc="90" b="1">
                <a:latin typeface="Arial"/>
                <a:cs typeface="Arial"/>
              </a:rPr>
              <a:t> </a:t>
            </a:r>
            <a:r>
              <a:rPr dirty="0" sz="1350" spc="114" b="1">
                <a:latin typeface="Arial"/>
                <a:cs typeface="Arial"/>
              </a:rPr>
              <a:t>can</a:t>
            </a:r>
            <a:r>
              <a:rPr dirty="0" sz="1350" spc="80" b="1">
                <a:latin typeface="Arial"/>
                <a:cs typeface="Arial"/>
              </a:rPr>
              <a:t> </a:t>
            </a:r>
            <a:r>
              <a:rPr dirty="0" sz="1350" spc="155" b="1">
                <a:latin typeface="Arial"/>
                <a:cs typeface="Arial"/>
              </a:rPr>
              <a:t>be</a:t>
            </a:r>
            <a:r>
              <a:rPr dirty="0" sz="1350" spc="95" b="1">
                <a:latin typeface="Arial"/>
                <a:cs typeface="Arial"/>
              </a:rPr>
              <a:t> </a:t>
            </a:r>
            <a:r>
              <a:rPr dirty="0" sz="1350" spc="135" b="1">
                <a:latin typeface="Arial"/>
                <a:cs typeface="Arial"/>
              </a:rPr>
              <a:t>predicted</a:t>
            </a:r>
            <a:r>
              <a:rPr dirty="0" sz="1350" spc="95" b="1">
                <a:latin typeface="Arial"/>
                <a:cs typeface="Arial"/>
              </a:rPr>
              <a:t> </a:t>
            </a:r>
            <a:r>
              <a:rPr dirty="0" sz="1350" spc="130" b="1">
                <a:latin typeface="Arial"/>
                <a:cs typeface="Arial"/>
              </a:rPr>
              <a:t>for</a:t>
            </a:r>
            <a:r>
              <a:rPr dirty="0" sz="1350" spc="95" b="1">
                <a:latin typeface="Arial"/>
                <a:cs typeface="Arial"/>
              </a:rPr>
              <a:t> </a:t>
            </a:r>
            <a:r>
              <a:rPr dirty="0" sz="1350" spc="160" b="1">
                <a:latin typeface="Arial"/>
                <a:cs typeface="Arial"/>
              </a:rPr>
              <a:t>a</a:t>
            </a:r>
            <a:r>
              <a:rPr dirty="0" sz="1350" spc="90" b="1">
                <a:latin typeface="Arial"/>
                <a:cs typeface="Arial"/>
              </a:rPr>
              <a:t> </a:t>
            </a:r>
            <a:r>
              <a:rPr dirty="0" sz="1350" spc="160" b="1">
                <a:latin typeface="Arial"/>
                <a:cs typeface="Arial"/>
              </a:rPr>
              <a:t>new</a:t>
            </a:r>
            <a:r>
              <a:rPr dirty="0" sz="1350" spc="95" b="1">
                <a:latin typeface="Arial"/>
                <a:cs typeface="Arial"/>
              </a:rPr>
              <a:t> </a:t>
            </a:r>
            <a:r>
              <a:rPr dirty="0" sz="1350" spc="135" b="1">
                <a:latin typeface="Arial"/>
                <a:cs typeface="Arial"/>
              </a:rPr>
              <a:t>set</a:t>
            </a:r>
            <a:r>
              <a:rPr dirty="0" sz="1350" spc="95" b="1">
                <a:latin typeface="Arial"/>
                <a:cs typeface="Arial"/>
              </a:rPr>
              <a:t> </a:t>
            </a:r>
            <a:r>
              <a:rPr dirty="0" sz="1350" spc="125" b="1">
                <a:latin typeface="Arial"/>
                <a:cs typeface="Arial"/>
              </a:rPr>
              <a:t>of</a:t>
            </a:r>
            <a:r>
              <a:rPr dirty="0" sz="1350" spc="85" b="1">
                <a:latin typeface="Arial"/>
                <a:cs typeface="Arial"/>
              </a:rPr>
              <a:t> </a:t>
            </a:r>
            <a:r>
              <a:rPr dirty="0" sz="1350" spc="140" b="1">
                <a:latin typeface="Arial"/>
                <a:cs typeface="Arial"/>
              </a:rPr>
              <a:t>features</a:t>
            </a:r>
            <a:r>
              <a:rPr dirty="0" sz="1350" spc="90" b="1">
                <a:latin typeface="Arial"/>
                <a:cs typeface="Arial"/>
              </a:rPr>
              <a:t> by…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  <a:spcBef>
                <a:spcPts val="994"/>
              </a:spcBef>
            </a:pPr>
            <a:r>
              <a:rPr dirty="0" sz="1150" spc="45">
                <a:latin typeface="Tahoma"/>
                <a:cs typeface="Tahoma"/>
              </a:rPr>
              <a:t>1)</a:t>
            </a:r>
            <a:r>
              <a:rPr dirty="0" sz="1150">
                <a:latin typeface="Tahoma"/>
                <a:cs typeface="Tahoma"/>
              </a:rPr>
              <a:t> </a:t>
            </a:r>
            <a:r>
              <a:rPr dirty="0" sz="1150" spc="40">
                <a:latin typeface="Tahoma"/>
                <a:cs typeface="Tahoma"/>
              </a:rPr>
              <a:t>For</a:t>
            </a:r>
            <a:r>
              <a:rPr dirty="0" sz="1150" spc="10">
                <a:latin typeface="Tahoma"/>
                <a:cs typeface="Tahoma"/>
              </a:rPr>
              <a:t> </a:t>
            </a:r>
            <a:r>
              <a:rPr dirty="0" sz="1150" spc="90">
                <a:latin typeface="Tahoma"/>
                <a:cs typeface="Tahoma"/>
              </a:rPr>
              <a:t>a</a:t>
            </a:r>
            <a:r>
              <a:rPr dirty="0" sz="1150" spc="10">
                <a:latin typeface="Tahoma"/>
                <a:cs typeface="Tahoma"/>
              </a:rPr>
              <a:t> </a:t>
            </a:r>
            <a:r>
              <a:rPr dirty="0" sz="1150" spc="75">
                <a:latin typeface="Tahoma"/>
                <a:cs typeface="Tahoma"/>
              </a:rPr>
              <a:t>given</a:t>
            </a:r>
            <a:r>
              <a:rPr dirty="0" sz="1150" spc="5">
                <a:latin typeface="Tahoma"/>
                <a:cs typeface="Tahoma"/>
              </a:rPr>
              <a:t> </a:t>
            </a:r>
            <a:r>
              <a:rPr dirty="0" sz="1150" spc="70">
                <a:latin typeface="Tahoma"/>
                <a:cs typeface="Tahoma"/>
              </a:rPr>
              <a:t>category,</a:t>
            </a:r>
            <a:r>
              <a:rPr dirty="0" sz="1150" spc="5">
                <a:latin typeface="Tahoma"/>
                <a:cs typeface="Tahoma"/>
              </a:rPr>
              <a:t> </a:t>
            </a:r>
            <a:r>
              <a:rPr dirty="0" sz="1150" spc="85">
                <a:latin typeface="Tahoma"/>
                <a:cs typeface="Tahoma"/>
              </a:rPr>
              <a:t>combine</a:t>
            </a:r>
            <a:r>
              <a:rPr dirty="0" sz="1150" spc="5">
                <a:latin typeface="Tahoma"/>
                <a:cs typeface="Tahoma"/>
              </a:rPr>
              <a:t> </a:t>
            </a:r>
            <a:r>
              <a:rPr dirty="0" sz="1150" spc="70">
                <a:latin typeface="Tahoma"/>
                <a:cs typeface="Tahoma"/>
              </a:rPr>
              <a:t>the</a:t>
            </a:r>
            <a:r>
              <a:rPr dirty="0" sz="1150" spc="5">
                <a:latin typeface="Tahoma"/>
                <a:cs typeface="Tahoma"/>
              </a:rPr>
              <a:t> </a:t>
            </a:r>
            <a:r>
              <a:rPr dirty="0" sz="1150" spc="60">
                <a:latin typeface="Tahoma"/>
                <a:cs typeface="Tahoma"/>
              </a:rPr>
              <a:t>probabilities</a:t>
            </a:r>
            <a:r>
              <a:rPr dirty="0" sz="1150" spc="15">
                <a:latin typeface="Tahoma"/>
                <a:cs typeface="Tahoma"/>
              </a:rPr>
              <a:t> </a:t>
            </a:r>
            <a:r>
              <a:rPr dirty="0" sz="1150" spc="45">
                <a:latin typeface="Tahoma"/>
                <a:cs typeface="Tahoma"/>
              </a:rPr>
              <a:t>of</a:t>
            </a:r>
            <a:r>
              <a:rPr dirty="0" sz="1150" spc="5">
                <a:latin typeface="Tahoma"/>
                <a:cs typeface="Tahoma"/>
              </a:rPr>
              <a:t> </a:t>
            </a:r>
            <a:r>
              <a:rPr dirty="0" sz="1150" spc="85">
                <a:latin typeface="Tahoma"/>
                <a:cs typeface="Tahoma"/>
              </a:rPr>
              <a:t>each</a:t>
            </a:r>
            <a:r>
              <a:rPr dirty="0" sz="1150" spc="5">
                <a:latin typeface="Tahoma"/>
                <a:cs typeface="Tahoma"/>
              </a:rPr>
              <a:t> </a:t>
            </a:r>
            <a:r>
              <a:rPr dirty="0" sz="1150" spc="60">
                <a:latin typeface="Tahoma"/>
                <a:cs typeface="Tahoma"/>
              </a:rPr>
              <a:t>feature</a:t>
            </a:r>
            <a:r>
              <a:rPr dirty="0" sz="1150" spc="5">
                <a:latin typeface="Tahoma"/>
                <a:cs typeface="Tahoma"/>
              </a:rPr>
              <a:t> </a:t>
            </a:r>
            <a:r>
              <a:rPr dirty="0" sz="1150" spc="-5" b="1" i="1">
                <a:latin typeface="Verdana"/>
                <a:cs typeface="Verdana"/>
              </a:rPr>
              <a:t>occuring</a:t>
            </a:r>
            <a:r>
              <a:rPr dirty="0" sz="1150" spc="-15" b="1" i="1">
                <a:latin typeface="Verdana"/>
                <a:cs typeface="Verdana"/>
              </a:rPr>
              <a:t> </a:t>
            </a:r>
            <a:r>
              <a:rPr dirty="0" sz="1150" spc="80">
                <a:latin typeface="Tahoma"/>
                <a:cs typeface="Tahoma"/>
              </a:rPr>
              <a:t>and</a:t>
            </a:r>
            <a:r>
              <a:rPr dirty="0" sz="1150" spc="5">
                <a:latin typeface="Tahoma"/>
                <a:cs typeface="Tahoma"/>
              </a:rPr>
              <a:t> </a:t>
            </a:r>
            <a:r>
              <a:rPr dirty="0" sz="1150" b="1" i="1">
                <a:latin typeface="Verdana"/>
                <a:cs typeface="Verdana"/>
              </a:rPr>
              <a:t>not</a:t>
            </a:r>
            <a:r>
              <a:rPr dirty="0" sz="1150" spc="10" b="1" i="1">
                <a:latin typeface="Verdana"/>
                <a:cs typeface="Verdana"/>
              </a:rPr>
              <a:t> </a:t>
            </a:r>
            <a:r>
              <a:rPr dirty="0" sz="1150" spc="-10" b="1" i="1">
                <a:latin typeface="Verdana"/>
                <a:cs typeface="Verdana"/>
              </a:rPr>
              <a:t>occuring</a:t>
            </a:r>
            <a:r>
              <a:rPr dirty="0" sz="1150" spc="-15" b="1" i="1">
                <a:latin typeface="Verdana"/>
                <a:cs typeface="Verdana"/>
              </a:rPr>
              <a:t> </a:t>
            </a:r>
            <a:r>
              <a:rPr dirty="0" sz="1150" spc="90">
                <a:latin typeface="Tahoma"/>
                <a:cs typeface="Tahoma"/>
              </a:rPr>
              <a:t>by</a:t>
            </a:r>
            <a:r>
              <a:rPr dirty="0" sz="1150" spc="5">
                <a:latin typeface="Tahoma"/>
                <a:cs typeface="Tahoma"/>
              </a:rPr>
              <a:t> </a:t>
            </a:r>
            <a:r>
              <a:rPr dirty="0" sz="1150" spc="70">
                <a:latin typeface="Tahoma"/>
                <a:cs typeface="Tahoma"/>
              </a:rPr>
              <a:t>multiplying</a:t>
            </a:r>
            <a:r>
              <a:rPr dirty="0" sz="1150" spc="5">
                <a:latin typeface="Tahoma"/>
                <a:cs typeface="Tahoma"/>
              </a:rPr>
              <a:t> </a:t>
            </a:r>
            <a:r>
              <a:rPr dirty="0" sz="1150" spc="75">
                <a:latin typeface="Tahoma"/>
                <a:cs typeface="Tahoma"/>
              </a:rPr>
              <a:t>them.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100" y="3975100"/>
            <a:ext cx="448691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45">
                <a:latin typeface="Tahoma"/>
                <a:cs typeface="Tahoma"/>
              </a:rPr>
              <a:t>2)</a:t>
            </a:r>
            <a:r>
              <a:rPr dirty="0" sz="1150" spc="-5">
                <a:latin typeface="Tahoma"/>
                <a:cs typeface="Tahoma"/>
              </a:rPr>
              <a:t> </a:t>
            </a:r>
            <a:r>
              <a:rPr dirty="0" sz="1150" spc="75">
                <a:latin typeface="Tahoma"/>
                <a:cs typeface="Tahoma"/>
              </a:rPr>
              <a:t>Divide</a:t>
            </a:r>
            <a:r>
              <a:rPr dirty="0" sz="1150" spc="-15">
                <a:latin typeface="Tahoma"/>
                <a:cs typeface="Tahoma"/>
              </a:rPr>
              <a:t> </a:t>
            </a:r>
            <a:r>
              <a:rPr dirty="0" sz="1150" spc="75">
                <a:latin typeface="Tahoma"/>
                <a:cs typeface="Tahoma"/>
              </a:rPr>
              <a:t>the</a:t>
            </a:r>
            <a:r>
              <a:rPr dirty="0" sz="1150" spc="-10">
                <a:latin typeface="Tahoma"/>
                <a:cs typeface="Tahoma"/>
              </a:rPr>
              <a:t> </a:t>
            </a:r>
            <a:r>
              <a:rPr dirty="0" sz="1150" spc="65">
                <a:latin typeface="Tahoma"/>
                <a:cs typeface="Tahoma"/>
              </a:rPr>
              <a:t>products</a:t>
            </a:r>
            <a:r>
              <a:rPr dirty="0" sz="1150" spc="5">
                <a:latin typeface="Tahoma"/>
                <a:cs typeface="Tahoma"/>
              </a:rPr>
              <a:t> </a:t>
            </a:r>
            <a:r>
              <a:rPr dirty="0" sz="1150" spc="60">
                <a:latin typeface="Tahoma"/>
                <a:cs typeface="Tahoma"/>
              </a:rPr>
              <a:t>to</a:t>
            </a:r>
            <a:r>
              <a:rPr dirty="0" sz="1150" spc="5">
                <a:latin typeface="Tahoma"/>
                <a:cs typeface="Tahoma"/>
              </a:rPr>
              <a:t> </a:t>
            </a:r>
            <a:r>
              <a:rPr dirty="0" sz="1150" spc="75">
                <a:latin typeface="Tahoma"/>
                <a:cs typeface="Tahoma"/>
              </a:rPr>
              <a:t>get</a:t>
            </a:r>
            <a:r>
              <a:rPr dirty="0" sz="1150">
                <a:latin typeface="Tahoma"/>
                <a:cs typeface="Tahoma"/>
              </a:rPr>
              <a:t> </a:t>
            </a:r>
            <a:r>
              <a:rPr dirty="0" sz="1150" spc="70">
                <a:latin typeface="Tahoma"/>
                <a:cs typeface="Tahoma"/>
              </a:rPr>
              <a:t>the</a:t>
            </a:r>
            <a:r>
              <a:rPr dirty="0" sz="1150">
                <a:latin typeface="Tahoma"/>
                <a:cs typeface="Tahoma"/>
              </a:rPr>
              <a:t> </a:t>
            </a:r>
            <a:r>
              <a:rPr dirty="0" sz="1150" spc="65">
                <a:latin typeface="Tahoma"/>
                <a:cs typeface="Tahoma"/>
              </a:rPr>
              <a:t>probability</a:t>
            </a:r>
            <a:r>
              <a:rPr dirty="0" sz="1150" spc="-5">
                <a:latin typeface="Tahoma"/>
                <a:cs typeface="Tahoma"/>
              </a:rPr>
              <a:t> </a:t>
            </a:r>
            <a:r>
              <a:rPr dirty="0" sz="1150" spc="50">
                <a:latin typeface="Tahoma"/>
                <a:cs typeface="Tahoma"/>
              </a:rPr>
              <a:t>for</a:t>
            </a:r>
            <a:r>
              <a:rPr dirty="0" sz="1150" spc="-5">
                <a:latin typeface="Tahoma"/>
                <a:cs typeface="Tahoma"/>
              </a:rPr>
              <a:t> </a:t>
            </a:r>
            <a:r>
              <a:rPr dirty="0" sz="1150" spc="70">
                <a:latin typeface="Tahoma"/>
                <a:cs typeface="Tahoma"/>
              </a:rPr>
              <a:t>that</a:t>
            </a:r>
            <a:r>
              <a:rPr dirty="0" sz="1150">
                <a:latin typeface="Tahoma"/>
                <a:cs typeface="Tahoma"/>
              </a:rPr>
              <a:t> </a:t>
            </a:r>
            <a:r>
              <a:rPr dirty="0" sz="1150" spc="50">
                <a:latin typeface="Tahoma"/>
                <a:cs typeface="Tahoma"/>
              </a:rPr>
              <a:t>category.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3795" y="3234981"/>
            <a:ext cx="2649966" cy="449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4192" y="4428044"/>
            <a:ext cx="4681782" cy="389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43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46062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60"/>
              <a:t>Implementing </a:t>
            </a:r>
            <a:r>
              <a:rPr dirty="0" spc="240"/>
              <a:t>Naive</a:t>
            </a:r>
            <a:r>
              <a:rPr dirty="0" spc="45"/>
              <a:t> </a:t>
            </a:r>
            <a:r>
              <a:rPr dirty="0" spc="175"/>
              <a:t>Bayes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279" y="1457959"/>
            <a:ext cx="8834755" cy="2579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720">
              <a:lnSpc>
                <a:spcPct val="100000"/>
              </a:lnSpc>
              <a:spcBef>
                <a:spcPts val="100"/>
              </a:spcBef>
            </a:pPr>
            <a:r>
              <a:rPr dirty="0" sz="1650" spc="75">
                <a:latin typeface="Tahoma"/>
                <a:cs typeface="Tahoma"/>
              </a:rPr>
              <a:t>3)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Calculate</a:t>
            </a:r>
            <a:r>
              <a:rPr dirty="0" sz="1650" spc="1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this</a:t>
            </a:r>
            <a:r>
              <a:rPr dirty="0" sz="1650" spc="5">
                <a:latin typeface="Tahoma"/>
                <a:cs typeface="Tahoma"/>
              </a:rPr>
              <a:t> </a:t>
            </a:r>
            <a:r>
              <a:rPr dirty="0" sz="1650" spc="75">
                <a:latin typeface="Tahoma"/>
                <a:cs typeface="Tahoma"/>
              </a:rPr>
              <a:t>for</a:t>
            </a:r>
            <a:r>
              <a:rPr dirty="0" sz="1650" spc="5">
                <a:latin typeface="Tahoma"/>
                <a:cs typeface="Tahoma"/>
              </a:rPr>
              <a:t> </a:t>
            </a:r>
            <a:r>
              <a:rPr dirty="0" sz="1650" spc="125">
                <a:latin typeface="Tahoma"/>
                <a:cs typeface="Tahoma"/>
              </a:rPr>
              <a:t>every</a:t>
            </a:r>
            <a:r>
              <a:rPr dirty="0" sz="1650" spc="10">
                <a:latin typeface="Tahoma"/>
                <a:cs typeface="Tahoma"/>
              </a:rPr>
              <a:t> </a:t>
            </a:r>
            <a:r>
              <a:rPr dirty="0" sz="1650" spc="105">
                <a:latin typeface="Tahoma"/>
                <a:cs typeface="Tahoma"/>
              </a:rPr>
              <a:t>category,</a:t>
            </a:r>
            <a:r>
              <a:rPr dirty="0" sz="1650" spc="20">
                <a:latin typeface="Tahoma"/>
                <a:cs typeface="Tahoma"/>
              </a:rPr>
              <a:t> </a:t>
            </a:r>
            <a:r>
              <a:rPr dirty="0" sz="1650" spc="130">
                <a:latin typeface="Tahoma"/>
                <a:cs typeface="Tahoma"/>
              </a:rPr>
              <a:t>and</a:t>
            </a:r>
            <a:r>
              <a:rPr dirty="0" sz="1650" spc="5">
                <a:latin typeface="Tahoma"/>
                <a:cs typeface="Tahoma"/>
              </a:rPr>
              <a:t> </a:t>
            </a:r>
            <a:r>
              <a:rPr dirty="0" sz="1650" spc="114">
                <a:latin typeface="Tahoma"/>
                <a:cs typeface="Tahoma"/>
              </a:rPr>
              <a:t>select</a:t>
            </a:r>
            <a:r>
              <a:rPr dirty="0" sz="1650" spc="10">
                <a:latin typeface="Tahoma"/>
                <a:cs typeface="Tahoma"/>
              </a:rPr>
              <a:t> </a:t>
            </a:r>
            <a:r>
              <a:rPr dirty="0" sz="1650" spc="114">
                <a:latin typeface="Tahoma"/>
                <a:cs typeface="Tahoma"/>
              </a:rPr>
              <a:t>the</a:t>
            </a:r>
            <a:r>
              <a:rPr dirty="0" sz="1650" spc="1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one</a:t>
            </a:r>
            <a:r>
              <a:rPr dirty="0" sz="1650" spc="1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with</a:t>
            </a:r>
            <a:r>
              <a:rPr dirty="0" sz="1650" spc="15">
                <a:latin typeface="Tahoma"/>
                <a:cs typeface="Tahoma"/>
              </a:rPr>
              <a:t> </a:t>
            </a:r>
            <a:r>
              <a:rPr dirty="0" sz="1650" spc="110">
                <a:latin typeface="Tahoma"/>
                <a:cs typeface="Tahoma"/>
              </a:rPr>
              <a:t>highest</a:t>
            </a:r>
            <a:r>
              <a:rPr dirty="0" sz="1650" spc="15">
                <a:latin typeface="Tahoma"/>
                <a:cs typeface="Tahoma"/>
              </a:rPr>
              <a:t> </a:t>
            </a:r>
            <a:r>
              <a:rPr dirty="0" sz="1650" spc="75">
                <a:latin typeface="Tahoma"/>
                <a:cs typeface="Tahoma"/>
              </a:rPr>
              <a:t>probability.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dirty="0" sz="1950" spc="190" b="1">
                <a:latin typeface="Arial"/>
                <a:cs typeface="Arial"/>
              </a:rPr>
              <a:t>Dealing </a:t>
            </a:r>
            <a:r>
              <a:rPr dirty="0" sz="1950" spc="225" b="1">
                <a:latin typeface="Arial"/>
                <a:cs typeface="Arial"/>
              </a:rPr>
              <a:t>with </a:t>
            </a:r>
            <a:r>
              <a:rPr dirty="0" sz="1950" spc="180" b="1">
                <a:latin typeface="Arial"/>
                <a:cs typeface="Arial"/>
              </a:rPr>
              <a:t>floating </a:t>
            </a:r>
            <a:r>
              <a:rPr dirty="0" sz="1950" spc="190" b="1">
                <a:latin typeface="Arial"/>
                <a:cs typeface="Arial"/>
              </a:rPr>
              <a:t>point</a:t>
            </a:r>
            <a:r>
              <a:rPr dirty="0" sz="1950" spc="-25" b="1">
                <a:latin typeface="Arial"/>
                <a:cs typeface="Arial"/>
              </a:rPr>
              <a:t> </a:t>
            </a:r>
            <a:r>
              <a:rPr dirty="0" sz="1950" spc="180" b="1">
                <a:latin typeface="Arial"/>
                <a:cs typeface="Arial"/>
              </a:rPr>
              <a:t>underflow.</a:t>
            </a:r>
            <a:endParaRPr sz="1950">
              <a:latin typeface="Arial"/>
              <a:cs typeface="Arial"/>
            </a:endParaRPr>
          </a:p>
          <a:p>
            <a:pPr marL="299720" marR="238760">
              <a:lnSpc>
                <a:spcPts val="1939"/>
              </a:lnSpc>
              <a:spcBef>
                <a:spcPts val="905"/>
              </a:spcBef>
            </a:pPr>
            <a:r>
              <a:rPr dirty="0" sz="1650" spc="135">
                <a:latin typeface="Tahoma"/>
                <a:cs typeface="Tahoma"/>
              </a:rPr>
              <a:t>A</a:t>
            </a:r>
            <a:r>
              <a:rPr dirty="0" sz="1650" spc="15">
                <a:latin typeface="Tahoma"/>
                <a:cs typeface="Tahoma"/>
              </a:rPr>
              <a:t> </a:t>
            </a:r>
            <a:r>
              <a:rPr dirty="0" sz="1650" spc="110">
                <a:latin typeface="Tahoma"/>
                <a:cs typeface="Tahoma"/>
              </a:rPr>
              <a:t>big</a:t>
            </a:r>
            <a:r>
              <a:rPr dirty="0" sz="1650" spc="5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problem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is</a:t>
            </a:r>
            <a:r>
              <a:rPr dirty="0" sz="1650" spc="10">
                <a:latin typeface="Tahoma"/>
                <a:cs typeface="Tahoma"/>
              </a:rPr>
              <a:t> </a:t>
            </a:r>
            <a:r>
              <a:rPr dirty="0" sz="1650" spc="110">
                <a:latin typeface="Tahoma"/>
                <a:cs typeface="Tahoma"/>
              </a:rPr>
              <a:t>multiplying</a:t>
            </a:r>
            <a:r>
              <a:rPr dirty="0" sz="1650" spc="5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small</a:t>
            </a:r>
            <a:r>
              <a:rPr dirty="0" sz="1650" spc="15">
                <a:latin typeface="Tahoma"/>
                <a:cs typeface="Tahoma"/>
              </a:rPr>
              <a:t> </a:t>
            </a:r>
            <a:r>
              <a:rPr dirty="0" sz="1650" spc="125">
                <a:latin typeface="Tahoma"/>
                <a:cs typeface="Tahoma"/>
              </a:rPr>
              <a:t>decimals</a:t>
            </a:r>
            <a:r>
              <a:rPr dirty="0" sz="1650" spc="10">
                <a:latin typeface="Tahoma"/>
                <a:cs typeface="Tahoma"/>
              </a:rPr>
              <a:t> </a:t>
            </a:r>
            <a:r>
              <a:rPr dirty="0" sz="1650" spc="80">
                <a:latin typeface="Tahoma"/>
                <a:cs typeface="Tahoma"/>
              </a:rPr>
              <a:t>for</a:t>
            </a:r>
            <a:r>
              <a:rPr dirty="0" sz="1650" spc="5">
                <a:latin typeface="Tahoma"/>
                <a:cs typeface="Tahoma"/>
              </a:rPr>
              <a:t> </a:t>
            </a:r>
            <a:r>
              <a:rPr dirty="0" sz="1650" spc="145">
                <a:latin typeface="Tahoma"/>
                <a:cs typeface="Tahoma"/>
              </a:rPr>
              <a:t>a</a:t>
            </a:r>
            <a:r>
              <a:rPr dirty="0" sz="1650" spc="5">
                <a:latin typeface="Tahoma"/>
                <a:cs typeface="Tahoma"/>
              </a:rPr>
              <a:t> </a:t>
            </a:r>
            <a:r>
              <a:rPr dirty="0" sz="1650" spc="105">
                <a:latin typeface="Tahoma"/>
                <a:cs typeface="Tahoma"/>
              </a:rPr>
              <a:t>large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130">
                <a:latin typeface="Tahoma"/>
                <a:cs typeface="Tahoma"/>
              </a:rPr>
              <a:t>number</a:t>
            </a:r>
            <a:r>
              <a:rPr dirty="0" sz="1650" spc="10">
                <a:latin typeface="Tahoma"/>
                <a:cs typeface="Tahoma"/>
              </a:rPr>
              <a:t> </a:t>
            </a:r>
            <a:r>
              <a:rPr dirty="0" sz="1650" spc="80">
                <a:latin typeface="Tahoma"/>
                <a:cs typeface="Tahoma"/>
              </a:rPr>
              <a:t>of</a:t>
            </a:r>
            <a:r>
              <a:rPr dirty="0" sz="1650" spc="5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features</a:t>
            </a:r>
            <a:r>
              <a:rPr dirty="0" sz="1650" spc="5">
                <a:latin typeface="Tahoma"/>
                <a:cs typeface="Tahoma"/>
              </a:rPr>
              <a:t> </a:t>
            </a:r>
            <a:r>
              <a:rPr dirty="0" sz="1650" spc="165">
                <a:latin typeface="Tahoma"/>
                <a:cs typeface="Tahoma"/>
              </a:rPr>
              <a:t>may  </a:t>
            </a:r>
            <a:r>
              <a:rPr dirty="0" sz="1650" spc="130">
                <a:latin typeface="Tahoma"/>
                <a:cs typeface="Tahoma"/>
              </a:rPr>
              <a:t>cause </a:t>
            </a:r>
            <a:r>
              <a:rPr dirty="0" sz="1650" spc="145">
                <a:latin typeface="Tahoma"/>
                <a:cs typeface="Tahoma"/>
              </a:rPr>
              <a:t>a</a:t>
            </a:r>
            <a:r>
              <a:rPr dirty="0" sz="1650" spc="-335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floating </a:t>
            </a:r>
            <a:r>
              <a:rPr dirty="0" sz="1650" spc="105">
                <a:latin typeface="Tahoma"/>
                <a:cs typeface="Tahoma"/>
              </a:rPr>
              <a:t>point </a:t>
            </a:r>
            <a:r>
              <a:rPr dirty="0" sz="1650" spc="80">
                <a:latin typeface="Tahoma"/>
                <a:cs typeface="Tahoma"/>
              </a:rPr>
              <a:t>underflow.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299720" marR="5080">
              <a:lnSpc>
                <a:spcPts val="1930"/>
              </a:lnSpc>
              <a:spcBef>
                <a:spcPts val="1445"/>
              </a:spcBef>
            </a:pPr>
            <a:r>
              <a:rPr dirty="0" sz="1650" spc="-70">
                <a:latin typeface="Tahoma"/>
                <a:cs typeface="Tahoma"/>
              </a:rPr>
              <a:t>To</a:t>
            </a:r>
            <a:r>
              <a:rPr dirty="0" sz="1650" spc="10">
                <a:latin typeface="Tahoma"/>
                <a:cs typeface="Tahoma"/>
              </a:rPr>
              <a:t> </a:t>
            </a:r>
            <a:r>
              <a:rPr dirty="0" sz="1650" spc="130">
                <a:latin typeface="Tahoma"/>
                <a:cs typeface="Tahoma"/>
              </a:rPr>
              <a:t>remedy</a:t>
            </a:r>
            <a:r>
              <a:rPr dirty="0" sz="1650" spc="10">
                <a:latin typeface="Tahoma"/>
                <a:cs typeface="Tahoma"/>
              </a:rPr>
              <a:t> </a:t>
            </a:r>
            <a:r>
              <a:rPr dirty="0" sz="1650" spc="85">
                <a:latin typeface="Tahoma"/>
                <a:cs typeface="Tahoma"/>
              </a:rPr>
              <a:t>this,</a:t>
            </a:r>
            <a:r>
              <a:rPr dirty="0" sz="1650" spc="20">
                <a:latin typeface="Tahoma"/>
                <a:cs typeface="Tahoma"/>
              </a:rPr>
              <a:t> </a:t>
            </a:r>
            <a:r>
              <a:rPr dirty="0" sz="1650" spc="105">
                <a:latin typeface="Tahoma"/>
                <a:cs typeface="Tahoma"/>
              </a:rPr>
              <a:t>transform</a:t>
            </a:r>
            <a:r>
              <a:rPr dirty="0" sz="1650" spc="5">
                <a:latin typeface="Tahoma"/>
                <a:cs typeface="Tahoma"/>
              </a:rPr>
              <a:t> </a:t>
            </a:r>
            <a:r>
              <a:rPr dirty="0" sz="1650" spc="130">
                <a:latin typeface="Tahoma"/>
                <a:cs typeface="Tahoma"/>
              </a:rPr>
              <a:t>each</a:t>
            </a:r>
            <a:r>
              <a:rPr dirty="0" sz="1650" spc="1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probability</a:t>
            </a:r>
            <a:r>
              <a:rPr dirty="0" sz="1650" spc="1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with</a:t>
            </a:r>
            <a:r>
              <a:rPr dirty="0" sz="1650" spc="50">
                <a:latin typeface="Tahoma"/>
                <a:cs typeface="Tahoma"/>
              </a:rPr>
              <a:t> </a:t>
            </a:r>
            <a:r>
              <a:rPr dirty="0" sz="1650" spc="155" b="1">
                <a:latin typeface="Arial"/>
                <a:cs typeface="Arial"/>
              </a:rPr>
              <a:t>log()</a:t>
            </a:r>
            <a:r>
              <a:rPr dirty="0" sz="1650" spc="70" b="1">
                <a:latin typeface="Arial"/>
                <a:cs typeface="Arial"/>
              </a:rPr>
              <a:t> </a:t>
            </a:r>
            <a:r>
              <a:rPr dirty="0" sz="1650" spc="95">
                <a:latin typeface="Tahoma"/>
                <a:cs typeface="Tahoma"/>
              </a:rPr>
              <a:t>or</a:t>
            </a:r>
            <a:r>
              <a:rPr dirty="0" sz="1650" spc="10">
                <a:latin typeface="Tahoma"/>
                <a:cs typeface="Tahoma"/>
              </a:rPr>
              <a:t> </a:t>
            </a:r>
            <a:r>
              <a:rPr dirty="0" sz="1650" spc="165" b="1">
                <a:latin typeface="Arial"/>
                <a:cs typeface="Arial"/>
              </a:rPr>
              <a:t>ln()</a:t>
            </a:r>
            <a:r>
              <a:rPr dirty="0" sz="1650" spc="70" b="1">
                <a:latin typeface="Arial"/>
                <a:cs typeface="Arial"/>
              </a:rPr>
              <a:t> </a:t>
            </a:r>
            <a:r>
              <a:rPr dirty="0" sz="1650" spc="130">
                <a:latin typeface="Tahoma"/>
                <a:cs typeface="Tahoma"/>
              </a:rPr>
              <a:t>and</a:t>
            </a:r>
            <a:r>
              <a:rPr dirty="0" sz="1650" spc="10">
                <a:latin typeface="Tahoma"/>
                <a:cs typeface="Tahoma"/>
              </a:rPr>
              <a:t> </a:t>
            </a:r>
            <a:r>
              <a:rPr dirty="0" sz="1650" spc="150">
                <a:latin typeface="Tahoma"/>
                <a:cs typeface="Tahoma"/>
              </a:rPr>
              <a:t>sum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114">
                <a:latin typeface="Tahoma"/>
                <a:cs typeface="Tahoma"/>
              </a:rPr>
              <a:t>them,</a:t>
            </a:r>
            <a:r>
              <a:rPr dirty="0" sz="1650" spc="10">
                <a:latin typeface="Tahoma"/>
                <a:cs typeface="Tahoma"/>
              </a:rPr>
              <a:t> </a:t>
            </a:r>
            <a:r>
              <a:rPr dirty="0" sz="1650" spc="114">
                <a:latin typeface="Tahoma"/>
                <a:cs typeface="Tahoma"/>
              </a:rPr>
              <a:t>then  </a:t>
            </a:r>
            <a:r>
              <a:rPr dirty="0" sz="1650" spc="105">
                <a:latin typeface="Tahoma"/>
                <a:cs typeface="Tahoma"/>
              </a:rPr>
              <a:t>call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180" b="1">
                <a:latin typeface="Arial"/>
                <a:cs typeface="Arial"/>
              </a:rPr>
              <a:t>exp()</a:t>
            </a:r>
            <a:r>
              <a:rPr dirty="0" sz="1650" spc="70" b="1">
                <a:latin typeface="Arial"/>
                <a:cs typeface="Arial"/>
              </a:rPr>
              <a:t> </a:t>
            </a:r>
            <a:r>
              <a:rPr dirty="0" sz="1650" spc="100">
                <a:latin typeface="Tahoma"/>
                <a:cs typeface="Tahoma"/>
              </a:rPr>
              <a:t>to</a:t>
            </a:r>
            <a:r>
              <a:rPr dirty="0" sz="1650" spc="10">
                <a:latin typeface="Tahoma"/>
                <a:cs typeface="Tahoma"/>
              </a:rPr>
              <a:t> </a:t>
            </a:r>
            <a:r>
              <a:rPr dirty="0" sz="1650" spc="114">
                <a:latin typeface="Tahoma"/>
                <a:cs typeface="Tahoma"/>
              </a:rPr>
              <a:t>convert</a:t>
            </a:r>
            <a:r>
              <a:rPr dirty="0" sz="1650" spc="10">
                <a:latin typeface="Tahoma"/>
                <a:cs typeface="Tahoma"/>
              </a:rPr>
              <a:t> </a:t>
            </a:r>
            <a:r>
              <a:rPr dirty="0" sz="1650" spc="114">
                <a:latin typeface="Tahoma"/>
                <a:cs typeface="Tahoma"/>
              </a:rPr>
              <a:t>the</a:t>
            </a:r>
            <a:r>
              <a:rPr dirty="0" sz="1650" spc="5">
                <a:latin typeface="Tahoma"/>
                <a:cs typeface="Tahoma"/>
              </a:rPr>
              <a:t> </a:t>
            </a:r>
            <a:r>
              <a:rPr dirty="0" sz="1650" spc="95">
                <a:latin typeface="Tahoma"/>
                <a:cs typeface="Tahoma"/>
              </a:rPr>
              <a:t>result</a:t>
            </a:r>
            <a:r>
              <a:rPr dirty="0" sz="1650" spc="5">
                <a:latin typeface="Tahoma"/>
                <a:cs typeface="Tahoma"/>
              </a:rPr>
              <a:t> </a:t>
            </a:r>
            <a:r>
              <a:rPr dirty="0" sz="1650" spc="125">
                <a:latin typeface="Tahoma"/>
                <a:cs typeface="Tahoma"/>
              </a:rPr>
              <a:t>back!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263" y="4227636"/>
            <a:ext cx="5346051" cy="602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43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46062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60"/>
              <a:t>Implementing </a:t>
            </a:r>
            <a:r>
              <a:rPr dirty="0" spc="240"/>
              <a:t>Naive</a:t>
            </a:r>
            <a:r>
              <a:rPr dirty="0" spc="45"/>
              <a:t> </a:t>
            </a:r>
            <a:r>
              <a:rPr dirty="0" spc="175"/>
              <a:t>Bayes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09" y="1456690"/>
            <a:ext cx="8985250" cy="256540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99695">
              <a:lnSpc>
                <a:spcPts val="2290"/>
              </a:lnSpc>
              <a:spcBef>
                <a:spcPts val="215"/>
              </a:spcBef>
            </a:pPr>
            <a:r>
              <a:rPr dirty="0" sz="1950" spc="195" b="1">
                <a:latin typeface="Arial"/>
                <a:cs typeface="Arial"/>
              </a:rPr>
              <a:t>One</a:t>
            </a:r>
            <a:r>
              <a:rPr dirty="0" sz="1950" spc="140" b="1">
                <a:latin typeface="Arial"/>
                <a:cs typeface="Arial"/>
              </a:rPr>
              <a:t> </a:t>
            </a:r>
            <a:r>
              <a:rPr dirty="0" sz="1950" spc="180" b="1">
                <a:latin typeface="Arial"/>
                <a:cs typeface="Arial"/>
              </a:rPr>
              <a:t>last</a:t>
            </a:r>
            <a:r>
              <a:rPr dirty="0" sz="1950" spc="140" b="1">
                <a:latin typeface="Arial"/>
                <a:cs typeface="Arial"/>
              </a:rPr>
              <a:t> </a:t>
            </a:r>
            <a:r>
              <a:rPr dirty="0" sz="1950" spc="175" b="1">
                <a:latin typeface="Arial"/>
                <a:cs typeface="Arial"/>
              </a:rPr>
              <a:t>consideration,</a:t>
            </a:r>
            <a:r>
              <a:rPr dirty="0" sz="1950" spc="140" b="1">
                <a:latin typeface="Arial"/>
                <a:cs typeface="Arial"/>
              </a:rPr>
              <a:t> </a:t>
            </a:r>
            <a:r>
              <a:rPr dirty="0" sz="1950" spc="210" b="1">
                <a:latin typeface="Arial"/>
                <a:cs typeface="Arial"/>
              </a:rPr>
              <a:t>never</a:t>
            </a:r>
            <a:r>
              <a:rPr dirty="0" sz="1950" spc="130" b="1">
                <a:latin typeface="Arial"/>
                <a:cs typeface="Arial"/>
              </a:rPr>
              <a:t> </a:t>
            </a:r>
            <a:r>
              <a:rPr dirty="0" sz="1950" spc="220" b="1">
                <a:latin typeface="Arial"/>
                <a:cs typeface="Arial"/>
              </a:rPr>
              <a:t>let</a:t>
            </a:r>
            <a:r>
              <a:rPr dirty="0" sz="1950" spc="140" b="1">
                <a:latin typeface="Arial"/>
                <a:cs typeface="Arial"/>
              </a:rPr>
              <a:t> </a:t>
            </a:r>
            <a:r>
              <a:rPr dirty="0" sz="1950" spc="229" b="1">
                <a:latin typeface="Arial"/>
                <a:cs typeface="Arial"/>
              </a:rPr>
              <a:t>a</a:t>
            </a:r>
            <a:r>
              <a:rPr dirty="0" sz="1950" spc="135" b="1">
                <a:latin typeface="Arial"/>
                <a:cs typeface="Arial"/>
              </a:rPr>
              <a:t> </a:t>
            </a:r>
            <a:r>
              <a:rPr dirty="0" sz="1950" spc="225" b="1">
                <a:latin typeface="Arial"/>
                <a:cs typeface="Arial"/>
              </a:rPr>
              <a:t>feature</a:t>
            </a:r>
            <a:r>
              <a:rPr dirty="0" sz="1950" spc="155" b="1">
                <a:latin typeface="Arial"/>
                <a:cs typeface="Arial"/>
              </a:rPr>
              <a:t> </a:t>
            </a:r>
            <a:r>
              <a:rPr dirty="0" sz="1950" spc="210" b="1">
                <a:latin typeface="Arial"/>
                <a:cs typeface="Arial"/>
              </a:rPr>
              <a:t>have</a:t>
            </a:r>
            <a:r>
              <a:rPr dirty="0" sz="1950" spc="150" b="1">
                <a:latin typeface="Arial"/>
                <a:cs typeface="Arial"/>
              </a:rPr>
              <a:t> </a:t>
            </a:r>
            <a:r>
              <a:rPr dirty="0" sz="1950" spc="229" b="1">
                <a:latin typeface="Arial"/>
                <a:cs typeface="Arial"/>
              </a:rPr>
              <a:t>a</a:t>
            </a:r>
            <a:r>
              <a:rPr dirty="0" sz="1950" spc="135" b="1">
                <a:latin typeface="Arial"/>
                <a:cs typeface="Arial"/>
              </a:rPr>
              <a:t> </a:t>
            </a:r>
            <a:r>
              <a:rPr dirty="0" sz="1950" spc="270" b="1">
                <a:latin typeface="Arial"/>
                <a:cs typeface="Arial"/>
              </a:rPr>
              <a:t>0</a:t>
            </a:r>
            <a:r>
              <a:rPr dirty="0" sz="1950" spc="135" b="1">
                <a:latin typeface="Arial"/>
                <a:cs typeface="Arial"/>
              </a:rPr>
              <a:t> </a:t>
            </a:r>
            <a:r>
              <a:rPr dirty="0" sz="1950" spc="185" b="1">
                <a:latin typeface="Arial"/>
                <a:cs typeface="Arial"/>
              </a:rPr>
              <a:t>probability  for </a:t>
            </a:r>
            <a:r>
              <a:rPr dirty="0" sz="1950" spc="200" b="1">
                <a:latin typeface="Arial"/>
                <a:cs typeface="Arial"/>
              </a:rPr>
              <a:t>any</a:t>
            </a:r>
            <a:r>
              <a:rPr dirty="0" sz="1950" spc="80" b="1">
                <a:latin typeface="Arial"/>
                <a:cs typeface="Arial"/>
              </a:rPr>
              <a:t> </a:t>
            </a:r>
            <a:r>
              <a:rPr dirty="0" sz="1950" spc="200" b="1">
                <a:latin typeface="Arial"/>
                <a:cs typeface="Arial"/>
              </a:rPr>
              <a:t>category!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00990">
              <a:lnSpc>
                <a:spcPts val="1955"/>
              </a:lnSpc>
              <a:spcBef>
                <a:spcPts val="1365"/>
              </a:spcBef>
            </a:pPr>
            <a:r>
              <a:rPr dirty="0" sz="1650" spc="-5">
                <a:latin typeface="Verdana"/>
                <a:cs typeface="Verdana"/>
              </a:rPr>
              <a:t>Always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 spc="10">
                <a:latin typeface="Verdana"/>
                <a:cs typeface="Verdana"/>
              </a:rPr>
              <a:t>leave</a:t>
            </a:r>
            <a:r>
              <a:rPr dirty="0" sz="1650" spc="-45">
                <a:latin typeface="Verdana"/>
                <a:cs typeface="Verdana"/>
              </a:rPr>
              <a:t> </a:t>
            </a:r>
            <a:r>
              <a:rPr dirty="0" sz="1650" spc="140" i="1">
                <a:latin typeface="Trebuchet MS"/>
                <a:cs typeface="Trebuchet MS"/>
              </a:rPr>
              <a:t>a</a:t>
            </a:r>
            <a:r>
              <a:rPr dirty="0" sz="1650" spc="30" i="1">
                <a:latin typeface="Trebuchet MS"/>
                <a:cs typeface="Trebuchet MS"/>
              </a:rPr>
              <a:t> </a:t>
            </a:r>
            <a:r>
              <a:rPr dirty="0" sz="1650" spc="-30" i="1">
                <a:latin typeface="Trebuchet MS"/>
                <a:cs typeface="Trebuchet MS"/>
              </a:rPr>
              <a:t>little</a:t>
            </a:r>
            <a:r>
              <a:rPr dirty="0" sz="1650" spc="25" i="1">
                <a:latin typeface="Trebuchet MS"/>
                <a:cs typeface="Trebuchet MS"/>
              </a:rPr>
              <a:t> </a:t>
            </a:r>
            <a:r>
              <a:rPr dirty="0" sz="1650">
                <a:latin typeface="Verdana"/>
                <a:cs typeface="Verdana"/>
              </a:rPr>
              <a:t>possibility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-5">
                <a:latin typeface="Verdana"/>
                <a:cs typeface="Verdana"/>
              </a:rPr>
              <a:t>it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 spc="10">
                <a:latin typeface="Verdana"/>
                <a:cs typeface="Verdana"/>
              </a:rPr>
              <a:t>could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-5">
                <a:latin typeface="Verdana"/>
                <a:cs typeface="Verdana"/>
              </a:rPr>
              <a:t>belong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to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any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-5">
                <a:latin typeface="Verdana"/>
                <a:cs typeface="Verdana"/>
              </a:rPr>
              <a:t>category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so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-5">
                <a:latin typeface="Verdana"/>
                <a:cs typeface="Verdana"/>
              </a:rPr>
              <a:t>you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 spc="15">
                <a:latin typeface="Verdana"/>
                <a:cs typeface="Verdana"/>
              </a:rPr>
              <a:t>don’t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 spc="5">
                <a:latin typeface="Verdana"/>
                <a:cs typeface="Verdana"/>
              </a:rPr>
              <a:t>have</a:t>
            </a:r>
            <a:r>
              <a:rPr dirty="0" sz="1650" spc="15">
                <a:latin typeface="Verdana"/>
                <a:cs typeface="Verdana"/>
              </a:rPr>
              <a:t> </a:t>
            </a:r>
            <a:r>
              <a:rPr dirty="0" sz="1650" spc="180" i="1">
                <a:latin typeface="Trebuchet MS"/>
                <a:cs typeface="Trebuchet MS"/>
              </a:rPr>
              <a:t>0</a:t>
            </a:r>
            <a:endParaRPr sz="1650">
              <a:latin typeface="Trebuchet MS"/>
              <a:cs typeface="Trebuchet MS"/>
            </a:endParaRPr>
          </a:p>
          <a:p>
            <a:pPr marL="300990">
              <a:lnSpc>
                <a:spcPts val="1955"/>
              </a:lnSpc>
            </a:pPr>
            <a:r>
              <a:rPr dirty="0" sz="1650">
                <a:latin typeface="Verdana"/>
                <a:cs typeface="Verdana"/>
              </a:rPr>
              <a:t>multiplication </a:t>
            </a:r>
            <a:r>
              <a:rPr dirty="0" sz="1650" spc="-15">
                <a:latin typeface="Verdana"/>
                <a:cs typeface="Verdana"/>
              </a:rPr>
              <a:t>or </a:t>
            </a:r>
            <a:r>
              <a:rPr dirty="0" sz="1650">
                <a:latin typeface="Verdana"/>
                <a:cs typeface="Verdana"/>
              </a:rPr>
              <a:t>division mess </a:t>
            </a:r>
            <a:r>
              <a:rPr dirty="0" sz="1650" spc="-10">
                <a:latin typeface="Verdana"/>
                <a:cs typeface="Verdana"/>
              </a:rPr>
              <a:t>anything</a:t>
            </a:r>
            <a:r>
              <a:rPr dirty="0" sz="1650" spc="-300">
                <a:latin typeface="Verdana"/>
                <a:cs typeface="Verdana"/>
              </a:rPr>
              <a:t> </a:t>
            </a:r>
            <a:r>
              <a:rPr dirty="0" sz="1650" spc="-25">
                <a:latin typeface="Verdana"/>
                <a:cs typeface="Verdana"/>
              </a:rPr>
              <a:t>up.</a:t>
            </a:r>
            <a:endParaRPr sz="1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300990" marR="511809">
              <a:lnSpc>
                <a:spcPts val="1939"/>
              </a:lnSpc>
              <a:spcBef>
                <a:spcPts val="1490"/>
              </a:spcBef>
            </a:pPr>
            <a:r>
              <a:rPr dirty="0" sz="1650" spc="-5">
                <a:latin typeface="Verdana"/>
                <a:cs typeface="Verdana"/>
              </a:rPr>
              <a:t>This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 spc="15">
                <a:latin typeface="Verdana"/>
                <a:cs typeface="Verdana"/>
              </a:rPr>
              <a:t>can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25">
                <a:latin typeface="Verdana"/>
                <a:cs typeface="Verdana"/>
              </a:rPr>
              <a:t>be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 spc="10">
                <a:latin typeface="Verdana"/>
                <a:cs typeface="Verdana"/>
              </a:rPr>
              <a:t>done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 spc="5">
                <a:latin typeface="Verdana"/>
                <a:cs typeface="Verdana"/>
              </a:rPr>
              <a:t>by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-5">
                <a:latin typeface="Verdana"/>
                <a:cs typeface="Verdana"/>
              </a:rPr>
              <a:t>adding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 spc="20">
                <a:latin typeface="Verdana"/>
                <a:cs typeface="Verdana"/>
              </a:rPr>
              <a:t>a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-5">
                <a:latin typeface="Verdana"/>
                <a:cs typeface="Verdana"/>
              </a:rPr>
              <a:t>small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 spc="5">
                <a:latin typeface="Verdana"/>
                <a:cs typeface="Verdana"/>
              </a:rPr>
              <a:t>value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to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 spc="15">
                <a:latin typeface="Verdana"/>
                <a:cs typeface="Verdana"/>
              </a:rPr>
              <a:t>each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5">
                <a:latin typeface="Verdana"/>
                <a:cs typeface="Verdana"/>
              </a:rPr>
              <a:t>probability’s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numerator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 spc="5">
                <a:latin typeface="Verdana"/>
                <a:cs typeface="Verdana"/>
              </a:rPr>
              <a:t>and  </a:t>
            </a:r>
            <a:r>
              <a:rPr dirty="0" sz="1650">
                <a:latin typeface="Verdana"/>
                <a:cs typeface="Verdana"/>
              </a:rPr>
              <a:t>denominator </a:t>
            </a:r>
            <a:r>
              <a:rPr dirty="0" sz="1650" spc="-65">
                <a:latin typeface="Verdana"/>
                <a:cs typeface="Verdana"/>
              </a:rPr>
              <a:t>(e.g. </a:t>
            </a:r>
            <a:r>
              <a:rPr dirty="0" sz="1650" spc="90" i="1">
                <a:latin typeface="Trebuchet MS"/>
                <a:cs typeface="Trebuchet MS"/>
              </a:rPr>
              <a:t>0.5 </a:t>
            </a:r>
            <a:r>
              <a:rPr dirty="0" sz="1650" spc="5">
                <a:latin typeface="Verdana"/>
                <a:cs typeface="Verdana"/>
              </a:rPr>
              <a:t>and</a:t>
            </a:r>
            <a:r>
              <a:rPr dirty="0" sz="1650" spc="-160">
                <a:latin typeface="Verdana"/>
                <a:cs typeface="Verdana"/>
              </a:rPr>
              <a:t> </a:t>
            </a:r>
            <a:r>
              <a:rPr dirty="0" sz="1650" spc="15" i="1">
                <a:latin typeface="Trebuchet MS"/>
                <a:cs typeface="Trebuchet MS"/>
              </a:rPr>
              <a:t>1.0</a:t>
            </a:r>
            <a:r>
              <a:rPr dirty="0" sz="1650" spc="15">
                <a:latin typeface="Verdana"/>
                <a:cs typeface="Verdana"/>
              </a:rPr>
              <a:t>).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55384" y="4443667"/>
            <a:ext cx="6160302" cy="490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43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09" y="556259"/>
            <a:ext cx="4225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20" b="1">
                <a:solidFill>
                  <a:srgbClr val="FFFFFF"/>
                </a:solidFill>
                <a:latin typeface="Arial"/>
                <a:cs typeface="Arial"/>
              </a:rPr>
              <a:t>Learn </a:t>
            </a:r>
            <a:r>
              <a:rPr dirty="0" sz="2400" spc="270" b="1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dirty="0" sz="2400" spc="225" b="1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175" b="1">
                <a:solidFill>
                  <a:srgbClr val="FFFFFF"/>
                </a:solidFill>
                <a:latin typeface="Arial"/>
                <a:cs typeface="Arial"/>
              </a:rPr>
              <a:t>Bayes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66259" y="2085339"/>
            <a:ext cx="1882139" cy="2470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60209" y="2068829"/>
            <a:ext cx="1882140" cy="2470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71500" y="1653540"/>
            <a:ext cx="3226435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145">
                <a:latin typeface="Tahoma"/>
                <a:cs typeface="Tahoma"/>
              </a:rPr>
              <a:t>Brandon </a:t>
            </a:r>
            <a:r>
              <a:rPr dirty="0" sz="1950" spc="105">
                <a:latin typeface="Tahoma"/>
                <a:cs typeface="Tahoma"/>
              </a:rPr>
              <a:t>Rohrer </a:t>
            </a:r>
            <a:r>
              <a:rPr dirty="0" sz="1950" spc="-5">
                <a:latin typeface="Tahoma"/>
                <a:cs typeface="Tahoma"/>
              </a:rPr>
              <a:t>-</a:t>
            </a:r>
            <a:r>
              <a:rPr dirty="0" sz="1950" spc="-275">
                <a:latin typeface="Tahoma"/>
                <a:cs typeface="Tahoma"/>
              </a:rPr>
              <a:t> </a:t>
            </a:r>
            <a:r>
              <a:rPr dirty="0" sz="1950" spc="45">
                <a:latin typeface="Tahoma"/>
                <a:cs typeface="Tahoma"/>
              </a:rPr>
              <a:t>YouTube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9280" y="2085339"/>
            <a:ext cx="3291840" cy="2468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43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21717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90"/>
              <a:t>Source</a:t>
            </a:r>
            <a:r>
              <a:rPr dirty="0" spc="114"/>
              <a:t> </a:t>
            </a:r>
            <a:r>
              <a:rPr dirty="0" spc="180"/>
              <a:t>Code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43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46709" y="1355090"/>
            <a:ext cx="8518525" cy="2020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4200"/>
              </a:lnSpc>
              <a:spcBef>
                <a:spcPts val="100"/>
              </a:spcBef>
            </a:pPr>
            <a:r>
              <a:rPr dirty="0" sz="1950" spc="180" b="1">
                <a:latin typeface="Arial"/>
                <a:cs typeface="Arial"/>
              </a:rPr>
              <a:t>Bank </a:t>
            </a:r>
            <a:r>
              <a:rPr dirty="0" sz="1950" spc="150" b="1">
                <a:latin typeface="Arial"/>
                <a:cs typeface="Arial"/>
              </a:rPr>
              <a:t>Transaction </a:t>
            </a:r>
            <a:r>
              <a:rPr dirty="0" sz="1950" spc="185" b="1">
                <a:latin typeface="Arial"/>
                <a:cs typeface="Arial"/>
              </a:rPr>
              <a:t>Categorizer </a:t>
            </a:r>
            <a:r>
              <a:rPr dirty="0" sz="1950" spc="225" b="1">
                <a:latin typeface="Arial"/>
                <a:cs typeface="Arial"/>
              </a:rPr>
              <a:t>Demo  </a:t>
            </a:r>
            <a:r>
              <a:rPr dirty="0" sz="1950" spc="170" b="1">
                <a:solidFill>
                  <a:srgbClr val="5193E1"/>
                </a:solidFill>
                <a:latin typeface="Arial"/>
                <a:cs typeface="Arial"/>
                <a:hlinkClick r:id="rId2"/>
              </a:rPr>
              <a:t>https://github.com/thomasnield/bayes_user_input_prediction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 marR="1393190">
              <a:lnSpc>
                <a:spcPct val="134200"/>
              </a:lnSpc>
              <a:spcBef>
                <a:spcPts val="5"/>
              </a:spcBef>
            </a:pPr>
            <a:r>
              <a:rPr dirty="0" sz="1950" spc="160" b="1">
                <a:latin typeface="Arial"/>
                <a:cs typeface="Arial"/>
              </a:rPr>
              <a:t>Email </a:t>
            </a:r>
            <a:r>
              <a:rPr dirty="0" sz="1950" spc="204" b="1">
                <a:latin typeface="Arial"/>
                <a:cs typeface="Arial"/>
              </a:rPr>
              <a:t>Spam </a:t>
            </a:r>
            <a:r>
              <a:rPr dirty="0" sz="1950" spc="135" b="1">
                <a:latin typeface="Arial"/>
                <a:cs typeface="Arial"/>
              </a:rPr>
              <a:t>Classifier </a:t>
            </a:r>
            <a:r>
              <a:rPr dirty="0" sz="1950" spc="225" b="1">
                <a:latin typeface="Arial"/>
                <a:cs typeface="Arial"/>
              </a:rPr>
              <a:t>Demo  </a:t>
            </a:r>
            <a:r>
              <a:rPr dirty="0" sz="1950" spc="180" b="1">
                <a:solidFill>
                  <a:srgbClr val="5193E1"/>
                </a:solidFill>
                <a:latin typeface="Arial"/>
                <a:cs typeface="Arial"/>
                <a:hlinkClick r:id="rId3"/>
              </a:rPr>
              <a:t>https://github.com/thomasnield/bayes_email_spam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56356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10"/>
              <a:t>What </a:t>
            </a:r>
            <a:r>
              <a:rPr dirty="0" spc="125"/>
              <a:t>is </a:t>
            </a:r>
            <a:r>
              <a:rPr dirty="0" spc="265"/>
              <a:t>Mathematical</a:t>
            </a:r>
            <a:r>
              <a:rPr dirty="0" spc="30"/>
              <a:t> </a:t>
            </a:r>
            <a:r>
              <a:rPr dirty="0" spc="200"/>
              <a:t>Modeling?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5440" y="5186578"/>
            <a:ext cx="21018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z="1800" spc="250" b="1">
                <a:solidFill>
                  <a:srgbClr val="FFFFFF"/>
                </a:solidFill>
                <a:latin typeface="Arial"/>
                <a:cs typeface="Arial"/>
              </a:rPr>
              <a:t>5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709" y="1457960"/>
            <a:ext cx="8983980" cy="234759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200"/>
              </a:spcBef>
            </a:pPr>
            <a:r>
              <a:rPr dirty="0" sz="1700" spc="204" b="1">
                <a:latin typeface="Arial"/>
                <a:cs typeface="Arial"/>
              </a:rPr>
              <a:t>Mathematical </a:t>
            </a:r>
            <a:r>
              <a:rPr dirty="0" sz="1700" spc="180" b="1">
                <a:latin typeface="Arial"/>
                <a:cs typeface="Arial"/>
              </a:rPr>
              <a:t>modeling </a:t>
            </a:r>
            <a:r>
              <a:rPr dirty="0" sz="1700" spc="95" b="1">
                <a:latin typeface="Arial"/>
                <a:cs typeface="Arial"/>
              </a:rPr>
              <a:t>is </a:t>
            </a:r>
            <a:r>
              <a:rPr dirty="0" sz="1700" spc="215" b="1">
                <a:latin typeface="Arial"/>
                <a:cs typeface="Arial"/>
              </a:rPr>
              <a:t>a </a:t>
            </a:r>
            <a:r>
              <a:rPr dirty="0" sz="1700" spc="185" b="1">
                <a:latin typeface="Arial"/>
                <a:cs typeface="Arial"/>
              </a:rPr>
              <a:t>broad </a:t>
            </a:r>
            <a:r>
              <a:rPr dirty="0" sz="1700" spc="135" b="1">
                <a:latin typeface="Arial"/>
                <a:cs typeface="Arial"/>
              </a:rPr>
              <a:t>discipline </a:t>
            </a:r>
            <a:r>
              <a:rPr dirty="0" sz="1700" spc="229" b="1">
                <a:latin typeface="Arial"/>
                <a:cs typeface="Arial"/>
              </a:rPr>
              <a:t>that</a:t>
            </a:r>
            <a:r>
              <a:rPr dirty="0" sz="1700" spc="-290" b="1">
                <a:latin typeface="Arial"/>
                <a:cs typeface="Arial"/>
              </a:rPr>
              <a:t> </a:t>
            </a:r>
            <a:r>
              <a:rPr dirty="0" sz="1700" spc="220" b="1">
                <a:latin typeface="Arial"/>
                <a:cs typeface="Arial"/>
              </a:rPr>
              <a:t>attempts </a:t>
            </a:r>
            <a:r>
              <a:rPr dirty="0" sz="1700" spc="200" b="1">
                <a:latin typeface="Arial"/>
                <a:cs typeface="Arial"/>
              </a:rPr>
              <a:t>to </a:t>
            </a:r>
            <a:r>
              <a:rPr dirty="0" sz="1700" spc="145" b="1">
                <a:latin typeface="Arial"/>
                <a:cs typeface="Arial"/>
              </a:rPr>
              <a:t>solve </a:t>
            </a:r>
            <a:r>
              <a:rPr dirty="0" sz="1700" spc="175" b="1">
                <a:latin typeface="Arial"/>
                <a:cs typeface="Arial"/>
              </a:rPr>
              <a:t>real-  </a:t>
            </a:r>
            <a:r>
              <a:rPr dirty="0" sz="1700" spc="180" b="1">
                <a:latin typeface="Arial"/>
                <a:cs typeface="Arial"/>
              </a:rPr>
              <a:t>world </a:t>
            </a:r>
            <a:r>
              <a:rPr dirty="0" sz="1700" spc="175" b="1">
                <a:latin typeface="Arial"/>
                <a:cs typeface="Arial"/>
              </a:rPr>
              <a:t>problems </a:t>
            </a:r>
            <a:r>
              <a:rPr dirty="0" sz="1700" spc="150" b="1">
                <a:latin typeface="Arial"/>
                <a:cs typeface="Arial"/>
              </a:rPr>
              <a:t>using </a:t>
            </a:r>
            <a:r>
              <a:rPr dirty="0" sz="1700" spc="200" b="1">
                <a:latin typeface="Arial"/>
                <a:cs typeface="Arial"/>
              </a:rPr>
              <a:t>mathematical</a:t>
            </a:r>
            <a:r>
              <a:rPr dirty="0" sz="1700" spc="10" b="1">
                <a:latin typeface="Arial"/>
                <a:cs typeface="Arial"/>
              </a:rPr>
              <a:t> </a:t>
            </a:r>
            <a:r>
              <a:rPr dirty="0" sz="1700" spc="155" b="1">
                <a:latin typeface="Arial"/>
                <a:cs typeface="Arial"/>
              </a:rPr>
              <a:t>concepts.</a:t>
            </a:r>
            <a:endParaRPr sz="1700">
              <a:latin typeface="Arial"/>
              <a:cs typeface="Arial"/>
            </a:endParaRPr>
          </a:p>
          <a:p>
            <a:pPr marL="266065">
              <a:lnSpc>
                <a:spcPts val="1714"/>
              </a:lnSpc>
              <a:spcBef>
                <a:spcPts val="650"/>
              </a:spcBef>
            </a:pPr>
            <a:r>
              <a:rPr dirty="0" sz="1450" spc="5">
                <a:latin typeface="Verdana"/>
                <a:cs typeface="Verdana"/>
              </a:rPr>
              <a:t>Applications</a:t>
            </a:r>
            <a:r>
              <a:rPr dirty="0" sz="1450" spc="-60">
                <a:latin typeface="Verdana"/>
                <a:cs typeface="Verdana"/>
              </a:rPr>
              <a:t> </a:t>
            </a:r>
            <a:r>
              <a:rPr dirty="0" sz="1450" spc="-5">
                <a:latin typeface="Verdana"/>
                <a:cs typeface="Verdana"/>
              </a:rPr>
              <a:t>range</a:t>
            </a:r>
            <a:r>
              <a:rPr dirty="0" sz="1450" spc="-60">
                <a:latin typeface="Verdana"/>
                <a:cs typeface="Verdana"/>
              </a:rPr>
              <a:t> </a:t>
            </a:r>
            <a:r>
              <a:rPr dirty="0" sz="1450" spc="-10">
                <a:latin typeface="Verdana"/>
                <a:cs typeface="Verdana"/>
              </a:rPr>
              <a:t>broadly,</a:t>
            </a:r>
            <a:r>
              <a:rPr dirty="0" sz="1450" spc="-65">
                <a:latin typeface="Verdana"/>
                <a:cs typeface="Verdana"/>
              </a:rPr>
              <a:t> </a:t>
            </a:r>
            <a:r>
              <a:rPr dirty="0" sz="1450" spc="-15">
                <a:latin typeface="Verdana"/>
                <a:cs typeface="Verdana"/>
              </a:rPr>
              <a:t>from</a:t>
            </a:r>
            <a:r>
              <a:rPr dirty="0" sz="1450" spc="-20">
                <a:latin typeface="Verdana"/>
                <a:cs typeface="Verdana"/>
              </a:rPr>
              <a:t> </a:t>
            </a:r>
            <a:r>
              <a:rPr dirty="0" sz="1450" spc="80" i="1">
                <a:latin typeface="Trebuchet MS"/>
                <a:cs typeface="Trebuchet MS"/>
              </a:rPr>
              <a:t>biology</a:t>
            </a:r>
            <a:r>
              <a:rPr dirty="0" sz="1450" spc="35" i="1">
                <a:latin typeface="Trebuchet MS"/>
                <a:cs typeface="Trebuchet MS"/>
              </a:rPr>
              <a:t> </a:t>
            </a:r>
            <a:r>
              <a:rPr dirty="0" sz="1450" spc="10">
                <a:latin typeface="Verdana"/>
                <a:cs typeface="Verdana"/>
              </a:rPr>
              <a:t>and</a:t>
            </a:r>
            <a:r>
              <a:rPr dirty="0" sz="1450" spc="-50">
                <a:latin typeface="Verdana"/>
                <a:cs typeface="Verdana"/>
              </a:rPr>
              <a:t> </a:t>
            </a:r>
            <a:r>
              <a:rPr dirty="0" sz="1450" spc="90" i="1">
                <a:latin typeface="Trebuchet MS"/>
                <a:cs typeface="Trebuchet MS"/>
              </a:rPr>
              <a:t>medicine</a:t>
            </a:r>
            <a:r>
              <a:rPr dirty="0" sz="1450" spc="30" i="1">
                <a:latin typeface="Trebuchet MS"/>
                <a:cs typeface="Trebuchet MS"/>
              </a:rPr>
              <a:t> </a:t>
            </a:r>
            <a:r>
              <a:rPr dirty="0" sz="1450" spc="-5">
                <a:latin typeface="Verdana"/>
                <a:cs typeface="Verdana"/>
              </a:rPr>
              <a:t>to</a:t>
            </a:r>
            <a:r>
              <a:rPr dirty="0" sz="1450" spc="-50">
                <a:latin typeface="Verdana"/>
                <a:cs typeface="Verdana"/>
              </a:rPr>
              <a:t> </a:t>
            </a:r>
            <a:r>
              <a:rPr dirty="0" sz="1450" spc="75" i="1">
                <a:latin typeface="Trebuchet MS"/>
                <a:cs typeface="Trebuchet MS"/>
              </a:rPr>
              <a:t>engineering,</a:t>
            </a:r>
            <a:r>
              <a:rPr dirty="0" sz="1450" spc="25" i="1">
                <a:latin typeface="Trebuchet MS"/>
                <a:cs typeface="Trebuchet MS"/>
              </a:rPr>
              <a:t> </a:t>
            </a:r>
            <a:r>
              <a:rPr dirty="0" sz="1450" spc="90" i="1">
                <a:latin typeface="Trebuchet MS"/>
                <a:cs typeface="Trebuchet MS"/>
              </a:rPr>
              <a:t>business,</a:t>
            </a:r>
            <a:r>
              <a:rPr dirty="0" sz="1450" spc="20" i="1">
                <a:latin typeface="Trebuchet MS"/>
                <a:cs typeface="Trebuchet MS"/>
              </a:rPr>
              <a:t> </a:t>
            </a:r>
            <a:r>
              <a:rPr dirty="0" sz="1450" spc="5">
                <a:latin typeface="Verdana"/>
                <a:cs typeface="Verdana"/>
              </a:rPr>
              <a:t>and</a:t>
            </a:r>
            <a:endParaRPr sz="1450">
              <a:latin typeface="Verdana"/>
              <a:cs typeface="Verdana"/>
            </a:endParaRPr>
          </a:p>
          <a:p>
            <a:pPr marL="266065">
              <a:lnSpc>
                <a:spcPts val="1714"/>
              </a:lnSpc>
            </a:pPr>
            <a:r>
              <a:rPr dirty="0" sz="1450" spc="95" i="1">
                <a:latin typeface="Trebuchet MS"/>
                <a:cs typeface="Trebuchet MS"/>
              </a:rPr>
              <a:t>economics</a:t>
            </a:r>
            <a:r>
              <a:rPr dirty="0" sz="1450" spc="95">
                <a:latin typeface="Verdana"/>
                <a:cs typeface="Verdana"/>
              </a:rPr>
              <a:t>.</a:t>
            </a:r>
            <a:endParaRPr sz="14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266065">
              <a:lnSpc>
                <a:spcPct val="100000"/>
              </a:lnSpc>
              <a:spcBef>
                <a:spcPts val="1175"/>
              </a:spcBef>
            </a:pPr>
            <a:r>
              <a:rPr dirty="0" sz="1450" spc="10">
                <a:latin typeface="Verdana"/>
                <a:cs typeface="Verdana"/>
              </a:rPr>
              <a:t>Mathematical</a:t>
            </a:r>
            <a:r>
              <a:rPr dirty="0" sz="1450" spc="-50">
                <a:latin typeface="Verdana"/>
                <a:cs typeface="Verdana"/>
              </a:rPr>
              <a:t> </a:t>
            </a:r>
            <a:r>
              <a:rPr dirty="0" sz="1450" spc="5">
                <a:latin typeface="Verdana"/>
                <a:cs typeface="Verdana"/>
              </a:rPr>
              <a:t>Modeling</a:t>
            </a:r>
            <a:r>
              <a:rPr dirty="0" sz="1450" spc="-35">
                <a:latin typeface="Verdana"/>
                <a:cs typeface="Verdana"/>
              </a:rPr>
              <a:t> </a:t>
            </a:r>
            <a:r>
              <a:rPr dirty="0" sz="1450">
                <a:latin typeface="Verdana"/>
                <a:cs typeface="Verdana"/>
              </a:rPr>
              <a:t>is</a:t>
            </a:r>
            <a:r>
              <a:rPr dirty="0" sz="1450" spc="-55">
                <a:latin typeface="Verdana"/>
                <a:cs typeface="Verdana"/>
              </a:rPr>
              <a:t> </a:t>
            </a:r>
            <a:r>
              <a:rPr dirty="0" sz="1450" spc="5">
                <a:latin typeface="Verdana"/>
                <a:cs typeface="Verdana"/>
              </a:rPr>
              <a:t>used</a:t>
            </a:r>
            <a:r>
              <a:rPr dirty="0" sz="1450" spc="-45">
                <a:latin typeface="Verdana"/>
                <a:cs typeface="Verdana"/>
              </a:rPr>
              <a:t> </a:t>
            </a:r>
            <a:r>
              <a:rPr dirty="0" sz="1450" spc="5">
                <a:latin typeface="Verdana"/>
                <a:cs typeface="Verdana"/>
              </a:rPr>
              <a:t>heavily</a:t>
            </a:r>
            <a:r>
              <a:rPr dirty="0" sz="1450" spc="-45">
                <a:latin typeface="Verdana"/>
                <a:cs typeface="Verdana"/>
              </a:rPr>
              <a:t> </a:t>
            </a:r>
            <a:r>
              <a:rPr dirty="0" sz="1450" spc="5">
                <a:latin typeface="Verdana"/>
                <a:cs typeface="Verdana"/>
              </a:rPr>
              <a:t>in</a:t>
            </a:r>
            <a:r>
              <a:rPr dirty="0" sz="1450" spc="-45">
                <a:latin typeface="Verdana"/>
                <a:cs typeface="Verdana"/>
              </a:rPr>
              <a:t> </a:t>
            </a:r>
            <a:r>
              <a:rPr dirty="0" sz="1450" spc="-5">
                <a:latin typeface="Verdana"/>
                <a:cs typeface="Verdana"/>
              </a:rPr>
              <a:t>optimization,</a:t>
            </a:r>
            <a:r>
              <a:rPr dirty="0" sz="1450" spc="-60">
                <a:latin typeface="Verdana"/>
                <a:cs typeface="Verdana"/>
              </a:rPr>
              <a:t> </a:t>
            </a:r>
            <a:r>
              <a:rPr dirty="0" sz="1450" spc="10">
                <a:latin typeface="Verdana"/>
                <a:cs typeface="Verdana"/>
              </a:rPr>
              <a:t>machine</a:t>
            </a:r>
            <a:r>
              <a:rPr dirty="0" sz="1450" spc="-45">
                <a:latin typeface="Verdana"/>
                <a:cs typeface="Verdana"/>
              </a:rPr>
              <a:t> </a:t>
            </a:r>
            <a:r>
              <a:rPr dirty="0" sz="1450" spc="-15">
                <a:latin typeface="Verdana"/>
                <a:cs typeface="Verdana"/>
              </a:rPr>
              <a:t>learning,</a:t>
            </a:r>
            <a:r>
              <a:rPr dirty="0" sz="1450" spc="-60">
                <a:latin typeface="Verdana"/>
                <a:cs typeface="Verdana"/>
              </a:rPr>
              <a:t> </a:t>
            </a:r>
            <a:r>
              <a:rPr dirty="0" sz="1450" spc="10">
                <a:latin typeface="Verdana"/>
                <a:cs typeface="Verdana"/>
              </a:rPr>
              <a:t>and</a:t>
            </a:r>
            <a:r>
              <a:rPr dirty="0" sz="1450" spc="-45">
                <a:latin typeface="Verdana"/>
                <a:cs typeface="Verdana"/>
              </a:rPr>
              <a:t> </a:t>
            </a:r>
            <a:r>
              <a:rPr dirty="0" sz="1450" spc="5">
                <a:latin typeface="Verdana"/>
                <a:cs typeface="Verdana"/>
              </a:rPr>
              <a:t>data</a:t>
            </a:r>
            <a:r>
              <a:rPr dirty="0" sz="1450" spc="-55">
                <a:latin typeface="Verdana"/>
                <a:cs typeface="Verdana"/>
              </a:rPr>
              <a:t> </a:t>
            </a:r>
            <a:r>
              <a:rPr dirty="0" sz="1450" spc="5">
                <a:latin typeface="Verdana"/>
                <a:cs typeface="Verdana"/>
              </a:rPr>
              <a:t>science.</a:t>
            </a:r>
            <a:endParaRPr sz="14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1700" spc="155" b="1">
                <a:latin typeface="Arial"/>
                <a:cs typeface="Arial"/>
              </a:rPr>
              <a:t>Real-World</a:t>
            </a:r>
            <a:r>
              <a:rPr dirty="0" sz="1700" spc="125" b="1">
                <a:latin typeface="Arial"/>
                <a:cs typeface="Arial"/>
              </a:rPr>
              <a:t> </a:t>
            </a:r>
            <a:r>
              <a:rPr dirty="0" sz="1700" spc="165" b="1">
                <a:latin typeface="Arial"/>
                <a:cs typeface="Arial"/>
              </a:rPr>
              <a:t>Examples</a:t>
            </a:r>
            <a:endParaRPr sz="17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1659" y="3895607"/>
          <a:ext cx="8926830" cy="834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2420"/>
                <a:gridCol w="3459479"/>
                <a:gridCol w="2613025"/>
              </a:tblGrid>
              <a:tr h="262121">
                <a:tc>
                  <a:txBody>
                    <a:bodyPr/>
                    <a:lstStyle/>
                    <a:p>
                      <a:pPr marL="31750">
                        <a:lnSpc>
                          <a:spcPts val="1635"/>
                        </a:lnSpc>
                      </a:pPr>
                      <a:r>
                        <a:rPr dirty="0" sz="1450" spc="-5">
                          <a:latin typeface="Verdana"/>
                          <a:cs typeface="Verdana"/>
                        </a:rPr>
                        <a:t>Product</a:t>
                      </a:r>
                      <a:r>
                        <a:rPr dirty="0" sz="1450" spc="-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recommendations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ts val="1635"/>
                        </a:lnSpc>
                      </a:pPr>
                      <a:r>
                        <a:rPr dirty="0" sz="1450" spc="-20">
                          <a:latin typeface="Verdana"/>
                          <a:cs typeface="Verdana"/>
                        </a:rPr>
                        <a:t>Staff/resource</a:t>
                      </a:r>
                      <a:r>
                        <a:rPr dirty="0" sz="145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scheduling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8800">
                        <a:lnSpc>
                          <a:spcPts val="1635"/>
                        </a:lnSpc>
                      </a:pPr>
                      <a:r>
                        <a:rPr dirty="0" sz="1450" spc="-70">
                          <a:latin typeface="Verdana"/>
                          <a:cs typeface="Verdana"/>
                        </a:rPr>
                        <a:t>Text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categorization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  <a:tr h="30987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50" spc="10">
                          <a:latin typeface="Verdana"/>
                          <a:cs typeface="Verdana"/>
                        </a:rPr>
                        <a:t>Dynamic</a:t>
                      </a:r>
                      <a:r>
                        <a:rPr dirty="0" sz="145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pricing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50" spc="-30">
                          <a:latin typeface="Verdana"/>
                          <a:cs typeface="Verdana"/>
                        </a:rPr>
                        <a:t>Image/audio</a:t>
                      </a:r>
                      <a:r>
                        <a:rPr dirty="0" sz="145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recognition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5588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50" spc="-5">
                          <a:latin typeface="Verdana"/>
                          <a:cs typeface="Verdana"/>
                        </a:rPr>
                        <a:t>DNA</a:t>
                      </a:r>
                      <a:r>
                        <a:rPr dirty="0" sz="145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sequencing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34290"/>
                </a:tc>
              </a:tr>
              <a:tr h="262121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  <a:spcBef>
                          <a:spcPts val="270"/>
                        </a:spcBef>
                      </a:pPr>
                      <a:r>
                        <a:rPr dirty="0" sz="1450" spc="-15">
                          <a:latin typeface="Verdana"/>
                          <a:cs typeface="Verdana"/>
                        </a:rPr>
                        <a:t>Sport 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event</a:t>
                      </a:r>
                      <a:r>
                        <a:rPr dirty="0" sz="145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planning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ts val="1689"/>
                        </a:lnSpc>
                        <a:spcBef>
                          <a:spcPts val="270"/>
                        </a:spcBef>
                      </a:pPr>
                      <a:r>
                        <a:rPr dirty="0" sz="1450" spc="10">
                          <a:latin typeface="Verdana"/>
                          <a:cs typeface="Verdana"/>
                        </a:rPr>
                        <a:t>Game </a:t>
                      </a:r>
                      <a:r>
                        <a:rPr dirty="0" sz="1450" spc="-55">
                          <a:latin typeface="Verdana"/>
                          <a:cs typeface="Verdana"/>
                        </a:rPr>
                        <a:t>“AI” 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(Sudoku,</a:t>
                      </a:r>
                      <a:r>
                        <a:rPr dirty="0" sz="145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Chess)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558800">
                        <a:lnSpc>
                          <a:spcPts val="1689"/>
                        </a:lnSpc>
                        <a:spcBef>
                          <a:spcPts val="270"/>
                        </a:spcBef>
                      </a:pPr>
                      <a:r>
                        <a:rPr dirty="0" sz="1450" spc="-5">
                          <a:latin typeface="Verdana"/>
                          <a:cs typeface="Verdana"/>
                        </a:rPr>
                        <a:t>Disaster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Management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34290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2462529"/>
            <a:ext cx="2904490" cy="746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dirty="0" spc="240"/>
              <a:t>Part</a:t>
            </a:r>
            <a:r>
              <a:rPr dirty="0" spc="165"/>
              <a:t> </a:t>
            </a:r>
            <a:r>
              <a:rPr dirty="0" spc="150"/>
              <a:t>V:</a:t>
            </a:r>
          </a:p>
          <a:p>
            <a:pPr marL="12700">
              <a:lnSpc>
                <a:spcPts val="2840"/>
              </a:lnSpc>
            </a:pPr>
            <a:r>
              <a:rPr dirty="0" spc="245"/>
              <a:t>Neural</a:t>
            </a:r>
            <a:r>
              <a:rPr dirty="0" spc="130"/>
              <a:t> </a:t>
            </a:r>
            <a:r>
              <a:rPr dirty="0" spc="250"/>
              <a:t>Networks</a:t>
            </a:r>
          </a:p>
        </p:txBody>
      </p:sp>
      <p:sp>
        <p:nvSpPr>
          <p:cNvPr id="3" name="object 3"/>
          <p:cNvSpPr/>
          <p:nvPr/>
        </p:nvSpPr>
        <p:spPr>
          <a:xfrm>
            <a:off x="7437119" y="1737360"/>
            <a:ext cx="1097280" cy="2011680"/>
          </a:xfrm>
          <a:custGeom>
            <a:avLst/>
            <a:gdLst/>
            <a:ahLst/>
            <a:cxnLst/>
            <a:rect l="l" t="t" r="r" b="b"/>
            <a:pathLst>
              <a:path w="1097279" h="2011679">
                <a:moveTo>
                  <a:pt x="0" y="2011679"/>
                </a:moveTo>
                <a:lnTo>
                  <a:pt x="1097279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37119" y="1737360"/>
            <a:ext cx="1097280" cy="2103120"/>
          </a:xfrm>
          <a:custGeom>
            <a:avLst/>
            <a:gdLst/>
            <a:ahLst/>
            <a:cxnLst/>
            <a:rect l="l" t="t" r="r" b="b"/>
            <a:pathLst>
              <a:path w="1097279" h="2103120">
                <a:moveTo>
                  <a:pt x="1097279" y="210312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37119" y="1737360"/>
            <a:ext cx="1097280" cy="1005840"/>
          </a:xfrm>
          <a:custGeom>
            <a:avLst/>
            <a:gdLst/>
            <a:ahLst/>
            <a:cxnLst/>
            <a:rect l="l" t="t" r="r" b="b"/>
            <a:pathLst>
              <a:path w="1097279" h="1005839">
                <a:moveTo>
                  <a:pt x="1097279" y="0"/>
                </a:moveTo>
                <a:lnTo>
                  <a:pt x="0" y="100583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37119" y="2743200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1097279" y="109728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37119" y="1737360"/>
            <a:ext cx="1005840" cy="914400"/>
          </a:xfrm>
          <a:custGeom>
            <a:avLst/>
            <a:gdLst/>
            <a:ahLst/>
            <a:cxnLst/>
            <a:rect l="l" t="t" r="r" b="b"/>
            <a:pathLst>
              <a:path w="1005840" h="914400">
                <a:moveTo>
                  <a:pt x="0" y="0"/>
                </a:moveTo>
                <a:lnTo>
                  <a:pt x="1005839" y="91440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37119" y="2743200"/>
            <a:ext cx="1066800" cy="1005840"/>
          </a:xfrm>
          <a:custGeom>
            <a:avLst/>
            <a:gdLst/>
            <a:ahLst/>
            <a:cxnLst/>
            <a:rect l="l" t="t" r="r" b="b"/>
            <a:pathLst>
              <a:path w="1066800" h="1005839">
                <a:moveTo>
                  <a:pt x="0" y="1005839"/>
                </a:moveTo>
                <a:lnTo>
                  <a:pt x="106680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06640" y="1737360"/>
            <a:ext cx="30480" cy="2103120"/>
          </a:xfrm>
          <a:custGeom>
            <a:avLst/>
            <a:gdLst/>
            <a:ahLst/>
            <a:cxnLst/>
            <a:rect l="l" t="t" r="r" b="b"/>
            <a:pathLst>
              <a:path w="30479" h="2103120">
                <a:moveTo>
                  <a:pt x="0" y="2103120"/>
                </a:moveTo>
                <a:lnTo>
                  <a:pt x="30479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37119" y="1737360"/>
            <a:ext cx="2103120" cy="0"/>
          </a:xfrm>
          <a:custGeom>
            <a:avLst/>
            <a:gdLst/>
            <a:ahLst/>
            <a:cxnLst/>
            <a:rect l="l" t="t" r="r" b="b"/>
            <a:pathLst>
              <a:path w="2103120" h="0">
                <a:moveTo>
                  <a:pt x="2103120" y="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06640" y="3840479"/>
            <a:ext cx="2103120" cy="0"/>
          </a:xfrm>
          <a:custGeom>
            <a:avLst/>
            <a:gdLst/>
            <a:ahLst/>
            <a:cxnLst/>
            <a:rect l="l" t="t" r="r" b="b"/>
            <a:pathLst>
              <a:path w="2103120" h="0">
                <a:moveTo>
                  <a:pt x="2103119" y="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442959" y="1737360"/>
            <a:ext cx="1097280" cy="1005840"/>
          </a:xfrm>
          <a:custGeom>
            <a:avLst/>
            <a:gdLst/>
            <a:ahLst/>
            <a:cxnLst/>
            <a:rect l="l" t="t" r="r" b="b"/>
            <a:pathLst>
              <a:path w="1097279" h="1005839">
                <a:moveTo>
                  <a:pt x="1097280" y="0"/>
                </a:moveTo>
                <a:lnTo>
                  <a:pt x="0" y="100583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442959" y="2743200"/>
            <a:ext cx="1066800" cy="1097280"/>
          </a:xfrm>
          <a:custGeom>
            <a:avLst/>
            <a:gdLst/>
            <a:ahLst/>
            <a:cxnLst/>
            <a:rect l="l" t="t" r="r" b="b"/>
            <a:pathLst>
              <a:path w="1066800" h="1097279">
                <a:moveTo>
                  <a:pt x="1066800" y="109728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437119" y="1737360"/>
            <a:ext cx="1097280" cy="457200"/>
          </a:xfrm>
          <a:custGeom>
            <a:avLst/>
            <a:gdLst/>
            <a:ahLst/>
            <a:cxnLst/>
            <a:rect l="l" t="t" r="r" b="b"/>
            <a:pathLst>
              <a:path w="1097279" h="457200">
                <a:moveTo>
                  <a:pt x="0" y="0"/>
                </a:moveTo>
                <a:lnTo>
                  <a:pt x="1097279" y="45720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37119" y="2743200"/>
            <a:ext cx="1005840" cy="0"/>
          </a:xfrm>
          <a:custGeom>
            <a:avLst/>
            <a:gdLst/>
            <a:ahLst/>
            <a:cxnLst/>
            <a:rect l="l" t="t" r="r" b="b"/>
            <a:pathLst>
              <a:path w="1005840" h="0">
                <a:moveTo>
                  <a:pt x="1005839" y="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37119" y="2194560"/>
            <a:ext cx="1097280" cy="548640"/>
          </a:xfrm>
          <a:custGeom>
            <a:avLst/>
            <a:gdLst/>
            <a:ahLst/>
            <a:cxnLst/>
            <a:rect l="l" t="t" r="r" b="b"/>
            <a:pathLst>
              <a:path w="1097279" h="548639">
                <a:moveTo>
                  <a:pt x="1097279" y="0"/>
                </a:moveTo>
                <a:lnTo>
                  <a:pt x="0" y="54863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534400" y="1737360"/>
            <a:ext cx="1005840" cy="457200"/>
          </a:xfrm>
          <a:custGeom>
            <a:avLst/>
            <a:gdLst/>
            <a:ahLst/>
            <a:cxnLst/>
            <a:rect l="l" t="t" r="r" b="b"/>
            <a:pathLst>
              <a:path w="1005840" h="457200">
                <a:moveTo>
                  <a:pt x="1005840" y="0"/>
                </a:moveTo>
                <a:lnTo>
                  <a:pt x="0" y="45720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37119" y="3291840"/>
            <a:ext cx="1097280" cy="457200"/>
          </a:xfrm>
          <a:custGeom>
            <a:avLst/>
            <a:gdLst/>
            <a:ahLst/>
            <a:cxnLst/>
            <a:rect l="l" t="t" r="r" b="b"/>
            <a:pathLst>
              <a:path w="1097279" h="457200">
                <a:moveTo>
                  <a:pt x="0" y="457200"/>
                </a:moveTo>
                <a:lnTo>
                  <a:pt x="1097279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534400" y="3291840"/>
            <a:ext cx="914400" cy="548640"/>
          </a:xfrm>
          <a:custGeom>
            <a:avLst/>
            <a:gdLst/>
            <a:ahLst/>
            <a:cxnLst/>
            <a:rect l="l" t="t" r="r" b="b"/>
            <a:pathLst>
              <a:path w="914400" h="548639">
                <a:moveTo>
                  <a:pt x="914400" y="54864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437119" y="2743200"/>
            <a:ext cx="1066800" cy="548640"/>
          </a:xfrm>
          <a:custGeom>
            <a:avLst/>
            <a:gdLst/>
            <a:ahLst/>
            <a:cxnLst/>
            <a:rect l="l" t="t" r="r" b="b"/>
            <a:pathLst>
              <a:path w="1066800" h="548639">
                <a:moveTo>
                  <a:pt x="1066800" y="548639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437119" y="1737360"/>
            <a:ext cx="1097280" cy="1554480"/>
          </a:xfrm>
          <a:custGeom>
            <a:avLst/>
            <a:gdLst/>
            <a:ahLst/>
            <a:cxnLst/>
            <a:rect l="l" t="t" r="r" b="b"/>
            <a:pathLst>
              <a:path w="1097279" h="1554479">
                <a:moveTo>
                  <a:pt x="1097279" y="1554479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437119" y="2194560"/>
            <a:ext cx="1097280" cy="1554480"/>
          </a:xfrm>
          <a:custGeom>
            <a:avLst/>
            <a:gdLst/>
            <a:ahLst/>
            <a:cxnLst/>
            <a:rect l="l" t="t" r="r" b="b"/>
            <a:pathLst>
              <a:path w="1097279" h="1554479">
                <a:moveTo>
                  <a:pt x="0" y="1554479"/>
                </a:moveTo>
                <a:lnTo>
                  <a:pt x="1097279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322819" y="1643379"/>
            <a:ext cx="251459" cy="243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287259" y="3660140"/>
            <a:ext cx="251460" cy="243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287259" y="2616200"/>
            <a:ext cx="252730" cy="243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403590" y="2616200"/>
            <a:ext cx="252729" cy="243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404859" y="2077720"/>
            <a:ext cx="251460" cy="2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397240" y="3172460"/>
            <a:ext cx="251459" cy="243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377680" y="3695700"/>
            <a:ext cx="251460" cy="243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377680" y="1643379"/>
            <a:ext cx="251460" cy="2438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406130" y="3731259"/>
            <a:ext cx="251460" cy="2451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412480" y="1620519"/>
            <a:ext cx="251460" cy="2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47898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10"/>
              <a:t>What </a:t>
            </a:r>
            <a:r>
              <a:rPr dirty="0" spc="220"/>
              <a:t>Are </a:t>
            </a:r>
            <a:r>
              <a:rPr dirty="0" spc="245"/>
              <a:t>Neural</a:t>
            </a:r>
            <a:r>
              <a:rPr dirty="0" spc="-85"/>
              <a:t> </a:t>
            </a:r>
            <a:r>
              <a:rPr dirty="0" spc="215"/>
              <a:t>Networks?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150" y="1456690"/>
            <a:ext cx="6118860" cy="285623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15"/>
              </a:spcBef>
            </a:pPr>
            <a:r>
              <a:rPr dirty="0" sz="1950" spc="200" b="1">
                <a:latin typeface="Arial"/>
                <a:cs typeface="Arial"/>
              </a:rPr>
              <a:t>Neural </a:t>
            </a:r>
            <a:r>
              <a:rPr dirty="0" sz="1950" spc="204" b="1">
                <a:latin typeface="Arial"/>
                <a:cs typeface="Arial"/>
              </a:rPr>
              <a:t>Networks </a:t>
            </a:r>
            <a:r>
              <a:rPr dirty="0" sz="1950" spc="220" b="1">
                <a:latin typeface="Arial"/>
                <a:cs typeface="Arial"/>
              </a:rPr>
              <a:t>are </a:t>
            </a:r>
            <a:r>
              <a:rPr dirty="0" sz="1950" spc="229" b="1">
                <a:latin typeface="Arial"/>
                <a:cs typeface="Arial"/>
              </a:rPr>
              <a:t>a </a:t>
            </a:r>
            <a:r>
              <a:rPr dirty="0" sz="1950" spc="195" b="1">
                <a:latin typeface="Arial"/>
                <a:cs typeface="Arial"/>
              </a:rPr>
              <a:t>machine </a:t>
            </a:r>
            <a:r>
              <a:rPr dirty="0" sz="1950" spc="190" b="1">
                <a:latin typeface="Arial"/>
                <a:cs typeface="Arial"/>
              </a:rPr>
              <a:t>learning  </a:t>
            </a:r>
            <a:r>
              <a:rPr dirty="0" sz="1950" spc="175" b="1">
                <a:latin typeface="Arial"/>
                <a:cs typeface="Arial"/>
              </a:rPr>
              <a:t>tool </a:t>
            </a:r>
            <a:r>
              <a:rPr dirty="0" sz="1950" spc="245" b="1">
                <a:latin typeface="Arial"/>
                <a:cs typeface="Arial"/>
              </a:rPr>
              <a:t>that </a:t>
            </a:r>
            <a:r>
              <a:rPr dirty="0" sz="1950" spc="195" b="1">
                <a:latin typeface="Arial"/>
                <a:cs typeface="Arial"/>
              </a:rPr>
              <a:t>takes </a:t>
            </a:r>
            <a:r>
              <a:rPr dirty="0" sz="1950" spc="190" b="1">
                <a:latin typeface="Arial"/>
                <a:cs typeface="Arial"/>
              </a:rPr>
              <a:t>numeric </a:t>
            </a:r>
            <a:r>
              <a:rPr dirty="0" sz="1950" spc="180" b="1">
                <a:latin typeface="Arial"/>
                <a:cs typeface="Arial"/>
              </a:rPr>
              <a:t>inputs </a:t>
            </a:r>
            <a:r>
              <a:rPr dirty="0" sz="1950" spc="210" b="1">
                <a:latin typeface="Arial"/>
                <a:cs typeface="Arial"/>
              </a:rPr>
              <a:t>and</a:t>
            </a:r>
            <a:r>
              <a:rPr dirty="0" sz="1950" spc="-140" b="1">
                <a:latin typeface="Arial"/>
                <a:cs typeface="Arial"/>
              </a:rPr>
              <a:t> </a:t>
            </a:r>
            <a:r>
              <a:rPr dirty="0" sz="1950" spc="175" b="1">
                <a:latin typeface="Arial"/>
                <a:cs typeface="Arial"/>
              </a:rPr>
              <a:t>predicts  </a:t>
            </a:r>
            <a:r>
              <a:rPr dirty="0" sz="1950" spc="190" b="1">
                <a:latin typeface="Arial"/>
                <a:cs typeface="Arial"/>
              </a:rPr>
              <a:t>numeric</a:t>
            </a:r>
            <a:r>
              <a:rPr dirty="0" sz="1950" spc="140" b="1">
                <a:latin typeface="Arial"/>
                <a:cs typeface="Arial"/>
              </a:rPr>
              <a:t> </a:t>
            </a:r>
            <a:r>
              <a:rPr dirty="0" sz="1950" spc="195" b="1">
                <a:latin typeface="Arial"/>
                <a:cs typeface="Arial"/>
              </a:rPr>
              <a:t>outputs.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00990" marR="665480">
              <a:lnSpc>
                <a:spcPts val="1939"/>
              </a:lnSpc>
              <a:spcBef>
                <a:spcPts val="1460"/>
              </a:spcBef>
            </a:pPr>
            <a:r>
              <a:rPr dirty="0" sz="1650">
                <a:latin typeface="Verdana"/>
                <a:cs typeface="Verdana"/>
              </a:rPr>
              <a:t>A </a:t>
            </a:r>
            <a:r>
              <a:rPr dirty="0" sz="1650" spc="-5">
                <a:latin typeface="Verdana"/>
                <a:cs typeface="Verdana"/>
              </a:rPr>
              <a:t>series of multiplication, addition, </a:t>
            </a:r>
            <a:r>
              <a:rPr dirty="0" sz="1650" spc="5">
                <a:latin typeface="Verdana"/>
                <a:cs typeface="Verdana"/>
              </a:rPr>
              <a:t>and</a:t>
            </a:r>
            <a:r>
              <a:rPr dirty="0" sz="1650" spc="-290">
                <a:latin typeface="Verdana"/>
                <a:cs typeface="Verdana"/>
              </a:rPr>
              <a:t> </a:t>
            </a:r>
            <a:r>
              <a:rPr dirty="0" sz="1650" spc="-5">
                <a:latin typeface="Verdana"/>
                <a:cs typeface="Verdana"/>
              </a:rPr>
              <a:t>nonlinear  </a:t>
            </a:r>
            <a:r>
              <a:rPr dirty="0" sz="1650">
                <a:latin typeface="Verdana"/>
                <a:cs typeface="Verdana"/>
              </a:rPr>
              <a:t>functions </a:t>
            </a:r>
            <a:r>
              <a:rPr dirty="0" sz="1650" spc="-10">
                <a:latin typeface="Verdana"/>
                <a:cs typeface="Verdana"/>
              </a:rPr>
              <a:t>are </a:t>
            </a:r>
            <a:r>
              <a:rPr dirty="0" sz="1650" spc="10">
                <a:latin typeface="Verdana"/>
                <a:cs typeface="Verdana"/>
              </a:rPr>
              <a:t>applied </a:t>
            </a:r>
            <a:r>
              <a:rPr dirty="0" sz="1650">
                <a:latin typeface="Verdana"/>
                <a:cs typeface="Verdana"/>
              </a:rPr>
              <a:t>to </a:t>
            </a:r>
            <a:r>
              <a:rPr dirty="0" sz="1650" spc="10">
                <a:latin typeface="Verdana"/>
                <a:cs typeface="Verdana"/>
              </a:rPr>
              <a:t>the </a:t>
            </a:r>
            <a:r>
              <a:rPr dirty="0" sz="1650">
                <a:latin typeface="Verdana"/>
                <a:cs typeface="Verdana"/>
              </a:rPr>
              <a:t>numeric</a:t>
            </a:r>
            <a:r>
              <a:rPr dirty="0" sz="1650" spc="-409">
                <a:latin typeface="Verdana"/>
                <a:cs typeface="Verdana"/>
              </a:rPr>
              <a:t> </a:t>
            </a:r>
            <a:r>
              <a:rPr dirty="0" sz="1650" spc="-15">
                <a:latin typeface="Verdana"/>
                <a:cs typeface="Verdana"/>
              </a:rPr>
              <a:t>inputs.</a:t>
            </a:r>
            <a:endParaRPr sz="1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300990" marR="502920">
              <a:lnSpc>
                <a:spcPts val="1930"/>
              </a:lnSpc>
              <a:spcBef>
                <a:spcPts val="1445"/>
              </a:spcBef>
            </a:pPr>
            <a:r>
              <a:rPr dirty="0" sz="1650" spc="5">
                <a:latin typeface="Verdana"/>
                <a:cs typeface="Verdana"/>
              </a:rPr>
              <a:t>The mathematical </a:t>
            </a:r>
            <a:r>
              <a:rPr dirty="0" sz="1650">
                <a:latin typeface="Verdana"/>
                <a:cs typeface="Verdana"/>
              </a:rPr>
              <a:t>operations </a:t>
            </a:r>
            <a:r>
              <a:rPr dirty="0" sz="1650" spc="10">
                <a:latin typeface="Verdana"/>
                <a:cs typeface="Verdana"/>
              </a:rPr>
              <a:t>above </a:t>
            </a:r>
            <a:r>
              <a:rPr dirty="0" sz="1650" spc="-10">
                <a:latin typeface="Verdana"/>
                <a:cs typeface="Verdana"/>
              </a:rPr>
              <a:t>are</a:t>
            </a:r>
            <a:r>
              <a:rPr dirty="0" sz="1650" spc="-40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iteratively  </a:t>
            </a:r>
            <a:r>
              <a:rPr dirty="0" sz="1650" spc="-5">
                <a:latin typeface="Verdana"/>
                <a:cs typeface="Verdana"/>
              </a:rPr>
              <a:t>tweaked until </a:t>
            </a:r>
            <a:r>
              <a:rPr dirty="0" sz="1650" spc="5">
                <a:latin typeface="Verdana"/>
                <a:cs typeface="Verdana"/>
              </a:rPr>
              <a:t>the </a:t>
            </a:r>
            <a:r>
              <a:rPr dirty="0" sz="1650" spc="-5">
                <a:latin typeface="Verdana"/>
                <a:cs typeface="Verdana"/>
              </a:rPr>
              <a:t>desired output </a:t>
            </a:r>
            <a:r>
              <a:rPr dirty="0" sz="1650">
                <a:latin typeface="Verdana"/>
                <a:cs typeface="Verdana"/>
              </a:rPr>
              <a:t>is</a:t>
            </a:r>
            <a:r>
              <a:rPr dirty="0" sz="1650" spc="-360">
                <a:latin typeface="Verdana"/>
                <a:cs typeface="Verdana"/>
              </a:rPr>
              <a:t> </a:t>
            </a:r>
            <a:r>
              <a:rPr dirty="0" sz="1650" spc="-20">
                <a:latin typeface="Verdana"/>
                <a:cs typeface="Verdana"/>
              </a:rPr>
              <a:t>met.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06690" y="1492250"/>
            <a:ext cx="925830" cy="1699260"/>
          </a:xfrm>
          <a:custGeom>
            <a:avLst/>
            <a:gdLst/>
            <a:ahLst/>
            <a:cxnLst/>
            <a:rect l="l" t="t" r="r" b="b"/>
            <a:pathLst>
              <a:path w="925829" h="1699260">
                <a:moveTo>
                  <a:pt x="0" y="1699260"/>
                </a:moveTo>
                <a:lnTo>
                  <a:pt x="925829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806690" y="1492250"/>
            <a:ext cx="925830" cy="1776730"/>
          </a:xfrm>
          <a:custGeom>
            <a:avLst/>
            <a:gdLst/>
            <a:ahLst/>
            <a:cxnLst/>
            <a:rect l="l" t="t" r="r" b="b"/>
            <a:pathLst>
              <a:path w="925829" h="1776729">
                <a:moveTo>
                  <a:pt x="925829" y="177673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806690" y="1492250"/>
            <a:ext cx="925830" cy="849630"/>
          </a:xfrm>
          <a:custGeom>
            <a:avLst/>
            <a:gdLst/>
            <a:ahLst/>
            <a:cxnLst/>
            <a:rect l="l" t="t" r="r" b="b"/>
            <a:pathLst>
              <a:path w="925829" h="849630">
                <a:moveTo>
                  <a:pt x="925829" y="0"/>
                </a:moveTo>
                <a:lnTo>
                  <a:pt x="0" y="84962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06690" y="2341879"/>
            <a:ext cx="925830" cy="927100"/>
          </a:xfrm>
          <a:custGeom>
            <a:avLst/>
            <a:gdLst/>
            <a:ahLst/>
            <a:cxnLst/>
            <a:rect l="l" t="t" r="r" b="b"/>
            <a:pathLst>
              <a:path w="925829" h="927100">
                <a:moveTo>
                  <a:pt x="925829" y="92710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806690" y="1492250"/>
            <a:ext cx="849630" cy="772160"/>
          </a:xfrm>
          <a:custGeom>
            <a:avLst/>
            <a:gdLst/>
            <a:ahLst/>
            <a:cxnLst/>
            <a:rect l="l" t="t" r="r" b="b"/>
            <a:pathLst>
              <a:path w="849629" h="772160">
                <a:moveTo>
                  <a:pt x="0" y="0"/>
                </a:moveTo>
                <a:lnTo>
                  <a:pt x="849629" y="77216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806690" y="2341879"/>
            <a:ext cx="900430" cy="849630"/>
          </a:xfrm>
          <a:custGeom>
            <a:avLst/>
            <a:gdLst/>
            <a:ahLst/>
            <a:cxnLst/>
            <a:rect l="l" t="t" r="r" b="b"/>
            <a:pathLst>
              <a:path w="900429" h="849630">
                <a:moveTo>
                  <a:pt x="0" y="849630"/>
                </a:moveTo>
                <a:lnTo>
                  <a:pt x="900429" y="0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81290" y="1492250"/>
            <a:ext cx="25400" cy="1776730"/>
          </a:xfrm>
          <a:custGeom>
            <a:avLst/>
            <a:gdLst/>
            <a:ahLst/>
            <a:cxnLst/>
            <a:rect l="l" t="t" r="r" b="b"/>
            <a:pathLst>
              <a:path w="25400" h="1776729">
                <a:moveTo>
                  <a:pt x="0" y="1776730"/>
                </a:moveTo>
                <a:lnTo>
                  <a:pt x="2540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806690" y="1492250"/>
            <a:ext cx="1774189" cy="0"/>
          </a:xfrm>
          <a:custGeom>
            <a:avLst/>
            <a:gdLst/>
            <a:ahLst/>
            <a:cxnLst/>
            <a:rect l="l" t="t" r="r" b="b"/>
            <a:pathLst>
              <a:path w="1774190" h="0">
                <a:moveTo>
                  <a:pt x="1774189" y="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1290" y="3268979"/>
            <a:ext cx="1774189" cy="0"/>
          </a:xfrm>
          <a:custGeom>
            <a:avLst/>
            <a:gdLst/>
            <a:ahLst/>
            <a:cxnLst/>
            <a:rect l="l" t="t" r="r" b="b"/>
            <a:pathLst>
              <a:path w="1774190" h="0">
                <a:moveTo>
                  <a:pt x="1774189" y="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656319" y="1492250"/>
            <a:ext cx="925830" cy="849630"/>
          </a:xfrm>
          <a:custGeom>
            <a:avLst/>
            <a:gdLst/>
            <a:ahLst/>
            <a:cxnLst/>
            <a:rect l="l" t="t" r="r" b="b"/>
            <a:pathLst>
              <a:path w="925829" h="849630">
                <a:moveTo>
                  <a:pt x="925829" y="0"/>
                </a:moveTo>
                <a:lnTo>
                  <a:pt x="0" y="84962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656319" y="2341879"/>
            <a:ext cx="900430" cy="927100"/>
          </a:xfrm>
          <a:custGeom>
            <a:avLst/>
            <a:gdLst/>
            <a:ahLst/>
            <a:cxnLst/>
            <a:rect l="l" t="t" r="r" b="b"/>
            <a:pathLst>
              <a:path w="900429" h="927100">
                <a:moveTo>
                  <a:pt x="900429" y="92710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06690" y="1492250"/>
            <a:ext cx="925830" cy="386080"/>
          </a:xfrm>
          <a:custGeom>
            <a:avLst/>
            <a:gdLst/>
            <a:ahLst/>
            <a:cxnLst/>
            <a:rect l="l" t="t" r="r" b="b"/>
            <a:pathLst>
              <a:path w="925829" h="386080">
                <a:moveTo>
                  <a:pt x="0" y="0"/>
                </a:moveTo>
                <a:lnTo>
                  <a:pt x="925829" y="38607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806690" y="2341879"/>
            <a:ext cx="849630" cy="0"/>
          </a:xfrm>
          <a:custGeom>
            <a:avLst/>
            <a:gdLst/>
            <a:ahLst/>
            <a:cxnLst/>
            <a:rect l="l" t="t" r="r" b="b"/>
            <a:pathLst>
              <a:path w="849629" h="0">
                <a:moveTo>
                  <a:pt x="849629" y="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806690" y="1878329"/>
            <a:ext cx="925830" cy="463550"/>
          </a:xfrm>
          <a:custGeom>
            <a:avLst/>
            <a:gdLst/>
            <a:ahLst/>
            <a:cxnLst/>
            <a:rect l="l" t="t" r="r" b="b"/>
            <a:pathLst>
              <a:path w="925829" h="463550">
                <a:moveTo>
                  <a:pt x="925829" y="0"/>
                </a:moveTo>
                <a:lnTo>
                  <a:pt x="0" y="46355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732519" y="1492250"/>
            <a:ext cx="849630" cy="386080"/>
          </a:xfrm>
          <a:custGeom>
            <a:avLst/>
            <a:gdLst/>
            <a:ahLst/>
            <a:cxnLst/>
            <a:rect l="l" t="t" r="r" b="b"/>
            <a:pathLst>
              <a:path w="849629" h="386080">
                <a:moveTo>
                  <a:pt x="849629" y="0"/>
                </a:moveTo>
                <a:lnTo>
                  <a:pt x="0" y="386079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806690" y="2805429"/>
            <a:ext cx="925830" cy="386080"/>
          </a:xfrm>
          <a:custGeom>
            <a:avLst/>
            <a:gdLst/>
            <a:ahLst/>
            <a:cxnLst/>
            <a:rect l="l" t="t" r="r" b="b"/>
            <a:pathLst>
              <a:path w="925829" h="386080">
                <a:moveTo>
                  <a:pt x="0" y="386080"/>
                </a:moveTo>
                <a:lnTo>
                  <a:pt x="925829" y="0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732519" y="2805429"/>
            <a:ext cx="772160" cy="463550"/>
          </a:xfrm>
          <a:custGeom>
            <a:avLst/>
            <a:gdLst/>
            <a:ahLst/>
            <a:cxnLst/>
            <a:rect l="l" t="t" r="r" b="b"/>
            <a:pathLst>
              <a:path w="772159" h="463550">
                <a:moveTo>
                  <a:pt x="772159" y="46355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806690" y="2341879"/>
            <a:ext cx="900430" cy="463550"/>
          </a:xfrm>
          <a:custGeom>
            <a:avLst/>
            <a:gdLst/>
            <a:ahLst/>
            <a:cxnLst/>
            <a:rect l="l" t="t" r="r" b="b"/>
            <a:pathLst>
              <a:path w="900429" h="463550">
                <a:moveTo>
                  <a:pt x="900429" y="46355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806690" y="1492250"/>
            <a:ext cx="925830" cy="1313180"/>
          </a:xfrm>
          <a:custGeom>
            <a:avLst/>
            <a:gdLst/>
            <a:ahLst/>
            <a:cxnLst/>
            <a:rect l="l" t="t" r="r" b="b"/>
            <a:pathLst>
              <a:path w="925829" h="1313180">
                <a:moveTo>
                  <a:pt x="925829" y="131318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806690" y="1878329"/>
            <a:ext cx="925830" cy="1313180"/>
          </a:xfrm>
          <a:custGeom>
            <a:avLst/>
            <a:gdLst/>
            <a:ahLst/>
            <a:cxnLst/>
            <a:rect l="l" t="t" r="r" b="b"/>
            <a:pathLst>
              <a:path w="925829" h="1313180">
                <a:moveTo>
                  <a:pt x="0" y="1313180"/>
                </a:moveTo>
                <a:lnTo>
                  <a:pt x="925829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711440" y="1413510"/>
            <a:ext cx="212089" cy="207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680959" y="3116579"/>
            <a:ext cx="212090" cy="205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80959" y="2235200"/>
            <a:ext cx="212090" cy="2057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623300" y="2235200"/>
            <a:ext cx="212090" cy="205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623300" y="1780539"/>
            <a:ext cx="212090" cy="2057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616950" y="2705100"/>
            <a:ext cx="212090" cy="2057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443719" y="3147060"/>
            <a:ext cx="212089" cy="2057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443719" y="1413510"/>
            <a:ext cx="213359" cy="2070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624569" y="3177539"/>
            <a:ext cx="212089" cy="205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629650" y="1394460"/>
            <a:ext cx="212090" cy="2057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51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21945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29"/>
              <a:t>The</a:t>
            </a:r>
            <a:r>
              <a:rPr dirty="0" spc="90"/>
              <a:t> </a:t>
            </a:r>
            <a:r>
              <a:rPr dirty="0" spc="235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500" y="1309369"/>
            <a:ext cx="9379585" cy="5429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2010"/>
              </a:lnSpc>
              <a:spcBef>
                <a:spcPts val="210"/>
              </a:spcBef>
            </a:pPr>
            <a:r>
              <a:rPr dirty="0" sz="1700" spc="160" b="1">
                <a:latin typeface="Arial"/>
                <a:cs typeface="Arial"/>
              </a:rPr>
              <a:t>Suppose</a:t>
            </a:r>
            <a:r>
              <a:rPr dirty="0" sz="1700" spc="135" b="1">
                <a:latin typeface="Arial"/>
                <a:cs typeface="Arial"/>
              </a:rPr>
              <a:t> </a:t>
            </a:r>
            <a:r>
              <a:rPr dirty="0" sz="1700" spc="240" b="1">
                <a:latin typeface="Arial"/>
                <a:cs typeface="Arial"/>
              </a:rPr>
              <a:t>we</a:t>
            </a:r>
            <a:r>
              <a:rPr dirty="0" sz="1700" spc="135" b="1">
                <a:latin typeface="Arial"/>
                <a:cs typeface="Arial"/>
              </a:rPr>
              <a:t> </a:t>
            </a:r>
            <a:r>
              <a:rPr dirty="0" sz="1700" spc="225" b="1">
                <a:latin typeface="Arial"/>
                <a:cs typeface="Arial"/>
              </a:rPr>
              <a:t>wanted</a:t>
            </a:r>
            <a:r>
              <a:rPr dirty="0" sz="1700" spc="135" b="1">
                <a:latin typeface="Arial"/>
                <a:cs typeface="Arial"/>
              </a:rPr>
              <a:t> </a:t>
            </a:r>
            <a:r>
              <a:rPr dirty="0" sz="1700" spc="195" b="1">
                <a:latin typeface="Arial"/>
                <a:cs typeface="Arial"/>
              </a:rPr>
              <a:t>to</a:t>
            </a:r>
            <a:r>
              <a:rPr dirty="0" sz="1700" spc="130" b="1">
                <a:latin typeface="Arial"/>
                <a:cs typeface="Arial"/>
              </a:rPr>
              <a:t> </a:t>
            </a:r>
            <a:r>
              <a:rPr dirty="0" sz="1700" spc="210" b="1">
                <a:latin typeface="Arial"/>
                <a:cs typeface="Arial"/>
              </a:rPr>
              <a:t>take</a:t>
            </a:r>
            <a:r>
              <a:rPr dirty="0" sz="1700" spc="140" b="1">
                <a:latin typeface="Arial"/>
                <a:cs typeface="Arial"/>
              </a:rPr>
              <a:t> </a:t>
            </a:r>
            <a:r>
              <a:rPr dirty="0" sz="1700" spc="215" b="1">
                <a:latin typeface="Arial"/>
                <a:cs typeface="Arial"/>
              </a:rPr>
              <a:t>a</a:t>
            </a:r>
            <a:r>
              <a:rPr dirty="0" sz="1700" spc="120" b="1">
                <a:latin typeface="Arial"/>
                <a:cs typeface="Arial"/>
              </a:rPr>
              <a:t> </a:t>
            </a:r>
            <a:r>
              <a:rPr dirty="0" sz="1700" spc="175" b="1">
                <a:latin typeface="Arial"/>
                <a:cs typeface="Arial"/>
              </a:rPr>
              <a:t>background</a:t>
            </a:r>
            <a:r>
              <a:rPr dirty="0" sz="1700" spc="125" b="1">
                <a:latin typeface="Arial"/>
                <a:cs typeface="Arial"/>
              </a:rPr>
              <a:t> </a:t>
            </a:r>
            <a:r>
              <a:rPr dirty="0" sz="1700" spc="130" b="1">
                <a:latin typeface="Arial"/>
                <a:cs typeface="Arial"/>
              </a:rPr>
              <a:t>color</a:t>
            </a:r>
            <a:r>
              <a:rPr dirty="0" sz="1700" spc="125" b="1">
                <a:latin typeface="Arial"/>
                <a:cs typeface="Arial"/>
              </a:rPr>
              <a:t> </a:t>
            </a:r>
            <a:r>
              <a:rPr dirty="0" sz="1700" spc="170" b="1">
                <a:latin typeface="Arial"/>
                <a:cs typeface="Arial"/>
              </a:rPr>
              <a:t>(in</a:t>
            </a:r>
            <a:r>
              <a:rPr dirty="0" sz="1700" spc="145" b="1">
                <a:latin typeface="Arial"/>
                <a:cs typeface="Arial"/>
              </a:rPr>
              <a:t> </a:t>
            </a:r>
            <a:r>
              <a:rPr dirty="0" sz="1700" spc="85" b="1">
                <a:latin typeface="Arial"/>
                <a:cs typeface="Arial"/>
              </a:rPr>
              <a:t>RGB</a:t>
            </a:r>
            <a:r>
              <a:rPr dirty="0" sz="1700" spc="130" b="1">
                <a:latin typeface="Arial"/>
                <a:cs typeface="Arial"/>
              </a:rPr>
              <a:t> </a:t>
            </a:r>
            <a:r>
              <a:rPr dirty="0" sz="1700" spc="175" b="1">
                <a:latin typeface="Arial"/>
                <a:cs typeface="Arial"/>
              </a:rPr>
              <a:t>values)</a:t>
            </a:r>
            <a:r>
              <a:rPr dirty="0" sz="1700" spc="130" b="1">
                <a:latin typeface="Arial"/>
                <a:cs typeface="Arial"/>
              </a:rPr>
              <a:t> </a:t>
            </a:r>
            <a:r>
              <a:rPr dirty="0" sz="1700" spc="195" b="1">
                <a:latin typeface="Arial"/>
                <a:cs typeface="Arial"/>
              </a:rPr>
              <a:t>and</a:t>
            </a:r>
            <a:r>
              <a:rPr dirty="0" sz="1700" spc="130" b="1">
                <a:latin typeface="Arial"/>
                <a:cs typeface="Arial"/>
              </a:rPr>
              <a:t> </a:t>
            </a:r>
            <a:r>
              <a:rPr dirty="0" sz="1700" spc="175" b="1">
                <a:latin typeface="Arial"/>
                <a:cs typeface="Arial"/>
              </a:rPr>
              <a:t>predict  </a:t>
            </a:r>
            <a:r>
              <a:rPr dirty="0" sz="1700" spc="215" b="1">
                <a:latin typeface="Arial"/>
                <a:cs typeface="Arial"/>
              </a:rPr>
              <a:t>a </a:t>
            </a:r>
            <a:r>
              <a:rPr dirty="0" sz="1700" spc="180" b="1">
                <a:latin typeface="Arial"/>
                <a:cs typeface="Arial"/>
              </a:rPr>
              <a:t>light/dark </a:t>
            </a:r>
            <a:r>
              <a:rPr dirty="0" sz="1700" spc="190" b="1">
                <a:latin typeface="Arial"/>
                <a:cs typeface="Arial"/>
              </a:rPr>
              <a:t>font </a:t>
            </a:r>
            <a:r>
              <a:rPr dirty="0" sz="1700" spc="170" b="1">
                <a:latin typeface="Arial"/>
                <a:cs typeface="Arial"/>
              </a:rPr>
              <a:t>for</a:t>
            </a:r>
            <a:r>
              <a:rPr dirty="0" sz="1700" spc="-80" b="1">
                <a:latin typeface="Arial"/>
                <a:cs typeface="Arial"/>
              </a:rPr>
              <a:t> </a:t>
            </a:r>
            <a:r>
              <a:rPr dirty="0" sz="1700" spc="180" b="1">
                <a:latin typeface="Arial"/>
                <a:cs typeface="Arial"/>
              </a:rPr>
              <a:t>it.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500" y="2969260"/>
            <a:ext cx="8830310" cy="2876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75" b="1">
                <a:latin typeface="Arial"/>
                <a:cs typeface="Arial"/>
              </a:rPr>
              <a:t>If</a:t>
            </a:r>
            <a:r>
              <a:rPr dirty="0" sz="1700" spc="120" b="1">
                <a:latin typeface="Arial"/>
                <a:cs typeface="Arial"/>
              </a:rPr>
              <a:t> </a:t>
            </a:r>
            <a:r>
              <a:rPr dirty="0" sz="1700" spc="170" b="1">
                <a:latin typeface="Arial"/>
                <a:cs typeface="Arial"/>
              </a:rPr>
              <a:t>you</a:t>
            </a:r>
            <a:r>
              <a:rPr dirty="0" sz="1700" spc="140" b="1">
                <a:latin typeface="Arial"/>
                <a:cs typeface="Arial"/>
              </a:rPr>
              <a:t> </a:t>
            </a:r>
            <a:r>
              <a:rPr dirty="0" sz="1700" spc="155" b="1">
                <a:solidFill>
                  <a:srgbClr val="5193E1"/>
                </a:solidFill>
                <a:latin typeface="Arial"/>
                <a:cs typeface="Arial"/>
                <a:hlinkClick r:id="rId2"/>
              </a:rPr>
              <a:t>search</a:t>
            </a:r>
            <a:r>
              <a:rPr dirty="0" sz="1700" spc="130" b="1">
                <a:solidFill>
                  <a:srgbClr val="5193E1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700" spc="180" b="1">
                <a:solidFill>
                  <a:srgbClr val="5193E1"/>
                </a:solidFill>
                <a:latin typeface="Arial"/>
                <a:cs typeface="Arial"/>
                <a:hlinkClick r:id="rId2"/>
              </a:rPr>
              <a:t>around</a:t>
            </a:r>
            <a:r>
              <a:rPr dirty="0" sz="1700" spc="110" b="1">
                <a:solidFill>
                  <a:srgbClr val="5193E1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700" spc="165" b="1">
                <a:solidFill>
                  <a:srgbClr val="5193E1"/>
                </a:solidFill>
                <a:latin typeface="Arial"/>
                <a:cs typeface="Arial"/>
                <a:hlinkClick r:id="rId2"/>
              </a:rPr>
              <a:t>Stack</a:t>
            </a:r>
            <a:r>
              <a:rPr dirty="0" sz="1700" spc="120" b="1">
                <a:solidFill>
                  <a:srgbClr val="5193E1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700" spc="165" b="1">
                <a:solidFill>
                  <a:srgbClr val="5193E1"/>
                </a:solidFill>
                <a:latin typeface="Arial"/>
                <a:cs typeface="Arial"/>
                <a:hlinkClick r:id="rId2"/>
              </a:rPr>
              <a:t>Overflow</a:t>
            </a:r>
            <a:r>
              <a:rPr dirty="0" sz="1700" spc="-260" b="1">
                <a:solidFill>
                  <a:srgbClr val="5193E1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700" spc="180" b="1">
                <a:latin typeface="Arial"/>
                <a:cs typeface="Arial"/>
              </a:rPr>
              <a:t>,</a:t>
            </a:r>
            <a:r>
              <a:rPr dirty="0" sz="1700" spc="130" b="1">
                <a:latin typeface="Arial"/>
                <a:cs typeface="Arial"/>
              </a:rPr>
              <a:t> </a:t>
            </a:r>
            <a:r>
              <a:rPr dirty="0" sz="1700" spc="215" b="1">
                <a:latin typeface="Arial"/>
                <a:cs typeface="Arial"/>
              </a:rPr>
              <a:t>there</a:t>
            </a:r>
            <a:r>
              <a:rPr dirty="0" sz="1700" spc="135" b="1">
                <a:latin typeface="Arial"/>
                <a:cs typeface="Arial"/>
              </a:rPr>
              <a:t> </a:t>
            </a:r>
            <a:r>
              <a:rPr dirty="0" sz="1700" spc="90" b="1">
                <a:latin typeface="Arial"/>
                <a:cs typeface="Arial"/>
              </a:rPr>
              <a:t>is</a:t>
            </a:r>
            <a:r>
              <a:rPr dirty="0" sz="1700" spc="140" b="1">
                <a:latin typeface="Arial"/>
                <a:cs typeface="Arial"/>
              </a:rPr>
              <a:t> </a:t>
            </a:r>
            <a:r>
              <a:rPr dirty="0" sz="1700" spc="215" b="1">
                <a:latin typeface="Arial"/>
                <a:cs typeface="Arial"/>
              </a:rPr>
              <a:t>a</a:t>
            </a:r>
            <a:r>
              <a:rPr dirty="0" sz="1700" spc="120" b="1">
                <a:latin typeface="Arial"/>
                <a:cs typeface="Arial"/>
              </a:rPr>
              <a:t> </a:t>
            </a:r>
            <a:r>
              <a:rPr dirty="0" sz="1700" spc="145" b="1">
                <a:latin typeface="Arial"/>
                <a:cs typeface="Arial"/>
              </a:rPr>
              <a:t>nice</a:t>
            </a:r>
            <a:r>
              <a:rPr dirty="0" sz="1700" spc="135" b="1">
                <a:latin typeface="Arial"/>
                <a:cs typeface="Arial"/>
              </a:rPr>
              <a:t> </a:t>
            </a:r>
            <a:r>
              <a:rPr dirty="0" sz="1700" spc="185" b="1">
                <a:latin typeface="Arial"/>
                <a:cs typeface="Arial"/>
              </a:rPr>
              <a:t>formula</a:t>
            </a:r>
            <a:r>
              <a:rPr dirty="0" sz="1700" spc="120" b="1">
                <a:latin typeface="Arial"/>
                <a:cs typeface="Arial"/>
              </a:rPr>
              <a:t> </a:t>
            </a:r>
            <a:r>
              <a:rPr dirty="0" sz="1700" spc="200" b="1">
                <a:latin typeface="Arial"/>
                <a:cs typeface="Arial"/>
              </a:rPr>
              <a:t>to</a:t>
            </a:r>
            <a:r>
              <a:rPr dirty="0" sz="1700" spc="130" b="1">
                <a:latin typeface="Arial"/>
                <a:cs typeface="Arial"/>
              </a:rPr>
              <a:t> </a:t>
            </a:r>
            <a:r>
              <a:rPr dirty="0" sz="1700" spc="165" b="1">
                <a:latin typeface="Arial"/>
                <a:cs typeface="Arial"/>
              </a:rPr>
              <a:t>do</a:t>
            </a:r>
            <a:r>
              <a:rPr dirty="0" sz="1700" spc="130" b="1">
                <a:latin typeface="Arial"/>
                <a:cs typeface="Arial"/>
              </a:rPr>
              <a:t> </a:t>
            </a:r>
            <a:r>
              <a:rPr dirty="0" sz="1700" spc="155" b="1">
                <a:latin typeface="Arial"/>
                <a:cs typeface="Arial"/>
              </a:rPr>
              <a:t>this: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500" y="4724400"/>
            <a:ext cx="9070975" cy="2876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75" b="1">
                <a:latin typeface="Arial"/>
                <a:cs typeface="Arial"/>
              </a:rPr>
              <a:t>But</a:t>
            </a:r>
            <a:r>
              <a:rPr dirty="0" sz="1700" spc="130" b="1">
                <a:latin typeface="Arial"/>
                <a:cs typeface="Arial"/>
              </a:rPr>
              <a:t> </a:t>
            </a:r>
            <a:r>
              <a:rPr dirty="0" sz="1700" spc="229" b="1">
                <a:latin typeface="Arial"/>
                <a:cs typeface="Arial"/>
              </a:rPr>
              <a:t>what</a:t>
            </a:r>
            <a:r>
              <a:rPr dirty="0" sz="1700" spc="125" b="1">
                <a:latin typeface="Arial"/>
                <a:cs typeface="Arial"/>
              </a:rPr>
              <a:t> </a:t>
            </a:r>
            <a:r>
              <a:rPr dirty="0" sz="1700" spc="145" b="1">
                <a:latin typeface="Arial"/>
                <a:cs typeface="Arial"/>
              </a:rPr>
              <a:t>if</a:t>
            </a:r>
            <a:r>
              <a:rPr dirty="0" sz="1700" spc="135" b="1">
                <a:latin typeface="Arial"/>
                <a:cs typeface="Arial"/>
              </a:rPr>
              <a:t> </a:t>
            </a:r>
            <a:r>
              <a:rPr dirty="0" sz="1700" spc="245" b="1">
                <a:latin typeface="Arial"/>
                <a:cs typeface="Arial"/>
              </a:rPr>
              <a:t>we</a:t>
            </a:r>
            <a:r>
              <a:rPr dirty="0" sz="1700" spc="130" b="1">
                <a:latin typeface="Arial"/>
                <a:cs typeface="Arial"/>
              </a:rPr>
              <a:t> </a:t>
            </a:r>
            <a:r>
              <a:rPr dirty="0" sz="1700" spc="170" b="1">
                <a:latin typeface="Arial"/>
                <a:cs typeface="Arial"/>
              </a:rPr>
              <a:t>do</a:t>
            </a:r>
            <a:r>
              <a:rPr dirty="0" sz="1700" spc="120" b="1">
                <a:latin typeface="Arial"/>
                <a:cs typeface="Arial"/>
              </a:rPr>
              <a:t> </a:t>
            </a:r>
            <a:r>
              <a:rPr dirty="0" sz="1700" spc="200" b="1">
                <a:latin typeface="Arial"/>
                <a:cs typeface="Arial"/>
              </a:rPr>
              <a:t>not</a:t>
            </a:r>
            <a:r>
              <a:rPr dirty="0" sz="1700" spc="135" b="1">
                <a:latin typeface="Arial"/>
                <a:cs typeface="Arial"/>
              </a:rPr>
              <a:t> </a:t>
            </a:r>
            <a:r>
              <a:rPr dirty="0" sz="1700" spc="200" b="1">
                <a:latin typeface="Arial"/>
                <a:cs typeface="Arial"/>
              </a:rPr>
              <a:t>know</a:t>
            </a:r>
            <a:r>
              <a:rPr dirty="0" sz="1700" spc="140" b="1">
                <a:latin typeface="Arial"/>
                <a:cs typeface="Arial"/>
              </a:rPr>
              <a:t> </a:t>
            </a:r>
            <a:r>
              <a:rPr dirty="0" sz="1700" spc="220" b="1">
                <a:latin typeface="Arial"/>
                <a:cs typeface="Arial"/>
              </a:rPr>
              <a:t>the</a:t>
            </a:r>
            <a:r>
              <a:rPr dirty="0" sz="1700" spc="135" b="1">
                <a:latin typeface="Arial"/>
                <a:cs typeface="Arial"/>
              </a:rPr>
              <a:t> </a:t>
            </a:r>
            <a:r>
              <a:rPr dirty="0" sz="1700" spc="155" b="1">
                <a:latin typeface="Arial"/>
                <a:cs typeface="Arial"/>
              </a:rPr>
              <a:t>formula?</a:t>
            </a:r>
            <a:r>
              <a:rPr dirty="0" sz="1700" spc="140" b="1">
                <a:latin typeface="Arial"/>
                <a:cs typeface="Arial"/>
              </a:rPr>
              <a:t> </a:t>
            </a:r>
            <a:r>
              <a:rPr dirty="0" sz="1700" spc="160" b="1">
                <a:latin typeface="Arial"/>
                <a:cs typeface="Arial"/>
              </a:rPr>
              <a:t>Or</a:t>
            </a:r>
            <a:r>
              <a:rPr dirty="0" sz="1700" spc="135" b="1">
                <a:latin typeface="Arial"/>
                <a:cs typeface="Arial"/>
              </a:rPr>
              <a:t> </a:t>
            </a:r>
            <a:r>
              <a:rPr dirty="0" sz="1700" spc="185" b="1">
                <a:latin typeface="Arial"/>
                <a:cs typeface="Arial"/>
              </a:rPr>
              <a:t>one</a:t>
            </a:r>
            <a:r>
              <a:rPr dirty="0" sz="1700" spc="140" b="1">
                <a:latin typeface="Arial"/>
                <a:cs typeface="Arial"/>
              </a:rPr>
              <a:t> </a:t>
            </a:r>
            <a:r>
              <a:rPr dirty="0" sz="1700" spc="185" b="1">
                <a:latin typeface="Arial"/>
                <a:cs typeface="Arial"/>
              </a:rPr>
              <a:t>hasn’t</a:t>
            </a:r>
            <a:r>
              <a:rPr dirty="0" sz="1700" spc="125" b="1">
                <a:latin typeface="Arial"/>
                <a:cs typeface="Arial"/>
              </a:rPr>
              <a:t> </a:t>
            </a:r>
            <a:r>
              <a:rPr dirty="0" sz="1700" spc="204" b="1">
                <a:latin typeface="Arial"/>
                <a:cs typeface="Arial"/>
              </a:rPr>
              <a:t>been</a:t>
            </a:r>
            <a:r>
              <a:rPr dirty="0" sz="1700" spc="140" b="1">
                <a:latin typeface="Arial"/>
                <a:cs typeface="Arial"/>
              </a:rPr>
              <a:t> discovered?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18421" y="3718729"/>
            <a:ext cx="4682244" cy="320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754879" y="2103120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solidFill>
                  <a:srgbClr val="FFFFFF"/>
                </a:solidFill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51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3017520" y="2103120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325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43421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A </a:t>
            </a:r>
            <a:r>
              <a:rPr dirty="0" spc="220"/>
              <a:t>Simple </a:t>
            </a:r>
            <a:r>
              <a:rPr dirty="0" spc="245"/>
              <a:t>Neural</a:t>
            </a:r>
            <a:r>
              <a:rPr dirty="0" spc="130"/>
              <a:t> </a:t>
            </a:r>
            <a:r>
              <a:rPr dirty="0" spc="275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09" y="1456690"/>
            <a:ext cx="8926830" cy="61341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15"/>
              </a:spcBef>
            </a:pPr>
            <a:r>
              <a:rPr dirty="0" sz="1950" spc="170" b="1">
                <a:latin typeface="Arial"/>
                <a:cs typeface="Arial"/>
              </a:rPr>
              <a:t>Let’s </a:t>
            </a:r>
            <a:r>
              <a:rPr dirty="0" sz="1950" spc="210" b="1">
                <a:latin typeface="Arial"/>
                <a:cs typeface="Arial"/>
              </a:rPr>
              <a:t>represent </a:t>
            </a:r>
            <a:r>
              <a:rPr dirty="0" sz="1950" spc="185" b="1">
                <a:latin typeface="Arial"/>
                <a:cs typeface="Arial"/>
              </a:rPr>
              <a:t>background </a:t>
            </a:r>
            <a:r>
              <a:rPr dirty="0" sz="1950" spc="140" b="1">
                <a:latin typeface="Arial"/>
                <a:cs typeface="Arial"/>
              </a:rPr>
              <a:t>color </a:t>
            </a:r>
            <a:r>
              <a:rPr dirty="0" sz="1950" spc="150" b="1">
                <a:latin typeface="Arial"/>
                <a:cs typeface="Arial"/>
              </a:rPr>
              <a:t>as </a:t>
            </a:r>
            <a:r>
              <a:rPr dirty="0" sz="1950" spc="270" b="1">
                <a:latin typeface="Arial"/>
                <a:cs typeface="Arial"/>
              </a:rPr>
              <a:t>3 </a:t>
            </a:r>
            <a:r>
              <a:rPr dirty="0" sz="1950" spc="190" b="1">
                <a:latin typeface="Arial"/>
                <a:cs typeface="Arial"/>
              </a:rPr>
              <a:t>numeric </a:t>
            </a:r>
            <a:r>
              <a:rPr dirty="0" sz="1950" spc="85" b="1">
                <a:latin typeface="Arial"/>
                <a:cs typeface="Arial"/>
              </a:rPr>
              <a:t>RGB </a:t>
            </a:r>
            <a:r>
              <a:rPr dirty="0" sz="1950" spc="180" b="1">
                <a:latin typeface="Arial"/>
                <a:cs typeface="Arial"/>
              </a:rPr>
              <a:t>inputs,</a:t>
            </a:r>
            <a:r>
              <a:rPr dirty="0" sz="1950" spc="-100" b="1">
                <a:latin typeface="Arial"/>
                <a:cs typeface="Arial"/>
              </a:rPr>
              <a:t> </a:t>
            </a:r>
            <a:r>
              <a:rPr dirty="0" sz="1950" spc="204" b="1">
                <a:latin typeface="Arial"/>
                <a:cs typeface="Arial"/>
              </a:rPr>
              <a:t>and  </a:t>
            </a:r>
            <a:r>
              <a:rPr dirty="0" sz="1950" spc="190" b="1">
                <a:latin typeface="Arial"/>
                <a:cs typeface="Arial"/>
              </a:rPr>
              <a:t>predict </a:t>
            </a:r>
            <a:r>
              <a:rPr dirty="0" sz="1950" spc="235" b="1">
                <a:latin typeface="Arial"/>
                <a:cs typeface="Arial"/>
              </a:rPr>
              <a:t>whether </a:t>
            </a:r>
            <a:r>
              <a:rPr dirty="0" sz="1950" spc="229" b="1">
                <a:latin typeface="Arial"/>
                <a:cs typeface="Arial"/>
              </a:rPr>
              <a:t>a </a:t>
            </a:r>
            <a:r>
              <a:rPr dirty="0" sz="1950" spc="135" b="1">
                <a:latin typeface="Arial"/>
                <a:cs typeface="Arial"/>
              </a:rPr>
              <a:t>DARK/LIGHT </a:t>
            </a:r>
            <a:r>
              <a:rPr dirty="0" sz="1950" spc="204" b="1">
                <a:latin typeface="Arial"/>
                <a:cs typeface="Arial"/>
              </a:rPr>
              <a:t>font </a:t>
            </a:r>
            <a:r>
              <a:rPr dirty="0" sz="1950" spc="160" b="1">
                <a:latin typeface="Arial"/>
                <a:cs typeface="Arial"/>
              </a:rPr>
              <a:t>should </a:t>
            </a:r>
            <a:r>
              <a:rPr dirty="0" sz="1950" spc="220" b="1">
                <a:latin typeface="Arial"/>
                <a:cs typeface="Arial"/>
              </a:rPr>
              <a:t>be</a:t>
            </a:r>
            <a:r>
              <a:rPr dirty="0" sz="1950" spc="-185" b="1">
                <a:latin typeface="Arial"/>
                <a:cs typeface="Arial"/>
              </a:rPr>
              <a:t> </a:t>
            </a:r>
            <a:r>
              <a:rPr dirty="0" sz="1950" spc="185" b="1">
                <a:latin typeface="Arial"/>
                <a:cs typeface="Arial"/>
              </a:rPr>
              <a:t>used.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54910" y="266827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19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19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19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39" y="274319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54910" y="266827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19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39" y="274319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19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19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54910" y="2668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04820" y="32169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522220" y="2796539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255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54910" y="329184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19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19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39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19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54910" y="329184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19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39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19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54910" y="3291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04820" y="3840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522220" y="3420109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54910" y="393192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19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19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19" y="548639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39" y="274319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19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54910" y="393192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19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39" y="274319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19" y="548639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19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54910" y="3931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04820" y="44805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522220" y="4060190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34329" y="2975610"/>
            <a:ext cx="547370" cy="548640"/>
          </a:xfrm>
          <a:custGeom>
            <a:avLst/>
            <a:gdLst/>
            <a:ahLst/>
            <a:cxnLst/>
            <a:rect l="l" t="t" r="r" b="b"/>
            <a:pathLst>
              <a:path w="547370" h="548639">
                <a:moveTo>
                  <a:pt x="273050" y="0"/>
                </a:moveTo>
                <a:lnTo>
                  <a:pt x="222878" y="4264"/>
                </a:lnTo>
                <a:lnTo>
                  <a:pt x="176104" y="16619"/>
                </a:lnTo>
                <a:lnTo>
                  <a:pt x="133397" y="36406"/>
                </a:lnTo>
                <a:lnTo>
                  <a:pt x="95424" y="62966"/>
                </a:lnTo>
                <a:lnTo>
                  <a:pt x="62855" y="95641"/>
                </a:lnTo>
                <a:lnTo>
                  <a:pt x="36359" y="133773"/>
                </a:lnTo>
                <a:lnTo>
                  <a:pt x="16605" y="176702"/>
                </a:lnTo>
                <a:lnTo>
                  <a:pt x="4262" y="223770"/>
                </a:lnTo>
                <a:lnTo>
                  <a:pt x="0" y="274319"/>
                </a:lnTo>
                <a:lnTo>
                  <a:pt x="4262" y="324534"/>
                </a:lnTo>
                <a:lnTo>
                  <a:pt x="16605" y="371425"/>
                </a:lnTo>
                <a:lnTo>
                  <a:pt x="36359" y="414302"/>
                </a:lnTo>
                <a:lnTo>
                  <a:pt x="62855" y="452475"/>
                </a:lnTo>
                <a:lnTo>
                  <a:pt x="95424" y="485254"/>
                </a:lnTo>
                <a:lnTo>
                  <a:pt x="133397" y="511951"/>
                </a:lnTo>
                <a:lnTo>
                  <a:pt x="176104" y="531873"/>
                </a:lnTo>
                <a:lnTo>
                  <a:pt x="222878" y="544333"/>
                </a:lnTo>
                <a:lnTo>
                  <a:pt x="273050" y="548639"/>
                </a:lnTo>
                <a:lnTo>
                  <a:pt x="323599" y="544333"/>
                </a:lnTo>
                <a:lnTo>
                  <a:pt x="370667" y="531873"/>
                </a:lnTo>
                <a:lnTo>
                  <a:pt x="413596" y="511951"/>
                </a:lnTo>
                <a:lnTo>
                  <a:pt x="451728" y="485254"/>
                </a:lnTo>
                <a:lnTo>
                  <a:pt x="484403" y="452475"/>
                </a:lnTo>
                <a:lnTo>
                  <a:pt x="510963" y="414302"/>
                </a:lnTo>
                <a:lnTo>
                  <a:pt x="530750" y="371425"/>
                </a:lnTo>
                <a:lnTo>
                  <a:pt x="543105" y="324534"/>
                </a:lnTo>
                <a:lnTo>
                  <a:pt x="547370" y="274319"/>
                </a:lnTo>
                <a:lnTo>
                  <a:pt x="543105" y="223770"/>
                </a:lnTo>
                <a:lnTo>
                  <a:pt x="530750" y="176702"/>
                </a:lnTo>
                <a:lnTo>
                  <a:pt x="510963" y="133773"/>
                </a:lnTo>
                <a:lnTo>
                  <a:pt x="484403" y="95641"/>
                </a:lnTo>
                <a:lnTo>
                  <a:pt x="451728" y="62966"/>
                </a:lnTo>
                <a:lnTo>
                  <a:pt x="413596" y="36406"/>
                </a:lnTo>
                <a:lnTo>
                  <a:pt x="370667" y="16619"/>
                </a:lnTo>
                <a:lnTo>
                  <a:pt x="323599" y="4264"/>
                </a:lnTo>
                <a:lnTo>
                  <a:pt x="27305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434329" y="2975610"/>
            <a:ext cx="547370" cy="548640"/>
          </a:xfrm>
          <a:custGeom>
            <a:avLst/>
            <a:gdLst/>
            <a:ahLst/>
            <a:cxnLst/>
            <a:rect l="l" t="t" r="r" b="b"/>
            <a:pathLst>
              <a:path w="547370" h="548639">
                <a:moveTo>
                  <a:pt x="273050" y="0"/>
                </a:moveTo>
                <a:lnTo>
                  <a:pt x="323599" y="4264"/>
                </a:lnTo>
                <a:lnTo>
                  <a:pt x="370667" y="16619"/>
                </a:lnTo>
                <a:lnTo>
                  <a:pt x="413596" y="36406"/>
                </a:lnTo>
                <a:lnTo>
                  <a:pt x="451728" y="62966"/>
                </a:lnTo>
                <a:lnTo>
                  <a:pt x="484403" y="95641"/>
                </a:lnTo>
                <a:lnTo>
                  <a:pt x="510963" y="133773"/>
                </a:lnTo>
                <a:lnTo>
                  <a:pt x="530750" y="176702"/>
                </a:lnTo>
                <a:lnTo>
                  <a:pt x="543105" y="223770"/>
                </a:lnTo>
                <a:lnTo>
                  <a:pt x="547370" y="274319"/>
                </a:lnTo>
                <a:lnTo>
                  <a:pt x="543105" y="324534"/>
                </a:lnTo>
                <a:lnTo>
                  <a:pt x="530750" y="371425"/>
                </a:lnTo>
                <a:lnTo>
                  <a:pt x="510963" y="414302"/>
                </a:lnTo>
                <a:lnTo>
                  <a:pt x="484403" y="452475"/>
                </a:lnTo>
                <a:lnTo>
                  <a:pt x="451728" y="485254"/>
                </a:lnTo>
                <a:lnTo>
                  <a:pt x="413596" y="511951"/>
                </a:lnTo>
                <a:lnTo>
                  <a:pt x="370667" y="531873"/>
                </a:lnTo>
                <a:lnTo>
                  <a:pt x="323599" y="544333"/>
                </a:lnTo>
                <a:lnTo>
                  <a:pt x="273050" y="548639"/>
                </a:lnTo>
                <a:lnTo>
                  <a:pt x="222878" y="544333"/>
                </a:lnTo>
                <a:lnTo>
                  <a:pt x="176104" y="531873"/>
                </a:lnTo>
                <a:lnTo>
                  <a:pt x="133397" y="511951"/>
                </a:lnTo>
                <a:lnTo>
                  <a:pt x="95424" y="485254"/>
                </a:lnTo>
                <a:lnTo>
                  <a:pt x="62855" y="452475"/>
                </a:lnTo>
                <a:lnTo>
                  <a:pt x="36359" y="414302"/>
                </a:lnTo>
                <a:lnTo>
                  <a:pt x="16605" y="371425"/>
                </a:lnTo>
                <a:lnTo>
                  <a:pt x="4262" y="324534"/>
                </a:lnTo>
                <a:lnTo>
                  <a:pt x="0" y="274319"/>
                </a:lnTo>
                <a:lnTo>
                  <a:pt x="4262" y="223770"/>
                </a:lnTo>
                <a:lnTo>
                  <a:pt x="16605" y="176702"/>
                </a:lnTo>
                <a:lnTo>
                  <a:pt x="36359" y="133773"/>
                </a:lnTo>
                <a:lnTo>
                  <a:pt x="62855" y="95641"/>
                </a:lnTo>
                <a:lnTo>
                  <a:pt x="95424" y="62966"/>
                </a:lnTo>
                <a:lnTo>
                  <a:pt x="133397" y="36406"/>
                </a:lnTo>
                <a:lnTo>
                  <a:pt x="176104" y="16619"/>
                </a:lnTo>
                <a:lnTo>
                  <a:pt x="222878" y="4264"/>
                </a:lnTo>
                <a:lnTo>
                  <a:pt x="27305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34329" y="29756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982970" y="35242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631179" y="3103879"/>
            <a:ext cx="15494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34329" y="3615690"/>
            <a:ext cx="547370" cy="548640"/>
          </a:xfrm>
          <a:custGeom>
            <a:avLst/>
            <a:gdLst/>
            <a:ahLst/>
            <a:cxnLst/>
            <a:rect l="l" t="t" r="r" b="b"/>
            <a:pathLst>
              <a:path w="547370" h="548639">
                <a:moveTo>
                  <a:pt x="273050" y="0"/>
                </a:moveTo>
                <a:lnTo>
                  <a:pt x="222878" y="4264"/>
                </a:lnTo>
                <a:lnTo>
                  <a:pt x="176104" y="16619"/>
                </a:lnTo>
                <a:lnTo>
                  <a:pt x="133397" y="36406"/>
                </a:lnTo>
                <a:lnTo>
                  <a:pt x="95424" y="62966"/>
                </a:lnTo>
                <a:lnTo>
                  <a:pt x="62855" y="95641"/>
                </a:lnTo>
                <a:lnTo>
                  <a:pt x="36359" y="133773"/>
                </a:lnTo>
                <a:lnTo>
                  <a:pt x="16605" y="176702"/>
                </a:lnTo>
                <a:lnTo>
                  <a:pt x="4262" y="223770"/>
                </a:lnTo>
                <a:lnTo>
                  <a:pt x="0" y="274320"/>
                </a:lnTo>
                <a:lnTo>
                  <a:pt x="4262" y="324534"/>
                </a:lnTo>
                <a:lnTo>
                  <a:pt x="16605" y="371425"/>
                </a:lnTo>
                <a:lnTo>
                  <a:pt x="36359" y="414302"/>
                </a:lnTo>
                <a:lnTo>
                  <a:pt x="62855" y="452475"/>
                </a:lnTo>
                <a:lnTo>
                  <a:pt x="95424" y="485254"/>
                </a:lnTo>
                <a:lnTo>
                  <a:pt x="133397" y="511951"/>
                </a:lnTo>
                <a:lnTo>
                  <a:pt x="176104" y="531873"/>
                </a:lnTo>
                <a:lnTo>
                  <a:pt x="222878" y="544333"/>
                </a:lnTo>
                <a:lnTo>
                  <a:pt x="273050" y="548640"/>
                </a:lnTo>
                <a:lnTo>
                  <a:pt x="323599" y="544333"/>
                </a:lnTo>
                <a:lnTo>
                  <a:pt x="370667" y="531873"/>
                </a:lnTo>
                <a:lnTo>
                  <a:pt x="413596" y="511951"/>
                </a:lnTo>
                <a:lnTo>
                  <a:pt x="451728" y="485254"/>
                </a:lnTo>
                <a:lnTo>
                  <a:pt x="484403" y="452475"/>
                </a:lnTo>
                <a:lnTo>
                  <a:pt x="510963" y="414302"/>
                </a:lnTo>
                <a:lnTo>
                  <a:pt x="530750" y="371425"/>
                </a:lnTo>
                <a:lnTo>
                  <a:pt x="543105" y="324534"/>
                </a:lnTo>
                <a:lnTo>
                  <a:pt x="547370" y="274320"/>
                </a:lnTo>
                <a:lnTo>
                  <a:pt x="543105" y="223770"/>
                </a:lnTo>
                <a:lnTo>
                  <a:pt x="530750" y="176702"/>
                </a:lnTo>
                <a:lnTo>
                  <a:pt x="510963" y="133773"/>
                </a:lnTo>
                <a:lnTo>
                  <a:pt x="484403" y="95641"/>
                </a:lnTo>
                <a:lnTo>
                  <a:pt x="451728" y="62966"/>
                </a:lnTo>
                <a:lnTo>
                  <a:pt x="413596" y="36406"/>
                </a:lnTo>
                <a:lnTo>
                  <a:pt x="370667" y="16619"/>
                </a:lnTo>
                <a:lnTo>
                  <a:pt x="323599" y="4264"/>
                </a:lnTo>
                <a:lnTo>
                  <a:pt x="273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34329" y="3615690"/>
            <a:ext cx="547370" cy="548640"/>
          </a:xfrm>
          <a:custGeom>
            <a:avLst/>
            <a:gdLst/>
            <a:ahLst/>
            <a:cxnLst/>
            <a:rect l="l" t="t" r="r" b="b"/>
            <a:pathLst>
              <a:path w="547370" h="548639">
                <a:moveTo>
                  <a:pt x="273050" y="0"/>
                </a:moveTo>
                <a:lnTo>
                  <a:pt x="323599" y="4264"/>
                </a:lnTo>
                <a:lnTo>
                  <a:pt x="370667" y="16619"/>
                </a:lnTo>
                <a:lnTo>
                  <a:pt x="413596" y="36406"/>
                </a:lnTo>
                <a:lnTo>
                  <a:pt x="451728" y="62966"/>
                </a:lnTo>
                <a:lnTo>
                  <a:pt x="484403" y="95641"/>
                </a:lnTo>
                <a:lnTo>
                  <a:pt x="510963" y="133773"/>
                </a:lnTo>
                <a:lnTo>
                  <a:pt x="530750" y="176702"/>
                </a:lnTo>
                <a:lnTo>
                  <a:pt x="543105" y="223770"/>
                </a:lnTo>
                <a:lnTo>
                  <a:pt x="547370" y="274320"/>
                </a:lnTo>
                <a:lnTo>
                  <a:pt x="543105" y="324534"/>
                </a:lnTo>
                <a:lnTo>
                  <a:pt x="530750" y="371425"/>
                </a:lnTo>
                <a:lnTo>
                  <a:pt x="510963" y="414302"/>
                </a:lnTo>
                <a:lnTo>
                  <a:pt x="484403" y="452475"/>
                </a:lnTo>
                <a:lnTo>
                  <a:pt x="451728" y="485254"/>
                </a:lnTo>
                <a:lnTo>
                  <a:pt x="413596" y="511951"/>
                </a:lnTo>
                <a:lnTo>
                  <a:pt x="370667" y="531873"/>
                </a:lnTo>
                <a:lnTo>
                  <a:pt x="323599" y="544333"/>
                </a:lnTo>
                <a:lnTo>
                  <a:pt x="273050" y="548640"/>
                </a:lnTo>
                <a:lnTo>
                  <a:pt x="222878" y="544333"/>
                </a:lnTo>
                <a:lnTo>
                  <a:pt x="176104" y="531873"/>
                </a:lnTo>
                <a:lnTo>
                  <a:pt x="133397" y="511951"/>
                </a:lnTo>
                <a:lnTo>
                  <a:pt x="95424" y="485254"/>
                </a:lnTo>
                <a:lnTo>
                  <a:pt x="62855" y="452475"/>
                </a:lnTo>
                <a:lnTo>
                  <a:pt x="36359" y="414302"/>
                </a:lnTo>
                <a:lnTo>
                  <a:pt x="16605" y="371425"/>
                </a:lnTo>
                <a:lnTo>
                  <a:pt x="4262" y="324534"/>
                </a:lnTo>
                <a:lnTo>
                  <a:pt x="0" y="274320"/>
                </a:lnTo>
                <a:lnTo>
                  <a:pt x="4262" y="223770"/>
                </a:lnTo>
                <a:lnTo>
                  <a:pt x="16605" y="176702"/>
                </a:lnTo>
                <a:lnTo>
                  <a:pt x="36359" y="133773"/>
                </a:lnTo>
                <a:lnTo>
                  <a:pt x="62855" y="95641"/>
                </a:lnTo>
                <a:lnTo>
                  <a:pt x="95424" y="62966"/>
                </a:lnTo>
                <a:lnTo>
                  <a:pt x="133397" y="36406"/>
                </a:lnTo>
                <a:lnTo>
                  <a:pt x="176104" y="16619"/>
                </a:lnTo>
                <a:lnTo>
                  <a:pt x="222878" y="4264"/>
                </a:lnTo>
                <a:lnTo>
                  <a:pt x="27305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434329" y="36156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982970" y="41643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631179" y="3743959"/>
            <a:ext cx="15494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43629" y="2743200"/>
            <a:ext cx="1189990" cy="1737360"/>
          </a:xfrm>
          <a:custGeom>
            <a:avLst/>
            <a:gdLst/>
            <a:ahLst/>
            <a:cxnLst/>
            <a:rect l="l" t="t" r="r" b="b"/>
            <a:pathLst>
              <a:path w="1189989" h="1737360">
                <a:moveTo>
                  <a:pt x="990600" y="0"/>
                </a:moveTo>
                <a:lnTo>
                  <a:pt x="198120" y="0"/>
                </a:lnTo>
                <a:lnTo>
                  <a:pt x="155954" y="5776"/>
                </a:lnTo>
                <a:lnTo>
                  <a:pt x="115521" y="21949"/>
                </a:lnTo>
                <a:lnTo>
                  <a:pt x="78554" y="46786"/>
                </a:lnTo>
                <a:lnTo>
                  <a:pt x="46786" y="78554"/>
                </a:lnTo>
                <a:lnTo>
                  <a:pt x="21949" y="115521"/>
                </a:lnTo>
                <a:lnTo>
                  <a:pt x="5776" y="155954"/>
                </a:lnTo>
                <a:lnTo>
                  <a:pt x="0" y="198119"/>
                </a:lnTo>
                <a:lnTo>
                  <a:pt x="0" y="1539240"/>
                </a:lnTo>
                <a:lnTo>
                  <a:pt x="5776" y="1581405"/>
                </a:lnTo>
                <a:lnTo>
                  <a:pt x="21949" y="1621838"/>
                </a:lnTo>
                <a:lnTo>
                  <a:pt x="46786" y="1658805"/>
                </a:lnTo>
                <a:lnTo>
                  <a:pt x="78554" y="1690573"/>
                </a:lnTo>
                <a:lnTo>
                  <a:pt x="115521" y="1715410"/>
                </a:lnTo>
                <a:lnTo>
                  <a:pt x="155954" y="1731583"/>
                </a:lnTo>
                <a:lnTo>
                  <a:pt x="198120" y="1737360"/>
                </a:lnTo>
                <a:lnTo>
                  <a:pt x="990600" y="1737360"/>
                </a:lnTo>
                <a:lnTo>
                  <a:pt x="1032835" y="1731583"/>
                </a:lnTo>
                <a:lnTo>
                  <a:pt x="1073449" y="1715410"/>
                </a:lnTo>
                <a:lnTo>
                  <a:pt x="1110664" y="1690573"/>
                </a:lnTo>
                <a:lnTo>
                  <a:pt x="1142703" y="1658805"/>
                </a:lnTo>
                <a:lnTo>
                  <a:pt x="1167789" y="1621838"/>
                </a:lnTo>
                <a:lnTo>
                  <a:pt x="1184143" y="1581405"/>
                </a:lnTo>
                <a:lnTo>
                  <a:pt x="1189990" y="1539240"/>
                </a:lnTo>
                <a:lnTo>
                  <a:pt x="1189990" y="198119"/>
                </a:lnTo>
                <a:lnTo>
                  <a:pt x="1184143" y="155954"/>
                </a:lnTo>
                <a:lnTo>
                  <a:pt x="1167789" y="115521"/>
                </a:lnTo>
                <a:lnTo>
                  <a:pt x="1142703" y="78554"/>
                </a:lnTo>
                <a:lnTo>
                  <a:pt x="1110664" y="46786"/>
                </a:lnTo>
                <a:lnTo>
                  <a:pt x="1073449" y="21949"/>
                </a:lnTo>
                <a:lnTo>
                  <a:pt x="1032835" y="5776"/>
                </a:lnTo>
                <a:lnTo>
                  <a:pt x="99060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643629" y="2743200"/>
            <a:ext cx="1189990" cy="1737360"/>
          </a:xfrm>
          <a:custGeom>
            <a:avLst/>
            <a:gdLst/>
            <a:ahLst/>
            <a:cxnLst/>
            <a:rect l="l" t="t" r="r" b="b"/>
            <a:pathLst>
              <a:path w="1189989" h="1737360">
                <a:moveTo>
                  <a:pt x="198120" y="0"/>
                </a:moveTo>
                <a:lnTo>
                  <a:pt x="155954" y="5776"/>
                </a:lnTo>
                <a:lnTo>
                  <a:pt x="115521" y="21949"/>
                </a:lnTo>
                <a:lnTo>
                  <a:pt x="78554" y="46786"/>
                </a:lnTo>
                <a:lnTo>
                  <a:pt x="46786" y="78554"/>
                </a:lnTo>
                <a:lnTo>
                  <a:pt x="21949" y="115521"/>
                </a:lnTo>
                <a:lnTo>
                  <a:pt x="5776" y="155954"/>
                </a:lnTo>
                <a:lnTo>
                  <a:pt x="0" y="198119"/>
                </a:lnTo>
                <a:lnTo>
                  <a:pt x="0" y="1539240"/>
                </a:lnTo>
                <a:lnTo>
                  <a:pt x="5776" y="1581405"/>
                </a:lnTo>
                <a:lnTo>
                  <a:pt x="21949" y="1621838"/>
                </a:lnTo>
                <a:lnTo>
                  <a:pt x="46786" y="1658805"/>
                </a:lnTo>
                <a:lnTo>
                  <a:pt x="78554" y="1690573"/>
                </a:lnTo>
                <a:lnTo>
                  <a:pt x="115521" y="1715410"/>
                </a:lnTo>
                <a:lnTo>
                  <a:pt x="155954" y="1731583"/>
                </a:lnTo>
                <a:lnTo>
                  <a:pt x="198120" y="1737360"/>
                </a:lnTo>
                <a:lnTo>
                  <a:pt x="990600" y="1737360"/>
                </a:lnTo>
                <a:lnTo>
                  <a:pt x="1032835" y="1731583"/>
                </a:lnTo>
                <a:lnTo>
                  <a:pt x="1073449" y="1715410"/>
                </a:lnTo>
                <a:lnTo>
                  <a:pt x="1110664" y="1690573"/>
                </a:lnTo>
                <a:lnTo>
                  <a:pt x="1142703" y="1658805"/>
                </a:lnTo>
                <a:lnTo>
                  <a:pt x="1167789" y="1621838"/>
                </a:lnTo>
                <a:lnTo>
                  <a:pt x="1184143" y="1581405"/>
                </a:lnTo>
                <a:lnTo>
                  <a:pt x="1189990" y="1539240"/>
                </a:lnTo>
                <a:lnTo>
                  <a:pt x="1189990" y="198119"/>
                </a:lnTo>
                <a:lnTo>
                  <a:pt x="1184143" y="155954"/>
                </a:lnTo>
                <a:lnTo>
                  <a:pt x="1167789" y="115521"/>
                </a:lnTo>
                <a:lnTo>
                  <a:pt x="1142703" y="78554"/>
                </a:lnTo>
                <a:lnTo>
                  <a:pt x="1110664" y="46786"/>
                </a:lnTo>
                <a:lnTo>
                  <a:pt x="1073449" y="21949"/>
                </a:lnTo>
                <a:lnTo>
                  <a:pt x="1032835" y="5776"/>
                </a:lnTo>
                <a:lnTo>
                  <a:pt x="990600" y="0"/>
                </a:lnTo>
                <a:lnTo>
                  <a:pt x="1981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43629" y="2743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833620" y="44805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94989" y="2926079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6389" y="0"/>
                </a:lnTo>
              </a:path>
            </a:pathLst>
          </a:custGeom>
          <a:ln w="12579">
            <a:solidFill>
              <a:srgbClr val="2B3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769359" y="3317240"/>
            <a:ext cx="1544955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82245" marR="5080" indent="-170180">
              <a:lnSpc>
                <a:spcPts val="2090"/>
              </a:lnSpc>
              <a:spcBef>
                <a:spcPts val="225"/>
              </a:spcBef>
              <a:tabLst>
                <a:tab pos="1151255" algn="l"/>
                <a:tab pos="1531620" algn="l"/>
              </a:tabLst>
            </a:pPr>
            <a:r>
              <a:rPr dirty="0" sz="1800" spc="135">
                <a:latin typeface="Tahoma"/>
                <a:cs typeface="Tahoma"/>
              </a:rPr>
              <a:t>Mystery  Math	</a:t>
            </a:r>
            <a:r>
              <a:rPr dirty="0" u="sng" sz="1800" spc="135">
                <a:uFill>
                  <a:solidFill>
                    <a:srgbClr val="2B3D4F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16300" y="2880360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89" h="91439">
                <a:moveTo>
                  <a:pt x="0" y="0"/>
                </a:moveTo>
                <a:lnTo>
                  <a:pt x="0" y="91439"/>
                </a:lnTo>
                <a:lnTo>
                  <a:pt x="135889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2B3D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092450" y="3573779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6389" y="0"/>
                </a:lnTo>
              </a:path>
            </a:pathLst>
          </a:custGeom>
          <a:ln w="12579">
            <a:solidFill>
              <a:srgbClr val="2B3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412490" y="3529329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60" h="90170">
                <a:moveTo>
                  <a:pt x="0" y="0"/>
                </a:moveTo>
                <a:lnTo>
                  <a:pt x="0" y="90170"/>
                </a:lnTo>
                <a:lnTo>
                  <a:pt x="137160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2B3D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088639" y="4221479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6389" y="0"/>
                </a:lnTo>
              </a:path>
            </a:pathLst>
          </a:custGeom>
          <a:ln w="12579">
            <a:solidFill>
              <a:srgbClr val="2B3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409950" y="4177029"/>
            <a:ext cx="135890" cy="90170"/>
          </a:xfrm>
          <a:custGeom>
            <a:avLst/>
            <a:gdLst/>
            <a:ahLst/>
            <a:cxnLst/>
            <a:rect l="l" t="t" r="r" b="b"/>
            <a:pathLst>
              <a:path w="135889" h="90170">
                <a:moveTo>
                  <a:pt x="0" y="0"/>
                </a:moveTo>
                <a:lnTo>
                  <a:pt x="0" y="90170"/>
                </a:lnTo>
                <a:lnTo>
                  <a:pt x="135889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2B3D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923790" y="3272790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6389" y="0"/>
                </a:lnTo>
              </a:path>
            </a:pathLst>
          </a:custGeom>
          <a:ln w="12579">
            <a:solidFill>
              <a:srgbClr val="2B3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245100" y="3227070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89" h="91439">
                <a:moveTo>
                  <a:pt x="0" y="0"/>
                </a:moveTo>
                <a:lnTo>
                  <a:pt x="0" y="91440"/>
                </a:lnTo>
                <a:lnTo>
                  <a:pt x="135889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2B3D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241290" y="3874770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0" y="0"/>
                </a:moveTo>
                <a:lnTo>
                  <a:pt x="0" y="91439"/>
                </a:lnTo>
                <a:lnTo>
                  <a:pt x="137160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2B3D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6400800" y="3017520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325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solidFill>
                  <a:srgbClr val="FFFFFF"/>
                </a:solidFill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51</a:t>
            </a:fld>
          </a:p>
        </p:txBody>
      </p:sp>
      <p:sp>
        <p:nvSpPr>
          <p:cNvPr id="44" name="object 44"/>
          <p:cNvSpPr txBox="1"/>
          <p:nvPr/>
        </p:nvSpPr>
        <p:spPr>
          <a:xfrm>
            <a:off x="6400800" y="3657600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325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43421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A </a:t>
            </a:r>
            <a:r>
              <a:rPr dirty="0" spc="220"/>
              <a:t>Simple </a:t>
            </a:r>
            <a:r>
              <a:rPr dirty="0" spc="245"/>
              <a:t>Neural</a:t>
            </a:r>
            <a:r>
              <a:rPr dirty="0" spc="130"/>
              <a:t> </a:t>
            </a:r>
            <a:r>
              <a:rPr dirty="0" spc="275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2103120" y="184150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6"/>
                </a:lnTo>
                <a:lnTo>
                  <a:pt x="399224" y="8467"/>
                </a:lnTo>
                <a:lnTo>
                  <a:pt x="353696" y="18788"/>
                </a:lnTo>
                <a:lnTo>
                  <a:pt x="310084" y="32934"/>
                </a:lnTo>
                <a:lnTo>
                  <a:pt x="268568" y="50730"/>
                </a:lnTo>
                <a:lnTo>
                  <a:pt x="229332" y="71999"/>
                </a:lnTo>
                <a:lnTo>
                  <a:pt x="192555" y="96568"/>
                </a:lnTo>
                <a:lnTo>
                  <a:pt x="158419" y="124260"/>
                </a:lnTo>
                <a:lnTo>
                  <a:pt x="127106" y="154901"/>
                </a:lnTo>
                <a:lnTo>
                  <a:pt x="98797" y="188315"/>
                </a:lnTo>
                <a:lnTo>
                  <a:pt x="73674" y="224327"/>
                </a:lnTo>
                <a:lnTo>
                  <a:pt x="51919" y="262762"/>
                </a:lnTo>
                <a:lnTo>
                  <a:pt x="33712" y="303443"/>
                </a:lnTo>
                <a:lnTo>
                  <a:pt x="19235" y="346197"/>
                </a:lnTo>
                <a:lnTo>
                  <a:pt x="8670" y="390848"/>
                </a:lnTo>
                <a:lnTo>
                  <a:pt x="2197" y="437221"/>
                </a:lnTo>
                <a:lnTo>
                  <a:pt x="0" y="485139"/>
                </a:lnTo>
                <a:lnTo>
                  <a:pt x="2197" y="532847"/>
                </a:lnTo>
                <a:lnTo>
                  <a:pt x="8670" y="579033"/>
                </a:lnTo>
                <a:lnTo>
                  <a:pt x="19235" y="623521"/>
                </a:lnTo>
                <a:lnTo>
                  <a:pt x="33712" y="666133"/>
                </a:lnTo>
                <a:lnTo>
                  <a:pt x="51919" y="706694"/>
                </a:lnTo>
                <a:lnTo>
                  <a:pt x="73674" y="745026"/>
                </a:lnTo>
                <a:lnTo>
                  <a:pt x="98797" y="780952"/>
                </a:lnTo>
                <a:lnTo>
                  <a:pt x="127106" y="814296"/>
                </a:lnTo>
                <a:lnTo>
                  <a:pt x="158419" y="844881"/>
                </a:lnTo>
                <a:lnTo>
                  <a:pt x="192555" y="872530"/>
                </a:lnTo>
                <a:lnTo>
                  <a:pt x="229332" y="897065"/>
                </a:lnTo>
                <a:lnTo>
                  <a:pt x="268568" y="918312"/>
                </a:lnTo>
                <a:lnTo>
                  <a:pt x="310084" y="936091"/>
                </a:lnTo>
                <a:lnTo>
                  <a:pt x="353696" y="950228"/>
                </a:lnTo>
                <a:lnTo>
                  <a:pt x="399224" y="960544"/>
                </a:lnTo>
                <a:lnTo>
                  <a:pt x="446485" y="966864"/>
                </a:lnTo>
                <a:lnTo>
                  <a:pt x="495300" y="969010"/>
                </a:lnTo>
                <a:lnTo>
                  <a:pt x="544114" y="966864"/>
                </a:lnTo>
                <a:lnTo>
                  <a:pt x="591375" y="960544"/>
                </a:lnTo>
                <a:lnTo>
                  <a:pt x="636903" y="950228"/>
                </a:lnTo>
                <a:lnTo>
                  <a:pt x="680515" y="936091"/>
                </a:lnTo>
                <a:lnTo>
                  <a:pt x="722031" y="918312"/>
                </a:lnTo>
                <a:lnTo>
                  <a:pt x="761267" y="897065"/>
                </a:lnTo>
                <a:lnTo>
                  <a:pt x="798044" y="872530"/>
                </a:lnTo>
                <a:lnTo>
                  <a:pt x="832180" y="844881"/>
                </a:lnTo>
                <a:lnTo>
                  <a:pt x="863493" y="814296"/>
                </a:lnTo>
                <a:lnTo>
                  <a:pt x="891802" y="780952"/>
                </a:lnTo>
                <a:lnTo>
                  <a:pt x="916925" y="745026"/>
                </a:lnTo>
                <a:lnTo>
                  <a:pt x="938680" y="706694"/>
                </a:lnTo>
                <a:lnTo>
                  <a:pt x="956887" y="666133"/>
                </a:lnTo>
                <a:lnTo>
                  <a:pt x="971364" y="623521"/>
                </a:lnTo>
                <a:lnTo>
                  <a:pt x="981929" y="579033"/>
                </a:lnTo>
                <a:lnTo>
                  <a:pt x="988402" y="532847"/>
                </a:lnTo>
                <a:lnTo>
                  <a:pt x="990600" y="485139"/>
                </a:lnTo>
                <a:lnTo>
                  <a:pt x="988402" y="437221"/>
                </a:lnTo>
                <a:lnTo>
                  <a:pt x="981929" y="390848"/>
                </a:lnTo>
                <a:lnTo>
                  <a:pt x="971364" y="346197"/>
                </a:lnTo>
                <a:lnTo>
                  <a:pt x="956887" y="303443"/>
                </a:lnTo>
                <a:lnTo>
                  <a:pt x="938680" y="262762"/>
                </a:lnTo>
                <a:lnTo>
                  <a:pt x="916925" y="224327"/>
                </a:lnTo>
                <a:lnTo>
                  <a:pt x="891802" y="188315"/>
                </a:lnTo>
                <a:lnTo>
                  <a:pt x="863493" y="154901"/>
                </a:lnTo>
                <a:lnTo>
                  <a:pt x="832180" y="124260"/>
                </a:lnTo>
                <a:lnTo>
                  <a:pt x="798044" y="96568"/>
                </a:lnTo>
                <a:lnTo>
                  <a:pt x="761267" y="71999"/>
                </a:lnTo>
                <a:lnTo>
                  <a:pt x="722031" y="50730"/>
                </a:lnTo>
                <a:lnTo>
                  <a:pt x="680515" y="32934"/>
                </a:lnTo>
                <a:lnTo>
                  <a:pt x="636903" y="18788"/>
                </a:lnTo>
                <a:lnTo>
                  <a:pt x="591375" y="8467"/>
                </a:lnTo>
                <a:lnTo>
                  <a:pt x="544114" y="2146"/>
                </a:lnTo>
                <a:lnTo>
                  <a:pt x="495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03120" y="184150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6"/>
                </a:lnTo>
                <a:lnTo>
                  <a:pt x="591375" y="8467"/>
                </a:lnTo>
                <a:lnTo>
                  <a:pt x="636903" y="18788"/>
                </a:lnTo>
                <a:lnTo>
                  <a:pt x="680515" y="32934"/>
                </a:lnTo>
                <a:lnTo>
                  <a:pt x="722031" y="50730"/>
                </a:lnTo>
                <a:lnTo>
                  <a:pt x="761267" y="71999"/>
                </a:lnTo>
                <a:lnTo>
                  <a:pt x="798044" y="96568"/>
                </a:lnTo>
                <a:lnTo>
                  <a:pt x="832180" y="124260"/>
                </a:lnTo>
                <a:lnTo>
                  <a:pt x="863493" y="154901"/>
                </a:lnTo>
                <a:lnTo>
                  <a:pt x="891802" y="188315"/>
                </a:lnTo>
                <a:lnTo>
                  <a:pt x="916925" y="224327"/>
                </a:lnTo>
                <a:lnTo>
                  <a:pt x="938680" y="262762"/>
                </a:lnTo>
                <a:lnTo>
                  <a:pt x="956887" y="303443"/>
                </a:lnTo>
                <a:lnTo>
                  <a:pt x="971364" y="346197"/>
                </a:lnTo>
                <a:lnTo>
                  <a:pt x="981929" y="390848"/>
                </a:lnTo>
                <a:lnTo>
                  <a:pt x="988402" y="437221"/>
                </a:lnTo>
                <a:lnTo>
                  <a:pt x="990600" y="485139"/>
                </a:lnTo>
                <a:lnTo>
                  <a:pt x="988402" y="532847"/>
                </a:lnTo>
                <a:lnTo>
                  <a:pt x="981929" y="579033"/>
                </a:lnTo>
                <a:lnTo>
                  <a:pt x="971364" y="623521"/>
                </a:lnTo>
                <a:lnTo>
                  <a:pt x="956887" y="666133"/>
                </a:lnTo>
                <a:lnTo>
                  <a:pt x="938680" y="706694"/>
                </a:lnTo>
                <a:lnTo>
                  <a:pt x="916925" y="745026"/>
                </a:lnTo>
                <a:lnTo>
                  <a:pt x="891802" y="780952"/>
                </a:lnTo>
                <a:lnTo>
                  <a:pt x="863493" y="814296"/>
                </a:lnTo>
                <a:lnTo>
                  <a:pt x="832180" y="844881"/>
                </a:lnTo>
                <a:lnTo>
                  <a:pt x="798044" y="872530"/>
                </a:lnTo>
                <a:lnTo>
                  <a:pt x="761267" y="897065"/>
                </a:lnTo>
                <a:lnTo>
                  <a:pt x="722031" y="918312"/>
                </a:lnTo>
                <a:lnTo>
                  <a:pt x="680515" y="936091"/>
                </a:lnTo>
                <a:lnTo>
                  <a:pt x="636903" y="950228"/>
                </a:lnTo>
                <a:lnTo>
                  <a:pt x="591375" y="960544"/>
                </a:lnTo>
                <a:lnTo>
                  <a:pt x="544114" y="966864"/>
                </a:lnTo>
                <a:lnTo>
                  <a:pt x="495300" y="969010"/>
                </a:lnTo>
                <a:lnTo>
                  <a:pt x="446485" y="966864"/>
                </a:lnTo>
                <a:lnTo>
                  <a:pt x="399224" y="960544"/>
                </a:lnTo>
                <a:lnTo>
                  <a:pt x="353696" y="950228"/>
                </a:lnTo>
                <a:lnTo>
                  <a:pt x="310084" y="936091"/>
                </a:lnTo>
                <a:lnTo>
                  <a:pt x="268568" y="918312"/>
                </a:lnTo>
                <a:lnTo>
                  <a:pt x="229332" y="897065"/>
                </a:lnTo>
                <a:lnTo>
                  <a:pt x="192555" y="872530"/>
                </a:lnTo>
                <a:lnTo>
                  <a:pt x="158419" y="844881"/>
                </a:lnTo>
                <a:lnTo>
                  <a:pt x="127106" y="814296"/>
                </a:lnTo>
                <a:lnTo>
                  <a:pt x="98797" y="780952"/>
                </a:lnTo>
                <a:lnTo>
                  <a:pt x="73674" y="745026"/>
                </a:lnTo>
                <a:lnTo>
                  <a:pt x="51919" y="706694"/>
                </a:lnTo>
                <a:lnTo>
                  <a:pt x="33712" y="666133"/>
                </a:lnTo>
                <a:lnTo>
                  <a:pt x="19235" y="623521"/>
                </a:lnTo>
                <a:lnTo>
                  <a:pt x="8670" y="579033"/>
                </a:lnTo>
                <a:lnTo>
                  <a:pt x="2197" y="532847"/>
                </a:lnTo>
                <a:lnTo>
                  <a:pt x="0" y="485139"/>
                </a:lnTo>
                <a:lnTo>
                  <a:pt x="2197" y="437221"/>
                </a:lnTo>
                <a:lnTo>
                  <a:pt x="8670" y="390848"/>
                </a:lnTo>
                <a:lnTo>
                  <a:pt x="19235" y="346197"/>
                </a:lnTo>
                <a:lnTo>
                  <a:pt x="33712" y="303443"/>
                </a:lnTo>
                <a:lnTo>
                  <a:pt x="51919" y="262762"/>
                </a:lnTo>
                <a:lnTo>
                  <a:pt x="73674" y="224327"/>
                </a:lnTo>
                <a:lnTo>
                  <a:pt x="98797" y="188315"/>
                </a:lnTo>
                <a:lnTo>
                  <a:pt x="127106" y="154901"/>
                </a:lnTo>
                <a:lnTo>
                  <a:pt x="158419" y="124260"/>
                </a:lnTo>
                <a:lnTo>
                  <a:pt x="192555" y="96568"/>
                </a:lnTo>
                <a:lnTo>
                  <a:pt x="229332" y="71999"/>
                </a:lnTo>
                <a:lnTo>
                  <a:pt x="268568" y="50730"/>
                </a:lnTo>
                <a:lnTo>
                  <a:pt x="310084" y="32934"/>
                </a:lnTo>
                <a:lnTo>
                  <a:pt x="353696" y="18788"/>
                </a:lnTo>
                <a:lnTo>
                  <a:pt x="399224" y="8467"/>
                </a:lnTo>
                <a:lnTo>
                  <a:pt x="446485" y="2146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03120" y="18415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93720" y="2811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91410" y="2180590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255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03120" y="2943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590"/>
                </a:lnTo>
                <a:lnTo>
                  <a:pt x="8670" y="577812"/>
                </a:lnTo>
                <a:lnTo>
                  <a:pt x="19235" y="622356"/>
                </a:lnTo>
                <a:lnTo>
                  <a:pt x="33712" y="665041"/>
                </a:lnTo>
                <a:lnTo>
                  <a:pt x="51919" y="705689"/>
                </a:lnTo>
                <a:lnTo>
                  <a:pt x="73674" y="744119"/>
                </a:lnTo>
                <a:lnTo>
                  <a:pt x="98797" y="780151"/>
                </a:lnTo>
                <a:lnTo>
                  <a:pt x="127106" y="813605"/>
                </a:lnTo>
                <a:lnTo>
                  <a:pt x="158419" y="844302"/>
                </a:lnTo>
                <a:lnTo>
                  <a:pt x="192555" y="872061"/>
                </a:lnTo>
                <a:lnTo>
                  <a:pt x="229332" y="896702"/>
                </a:lnTo>
                <a:lnTo>
                  <a:pt x="268568" y="918047"/>
                </a:lnTo>
                <a:lnTo>
                  <a:pt x="310084" y="935914"/>
                </a:lnTo>
                <a:lnTo>
                  <a:pt x="353696" y="950123"/>
                </a:lnTo>
                <a:lnTo>
                  <a:pt x="399224" y="960496"/>
                </a:lnTo>
                <a:lnTo>
                  <a:pt x="446485" y="966851"/>
                </a:lnTo>
                <a:lnTo>
                  <a:pt x="495300" y="969009"/>
                </a:lnTo>
                <a:lnTo>
                  <a:pt x="544114" y="966851"/>
                </a:lnTo>
                <a:lnTo>
                  <a:pt x="591375" y="960496"/>
                </a:lnTo>
                <a:lnTo>
                  <a:pt x="636903" y="950123"/>
                </a:lnTo>
                <a:lnTo>
                  <a:pt x="680515" y="935914"/>
                </a:lnTo>
                <a:lnTo>
                  <a:pt x="722031" y="918047"/>
                </a:lnTo>
                <a:lnTo>
                  <a:pt x="761267" y="896702"/>
                </a:lnTo>
                <a:lnTo>
                  <a:pt x="798044" y="872061"/>
                </a:lnTo>
                <a:lnTo>
                  <a:pt x="832180" y="844302"/>
                </a:lnTo>
                <a:lnTo>
                  <a:pt x="863493" y="813605"/>
                </a:lnTo>
                <a:lnTo>
                  <a:pt x="891802" y="780151"/>
                </a:lnTo>
                <a:lnTo>
                  <a:pt x="916925" y="744119"/>
                </a:lnTo>
                <a:lnTo>
                  <a:pt x="938680" y="705689"/>
                </a:lnTo>
                <a:lnTo>
                  <a:pt x="956887" y="665041"/>
                </a:lnTo>
                <a:lnTo>
                  <a:pt x="971364" y="622356"/>
                </a:lnTo>
                <a:lnTo>
                  <a:pt x="981929" y="577812"/>
                </a:lnTo>
                <a:lnTo>
                  <a:pt x="988402" y="531590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03120" y="2943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590"/>
                </a:lnTo>
                <a:lnTo>
                  <a:pt x="981929" y="577812"/>
                </a:lnTo>
                <a:lnTo>
                  <a:pt x="971364" y="622356"/>
                </a:lnTo>
                <a:lnTo>
                  <a:pt x="956887" y="665041"/>
                </a:lnTo>
                <a:lnTo>
                  <a:pt x="938680" y="705689"/>
                </a:lnTo>
                <a:lnTo>
                  <a:pt x="916925" y="744119"/>
                </a:lnTo>
                <a:lnTo>
                  <a:pt x="891802" y="780151"/>
                </a:lnTo>
                <a:lnTo>
                  <a:pt x="863493" y="813605"/>
                </a:lnTo>
                <a:lnTo>
                  <a:pt x="832180" y="844302"/>
                </a:lnTo>
                <a:lnTo>
                  <a:pt x="798044" y="872061"/>
                </a:lnTo>
                <a:lnTo>
                  <a:pt x="761267" y="896702"/>
                </a:lnTo>
                <a:lnTo>
                  <a:pt x="722031" y="918047"/>
                </a:lnTo>
                <a:lnTo>
                  <a:pt x="680515" y="935914"/>
                </a:lnTo>
                <a:lnTo>
                  <a:pt x="636903" y="950123"/>
                </a:lnTo>
                <a:lnTo>
                  <a:pt x="591375" y="960496"/>
                </a:lnTo>
                <a:lnTo>
                  <a:pt x="544114" y="966851"/>
                </a:lnTo>
                <a:lnTo>
                  <a:pt x="495300" y="969009"/>
                </a:lnTo>
                <a:lnTo>
                  <a:pt x="446485" y="966851"/>
                </a:lnTo>
                <a:lnTo>
                  <a:pt x="399224" y="960496"/>
                </a:lnTo>
                <a:lnTo>
                  <a:pt x="353696" y="950123"/>
                </a:lnTo>
                <a:lnTo>
                  <a:pt x="310084" y="935914"/>
                </a:lnTo>
                <a:lnTo>
                  <a:pt x="268568" y="918047"/>
                </a:lnTo>
                <a:lnTo>
                  <a:pt x="229332" y="896702"/>
                </a:lnTo>
                <a:lnTo>
                  <a:pt x="192555" y="872061"/>
                </a:lnTo>
                <a:lnTo>
                  <a:pt x="158419" y="844302"/>
                </a:lnTo>
                <a:lnTo>
                  <a:pt x="127106" y="813605"/>
                </a:lnTo>
                <a:lnTo>
                  <a:pt x="98797" y="780151"/>
                </a:lnTo>
                <a:lnTo>
                  <a:pt x="73674" y="744119"/>
                </a:lnTo>
                <a:lnTo>
                  <a:pt x="51919" y="705689"/>
                </a:lnTo>
                <a:lnTo>
                  <a:pt x="33712" y="665041"/>
                </a:lnTo>
                <a:lnTo>
                  <a:pt x="19235" y="622356"/>
                </a:lnTo>
                <a:lnTo>
                  <a:pt x="8670" y="577812"/>
                </a:lnTo>
                <a:lnTo>
                  <a:pt x="2197" y="531590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03120" y="2943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93720" y="3912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391410" y="3281679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03120" y="407415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577"/>
                </a:lnTo>
                <a:lnTo>
                  <a:pt x="8670" y="577763"/>
                </a:lnTo>
                <a:lnTo>
                  <a:pt x="19235" y="622251"/>
                </a:lnTo>
                <a:lnTo>
                  <a:pt x="33712" y="664863"/>
                </a:lnTo>
                <a:lnTo>
                  <a:pt x="51919" y="705424"/>
                </a:lnTo>
                <a:lnTo>
                  <a:pt x="73674" y="743756"/>
                </a:lnTo>
                <a:lnTo>
                  <a:pt x="98797" y="779682"/>
                </a:lnTo>
                <a:lnTo>
                  <a:pt x="127106" y="813026"/>
                </a:lnTo>
                <a:lnTo>
                  <a:pt x="158419" y="843611"/>
                </a:lnTo>
                <a:lnTo>
                  <a:pt x="192555" y="871260"/>
                </a:lnTo>
                <a:lnTo>
                  <a:pt x="229332" y="895795"/>
                </a:lnTo>
                <a:lnTo>
                  <a:pt x="268568" y="917042"/>
                </a:lnTo>
                <a:lnTo>
                  <a:pt x="310084" y="934821"/>
                </a:lnTo>
                <a:lnTo>
                  <a:pt x="353696" y="948958"/>
                </a:lnTo>
                <a:lnTo>
                  <a:pt x="399224" y="959274"/>
                </a:lnTo>
                <a:lnTo>
                  <a:pt x="446485" y="965594"/>
                </a:lnTo>
                <a:lnTo>
                  <a:pt x="495300" y="967739"/>
                </a:lnTo>
                <a:lnTo>
                  <a:pt x="544114" y="965594"/>
                </a:lnTo>
                <a:lnTo>
                  <a:pt x="591375" y="959274"/>
                </a:lnTo>
                <a:lnTo>
                  <a:pt x="636903" y="948958"/>
                </a:lnTo>
                <a:lnTo>
                  <a:pt x="680515" y="934821"/>
                </a:lnTo>
                <a:lnTo>
                  <a:pt x="722031" y="917042"/>
                </a:lnTo>
                <a:lnTo>
                  <a:pt x="761267" y="895795"/>
                </a:lnTo>
                <a:lnTo>
                  <a:pt x="798044" y="871260"/>
                </a:lnTo>
                <a:lnTo>
                  <a:pt x="832180" y="843611"/>
                </a:lnTo>
                <a:lnTo>
                  <a:pt x="863493" y="813026"/>
                </a:lnTo>
                <a:lnTo>
                  <a:pt x="891802" y="779682"/>
                </a:lnTo>
                <a:lnTo>
                  <a:pt x="916925" y="743756"/>
                </a:lnTo>
                <a:lnTo>
                  <a:pt x="938680" y="705424"/>
                </a:lnTo>
                <a:lnTo>
                  <a:pt x="956887" y="664863"/>
                </a:lnTo>
                <a:lnTo>
                  <a:pt x="971364" y="622251"/>
                </a:lnTo>
                <a:lnTo>
                  <a:pt x="981929" y="577763"/>
                </a:lnTo>
                <a:lnTo>
                  <a:pt x="988402" y="531577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03120" y="407415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577"/>
                </a:lnTo>
                <a:lnTo>
                  <a:pt x="981929" y="577763"/>
                </a:lnTo>
                <a:lnTo>
                  <a:pt x="971364" y="622251"/>
                </a:lnTo>
                <a:lnTo>
                  <a:pt x="956887" y="664863"/>
                </a:lnTo>
                <a:lnTo>
                  <a:pt x="938680" y="705424"/>
                </a:lnTo>
                <a:lnTo>
                  <a:pt x="916925" y="743756"/>
                </a:lnTo>
                <a:lnTo>
                  <a:pt x="891802" y="779682"/>
                </a:lnTo>
                <a:lnTo>
                  <a:pt x="863493" y="813026"/>
                </a:lnTo>
                <a:lnTo>
                  <a:pt x="832180" y="843611"/>
                </a:lnTo>
                <a:lnTo>
                  <a:pt x="798044" y="871260"/>
                </a:lnTo>
                <a:lnTo>
                  <a:pt x="761267" y="895795"/>
                </a:lnTo>
                <a:lnTo>
                  <a:pt x="722031" y="917042"/>
                </a:lnTo>
                <a:lnTo>
                  <a:pt x="680515" y="934821"/>
                </a:lnTo>
                <a:lnTo>
                  <a:pt x="636903" y="948958"/>
                </a:lnTo>
                <a:lnTo>
                  <a:pt x="591375" y="959274"/>
                </a:lnTo>
                <a:lnTo>
                  <a:pt x="544114" y="965594"/>
                </a:lnTo>
                <a:lnTo>
                  <a:pt x="495300" y="967739"/>
                </a:lnTo>
                <a:lnTo>
                  <a:pt x="446485" y="965594"/>
                </a:lnTo>
                <a:lnTo>
                  <a:pt x="399224" y="959274"/>
                </a:lnTo>
                <a:lnTo>
                  <a:pt x="353696" y="948958"/>
                </a:lnTo>
                <a:lnTo>
                  <a:pt x="310084" y="934821"/>
                </a:lnTo>
                <a:lnTo>
                  <a:pt x="268568" y="917042"/>
                </a:lnTo>
                <a:lnTo>
                  <a:pt x="229332" y="895795"/>
                </a:lnTo>
                <a:lnTo>
                  <a:pt x="192555" y="871260"/>
                </a:lnTo>
                <a:lnTo>
                  <a:pt x="158419" y="843611"/>
                </a:lnTo>
                <a:lnTo>
                  <a:pt x="127106" y="813026"/>
                </a:lnTo>
                <a:lnTo>
                  <a:pt x="98797" y="779682"/>
                </a:lnTo>
                <a:lnTo>
                  <a:pt x="73674" y="743756"/>
                </a:lnTo>
                <a:lnTo>
                  <a:pt x="51919" y="705424"/>
                </a:lnTo>
                <a:lnTo>
                  <a:pt x="33712" y="664863"/>
                </a:lnTo>
                <a:lnTo>
                  <a:pt x="19235" y="622251"/>
                </a:lnTo>
                <a:lnTo>
                  <a:pt x="8670" y="577763"/>
                </a:lnTo>
                <a:lnTo>
                  <a:pt x="2197" y="531577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03120" y="4074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93720" y="50431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391410" y="4413250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06209" y="2385060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09"/>
                </a:lnTo>
                <a:lnTo>
                  <a:pt x="544126" y="966863"/>
                </a:lnTo>
                <a:lnTo>
                  <a:pt x="591424" y="960542"/>
                </a:lnTo>
                <a:lnTo>
                  <a:pt x="637008" y="950221"/>
                </a:lnTo>
                <a:lnTo>
                  <a:pt x="680693" y="936075"/>
                </a:lnTo>
                <a:lnTo>
                  <a:pt x="722296" y="918279"/>
                </a:lnTo>
                <a:lnTo>
                  <a:pt x="761630" y="897010"/>
                </a:lnTo>
                <a:lnTo>
                  <a:pt x="798513" y="872441"/>
                </a:lnTo>
                <a:lnTo>
                  <a:pt x="832759" y="844749"/>
                </a:lnTo>
                <a:lnTo>
                  <a:pt x="864184" y="814108"/>
                </a:lnTo>
                <a:lnTo>
                  <a:pt x="892603" y="780694"/>
                </a:lnTo>
                <a:lnTo>
                  <a:pt x="917832" y="744682"/>
                </a:lnTo>
                <a:lnTo>
                  <a:pt x="939685" y="706247"/>
                </a:lnTo>
                <a:lnTo>
                  <a:pt x="957979" y="665566"/>
                </a:lnTo>
                <a:lnTo>
                  <a:pt x="972529" y="622812"/>
                </a:lnTo>
                <a:lnTo>
                  <a:pt x="983151" y="578161"/>
                </a:lnTo>
                <a:lnTo>
                  <a:pt x="989659" y="531788"/>
                </a:lnTo>
                <a:lnTo>
                  <a:pt x="991870" y="483869"/>
                </a:lnTo>
                <a:lnTo>
                  <a:pt x="989659" y="436162"/>
                </a:lnTo>
                <a:lnTo>
                  <a:pt x="983151" y="389976"/>
                </a:lnTo>
                <a:lnTo>
                  <a:pt x="972529" y="345488"/>
                </a:lnTo>
                <a:lnTo>
                  <a:pt x="957979" y="302876"/>
                </a:lnTo>
                <a:lnTo>
                  <a:pt x="939685" y="262315"/>
                </a:lnTo>
                <a:lnTo>
                  <a:pt x="917832" y="223983"/>
                </a:lnTo>
                <a:lnTo>
                  <a:pt x="892603" y="188057"/>
                </a:lnTo>
                <a:lnTo>
                  <a:pt x="864184" y="154713"/>
                </a:lnTo>
                <a:lnTo>
                  <a:pt x="832759" y="124128"/>
                </a:lnTo>
                <a:lnTo>
                  <a:pt x="798513" y="96479"/>
                </a:lnTo>
                <a:lnTo>
                  <a:pt x="761630" y="71944"/>
                </a:lnTo>
                <a:lnTo>
                  <a:pt x="722296" y="50697"/>
                </a:lnTo>
                <a:lnTo>
                  <a:pt x="680693" y="32918"/>
                </a:lnTo>
                <a:lnTo>
                  <a:pt x="637008" y="18781"/>
                </a:lnTo>
                <a:lnTo>
                  <a:pt x="591424" y="8465"/>
                </a:lnTo>
                <a:lnTo>
                  <a:pt x="544126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06209" y="2385060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544126" y="2145"/>
                </a:lnTo>
                <a:lnTo>
                  <a:pt x="591424" y="8465"/>
                </a:lnTo>
                <a:lnTo>
                  <a:pt x="637008" y="18781"/>
                </a:lnTo>
                <a:lnTo>
                  <a:pt x="680693" y="32918"/>
                </a:lnTo>
                <a:lnTo>
                  <a:pt x="722296" y="50697"/>
                </a:lnTo>
                <a:lnTo>
                  <a:pt x="761630" y="71944"/>
                </a:lnTo>
                <a:lnTo>
                  <a:pt x="798513" y="96479"/>
                </a:lnTo>
                <a:lnTo>
                  <a:pt x="832759" y="124128"/>
                </a:lnTo>
                <a:lnTo>
                  <a:pt x="864184" y="154713"/>
                </a:lnTo>
                <a:lnTo>
                  <a:pt x="892603" y="188057"/>
                </a:lnTo>
                <a:lnTo>
                  <a:pt x="917832" y="223983"/>
                </a:lnTo>
                <a:lnTo>
                  <a:pt x="939685" y="262315"/>
                </a:lnTo>
                <a:lnTo>
                  <a:pt x="957979" y="302876"/>
                </a:lnTo>
                <a:lnTo>
                  <a:pt x="972529" y="345488"/>
                </a:lnTo>
                <a:lnTo>
                  <a:pt x="983151" y="389976"/>
                </a:lnTo>
                <a:lnTo>
                  <a:pt x="989659" y="436162"/>
                </a:lnTo>
                <a:lnTo>
                  <a:pt x="991870" y="483869"/>
                </a:lnTo>
                <a:lnTo>
                  <a:pt x="989659" y="531788"/>
                </a:lnTo>
                <a:lnTo>
                  <a:pt x="983151" y="578161"/>
                </a:lnTo>
                <a:lnTo>
                  <a:pt x="972529" y="622812"/>
                </a:lnTo>
                <a:lnTo>
                  <a:pt x="957979" y="665566"/>
                </a:lnTo>
                <a:lnTo>
                  <a:pt x="939685" y="706247"/>
                </a:lnTo>
                <a:lnTo>
                  <a:pt x="917832" y="744682"/>
                </a:lnTo>
                <a:lnTo>
                  <a:pt x="892603" y="780694"/>
                </a:lnTo>
                <a:lnTo>
                  <a:pt x="864184" y="814108"/>
                </a:lnTo>
                <a:lnTo>
                  <a:pt x="832759" y="844749"/>
                </a:lnTo>
                <a:lnTo>
                  <a:pt x="798513" y="872441"/>
                </a:lnTo>
                <a:lnTo>
                  <a:pt x="761630" y="897010"/>
                </a:lnTo>
                <a:lnTo>
                  <a:pt x="722296" y="918279"/>
                </a:lnTo>
                <a:lnTo>
                  <a:pt x="680693" y="936075"/>
                </a:lnTo>
                <a:lnTo>
                  <a:pt x="637008" y="950221"/>
                </a:lnTo>
                <a:lnTo>
                  <a:pt x="591424" y="960542"/>
                </a:lnTo>
                <a:lnTo>
                  <a:pt x="544126" y="966863"/>
                </a:lnTo>
                <a:lnTo>
                  <a:pt x="495300" y="969009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06209" y="23850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498080" y="3354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506209" y="351535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09"/>
                </a:lnTo>
                <a:lnTo>
                  <a:pt x="544126" y="966863"/>
                </a:lnTo>
                <a:lnTo>
                  <a:pt x="591424" y="960542"/>
                </a:lnTo>
                <a:lnTo>
                  <a:pt x="637008" y="950221"/>
                </a:lnTo>
                <a:lnTo>
                  <a:pt x="680693" y="936075"/>
                </a:lnTo>
                <a:lnTo>
                  <a:pt x="722296" y="918279"/>
                </a:lnTo>
                <a:lnTo>
                  <a:pt x="761630" y="897010"/>
                </a:lnTo>
                <a:lnTo>
                  <a:pt x="798513" y="872441"/>
                </a:lnTo>
                <a:lnTo>
                  <a:pt x="832759" y="844749"/>
                </a:lnTo>
                <a:lnTo>
                  <a:pt x="864184" y="814108"/>
                </a:lnTo>
                <a:lnTo>
                  <a:pt x="892603" y="780694"/>
                </a:lnTo>
                <a:lnTo>
                  <a:pt x="917832" y="744682"/>
                </a:lnTo>
                <a:lnTo>
                  <a:pt x="939685" y="706247"/>
                </a:lnTo>
                <a:lnTo>
                  <a:pt x="957979" y="665566"/>
                </a:lnTo>
                <a:lnTo>
                  <a:pt x="972529" y="622812"/>
                </a:lnTo>
                <a:lnTo>
                  <a:pt x="983151" y="578161"/>
                </a:lnTo>
                <a:lnTo>
                  <a:pt x="989659" y="531788"/>
                </a:lnTo>
                <a:lnTo>
                  <a:pt x="991870" y="483869"/>
                </a:lnTo>
                <a:lnTo>
                  <a:pt x="989659" y="436162"/>
                </a:lnTo>
                <a:lnTo>
                  <a:pt x="983151" y="389976"/>
                </a:lnTo>
                <a:lnTo>
                  <a:pt x="972529" y="345488"/>
                </a:lnTo>
                <a:lnTo>
                  <a:pt x="957979" y="302876"/>
                </a:lnTo>
                <a:lnTo>
                  <a:pt x="939685" y="262315"/>
                </a:lnTo>
                <a:lnTo>
                  <a:pt x="917832" y="223983"/>
                </a:lnTo>
                <a:lnTo>
                  <a:pt x="892603" y="188057"/>
                </a:lnTo>
                <a:lnTo>
                  <a:pt x="864184" y="154713"/>
                </a:lnTo>
                <a:lnTo>
                  <a:pt x="832759" y="124128"/>
                </a:lnTo>
                <a:lnTo>
                  <a:pt x="798513" y="96479"/>
                </a:lnTo>
                <a:lnTo>
                  <a:pt x="761630" y="71944"/>
                </a:lnTo>
                <a:lnTo>
                  <a:pt x="722296" y="50697"/>
                </a:lnTo>
                <a:lnTo>
                  <a:pt x="680693" y="32918"/>
                </a:lnTo>
                <a:lnTo>
                  <a:pt x="637008" y="18781"/>
                </a:lnTo>
                <a:lnTo>
                  <a:pt x="591424" y="8465"/>
                </a:lnTo>
                <a:lnTo>
                  <a:pt x="544126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06209" y="351535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544126" y="2145"/>
                </a:lnTo>
                <a:lnTo>
                  <a:pt x="591424" y="8465"/>
                </a:lnTo>
                <a:lnTo>
                  <a:pt x="637008" y="18781"/>
                </a:lnTo>
                <a:lnTo>
                  <a:pt x="680693" y="32918"/>
                </a:lnTo>
                <a:lnTo>
                  <a:pt x="722296" y="50697"/>
                </a:lnTo>
                <a:lnTo>
                  <a:pt x="761630" y="71944"/>
                </a:lnTo>
                <a:lnTo>
                  <a:pt x="798513" y="96479"/>
                </a:lnTo>
                <a:lnTo>
                  <a:pt x="832759" y="124128"/>
                </a:lnTo>
                <a:lnTo>
                  <a:pt x="864184" y="154713"/>
                </a:lnTo>
                <a:lnTo>
                  <a:pt x="892603" y="188057"/>
                </a:lnTo>
                <a:lnTo>
                  <a:pt x="917832" y="223983"/>
                </a:lnTo>
                <a:lnTo>
                  <a:pt x="939685" y="262315"/>
                </a:lnTo>
                <a:lnTo>
                  <a:pt x="957979" y="302876"/>
                </a:lnTo>
                <a:lnTo>
                  <a:pt x="972529" y="345488"/>
                </a:lnTo>
                <a:lnTo>
                  <a:pt x="983151" y="389976"/>
                </a:lnTo>
                <a:lnTo>
                  <a:pt x="989659" y="436162"/>
                </a:lnTo>
                <a:lnTo>
                  <a:pt x="991870" y="483869"/>
                </a:lnTo>
                <a:lnTo>
                  <a:pt x="989659" y="531788"/>
                </a:lnTo>
                <a:lnTo>
                  <a:pt x="983151" y="578161"/>
                </a:lnTo>
                <a:lnTo>
                  <a:pt x="972529" y="622812"/>
                </a:lnTo>
                <a:lnTo>
                  <a:pt x="957979" y="665566"/>
                </a:lnTo>
                <a:lnTo>
                  <a:pt x="939685" y="706247"/>
                </a:lnTo>
                <a:lnTo>
                  <a:pt x="917832" y="744682"/>
                </a:lnTo>
                <a:lnTo>
                  <a:pt x="892603" y="780694"/>
                </a:lnTo>
                <a:lnTo>
                  <a:pt x="864184" y="814108"/>
                </a:lnTo>
                <a:lnTo>
                  <a:pt x="832759" y="844749"/>
                </a:lnTo>
                <a:lnTo>
                  <a:pt x="798513" y="872441"/>
                </a:lnTo>
                <a:lnTo>
                  <a:pt x="761630" y="897010"/>
                </a:lnTo>
                <a:lnTo>
                  <a:pt x="722296" y="918279"/>
                </a:lnTo>
                <a:lnTo>
                  <a:pt x="680693" y="936075"/>
                </a:lnTo>
                <a:lnTo>
                  <a:pt x="637008" y="950221"/>
                </a:lnTo>
                <a:lnTo>
                  <a:pt x="591424" y="960542"/>
                </a:lnTo>
                <a:lnTo>
                  <a:pt x="544126" y="966863"/>
                </a:lnTo>
                <a:lnTo>
                  <a:pt x="495300" y="969009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06209" y="35153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498080" y="44843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55009" y="342772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 h="0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69740" y="3382009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0" y="0"/>
                </a:moveTo>
                <a:lnTo>
                  <a:pt x="0" y="91439"/>
                </a:lnTo>
                <a:lnTo>
                  <a:pt x="137160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62120" y="4513579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60" h="90170">
                <a:moveTo>
                  <a:pt x="0" y="0"/>
                </a:moveTo>
                <a:lnTo>
                  <a:pt x="0" y="90170"/>
                </a:lnTo>
                <a:lnTo>
                  <a:pt x="137159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85640" y="1841500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6"/>
                </a:lnTo>
                <a:lnTo>
                  <a:pt x="590454" y="8467"/>
                </a:lnTo>
                <a:lnTo>
                  <a:pt x="636089" y="18788"/>
                </a:lnTo>
                <a:lnTo>
                  <a:pt x="679770" y="32934"/>
                </a:lnTo>
                <a:lnTo>
                  <a:pt x="721319" y="50730"/>
                </a:lnTo>
                <a:lnTo>
                  <a:pt x="760560" y="71999"/>
                </a:lnTo>
                <a:lnTo>
                  <a:pt x="797317" y="96568"/>
                </a:lnTo>
                <a:lnTo>
                  <a:pt x="831413" y="124260"/>
                </a:lnTo>
                <a:lnTo>
                  <a:pt x="862670" y="154901"/>
                </a:lnTo>
                <a:lnTo>
                  <a:pt x="890912" y="188315"/>
                </a:lnTo>
                <a:lnTo>
                  <a:pt x="915962" y="224327"/>
                </a:lnTo>
                <a:lnTo>
                  <a:pt x="937643" y="262762"/>
                </a:lnTo>
                <a:lnTo>
                  <a:pt x="955779" y="303443"/>
                </a:lnTo>
                <a:lnTo>
                  <a:pt x="970192" y="346197"/>
                </a:lnTo>
                <a:lnTo>
                  <a:pt x="980706" y="390848"/>
                </a:lnTo>
                <a:lnTo>
                  <a:pt x="987144" y="437221"/>
                </a:lnTo>
                <a:lnTo>
                  <a:pt x="989330" y="485139"/>
                </a:lnTo>
                <a:lnTo>
                  <a:pt x="987144" y="532847"/>
                </a:lnTo>
                <a:lnTo>
                  <a:pt x="980706" y="579033"/>
                </a:lnTo>
                <a:lnTo>
                  <a:pt x="970192" y="623521"/>
                </a:lnTo>
                <a:lnTo>
                  <a:pt x="955779" y="666133"/>
                </a:lnTo>
                <a:lnTo>
                  <a:pt x="937643" y="706694"/>
                </a:lnTo>
                <a:lnTo>
                  <a:pt x="915962" y="745026"/>
                </a:lnTo>
                <a:lnTo>
                  <a:pt x="890912" y="780952"/>
                </a:lnTo>
                <a:lnTo>
                  <a:pt x="862670" y="814296"/>
                </a:lnTo>
                <a:lnTo>
                  <a:pt x="831413" y="844881"/>
                </a:lnTo>
                <a:lnTo>
                  <a:pt x="797317" y="872530"/>
                </a:lnTo>
                <a:lnTo>
                  <a:pt x="760560" y="897065"/>
                </a:lnTo>
                <a:lnTo>
                  <a:pt x="721319" y="918312"/>
                </a:lnTo>
                <a:lnTo>
                  <a:pt x="679770" y="936091"/>
                </a:lnTo>
                <a:lnTo>
                  <a:pt x="636089" y="950228"/>
                </a:lnTo>
                <a:lnTo>
                  <a:pt x="590454" y="960544"/>
                </a:lnTo>
                <a:lnTo>
                  <a:pt x="543042" y="966864"/>
                </a:lnTo>
                <a:lnTo>
                  <a:pt x="494030" y="969010"/>
                </a:lnTo>
                <a:lnTo>
                  <a:pt x="445228" y="966864"/>
                </a:lnTo>
                <a:lnTo>
                  <a:pt x="398002" y="960544"/>
                </a:lnTo>
                <a:lnTo>
                  <a:pt x="352531" y="950228"/>
                </a:lnTo>
                <a:lnTo>
                  <a:pt x="308992" y="936091"/>
                </a:lnTo>
                <a:lnTo>
                  <a:pt x="267563" y="918312"/>
                </a:lnTo>
                <a:lnTo>
                  <a:pt x="228424" y="897065"/>
                </a:lnTo>
                <a:lnTo>
                  <a:pt x="191753" y="872530"/>
                </a:lnTo>
                <a:lnTo>
                  <a:pt x="157728" y="844881"/>
                </a:lnTo>
                <a:lnTo>
                  <a:pt x="126527" y="814296"/>
                </a:lnTo>
                <a:lnTo>
                  <a:pt x="98329" y="780952"/>
                </a:lnTo>
                <a:lnTo>
                  <a:pt x="73312" y="745026"/>
                </a:lnTo>
                <a:lnTo>
                  <a:pt x="51654" y="706694"/>
                </a:lnTo>
                <a:lnTo>
                  <a:pt x="33534" y="666133"/>
                </a:lnTo>
                <a:lnTo>
                  <a:pt x="19130" y="623521"/>
                </a:lnTo>
                <a:lnTo>
                  <a:pt x="8621" y="579033"/>
                </a:lnTo>
                <a:lnTo>
                  <a:pt x="2185" y="532847"/>
                </a:lnTo>
                <a:lnTo>
                  <a:pt x="0" y="485139"/>
                </a:lnTo>
                <a:lnTo>
                  <a:pt x="2185" y="437221"/>
                </a:lnTo>
                <a:lnTo>
                  <a:pt x="8621" y="390848"/>
                </a:lnTo>
                <a:lnTo>
                  <a:pt x="19130" y="346197"/>
                </a:lnTo>
                <a:lnTo>
                  <a:pt x="33534" y="303443"/>
                </a:lnTo>
                <a:lnTo>
                  <a:pt x="51654" y="262762"/>
                </a:lnTo>
                <a:lnTo>
                  <a:pt x="73312" y="224327"/>
                </a:lnTo>
                <a:lnTo>
                  <a:pt x="98329" y="188315"/>
                </a:lnTo>
                <a:lnTo>
                  <a:pt x="126527" y="154901"/>
                </a:lnTo>
                <a:lnTo>
                  <a:pt x="157728" y="124260"/>
                </a:lnTo>
                <a:lnTo>
                  <a:pt x="191753" y="96568"/>
                </a:lnTo>
                <a:lnTo>
                  <a:pt x="228424" y="71999"/>
                </a:lnTo>
                <a:lnTo>
                  <a:pt x="267563" y="50730"/>
                </a:lnTo>
                <a:lnTo>
                  <a:pt x="308992" y="32934"/>
                </a:lnTo>
                <a:lnTo>
                  <a:pt x="352531" y="18788"/>
                </a:lnTo>
                <a:lnTo>
                  <a:pt x="398002" y="8467"/>
                </a:lnTo>
                <a:lnTo>
                  <a:pt x="445228" y="2146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85640" y="18415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76240" y="2811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641850" y="1953260"/>
            <a:ext cx="628650" cy="6654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1200" spc="110">
                <a:latin typeface="Tahoma"/>
                <a:cs typeface="Tahoma"/>
              </a:rPr>
              <a:t>255</a:t>
            </a:r>
            <a:r>
              <a:rPr dirty="0" sz="1200" spc="85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1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2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3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85640" y="2943860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69"/>
                </a:lnTo>
                <a:lnTo>
                  <a:pt x="987144" y="531590"/>
                </a:lnTo>
                <a:lnTo>
                  <a:pt x="980706" y="577812"/>
                </a:lnTo>
                <a:lnTo>
                  <a:pt x="970192" y="622356"/>
                </a:lnTo>
                <a:lnTo>
                  <a:pt x="955779" y="665041"/>
                </a:lnTo>
                <a:lnTo>
                  <a:pt x="937643" y="705689"/>
                </a:lnTo>
                <a:lnTo>
                  <a:pt x="915962" y="744119"/>
                </a:lnTo>
                <a:lnTo>
                  <a:pt x="890912" y="780151"/>
                </a:lnTo>
                <a:lnTo>
                  <a:pt x="862670" y="813605"/>
                </a:lnTo>
                <a:lnTo>
                  <a:pt x="831413" y="844302"/>
                </a:lnTo>
                <a:lnTo>
                  <a:pt x="797317" y="872061"/>
                </a:lnTo>
                <a:lnTo>
                  <a:pt x="760560" y="896702"/>
                </a:lnTo>
                <a:lnTo>
                  <a:pt x="721319" y="918047"/>
                </a:lnTo>
                <a:lnTo>
                  <a:pt x="679770" y="935914"/>
                </a:lnTo>
                <a:lnTo>
                  <a:pt x="636089" y="950123"/>
                </a:lnTo>
                <a:lnTo>
                  <a:pt x="590454" y="960496"/>
                </a:lnTo>
                <a:lnTo>
                  <a:pt x="543042" y="966851"/>
                </a:lnTo>
                <a:lnTo>
                  <a:pt x="494030" y="969009"/>
                </a:lnTo>
                <a:lnTo>
                  <a:pt x="445228" y="966851"/>
                </a:lnTo>
                <a:lnTo>
                  <a:pt x="398002" y="960496"/>
                </a:lnTo>
                <a:lnTo>
                  <a:pt x="352531" y="950123"/>
                </a:lnTo>
                <a:lnTo>
                  <a:pt x="308992" y="935914"/>
                </a:lnTo>
                <a:lnTo>
                  <a:pt x="267563" y="918047"/>
                </a:lnTo>
                <a:lnTo>
                  <a:pt x="228424" y="896702"/>
                </a:lnTo>
                <a:lnTo>
                  <a:pt x="191753" y="872061"/>
                </a:lnTo>
                <a:lnTo>
                  <a:pt x="157728" y="844302"/>
                </a:lnTo>
                <a:lnTo>
                  <a:pt x="126527" y="813605"/>
                </a:lnTo>
                <a:lnTo>
                  <a:pt x="98329" y="780151"/>
                </a:lnTo>
                <a:lnTo>
                  <a:pt x="73312" y="744119"/>
                </a:lnTo>
                <a:lnTo>
                  <a:pt x="51654" y="705689"/>
                </a:lnTo>
                <a:lnTo>
                  <a:pt x="33534" y="665041"/>
                </a:lnTo>
                <a:lnTo>
                  <a:pt x="19130" y="622356"/>
                </a:lnTo>
                <a:lnTo>
                  <a:pt x="8621" y="577812"/>
                </a:lnTo>
                <a:lnTo>
                  <a:pt x="2185" y="531590"/>
                </a:lnTo>
                <a:lnTo>
                  <a:pt x="0" y="483869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85640" y="2943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76240" y="3912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485640" y="4074159"/>
            <a:ext cx="989330" cy="967740"/>
          </a:xfrm>
          <a:custGeom>
            <a:avLst/>
            <a:gdLst/>
            <a:ahLst/>
            <a:cxnLst/>
            <a:rect l="l" t="t" r="r" b="b"/>
            <a:pathLst>
              <a:path w="989329" h="967739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69"/>
                </a:lnTo>
                <a:lnTo>
                  <a:pt x="987144" y="531577"/>
                </a:lnTo>
                <a:lnTo>
                  <a:pt x="980706" y="577763"/>
                </a:lnTo>
                <a:lnTo>
                  <a:pt x="970192" y="622251"/>
                </a:lnTo>
                <a:lnTo>
                  <a:pt x="955779" y="664863"/>
                </a:lnTo>
                <a:lnTo>
                  <a:pt x="937643" y="705424"/>
                </a:lnTo>
                <a:lnTo>
                  <a:pt x="915962" y="743756"/>
                </a:lnTo>
                <a:lnTo>
                  <a:pt x="890912" y="779682"/>
                </a:lnTo>
                <a:lnTo>
                  <a:pt x="862670" y="813026"/>
                </a:lnTo>
                <a:lnTo>
                  <a:pt x="831413" y="843611"/>
                </a:lnTo>
                <a:lnTo>
                  <a:pt x="797317" y="871260"/>
                </a:lnTo>
                <a:lnTo>
                  <a:pt x="760560" y="895795"/>
                </a:lnTo>
                <a:lnTo>
                  <a:pt x="721319" y="917042"/>
                </a:lnTo>
                <a:lnTo>
                  <a:pt x="679770" y="934821"/>
                </a:lnTo>
                <a:lnTo>
                  <a:pt x="636089" y="948958"/>
                </a:lnTo>
                <a:lnTo>
                  <a:pt x="590454" y="959274"/>
                </a:lnTo>
                <a:lnTo>
                  <a:pt x="543042" y="965594"/>
                </a:lnTo>
                <a:lnTo>
                  <a:pt x="494030" y="967739"/>
                </a:lnTo>
                <a:lnTo>
                  <a:pt x="445228" y="965594"/>
                </a:lnTo>
                <a:lnTo>
                  <a:pt x="398002" y="959274"/>
                </a:lnTo>
                <a:lnTo>
                  <a:pt x="352531" y="948958"/>
                </a:lnTo>
                <a:lnTo>
                  <a:pt x="308992" y="934821"/>
                </a:lnTo>
                <a:lnTo>
                  <a:pt x="267563" y="917042"/>
                </a:lnTo>
                <a:lnTo>
                  <a:pt x="228424" y="895795"/>
                </a:lnTo>
                <a:lnTo>
                  <a:pt x="191753" y="871260"/>
                </a:lnTo>
                <a:lnTo>
                  <a:pt x="157728" y="843611"/>
                </a:lnTo>
                <a:lnTo>
                  <a:pt x="126527" y="813026"/>
                </a:lnTo>
                <a:lnTo>
                  <a:pt x="98329" y="779682"/>
                </a:lnTo>
                <a:lnTo>
                  <a:pt x="73312" y="743756"/>
                </a:lnTo>
                <a:lnTo>
                  <a:pt x="51654" y="705424"/>
                </a:lnTo>
                <a:lnTo>
                  <a:pt x="33534" y="664863"/>
                </a:lnTo>
                <a:lnTo>
                  <a:pt x="19130" y="622251"/>
                </a:lnTo>
                <a:lnTo>
                  <a:pt x="8621" y="577763"/>
                </a:lnTo>
                <a:lnTo>
                  <a:pt x="2185" y="531577"/>
                </a:lnTo>
                <a:lnTo>
                  <a:pt x="0" y="483869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85640" y="4074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476240" y="50431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258820" y="342772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282440" y="427355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7150" y="0"/>
                </a:moveTo>
                <a:lnTo>
                  <a:pt x="0" y="69850"/>
                </a:lnTo>
                <a:lnTo>
                  <a:pt x="133350" y="12319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253740" y="2292350"/>
            <a:ext cx="1094740" cy="1831339"/>
          </a:xfrm>
          <a:custGeom>
            <a:avLst/>
            <a:gdLst/>
            <a:ahLst/>
            <a:cxnLst/>
            <a:rect l="l" t="t" r="r" b="b"/>
            <a:pathLst>
              <a:path w="1094739" h="1831339">
                <a:moveTo>
                  <a:pt x="0" y="0"/>
                </a:moveTo>
                <a:lnTo>
                  <a:pt x="1094739" y="18313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306570" y="4094479"/>
            <a:ext cx="109220" cy="140970"/>
          </a:xfrm>
          <a:custGeom>
            <a:avLst/>
            <a:gdLst/>
            <a:ahLst/>
            <a:cxnLst/>
            <a:rect l="l" t="t" r="r" b="b"/>
            <a:pathLst>
              <a:path w="109220" h="140970">
                <a:moveTo>
                  <a:pt x="78739" y="0"/>
                </a:moveTo>
                <a:lnTo>
                  <a:pt x="0" y="46990"/>
                </a:lnTo>
                <a:lnTo>
                  <a:pt x="109219" y="140970"/>
                </a:lnTo>
                <a:lnTo>
                  <a:pt x="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247389" y="3672840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90"/>
                </a:moveTo>
                <a:lnTo>
                  <a:pt x="10566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69740" y="3589020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39"/>
                </a:lnTo>
                <a:lnTo>
                  <a:pt x="58420" y="123189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575300" y="2297429"/>
            <a:ext cx="708660" cy="417830"/>
          </a:xfrm>
          <a:custGeom>
            <a:avLst/>
            <a:gdLst/>
            <a:ahLst/>
            <a:cxnLst/>
            <a:rect l="l" t="t" r="r" b="b"/>
            <a:pathLst>
              <a:path w="708660" h="417830">
                <a:moveTo>
                  <a:pt x="0" y="0"/>
                </a:moveTo>
                <a:lnTo>
                  <a:pt x="70866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256020" y="2673350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19">
                <a:moveTo>
                  <a:pt x="45719" y="0"/>
                </a:moveTo>
                <a:lnTo>
                  <a:pt x="0" y="78739"/>
                </a:lnTo>
                <a:lnTo>
                  <a:pt x="140969" y="109219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570220" y="3009900"/>
            <a:ext cx="713740" cy="417830"/>
          </a:xfrm>
          <a:custGeom>
            <a:avLst/>
            <a:gdLst/>
            <a:ahLst/>
            <a:cxnLst/>
            <a:rect l="l" t="t" r="r" b="b"/>
            <a:pathLst>
              <a:path w="713739" h="417829">
                <a:moveTo>
                  <a:pt x="0" y="417830"/>
                </a:moveTo>
                <a:lnTo>
                  <a:pt x="7137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256020" y="2943860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140969" y="0"/>
                </a:moveTo>
                <a:lnTo>
                  <a:pt x="0" y="29209"/>
                </a:lnTo>
                <a:lnTo>
                  <a:pt x="45719" y="107950"/>
                </a:lnTo>
                <a:lnTo>
                  <a:pt x="140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571490" y="3434079"/>
            <a:ext cx="712470" cy="417830"/>
          </a:xfrm>
          <a:custGeom>
            <a:avLst/>
            <a:gdLst/>
            <a:ahLst/>
            <a:cxnLst/>
            <a:rect l="l" t="t" r="r" b="b"/>
            <a:pathLst>
              <a:path w="712470" h="417829">
                <a:moveTo>
                  <a:pt x="0" y="0"/>
                </a:moveTo>
                <a:lnTo>
                  <a:pt x="71247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256020" y="3810000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46989" y="0"/>
                </a:moveTo>
                <a:lnTo>
                  <a:pt x="0" y="78739"/>
                </a:lnTo>
                <a:lnTo>
                  <a:pt x="140969" y="107950"/>
                </a:lnTo>
                <a:lnTo>
                  <a:pt x="46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570220" y="4140200"/>
            <a:ext cx="708660" cy="419100"/>
          </a:xfrm>
          <a:custGeom>
            <a:avLst/>
            <a:gdLst/>
            <a:ahLst/>
            <a:cxnLst/>
            <a:rect l="l" t="t" r="r" b="b"/>
            <a:pathLst>
              <a:path w="708660" h="419100">
                <a:moveTo>
                  <a:pt x="0" y="419100"/>
                </a:moveTo>
                <a:lnTo>
                  <a:pt x="70865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50940" y="4074159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20">
                <a:moveTo>
                  <a:pt x="140970" y="0"/>
                </a:moveTo>
                <a:lnTo>
                  <a:pt x="0" y="30479"/>
                </a:lnTo>
                <a:lnTo>
                  <a:pt x="45720" y="109219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565140" y="3214370"/>
            <a:ext cx="866140" cy="1350010"/>
          </a:xfrm>
          <a:custGeom>
            <a:avLst/>
            <a:gdLst/>
            <a:ahLst/>
            <a:cxnLst/>
            <a:rect l="l" t="t" r="r" b="b"/>
            <a:pathLst>
              <a:path w="866139" h="1350010">
                <a:moveTo>
                  <a:pt x="0" y="1350010"/>
                </a:moveTo>
                <a:lnTo>
                  <a:pt x="8661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389370" y="3105150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113029" y="0"/>
                </a:moveTo>
                <a:lnTo>
                  <a:pt x="0" y="90169"/>
                </a:lnTo>
                <a:lnTo>
                  <a:pt x="77469" y="139700"/>
                </a:lnTo>
                <a:lnTo>
                  <a:pt x="113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263900" y="229742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 h="0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278629" y="2251710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89" h="91439">
                <a:moveTo>
                  <a:pt x="0" y="0"/>
                </a:moveTo>
                <a:lnTo>
                  <a:pt x="0" y="91439"/>
                </a:lnTo>
                <a:lnTo>
                  <a:pt x="135890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3671570" y="2109470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1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258820" y="229742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281170" y="314325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8419" y="0"/>
                </a:moveTo>
                <a:lnTo>
                  <a:pt x="0" y="69850"/>
                </a:lnTo>
                <a:lnTo>
                  <a:pt x="133350" y="123189"/>
                </a:lnTo>
                <a:lnTo>
                  <a:pt x="58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249929" y="254253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90"/>
                </a:moveTo>
                <a:lnTo>
                  <a:pt x="105664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272279" y="2458720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40"/>
                </a:lnTo>
                <a:lnTo>
                  <a:pt x="58420" y="12319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241039" y="2711450"/>
            <a:ext cx="1096010" cy="1831339"/>
          </a:xfrm>
          <a:custGeom>
            <a:avLst/>
            <a:gdLst/>
            <a:ahLst/>
            <a:cxnLst/>
            <a:rect l="l" t="t" r="r" b="b"/>
            <a:pathLst>
              <a:path w="1096010" h="1831339">
                <a:moveTo>
                  <a:pt x="0" y="1831339"/>
                </a:moveTo>
                <a:lnTo>
                  <a:pt x="109601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295140" y="2599689"/>
            <a:ext cx="109220" cy="139700"/>
          </a:xfrm>
          <a:custGeom>
            <a:avLst/>
            <a:gdLst/>
            <a:ahLst/>
            <a:cxnLst/>
            <a:rect l="l" t="t" r="r" b="b"/>
            <a:pathLst>
              <a:path w="109220" h="139700">
                <a:moveTo>
                  <a:pt x="109220" y="0"/>
                </a:moveTo>
                <a:lnTo>
                  <a:pt x="0" y="93980"/>
                </a:lnTo>
                <a:lnTo>
                  <a:pt x="77470" y="13970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4359909" y="3937000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7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826509" y="3032760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3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570220" y="2292350"/>
            <a:ext cx="866140" cy="1348740"/>
          </a:xfrm>
          <a:custGeom>
            <a:avLst/>
            <a:gdLst/>
            <a:ahLst/>
            <a:cxnLst/>
            <a:rect l="l" t="t" r="r" b="b"/>
            <a:pathLst>
              <a:path w="866139" h="1348739">
                <a:moveTo>
                  <a:pt x="0" y="0"/>
                </a:moveTo>
                <a:lnTo>
                  <a:pt x="866139" y="13487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394450" y="3611879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77470" y="0"/>
                </a:moveTo>
                <a:lnTo>
                  <a:pt x="0" y="49530"/>
                </a:lnTo>
                <a:lnTo>
                  <a:pt x="113029" y="139700"/>
                </a:lnTo>
                <a:lnTo>
                  <a:pt x="77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5812790" y="3065779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17">
                <a:latin typeface="Tahoma"/>
                <a:cs typeface="Tahoma"/>
              </a:rPr>
              <a:t>W</a:t>
            </a: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1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51</a:t>
            </a:fld>
          </a:p>
        </p:txBody>
      </p:sp>
      <p:sp>
        <p:nvSpPr>
          <p:cNvPr id="69" name="object 69"/>
          <p:cNvSpPr txBox="1"/>
          <p:nvPr/>
        </p:nvSpPr>
        <p:spPr>
          <a:xfrm>
            <a:off x="4640579" y="3009899"/>
            <a:ext cx="628650" cy="6654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1200" spc="110">
                <a:latin typeface="Tahoma"/>
                <a:cs typeface="Tahoma"/>
              </a:rPr>
              <a:t>255</a:t>
            </a:r>
            <a:r>
              <a:rPr dirty="0" sz="1200" spc="85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4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5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6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40579" y="4229100"/>
            <a:ext cx="628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5">
                <a:latin typeface="Tahoma"/>
                <a:cs typeface="Tahoma"/>
              </a:rPr>
              <a:t>255w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40579" y="4344670"/>
            <a:ext cx="628650" cy="519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133985">
              <a:lnSpc>
                <a:spcPts val="810"/>
              </a:lnSpc>
              <a:spcBef>
                <a:spcPts val="90"/>
              </a:spcBef>
            </a:pPr>
            <a:r>
              <a:rPr dirty="0" sz="700" spc="55">
                <a:latin typeface="Tahoma"/>
                <a:cs typeface="Tahoma"/>
              </a:rPr>
              <a:t>7</a:t>
            </a:r>
            <a:endParaRPr sz="700">
              <a:latin typeface="Tahoma"/>
              <a:cs typeface="Tahoma"/>
            </a:endParaRPr>
          </a:p>
          <a:p>
            <a:pPr algn="ctr">
              <a:lnSpc>
                <a:spcPts val="1410"/>
              </a:lnSpc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8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9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460750" y="2392679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4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84929" y="3390900"/>
            <a:ext cx="500380" cy="67310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800" spc="120">
                <a:latin typeface="Tahoma"/>
                <a:cs typeface="Tahoma"/>
              </a:rPr>
              <a:t>W</a:t>
            </a:r>
            <a:r>
              <a:rPr dirty="0" baseline="-31746" sz="1575" spc="179">
                <a:latin typeface="Tahoma"/>
                <a:cs typeface="Tahoma"/>
              </a:rPr>
              <a:t>5</a:t>
            </a:r>
            <a:endParaRPr baseline="-31746" sz="1575">
              <a:latin typeface="Tahoma"/>
              <a:cs typeface="Tahoma"/>
            </a:endParaRPr>
          </a:p>
          <a:p>
            <a:pPr marL="261620">
              <a:lnSpc>
                <a:spcPct val="100000"/>
              </a:lnSpc>
              <a:spcBef>
                <a:spcPts val="39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84929" y="2473960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110990" y="2646680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43629" y="3947159"/>
            <a:ext cx="598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20">
                <a:latin typeface="Tahoma"/>
                <a:cs typeface="Tahoma"/>
              </a:rPr>
              <a:t>W</a:t>
            </a:r>
            <a:r>
              <a:rPr dirty="0" baseline="-31746" sz="1575" spc="179">
                <a:latin typeface="Tahoma"/>
                <a:cs typeface="Tahoma"/>
              </a:rPr>
              <a:t>6</a:t>
            </a:r>
            <a:r>
              <a:rPr dirty="0" baseline="-31746" sz="1575" spc="-165">
                <a:latin typeface="Tahoma"/>
                <a:cs typeface="Tahoma"/>
              </a:rPr>
              <a:t> </a:t>
            </a:r>
            <a:r>
              <a:rPr dirty="0" baseline="-13888" sz="2700" spc="232">
                <a:latin typeface="Tahoma"/>
                <a:cs typeface="Tahoma"/>
              </a:rPr>
              <a:t>W</a:t>
            </a:r>
            <a:endParaRPr baseline="-13888" sz="27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216400" y="4177029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8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234689" y="4312920"/>
            <a:ext cx="1046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425" algn="l"/>
                <a:tab pos="1033144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1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	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928109" y="4485640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9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812790" y="2307589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038850" y="2480310"/>
            <a:ext cx="19367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0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629909" y="3855720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178550" y="3369309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403340" y="3542029"/>
            <a:ext cx="19494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3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629909" y="3524250"/>
            <a:ext cx="419734" cy="688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17">
                <a:latin typeface="Tahoma"/>
                <a:cs typeface="Tahoma"/>
              </a:rPr>
              <a:t>W</a:t>
            </a: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4</a:t>
            </a:r>
            <a:endParaRPr sz="1050">
              <a:latin typeface="Tahoma"/>
              <a:cs typeface="Tahoma"/>
            </a:endParaRPr>
          </a:p>
          <a:p>
            <a:pPr marL="236854">
              <a:lnSpc>
                <a:spcPct val="100000"/>
              </a:lnSpc>
              <a:spcBef>
                <a:spcPts val="1800"/>
              </a:spcBef>
            </a:pP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929629" y="4297679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32">
                <a:latin typeface="Tahoma"/>
                <a:cs typeface="Tahoma"/>
              </a:rPr>
              <a:t>W</a:t>
            </a:r>
            <a:r>
              <a:rPr dirty="0" sz="1050" spc="8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5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684009" y="2584450"/>
            <a:ext cx="629920" cy="518159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ctr" marL="12700" marR="5080" indent="1270">
              <a:lnSpc>
                <a:spcPts val="1280"/>
              </a:lnSpc>
              <a:spcBef>
                <a:spcPts val="175"/>
              </a:spcBef>
            </a:pPr>
            <a:r>
              <a:rPr dirty="0" sz="1100" spc="70">
                <a:latin typeface="Tahoma"/>
                <a:cs typeface="Tahoma"/>
              </a:rPr>
              <a:t>Multiply  </a:t>
            </a:r>
            <a:r>
              <a:rPr dirty="0" sz="1100" spc="85">
                <a:latin typeface="Tahoma"/>
                <a:cs typeface="Tahoma"/>
              </a:rPr>
              <a:t>and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100">
                <a:latin typeface="Tahoma"/>
                <a:cs typeface="Tahoma"/>
              </a:rPr>
              <a:t>sum 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 spc="80">
                <a:latin typeface="Tahoma"/>
                <a:cs typeface="Tahoma"/>
              </a:rPr>
              <a:t>again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684009" y="3717290"/>
            <a:ext cx="629920" cy="519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1270">
              <a:lnSpc>
                <a:spcPct val="97300"/>
              </a:lnSpc>
              <a:spcBef>
                <a:spcPts val="135"/>
              </a:spcBef>
            </a:pPr>
            <a:r>
              <a:rPr dirty="0" sz="1100" spc="70">
                <a:solidFill>
                  <a:srgbClr val="FFFFFF"/>
                </a:solidFill>
                <a:latin typeface="Tahoma"/>
                <a:cs typeface="Tahoma"/>
              </a:rPr>
              <a:t>Multiply  </a:t>
            </a:r>
            <a:r>
              <a:rPr dirty="0" sz="1100" spc="8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1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100">
                <a:solidFill>
                  <a:srgbClr val="FFFFFF"/>
                </a:solidFill>
                <a:latin typeface="Tahoma"/>
                <a:cs typeface="Tahoma"/>
              </a:rPr>
              <a:t>sum </a:t>
            </a:r>
            <a:r>
              <a:rPr dirty="0" sz="1100" spc="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80">
                <a:solidFill>
                  <a:srgbClr val="FFFFFF"/>
                </a:solidFill>
                <a:latin typeface="Tahoma"/>
                <a:cs typeface="Tahoma"/>
              </a:rPr>
              <a:t>again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955280" y="2651760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solidFill>
                  <a:srgbClr val="FFFFFF"/>
                </a:solidFill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955280" y="3749040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43421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A </a:t>
            </a:r>
            <a:r>
              <a:rPr dirty="0" spc="220"/>
              <a:t>Simple </a:t>
            </a:r>
            <a:r>
              <a:rPr dirty="0" spc="245"/>
              <a:t>Neural</a:t>
            </a:r>
            <a:r>
              <a:rPr dirty="0" spc="130"/>
              <a:t> </a:t>
            </a:r>
            <a:r>
              <a:rPr dirty="0" spc="275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2103120" y="184150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6"/>
                </a:lnTo>
                <a:lnTo>
                  <a:pt x="399224" y="8467"/>
                </a:lnTo>
                <a:lnTo>
                  <a:pt x="353696" y="18788"/>
                </a:lnTo>
                <a:lnTo>
                  <a:pt x="310084" y="32934"/>
                </a:lnTo>
                <a:lnTo>
                  <a:pt x="268568" y="50730"/>
                </a:lnTo>
                <a:lnTo>
                  <a:pt x="229332" y="71999"/>
                </a:lnTo>
                <a:lnTo>
                  <a:pt x="192555" y="96568"/>
                </a:lnTo>
                <a:lnTo>
                  <a:pt x="158419" y="124260"/>
                </a:lnTo>
                <a:lnTo>
                  <a:pt x="127106" y="154901"/>
                </a:lnTo>
                <a:lnTo>
                  <a:pt x="98797" y="188315"/>
                </a:lnTo>
                <a:lnTo>
                  <a:pt x="73674" y="224327"/>
                </a:lnTo>
                <a:lnTo>
                  <a:pt x="51919" y="262762"/>
                </a:lnTo>
                <a:lnTo>
                  <a:pt x="33712" y="303443"/>
                </a:lnTo>
                <a:lnTo>
                  <a:pt x="19235" y="346197"/>
                </a:lnTo>
                <a:lnTo>
                  <a:pt x="8670" y="390848"/>
                </a:lnTo>
                <a:lnTo>
                  <a:pt x="2197" y="437221"/>
                </a:lnTo>
                <a:lnTo>
                  <a:pt x="0" y="485139"/>
                </a:lnTo>
                <a:lnTo>
                  <a:pt x="2197" y="532847"/>
                </a:lnTo>
                <a:lnTo>
                  <a:pt x="8670" y="579033"/>
                </a:lnTo>
                <a:lnTo>
                  <a:pt x="19235" y="623521"/>
                </a:lnTo>
                <a:lnTo>
                  <a:pt x="33712" y="666133"/>
                </a:lnTo>
                <a:lnTo>
                  <a:pt x="51919" y="706694"/>
                </a:lnTo>
                <a:lnTo>
                  <a:pt x="73674" y="745026"/>
                </a:lnTo>
                <a:lnTo>
                  <a:pt x="98797" y="780952"/>
                </a:lnTo>
                <a:lnTo>
                  <a:pt x="127106" y="814296"/>
                </a:lnTo>
                <a:lnTo>
                  <a:pt x="158419" y="844881"/>
                </a:lnTo>
                <a:lnTo>
                  <a:pt x="192555" y="872530"/>
                </a:lnTo>
                <a:lnTo>
                  <a:pt x="229332" y="897065"/>
                </a:lnTo>
                <a:lnTo>
                  <a:pt x="268568" y="918312"/>
                </a:lnTo>
                <a:lnTo>
                  <a:pt x="310084" y="936091"/>
                </a:lnTo>
                <a:lnTo>
                  <a:pt x="353696" y="950228"/>
                </a:lnTo>
                <a:lnTo>
                  <a:pt x="399224" y="960544"/>
                </a:lnTo>
                <a:lnTo>
                  <a:pt x="446485" y="966864"/>
                </a:lnTo>
                <a:lnTo>
                  <a:pt x="495300" y="969010"/>
                </a:lnTo>
                <a:lnTo>
                  <a:pt x="544114" y="966864"/>
                </a:lnTo>
                <a:lnTo>
                  <a:pt x="591375" y="960544"/>
                </a:lnTo>
                <a:lnTo>
                  <a:pt x="636903" y="950228"/>
                </a:lnTo>
                <a:lnTo>
                  <a:pt x="680515" y="936091"/>
                </a:lnTo>
                <a:lnTo>
                  <a:pt x="722031" y="918312"/>
                </a:lnTo>
                <a:lnTo>
                  <a:pt x="761267" y="897065"/>
                </a:lnTo>
                <a:lnTo>
                  <a:pt x="798044" y="872530"/>
                </a:lnTo>
                <a:lnTo>
                  <a:pt x="832180" y="844881"/>
                </a:lnTo>
                <a:lnTo>
                  <a:pt x="863493" y="814296"/>
                </a:lnTo>
                <a:lnTo>
                  <a:pt x="891802" y="780952"/>
                </a:lnTo>
                <a:lnTo>
                  <a:pt x="916925" y="745026"/>
                </a:lnTo>
                <a:lnTo>
                  <a:pt x="938680" y="706694"/>
                </a:lnTo>
                <a:lnTo>
                  <a:pt x="956887" y="666133"/>
                </a:lnTo>
                <a:lnTo>
                  <a:pt x="971364" y="623521"/>
                </a:lnTo>
                <a:lnTo>
                  <a:pt x="981929" y="579033"/>
                </a:lnTo>
                <a:lnTo>
                  <a:pt x="988402" y="532847"/>
                </a:lnTo>
                <a:lnTo>
                  <a:pt x="990600" y="485139"/>
                </a:lnTo>
                <a:lnTo>
                  <a:pt x="988402" y="437221"/>
                </a:lnTo>
                <a:lnTo>
                  <a:pt x="981929" y="390848"/>
                </a:lnTo>
                <a:lnTo>
                  <a:pt x="971364" y="346197"/>
                </a:lnTo>
                <a:lnTo>
                  <a:pt x="956887" y="303443"/>
                </a:lnTo>
                <a:lnTo>
                  <a:pt x="938680" y="262762"/>
                </a:lnTo>
                <a:lnTo>
                  <a:pt x="916925" y="224327"/>
                </a:lnTo>
                <a:lnTo>
                  <a:pt x="891802" y="188315"/>
                </a:lnTo>
                <a:lnTo>
                  <a:pt x="863493" y="154901"/>
                </a:lnTo>
                <a:lnTo>
                  <a:pt x="832180" y="124260"/>
                </a:lnTo>
                <a:lnTo>
                  <a:pt x="798044" y="96568"/>
                </a:lnTo>
                <a:lnTo>
                  <a:pt x="761267" y="71999"/>
                </a:lnTo>
                <a:lnTo>
                  <a:pt x="722031" y="50730"/>
                </a:lnTo>
                <a:lnTo>
                  <a:pt x="680515" y="32934"/>
                </a:lnTo>
                <a:lnTo>
                  <a:pt x="636903" y="18788"/>
                </a:lnTo>
                <a:lnTo>
                  <a:pt x="591375" y="8467"/>
                </a:lnTo>
                <a:lnTo>
                  <a:pt x="544114" y="2146"/>
                </a:lnTo>
                <a:lnTo>
                  <a:pt x="495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03120" y="184150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6"/>
                </a:lnTo>
                <a:lnTo>
                  <a:pt x="591375" y="8467"/>
                </a:lnTo>
                <a:lnTo>
                  <a:pt x="636903" y="18788"/>
                </a:lnTo>
                <a:lnTo>
                  <a:pt x="680515" y="32934"/>
                </a:lnTo>
                <a:lnTo>
                  <a:pt x="722031" y="50730"/>
                </a:lnTo>
                <a:lnTo>
                  <a:pt x="761267" y="71999"/>
                </a:lnTo>
                <a:lnTo>
                  <a:pt x="798044" y="96568"/>
                </a:lnTo>
                <a:lnTo>
                  <a:pt x="832180" y="124260"/>
                </a:lnTo>
                <a:lnTo>
                  <a:pt x="863493" y="154901"/>
                </a:lnTo>
                <a:lnTo>
                  <a:pt x="891802" y="188315"/>
                </a:lnTo>
                <a:lnTo>
                  <a:pt x="916925" y="224327"/>
                </a:lnTo>
                <a:lnTo>
                  <a:pt x="938680" y="262762"/>
                </a:lnTo>
                <a:lnTo>
                  <a:pt x="956887" y="303443"/>
                </a:lnTo>
                <a:lnTo>
                  <a:pt x="971364" y="346197"/>
                </a:lnTo>
                <a:lnTo>
                  <a:pt x="981929" y="390848"/>
                </a:lnTo>
                <a:lnTo>
                  <a:pt x="988402" y="437221"/>
                </a:lnTo>
                <a:lnTo>
                  <a:pt x="990600" y="485139"/>
                </a:lnTo>
                <a:lnTo>
                  <a:pt x="988402" y="532847"/>
                </a:lnTo>
                <a:lnTo>
                  <a:pt x="981929" y="579033"/>
                </a:lnTo>
                <a:lnTo>
                  <a:pt x="971364" y="623521"/>
                </a:lnTo>
                <a:lnTo>
                  <a:pt x="956887" y="666133"/>
                </a:lnTo>
                <a:lnTo>
                  <a:pt x="938680" y="706694"/>
                </a:lnTo>
                <a:lnTo>
                  <a:pt x="916925" y="745026"/>
                </a:lnTo>
                <a:lnTo>
                  <a:pt x="891802" y="780952"/>
                </a:lnTo>
                <a:lnTo>
                  <a:pt x="863493" y="814296"/>
                </a:lnTo>
                <a:lnTo>
                  <a:pt x="832180" y="844881"/>
                </a:lnTo>
                <a:lnTo>
                  <a:pt x="798044" y="872530"/>
                </a:lnTo>
                <a:lnTo>
                  <a:pt x="761267" y="897065"/>
                </a:lnTo>
                <a:lnTo>
                  <a:pt x="722031" y="918312"/>
                </a:lnTo>
                <a:lnTo>
                  <a:pt x="680515" y="936091"/>
                </a:lnTo>
                <a:lnTo>
                  <a:pt x="636903" y="950228"/>
                </a:lnTo>
                <a:lnTo>
                  <a:pt x="591375" y="960544"/>
                </a:lnTo>
                <a:lnTo>
                  <a:pt x="544114" y="966864"/>
                </a:lnTo>
                <a:lnTo>
                  <a:pt x="495300" y="969010"/>
                </a:lnTo>
                <a:lnTo>
                  <a:pt x="446485" y="966864"/>
                </a:lnTo>
                <a:lnTo>
                  <a:pt x="399224" y="960544"/>
                </a:lnTo>
                <a:lnTo>
                  <a:pt x="353696" y="950228"/>
                </a:lnTo>
                <a:lnTo>
                  <a:pt x="310084" y="936091"/>
                </a:lnTo>
                <a:lnTo>
                  <a:pt x="268568" y="918312"/>
                </a:lnTo>
                <a:lnTo>
                  <a:pt x="229332" y="897065"/>
                </a:lnTo>
                <a:lnTo>
                  <a:pt x="192555" y="872530"/>
                </a:lnTo>
                <a:lnTo>
                  <a:pt x="158419" y="844881"/>
                </a:lnTo>
                <a:lnTo>
                  <a:pt x="127106" y="814296"/>
                </a:lnTo>
                <a:lnTo>
                  <a:pt x="98797" y="780952"/>
                </a:lnTo>
                <a:lnTo>
                  <a:pt x="73674" y="745026"/>
                </a:lnTo>
                <a:lnTo>
                  <a:pt x="51919" y="706694"/>
                </a:lnTo>
                <a:lnTo>
                  <a:pt x="33712" y="666133"/>
                </a:lnTo>
                <a:lnTo>
                  <a:pt x="19235" y="623521"/>
                </a:lnTo>
                <a:lnTo>
                  <a:pt x="8670" y="579033"/>
                </a:lnTo>
                <a:lnTo>
                  <a:pt x="2197" y="532847"/>
                </a:lnTo>
                <a:lnTo>
                  <a:pt x="0" y="485139"/>
                </a:lnTo>
                <a:lnTo>
                  <a:pt x="2197" y="437221"/>
                </a:lnTo>
                <a:lnTo>
                  <a:pt x="8670" y="390848"/>
                </a:lnTo>
                <a:lnTo>
                  <a:pt x="19235" y="346197"/>
                </a:lnTo>
                <a:lnTo>
                  <a:pt x="33712" y="303443"/>
                </a:lnTo>
                <a:lnTo>
                  <a:pt x="51919" y="262762"/>
                </a:lnTo>
                <a:lnTo>
                  <a:pt x="73674" y="224327"/>
                </a:lnTo>
                <a:lnTo>
                  <a:pt x="98797" y="188315"/>
                </a:lnTo>
                <a:lnTo>
                  <a:pt x="127106" y="154901"/>
                </a:lnTo>
                <a:lnTo>
                  <a:pt x="158419" y="124260"/>
                </a:lnTo>
                <a:lnTo>
                  <a:pt x="192555" y="96568"/>
                </a:lnTo>
                <a:lnTo>
                  <a:pt x="229332" y="71999"/>
                </a:lnTo>
                <a:lnTo>
                  <a:pt x="268568" y="50730"/>
                </a:lnTo>
                <a:lnTo>
                  <a:pt x="310084" y="32934"/>
                </a:lnTo>
                <a:lnTo>
                  <a:pt x="353696" y="18788"/>
                </a:lnTo>
                <a:lnTo>
                  <a:pt x="399224" y="8467"/>
                </a:lnTo>
                <a:lnTo>
                  <a:pt x="446485" y="2146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03120" y="18415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93720" y="2811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91410" y="2180590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255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03120" y="2943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590"/>
                </a:lnTo>
                <a:lnTo>
                  <a:pt x="8670" y="577812"/>
                </a:lnTo>
                <a:lnTo>
                  <a:pt x="19235" y="622356"/>
                </a:lnTo>
                <a:lnTo>
                  <a:pt x="33712" y="665041"/>
                </a:lnTo>
                <a:lnTo>
                  <a:pt x="51919" y="705689"/>
                </a:lnTo>
                <a:lnTo>
                  <a:pt x="73674" y="744119"/>
                </a:lnTo>
                <a:lnTo>
                  <a:pt x="98797" y="780151"/>
                </a:lnTo>
                <a:lnTo>
                  <a:pt x="127106" y="813605"/>
                </a:lnTo>
                <a:lnTo>
                  <a:pt x="158419" y="844302"/>
                </a:lnTo>
                <a:lnTo>
                  <a:pt x="192555" y="872061"/>
                </a:lnTo>
                <a:lnTo>
                  <a:pt x="229332" y="896702"/>
                </a:lnTo>
                <a:lnTo>
                  <a:pt x="268568" y="918047"/>
                </a:lnTo>
                <a:lnTo>
                  <a:pt x="310084" y="935914"/>
                </a:lnTo>
                <a:lnTo>
                  <a:pt x="353696" y="950123"/>
                </a:lnTo>
                <a:lnTo>
                  <a:pt x="399224" y="960496"/>
                </a:lnTo>
                <a:lnTo>
                  <a:pt x="446485" y="966851"/>
                </a:lnTo>
                <a:lnTo>
                  <a:pt x="495300" y="969009"/>
                </a:lnTo>
                <a:lnTo>
                  <a:pt x="544114" y="966851"/>
                </a:lnTo>
                <a:lnTo>
                  <a:pt x="591375" y="960496"/>
                </a:lnTo>
                <a:lnTo>
                  <a:pt x="636903" y="950123"/>
                </a:lnTo>
                <a:lnTo>
                  <a:pt x="680515" y="935914"/>
                </a:lnTo>
                <a:lnTo>
                  <a:pt x="722031" y="918047"/>
                </a:lnTo>
                <a:lnTo>
                  <a:pt x="761267" y="896702"/>
                </a:lnTo>
                <a:lnTo>
                  <a:pt x="798044" y="872061"/>
                </a:lnTo>
                <a:lnTo>
                  <a:pt x="832180" y="844302"/>
                </a:lnTo>
                <a:lnTo>
                  <a:pt x="863493" y="813605"/>
                </a:lnTo>
                <a:lnTo>
                  <a:pt x="891802" y="780151"/>
                </a:lnTo>
                <a:lnTo>
                  <a:pt x="916925" y="744119"/>
                </a:lnTo>
                <a:lnTo>
                  <a:pt x="938680" y="705689"/>
                </a:lnTo>
                <a:lnTo>
                  <a:pt x="956887" y="665041"/>
                </a:lnTo>
                <a:lnTo>
                  <a:pt x="971364" y="622356"/>
                </a:lnTo>
                <a:lnTo>
                  <a:pt x="981929" y="577812"/>
                </a:lnTo>
                <a:lnTo>
                  <a:pt x="988402" y="531590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03120" y="2943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590"/>
                </a:lnTo>
                <a:lnTo>
                  <a:pt x="981929" y="577812"/>
                </a:lnTo>
                <a:lnTo>
                  <a:pt x="971364" y="622356"/>
                </a:lnTo>
                <a:lnTo>
                  <a:pt x="956887" y="665041"/>
                </a:lnTo>
                <a:lnTo>
                  <a:pt x="938680" y="705689"/>
                </a:lnTo>
                <a:lnTo>
                  <a:pt x="916925" y="744119"/>
                </a:lnTo>
                <a:lnTo>
                  <a:pt x="891802" y="780151"/>
                </a:lnTo>
                <a:lnTo>
                  <a:pt x="863493" y="813605"/>
                </a:lnTo>
                <a:lnTo>
                  <a:pt x="832180" y="844302"/>
                </a:lnTo>
                <a:lnTo>
                  <a:pt x="798044" y="872061"/>
                </a:lnTo>
                <a:lnTo>
                  <a:pt x="761267" y="896702"/>
                </a:lnTo>
                <a:lnTo>
                  <a:pt x="722031" y="918047"/>
                </a:lnTo>
                <a:lnTo>
                  <a:pt x="680515" y="935914"/>
                </a:lnTo>
                <a:lnTo>
                  <a:pt x="636903" y="950123"/>
                </a:lnTo>
                <a:lnTo>
                  <a:pt x="591375" y="960496"/>
                </a:lnTo>
                <a:lnTo>
                  <a:pt x="544114" y="966851"/>
                </a:lnTo>
                <a:lnTo>
                  <a:pt x="495300" y="969009"/>
                </a:lnTo>
                <a:lnTo>
                  <a:pt x="446485" y="966851"/>
                </a:lnTo>
                <a:lnTo>
                  <a:pt x="399224" y="960496"/>
                </a:lnTo>
                <a:lnTo>
                  <a:pt x="353696" y="950123"/>
                </a:lnTo>
                <a:lnTo>
                  <a:pt x="310084" y="935914"/>
                </a:lnTo>
                <a:lnTo>
                  <a:pt x="268568" y="918047"/>
                </a:lnTo>
                <a:lnTo>
                  <a:pt x="229332" y="896702"/>
                </a:lnTo>
                <a:lnTo>
                  <a:pt x="192555" y="872061"/>
                </a:lnTo>
                <a:lnTo>
                  <a:pt x="158419" y="844302"/>
                </a:lnTo>
                <a:lnTo>
                  <a:pt x="127106" y="813605"/>
                </a:lnTo>
                <a:lnTo>
                  <a:pt x="98797" y="780151"/>
                </a:lnTo>
                <a:lnTo>
                  <a:pt x="73674" y="744119"/>
                </a:lnTo>
                <a:lnTo>
                  <a:pt x="51919" y="705689"/>
                </a:lnTo>
                <a:lnTo>
                  <a:pt x="33712" y="665041"/>
                </a:lnTo>
                <a:lnTo>
                  <a:pt x="19235" y="622356"/>
                </a:lnTo>
                <a:lnTo>
                  <a:pt x="8670" y="577812"/>
                </a:lnTo>
                <a:lnTo>
                  <a:pt x="2197" y="531590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03120" y="2943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93720" y="3912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391410" y="3281679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03120" y="407415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577"/>
                </a:lnTo>
                <a:lnTo>
                  <a:pt x="8670" y="577763"/>
                </a:lnTo>
                <a:lnTo>
                  <a:pt x="19235" y="622251"/>
                </a:lnTo>
                <a:lnTo>
                  <a:pt x="33712" y="664863"/>
                </a:lnTo>
                <a:lnTo>
                  <a:pt x="51919" y="705424"/>
                </a:lnTo>
                <a:lnTo>
                  <a:pt x="73674" y="743756"/>
                </a:lnTo>
                <a:lnTo>
                  <a:pt x="98797" y="779682"/>
                </a:lnTo>
                <a:lnTo>
                  <a:pt x="127106" y="813026"/>
                </a:lnTo>
                <a:lnTo>
                  <a:pt x="158419" y="843611"/>
                </a:lnTo>
                <a:lnTo>
                  <a:pt x="192555" y="871260"/>
                </a:lnTo>
                <a:lnTo>
                  <a:pt x="229332" y="895795"/>
                </a:lnTo>
                <a:lnTo>
                  <a:pt x="268568" y="917042"/>
                </a:lnTo>
                <a:lnTo>
                  <a:pt x="310084" y="934821"/>
                </a:lnTo>
                <a:lnTo>
                  <a:pt x="353696" y="948958"/>
                </a:lnTo>
                <a:lnTo>
                  <a:pt x="399224" y="959274"/>
                </a:lnTo>
                <a:lnTo>
                  <a:pt x="446485" y="965594"/>
                </a:lnTo>
                <a:lnTo>
                  <a:pt x="495300" y="967739"/>
                </a:lnTo>
                <a:lnTo>
                  <a:pt x="544114" y="965594"/>
                </a:lnTo>
                <a:lnTo>
                  <a:pt x="591375" y="959274"/>
                </a:lnTo>
                <a:lnTo>
                  <a:pt x="636903" y="948958"/>
                </a:lnTo>
                <a:lnTo>
                  <a:pt x="680515" y="934821"/>
                </a:lnTo>
                <a:lnTo>
                  <a:pt x="722031" y="917042"/>
                </a:lnTo>
                <a:lnTo>
                  <a:pt x="761267" y="895795"/>
                </a:lnTo>
                <a:lnTo>
                  <a:pt x="798044" y="871260"/>
                </a:lnTo>
                <a:lnTo>
                  <a:pt x="832180" y="843611"/>
                </a:lnTo>
                <a:lnTo>
                  <a:pt x="863493" y="813026"/>
                </a:lnTo>
                <a:lnTo>
                  <a:pt x="891802" y="779682"/>
                </a:lnTo>
                <a:lnTo>
                  <a:pt x="916925" y="743756"/>
                </a:lnTo>
                <a:lnTo>
                  <a:pt x="938680" y="705424"/>
                </a:lnTo>
                <a:lnTo>
                  <a:pt x="956887" y="664863"/>
                </a:lnTo>
                <a:lnTo>
                  <a:pt x="971364" y="622251"/>
                </a:lnTo>
                <a:lnTo>
                  <a:pt x="981929" y="577763"/>
                </a:lnTo>
                <a:lnTo>
                  <a:pt x="988402" y="531577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03120" y="407415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577"/>
                </a:lnTo>
                <a:lnTo>
                  <a:pt x="981929" y="577763"/>
                </a:lnTo>
                <a:lnTo>
                  <a:pt x="971364" y="622251"/>
                </a:lnTo>
                <a:lnTo>
                  <a:pt x="956887" y="664863"/>
                </a:lnTo>
                <a:lnTo>
                  <a:pt x="938680" y="705424"/>
                </a:lnTo>
                <a:lnTo>
                  <a:pt x="916925" y="743756"/>
                </a:lnTo>
                <a:lnTo>
                  <a:pt x="891802" y="779682"/>
                </a:lnTo>
                <a:lnTo>
                  <a:pt x="863493" y="813026"/>
                </a:lnTo>
                <a:lnTo>
                  <a:pt x="832180" y="843611"/>
                </a:lnTo>
                <a:lnTo>
                  <a:pt x="798044" y="871260"/>
                </a:lnTo>
                <a:lnTo>
                  <a:pt x="761267" y="895795"/>
                </a:lnTo>
                <a:lnTo>
                  <a:pt x="722031" y="917042"/>
                </a:lnTo>
                <a:lnTo>
                  <a:pt x="680515" y="934821"/>
                </a:lnTo>
                <a:lnTo>
                  <a:pt x="636903" y="948958"/>
                </a:lnTo>
                <a:lnTo>
                  <a:pt x="591375" y="959274"/>
                </a:lnTo>
                <a:lnTo>
                  <a:pt x="544114" y="965594"/>
                </a:lnTo>
                <a:lnTo>
                  <a:pt x="495300" y="967739"/>
                </a:lnTo>
                <a:lnTo>
                  <a:pt x="446485" y="965594"/>
                </a:lnTo>
                <a:lnTo>
                  <a:pt x="399224" y="959274"/>
                </a:lnTo>
                <a:lnTo>
                  <a:pt x="353696" y="948958"/>
                </a:lnTo>
                <a:lnTo>
                  <a:pt x="310084" y="934821"/>
                </a:lnTo>
                <a:lnTo>
                  <a:pt x="268568" y="917042"/>
                </a:lnTo>
                <a:lnTo>
                  <a:pt x="229332" y="895795"/>
                </a:lnTo>
                <a:lnTo>
                  <a:pt x="192555" y="871260"/>
                </a:lnTo>
                <a:lnTo>
                  <a:pt x="158419" y="843611"/>
                </a:lnTo>
                <a:lnTo>
                  <a:pt x="127106" y="813026"/>
                </a:lnTo>
                <a:lnTo>
                  <a:pt x="98797" y="779682"/>
                </a:lnTo>
                <a:lnTo>
                  <a:pt x="73674" y="743756"/>
                </a:lnTo>
                <a:lnTo>
                  <a:pt x="51919" y="705424"/>
                </a:lnTo>
                <a:lnTo>
                  <a:pt x="33712" y="664863"/>
                </a:lnTo>
                <a:lnTo>
                  <a:pt x="19235" y="622251"/>
                </a:lnTo>
                <a:lnTo>
                  <a:pt x="8670" y="577763"/>
                </a:lnTo>
                <a:lnTo>
                  <a:pt x="2197" y="531577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03120" y="4074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93720" y="50431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391410" y="4413250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50990" y="23850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09"/>
                </a:lnTo>
                <a:lnTo>
                  <a:pt x="544114" y="966863"/>
                </a:lnTo>
                <a:lnTo>
                  <a:pt x="591375" y="960542"/>
                </a:lnTo>
                <a:lnTo>
                  <a:pt x="636903" y="950221"/>
                </a:lnTo>
                <a:lnTo>
                  <a:pt x="680515" y="936075"/>
                </a:lnTo>
                <a:lnTo>
                  <a:pt x="722031" y="918279"/>
                </a:lnTo>
                <a:lnTo>
                  <a:pt x="761267" y="897010"/>
                </a:lnTo>
                <a:lnTo>
                  <a:pt x="798044" y="872441"/>
                </a:lnTo>
                <a:lnTo>
                  <a:pt x="832180" y="844749"/>
                </a:lnTo>
                <a:lnTo>
                  <a:pt x="863493" y="814108"/>
                </a:lnTo>
                <a:lnTo>
                  <a:pt x="891802" y="780694"/>
                </a:lnTo>
                <a:lnTo>
                  <a:pt x="916925" y="744682"/>
                </a:lnTo>
                <a:lnTo>
                  <a:pt x="938680" y="706247"/>
                </a:lnTo>
                <a:lnTo>
                  <a:pt x="956887" y="665566"/>
                </a:lnTo>
                <a:lnTo>
                  <a:pt x="971364" y="622812"/>
                </a:lnTo>
                <a:lnTo>
                  <a:pt x="981929" y="578161"/>
                </a:lnTo>
                <a:lnTo>
                  <a:pt x="988402" y="531788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650990" y="23850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788"/>
                </a:lnTo>
                <a:lnTo>
                  <a:pt x="981929" y="578161"/>
                </a:lnTo>
                <a:lnTo>
                  <a:pt x="971364" y="622812"/>
                </a:lnTo>
                <a:lnTo>
                  <a:pt x="956887" y="665566"/>
                </a:lnTo>
                <a:lnTo>
                  <a:pt x="938680" y="706247"/>
                </a:lnTo>
                <a:lnTo>
                  <a:pt x="916925" y="744682"/>
                </a:lnTo>
                <a:lnTo>
                  <a:pt x="891802" y="780694"/>
                </a:lnTo>
                <a:lnTo>
                  <a:pt x="863493" y="814108"/>
                </a:lnTo>
                <a:lnTo>
                  <a:pt x="832180" y="844749"/>
                </a:lnTo>
                <a:lnTo>
                  <a:pt x="798044" y="872441"/>
                </a:lnTo>
                <a:lnTo>
                  <a:pt x="761267" y="897010"/>
                </a:lnTo>
                <a:lnTo>
                  <a:pt x="722031" y="918279"/>
                </a:lnTo>
                <a:lnTo>
                  <a:pt x="680515" y="936075"/>
                </a:lnTo>
                <a:lnTo>
                  <a:pt x="636903" y="950221"/>
                </a:lnTo>
                <a:lnTo>
                  <a:pt x="591375" y="960542"/>
                </a:lnTo>
                <a:lnTo>
                  <a:pt x="544114" y="966863"/>
                </a:lnTo>
                <a:lnTo>
                  <a:pt x="495300" y="969009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50990" y="23850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641590" y="3354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50990" y="351535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09"/>
                </a:lnTo>
                <a:lnTo>
                  <a:pt x="544114" y="966863"/>
                </a:lnTo>
                <a:lnTo>
                  <a:pt x="591375" y="960542"/>
                </a:lnTo>
                <a:lnTo>
                  <a:pt x="636903" y="950221"/>
                </a:lnTo>
                <a:lnTo>
                  <a:pt x="680515" y="936075"/>
                </a:lnTo>
                <a:lnTo>
                  <a:pt x="722031" y="918279"/>
                </a:lnTo>
                <a:lnTo>
                  <a:pt x="761267" y="897010"/>
                </a:lnTo>
                <a:lnTo>
                  <a:pt x="798044" y="872441"/>
                </a:lnTo>
                <a:lnTo>
                  <a:pt x="832180" y="844749"/>
                </a:lnTo>
                <a:lnTo>
                  <a:pt x="863493" y="814108"/>
                </a:lnTo>
                <a:lnTo>
                  <a:pt x="891802" y="780694"/>
                </a:lnTo>
                <a:lnTo>
                  <a:pt x="916925" y="744682"/>
                </a:lnTo>
                <a:lnTo>
                  <a:pt x="938680" y="706247"/>
                </a:lnTo>
                <a:lnTo>
                  <a:pt x="956887" y="665566"/>
                </a:lnTo>
                <a:lnTo>
                  <a:pt x="971364" y="622812"/>
                </a:lnTo>
                <a:lnTo>
                  <a:pt x="981929" y="578161"/>
                </a:lnTo>
                <a:lnTo>
                  <a:pt x="988402" y="531788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650990" y="351535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788"/>
                </a:lnTo>
                <a:lnTo>
                  <a:pt x="981929" y="578161"/>
                </a:lnTo>
                <a:lnTo>
                  <a:pt x="971364" y="622812"/>
                </a:lnTo>
                <a:lnTo>
                  <a:pt x="956887" y="665566"/>
                </a:lnTo>
                <a:lnTo>
                  <a:pt x="938680" y="706247"/>
                </a:lnTo>
                <a:lnTo>
                  <a:pt x="916925" y="744682"/>
                </a:lnTo>
                <a:lnTo>
                  <a:pt x="891802" y="780694"/>
                </a:lnTo>
                <a:lnTo>
                  <a:pt x="863493" y="814108"/>
                </a:lnTo>
                <a:lnTo>
                  <a:pt x="832180" y="844749"/>
                </a:lnTo>
                <a:lnTo>
                  <a:pt x="798044" y="872441"/>
                </a:lnTo>
                <a:lnTo>
                  <a:pt x="761267" y="897010"/>
                </a:lnTo>
                <a:lnTo>
                  <a:pt x="722031" y="918279"/>
                </a:lnTo>
                <a:lnTo>
                  <a:pt x="680515" y="936075"/>
                </a:lnTo>
                <a:lnTo>
                  <a:pt x="636903" y="950221"/>
                </a:lnTo>
                <a:lnTo>
                  <a:pt x="591375" y="960542"/>
                </a:lnTo>
                <a:lnTo>
                  <a:pt x="544114" y="966863"/>
                </a:lnTo>
                <a:lnTo>
                  <a:pt x="495300" y="969009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650990" y="35153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641590" y="44843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55009" y="342772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 h="0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69740" y="3382009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0" y="0"/>
                </a:moveTo>
                <a:lnTo>
                  <a:pt x="0" y="91439"/>
                </a:lnTo>
                <a:lnTo>
                  <a:pt x="137160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62120" y="4513579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60" h="90170">
                <a:moveTo>
                  <a:pt x="0" y="0"/>
                </a:moveTo>
                <a:lnTo>
                  <a:pt x="0" y="90170"/>
                </a:lnTo>
                <a:lnTo>
                  <a:pt x="137159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85640" y="1841500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6"/>
                </a:lnTo>
                <a:lnTo>
                  <a:pt x="590454" y="8467"/>
                </a:lnTo>
                <a:lnTo>
                  <a:pt x="636089" y="18788"/>
                </a:lnTo>
                <a:lnTo>
                  <a:pt x="679770" y="32934"/>
                </a:lnTo>
                <a:lnTo>
                  <a:pt x="721319" y="50730"/>
                </a:lnTo>
                <a:lnTo>
                  <a:pt x="760560" y="71999"/>
                </a:lnTo>
                <a:lnTo>
                  <a:pt x="797317" y="96568"/>
                </a:lnTo>
                <a:lnTo>
                  <a:pt x="831413" y="124260"/>
                </a:lnTo>
                <a:lnTo>
                  <a:pt x="862670" y="154901"/>
                </a:lnTo>
                <a:lnTo>
                  <a:pt x="890912" y="188315"/>
                </a:lnTo>
                <a:lnTo>
                  <a:pt x="915962" y="224327"/>
                </a:lnTo>
                <a:lnTo>
                  <a:pt x="937643" y="262762"/>
                </a:lnTo>
                <a:lnTo>
                  <a:pt x="955779" y="303443"/>
                </a:lnTo>
                <a:lnTo>
                  <a:pt x="970192" y="346197"/>
                </a:lnTo>
                <a:lnTo>
                  <a:pt x="980706" y="390848"/>
                </a:lnTo>
                <a:lnTo>
                  <a:pt x="987144" y="437221"/>
                </a:lnTo>
                <a:lnTo>
                  <a:pt x="989330" y="485139"/>
                </a:lnTo>
                <a:lnTo>
                  <a:pt x="987144" y="532847"/>
                </a:lnTo>
                <a:lnTo>
                  <a:pt x="980706" y="579033"/>
                </a:lnTo>
                <a:lnTo>
                  <a:pt x="970192" y="623521"/>
                </a:lnTo>
                <a:lnTo>
                  <a:pt x="955779" y="666133"/>
                </a:lnTo>
                <a:lnTo>
                  <a:pt x="937643" y="706694"/>
                </a:lnTo>
                <a:lnTo>
                  <a:pt x="915962" y="745026"/>
                </a:lnTo>
                <a:lnTo>
                  <a:pt x="890912" y="780952"/>
                </a:lnTo>
                <a:lnTo>
                  <a:pt x="862670" y="814296"/>
                </a:lnTo>
                <a:lnTo>
                  <a:pt x="831413" y="844881"/>
                </a:lnTo>
                <a:lnTo>
                  <a:pt x="797317" y="872530"/>
                </a:lnTo>
                <a:lnTo>
                  <a:pt x="760560" y="897065"/>
                </a:lnTo>
                <a:lnTo>
                  <a:pt x="721319" y="918312"/>
                </a:lnTo>
                <a:lnTo>
                  <a:pt x="679770" y="936091"/>
                </a:lnTo>
                <a:lnTo>
                  <a:pt x="636089" y="950228"/>
                </a:lnTo>
                <a:lnTo>
                  <a:pt x="590454" y="960544"/>
                </a:lnTo>
                <a:lnTo>
                  <a:pt x="543042" y="966864"/>
                </a:lnTo>
                <a:lnTo>
                  <a:pt x="494030" y="969010"/>
                </a:lnTo>
                <a:lnTo>
                  <a:pt x="445228" y="966864"/>
                </a:lnTo>
                <a:lnTo>
                  <a:pt x="398002" y="960544"/>
                </a:lnTo>
                <a:lnTo>
                  <a:pt x="352531" y="950228"/>
                </a:lnTo>
                <a:lnTo>
                  <a:pt x="308992" y="936091"/>
                </a:lnTo>
                <a:lnTo>
                  <a:pt x="267563" y="918312"/>
                </a:lnTo>
                <a:lnTo>
                  <a:pt x="228424" y="897065"/>
                </a:lnTo>
                <a:lnTo>
                  <a:pt x="191753" y="872530"/>
                </a:lnTo>
                <a:lnTo>
                  <a:pt x="157728" y="844881"/>
                </a:lnTo>
                <a:lnTo>
                  <a:pt x="126527" y="814296"/>
                </a:lnTo>
                <a:lnTo>
                  <a:pt x="98329" y="780952"/>
                </a:lnTo>
                <a:lnTo>
                  <a:pt x="73312" y="745026"/>
                </a:lnTo>
                <a:lnTo>
                  <a:pt x="51654" y="706694"/>
                </a:lnTo>
                <a:lnTo>
                  <a:pt x="33534" y="666133"/>
                </a:lnTo>
                <a:lnTo>
                  <a:pt x="19130" y="623521"/>
                </a:lnTo>
                <a:lnTo>
                  <a:pt x="8621" y="579033"/>
                </a:lnTo>
                <a:lnTo>
                  <a:pt x="2185" y="532847"/>
                </a:lnTo>
                <a:lnTo>
                  <a:pt x="0" y="485139"/>
                </a:lnTo>
                <a:lnTo>
                  <a:pt x="2185" y="437221"/>
                </a:lnTo>
                <a:lnTo>
                  <a:pt x="8621" y="390848"/>
                </a:lnTo>
                <a:lnTo>
                  <a:pt x="19130" y="346197"/>
                </a:lnTo>
                <a:lnTo>
                  <a:pt x="33534" y="303443"/>
                </a:lnTo>
                <a:lnTo>
                  <a:pt x="51654" y="262762"/>
                </a:lnTo>
                <a:lnTo>
                  <a:pt x="73312" y="224327"/>
                </a:lnTo>
                <a:lnTo>
                  <a:pt x="98329" y="188315"/>
                </a:lnTo>
                <a:lnTo>
                  <a:pt x="126527" y="154901"/>
                </a:lnTo>
                <a:lnTo>
                  <a:pt x="157728" y="124260"/>
                </a:lnTo>
                <a:lnTo>
                  <a:pt x="191753" y="96568"/>
                </a:lnTo>
                <a:lnTo>
                  <a:pt x="228424" y="71999"/>
                </a:lnTo>
                <a:lnTo>
                  <a:pt x="267563" y="50730"/>
                </a:lnTo>
                <a:lnTo>
                  <a:pt x="308992" y="32934"/>
                </a:lnTo>
                <a:lnTo>
                  <a:pt x="352531" y="18788"/>
                </a:lnTo>
                <a:lnTo>
                  <a:pt x="398002" y="8467"/>
                </a:lnTo>
                <a:lnTo>
                  <a:pt x="445228" y="2146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85640" y="18415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76240" y="2811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641850" y="1953260"/>
            <a:ext cx="628650" cy="6654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1200" spc="110">
                <a:latin typeface="Tahoma"/>
                <a:cs typeface="Tahoma"/>
              </a:rPr>
              <a:t>255</a:t>
            </a:r>
            <a:r>
              <a:rPr dirty="0" sz="1200" spc="85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1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2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3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85640" y="2943860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69"/>
                </a:lnTo>
                <a:lnTo>
                  <a:pt x="987144" y="531590"/>
                </a:lnTo>
                <a:lnTo>
                  <a:pt x="980706" y="577812"/>
                </a:lnTo>
                <a:lnTo>
                  <a:pt x="970192" y="622356"/>
                </a:lnTo>
                <a:lnTo>
                  <a:pt x="955779" y="665041"/>
                </a:lnTo>
                <a:lnTo>
                  <a:pt x="937643" y="705689"/>
                </a:lnTo>
                <a:lnTo>
                  <a:pt x="915962" y="744119"/>
                </a:lnTo>
                <a:lnTo>
                  <a:pt x="890912" y="780151"/>
                </a:lnTo>
                <a:lnTo>
                  <a:pt x="862670" y="813605"/>
                </a:lnTo>
                <a:lnTo>
                  <a:pt x="831413" y="844302"/>
                </a:lnTo>
                <a:lnTo>
                  <a:pt x="797317" y="872061"/>
                </a:lnTo>
                <a:lnTo>
                  <a:pt x="760560" y="896702"/>
                </a:lnTo>
                <a:lnTo>
                  <a:pt x="721319" y="918047"/>
                </a:lnTo>
                <a:lnTo>
                  <a:pt x="679770" y="935914"/>
                </a:lnTo>
                <a:lnTo>
                  <a:pt x="636089" y="950123"/>
                </a:lnTo>
                <a:lnTo>
                  <a:pt x="590454" y="960496"/>
                </a:lnTo>
                <a:lnTo>
                  <a:pt x="543042" y="966851"/>
                </a:lnTo>
                <a:lnTo>
                  <a:pt x="494030" y="969009"/>
                </a:lnTo>
                <a:lnTo>
                  <a:pt x="445228" y="966851"/>
                </a:lnTo>
                <a:lnTo>
                  <a:pt x="398002" y="960496"/>
                </a:lnTo>
                <a:lnTo>
                  <a:pt x="352531" y="950123"/>
                </a:lnTo>
                <a:lnTo>
                  <a:pt x="308992" y="935914"/>
                </a:lnTo>
                <a:lnTo>
                  <a:pt x="267563" y="918047"/>
                </a:lnTo>
                <a:lnTo>
                  <a:pt x="228424" y="896702"/>
                </a:lnTo>
                <a:lnTo>
                  <a:pt x="191753" y="872061"/>
                </a:lnTo>
                <a:lnTo>
                  <a:pt x="157728" y="844302"/>
                </a:lnTo>
                <a:lnTo>
                  <a:pt x="126527" y="813605"/>
                </a:lnTo>
                <a:lnTo>
                  <a:pt x="98329" y="780151"/>
                </a:lnTo>
                <a:lnTo>
                  <a:pt x="73312" y="744119"/>
                </a:lnTo>
                <a:lnTo>
                  <a:pt x="51654" y="705689"/>
                </a:lnTo>
                <a:lnTo>
                  <a:pt x="33534" y="665041"/>
                </a:lnTo>
                <a:lnTo>
                  <a:pt x="19130" y="622356"/>
                </a:lnTo>
                <a:lnTo>
                  <a:pt x="8621" y="577812"/>
                </a:lnTo>
                <a:lnTo>
                  <a:pt x="2185" y="531590"/>
                </a:lnTo>
                <a:lnTo>
                  <a:pt x="0" y="483869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85640" y="2943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76240" y="3912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485640" y="4074159"/>
            <a:ext cx="989330" cy="967740"/>
          </a:xfrm>
          <a:custGeom>
            <a:avLst/>
            <a:gdLst/>
            <a:ahLst/>
            <a:cxnLst/>
            <a:rect l="l" t="t" r="r" b="b"/>
            <a:pathLst>
              <a:path w="989329" h="967739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69"/>
                </a:lnTo>
                <a:lnTo>
                  <a:pt x="987144" y="531577"/>
                </a:lnTo>
                <a:lnTo>
                  <a:pt x="980706" y="577763"/>
                </a:lnTo>
                <a:lnTo>
                  <a:pt x="970192" y="622251"/>
                </a:lnTo>
                <a:lnTo>
                  <a:pt x="955779" y="664863"/>
                </a:lnTo>
                <a:lnTo>
                  <a:pt x="937643" y="705424"/>
                </a:lnTo>
                <a:lnTo>
                  <a:pt x="915962" y="743756"/>
                </a:lnTo>
                <a:lnTo>
                  <a:pt x="890912" y="779682"/>
                </a:lnTo>
                <a:lnTo>
                  <a:pt x="862670" y="813026"/>
                </a:lnTo>
                <a:lnTo>
                  <a:pt x="831413" y="843611"/>
                </a:lnTo>
                <a:lnTo>
                  <a:pt x="797317" y="871260"/>
                </a:lnTo>
                <a:lnTo>
                  <a:pt x="760560" y="895795"/>
                </a:lnTo>
                <a:lnTo>
                  <a:pt x="721319" y="917042"/>
                </a:lnTo>
                <a:lnTo>
                  <a:pt x="679770" y="934821"/>
                </a:lnTo>
                <a:lnTo>
                  <a:pt x="636089" y="948958"/>
                </a:lnTo>
                <a:lnTo>
                  <a:pt x="590454" y="959274"/>
                </a:lnTo>
                <a:lnTo>
                  <a:pt x="543042" y="965594"/>
                </a:lnTo>
                <a:lnTo>
                  <a:pt x="494030" y="967739"/>
                </a:lnTo>
                <a:lnTo>
                  <a:pt x="445228" y="965594"/>
                </a:lnTo>
                <a:lnTo>
                  <a:pt x="398002" y="959274"/>
                </a:lnTo>
                <a:lnTo>
                  <a:pt x="352531" y="948958"/>
                </a:lnTo>
                <a:lnTo>
                  <a:pt x="308992" y="934821"/>
                </a:lnTo>
                <a:lnTo>
                  <a:pt x="267563" y="917042"/>
                </a:lnTo>
                <a:lnTo>
                  <a:pt x="228424" y="895795"/>
                </a:lnTo>
                <a:lnTo>
                  <a:pt x="191753" y="871260"/>
                </a:lnTo>
                <a:lnTo>
                  <a:pt x="157728" y="843611"/>
                </a:lnTo>
                <a:lnTo>
                  <a:pt x="126527" y="813026"/>
                </a:lnTo>
                <a:lnTo>
                  <a:pt x="98329" y="779682"/>
                </a:lnTo>
                <a:lnTo>
                  <a:pt x="73312" y="743756"/>
                </a:lnTo>
                <a:lnTo>
                  <a:pt x="51654" y="705424"/>
                </a:lnTo>
                <a:lnTo>
                  <a:pt x="33534" y="664863"/>
                </a:lnTo>
                <a:lnTo>
                  <a:pt x="19130" y="622251"/>
                </a:lnTo>
                <a:lnTo>
                  <a:pt x="8621" y="577763"/>
                </a:lnTo>
                <a:lnTo>
                  <a:pt x="2185" y="531577"/>
                </a:lnTo>
                <a:lnTo>
                  <a:pt x="0" y="483869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85640" y="4074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476240" y="50431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258820" y="342772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282440" y="427355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7150" y="0"/>
                </a:moveTo>
                <a:lnTo>
                  <a:pt x="0" y="69850"/>
                </a:lnTo>
                <a:lnTo>
                  <a:pt x="133350" y="12319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253740" y="2292350"/>
            <a:ext cx="1094740" cy="1831339"/>
          </a:xfrm>
          <a:custGeom>
            <a:avLst/>
            <a:gdLst/>
            <a:ahLst/>
            <a:cxnLst/>
            <a:rect l="l" t="t" r="r" b="b"/>
            <a:pathLst>
              <a:path w="1094739" h="1831339">
                <a:moveTo>
                  <a:pt x="0" y="0"/>
                </a:moveTo>
                <a:lnTo>
                  <a:pt x="1094739" y="18313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306570" y="4094479"/>
            <a:ext cx="109220" cy="140970"/>
          </a:xfrm>
          <a:custGeom>
            <a:avLst/>
            <a:gdLst/>
            <a:ahLst/>
            <a:cxnLst/>
            <a:rect l="l" t="t" r="r" b="b"/>
            <a:pathLst>
              <a:path w="109220" h="140970">
                <a:moveTo>
                  <a:pt x="78739" y="0"/>
                </a:moveTo>
                <a:lnTo>
                  <a:pt x="0" y="46990"/>
                </a:lnTo>
                <a:lnTo>
                  <a:pt x="109219" y="140970"/>
                </a:lnTo>
                <a:lnTo>
                  <a:pt x="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247389" y="3672840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90"/>
                </a:moveTo>
                <a:lnTo>
                  <a:pt x="10566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69740" y="3589020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39"/>
                </a:lnTo>
                <a:lnTo>
                  <a:pt x="58420" y="123189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575300" y="2297429"/>
            <a:ext cx="708660" cy="417830"/>
          </a:xfrm>
          <a:custGeom>
            <a:avLst/>
            <a:gdLst/>
            <a:ahLst/>
            <a:cxnLst/>
            <a:rect l="l" t="t" r="r" b="b"/>
            <a:pathLst>
              <a:path w="708660" h="417830">
                <a:moveTo>
                  <a:pt x="0" y="0"/>
                </a:moveTo>
                <a:lnTo>
                  <a:pt x="70866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256020" y="2673350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19">
                <a:moveTo>
                  <a:pt x="45719" y="0"/>
                </a:moveTo>
                <a:lnTo>
                  <a:pt x="0" y="78739"/>
                </a:lnTo>
                <a:lnTo>
                  <a:pt x="140969" y="109219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570220" y="3009900"/>
            <a:ext cx="713740" cy="417830"/>
          </a:xfrm>
          <a:custGeom>
            <a:avLst/>
            <a:gdLst/>
            <a:ahLst/>
            <a:cxnLst/>
            <a:rect l="l" t="t" r="r" b="b"/>
            <a:pathLst>
              <a:path w="713739" h="417829">
                <a:moveTo>
                  <a:pt x="0" y="417830"/>
                </a:moveTo>
                <a:lnTo>
                  <a:pt x="7137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256020" y="2943860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140969" y="0"/>
                </a:moveTo>
                <a:lnTo>
                  <a:pt x="0" y="29209"/>
                </a:lnTo>
                <a:lnTo>
                  <a:pt x="45719" y="107950"/>
                </a:lnTo>
                <a:lnTo>
                  <a:pt x="140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571490" y="3434079"/>
            <a:ext cx="712470" cy="417830"/>
          </a:xfrm>
          <a:custGeom>
            <a:avLst/>
            <a:gdLst/>
            <a:ahLst/>
            <a:cxnLst/>
            <a:rect l="l" t="t" r="r" b="b"/>
            <a:pathLst>
              <a:path w="712470" h="417829">
                <a:moveTo>
                  <a:pt x="0" y="0"/>
                </a:moveTo>
                <a:lnTo>
                  <a:pt x="71247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256020" y="3810000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46989" y="0"/>
                </a:moveTo>
                <a:lnTo>
                  <a:pt x="0" y="78739"/>
                </a:lnTo>
                <a:lnTo>
                  <a:pt x="140969" y="107950"/>
                </a:lnTo>
                <a:lnTo>
                  <a:pt x="46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570220" y="4140200"/>
            <a:ext cx="708660" cy="419100"/>
          </a:xfrm>
          <a:custGeom>
            <a:avLst/>
            <a:gdLst/>
            <a:ahLst/>
            <a:cxnLst/>
            <a:rect l="l" t="t" r="r" b="b"/>
            <a:pathLst>
              <a:path w="708660" h="419100">
                <a:moveTo>
                  <a:pt x="0" y="419100"/>
                </a:moveTo>
                <a:lnTo>
                  <a:pt x="70865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50940" y="4074159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20">
                <a:moveTo>
                  <a:pt x="140970" y="0"/>
                </a:moveTo>
                <a:lnTo>
                  <a:pt x="0" y="30479"/>
                </a:lnTo>
                <a:lnTo>
                  <a:pt x="45720" y="109219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565140" y="3214370"/>
            <a:ext cx="866140" cy="1350010"/>
          </a:xfrm>
          <a:custGeom>
            <a:avLst/>
            <a:gdLst/>
            <a:ahLst/>
            <a:cxnLst/>
            <a:rect l="l" t="t" r="r" b="b"/>
            <a:pathLst>
              <a:path w="866139" h="1350010">
                <a:moveTo>
                  <a:pt x="0" y="1350010"/>
                </a:moveTo>
                <a:lnTo>
                  <a:pt x="8661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389370" y="3105150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113029" y="0"/>
                </a:moveTo>
                <a:lnTo>
                  <a:pt x="0" y="90169"/>
                </a:lnTo>
                <a:lnTo>
                  <a:pt x="77469" y="139700"/>
                </a:lnTo>
                <a:lnTo>
                  <a:pt x="113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263900" y="229742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 h="0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278629" y="2251710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89" h="91439">
                <a:moveTo>
                  <a:pt x="0" y="0"/>
                </a:moveTo>
                <a:lnTo>
                  <a:pt x="0" y="91439"/>
                </a:lnTo>
                <a:lnTo>
                  <a:pt x="135890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3671570" y="2109470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1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258820" y="229742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281170" y="314325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8419" y="0"/>
                </a:moveTo>
                <a:lnTo>
                  <a:pt x="0" y="69850"/>
                </a:lnTo>
                <a:lnTo>
                  <a:pt x="133350" y="123189"/>
                </a:lnTo>
                <a:lnTo>
                  <a:pt x="58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249929" y="254253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90"/>
                </a:moveTo>
                <a:lnTo>
                  <a:pt x="105664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272279" y="2458720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40"/>
                </a:lnTo>
                <a:lnTo>
                  <a:pt x="58420" y="12319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241039" y="2711450"/>
            <a:ext cx="1096010" cy="1831339"/>
          </a:xfrm>
          <a:custGeom>
            <a:avLst/>
            <a:gdLst/>
            <a:ahLst/>
            <a:cxnLst/>
            <a:rect l="l" t="t" r="r" b="b"/>
            <a:pathLst>
              <a:path w="1096010" h="1831339">
                <a:moveTo>
                  <a:pt x="0" y="1831339"/>
                </a:moveTo>
                <a:lnTo>
                  <a:pt x="109601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295140" y="2599689"/>
            <a:ext cx="109220" cy="139700"/>
          </a:xfrm>
          <a:custGeom>
            <a:avLst/>
            <a:gdLst/>
            <a:ahLst/>
            <a:cxnLst/>
            <a:rect l="l" t="t" r="r" b="b"/>
            <a:pathLst>
              <a:path w="109220" h="139700">
                <a:moveTo>
                  <a:pt x="109220" y="0"/>
                </a:moveTo>
                <a:lnTo>
                  <a:pt x="0" y="93980"/>
                </a:lnTo>
                <a:lnTo>
                  <a:pt x="77470" y="13970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4359909" y="3937000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7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826509" y="3032760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3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570220" y="2292350"/>
            <a:ext cx="866140" cy="1348740"/>
          </a:xfrm>
          <a:custGeom>
            <a:avLst/>
            <a:gdLst/>
            <a:ahLst/>
            <a:cxnLst/>
            <a:rect l="l" t="t" r="r" b="b"/>
            <a:pathLst>
              <a:path w="866139" h="1348739">
                <a:moveTo>
                  <a:pt x="0" y="0"/>
                </a:moveTo>
                <a:lnTo>
                  <a:pt x="866139" y="13487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394450" y="3611879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77470" y="0"/>
                </a:moveTo>
                <a:lnTo>
                  <a:pt x="0" y="49530"/>
                </a:lnTo>
                <a:lnTo>
                  <a:pt x="113029" y="139700"/>
                </a:lnTo>
                <a:lnTo>
                  <a:pt x="77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5812790" y="3065779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17">
                <a:latin typeface="Tahoma"/>
                <a:cs typeface="Tahoma"/>
              </a:rPr>
              <a:t>W</a:t>
            </a: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1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640579" y="3009899"/>
            <a:ext cx="628650" cy="6654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1200" spc="110">
                <a:latin typeface="Tahoma"/>
                <a:cs typeface="Tahoma"/>
              </a:rPr>
              <a:t>255</a:t>
            </a:r>
            <a:r>
              <a:rPr dirty="0" sz="1200" spc="85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4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5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6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40579" y="4229100"/>
            <a:ext cx="628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5">
                <a:latin typeface="Tahoma"/>
                <a:cs typeface="Tahoma"/>
              </a:rPr>
              <a:t>255w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40579" y="4344670"/>
            <a:ext cx="628650" cy="519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133985">
              <a:lnSpc>
                <a:spcPts val="810"/>
              </a:lnSpc>
              <a:spcBef>
                <a:spcPts val="90"/>
              </a:spcBef>
            </a:pPr>
            <a:r>
              <a:rPr dirty="0" sz="700" spc="55">
                <a:latin typeface="Tahoma"/>
                <a:cs typeface="Tahoma"/>
              </a:rPr>
              <a:t>7</a:t>
            </a:r>
            <a:endParaRPr sz="700">
              <a:latin typeface="Tahoma"/>
              <a:cs typeface="Tahoma"/>
            </a:endParaRPr>
          </a:p>
          <a:p>
            <a:pPr algn="ctr">
              <a:lnSpc>
                <a:spcPts val="1410"/>
              </a:lnSpc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8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9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460750" y="2392679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4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84929" y="3390900"/>
            <a:ext cx="500380" cy="67310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800" spc="120">
                <a:latin typeface="Tahoma"/>
                <a:cs typeface="Tahoma"/>
              </a:rPr>
              <a:t>W</a:t>
            </a:r>
            <a:r>
              <a:rPr dirty="0" baseline="-31746" sz="1575" spc="179">
                <a:latin typeface="Tahoma"/>
                <a:cs typeface="Tahoma"/>
              </a:rPr>
              <a:t>5</a:t>
            </a:r>
            <a:endParaRPr baseline="-31746" sz="1575">
              <a:latin typeface="Tahoma"/>
              <a:cs typeface="Tahoma"/>
            </a:endParaRPr>
          </a:p>
          <a:p>
            <a:pPr marL="261620">
              <a:lnSpc>
                <a:spcPct val="100000"/>
              </a:lnSpc>
              <a:spcBef>
                <a:spcPts val="39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84929" y="2473960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110990" y="2646680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43629" y="3947159"/>
            <a:ext cx="598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20">
                <a:latin typeface="Tahoma"/>
                <a:cs typeface="Tahoma"/>
              </a:rPr>
              <a:t>W</a:t>
            </a:r>
            <a:r>
              <a:rPr dirty="0" baseline="-31746" sz="1575" spc="179">
                <a:latin typeface="Tahoma"/>
                <a:cs typeface="Tahoma"/>
              </a:rPr>
              <a:t>6</a:t>
            </a:r>
            <a:r>
              <a:rPr dirty="0" baseline="-31746" sz="1575" spc="-165">
                <a:latin typeface="Tahoma"/>
                <a:cs typeface="Tahoma"/>
              </a:rPr>
              <a:t> </a:t>
            </a:r>
            <a:r>
              <a:rPr dirty="0" baseline="-13888" sz="2700" spc="232">
                <a:latin typeface="Tahoma"/>
                <a:cs typeface="Tahoma"/>
              </a:rPr>
              <a:t>W</a:t>
            </a:r>
            <a:endParaRPr baseline="-13888" sz="27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216400" y="4177029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8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234689" y="4312920"/>
            <a:ext cx="1046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425" algn="l"/>
                <a:tab pos="1033144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1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	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928109" y="4485640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9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812790" y="2307589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038850" y="2480310"/>
            <a:ext cx="19367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0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629909" y="3855720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178550" y="3369309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403340" y="3542029"/>
            <a:ext cx="19494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3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629909" y="3524250"/>
            <a:ext cx="419734" cy="688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17">
                <a:latin typeface="Tahoma"/>
                <a:cs typeface="Tahoma"/>
              </a:rPr>
              <a:t>W</a:t>
            </a: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4</a:t>
            </a:r>
            <a:endParaRPr sz="1050">
              <a:latin typeface="Tahoma"/>
              <a:cs typeface="Tahoma"/>
            </a:endParaRPr>
          </a:p>
          <a:p>
            <a:pPr marL="236854">
              <a:lnSpc>
                <a:spcPct val="100000"/>
              </a:lnSpc>
              <a:spcBef>
                <a:spcPts val="1800"/>
              </a:spcBef>
            </a:pP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929629" y="4297679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32">
                <a:latin typeface="Tahoma"/>
                <a:cs typeface="Tahoma"/>
              </a:rPr>
              <a:t>W</a:t>
            </a:r>
            <a:r>
              <a:rPr dirty="0" sz="1050" spc="8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5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241039" y="1737360"/>
            <a:ext cx="3342640" cy="3383279"/>
          </a:xfrm>
          <a:custGeom>
            <a:avLst/>
            <a:gdLst/>
            <a:ahLst/>
            <a:cxnLst/>
            <a:rect l="l" t="t" r="r" b="b"/>
            <a:pathLst>
              <a:path w="3342640" h="3383279">
                <a:moveTo>
                  <a:pt x="557530" y="0"/>
                </a:moveTo>
                <a:lnTo>
                  <a:pt x="513465" y="2270"/>
                </a:lnTo>
                <a:lnTo>
                  <a:pt x="469663" y="8922"/>
                </a:lnTo>
                <a:lnTo>
                  <a:pt x="426367" y="19712"/>
                </a:lnTo>
                <a:lnTo>
                  <a:pt x="383819" y="34397"/>
                </a:lnTo>
                <a:lnTo>
                  <a:pt x="342260" y="52737"/>
                </a:lnTo>
                <a:lnTo>
                  <a:pt x="301933" y="74489"/>
                </a:lnTo>
                <a:lnTo>
                  <a:pt x="263081" y="99410"/>
                </a:lnTo>
                <a:lnTo>
                  <a:pt x="225945" y="127258"/>
                </a:lnTo>
                <a:lnTo>
                  <a:pt x="190768" y="157791"/>
                </a:lnTo>
                <a:lnTo>
                  <a:pt x="157791" y="190768"/>
                </a:lnTo>
                <a:lnTo>
                  <a:pt x="127258" y="225945"/>
                </a:lnTo>
                <a:lnTo>
                  <a:pt x="99410" y="263081"/>
                </a:lnTo>
                <a:lnTo>
                  <a:pt x="74489" y="301933"/>
                </a:lnTo>
                <a:lnTo>
                  <a:pt x="52737" y="342260"/>
                </a:lnTo>
                <a:lnTo>
                  <a:pt x="34397" y="383819"/>
                </a:lnTo>
                <a:lnTo>
                  <a:pt x="19712" y="426367"/>
                </a:lnTo>
                <a:lnTo>
                  <a:pt x="8922" y="469663"/>
                </a:lnTo>
                <a:lnTo>
                  <a:pt x="2270" y="513465"/>
                </a:lnTo>
                <a:lnTo>
                  <a:pt x="0" y="557529"/>
                </a:lnTo>
                <a:lnTo>
                  <a:pt x="0" y="2825750"/>
                </a:lnTo>
                <a:lnTo>
                  <a:pt x="2270" y="2869814"/>
                </a:lnTo>
                <a:lnTo>
                  <a:pt x="8922" y="2913616"/>
                </a:lnTo>
                <a:lnTo>
                  <a:pt x="19712" y="2956912"/>
                </a:lnTo>
                <a:lnTo>
                  <a:pt x="34397" y="2999460"/>
                </a:lnTo>
                <a:lnTo>
                  <a:pt x="52737" y="3041019"/>
                </a:lnTo>
                <a:lnTo>
                  <a:pt x="74489" y="3081346"/>
                </a:lnTo>
                <a:lnTo>
                  <a:pt x="99410" y="3120198"/>
                </a:lnTo>
                <a:lnTo>
                  <a:pt x="127258" y="3157334"/>
                </a:lnTo>
                <a:lnTo>
                  <a:pt x="157791" y="3192511"/>
                </a:lnTo>
                <a:lnTo>
                  <a:pt x="190768" y="3225488"/>
                </a:lnTo>
                <a:lnTo>
                  <a:pt x="225945" y="3256021"/>
                </a:lnTo>
                <a:lnTo>
                  <a:pt x="263081" y="3283869"/>
                </a:lnTo>
                <a:lnTo>
                  <a:pt x="301933" y="3308790"/>
                </a:lnTo>
                <a:lnTo>
                  <a:pt x="342260" y="3330542"/>
                </a:lnTo>
                <a:lnTo>
                  <a:pt x="383819" y="3348882"/>
                </a:lnTo>
                <a:lnTo>
                  <a:pt x="426367" y="3363567"/>
                </a:lnTo>
                <a:lnTo>
                  <a:pt x="469663" y="3374357"/>
                </a:lnTo>
                <a:lnTo>
                  <a:pt x="513465" y="3381009"/>
                </a:lnTo>
                <a:lnTo>
                  <a:pt x="557530" y="3383279"/>
                </a:lnTo>
                <a:lnTo>
                  <a:pt x="2785110" y="3383279"/>
                </a:lnTo>
                <a:lnTo>
                  <a:pt x="2829174" y="3381009"/>
                </a:lnTo>
                <a:lnTo>
                  <a:pt x="2872976" y="3374357"/>
                </a:lnTo>
                <a:lnTo>
                  <a:pt x="2916272" y="3363567"/>
                </a:lnTo>
                <a:lnTo>
                  <a:pt x="2958820" y="3348882"/>
                </a:lnTo>
                <a:lnTo>
                  <a:pt x="3000379" y="3330542"/>
                </a:lnTo>
                <a:lnTo>
                  <a:pt x="3040706" y="3308790"/>
                </a:lnTo>
                <a:lnTo>
                  <a:pt x="3079558" y="3283869"/>
                </a:lnTo>
                <a:lnTo>
                  <a:pt x="3116694" y="3256021"/>
                </a:lnTo>
                <a:lnTo>
                  <a:pt x="3151871" y="3225488"/>
                </a:lnTo>
                <a:lnTo>
                  <a:pt x="3184848" y="3192511"/>
                </a:lnTo>
                <a:lnTo>
                  <a:pt x="3215381" y="3157334"/>
                </a:lnTo>
                <a:lnTo>
                  <a:pt x="3243229" y="3120198"/>
                </a:lnTo>
                <a:lnTo>
                  <a:pt x="3268150" y="3081346"/>
                </a:lnTo>
                <a:lnTo>
                  <a:pt x="3289902" y="3041019"/>
                </a:lnTo>
                <a:lnTo>
                  <a:pt x="3308242" y="2999460"/>
                </a:lnTo>
                <a:lnTo>
                  <a:pt x="3322927" y="2956912"/>
                </a:lnTo>
                <a:lnTo>
                  <a:pt x="3333717" y="2913616"/>
                </a:lnTo>
                <a:lnTo>
                  <a:pt x="3340369" y="2869814"/>
                </a:lnTo>
                <a:lnTo>
                  <a:pt x="3342640" y="2825750"/>
                </a:lnTo>
                <a:lnTo>
                  <a:pt x="3342640" y="557529"/>
                </a:lnTo>
                <a:lnTo>
                  <a:pt x="3340369" y="513465"/>
                </a:lnTo>
                <a:lnTo>
                  <a:pt x="3333717" y="469663"/>
                </a:lnTo>
                <a:lnTo>
                  <a:pt x="3322927" y="426367"/>
                </a:lnTo>
                <a:lnTo>
                  <a:pt x="3308242" y="383819"/>
                </a:lnTo>
                <a:lnTo>
                  <a:pt x="3289902" y="342260"/>
                </a:lnTo>
                <a:lnTo>
                  <a:pt x="3268150" y="301933"/>
                </a:lnTo>
                <a:lnTo>
                  <a:pt x="3243229" y="263081"/>
                </a:lnTo>
                <a:lnTo>
                  <a:pt x="3215381" y="225945"/>
                </a:lnTo>
                <a:lnTo>
                  <a:pt x="3184848" y="190768"/>
                </a:lnTo>
                <a:lnTo>
                  <a:pt x="3151871" y="157791"/>
                </a:lnTo>
                <a:lnTo>
                  <a:pt x="3116694" y="127258"/>
                </a:lnTo>
                <a:lnTo>
                  <a:pt x="3079558" y="99410"/>
                </a:lnTo>
                <a:lnTo>
                  <a:pt x="3040706" y="74489"/>
                </a:lnTo>
                <a:lnTo>
                  <a:pt x="3000379" y="52737"/>
                </a:lnTo>
                <a:lnTo>
                  <a:pt x="2958820" y="34397"/>
                </a:lnTo>
                <a:lnTo>
                  <a:pt x="2916272" y="19712"/>
                </a:lnTo>
                <a:lnTo>
                  <a:pt x="2872976" y="8922"/>
                </a:lnTo>
                <a:lnTo>
                  <a:pt x="2829174" y="2270"/>
                </a:lnTo>
                <a:lnTo>
                  <a:pt x="2785110" y="0"/>
                </a:lnTo>
                <a:lnTo>
                  <a:pt x="557530" y="0"/>
                </a:lnTo>
                <a:close/>
              </a:path>
            </a:pathLst>
          </a:custGeom>
          <a:ln w="29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241039" y="17373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9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583680" y="51206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9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3389629" y="1386840"/>
            <a:ext cx="3112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0">
                <a:latin typeface="Tahoma"/>
                <a:cs typeface="Tahoma"/>
              </a:rPr>
              <a:t>This </a:t>
            </a:r>
            <a:r>
              <a:rPr dirty="0" sz="1800" spc="110">
                <a:latin typeface="Tahoma"/>
                <a:cs typeface="Tahoma"/>
              </a:rPr>
              <a:t>is </a:t>
            </a:r>
            <a:r>
              <a:rPr dirty="0" sz="1800" spc="125">
                <a:latin typeface="Tahoma"/>
                <a:cs typeface="Tahoma"/>
              </a:rPr>
              <a:t>the </a:t>
            </a:r>
            <a:r>
              <a:rPr dirty="0" sz="1800" spc="155">
                <a:latin typeface="Tahoma"/>
                <a:cs typeface="Tahoma"/>
              </a:rPr>
              <a:t>“mystery</a:t>
            </a:r>
            <a:r>
              <a:rPr dirty="0" sz="1800" spc="-350">
                <a:latin typeface="Tahoma"/>
                <a:cs typeface="Tahoma"/>
              </a:rPr>
              <a:t> </a:t>
            </a:r>
            <a:r>
              <a:rPr dirty="0" sz="1800" spc="165">
                <a:latin typeface="Tahoma"/>
                <a:cs typeface="Tahoma"/>
              </a:rPr>
              <a:t>math”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51</a:t>
            </a:fld>
          </a:p>
        </p:txBody>
      </p:sp>
      <p:sp>
        <p:nvSpPr>
          <p:cNvPr id="91" name="object 91"/>
          <p:cNvSpPr txBox="1"/>
          <p:nvPr/>
        </p:nvSpPr>
        <p:spPr>
          <a:xfrm>
            <a:off x="6866890" y="2584450"/>
            <a:ext cx="629920" cy="518159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ctr" marL="12700" marR="5080" indent="1270">
              <a:lnSpc>
                <a:spcPts val="1280"/>
              </a:lnSpc>
              <a:spcBef>
                <a:spcPts val="175"/>
              </a:spcBef>
            </a:pPr>
            <a:r>
              <a:rPr dirty="0" sz="1100" spc="70">
                <a:latin typeface="Tahoma"/>
                <a:cs typeface="Tahoma"/>
              </a:rPr>
              <a:t>Multiply  </a:t>
            </a:r>
            <a:r>
              <a:rPr dirty="0" sz="1100" spc="85">
                <a:latin typeface="Tahoma"/>
                <a:cs typeface="Tahoma"/>
              </a:rPr>
              <a:t>and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100">
                <a:latin typeface="Tahoma"/>
                <a:cs typeface="Tahoma"/>
              </a:rPr>
              <a:t>sum 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 spc="80">
                <a:latin typeface="Tahoma"/>
                <a:cs typeface="Tahoma"/>
              </a:rPr>
              <a:t>again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866890" y="3717290"/>
            <a:ext cx="629920" cy="519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1270">
              <a:lnSpc>
                <a:spcPct val="97300"/>
              </a:lnSpc>
              <a:spcBef>
                <a:spcPts val="135"/>
              </a:spcBef>
            </a:pPr>
            <a:r>
              <a:rPr dirty="0" sz="1100" spc="70">
                <a:solidFill>
                  <a:srgbClr val="FFFFFF"/>
                </a:solidFill>
                <a:latin typeface="Tahoma"/>
                <a:cs typeface="Tahoma"/>
              </a:rPr>
              <a:t>Multiply  </a:t>
            </a:r>
            <a:r>
              <a:rPr dirty="0" sz="1100" spc="8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1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100">
                <a:solidFill>
                  <a:srgbClr val="FFFFFF"/>
                </a:solidFill>
                <a:latin typeface="Tahoma"/>
                <a:cs typeface="Tahoma"/>
              </a:rPr>
              <a:t>sum </a:t>
            </a:r>
            <a:r>
              <a:rPr dirty="0" sz="1100" spc="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80">
                <a:solidFill>
                  <a:srgbClr val="FFFFFF"/>
                </a:solidFill>
                <a:latin typeface="Tahoma"/>
                <a:cs typeface="Tahoma"/>
              </a:rPr>
              <a:t>again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955280" y="2651760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solidFill>
                  <a:srgbClr val="FFFFFF"/>
                </a:solidFill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955280" y="3749040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43421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A </a:t>
            </a:r>
            <a:r>
              <a:rPr dirty="0" spc="220"/>
              <a:t>Simple </a:t>
            </a:r>
            <a:r>
              <a:rPr dirty="0" spc="245"/>
              <a:t>Neural</a:t>
            </a:r>
            <a:r>
              <a:rPr dirty="0" spc="130"/>
              <a:t> </a:t>
            </a:r>
            <a:r>
              <a:rPr dirty="0" spc="275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2103120" y="184150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6"/>
                </a:lnTo>
                <a:lnTo>
                  <a:pt x="399224" y="8467"/>
                </a:lnTo>
                <a:lnTo>
                  <a:pt x="353696" y="18788"/>
                </a:lnTo>
                <a:lnTo>
                  <a:pt x="310084" y="32934"/>
                </a:lnTo>
                <a:lnTo>
                  <a:pt x="268568" y="50730"/>
                </a:lnTo>
                <a:lnTo>
                  <a:pt x="229332" y="71999"/>
                </a:lnTo>
                <a:lnTo>
                  <a:pt x="192555" y="96568"/>
                </a:lnTo>
                <a:lnTo>
                  <a:pt x="158419" y="124260"/>
                </a:lnTo>
                <a:lnTo>
                  <a:pt x="127106" y="154901"/>
                </a:lnTo>
                <a:lnTo>
                  <a:pt x="98797" y="188315"/>
                </a:lnTo>
                <a:lnTo>
                  <a:pt x="73674" y="224327"/>
                </a:lnTo>
                <a:lnTo>
                  <a:pt x="51919" y="262762"/>
                </a:lnTo>
                <a:lnTo>
                  <a:pt x="33712" y="303443"/>
                </a:lnTo>
                <a:lnTo>
                  <a:pt x="19235" y="346197"/>
                </a:lnTo>
                <a:lnTo>
                  <a:pt x="8670" y="390848"/>
                </a:lnTo>
                <a:lnTo>
                  <a:pt x="2197" y="437221"/>
                </a:lnTo>
                <a:lnTo>
                  <a:pt x="0" y="485139"/>
                </a:lnTo>
                <a:lnTo>
                  <a:pt x="2197" y="532847"/>
                </a:lnTo>
                <a:lnTo>
                  <a:pt x="8670" y="579033"/>
                </a:lnTo>
                <a:lnTo>
                  <a:pt x="19235" y="623521"/>
                </a:lnTo>
                <a:lnTo>
                  <a:pt x="33712" y="666133"/>
                </a:lnTo>
                <a:lnTo>
                  <a:pt x="51919" y="706694"/>
                </a:lnTo>
                <a:lnTo>
                  <a:pt x="73674" y="745026"/>
                </a:lnTo>
                <a:lnTo>
                  <a:pt x="98797" y="780952"/>
                </a:lnTo>
                <a:lnTo>
                  <a:pt x="127106" y="814296"/>
                </a:lnTo>
                <a:lnTo>
                  <a:pt x="158419" y="844881"/>
                </a:lnTo>
                <a:lnTo>
                  <a:pt x="192555" y="872530"/>
                </a:lnTo>
                <a:lnTo>
                  <a:pt x="229332" y="897065"/>
                </a:lnTo>
                <a:lnTo>
                  <a:pt x="268568" y="918312"/>
                </a:lnTo>
                <a:lnTo>
                  <a:pt x="310084" y="936091"/>
                </a:lnTo>
                <a:lnTo>
                  <a:pt x="353696" y="950228"/>
                </a:lnTo>
                <a:lnTo>
                  <a:pt x="399224" y="960544"/>
                </a:lnTo>
                <a:lnTo>
                  <a:pt x="446485" y="966864"/>
                </a:lnTo>
                <a:lnTo>
                  <a:pt x="495300" y="969010"/>
                </a:lnTo>
                <a:lnTo>
                  <a:pt x="544114" y="966864"/>
                </a:lnTo>
                <a:lnTo>
                  <a:pt x="591375" y="960544"/>
                </a:lnTo>
                <a:lnTo>
                  <a:pt x="636903" y="950228"/>
                </a:lnTo>
                <a:lnTo>
                  <a:pt x="680515" y="936091"/>
                </a:lnTo>
                <a:lnTo>
                  <a:pt x="722031" y="918312"/>
                </a:lnTo>
                <a:lnTo>
                  <a:pt x="761267" y="897065"/>
                </a:lnTo>
                <a:lnTo>
                  <a:pt x="798044" y="872530"/>
                </a:lnTo>
                <a:lnTo>
                  <a:pt x="832180" y="844881"/>
                </a:lnTo>
                <a:lnTo>
                  <a:pt x="863493" y="814296"/>
                </a:lnTo>
                <a:lnTo>
                  <a:pt x="891802" y="780952"/>
                </a:lnTo>
                <a:lnTo>
                  <a:pt x="916925" y="745026"/>
                </a:lnTo>
                <a:lnTo>
                  <a:pt x="938680" y="706694"/>
                </a:lnTo>
                <a:lnTo>
                  <a:pt x="956887" y="666133"/>
                </a:lnTo>
                <a:lnTo>
                  <a:pt x="971364" y="623521"/>
                </a:lnTo>
                <a:lnTo>
                  <a:pt x="981929" y="579033"/>
                </a:lnTo>
                <a:lnTo>
                  <a:pt x="988402" y="532847"/>
                </a:lnTo>
                <a:lnTo>
                  <a:pt x="990600" y="485139"/>
                </a:lnTo>
                <a:lnTo>
                  <a:pt x="988402" y="437221"/>
                </a:lnTo>
                <a:lnTo>
                  <a:pt x="981929" y="390848"/>
                </a:lnTo>
                <a:lnTo>
                  <a:pt x="971364" y="346197"/>
                </a:lnTo>
                <a:lnTo>
                  <a:pt x="956887" y="303443"/>
                </a:lnTo>
                <a:lnTo>
                  <a:pt x="938680" y="262762"/>
                </a:lnTo>
                <a:lnTo>
                  <a:pt x="916925" y="224327"/>
                </a:lnTo>
                <a:lnTo>
                  <a:pt x="891802" y="188315"/>
                </a:lnTo>
                <a:lnTo>
                  <a:pt x="863493" y="154901"/>
                </a:lnTo>
                <a:lnTo>
                  <a:pt x="832180" y="124260"/>
                </a:lnTo>
                <a:lnTo>
                  <a:pt x="798044" y="96568"/>
                </a:lnTo>
                <a:lnTo>
                  <a:pt x="761267" y="71999"/>
                </a:lnTo>
                <a:lnTo>
                  <a:pt x="722031" y="50730"/>
                </a:lnTo>
                <a:lnTo>
                  <a:pt x="680515" y="32934"/>
                </a:lnTo>
                <a:lnTo>
                  <a:pt x="636903" y="18788"/>
                </a:lnTo>
                <a:lnTo>
                  <a:pt x="591375" y="8467"/>
                </a:lnTo>
                <a:lnTo>
                  <a:pt x="544114" y="2146"/>
                </a:lnTo>
                <a:lnTo>
                  <a:pt x="495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03120" y="184150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6"/>
                </a:lnTo>
                <a:lnTo>
                  <a:pt x="591375" y="8467"/>
                </a:lnTo>
                <a:lnTo>
                  <a:pt x="636903" y="18788"/>
                </a:lnTo>
                <a:lnTo>
                  <a:pt x="680515" y="32934"/>
                </a:lnTo>
                <a:lnTo>
                  <a:pt x="722031" y="50730"/>
                </a:lnTo>
                <a:lnTo>
                  <a:pt x="761267" y="71999"/>
                </a:lnTo>
                <a:lnTo>
                  <a:pt x="798044" y="96568"/>
                </a:lnTo>
                <a:lnTo>
                  <a:pt x="832180" y="124260"/>
                </a:lnTo>
                <a:lnTo>
                  <a:pt x="863493" y="154901"/>
                </a:lnTo>
                <a:lnTo>
                  <a:pt x="891802" y="188315"/>
                </a:lnTo>
                <a:lnTo>
                  <a:pt x="916925" y="224327"/>
                </a:lnTo>
                <a:lnTo>
                  <a:pt x="938680" y="262762"/>
                </a:lnTo>
                <a:lnTo>
                  <a:pt x="956887" y="303443"/>
                </a:lnTo>
                <a:lnTo>
                  <a:pt x="971364" y="346197"/>
                </a:lnTo>
                <a:lnTo>
                  <a:pt x="981929" y="390848"/>
                </a:lnTo>
                <a:lnTo>
                  <a:pt x="988402" y="437221"/>
                </a:lnTo>
                <a:lnTo>
                  <a:pt x="990600" y="485139"/>
                </a:lnTo>
                <a:lnTo>
                  <a:pt x="988402" y="532847"/>
                </a:lnTo>
                <a:lnTo>
                  <a:pt x="981929" y="579033"/>
                </a:lnTo>
                <a:lnTo>
                  <a:pt x="971364" y="623521"/>
                </a:lnTo>
                <a:lnTo>
                  <a:pt x="956887" y="666133"/>
                </a:lnTo>
                <a:lnTo>
                  <a:pt x="938680" y="706694"/>
                </a:lnTo>
                <a:lnTo>
                  <a:pt x="916925" y="745026"/>
                </a:lnTo>
                <a:lnTo>
                  <a:pt x="891802" y="780952"/>
                </a:lnTo>
                <a:lnTo>
                  <a:pt x="863493" y="814296"/>
                </a:lnTo>
                <a:lnTo>
                  <a:pt x="832180" y="844881"/>
                </a:lnTo>
                <a:lnTo>
                  <a:pt x="798044" y="872530"/>
                </a:lnTo>
                <a:lnTo>
                  <a:pt x="761267" y="897065"/>
                </a:lnTo>
                <a:lnTo>
                  <a:pt x="722031" y="918312"/>
                </a:lnTo>
                <a:lnTo>
                  <a:pt x="680515" y="936091"/>
                </a:lnTo>
                <a:lnTo>
                  <a:pt x="636903" y="950228"/>
                </a:lnTo>
                <a:lnTo>
                  <a:pt x="591375" y="960544"/>
                </a:lnTo>
                <a:lnTo>
                  <a:pt x="544114" y="966864"/>
                </a:lnTo>
                <a:lnTo>
                  <a:pt x="495300" y="969010"/>
                </a:lnTo>
                <a:lnTo>
                  <a:pt x="446485" y="966864"/>
                </a:lnTo>
                <a:lnTo>
                  <a:pt x="399224" y="960544"/>
                </a:lnTo>
                <a:lnTo>
                  <a:pt x="353696" y="950228"/>
                </a:lnTo>
                <a:lnTo>
                  <a:pt x="310084" y="936091"/>
                </a:lnTo>
                <a:lnTo>
                  <a:pt x="268568" y="918312"/>
                </a:lnTo>
                <a:lnTo>
                  <a:pt x="229332" y="897065"/>
                </a:lnTo>
                <a:lnTo>
                  <a:pt x="192555" y="872530"/>
                </a:lnTo>
                <a:lnTo>
                  <a:pt x="158419" y="844881"/>
                </a:lnTo>
                <a:lnTo>
                  <a:pt x="127106" y="814296"/>
                </a:lnTo>
                <a:lnTo>
                  <a:pt x="98797" y="780952"/>
                </a:lnTo>
                <a:lnTo>
                  <a:pt x="73674" y="745026"/>
                </a:lnTo>
                <a:lnTo>
                  <a:pt x="51919" y="706694"/>
                </a:lnTo>
                <a:lnTo>
                  <a:pt x="33712" y="666133"/>
                </a:lnTo>
                <a:lnTo>
                  <a:pt x="19235" y="623521"/>
                </a:lnTo>
                <a:lnTo>
                  <a:pt x="8670" y="579033"/>
                </a:lnTo>
                <a:lnTo>
                  <a:pt x="2197" y="532847"/>
                </a:lnTo>
                <a:lnTo>
                  <a:pt x="0" y="485139"/>
                </a:lnTo>
                <a:lnTo>
                  <a:pt x="2197" y="437221"/>
                </a:lnTo>
                <a:lnTo>
                  <a:pt x="8670" y="390848"/>
                </a:lnTo>
                <a:lnTo>
                  <a:pt x="19235" y="346197"/>
                </a:lnTo>
                <a:lnTo>
                  <a:pt x="33712" y="303443"/>
                </a:lnTo>
                <a:lnTo>
                  <a:pt x="51919" y="262762"/>
                </a:lnTo>
                <a:lnTo>
                  <a:pt x="73674" y="224327"/>
                </a:lnTo>
                <a:lnTo>
                  <a:pt x="98797" y="188315"/>
                </a:lnTo>
                <a:lnTo>
                  <a:pt x="127106" y="154901"/>
                </a:lnTo>
                <a:lnTo>
                  <a:pt x="158419" y="124260"/>
                </a:lnTo>
                <a:lnTo>
                  <a:pt x="192555" y="96568"/>
                </a:lnTo>
                <a:lnTo>
                  <a:pt x="229332" y="71999"/>
                </a:lnTo>
                <a:lnTo>
                  <a:pt x="268568" y="50730"/>
                </a:lnTo>
                <a:lnTo>
                  <a:pt x="310084" y="32934"/>
                </a:lnTo>
                <a:lnTo>
                  <a:pt x="353696" y="18788"/>
                </a:lnTo>
                <a:lnTo>
                  <a:pt x="399224" y="8467"/>
                </a:lnTo>
                <a:lnTo>
                  <a:pt x="446485" y="2146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03120" y="18415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93720" y="2811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91410" y="2180590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255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03120" y="2943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590"/>
                </a:lnTo>
                <a:lnTo>
                  <a:pt x="8670" y="577812"/>
                </a:lnTo>
                <a:lnTo>
                  <a:pt x="19235" y="622356"/>
                </a:lnTo>
                <a:lnTo>
                  <a:pt x="33712" y="665041"/>
                </a:lnTo>
                <a:lnTo>
                  <a:pt x="51919" y="705689"/>
                </a:lnTo>
                <a:lnTo>
                  <a:pt x="73674" y="744119"/>
                </a:lnTo>
                <a:lnTo>
                  <a:pt x="98797" y="780151"/>
                </a:lnTo>
                <a:lnTo>
                  <a:pt x="127106" y="813605"/>
                </a:lnTo>
                <a:lnTo>
                  <a:pt x="158419" y="844302"/>
                </a:lnTo>
                <a:lnTo>
                  <a:pt x="192555" y="872061"/>
                </a:lnTo>
                <a:lnTo>
                  <a:pt x="229332" y="896702"/>
                </a:lnTo>
                <a:lnTo>
                  <a:pt x="268568" y="918047"/>
                </a:lnTo>
                <a:lnTo>
                  <a:pt x="310084" y="935914"/>
                </a:lnTo>
                <a:lnTo>
                  <a:pt x="353696" y="950123"/>
                </a:lnTo>
                <a:lnTo>
                  <a:pt x="399224" y="960496"/>
                </a:lnTo>
                <a:lnTo>
                  <a:pt x="446485" y="966851"/>
                </a:lnTo>
                <a:lnTo>
                  <a:pt x="495300" y="969009"/>
                </a:lnTo>
                <a:lnTo>
                  <a:pt x="544114" y="966851"/>
                </a:lnTo>
                <a:lnTo>
                  <a:pt x="591375" y="960496"/>
                </a:lnTo>
                <a:lnTo>
                  <a:pt x="636903" y="950123"/>
                </a:lnTo>
                <a:lnTo>
                  <a:pt x="680515" y="935914"/>
                </a:lnTo>
                <a:lnTo>
                  <a:pt x="722031" y="918047"/>
                </a:lnTo>
                <a:lnTo>
                  <a:pt x="761267" y="896702"/>
                </a:lnTo>
                <a:lnTo>
                  <a:pt x="798044" y="872061"/>
                </a:lnTo>
                <a:lnTo>
                  <a:pt x="832180" y="844302"/>
                </a:lnTo>
                <a:lnTo>
                  <a:pt x="863493" y="813605"/>
                </a:lnTo>
                <a:lnTo>
                  <a:pt x="891802" y="780151"/>
                </a:lnTo>
                <a:lnTo>
                  <a:pt x="916925" y="744119"/>
                </a:lnTo>
                <a:lnTo>
                  <a:pt x="938680" y="705689"/>
                </a:lnTo>
                <a:lnTo>
                  <a:pt x="956887" y="665041"/>
                </a:lnTo>
                <a:lnTo>
                  <a:pt x="971364" y="622356"/>
                </a:lnTo>
                <a:lnTo>
                  <a:pt x="981929" y="577812"/>
                </a:lnTo>
                <a:lnTo>
                  <a:pt x="988402" y="531590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03120" y="2943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590"/>
                </a:lnTo>
                <a:lnTo>
                  <a:pt x="981929" y="577812"/>
                </a:lnTo>
                <a:lnTo>
                  <a:pt x="971364" y="622356"/>
                </a:lnTo>
                <a:lnTo>
                  <a:pt x="956887" y="665041"/>
                </a:lnTo>
                <a:lnTo>
                  <a:pt x="938680" y="705689"/>
                </a:lnTo>
                <a:lnTo>
                  <a:pt x="916925" y="744119"/>
                </a:lnTo>
                <a:lnTo>
                  <a:pt x="891802" y="780151"/>
                </a:lnTo>
                <a:lnTo>
                  <a:pt x="863493" y="813605"/>
                </a:lnTo>
                <a:lnTo>
                  <a:pt x="832180" y="844302"/>
                </a:lnTo>
                <a:lnTo>
                  <a:pt x="798044" y="872061"/>
                </a:lnTo>
                <a:lnTo>
                  <a:pt x="761267" y="896702"/>
                </a:lnTo>
                <a:lnTo>
                  <a:pt x="722031" y="918047"/>
                </a:lnTo>
                <a:lnTo>
                  <a:pt x="680515" y="935914"/>
                </a:lnTo>
                <a:lnTo>
                  <a:pt x="636903" y="950123"/>
                </a:lnTo>
                <a:lnTo>
                  <a:pt x="591375" y="960496"/>
                </a:lnTo>
                <a:lnTo>
                  <a:pt x="544114" y="966851"/>
                </a:lnTo>
                <a:lnTo>
                  <a:pt x="495300" y="969009"/>
                </a:lnTo>
                <a:lnTo>
                  <a:pt x="446485" y="966851"/>
                </a:lnTo>
                <a:lnTo>
                  <a:pt x="399224" y="960496"/>
                </a:lnTo>
                <a:lnTo>
                  <a:pt x="353696" y="950123"/>
                </a:lnTo>
                <a:lnTo>
                  <a:pt x="310084" y="935914"/>
                </a:lnTo>
                <a:lnTo>
                  <a:pt x="268568" y="918047"/>
                </a:lnTo>
                <a:lnTo>
                  <a:pt x="229332" y="896702"/>
                </a:lnTo>
                <a:lnTo>
                  <a:pt x="192555" y="872061"/>
                </a:lnTo>
                <a:lnTo>
                  <a:pt x="158419" y="844302"/>
                </a:lnTo>
                <a:lnTo>
                  <a:pt x="127106" y="813605"/>
                </a:lnTo>
                <a:lnTo>
                  <a:pt x="98797" y="780151"/>
                </a:lnTo>
                <a:lnTo>
                  <a:pt x="73674" y="744119"/>
                </a:lnTo>
                <a:lnTo>
                  <a:pt x="51919" y="705689"/>
                </a:lnTo>
                <a:lnTo>
                  <a:pt x="33712" y="665041"/>
                </a:lnTo>
                <a:lnTo>
                  <a:pt x="19235" y="622356"/>
                </a:lnTo>
                <a:lnTo>
                  <a:pt x="8670" y="577812"/>
                </a:lnTo>
                <a:lnTo>
                  <a:pt x="2197" y="531590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03120" y="2943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93720" y="3912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391410" y="3281679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03120" y="407415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577"/>
                </a:lnTo>
                <a:lnTo>
                  <a:pt x="8670" y="577763"/>
                </a:lnTo>
                <a:lnTo>
                  <a:pt x="19235" y="622251"/>
                </a:lnTo>
                <a:lnTo>
                  <a:pt x="33712" y="664863"/>
                </a:lnTo>
                <a:lnTo>
                  <a:pt x="51919" y="705424"/>
                </a:lnTo>
                <a:lnTo>
                  <a:pt x="73674" y="743756"/>
                </a:lnTo>
                <a:lnTo>
                  <a:pt x="98797" y="779682"/>
                </a:lnTo>
                <a:lnTo>
                  <a:pt x="127106" y="813026"/>
                </a:lnTo>
                <a:lnTo>
                  <a:pt x="158419" y="843611"/>
                </a:lnTo>
                <a:lnTo>
                  <a:pt x="192555" y="871260"/>
                </a:lnTo>
                <a:lnTo>
                  <a:pt x="229332" y="895795"/>
                </a:lnTo>
                <a:lnTo>
                  <a:pt x="268568" y="917042"/>
                </a:lnTo>
                <a:lnTo>
                  <a:pt x="310084" y="934821"/>
                </a:lnTo>
                <a:lnTo>
                  <a:pt x="353696" y="948958"/>
                </a:lnTo>
                <a:lnTo>
                  <a:pt x="399224" y="959274"/>
                </a:lnTo>
                <a:lnTo>
                  <a:pt x="446485" y="965594"/>
                </a:lnTo>
                <a:lnTo>
                  <a:pt x="495300" y="967739"/>
                </a:lnTo>
                <a:lnTo>
                  <a:pt x="544114" y="965594"/>
                </a:lnTo>
                <a:lnTo>
                  <a:pt x="591375" y="959274"/>
                </a:lnTo>
                <a:lnTo>
                  <a:pt x="636903" y="948958"/>
                </a:lnTo>
                <a:lnTo>
                  <a:pt x="680515" y="934821"/>
                </a:lnTo>
                <a:lnTo>
                  <a:pt x="722031" y="917042"/>
                </a:lnTo>
                <a:lnTo>
                  <a:pt x="761267" y="895795"/>
                </a:lnTo>
                <a:lnTo>
                  <a:pt x="798044" y="871260"/>
                </a:lnTo>
                <a:lnTo>
                  <a:pt x="832180" y="843611"/>
                </a:lnTo>
                <a:lnTo>
                  <a:pt x="863493" y="813026"/>
                </a:lnTo>
                <a:lnTo>
                  <a:pt x="891802" y="779682"/>
                </a:lnTo>
                <a:lnTo>
                  <a:pt x="916925" y="743756"/>
                </a:lnTo>
                <a:lnTo>
                  <a:pt x="938680" y="705424"/>
                </a:lnTo>
                <a:lnTo>
                  <a:pt x="956887" y="664863"/>
                </a:lnTo>
                <a:lnTo>
                  <a:pt x="971364" y="622251"/>
                </a:lnTo>
                <a:lnTo>
                  <a:pt x="981929" y="577763"/>
                </a:lnTo>
                <a:lnTo>
                  <a:pt x="988402" y="531577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03120" y="407415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577"/>
                </a:lnTo>
                <a:lnTo>
                  <a:pt x="981929" y="577763"/>
                </a:lnTo>
                <a:lnTo>
                  <a:pt x="971364" y="622251"/>
                </a:lnTo>
                <a:lnTo>
                  <a:pt x="956887" y="664863"/>
                </a:lnTo>
                <a:lnTo>
                  <a:pt x="938680" y="705424"/>
                </a:lnTo>
                <a:lnTo>
                  <a:pt x="916925" y="743756"/>
                </a:lnTo>
                <a:lnTo>
                  <a:pt x="891802" y="779682"/>
                </a:lnTo>
                <a:lnTo>
                  <a:pt x="863493" y="813026"/>
                </a:lnTo>
                <a:lnTo>
                  <a:pt x="832180" y="843611"/>
                </a:lnTo>
                <a:lnTo>
                  <a:pt x="798044" y="871260"/>
                </a:lnTo>
                <a:lnTo>
                  <a:pt x="761267" y="895795"/>
                </a:lnTo>
                <a:lnTo>
                  <a:pt x="722031" y="917042"/>
                </a:lnTo>
                <a:lnTo>
                  <a:pt x="680515" y="934821"/>
                </a:lnTo>
                <a:lnTo>
                  <a:pt x="636903" y="948958"/>
                </a:lnTo>
                <a:lnTo>
                  <a:pt x="591375" y="959274"/>
                </a:lnTo>
                <a:lnTo>
                  <a:pt x="544114" y="965594"/>
                </a:lnTo>
                <a:lnTo>
                  <a:pt x="495300" y="967739"/>
                </a:lnTo>
                <a:lnTo>
                  <a:pt x="446485" y="965594"/>
                </a:lnTo>
                <a:lnTo>
                  <a:pt x="399224" y="959274"/>
                </a:lnTo>
                <a:lnTo>
                  <a:pt x="353696" y="948958"/>
                </a:lnTo>
                <a:lnTo>
                  <a:pt x="310084" y="934821"/>
                </a:lnTo>
                <a:lnTo>
                  <a:pt x="268568" y="917042"/>
                </a:lnTo>
                <a:lnTo>
                  <a:pt x="229332" y="895795"/>
                </a:lnTo>
                <a:lnTo>
                  <a:pt x="192555" y="871260"/>
                </a:lnTo>
                <a:lnTo>
                  <a:pt x="158419" y="843611"/>
                </a:lnTo>
                <a:lnTo>
                  <a:pt x="127106" y="813026"/>
                </a:lnTo>
                <a:lnTo>
                  <a:pt x="98797" y="779682"/>
                </a:lnTo>
                <a:lnTo>
                  <a:pt x="73674" y="743756"/>
                </a:lnTo>
                <a:lnTo>
                  <a:pt x="51919" y="705424"/>
                </a:lnTo>
                <a:lnTo>
                  <a:pt x="33712" y="664863"/>
                </a:lnTo>
                <a:lnTo>
                  <a:pt x="19235" y="622251"/>
                </a:lnTo>
                <a:lnTo>
                  <a:pt x="8670" y="577763"/>
                </a:lnTo>
                <a:lnTo>
                  <a:pt x="2197" y="531577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03120" y="4074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93720" y="50431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391410" y="4413250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50990" y="23850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09"/>
                </a:lnTo>
                <a:lnTo>
                  <a:pt x="544114" y="966863"/>
                </a:lnTo>
                <a:lnTo>
                  <a:pt x="591375" y="960542"/>
                </a:lnTo>
                <a:lnTo>
                  <a:pt x="636903" y="950221"/>
                </a:lnTo>
                <a:lnTo>
                  <a:pt x="680515" y="936075"/>
                </a:lnTo>
                <a:lnTo>
                  <a:pt x="722031" y="918279"/>
                </a:lnTo>
                <a:lnTo>
                  <a:pt x="761267" y="897010"/>
                </a:lnTo>
                <a:lnTo>
                  <a:pt x="798044" y="872441"/>
                </a:lnTo>
                <a:lnTo>
                  <a:pt x="832180" y="844749"/>
                </a:lnTo>
                <a:lnTo>
                  <a:pt x="863493" y="814108"/>
                </a:lnTo>
                <a:lnTo>
                  <a:pt x="891802" y="780694"/>
                </a:lnTo>
                <a:lnTo>
                  <a:pt x="916925" y="744682"/>
                </a:lnTo>
                <a:lnTo>
                  <a:pt x="938680" y="706247"/>
                </a:lnTo>
                <a:lnTo>
                  <a:pt x="956887" y="665566"/>
                </a:lnTo>
                <a:lnTo>
                  <a:pt x="971364" y="622812"/>
                </a:lnTo>
                <a:lnTo>
                  <a:pt x="981929" y="578161"/>
                </a:lnTo>
                <a:lnTo>
                  <a:pt x="988402" y="531788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650990" y="23850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788"/>
                </a:lnTo>
                <a:lnTo>
                  <a:pt x="981929" y="578161"/>
                </a:lnTo>
                <a:lnTo>
                  <a:pt x="971364" y="622812"/>
                </a:lnTo>
                <a:lnTo>
                  <a:pt x="956887" y="665566"/>
                </a:lnTo>
                <a:lnTo>
                  <a:pt x="938680" y="706247"/>
                </a:lnTo>
                <a:lnTo>
                  <a:pt x="916925" y="744682"/>
                </a:lnTo>
                <a:lnTo>
                  <a:pt x="891802" y="780694"/>
                </a:lnTo>
                <a:lnTo>
                  <a:pt x="863493" y="814108"/>
                </a:lnTo>
                <a:lnTo>
                  <a:pt x="832180" y="844749"/>
                </a:lnTo>
                <a:lnTo>
                  <a:pt x="798044" y="872441"/>
                </a:lnTo>
                <a:lnTo>
                  <a:pt x="761267" y="897010"/>
                </a:lnTo>
                <a:lnTo>
                  <a:pt x="722031" y="918279"/>
                </a:lnTo>
                <a:lnTo>
                  <a:pt x="680515" y="936075"/>
                </a:lnTo>
                <a:lnTo>
                  <a:pt x="636903" y="950221"/>
                </a:lnTo>
                <a:lnTo>
                  <a:pt x="591375" y="960542"/>
                </a:lnTo>
                <a:lnTo>
                  <a:pt x="544114" y="966863"/>
                </a:lnTo>
                <a:lnTo>
                  <a:pt x="495300" y="969009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50990" y="23850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641590" y="3354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50990" y="351535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09"/>
                </a:lnTo>
                <a:lnTo>
                  <a:pt x="544114" y="966863"/>
                </a:lnTo>
                <a:lnTo>
                  <a:pt x="591375" y="960542"/>
                </a:lnTo>
                <a:lnTo>
                  <a:pt x="636903" y="950221"/>
                </a:lnTo>
                <a:lnTo>
                  <a:pt x="680515" y="936075"/>
                </a:lnTo>
                <a:lnTo>
                  <a:pt x="722031" y="918279"/>
                </a:lnTo>
                <a:lnTo>
                  <a:pt x="761267" y="897010"/>
                </a:lnTo>
                <a:lnTo>
                  <a:pt x="798044" y="872441"/>
                </a:lnTo>
                <a:lnTo>
                  <a:pt x="832180" y="844749"/>
                </a:lnTo>
                <a:lnTo>
                  <a:pt x="863493" y="814108"/>
                </a:lnTo>
                <a:lnTo>
                  <a:pt x="891802" y="780694"/>
                </a:lnTo>
                <a:lnTo>
                  <a:pt x="916925" y="744682"/>
                </a:lnTo>
                <a:lnTo>
                  <a:pt x="938680" y="706247"/>
                </a:lnTo>
                <a:lnTo>
                  <a:pt x="956887" y="665566"/>
                </a:lnTo>
                <a:lnTo>
                  <a:pt x="971364" y="622812"/>
                </a:lnTo>
                <a:lnTo>
                  <a:pt x="981929" y="578161"/>
                </a:lnTo>
                <a:lnTo>
                  <a:pt x="988402" y="531788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650990" y="351535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788"/>
                </a:lnTo>
                <a:lnTo>
                  <a:pt x="981929" y="578161"/>
                </a:lnTo>
                <a:lnTo>
                  <a:pt x="971364" y="622812"/>
                </a:lnTo>
                <a:lnTo>
                  <a:pt x="956887" y="665566"/>
                </a:lnTo>
                <a:lnTo>
                  <a:pt x="938680" y="706247"/>
                </a:lnTo>
                <a:lnTo>
                  <a:pt x="916925" y="744682"/>
                </a:lnTo>
                <a:lnTo>
                  <a:pt x="891802" y="780694"/>
                </a:lnTo>
                <a:lnTo>
                  <a:pt x="863493" y="814108"/>
                </a:lnTo>
                <a:lnTo>
                  <a:pt x="832180" y="844749"/>
                </a:lnTo>
                <a:lnTo>
                  <a:pt x="798044" y="872441"/>
                </a:lnTo>
                <a:lnTo>
                  <a:pt x="761267" y="897010"/>
                </a:lnTo>
                <a:lnTo>
                  <a:pt x="722031" y="918279"/>
                </a:lnTo>
                <a:lnTo>
                  <a:pt x="680515" y="936075"/>
                </a:lnTo>
                <a:lnTo>
                  <a:pt x="636903" y="950221"/>
                </a:lnTo>
                <a:lnTo>
                  <a:pt x="591375" y="960542"/>
                </a:lnTo>
                <a:lnTo>
                  <a:pt x="544114" y="966863"/>
                </a:lnTo>
                <a:lnTo>
                  <a:pt x="495300" y="969009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650990" y="35153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641590" y="44843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55009" y="342772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 h="0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69740" y="3382009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0" y="0"/>
                </a:moveTo>
                <a:lnTo>
                  <a:pt x="0" y="91439"/>
                </a:lnTo>
                <a:lnTo>
                  <a:pt x="137160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62120" y="4513579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60" h="90170">
                <a:moveTo>
                  <a:pt x="0" y="0"/>
                </a:moveTo>
                <a:lnTo>
                  <a:pt x="0" y="90170"/>
                </a:lnTo>
                <a:lnTo>
                  <a:pt x="137159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85640" y="1841500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6"/>
                </a:lnTo>
                <a:lnTo>
                  <a:pt x="590454" y="8467"/>
                </a:lnTo>
                <a:lnTo>
                  <a:pt x="636089" y="18788"/>
                </a:lnTo>
                <a:lnTo>
                  <a:pt x="679770" y="32934"/>
                </a:lnTo>
                <a:lnTo>
                  <a:pt x="721319" y="50730"/>
                </a:lnTo>
                <a:lnTo>
                  <a:pt x="760560" y="71999"/>
                </a:lnTo>
                <a:lnTo>
                  <a:pt x="797317" y="96568"/>
                </a:lnTo>
                <a:lnTo>
                  <a:pt x="831413" y="124260"/>
                </a:lnTo>
                <a:lnTo>
                  <a:pt x="862670" y="154901"/>
                </a:lnTo>
                <a:lnTo>
                  <a:pt x="890912" y="188315"/>
                </a:lnTo>
                <a:lnTo>
                  <a:pt x="915962" y="224327"/>
                </a:lnTo>
                <a:lnTo>
                  <a:pt x="937643" y="262762"/>
                </a:lnTo>
                <a:lnTo>
                  <a:pt x="955779" y="303443"/>
                </a:lnTo>
                <a:lnTo>
                  <a:pt x="970192" y="346197"/>
                </a:lnTo>
                <a:lnTo>
                  <a:pt x="980706" y="390848"/>
                </a:lnTo>
                <a:lnTo>
                  <a:pt x="987144" y="437221"/>
                </a:lnTo>
                <a:lnTo>
                  <a:pt x="989330" y="485139"/>
                </a:lnTo>
                <a:lnTo>
                  <a:pt x="987144" y="532847"/>
                </a:lnTo>
                <a:lnTo>
                  <a:pt x="980706" y="579033"/>
                </a:lnTo>
                <a:lnTo>
                  <a:pt x="970192" y="623521"/>
                </a:lnTo>
                <a:lnTo>
                  <a:pt x="955779" y="666133"/>
                </a:lnTo>
                <a:lnTo>
                  <a:pt x="937643" y="706694"/>
                </a:lnTo>
                <a:lnTo>
                  <a:pt x="915962" y="745026"/>
                </a:lnTo>
                <a:lnTo>
                  <a:pt x="890912" y="780952"/>
                </a:lnTo>
                <a:lnTo>
                  <a:pt x="862670" y="814296"/>
                </a:lnTo>
                <a:lnTo>
                  <a:pt x="831413" y="844881"/>
                </a:lnTo>
                <a:lnTo>
                  <a:pt x="797317" y="872530"/>
                </a:lnTo>
                <a:lnTo>
                  <a:pt x="760560" y="897065"/>
                </a:lnTo>
                <a:lnTo>
                  <a:pt x="721319" y="918312"/>
                </a:lnTo>
                <a:lnTo>
                  <a:pt x="679770" y="936091"/>
                </a:lnTo>
                <a:lnTo>
                  <a:pt x="636089" y="950228"/>
                </a:lnTo>
                <a:lnTo>
                  <a:pt x="590454" y="960544"/>
                </a:lnTo>
                <a:lnTo>
                  <a:pt x="543042" y="966864"/>
                </a:lnTo>
                <a:lnTo>
                  <a:pt x="494030" y="969010"/>
                </a:lnTo>
                <a:lnTo>
                  <a:pt x="445228" y="966864"/>
                </a:lnTo>
                <a:lnTo>
                  <a:pt x="398002" y="960544"/>
                </a:lnTo>
                <a:lnTo>
                  <a:pt x="352531" y="950228"/>
                </a:lnTo>
                <a:lnTo>
                  <a:pt x="308992" y="936091"/>
                </a:lnTo>
                <a:lnTo>
                  <a:pt x="267563" y="918312"/>
                </a:lnTo>
                <a:lnTo>
                  <a:pt x="228424" y="897065"/>
                </a:lnTo>
                <a:lnTo>
                  <a:pt x="191753" y="872530"/>
                </a:lnTo>
                <a:lnTo>
                  <a:pt x="157728" y="844881"/>
                </a:lnTo>
                <a:lnTo>
                  <a:pt x="126527" y="814296"/>
                </a:lnTo>
                <a:lnTo>
                  <a:pt x="98329" y="780952"/>
                </a:lnTo>
                <a:lnTo>
                  <a:pt x="73312" y="745026"/>
                </a:lnTo>
                <a:lnTo>
                  <a:pt x="51654" y="706694"/>
                </a:lnTo>
                <a:lnTo>
                  <a:pt x="33534" y="666133"/>
                </a:lnTo>
                <a:lnTo>
                  <a:pt x="19130" y="623521"/>
                </a:lnTo>
                <a:lnTo>
                  <a:pt x="8621" y="579033"/>
                </a:lnTo>
                <a:lnTo>
                  <a:pt x="2185" y="532847"/>
                </a:lnTo>
                <a:lnTo>
                  <a:pt x="0" y="485139"/>
                </a:lnTo>
                <a:lnTo>
                  <a:pt x="2185" y="437221"/>
                </a:lnTo>
                <a:lnTo>
                  <a:pt x="8621" y="390848"/>
                </a:lnTo>
                <a:lnTo>
                  <a:pt x="19130" y="346197"/>
                </a:lnTo>
                <a:lnTo>
                  <a:pt x="33534" y="303443"/>
                </a:lnTo>
                <a:lnTo>
                  <a:pt x="51654" y="262762"/>
                </a:lnTo>
                <a:lnTo>
                  <a:pt x="73312" y="224327"/>
                </a:lnTo>
                <a:lnTo>
                  <a:pt x="98329" y="188315"/>
                </a:lnTo>
                <a:lnTo>
                  <a:pt x="126527" y="154901"/>
                </a:lnTo>
                <a:lnTo>
                  <a:pt x="157728" y="124260"/>
                </a:lnTo>
                <a:lnTo>
                  <a:pt x="191753" y="96568"/>
                </a:lnTo>
                <a:lnTo>
                  <a:pt x="228424" y="71999"/>
                </a:lnTo>
                <a:lnTo>
                  <a:pt x="267563" y="50730"/>
                </a:lnTo>
                <a:lnTo>
                  <a:pt x="308992" y="32934"/>
                </a:lnTo>
                <a:lnTo>
                  <a:pt x="352531" y="18788"/>
                </a:lnTo>
                <a:lnTo>
                  <a:pt x="398002" y="8467"/>
                </a:lnTo>
                <a:lnTo>
                  <a:pt x="445228" y="2146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85640" y="18415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76240" y="2811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641850" y="1953260"/>
            <a:ext cx="628650" cy="6654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1200" spc="110">
                <a:latin typeface="Tahoma"/>
                <a:cs typeface="Tahoma"/>
              </a:rPr>
              <a:t>255</a:t>
            </a:r>
            <a:r>
              <a:rPr dirty="0" sz="1200" spc="85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1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2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3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85640" y="2943860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69"/>
                </a:lnTo>
                <a:lnTo>
                  <a:pt x="987144" y="531590"/>
                </a:lnTo>
                <a:lnTo>
                  <a:pt x="980706" y="577812"/>
                </a:lnTo>
                <a:lnTo>
                  <a:pt x="970192" y="622356"/>
                </a:lnTo>
                <a:lnTo>
                  <a:pt x="955779" y="665041"/>
                </a:lnTo>
                <a:lnTo>
                  <a:pt x="937643" y="705689"/>
                </a:lnTo>
                <a:lnTo>
                  <a:pt x="915962" y="744119"/>
                </a:lnTo>
                <a:lnTo>
                  <a:pt x="890912" y="780151"/>
                </a:lnTo>
                <a:lnTo>
                  <a:pt x="862670" y="813605"/>
                </a:lnTo>
                <a:lnTo>
                  <a:pt x="831413" y="844302"/>
                </a:lnTo>
                <a:lnTo>
                  <a:pt x="797317" y="872061"/>
                </a:lnTo>
                <a:lnTo>
                  <a:pt x="760560" y="896702"/>
                </a:lnTo>
                <a:lnTo>
                  <a:pt x="721319" y="918047"/>
                </a:lnTo>
                <a:lnTo>
                  <a:pt x="679770" y="935914"/>
                </a:lnTo>
                <a:lnTo>
                  <a:pt x="636089" y="950123"/>
                </a:lnTo>
                <a:lnTo>
                  <a:pt x="590454" y="960496"/>
                </a:lnTo>
                <a:lnTo>
                  <a:pt x="543042" y="966851"/>
                </a:lnTo>
                <a:lnTo>
                  <a:pt x="494030" y="969009"/>
                </a:lnTo>
                <a:lnTo>
                  <a:pt x="445228" y="966851"/>
                </a:lnTo>
                <a:lnTo>
                  <a:pt x="398002" y="960496"/>
                </a:lnTo>
                <a:lnTo>
                  <a:pt x="352531" y="950123"/>
                </a:lnTo>
                <a:lnTo>
                  <a:pt x="308992" y="935914"/>
                </a:lnTo>
                <a:lnTo>
                  <a:pt x="267563" y="918047"/>
                </a:lnTo>
                <a:lnTo>
                  <a:pt x="228424" y="896702"/>
                </a:lnTo>
                <a:lnTo>
                  <a:pt x="191753" y="872061"/>
                </a:lnTo>
                <a:lnTo>
                  <a:pt x="157728" y="844302"/>
                </a:lnTo>
                <a:lnTo>
                  <a:pt x="126527" y="813605"/>
                </a:lnTo>
                <a:lnTo>
                  <a:pt x="98329" y="780151"/>
                </a:lnTo>
                <a:lnTo>
                  <a:pt x="73312" y="744119"/>
                </a:lnTo>
                <a:lnTo>
                  <a:pt x="51654" y="705689"/>
                </a:lnTo>
                <a:lnTo>
                  <a:pt x="33534" y="665041"/>
                </a:lnTo>
                <a:lnTo>
                  <a:pt x="19130" y="622356"/>
                </a:lnTo>
                <a:lnTo>
                  <a:pt x="8621" y="577812"/>
                </a:lnTo>
                <a:lnTo>
                  <a:pt x="2185" y="531590"/>
                </a:lnTo>
                <a:lnTo>
                  <a:pt x="0" y="483869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85640" y="2943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76240" y="3912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485640" y="4074159"/>
            <a:ext cx="989330" cy="967740"/>
          </a:xfrm>
          <a:custGeom>
            <a:avLst/>
            <a:gdLst/>
            <a:ahLst/>
            <a:cxnLst/>
            <a:rect l="l" t="t" r="r" b="b"/>
            <a:pathLst>
              <a:path w="989329" h="967739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69"/>
                </a:lnTo>
                <a:lnTo>
                  <a:pt x="987144" y="531577"/>
                </a:lnTo>
                <a:lnTo>
                  <a:pt x="980706" y="577763"/>
                </a:lnTo>
                <a:lnTo>
                  <a:pt x="970192" y="622251"/>
                </a:lnTo>
                <a:lnTo>
                  <a:pt x="955779" y="664863"/>
                </a:lnTo>
                <a:lnTo>
                  <a:pt x="937643" y="705424"/>
                </a:lnTo>
                <a:lnTo>
                  <a:pt x="915962" y="743756"/>
                </a:lnTo>
                <a:lnTo>
                  <a:pt x="890912" y="779682"/>
                </a:lnTo>
                <a:lnTo>
                  <a:pt x="862670" y="813026"/>
                </a:lnTo>
                <a:lnTo>
                  <a:pt x="831413" y="843611"/>
                </a:lnTo>
                <a:lnTo>
                  <a:pt x="797317" y="871260"/>
                </a:lnTo>
                <a:lnTo>
                  <a:pt x="760560" y="895795"/>
                </a:lnTo>
                <a:lnTo>
                  <a:pt x="721319" y="917042"/>
                </a:lnTo>
                <a:lnTo>
                  <a:pt x="679770" y="934821"/>
                </a:lnTo>
                <a:lnTo>
                  <a:pt x="636089" y="948958"/>
                </a:lnTo>
                <a:lnTo>
                  <a:pt x="590454" y="959274"/>
                </a:lnTo>
                <a:lnTo>
                  <a:pt x="543042" y="965594"/>
                </a:lnTo>
                <a:lnTo>
                  <a:pt x="494030" y="967739"/>
                </a:lnTo>
                <a:lnTo>
                  <a:pt x="445228" y="965594"/>
                </a:lnTo>
                <a:lnTo>
                  <a:pt x="398002" y="959274"/>
                </a:lnTo>
                <a:lnTo>
                  <a:pt x="352531" y="948958"/>
                </a:lnTo>
                <a:lnTo>
                  <a:pt x="308992" y="934821"/>
                </a:lnTo>
                <a:lnTo>
                  <a:pt x="267563" y="917042"/>
                </a:lnTo>
                <a:lnTo>
                  <a:pt x="228424" y="895795"/>
                </a:lnTo>
                <a:lnTo>
                  <a:pt x="191753" y="871260"/>
                </a:lnTo>
                <a:lnTo>
                  <a:pt x="157728" y="843611"/>
                </a:lnTo>
                <a:lnTo>
                  <a:pt x="126527" y="813026"/>
                </a:lnTo>
                <a:lnTo>
                  <a:pt x="98329" y="779682"/>
                </a:lnTo>
                <a:lnTo>
                  <a:pt x="73312" y="743756"/>
                </a:lnTo>
                <a:lnTo>
                  <a:pt x="51654" y="705424"/>
                </a:lnTo>
                <a:lnTo>
                  <a:pt x="33534" y="664863"/>
                </a:lnTo>
                <a:lnTo>
                  <a:pt x="19130" y="622251"/>
                </a:lnTo>
                <a:lnTo>
                  <a:pt x="8621" y="577763"/>
                </a:lnTo>
                <a:lnTo>
                  <a:pt x="2185" y="531577"/>
                </a:lnTo>
                <a:lnTo>
                  <a:pt x="0" y="483869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85640" y="4074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476240" y="50431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258820" y="342772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282440" y="427355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7150" y="0"/>
                </a:moveTo>
                <a:lnTo>
                  <a:pt x="0" y="69850"/>
                </a:lnTo>
                <a:lnTo>
                  <a:pt x="133350" y="12319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253740" y="2292350"/>
            <a:ext cx="1094740" cy="1831339"/>
          </a:xfrm>
          <a:custGeom>
            <a:avLst/>
            <a:gdLst/>
            <a:ahLst/>
            <a:cxnLst/>
            <a:rect l="l" t="t" r="r" b="b"/>
            <a:pathLst>
              <a:path w="1094739" h="1831339">
                <a:moveTo>
                  <a:pt x="0" y="0"/>
                </a:moveTo>
                <a:lnTo>
                  <a:pt x="1094739" y="18313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306570" y="4094479"/>
            <a:ext cx="109220" cy="140970"/>
          </a:xfrm>
          <a:custGeom>
            <a:avLst/>
            <a:gdLst/>
            <a:ahLst/>
            <a:cxnLst/>
            <a:rect l="l" t="t" r="r" b="b"/>
            <a:pathLst>
              <a:path w="109220" h="140970">
                <a:moveTo>
                  <a:pt x="78739" y="0"/>
                </a:moveTo>
                <a:lnTo>
                  <a:pt x="0" y="46990"/>
                </a:lnTo>
                <a:lnTo>
                  <a:pt x="109219" y="140970"/>
                </a:lnTo>
                <a:lnTo>
                  <a:pt x="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247389" y="3672840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90"/>
                </a:moveTo>
                <a:lnTo>
                  <a:pt x="10566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69740" y="3589020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39"/>
                </a:lnTo>
                <a:lnTo>
                  <a:pt x="58420" y="123189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575300" y="2297429"/>
            <a:ext cx="708660" cy="417830"/>
          </a:xfrm>
          <a:custGeom>
            <a:avLst/>
            <a:gdLst/>
            <a:ahLst/>
            <a:cxnLst/>
            <a:rect l="l" t="t" r="r" b="b"/>
            <a:pathLst>
              <a:path w="708660" h="417830">
                <a:moveTo>
                  <a:pt x="0" y="0"/>
                </a:moveTo>
                <a:lnTo>
                  <a:pt x="70866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256020" y="2673350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19">
                <a:moveTo>
                  <a:pt x="45719" y="0"/>
                </a:moveTo>
                <a:lnTo>
                  <a:pt x="0" y="78739"/>
                </a:lnTo>
                <a:lnTo>
                  <a:pt x="140969" y="109219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570220" y="3009900"/>
            <a:ext cx="713740" cy="417830"/>
          </a:xfrm>
          <a:custGeom>
            <a:avLst/>
            <a:gdLst/>
            <a:ahLst/>
            <a:cxnLst/>
            <a:rect l="l" t="t" r="r" b="b"/>
            <a:pathLst>
              <a:path w="713739" h="417829">
                <a:moveTo>
                  <a:pt x="0" y="417830"/>
                </a:moveTo>
                <a:lnTo>
                  <a:pt x="7137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256020" y="2943860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140969" y="0"/>
                </a:moveTo>
                <a:lnTo>
                  <a:pt x="0" y="29209"/>
                </a:lnTo>
                <a:lnTo>
                  <a:pt x="45719" y="107950"/>
                </a:lnTo>
                <a:lnTo>
                  <a:pt x="140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571490" y="3434079"/>
            <a:ext cx="712470" cy="417830"/>
          </a:xfrm>
          <a:custGeom>
            <a:avLst/>
            <a:gdLst/>
            <a:ahLst/>
            <a:cxnLst/>
            <a:rect l="l" t="t" r="r" b="b"/>
            <a:pathLst>
              <a:path w="712470" h="417829">
                <a:moveTo>
                  <a:pt x="0" y="0"/>
                </a:moveTo>
                <a:lnTo>
                  <a:pt x="71247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256020" y="3810000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46989" y="0"/>
                </a:moveTo>
                <a:lnTo>
                  <a:pt x="0" y="78739"/>
                </a:lnTo>
                <a:lnTo>
                  <a:pt x="140969" y="107950"/>
                </a:lnTo>
                <a:lnTo>
                  <a:pt x="46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570220" y="4140200"/>
            <a:ext cx="708660" cy="419100"/>
          </a:xfrm>
          <a:custGeom>
            <a:avLst/>
            <a:gdLst/>
            <a:ahLst/>
            <a:cxnLst/>
            <a:rect l="l" t="t" r="r" b="b"/>
            <a:pathLst>
              <a:path w="708660" h="419100">
                <a:moveTo>
                  <a:pt x="0" y="419100"/>
                </a:moveTo>
                <a:lnTo>
                  <a:pt x="70865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50940" y="4074159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20">
                <a:moveTo>
                  <a:pt x="140970" y="0"/>
                </a:moveTo>
                <a:lnTo>
                  <a:pt x="0" y="30479"/>
                </a:lnTo>
                <a:lnTo>
                  <a:pt x="45720" y="109219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565140" y="3214370"/>
            <a:ext cx="866140" cy="1350010"/>
          </a:xfrm>
          <a:custGeom>
            <a:avLst/>
            <a:gdLst/>
            <a:ahLst/>
            <a:cxnLst/>
            <a:rect l="l" t="t" r="r" b="b"/>
            <a:pathLst>
              <a:path w="866139" h="1350010">
                <a:moveTo>
                  <a:pt x="0" y="1350010"/>
                </a:moveTo>
                <a:lnTo>
                  <a:pt x="8661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389370" y="3105150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113029" y="0"/>
                </a:moveTo>
                <a:lnTo>
                  <a:pt x="0" y="90169"/>
                </a:lnTo>
                <a:lnTo>
                  <a:pt x="77469" y="139700"/>
                </a:lnTo>
                <a:lnTo>
                  <a:pt x="113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263900" y="229742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 h="0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278629" y="2251710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89" h="91439">
                <a:moveTo>
                  <a:pt x="0" y="0"/>
                </a:moveTo>
                <a:lnTo>
                  <a:pt x="0" y="91439"/>
                </a:lnTo>
                <a:lnTo>
                  <a:pt x="135890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3671570" y="2109470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1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258820" y="229742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281170" y="314325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8419" y="0"/>
                </a:moveTo>
                <a:lnTo>
                  <a:pt x="0" y="69850"/>
                </a:lnTo>
                <a:lnTo>
                  <a:pt x="133350" y="123189"/>
                </a:lnTo>
                <a:lnTo>
                  <a:pt x="58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249929" y="254253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90"/>
                </a:moveTo>
                <a:lnTo>
                  <a:pt x="105664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272279" y="2458720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40"/>
                </a:lnTo>
                <a:lnTo>
                  <a:pt x="58420" y="12319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241039" y="2711450"/>
            <a:ext cx="1096010" cy="1831339"/>
          </a:xfrm>
          <a:custGeom>
            <a:avLst/>
            <a:gdLst/>
            <a:ahLst/>
            <a:cxnLst/>
            <a:rect l="l" t="t" r="r" b="b"/>
            <a:pathLst>
              <a:path w="1096010" h="1831339">
                <a:moveTo>
                  <a:pt x="0" y="1831339"/>
                </a:moveTo>
                <a:lnTo>
                  <a:pt x="109601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295140" y="2599689"/>
            <a:ext cx="109220" cy="139700"/>
          </a:xfrm>
          <a:custGeom>
            <a:avLst/>
            <a:gdLst/>
            <a:ahLst/>
            <a:cxnLst/>
            <a:rect l="l" t="t" r="r" b="b"/>
            <a:pathLst>
              <a:path w="109220" h="139700">
                <a:moveTo>
                  <a:pt x="109220" y="0"/>
                </a:moveTo>
                <a:lnTo>
                  <a:pt x="0" y="93980"/>
                </a:lnTo>
                <a:lnTo>
                  <a:pt x="77470" y="13970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4359909" y="3937000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7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826509" y="3032760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3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570220" y="2292350"/>
            <a:ext cx="866140" cy="1348740"/>
          </a:xfrm>
          <a:custGeom>
            <a:avLst/>
            <a:gdLst/>
            <a:ahLst/>
            <a:cxnLst/>
            <a:rect l="l" t="t" r="r" b="b"/>
            <a:pathLst>
              <a:path w="866139" h="1348739">
                <a:moveTo>
                  <a:pt x="0" y="0"/>
                </a:moveTo>
                <a:lnTo>
                  <a:pt x="866139" y="13487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394450" y="3611879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77470" y="0"/>
                </a:moveTo>
                <a:lnTo>
                  <a:pt x="0" y="49530"/>
                </a:lnTo>
                <a:lnTo>
                  <a:pt x="113029" y="139700"/>
                </a:lnTo>
                <a:lnTo>
                  <a:pt x="77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5812790" y="3065779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17">
                <a:latin typeface="Tahoma"/>
                <a:cs typeface="Tahoma"/>
              </a:rPr>
              <a:t>W</a:t>
            </a: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1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640579" y="3009899"/>
            <a:ext cx="628650" cy="6654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1200" spc="110">
                <a:latin typeface="Tahoma"/>
                <a:cs typeface="Tahoma"/>
              </a:rPr>
              <a:t>255</a:t>
            </a:r>
            <a:r>
              <a:rPr dirty="0" sz="1200" spc="85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4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5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6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40579" y="4229100"/>
            <a:ext cx="628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5">
                <a:latin typeface="Tahoma"/>
                <a:cs typeface="Tahoma"/>
              </a:rPr>
              <a:t>255w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40579" y="4344670"/>
            <a:ext cx="628650" cy="519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133985">
              <a:lnSpc>
                <a:spcPts val="810"/>
              </a:lnSpc>
              <a:spcBef>
                <a:spcPts val="90"/>
              </a:spcBef>
            </a:pPr>
            <a:r>
              <a:rPr dirty="0" sz="700" spc="55">
                <a:latin typeface="Tahoma"/>
                <a:cs typeface="Tahoma"/>
              </a:rPr>
              <a:t>7</a:t>
            </a:r>
            <a:endParaRPr sz="700">
              <a:latin typeface="Tahoma"/>
              <a:cs typeface="Tahoma"/>
            </a:endParaRPr>
          </a:p>
          <a:p>
            <a:pPr algn="ctr">
              <a:lnSpc>
                <a:spcPts val="1410"/>
              </a:lnSpc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8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9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460750" y="2392679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4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84929" y="3390900"/>
            <a:ext cx="500380" cy="67310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800" spc="120">
                <a:latin typeface="Tahoma"/>
                <a:cs typeface="Tahoma"/>
              </a:rPr>
              <a:t>W</a:t>
            </a:r>
            <a:r>
              <a:rPr dirty="0" baseline="-31746" sz="1575" spc="179">
                <a:latin typeface="Tahoma"/>
                <a:cs typeface="Tahoma"/>
              </a:rPr>
              <a:t>5</a:t>
            </a:r>
            <a:endParaRPr baseline="-31746" sz="1575">
              <a:latin typeface="Tahoma"/>
              <a:cs typeface="Tahoma"/>
            </a:endParaRPr>
          </a:p>
          <a:p>
            <a:pPr marL="261620">
              <a:lnSpc>
                <a:spcPct val="100000"/>
              </a:lnSpc>
              <a:spcBef>
                <a:spcPts val="39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84929" y="2473960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110990" y="2646680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43629" y="3947159"/>
            <a:ext cx="598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20">
                <a:latin typeface="Tahoma"/>
                <a:cs typeface="Tahoma"/>
              </a:rPr>
              <a:t>W</a:t>
            </a:r>
            <a:r>
              <a:rPr dirty="0" baseline="-31746" sz="1575" spc="179">
                <a:latin typeface="Tahoma"/>
                <a:cs typeface="Tahoma"/>
              </a:rPr>
              <a:t>6</a:t>
            </a:r>
            <a:r>
              <a:rPr dirty="0" baseline="-31746" sz="1575" spc="-165">
                <a:latin typeface="Tahoma"/>
                <a:cs typeface="Tahoma"/>
              </a:rPr>
              <a:t> </a:t>
            </a:r>
            <a:r>
              <a:rPr dirty="0" baseline="-13888" sz="2700" spc="232">
                <a:latin typeface="Tahoma"/>
                <a:cs typeface="Tahoma"/>
              </a:rPr>
              <a:t>W</a:t>
            </a:r>
            <a:endParaRPr baseline="-13888" sz="27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216400" y="4177029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8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234689" y="4312920"/>
            <a:ext cx="1046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425" algn="l"/>
                <a:tab pos="1033144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1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	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928109" y="4485640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9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812790" y="2307589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038850" y="2480310"/>
            <a:ext cx="19367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0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629909" y="3855720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178550" y="3369309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403340" y="3542029"/>
            <a:ext cx="19494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3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629909" y="3524250"/>
            <a:ext cx="419734" cy="688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17">
                <a:latin typeface="Tahoma"/>
                <a:cs typeface="Tahoma"/>
              </a:rPr>
              <a:t>W</a:t>
            </a: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4</a:t>
            </a:r>
            <a:endParaRPr sz="1050">
              <a:latin typeface="Tahoma"/>
              <a:cs typeface="Tahoma"/>
            </a:endParaRPr>
          </a:p>
          <a:p>
            <a:pPr marL="236854">
              <a:lnSpc>
                <a:spcPct val="100000"/>
              </a:lnSpc>
              <a:spcBef>
                <a:spcPts val="1800"/>
              </a:spcBef>
            </a:pP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929629" y="4297679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32">
                <a:latin typeface="Tahoma"/>
                <a:cs typeface="Tahoma"/>
              </a:rPr>
              <a:t>W</a:t>
            </a:r>
            <a:r>
              <a:rPr dirty="0" sz="1050" spc="8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5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241039" y="1737360"/>
            <a:ext cx="3342640" cy="3383279"/>
          </a:xfrm>
          <a:custGeom>
            <a:avLst/>
            <a:gdLst/>
            <a:ahLst/>
            <a:cxnLst/>
            <a:rect l="l" t="t" r="r" b="b"/>
            <a:pathLst>
              <a:path w="3342640" h="3383279">
                <a:moveTo>
                  <a:pt x="557530" y="0"/>
                </a:moveTo>
                <a:lnTo>
                  <a:pt x="513465" y="2270"/>
                </a:lnTo>
                <a:lnTo>
                  <a:pt x="469663" y="8922"/>
                </a:lnTo>
                <a:lnTo>
                  <a:pt x="426367" y="19712"/>
                </a:lnTo>
                <a:lnTo>
                  <a:pt x="383819" y="34397"/>
                </a:lnTo>
                <a:lnTo>
                  <a:pt x="342260" y="52737"/>
                </a:lnTo>
                <a:lnTo>
                  <a:pt x="301933" y="74489"/>
                </a:lnTo>
                <a:lnTo>
                  <a:pt x="263081" y="99410"/>
                </a:lnTo>
                <a:lnTo>
                  <a:pt x="225945" y="127258"/>
                </a:lnTo>
                <a:lnTo>
                  <a:pt x="190768" y="157791"/>
                </a:lnTo>
                <a:lnTo>
                  <a:pt x="157791" y="190768"/>
                </a:lnTo>
                <a:lnTo>
                  <a:pt x="127258" y="225945"/>
                </a:lnTo>
                <a:lnTo>
                  <a:pt x="99410" y="263081"/>
                </a:lnTo>
                <a:lnTo>
                  <a:pt x="74489" y="301933"/>
                </a:lnTo>
                <a:lnTo>
                  <a:pt x="52737" y="342260"/>
                </a:lnTo>
                <a:lnTo>
                  <a:pt x="34397" y="383819"/>
                </a:lnTo>
                <a:lnTo>
                  <a:pt x="19712" y="426367"/>
                </a:lnTo>
                <a:lnTo>
                  <a:pt x="8922" y="469663"/>
                </a:lnTo>
                <a:lnTo>
                  <a:pt x="2270" y="513465"/>
                </a:lnTo>
                <a:lnTo>
                  <a:pt x="0" y="557529"/>
                </a:lnTo>
                <a:lnTo>
                  <a:pt x="0" y="2825750"/>
                </a:lnTo>
                <a:lnTo>
                  <a:pt x="2270" y="2869814"/>
                </a:lnTo>
                <a:lnTo>
                  <a:pt x="8922" y="2913616"/>
                </a:lnTo>
                <a:lnTo>
                  <a:pt x="19712" y="2956912"/>
                </a:lnTo>
                <a:lnTo>
                  <a:pt x="34397" y="2999460"/>
                </a:lnTo>
                <a:lnTo>
                  <a:pt x="52737" y="3041019"/>
                </a:lnTo>
                <a:lnTo>
                  <a:pt x="74489" y="3081346"/>
                </a:lnTo>
                <a:lnTo>
                  <a:pt x="99410" y="3120198"/>
                </a:lnTo>
                <a:lnTo>
                  <a:pt x="127258" y="3157334"/>
                </a:lnTo>
                <a:lnTo>
                  <a:pt x="157791" y="3192511"/>
                </a:lnTo>
                <a:lnTo>
                  <a:pt x="190768" y="3225488"/>
                </a:lnTo>
                <a:lnTo>
                  <a:pt x="225945" y="3256021"/>
                </a:lnTo>
                <a:lnTo>
                  <a:pt x="263081" y="3283869"/>
                </a:lnTo>
                <a:lnTo>
                  <a:pt x="301933" y="3308790"/>
                </a:lnTo>
                <a:lnTo>
                  <a:pt x="342260" y="3330542"/>
                </a:lnTo>
                <a:lnTo>
                  <a:pt x="383819" y="3348882"/>
                </a:lnTo>
                <a:lnTo>
                  <a:pt x="426367" y="3363567"/>
                </a:lnTo>
                <a:lnTo>
                  <a:pt x="469663" y="3374357"/>
                </a:lnTo>
                <a:lnTo>
                  <a:pt x="513465" y="3381009"/>
                </a:lnTo>
                <a:lnTo>
                  <a:pt x="557530" y="3383279"/>
                </a:lnTo>
                <a:lnTo>
                  <a:pt x="2785110" y="3383279"/>
                </a:lnTo>
                <a:lnTo>
                  <a:pt x="2829174" y="3381009"/>
                </a:lnTo>
                <a:lnTo>
                  <a:pt x="2872976" y="3374357"/>
                </a:lnTo>
                <a:lnTo>
                  <a:pt x="2916272" y="3363567"/>
                </a:lnTo>
                <a:lnTo>
                  <a:pt x="2958820" y="3348882"/>
                </a:lnTo>
                <a:lnTo>
                  <a:pt x="3000379" y="3330542"/>
                </a:lnTo>
                <a:lnTo>
                  <a:pt x="3040706" y="3308790"/>
                </a:lnTo>
                <a:lnTo>
                  <a:pt x="3079558" y="3283869"/>
                </a:lnTo>
                <a:lnTo>
                  <a:pt x="3116694" y="3256021"/>
                </a:lnTo>
                <a:lnTo>
                  <a:pt x="3151871" y="3225488"/>
                </a:lnTo>
                <a:lnTo>
                  <a:pt x="3184848" y="3192511"/>
                </a:lnTo>
                <a:lnTo>
                  <a:pt x="3215381" y="3157334"/>
                </a:lnTo>
                <a:lnTo>
                  <a:pt x="3243229" y="3120198"/>
                </a:lnTo>
                <a:lnTo>
                  <a:pt x="3268150" y="3081346"/>
                </a:lnTo>
                <a:lnTo>
                  <a:pt x="3289902" y="3041019"/>
                </a:lnTo>
                <a:lnTo>
                  <a:pt x="3308242" y="2999460"/>
                </a:lnTo>
                <a:lnTo>
                  <a:pt x="3322927" y="2956912"/>
                </a:lnTo>
                <a:lnTo>
                  <a:pt x="3333717" y="2913616"/>
                </a:lnTo>
                <a:lnTo>
                  <a:pt x="3340369" y="2869814"/>
                </a:lnTo>
                <a:lnTo>
                  <a:pt x="3342640" y="2825750"/>
                </a:lnTo>
                <a:lnTo>
                  <a:pt x="3342640" y="557529"/>
                </a:lnTo>
                <a:lnTo>
                  <a:pt x="3340369" y="513465"/>
                </a:lnTo>
                <a:lnTo>
                  <a:pt x="3333717" y="469663"/>
                </a:lnTo>
                <a:lnTo>
                  <a:pt x="3322927" y="426367"/>
                </a:lnTo>
                <a:lnTo>
                  <a:pt x="3308242" y="383819"/>
                </a:lnTo>
                <a:lnTo>
                  <a:pt x="3289902" y="342260"/>
                </a:lnTo>
                <a:lnTo>
                  <a:pt x="3268150" y="301933"/>
                </a:lnTo>
                <a:lnTo>
                  <a:pt x="3243229" y="263081"/>
                </a:lnTo>
                <a:lnTo>
                  <a:pt x="3215381" y="225945"/>
                </a:lnTo>
                <a:lnTo>
                  <a:pt x="3184848" y="190768"/>
                </a:lnTo>
                <a:lnTo>
                  <a:pt x="3151871" y="157791"/>
                </a:lnTo>
                <a:lnTo>
                  <a:pt x="3116694" y="127258"/>
                </a:lnTo>
                <a:lnTo>
                  <a:pt x="3079558" y="99410"/>
                </a:lnTo>
                <a:lnTo>
                  <a:pt x="3040706" y="74489"/>
                </a:lnTo>
                <a:lnTo>
                  <a:pt x="3000379" y="52737"/>
                </a:lnTo>
                <a:lnTo>
                  <a:pt x="2958820" y="34397"/>
                </a:lnTo>
                <a:lnTo>
                  <a:pt x="2916272" y="19712"/>
                </a:lnTo>
                <a:lnTo>
                  <a:pt x="2872976" y="8922"/>
                </a:lnTo>
                <a:lnTo>
                  <a:pt x="2829174" y="2270"/>
                </a:lnTo>
                <a:lnTo>
                  <a:pt x="2785110" y="0"/>
                </a:lnTo>
                <a:lnTo>
                  <a:pt x="557530" y="0"/>
                </a:lnTo>
                <a:close/>
              </a:path>
            </a:pathLst>
          </a:custGeom>
          <a:ln w="29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241039" y="17373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9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583680" y="51206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9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2245360" y="1203959"/>
            <a:ext cx="52616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>
                <a:latin typeface="Tahoma"/>
                <a:cs typeface="Tahoma"/>
              </a:rPr>
              <a:t>Each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125">
                <a:latin typeface="Tahoma"/>
                <a:cs typeface="Tahoma"/>
              </a:rPr>
              <a:t>weight</a:t>
            </a:r>
            <a:r>
              <a:rPr dirty="0" sz="1800" spc="25">
                <a:latin typeface="Tahoma"/>
                <a:cs typeface="Tahoma"/>
              </a:rPr>
              <a:t> </a:t>
            </a:r>
            <a:r>
              <a:rPr dirty="0" sz="1800" spc="-65" b="1" i="1">
                <a:latin typeface="Verdana"/>
                <a:cs typeface="Verdana"/>
              </a:rPr>
              <a:t>w</a:t>
            </a:r>
            <a:r>
              <a:rPr dirty="0" baseline="-31746" sz="1575" spc="-97" b="1" i="1">
                <a:latin typeface="Verdana"/>
                <a:cs typeface="Verdana"/>
              </a:rPr>
              <a:t>x</a:t>
            </a:r>
            <a:r>
              <a:rPr dirty="0" baseline="-31746" sz="1575" spc="315" b="1" i="1">
                <a:latin typeface="Verdana"/>
                <a:cs typeface="Verdana"/>
              </a:rPr>
              <a:t> </a:t>
            </a:r>
            <a:r>
              <a:rPr dirty="0" sz="1800" spc="140">
                <a:latin typeface="Tahoma"/>
                <a:cs typeface="Tahoma"/>
              </a:rPr>
              <a:t>value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05">
                <a:latin typeface="Tahoma"/>
                <a:cs typeface="Tahoma"/>
              </a:rPr>
              <a:t>is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135">
                <a:latin typeface="Tahoma"/>
                <a:cs typeface="Tahoma"/>
              </a:rPr>
              <a:t>between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80">
                <a:latin typeface="Tahoma"/>
                <a:cs typeface="Tahoma"/>
              </a:rPr>
              <a:t>-1.0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40">
                <a:latin typeface="Tahoma"/>
                <a:cs typeface="Tahoma"/>
              </a:rPr>
              <a:t>and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10">
                <a:latin typeface="Tahoma"/>
                <a:cs typeface="Tahoma"/>
              </a:rPr>
              <a:t>1.0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51</a:t>
            </a:fld>
          </a:p>
        </p:txBody>
      </p:sp>
      <p:sp>
        <p:nvSpPr>
          <p:cNvPr id="91" name="object 91"/>
          <p:cNvSpPr txBox="1"/>
          <p:nvPr/>
        </p:nvSpPr>
        <p:spPr>
          <a:xfrm>
            <a:off x="6866890" y="2584450"/>
            <a:ext cx="629920" cy="518159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ctr" marL="12700" marR="5080" indent="1270">
              <a:lnSpc>
                <a:spcPts val="1280"/>
              </a:lnSpc>
              <a:spcBef>
                <a:spcPts val="175"/>
              </a:spcBef>
            </a:pPr>
            <a:r>
              <a:rPr dirty="0" sz="1100" spc="70">
                <a:latin typeface="Tahoma"/>
                <a:cs typeface="Tahoma"/>
              </a:rPr>
              <a:t>Multiply  </a:t>
            </a:r>
            <a:r>
              <a:rPr dirty="0" sz="1100" spc="85">
                <a:latin typeface="Tahoma"/>
                <a:cs typeface="Tahoma"/>
              </a:rPr>
              <a:t>and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100">
                <a:latin typeface="Tahoma"/>
                <a:cs typeface="Tahoma"/>
              </a:rPr>
              <a:t>sum 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 spc="80">
                <a:latin typeface="Tahoma"/>
                <a:cs typeface="Tahoma"/>
              </a:rPr>
              <a:t>again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866890" y="3717290"/>
            <a:ext cx="629920" cy="519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1270">
              <a:lnSpc>
                <a:spcPct val="97300"/>
              </a:lnSpc>
              <a:spcBef>
                <a:spcPts val="135"/>
              </a:spcBef>
            </a:pPr>
            <a:r>
              <a:rPr dirty="0" sz="1100" spc="70">
                <a:solidFill>
                  <a:srgbClr val="FFFFFF"/>
                </a:solidFill>
                <a:latin typeface="Tahoma"/>
                <a:cs typeface="Tahoma"/>
              </a:rPr>
              <a:t>Multiply  </a:t>
            </a:r>
            <a:r>
              <a:rPr dirty="0" sz="1100" spc="8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1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100">
                <a:solidFill>
                  <a:srgbClr val="FFFFFF"/>
                </a:solidFill>
                <a:latin typeface="Tahoma"/>
                <a:cs typeface="Tahoma"/>
              </a:rPr>
              <a:t>sum </a:t>
            </a:r>
            <a:r>
              <a:rPr dirty="0" sz="1100" spc="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80">
                <a:solidFill>
                  <a:srgbClr val="FFFFFF"/>
                </a:solidFill>
                <a:latin typeface="Tahoma"/>
                <a:cs typeface="Tahoma"/>
              </a:rPr>
              <a:t>again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955280" y="2651760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solidFill>
                  <a:srgbClr val="FFFFFF"/>
                </a:solidFill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955280" y="3749040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43421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A </a:t>
            </a:r>
            <a:r>
              <a:rPr dirty="0" spc="220"/>
              <a:t>Simple </a:t>
            </a:r>
            <a:r>
              <a:rPr dirty="0" spc="245"/>
              <a:t>Neural</a:t>
            </a:r>
            <a:r>
              <a:rPr dirty="0" spc="130"/>
              <a:t> </a:t>
            </a:r>
            <a:r>
              <a:rPr dirty="0" spc="275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229" y="1167129"/>
            <a:ext cx="7171690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dirty="0" sz="1800" spc="145" b="1">
                <a:latin typeface="Arial"/>
                <a:cs typeface="Arial"/>
              </a:rPr>
              <a:t>Million </a:t>
            </a:r>
            <a:r>
              <a:rPr dirty="0" sz="1800" spc="155" b="1">
                <a:latin typeface="Arial"/>
                <a:cs typeface="Arial"/>
              </a:rPr>
              <a:t>Dollar</a:t>
            </a:r>
            <a:r>
              <a:rPr dirty="0" sz="1800" spc="90" b="1">
                <a:latin typeface="Arial"/>
                <a:cs typeface="Arial"/>
              </a:rPr>
              <a:t> </a:t>
            </a:r>
            <a:r>
              <a:rPr dirty="0" sz="1800" spc="155" b="1">
                <a:latin typeface="Arial"/>
                <a:cs typeface="Arial"/>
              </a:rPr>
              <a:t>Question: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5"/>
              </a:lnSpc>
            </a:pPr>
            <a:r>
              <a:rPr dirty="0" sz="1800" spc="130">
                <a:latin typeface="Tahoma"/>
                <a:cs typeface="Tahoma"/>
              </a:rPr>
              <a:t>What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are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30">
                <a:latin typeface="Tahoma"/>
                <a:cs typeface="Tahoma"/>
              </a:rPr>
              <a:t>the</a:t>
            </a:r>
            <a:r>
              <a:rPr dirty="0" sz="1800" spc="25">
                <a:latin typeface="Tahoma"/>
                <a:cs typeface="Tahoma"/>
              </a:rPr>
              <a:t> </a:t>
            </a:r>
            <a:r>
              <a:rPr dirty="0" sz="1800" spc="70" i="1">
                <a:latin typeface="Trebuchet MS"/>
                <a:cs typeface="Trebuchet MS"/>
              </a:rPr>
              <a:t>optimal</a:t>
            </a:r>
            <a:r>
              <a:rPr dirty="0" sz="1800" spc="40" i="1">
                <a:latin typeface="Trebuchet MS"/>
                <a:cs typeface="Trebuchet MS"/>
              </a:rPr>
              <a:t> </a:t>
            </a:r>
            <a:r>
              <a:rPr dirty="0" sz="1800" spc="125">
                <a:latin typeface="Tahoma"/>
                <a:cs typeface="Tahoma"/>
              </a:rPr>
              <a:t>weight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135">
                <a:latin typeface="Tahoma"/>
                <a:cs typeface="Tahoma"/>
              </a:rPr>
              <a:t>values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10">
                <a:latin typeface="Tahoma"/>
                <a:cs typeface="Tahoma"/>
              </a:rPr>
              <a:t>to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30">
                <a:latin typeface="Tahoma"/>
                <a:cs typeface="Tahoma"/>
              </a:rPr>
              <a:t>get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125">
                <a:latin typeface="Tahoma"/>
                <a:cs typeface="Tahoma"/>
              </a:rPr>
              <a:t>the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desired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114">
                <a:latin typeface="Tahoma"/>
                <a:cs typeface="Tahoma"/>
              </a:rPr>
              <a:t>output?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3120" y="184150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6"/>
                </a:lnTo>
                <a:lnTo>
                  <a:pt x="399224" y="8467"/>
                </a:lnTo>
                <a:lnTo>
                  <a:pt x="353696" y="18788"/>
                </a:lnTo>
                <a:lnTo>
                  <a:pt x="310084" y="32934"/>
                </a:lnTo>
                <a:lnTo>
                  <a:pt x="268568" y="50730"/>
                </a:lnTo>
                <a:lnTo>
                  <a:pt x="229332" y="71999"/>
                </a:lnTo>
                <a:lnTo>
                  <a:pt x="192555" y="96568"/>
                </a:lnTo>
                <a:lnTo>
                  <a:pt x="158419" y="124260"/>
                </a:lnTo>
                <a:lnTo>
                  <a:pt x="127106" y="154901"/>
                </a:lnTo>
                <a:lnTo>
                  <a:pt x="98797" y="188315"/>
                </a:lnTo>
                <a:lnTo>
                  <a:pt x="73674" y="224327"/>
                </a:lnTo>
                <a:lnTo>
                  <a:pt x="51919" y="262762"/>
                </a:lnTo>
                <a:lnTo>
                  <a:pt x="33712" y="303443"/>
                </a:lnTo>
                <a:lnTo>
                  <a:pt x="19235" y="346197"/>
                </a:lnTo>
                <a:lnTo>
                  <a:pt x="8670" y="390848"/>
                </a:lnTo>
                <a:lnTo>
                  <a:pt x="2197" y="437221"/>
                </a:lnTo>
                <a:lnTo>
                  <a:pt x="0" y="485139"/>
                </a:lnTo>
                <a:lnTo>
                  <a:pt x="2197" y="532847"/>
                </a:lnTo>
                <a:lnTo>
                  <a:pt x="8670" y="579033"/>
                </a:lnTo>
                <a:lnTo>
                  <a:pt x="19235" y="623521"/>
                </a:lnTo>
                <a:lnTo>
                  <a:pt x="33712" y="666133"/>
                </a:lnTo>
                <a:lnTo>
                  <a:pt x="51919" y="706694"/>
                </a:lnTo>
                <a:lnTo>
                  <a:pt x="73674" y="745026"/>
                </a:lnTo>
                <a:lnTo>
                  <a:pt x="98797" y="780952"/>
                </a:lnTo>
                <a:lnTo>
                  <a:pt x="127106" y="814296"/>
                </a:lnTo>
                <a:lnTo>
                  <a:pt x="158419" y="844881"/>
                </a:lnTo>
                <a:lnTo>
                  <a:pt x="192555" y="872530"/>
                </a:lnTo>
                <a:lnTo>
                  <a:pt x="229332" y="897065"/>
                </a:lnTo>
                <a:lnTo>
                  <a:pt x="268568" y="918312"/>
                </a:lnTo>
                <a:lnTo>
                  <a:pt x="310084" y="936091"/>
                </a:lnTo>
                <a:lnTo>
                  <a:pt x="353696" y="950228"/>
                </a:lnTo>
                <a:lnTo>
                  <a:pt x="399224" y="960544"/>
                </a:lnTo>
                <a:lnTo>
                  <a:pt x="446485" y="966864"/>
                </a:lnTo>
                <a:lnTo>
                  <a:pt x="495300" y="969010"/>
                </a:lnTo>
                <a:lnTo>
                  <a:pt x="544114" y="966864"/>
                </a:lnTo>
                <a:lnTo>
                  <a:pt x="591375" y="960544"/>
                </a:lnTo>
                <a:lnTo>
                  <a:pt x="636903" y="950228"/>
                </a:lnTo>
                <a:lnTo>
                  <a:pt x="680515" y="936091"/>
                </a:lnTo>
                <a:lnTo>
                  <a:pt x="722031" y="918312"/>
                </a:lnTo>
                <a:lnTo>
                  <a:pt x="761267" y="897065"/>
                </a:lnTo>
                <a:lnTo>
                  <a:pt x="798044" y="872530"/>
                </a:lnTo>
                <a:lnTo>
                  <a:pt x="832180" y="844881"/>
                </a:lnTo>
                <a:lnTo>
                  <a:pt x="863493" y="814296"/>
                </a:lnTo>
                <a:lnTo>
                  <a:pt x="891802" y="780952"/>
                </a:lnTo>
                <a:lnTo>
                  <a:pt x="916925" y="745026"/>
                </a:lnTo>
                <a:lnTo>
                  <a:pt x="938680" y="706694"/>
                </a:lnTo>
                <a:lnTo>
                  <a:pt x="956887" y="666133"/>
                </a:lnTo>
                <a:lnTo>
                  <a:pt x="971364" y="623521"/>
                </a:lnTo>
                <a:lnTo>
                  <a:pt x="981929" y="579033"/>
                </a:lnTo>
                <a:lnTo>
                  <a:pt x="988402" y="532847"/>
                </a:lnTo>
                <a:lnTo>
                  <a:pt x="990600" y="485139"/>
                </a:lnTo>
                <a:lnTo>
                  <a:pt x="988402" y="437221"/>
                </a:lnTo>
                <a:lnTo>
                  <a:pt x="981929" y="390848"/>
                </a:lnTo>
                <a:lnTo>
                  <a:pt x="971364" y="346197"/>
                </a:lnTo>
                <a:lnTo>
                  <a:pt x="956887" y="303443"/>
                </a:lnTo>
                <a:lnTo>
                  <a:pt x="938680" y="262762"/>
                </a:lnTo>
                <a:lnTo>
                  <a:pt x="916925" y="224327"/>
                </a:lnTo>
                <a:lnTo>
                  <a:pt x="891802" y="188315"/>
                </a:lnTo>
                <a:lnTo>
                  <a:pt x="863493" y="154901"/>
                </a:lnTo>
                <a:lnTo>
                  <a:pt x="832180" y="124260"/>
                </a:lnTo>
                <a:lnTo>
                  <a:pt x="798044" y="96568"/>
                </a:lnTo>
                <a:lnTo>
                  <a:pt x="761267" y="71999"/>
                </a:lnTo>
                <a:lnTo>
                  <a:pt x="722031" y="50730"/>
                </a:lnTo>
                <a:lnTo>
                  <a:pt x="680515" y="32934"/>
                </a:lnTo>
                <a:lnTo>
                  <a:pt x="636903" y="18788"/>
                </a:lnTo>
                <a:lnTo>
                  <a:pt x="591375" y="8467"/>
                </a:lnTo>
                <a:lnTo>
                  <a:pt x="544114" y="2146"/>
                </a:lnTo>
                <a:lnTo>
                  <a:pt x="495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03120" y="184150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6"/>
                </a:lnTo>
                <a:lnTo>
                  <a:pt x="591375" y="8467"/>
                </a:lnTo>
                <a:lnTo>
                  <a:pt x="636903" y="18788"/>
                </a:lnTo>
                <a:lnTo>
                  <a:pt x="680515" y="32934"/>
                </a:lnTo>
                <a:lnTo>
                  <a:pt x="722031" y="50730"/>
                </a:lnTo>
                <a:lnTo>
                  <a:pt x="761267" y="71999"/>
                </a:lnTo>
                <a:lnTo>
                  <a:pt x="798044" y="96568"/>
                </a:lnTo>
                <a:lnTo>
                  <a:pt x="832180" y="124260"/>
                </a:lnTo>
                <a:lnTo>
                  <a:pt x="863493" y="154901"/>
                </a:lnTo>
                <a:lnTo>
                  <a:pt x="891802" y="188315"/>
                </a:lnTo>
                <a:lnTo>
                  <a:pt x="916925" y="224327"/>
                </a:lnTo>
                <a:lnTo>
                  <a:pt x="938680" y="262762"/>
                </a:lnTo>
                <a:lnTo>
                  <a:pt x="956887" y="303443"/>
                </a:lnTo>
                <a:lnTo>
                  <a:pt x="971364" y="346197"/>
                </a:lnTo>
                <a:lnTo>
                  <a:pt x="981929" y="390848"/>
                </a:lnTo>
                <a:lnTo>
                  <a:pt x="988402" y="437221"/>
                </a:lnTo>
                <a:lnTo>
                  <a:pt x="990600" y="485139"/>
                </a:lnTo>
                <a:lnTo>
                  <a:pt x="988402" y="532847"/>
                </a:lnTo>
                <a:lnTo>
                  <a:pt x="981929" y="579033"/>
                </a:lnTo>
                <a:lnTo>
                  <a:pt x="971364" y="623521"/>
                </a:lnTo>
                <a:lnTo>
                  <a:pt x="956887" y="666133"/>
                </a:lnTo>
                <a:lnTo>
                  <a:pt x="938680" y="706694"/>
                </a:lnTo>
                <a:lnTo>
                  <a:pt x="916925" y="745026"/>
                </a:lnTo>
                <a:lnTo>
                  <a:pt x="891802" y="780952"/>
                </a:lnTo>
                <a:lnTo>
                  <a:pt x="863493" y="814296"/>
                </a:lnTo>
                <a:lnTo>
                  <a:pt x="832180" y="844881"/>
                </a:lnTo>
                <a:lnTo>
                  <a:pt x="798044" y="872530"/>
                </a:lnTo>
                <a:lnTo>
                  <a:pt x="761267" y="897065"/>
                </a:lnTo>
                <a:lnTo>
                  <a:pt x="722031" y="918312"/>
                </a:lnTo>
                <a:lnTo>
                  <a:pt x="680515" y="936091"/>
                </a:lnTo>
                <a:lnTo>
                  <a:pt x="636903" y="950228"/>
                </a:lnTo>
                <a:lnTo>
                  <a:pt x="591375" y="960544"/>
                </a:lnTo>
                <a:lnTo>
                  <a:pt x="544114" y="966864"/>
                </a:lnTo>
                <a:lnTo>
                  <a:pt x="495300" y="969010"/>
                </a:lnTo>
                <a:lnTo>
                  <a:pt x="446485" y="966864"/>
                </a:lnTo>
                <a:lnTo>
                  <a:pt x="399224" y="960544"/>
                </a:lnTo>
                <a:lnTo>
                  <a:pt x="353696" y="950228"/>
                </a:lnTo>
                <a:lnTo>
                  <a:pt x="310084" y="936091"/>
                </a:lnTo>
                <a:lnTo>
                  <a:pt x="268568" y="918312"/>
                </a:lnTo>
                <a:lnTo>
                  <a:pt x="229332" y="897065"/>
                </a:lnTo>
                <a:lnTo>
                  <a:pt x="192555" y="872530"/>
                </a:lnTo>
                <a:lnTo>
                  <a:pt x="158419" y="844881"/>
                </a:lnTo>
                <a:lnTo>
                  <a:pt x="127106" y="814296"/>
                </a:lnTo>
                <a:lnTo>
                  <a:pt x="98797" y="780952"/>
                </a:lnTo>
                <a:lnTo>
                  <a:pt x="73674" y="745026"/>
                </a:lnTo>
                <a:lnTo>
                  <a:pt x="51919" y="706694"/>
                </a:lnTo>
                <a:lnTo>
                  <a:pt x="33712" y="666133"/>
                </a:lnTo>
                <a:lnTo>
                  <a:pt x="19235" y="623521"/>
                </a:lnTo>
                <a:lnTo>
                  <a:pt x="8670" y="579033"/>
                </a:lnTo>
                <a:lnTo>
                  <a:pt x="2197" y="532847"/>
                </a:lnTo>
                <a:lnTo>
                  <a:pt x="0" y="485139"/>
                </a:lnTo>
                <a:lnTo>
                  <a:pt x="2197" y="437221"/>
                </a:lnTo>
                <a:lnTo>
                  <a:pt x="8670" y="390848"/>
                </a:lnTo>
                <a:lnTo>
                  <a:pt x="19235" y="346197"/>
                </a:lnTo>
                <a:lnTo>
                  <a:pt x="33712" y="303443"/>
                </a:lnTo>
                <a:lnTo>
                  <a:pt x="51919" y="262762"/>
                </a:lnTo>
                <a:lnTo>
                  <a:pt x="73674" y="224327"/>
                </a:lnTo>
                <a:lnTo>
                  <a:pt x="98797" y="188315"/>
                </a:lnTo>
                <a:lnTo>
                  <a:pt x="127106" y="154901"/>
                </a:lnTo>
                <a:lnTo>
                  <a:pt x="158419" y="124260"/>
                </a:lnTo>
                <a:lnTo>
                  <a:pt x="192555" y="96568"/>
                </a:lnTo>
                <a:lnTo>
                  <a:pt x="229332" y="71999"/>
                </a:lnTo>
                <a:lnTo>
                  <a:pt x="268568" y="50730"/>
                </a:lnTo>
                <a:lnTo>
                  <a:pt x="310084" y="32934"/>
                </a:lnTo>
                <a:lnTo>
                  <a:pt x="353696" y="18788"/>
                </a:lnTo>
                <a:lnTo>
                  <a:pt x="399224" y="8467"/>
                </a:lnTo>
                <a:lnTo>
                  <a:pt x="446485" y="2146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03120" y="18415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93720" y="2811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91410" y="2180590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255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03120" y="2943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590"/>
                </a:lnTo>
                <a:lnTo>
                  <a:pt x="8670" y="577812"/>
                </a:lnTo>
                <a:lnTo>
                  <a:pt x="19235" y="622356"/>
                </a:lnTo>
                <a:lnTo>
                  <a:pt x="33712" y="665041"/>
                </a:lnTo>
                <a:lnTo>
                  <a:pt x="51919" y="705689"/>
                </a:lnTo>
                <a:lnTo>
                  <a:pt x="73674" y="744119"/>
                </a:lnTo>
                <a:lnTo>
                  <a:pt x="98797" y="780151"/>
                </a:lnTo>
                <a:lnTo>
                  <a:pt x="127106" y="813605"/>
                </a:lnTo>
                <a:lnTo>
                  <a:pt x="158419" y="844302"/>
                </a:lnTo>
                <a:lnTo>
                  <a:pt x="192555" y="872061"/>
                </a:lnTo>
                <a:lnTo>
                  <a:pt x="229332" y="896702"/>
                </a:lnTo>
                <a:lnTo>
                  <a:pt x="268568" y="918047"/>
                </a:lnTo>
                <a:lnTo>
                  <a:pt x="310084" y="935914"/>
                </a:lnTo>
                <a:lnTo>
                  <a:pt x="353696" y="950123"/>
                </a:lnTo>
                <a:lnTo>
                  <a:pt x="399224" y="960496"/>
                </a:lnTo>
                <a:lnTo>
                  <a:pt x="446485" y="966851"/>
                </a:lnTo>
                <a:lnTo>
                  <a:pt x="495300" y="969009"/>
                </a:lnTo>
                <a:lnTo>
                  <a:pt x="544114" y="966851"/>
                </a:lnTo>
                <a:lnTo>
                  <a:pt x="591375" y="960496"/>
                </a:lnTo>
                <a:lnTo>
                  <a:pt x="636903" y="950123"/>
                </a:lnTo>
                <a:lnTo>
                  <a:pt x="680515" y="935914"/>
                </a:lnTo>
                <a:lnTo>
                  <a:pt x="722031" y="918047"/>
                </a:lnTo>
                <a:lnTo>
                  <a:pt x="761267" y="896702"/>
                </a:lnTo>
                <a:lnTo>
                  <a:pt x="798044" y="872061"/>
                </a:lnTo>
                <a:lnTo>
                  <a:pt x="832180" y="844302"/>
                </a:lnTo>
                <a:lnTo>
                  <a:pt x="863493" y="813605"/>
                </a:lnTo>
                <a:lnTo>
                  <a:pt x="891802" y="780151"/>
                </a:lnTo>
                <a:lnTo>
                  <a:pt x="916925" y="744119"/>
                </a:lnTo>
                <a:lnTo>
                  <a:pt x="938680" y="705689"/>
                </a:lnTo>
                <a:lnTo>
                  <a:pt x="956887" y="665041"/>
                </a:lnTo>
                <a:lnTo>
                  <a:pt x="971364" y="622356"/>
                </a:lnTo>
                <a:lnTo>
                  <a:pt x="981929" y="577812"/>
                </a:lnTo>
                <a:lnTo>
                  <a:pt x="988402" y="531590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03120" y="2943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590"/>
                </a:lnTo>
                <a:lnTo>
                  <a:pt x="981929" y="577812"/>
                </a:lnTo>
                <a:lnTo>
                  <a:pt x="971364" y="622356"/>
                </a:lnTo>
                <a:lnTo>
                  <a:pt x="956887" y="665041"/>
                </a:lnTo>
                <a:lnTo>
                  <a:pt x="938680" y="705689"/>
                </a:lnTo>
                <a:lnTo>
                  <a:pt x="916925" y="744119"/>
                </a:lnTo>
                <a:lnTo>
                  <a:pt x="891802" y="780151"/>
                </a:lnTo>
                <a:lnTo>
                  <a:pt x="863493" y="813605"/>
                </a:lnTo>
                <a:lnTo>
                  <a:pt x="832180" y="844302"/>
                </a:lnTo>
                <a:lnTo>
                  <a:pt x="798044" y="872061"/>
                </a:lnTo>
                <a:lnTo>
                  <a:pt x="761267" y="896702"/>
                </a:lnTo>
                <a:lnTo>
                  <a:pt x="722031" y="918047"/>
                </a:lnTo>
                <a:lnTo>
                  <a:pt x="680515" y="935914"/>
                </a:lnTo>
                <a:lnTo>
                  <a:pt x="636903" y="950123"/>
                </a:lnTo>
                <a:lnTo>
                  <a:pt x="591375" y="960496"/>
                </a:lnTo>
                <a:lnTo>
                  <a:pt x="544114" y="966851"/>
                </a:lnTo>
                <a:lnTo>
                  <a:pt x="495300" y="969009"/>
                </a:lnTo>
                <a:lnTo>
                  <a:pt x="446485" y="966851"/>
                </a:lnTo>
                <a:lnTo>
                  <a:pt x="399224" y="960496"/>
                </a:lnTo>
                <a:lnTo>
                  <a:pt x="353696" y="950123"/>
                </a:lnTo>
                <a:lnTo>
                  <a:pt x="310084" y="935914"/>
                </a:lnTo>
                <a:lnTo>
                  <a:pt x="268568" y="918047"/>
                </a:lnTo>
                <a:lnTo>
                  <a:pt x="229332" y="896702"/>
                </a:lnTo>
                <a:lnTo>
                  <a:pt x="192555" y="872061"/>
                </a:lnTo>
                <a:lnTo>
                  <a:pt x="158419" y="844302"/>
                </a:lnTo>
                <a:lnTo>
                  <a:pt x="127106" y="813605"/>
                </a:lnTo>
                <a:lnTo>
                  <a:pt x="98797" y="780151"/>
                </a:lnTo>
                <a:lnTo>
                  <a:pt x="73674" y="744119"/>
                </a:lnTo>
                <a:lnTo>
                  <a:pt x="51919" y="705689"/>
                </a:lnTo>
                <a:lnTo>
                  <a:pt x="33712" y="665041"/>
                </a:lnTo>
                <a:lnTo>
                  <a:pt x="19235" y="622356"/>
                </a:lnTo>
                <a:lnTo>
                  <a:pt x="8670" y="577812"/>
                </a:lnTo>
                <a:lnTo>
                  <a:pt x="2197" y="531590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03120" y="2943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93720" y="3912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391410" y="3281679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03120" y="407415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577"/>
                </a:lnTo>
                <a:lnTo>
                  <a:pt x="8670" y="577763"/>
                </a:lnTo>
                <a:lnTo>
                  <a:pt x="19235" y="622251"/>
                </a:lnTo>
                <a:lnTo>
                  <a:pt x="33712" y="664863"/>
                </a:lnTo>
                <a:lnTo>
                  <a:pt x="51919" y="705424"/>
                </a:lnTo>
                <a:lnTo>
                  <a:pt x="73674" y="743756"/>
                </a:lnTo>
                <a:lnTo>
                  <a:pt x="98797" y="779682"/>
                </a:lnTo>
                <a:lnTo>
                  <a:pt x="127106" y="813026"/>
                </a:lnTo>
                <a:lnTo>
                  <a:pt x="158419" y="843611"/>
                </a:lnTo>
                <a:lnTo>
                  <a:pt x="192555" y="871260"/>
                </a:lnTo>
                <a:lnTo>
                  <a:pt x="229332" y="895795"/>
                </a:lnTo>
                <a:lnTo>
                  <a:pt x="268568" y="917042"/>
                </a:lnTo>
                <a:lnTo>
                  <a:pt x="310084" y="934821"/>
                </a:lnTo>
                <a:lnTo>
                  <a:pt x="353696" y="948958"/>
                </a:lnTo>
                <a:lnTo>
                  <a:pt x="399224" y="959274"/>
                </a:lnTo>
                <a:lnTo>
                  <a:pt x="446485" y="965594"/>
                </a:lnTo>
                <a:lnTo>
                  <a:pt x="495300" y="967739"/>
                </a:lnTo>
                <a:lnTo>
                  <a:pt x="544114" y="965594"/>
                </a:lnTo>
                <a:lnTo>
                  <a:pt x="591375" y="959274"/>
                </a:lnTo>
                <a:lnTo>
                  <a:pt x="636903" y="948958"/>
                </a:lnTo>
                <a:lnTo>
                  <a:pt x="680515" y="934821"/>
                </a:lnTo>
                <a:lnTo>
                  <a:pt x="722031" y="917042"/>
                </a:lnTo>
                <a:lnTo>
                  <a:pt x="761267" y="895795"/>
                </a:lnTo>
                <a:lnTo>
                  <a:pt x="798044" y="871260"/>
                </a:lnTo>
                <a:lnTo>
                  <a:pt x="832180" y="843611"/>
                </a:lnTo>
                <a:lnTo>
                  <a:pt x="863493" y="813026"/>
                </a:lnTo>
                <a:lnTo>
                  <a:pt x="891802" y="779682"/>
                </a:lnTo>
                <a:lnTo>
                  <a:pt x="916925" y="743756"/>
                </a:lnTo>
                <a:lnTo>
                  <a:pt x="938680" y="705424"/>
                </a:lnTo>
                <a:lnTo>
                  <a:pt x="956887" y="664863"/>
                </a:lnTo>
                <a:lnTo>
                  <a:pt x="971364" y="622251"/>
                </a:lnTo>
                <a:lnTo>
                  <a:pt x="981929" y="577763"/>
                </a:lnTo>
                <a:lnTo>
                  <a:pt x="988402" y="531577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03120" y="407415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577"/>
                </a:lnTo>
                <a:lnTo>
                  <a:pt x="981929" y="577763"/>
                </a:lnTo>
                <a:lnTo>
                  <a:pt x="971364" y="622251"/>
                </a:lnTo>
                <a:lnTo>
                  <a:pt x="956887" y="664863"/>
                </a:lnTo>
                <a:lnTo>
                  <a:pt x="938680" y="705424"/>
                </a:lnTo>
                <a:lnTo>
                  <a:pt x="916925" y="743756"/>
                </a:lnTo>
                <a:lnTo>
                  <a:pt x="891802" y="779682"/>
                </a:lnTo>
                <a:lnTo>
                  <a:pt x="863493" y="813026"/>
                </a:lnTo>
                <a:lnTo>
                  <a:pt x="832180" y="843611"/>
                </a:lnTo>
                <a:lnTo>
                  <a:pt x="798044" y="871260"/>
                </a:lnTo>
                <a:lnTo>
                  <a:pt x="761267" y="895795"/>
                </a:lnTo>
                <a:lnTo>
                  <a:pt x="722031" y="917042"/>
                </a:lnTo>
                <a:lnTo>
                  <a:pt x="680515" y="934821"/>
                </a:lnTo>
                <a:lnTo>
                  <a:pt x="636903" y="948958"/>
                </a:lnTo>
                <a:lnTo>
                  <a:pt x="591375" y="959274"/>
                </a:lnTo>
                <a:lnTo>
                  <a:pt x="544114" y="965594"/>
                </a:lnTo>
                <a:lnTo>
                  <a:pt x="495300" y="967739"/>
                </a:lnTo>
                <a:lnTo>
                  <a:pt x="446485" y="965594"/>
                </a:lnTo>
                <a:lnTo>
                  <a:pt x="399224" y="959274"/>
                </a:lnTo>
                <a:lnTo>
                  <a:pt x="353696" y="948958"/>
                </a:lnTo>
                <a:lnTo>
                  <a:pt x="310084" y="934821"/>
                </a:lnTo>
                <a:lnTo>
                  <a:pt x="268568" y="917042"/>
                </a:lnTo>
                <a:lnTo>
                  <a:pt x="229332" y="895795"/>
                </a:lnTo>
                <a:lnTo>
                  <a:pt x="192555" y="871260"/>
                </a:lnTo>
                <a:lnTo>
                  <a:pt x="158419" y="843611"/>
                </a:lnTo>
                <a:lnTo>
                  <a:pt x="127106" y="813026"/>
                </a:lnTo>
                <a:lnTo>
                  <a:pt x="98797" y="779682"/>
                </a:lnTo>
                <a:lnTo>
                  <a:pt x="73674" y="743756"/>
                </a:lnTo>
                <a:lnTo>
                  <a:pt x="51919" y="705424"/>
                </a:lnTo>
                <a:lnTo>
                  <a:pt x="33712" y="664863"/>
                </a:lnTo>
                <a:lnTo>
                  <a:pt x="19235" y="622251"/>
                </a:lnTo>
                <a:lnTo>
                  <a:pt x="8670" y="577763"/>
                </a:lnTo>
                <a:lnTo>
                  <a:pt x="2197" y="531577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03120" y="4074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93720" y="50431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391410" y="4413250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06209" y="2385060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09"/>
                </a:lnTo>
                <a:lnTo>
                  <a:pt x="544126" y="966863"/>
                </a:lnTo>
                <a:lnTo>
                  <a:pt x="591424" y="960542"/>
                </a:lnTo>
                <a:lnTo>
                  <a:pt x="637008" y="950221"/>
                </a:lnTo>
                <a:lnTo>
                  <a:pt x="680693" y="936075"/>
                </a:lnTo>
                <a:lnTo>
                  <a:pt x="722296" y="918279"/>
                </a:lnTo>
                <a:lnTo>
                  <a:pt x="761630" y="897010"/>
                </a:lnTo>
                <a:lnTo>
                  <a:pt x="798513" y="872441"/>
                </a:lnTo>
                <a:lnTo>
                  <a:pt x="832759" y="844749"/>
                </a:lnTo>
                <a:lnTo>
                  <a:pt x="864184" y="814108"/>
                </a:lnTo>
                <a:lnTo>
                  <a:pt x="892603" y="780694"/>
                </a:lnTo>
                <a:lnTo>
                  <a:pt x="917832" y="744682"/>
                </a:lnTo>
                <a:lnTo>
                  <a:pt x="939685" y="706247"/>
                </a:lnTo>
                <a:lnTo>
                  <a:pt x="957979" y="665566"/>
                </a:lnTo>
                <a:lnTo>
                  <a:pt x="972529" y="622812"/>
                </a:lnTo>
                <a:lnTo>
                  <a:pt x="983151" y="578161"/>
                </a:lnTo>
                <a:lnTo>
                  <a:pt x="989659" y="531788"/>
                </a:lnTo>
                <a:lnTo>
                  <a:pt x="991870" y="483869"/>
                </a:lnTo>
                <a:lnTo>
                  <a:pt x="989659" y="436162"/>
                </a:lnTo>
                <a:lnTo>
                  <a:pt x="983151" y="389976"/>
                </a:lnTo>
                <a:lnTo>
                  <a:pt x="972529" y="345488"/>
                </a:lnTo>
                <a:lnTo>
                  <a:pt x="957979" y="302876"/>
                </a:lnTo>
                <a:lnTo>
                  <a:pt x="939685" y="262315"/>
                </a:lnTo>
                <a:lnTo>
                  <a:pt x="917832" y="223983"/>
                </a:lnTo>
                <a:lnTo>
                  <a:pt x="892603" y="188057"/>
                </a:lnTo>
                <a:lnTo>
                  <a:pt x="864184" y="154713"/>
                </a:lnTo>
                <a:lnTo>
                  <a:pt x="832759" y="124128"/>
                </a:lnTo>
                <a:lnTo>
                  <a:pt x="798513" y="96479"/>
                </a:lnTo>
                <a:lnTo>
                  <a:pt x="761630" y="71944"/>
                </a:lnTo>
                <a:lnTo>
                  <a:pt x="722296" y="50697"/>
                </a:lnTo>
                <a:lnTo>
                  <a:pt x="680693" y="32918"/>
                </a:lnTo>
                <a:lnTo>
                  <a:pt x="637008" y="18781"/>
                </a:lnTo>
                <a:lnTo>
                  <a:pt x="591424" y="8465"/>
                </a:lnTo>
                <a:lnTo>
                  <a:pt x="544126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06209" y="2385060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544126" y="2145"/>
                </a:lnTo>
                <a:lnTo>
                  <a:pt x="591424" y="8465"/>
                </a:lnTo>
                <a:lnTo>
                  <a:pt x="637008" y="18781"/>
                </a:lnTo>
                <a:lnTo>
                  <a:pt x="680693" y="32918"/>
                </a:lnTo>
                <a:lnTo>
                  <a:pt x="722296" y="50697"/>
                </a:lnTo>
                <a:lnTo>
                  <a:pt x="761630" y="71944"/>
                </a:lnTo>
                <a:lnTo>
                  <a:pt x="798513" y="96479"/>
                </a:lnTo>
                <a:lnTo>
                  <a:pt x="832759" y="124128"/>
                </a:lnTo>
                <a:lnTo>
                  <a:pt x="864184" y="154713"/>
                </a:lnTo>
                <a:lnTo>
                  <a:pt x="892603" y="188057"/>
                </a:lnTo>
                <a:lnTo>
                  <a:pt x="917832" y="223983"/>
                </a:lnTo>
                <a:lnTo>
                  <a:pt x="939685" y="262315"/>
                </a:lnTo>
                <a:lnTo>
                  <a:pt x="957979" y="302876"/>
                </a:lnTo>
                <a:lnTo>
                  <a:pt x="972529" y="345488"/>
                </a:lnTo>
                <a:lnTo>
                  <a:pt x="983151" y="389976"/>
                </a:lnTo>
                <a:lnTo>
                  <a:pt x="989659" y="436162"/>
                </a:lnTo>
                <a:lnTo>
                  <a:pt x="991870" y="483869"/>
                </a:lnTo>
                <a:lnTo>
                  <a:pt x="989659" y="531788"/>
                </a:lnTo>
                <a:lnTo>
                  <a:pt x="983151" y="578161"/>
                </a:lnTo>
                <a:lnTo>
                  <a:pt x="972529" y="622812"/>
                </a:lnTo>
                <a:lnTo>
                  <a:pt x="957979" y="665566"/>
                </a:lnTo>
                <a:lnTo>
                  <a:pt x="939685" y="706247"/>
                </a:lnTo>
                <a:lnTo>
                  <a:pt x="917832" y="744682"/>
                </a:lnTo>
                <a:lnTo>
                  <a:pt x="892603" y="780694"/>
                </a:lnTo>
                <a:lnTo>
                  <a:pt x="864184" y="814108"/>
                </a:lnTo>
                <a:lnTo>
                  <a:pt x="832759" y="844749"/>
                </a:lnTo>
                <a:lnTo>
                  <a:pt x="798513" y="872441"/>
                </a:lnTo>
                <a:lnTo>
                  <a:pt x="761630" y="897010"/>
                </a:lnTo>
                <a:lnTo>
                  <a:pt x="722296" y="918279"/>
                </a:lnTo>
                <a:lnTo>
                  <a:pt x="680693" y="936075"/>
                </a:lnTo>
                <a:lnTo>
                  <a:pt x="637008" y="950221"/>
                </a:lnTo>
                <a:lnTo>
                  <a:pt x="591424" y="960542"/>
                </a:lnTo>
                <a:lnTo>
                  <a:pt x="544126" y="966863"/>
                </a:lnTo>
                <a:lnTo>
                  <a:pt x="495300" y="969009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506209" y="23850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498080" y="3354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06209" y="351535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09"/>
                </a:lnTo>
                <a:lnTo>
                  <a:pt x="544126" y="966863"/>
                </a:lnTo>
                <a:lnTo>
                  <a:pt x="591424" y="960542"/>
                </a:lnTo>
                <a:lnTo>
                  <a:pt x="637008" y="950221"/>
                </a:lnTo>
                <a:lnTo>
                  <a:pt x="680693" y="936075"/>
                </a:lnTo>
                <a:lnTo>
                  <a:pt x="722296" y="918279"/>
                </a:lnTo>
                <a:lnTo>
                  <a:pt x="761630" y="897010"/>
                </a:lnTo>
                <a:lnTo>
                  <a:pt x="798513" y="872441"/>
                </a:lnTo>
                <a:lnTo>
                  <a:pt x="832759" y="844749"/>
                </a:lnTo>
                <a:lnTo>
                  <a:pt x="864184" y="814108"/>
                </a:lnTo>
                <a:lnTo>
                  <a:pt x="892603" y="780694"/>
                </a:lnTo>
                <a:lnTo>
                  <a:pt x="917832" y="744682"/>
                </a:lnTo>
                <a:lnTo>
                  <a:pt x="939685" y="706247"/>
                </a:lnTo>
                <a:lnTo>
                  <a:pt x="957979" y="665566"/>
                </a:lnTo>
                <a:lnTo>
                  <a:pt x="972529" y="622812"/>
                </a:lnTo>
                <a:lnTo>
                  <a:pt x="983151" y="578161"/>
                </a:lnTo>
                <a:lnTo>
                  <a:pt x="989659" y="531788"/>
                </a:lnTo>
                <a:lnTo>
                  <a:pt x="991870" y="483869"/>
                </a:lnTo>
                <a:lnTo>
                  <a:pt x="989659" y="436162"/>
                </a:lnTo>
                <a:lnTo>
                  <a:pt x="983151" y="389976"/>
                </a:lnTo>
                <a:lnTo>
                  <a:pt x="972529" y="345488"/>
                </a:lnTo>
                <a:lnTo>
                  <a:pt x="957979" y="302876"/>
                </a:lnTo>
                <a:lnTo>
                  <a:pt x="939685" y="262315"/>
                </a:lnTo>
                <a:lnTo>
                  <a:pt x="917832" y="223983"/>
                </a:lnTo>
                <a:lnTo>
                  <a:pt x="892603" y="188057"/>
                </a:lnTo>
                <a:lnTo>
                  <a:pt x="864184" y="154713"/>
                </a:lnTo>
                <a:lnTo>
                  <a:pt x="832759" y="124128"/>
                </a:lnTo>
                <a:lnTo>
                  <a:pt x="798513" y="96479"/>
                </a:lnTo>
                <a:lnTo>
                  <a:pt x="761630" y="71944"/>
                </a:lnTo>
                <a:lnTo>
                  <a:pt x="722296" y="50697"/>
                </a:lnTo>
                <a:lnTo>
                  <a:pt x="680693" y="32918"/>
                </a:lnTo>
                <a:lnTo>
                  <a:pt x="637008" y="18781"/>
                </a:lnTo>
                <a:lnTo>
                  <a:pt x="591424" y="8465"/>
                </a:lnTo>
                <a:lnTo>
                  <a:pt x="544126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06209" y="351535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544126" y="2145"/>
                </a:lnTo>
                <a:lnTo>
                  <a:pt x="591424" y="8465"/>
                </a:lnTo>
                <a:lnTo>
                  <a:pt x="637008" y="18781"/>
                </a:lnTo>
                <a:lnTo>
                  <a:pt x="680693" y="32918"/>
                </a:lnTo>
                <a:lnTo>
                  <a:pt x="722296" y="50697"/>
                </a:lnTo>
                <a:lnTo>
                  <a:pt x="761630" y="71944"/>
                </a:lnTo>
                <a:lnTo>
                  <a:pt x="798513" y="96479"/>
                </a:lnTo>
                <a:lnTo>
                  <a:pt x="832759" y="124128"/>
                </a:lnTo>
                <a:lnTo>
                  <a:pt x="864184" y="154713"/>
                </a:lnTo>
                <a:lnTo>
                  <a:pt x="892603" y="188057"/>
                </a:lnTo>
                <a:lnTo>
                  <a:pt x="917832" y="223983"/>
                </a:lnTo>
                <a:lnTo>
                  <a:pt x="939685" y="262315"/>
                </a:lnTo>
                <a:lnTo>
                  <a:pt x="957979" y="302876"/>
                </a:lnTo>
                <a:lnTo>
                  <a:pt x="972529" y="345488"/>
                </a:lnTo>
                <a:lnTo>
                  <a:pt x="983151" y="389976"/>
                </a:lnTo>
                <a:lnTo>
                  <a:pt x="989659" y="436162"/>
                </a:lnTo>
                <a:lnTo>
                  <a:pt x="991870" y="483869"/>
                </a:lnTo>
                <a:lnTo>
                  <a:pt x="989659" y="531788"/>
                </a:lnTo>
                <a:lnTo>
                  <a:pt x="983151" y="578161"/>
                </a:lnTo>
                <a:lnTo>
                  <a:pt x="972529" y="622812"/>
                </a:lnTo>
                <a:lnTo>
                  <a:pt x="957979" y="665566"/>
                </a:lnTo>
                <a:lnTo>
                  <a:pt x="939685" y="706247"/>
                </a:lnTo>
                <a:lnTo>
                  <a:pt x="917832" y="744682"/>
                </a:lnTo>
                <a:lnTo>
                  <a:pt x="892603" y="780694"/>
                </a:lnTo>
                <a:lnTo>
                  <a:pt x="864184" y="814108"/>
                </a:lnTo>
                <a:lnTo>
                  <a:pt x="832759" y="844749"/>
                </a:lnTo>
                <a:lnTo>
                  <a:pt x="798513" y="872441"/>
                </a:lnTo>
                <a:lnTo>
                  <a:pt x="761630" y="897010"/>
                </a:lnTo>
                <a:lnTo>
                  <a:pt x="722296" y="918279"/>
                </a:lnTo>
                <a:lnTo>
                  <a:pt x="680693" y="936075"/>
                </a:lnTo>
                <a:lnTo>
                  <a:pt x="637008" y="950221"/>
                </a:lnTo>
                <a:lnTo>
                  <a:pt x="591424" y="960542"/>
                </a:lnTo>
                <a:lnTo>
                  <a:pt x="544126" y="966863"/>
                </a:lnTo>
                <a:lnTo>
                  <a:pt x="495300" y="969009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506209" y="35153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498080" y="44843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55009" y="342772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 h="0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69740" y="3382009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0" y="0"/>
                </a:moveTo>
                <a:lnTo>
                  <a:pt x="0" y="91439"/>
                </a:lnTo>
                <a:lnTo>
                  <a:pt x="137160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62120" y="4513579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60" h="90170">
                <a:moveTo>
                  <a:pt x="0" y="0"/>
                </a:moveTo>
                <a:lnTo>
                  <a:pt x="0" y="90170"/>
                </a:lnTo>
                <a:lnTo>
                  <a:pt x="137159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85640" y="1841500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6"/>
                </a:lnTo>
                <a:lnTo>
                  <a:pt x="590454" y="8467"/>
                </a:lnTo>
                <a:lnTo>
                  <a:pt x="636089" y="18788"/>
                </a:lnTo>
                <a:lnTo>
                  <a:pt x="679770" y="32934"/>
                </a:lnTo>
                <a:lnTo>
                  <a:pt x="721319" y="50730"/>
                </a:lnTo>
                <a:lnTo>
                  <a:pt x="760560" y="71999"/>
                </a:lnTo>
                <a:lnTo>
                  <a:pt x="797317" y="96568"/>
                </a:lnTo>
                <a:lnTo>
                  <a:pt x="831413" y="124260"/>
                </a:lnTo>
                <a:lnTo>
                  <a:pt x="862670" y="154901"/>
                </a:lnTo>
                <a:lnTo>
                  <a:pt x="890912" y="188315"/>
                </a:lnTo>
                <a:lnTo>
                  <a:pt x="915962" y="224327"/>
                </a:lnTo>
                <a:lnTo>
                  <a:pt x="937643" y="262762"/>
                </a:lnTo>
                <a:lnTo>
                  <a:pt x="955779" y="303443"/>
                </a:lnTo>
                <a:lnTo>
                  <a:pt x="970192" y="346197"/>
                </a:lnTo>
                <a:lnTo>
                  <a:pt x="980706" y="390848"/>
                </a:lnTo>
                <a:lnTo>
                  <a:pt x="987144" y="437221"/>
                </a:lnTo>
                <a:lnTo>
                  <a:pt x="989330" y="485139"/>
                </a:lnTo>
                <a:lnTo>
                  <a:pt x="987144" y="532847"/>
                </a:lnTo>
                <a:lnTo>
                  <a:pt x="980706" y="579033"/>
                </a:lnTo>
                <a:lnTo>
                  <a:pt x="970192" y="623521"/>
                </a:lnTo>
                <a:lnTo>
                  <a:pt x="955779" y="666133"/>
                </a:lnTo>
                <a:lnTo>
                  <a:pt x="937643" y="706694"/>
                </a:lnTo>
                <a:lnTo>
                  <a:pt x="915962" y="745026"/>
                </a:lnTo>
                <a:lnTo>
                  <a:pt x="890912" y="780952"/>
                </a:lnTo>
                <a:lnTo>
                  <a:pt x="862670" y="814296"/>
                </a:lnTo>
                <a:lnTo>
                  <a:pt x="831413" y="844881"/>
                </a:lnTo>
                <a:lnTo>
                  <a:pt x="797317" y="872530"/>
                </a:lnTo>
                <a:lnTo>
                  <a:pt x="760560" y="897065"/>
                </a:lnTo>
                <a:lnTo>
                  <a:pt x="721319" y="918312"/>
                </a:lnTo>
                <a:lnTo>
                  <a:pt x="679770" y="936091"/>
                </a:lnTo>
                <a:lnTo>
                  <a:pt x="636089" y="950228"/>
                </a:lnTo>
                <a:lnTo>
                  <a:pt x="590454" y="960544"/>
                </a:lnTo>
                <a:lnTo>
                  <a:pt x="543042" y="966864"/>
                </a:lnTo>
                <a:lnTo>
                  <a:pt x="494030" y="969010"/>
                </a:lnTo>
                <a:lnTo>
                  <a:pt x="445228" y="966864"/>
                </a:lnTo>
                <a:lnTo>
                  <a:pt x="398002" y="960544"/>
                </a:lnTo>
                <a:lnTo>
                  <a:pt x="352531" y="950228"/>
                </a:lnTo>
                <a:lnTo>
                  <a:pt x="308992" y="936091"/>
                </a:lnTo>
                <a:lnTo>
                  <a:pt x="267563" y="918312"/>
                </a:lnTo>
                <a:lnTo>
                  <a:pt x="228424" y="897065"/>
                </a:lnTo>
                <a:lnTo>
                  <a:pt x="191753" y="872530"/>
                </a:lnTo>
                <a:lnTo>
                  <a:pt x="157728" y="844881"/>
                </a:lnTo>
                <a:lnTo>
                  <a:pt x="126527" y="814296"/>
                </a:lnTo>
                <a:lnTo>
                  <a:pt x="98329" y="780952"/>
                </a:lnTo>
                <a:lnTo>
                  <a:pt x="73312" y="745026"/>
                </a:lnTo>
                <a:lnTo>
                  <a:pt x="51654" y="706694"/>
                </a:lnTo>
                <a:lnTo>
                  <a:pt x="33534" y="666133"/>
                </a:lnTo>
                <a:lnTo>
                  <a:pt x="19130" y="623521"/>
                </a:lnTo>
                <a:lnTo>
                  <a:pt x="8621" y="579033"/>
                </a:lnTo>
                <a:lnTo>
                  <a:pt x="2185" y="532847"/>
                </a:lnTo>
                <a:lnTo>
                  <a:pt x="0" y="485139"/>
                </a:lnTo>
                <a:lnTo>
                  <a:pt x="2185" y="437221"/>
                </a:lnTo>
                <a:lnTo>
                  <a:pt x="8621" y="390848"/>
                </a:lnTo>
                <a:lnTo>
                  <a:pt x="19130" y="346197"/>
                </a:lnTo>
                <a:lnTo>
                  <a:pt x="33534" y="303443"/>
                </a:lnTo>
                <a:lnTo>
                  <a:pt x="51654" y="262762"/>
                </a:lnTo>
                <a:lnTo>
                  <a:pt x="73312" y="224327"/>
                </a:lnTo>
                <a:lnTo>
                  <a:pt x="98329" y="188315"/>
                </a:lnTo>
                <a:lnTo>
                  <a:pt x="126527" y="154901"/>
                </a:lnTo>
                <a:lnTo>
                  <a:pt x="157728" y="124260"/>
                </a:lnTo>
                <a:lnTo>
                  <a:pt x="191753" y="96568"/>
                </a:lnTo>
                <a:lnTo>
                  <a:pt x="228424" y="71999"/>
                </a:lnTo>
                <a:lnTo>
                  <a:pt x="267563" y="50730"/>
                </a:lnTo>
                <a:lnTo>
                  <a:pt x="308992" y="32934"/>
                </a:lnTo>
                <a:lnTo>
                  <a:pt x="352531" y="18788"/>
                </a:lnTo>
                <a:lnTo>
                  <a:pt x="398002" y="8467"/>
                </a:lnTo>
                <a:lnTo>
                  <a:pt x="445228" y="2146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85640" y="18415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476240" y="2811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641850" y="1953260"/>
            <a:ext cx="628650" cy="6654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1200" spc="110">
                <a:latin typeface="Tahoma"/>
                <a:cs typeface="Tahoma"/>
              </a:rPr>
              <a:t>255</a:t>
            </a:r>
            <a:r>
              <a:rPr dirty="0" sz="1200" spc="85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1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2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3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85640" y="2943860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69"/>
                </a:lnTo>
                <a:lnTo>
                  <a:pt x="987144" y="531590"/>
                </a:lnTo>
                <a:lnTo>
                  <a:pt x="980706" y="577812"/>
                </a:lnTo>
                <a:lnTo>
                  <a:pt x="970192" y="622356"/>
                </a:lnTo>
                <a:lnTo>
                  <a:pt x="955779" y="665041"/>
                </a:lnTo>
                <a:lnTo>
                  <a:pt x="937643" y="705689"/>
                </a:lnTo>
                <a:lnTo>
                  <a:pt x="915962" y="744119"/>
                </a:lnTo>
                <a:lnTo>
                  <a:pt x="890912" y="780151"/>
                </a:lnTo>
                <a:lnTo>
                  <a:pt x="862670" y="813605"/>
                </a:lnTo>
                <a:lnTo>
                  <a:pt x="831413" y="844302"/>
                </a:lnTo>
                <a:lnTo>
                  <a:pt x="797317" y="872061"/>
                </a:lnTo>
                <a:lnTo>
                  <a:pt x="760560" y="896702"/>
                </a:lnTo>
                <a:lnTo>
                  <a:pt x="721319" y="918047"/>
                </a:lnTo>
                <a:lnTo>
                  <a:pt x="679770" y="935914"/>
                </a:lnTo>
                <a:lnTo>
                  <a:pt x="636089" y="950123"/>
                </a:lnTo>
                <a:lnTo>
                  <a:pt x="590454" y="960496"/>
                </a:lnTo>
                <a:lnTo>
                  <a:pt x="543042" y="966851"/>
                </a:lnTo>
                <a:lnTo>
                  <a:pt x="494030" y="969009"/>
                </a:lnTo>
                <a:lnTo>
                  <a:pt x="445228" y="966851"/>
                </a:lnTo>
                <a:lnTo>
                  <a:pt x="398002" y="960496"/>
                </a:lnTo>
                <a:lnTo>
                  <a:pt x="352531" y="950123"/>
                </a:lnTo>
                <a:lnTo>
                  <a:pt x="308992" y="935914"/>
                </a:lnTo>
                <a:lnTo>
                  <a:pt x="267563" y="918047"/>
                </a:lnTo>
                <a:lnTo>
                  <a:pt x="228424" y="896702"/>
                </a:lnTo>
                <a:lnTo>
                  <a:pt x="191753" y="872061"/>
                </a:lnTo>
                <a:lnTo>
                  <a:pt x="157728" y="844302"/>
                </a:lnTo>
                <a:lnTo>
                  <a:pt x="126527" y="813605"/>
                </a:lnTo>
                <a:lnTo>
                  <a:pt x="98329" y="780151"/>
                </a:lnTo>
                <a:lnTo>
                  <a:pt x="73312" y="744119"/>
                </a:lnTo>
                <a:lnTo>
                  <a:pt x="51654" y="705689"/>
                </a:lnTo>
                <a:lnTo>
                  <a:pt x="33534" y="665041"/>
                </a:lnTo>
                <a:lnTo>
                  <a:pt x="19130" y="622356"/>
                </a:lnTo>
                <a:lnTo>
                  <a:pt x="8621" y="577812"/>
                </a:lnTo>
                <a:lnTo>
                  <a:pt x="2185" y="531590"/>
                </a:lnTo>
                <a:lnTo>
                  <a:pt x="0" y="483869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85640" y="2943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76240" y="3912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85640" y="4074159"/>
            <a:ext cx="989330" cy="967740"/>
          </a:xfrm>
          <a:custGeom>
            <a:avLst/>
            <a:gdLst/>
            <a:ahLst/>
            <a:cxnLst/>
            <a:rect l="l" t="t" r="r" b="b"/>
            <a:pathLst>
              <a:path w="989329" h="967739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69"/>
                </a:lnTo>
                <a:lnTo>
                  <a:pt x="987144" y="531577"/>
                </a:lnTo>
                <a:lnTo>
                  <a:pt x="980706" y="577763"/>
                </a:lnTo>
                <a:lnTo>
                  <a:pt x="970192" y="622251"/>
                </a:lnTo>
                <a:lnTo>
                  <a:pt x="955779" y="664863"/>
                </a:lnTo>
                <a:lnTo>
                  <a:pt x="937643" y="705424"/>
                </a:lnTo>
                <a:lnTo>
                  <a:pt x="915962" y="743756"/>
                </a:lnTo>
                <a:lnTo>
                  <a:pt x="890912" y="779682"/>
                </a:lnTo>
                <a:lnTo>
                  <a:pt x="862670" y="813026"/>
                </a:lnTo>
                <a:lnTo>
                  <a:pt x="831413" y="843611"/>
                </a:lnTo>
                <a:lnTo>
                  <a:pt x="797317" y="871260"/>
                </a:lnTo>
                <a:lnTo>
                  <a:pt x="760560" y="895795"/>
                </a:lnTo>
                <a:lnTo>
                  <a:pt x="721319" y="917042"/>
                </a:lnTo>
                <a:lnTo>
                  <a:pt x="679770" y="934821"/>
                </a:lnTo>
                <a:lnTo>
                  <a:pt x="636089" y="948958"/>
                </a:lnTo>
                <a:lnTo>
                  <a:pt x="590454" y="959274"/>
                </a:lnTo>
                <a:lnTo>
                  <a:pt x="543042" y="965594"/>
                </a:lnTo>
                <a:lnTo>
                  <a:pt x="494030" y="967739"/>
                </a:lnTo>
                <a:lnTo>
                  <a:pt x="445228" y="965594"/>
                </a:lnTo>
                <a:lnTo>
                  <a:pt x="398002" y="959274"/>
                </a:lnTo>
                <a:lnTo>
                  <a:pt x="352531" y="948958"/>
                </a:lnTo>
                <a:lnTo>
                  <a:pt x="308992" y="934821"/>
                </a:lnTo>
                <a:lnTo>
                  <a:pt x="267563" y="917042"/>
                </a:lnTo>
                <a:lnTo>
                  <a:pt x="228424" y="895795"/>
                </a:lnTo>
                <a:lnTo>
                  <a:pt x="191753" y="871260"/>
                </a:lnTo>
                <a:lnTo>
                  <a:pt x="157728" y="843611"/>
                </a:lnTo>
                <a:lnTo>
                  <a:pt x="126527" y="813026"/>
                </a:lnTo>
                <a:lnTo>
                  <a:pt x="98329" y="779682"/>
                </a:lnTo>
                <a:lnTo>
                  <a:pt x="73312" y="743756"/>
                </a:lnTo>
                <a:lnTo>
                  <a:pt x="51654" y="705424"/>
                </a:lnTo>
                <a:lnTo>
                  <a:pt x="33534" y="664863"/>
                </a:lnTo>
                <a:lnTo>
                  <a:pt x="19130" y="622251"/>
                </a:lnTo>
                <a:lnTo>
                  <a:pt x="8621" y="577763"/>
                </a:lnTo>
                <a:lnTo>
                  <a:pt x="2185" y="531577"/>
                </a:lnTo>
                <a:lnTo>
                  <a:pt x="0" y="483869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485640" y="4074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476240" y="50431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258820" y="342772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82440" y="427355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7150" y="0"/>
                </a:moveTo>
                <a:lnTo>
                  <a:pt x="0" y="69850"/>
                </a:lnTo>
                <a:lnTo>
                  <a:pt x="133350" y="12319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253740" y="2292350"/>
            <a:ext cx="1094740" cy="1831339"/>
          </a:xfrm>
          <a:custGeom>
            <a:avLst/>
            <a:gdLst/>
            <a:ahLst/>
            <a:cxnLst/>
            <a:rect l="l" t="t" r="r" b="b"/>
            <a:pathLst>
              <a:path w="1094739" h="1831339">
                <a:moveTo>
                  <a:pt x="0" y="0"/>
                </a:moveTo>
                <a:lnTo>
                  <a:pt x="1094739" y="18313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306570" y="4094479"/>
            <a:ext cx="109220" cy="140970"/>
          </a:xfrm>
          <a:custGeom>
            <a:avLst/>
            <a:gdLst/>
            <a:ahLst/>
            <a:cxnLst/>
            <a:rect l="l" t="t" r="r" b="b"/>
            <a:pathLst>
              <a:path w="109220" h="140970">
                <a:moveTo>
                  <a:pt x="78739" y="0"/>
                </a:moveTo>
                <a:lnTo>
                  <a:pt x="0" y="46990"/>
                </a:lnTo>
                <a:lnTo>
                  <a:pt x="109219" y="140970"/>
                </a:lnTo>
                <a:lnTo>
                  <a:pt x="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247389" y="3672840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90"/>
                </a:moveTo>
                <a:lnTo>
                  <a:pt x="10566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69740" y="3589020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39"/>
                </a:lnTo>
                <a:lnTo>
                  <a:pt x="58420" y="123189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575300" y="2297429"/>
            <a:ext cx="708660" cy="417830"/>
          </a:xfrm>
          <a:custGeom>
            <a:avLst/>
            <a:gdLst/>
            <a:ahLst/>
            <a:cxnLst/>
            <a:rect l="l" t="t" r="r" b="b"/>
            <a:pathLst>
              <a:path w="708660" h="417830">
                <a:moveTo>
                  <a:pt x="0" y="0"/>
                </a:moveTo>
                <a:lnTo>
                  <a:pt x="70866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56020" y="2673350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19">
                <a:moveTo>
                  <a:pt x="45719" y="0"/>
                </a:moveTo>
                <a:lnTo>
                  <a:pt x="0" y="78739"/>
                </a:lnTo>
                <a:lnTo>
                  <a:pt x="140969" y="109219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570220" y="3009900"/>
            <a:ext cx="713740" cy="417830"/>
          </a:xfrm>
          <a:custGeom>
            <a:avLst/>
            <a:gdLst/>
            <a:ahLst/>
            <a:cxnLst/>
            <a:rect l="l" t="t" r="r" b="b"/>
            <a:pathLst>
              <a:path w="713739" h="417829">
                <a:moveTo>
                  <a:pt x="0" y="417830"/>
                </a:moveTo>
                <a:lnTo>
                  <a:pt x="7137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56020" y="2943860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140969" y="0"/>
                </a:moveTo>
                <a:lnTo>
                  <a:pt x="0" y="29209"/>
                </a:lnTo>
                <a:lnTo>
                  <a:pt x="45719" y="107950"/>
                </a:lnTo>
                <a:lnTo>
                  <a:pt x="140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571490" y="3434079"/>
            <a:ext cx="712470" cy="417830"/>
          </a:xfrm>
          <a:custGeom>
            <a:avLst/>
            <a:gdLst/>
            <a:ahLst/>
            <a:cxnLst/>
            <a:rect l="l" t="t" r="r" b="b"/>
            <a:pathLst>
              <a:path w="712470" h="417829">
                <a:moveTo>
                  <a:pt x="0" y="0"/>
                </a:moveTo>
                <a:lnTo>
                  <a:pt x="71247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56020" y="3810000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46989" y="0"/>
                </a:moveTo>
                <a:lnTo>
                  <a:pt x="0" y="78739"/>
                </a:lnTo>
                <a:lnTo>
                  <a:pt x="140969" y="107950"/>
                </a:lnTo>
                <a:lnTo>
                  <a:pt x="46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570220" y="4140200"/>
            <a:ext cx="708660" cy="419100"/>
          </a:xfrm>
          <a:custGeom>
            <a:avLst/>
            <a:gdLst/>
            <a:ahLst/>
            <a:cxnLst/>
            <a:rect l="l" t="t" r="r" b="b"/>
            <a:pathLst>
              <a:path w="708660" h="419100">
                <a:moveTo>
                  <a:pt x="0" y="419100"/>
                </a:moveTo>
                <a:lnTo>
                  <a:pt x="70865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250940" y="4074159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20">
                <a:moveTo>
                  <a:pt x="140970" y="0"/>
                </a:moveTo>
                <a:lnTo>
                  <a:pt x="0" y="30479"/>
                </a:lnTo>
                <a:lnTo>
                  <a:pt x="45720" y="109219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565140" y="3214370"/>
            <a:ext cx="866140" cy="1350010"/>
          </a:xfrm>
          <a:custGeom>
            <a:avLst/>
            <a:gdLst/>
            <a:ahLst/>
            <a:cxnLst/>
            <a:rect l="l" t="t" r="r" b="b"/>
            <a:pathLst>
              <a:path w="866139" h="1350010">
                <a:moveTo>
                  <a:pt x="0" y="1350010"/>
                </a:moveTo>
                <a:lnTo>
                  <a:pt x="8661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389370" y="3105150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113029" y="0"/>
                </a:moveTo>
                <a:lnTo>
                  <a:pt x="0" y="90169"/>
                </a:lnTo>
                <a:lnTo>
                  <a:pt x="77469" y="139700"/>
                </a:lnTo>
                <a:lnTo>
                  <a:pt x="113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263900" y="229742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 h="0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278629" y="2251710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89" h="91439">
                <a:moveTo>
                  <a:pt x="0" y="0"/>
                </a:moveTo>
                <a:lnTo>
                  <a:pt x="0" y="91439"/>
                </a:lnTo>
                <a:lnTo>
                  <a:pt x="135890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671570" y="2109470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1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258820" y="229742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281170" y="314325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8419" y="0"/>
                </a:moveTo>
                <a:lnTo>
                  <a:pt x="0" y="69850"/>
                </a:lnTo>
                <a:lnTo>
                  <a:pt x="133350" y="123189"/>
                </a:lnTo>
                <a:lnTo>
                  <a:pt x="58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249929" y="254253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90"/>
                </a:moveTo>
                <a:lnTo>
                  <a:pt x="105664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272279" y="2458720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40"/>
                </a:lnTo>
                <a:lnTo>
                  <a:pt x="58420" y="12319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241039" y="2711450"/>
            <a:ext cx="1096010" cy="1831339"/>
          </a:xfrm>
          <a:custGeom>
            <a:avLst/>
            <a:gdLst/>
            <a:ahLst/>
            <a:cxnLst/>
            <a:rect l="l" t="t" r="r" b="b"/>
            <a:pathLst>
              <a:path w="1096010" h="1831339">
                <a:moveTo>
                  <a:pt x="0" y="1831339"/>
                </a:moveTo>
                <a:lnTo>
                  <a:pt x="109601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295140" y="2599689"/>
            <a:ext cx="109220" cy="139700"/>
          </a:xfrm>
          <a:custGeom>
            <a:avLst/>
            <a:gdLst/>
            <a:ahLst/>
            <a:cxnLst/>
            <a:rect l="l" t="t" r="r" b="b"/>
            <a:pathLst>
              <a:path w="109220" h="139700">
                <a:moveTo>
                  <a:pt x="109220" y="0"/>
                </a:moveTo>
                <a:lnTo>
                  <a:pt x="0" y="93980"/>
                </a:lnTo>
                <a:lnTo>
                  <a:pt x="77470" y="13970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3826509" y="3032760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3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570220" y="2292350"/>
            <a:ext cx="866140" cy="1348740"/>
          </a:xfrm>
          <a:custGeom>
            <a:avLst/>
            <a:gdLst/>
            <a:ahLst/>
            <a:cxnLst/>
            <a:rect l="l" t="t" r="r" b="b"/>
            <a:pathLst>
              <a:path w="866139" h="1348739">
                <a:moveTo>
                  <a:pt x="0" y="0"/>
                </a:moveTo>
                <a:lnTo>
                  <a:pt x="866139" y="13487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394450" y="3611879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77470" y="0"/>
                </a:moveTo>
                <a:lnTo>
                  <a:pt x="0" y="49530"/>
                </a:lnTo>
                <a:lnTo>
                  <a:pt x="113029" y="139700"/>
                </a:lnTo>
                <a:lnTo>
                  <a:pt x="77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5812790" y="3065779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17">
                <a:latin typeface="Tahoma"/>
                <a:cs typeface="Tahoma"/>
              </a:rPr>
              <a:t>W</a:t>
            </a: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1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51</a:t>
            </a:fld>
          </a:p>
        </p:txBody>
      </p:sp>
      <p:sp>
        <p:nvSpPr>
          <p:cNvPr id="69" name="object 69"/>
          <p:cNvSpPr txBox="1"/>
          <p:nvPr/>
        </p:nvSpPr>
        <p:spPr>
          <a:xfrm>
            <a:off x="4640579" y="3009899"/>
            <a:ext cx="628650" cy="6654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1200" spc="110">
                <a:latin typeface="Tahoma"/>
                <a:cs typeface="Tahoma"/>
              </a:rPr>
              <a:t>255</a:t>
            </a:r>
            <a:r>
              <a:rPr dirty="0" sz="1200" spc="85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4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5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6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40579" y="4229100"/>
            <a:ext cx="628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5">
                <a:latin typeface="Tahoma"/>
                <a:cs typeface="Tahoma"/>
              </a:rPr>
              <a:t>255w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40579" y="4344670"/>
            <a:ext cx="628650" cy="519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133985">
              <a:lnSpc>
                <a:spcPts val="810"/>
              </a:lnSpc>
              <a:spcBef>
                <a:spcPts val="90"/>
              </a:spcBef>
            </a:pPr>
            <a:r>
              <a:rPr dirty="0" sz="700" spc="55">
                <a:latin typeface="Tahoma"/>
                <a:cs typeface="Tahoma"/>
              </a:rPr>
              <a:t>7</a:t>
            </a:r>
            <a:endParaRPr sz="700">
              <a:latin typeface="Tahoma"/>
              <a:cs typeface="Tahoma"/>
            </a:endParaRPr>
          </a:p>
          <a:p>
            <a:pPr algn="ctr">
              <a:lnSpc>
                <a:spcPts val="1410"/>
              </a:lnSpc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8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9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460750" y="2392679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4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84929" y="3390900"/>
            <a:ext cx="584835" cy="67310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800" spc="120">
                <a:latin typeface="Tahoma"/>
                <a:cs typeface="Tahoma"/>
              </a:rPr>
              <a:t>W</a:t>
            </a:r>
            <a:r>
              <a:rPr dirty="0" baseline="-31746" sz="1575" spc="179">
                <a:latin typeface="Tahoma"/>
                <a:cs typeface="Tahoma"/>
              </a:rPr>
              <a:t>5</a:t>
            </a:r>
            <a:endParaRPr baseline="-31746" sz="1575">
              <a:latin typeface="Tahoma"/>
              <a:cs typeface="Tahoma"/>
            </a:endParaRPr>
          </a:p>
          <a:p>
            <a:pPr marL="261620">
              <a:lnSpc>
                <a:spcPct val="100000"/>
              </a:lnSpc>
              <a:spcBef>
                <a:spcPts val="39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7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84929" y="2473960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110990" y="2646680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43629" y="3947159"/>
            <a:ext cx="598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20">
                <a:latin typeface="Tahoma"/>
                <a:cs typeface="Tahoma"/>
              </a:rPr>
              <a:t>W</a:t>
            </a:r>
            <a:r>
              <a:rPr dirty="0" baseline="-31746" sz="1575" spc="179">
                <a:latin typeface="Tahoma"/>
                <a:cs typeface="Tahoma"/>
              </a:rPr>
              <a:t>6</a:t>
            </a:r>
            <a:r>
              <a:rPr dirty="0" baseline="-31746" sz="1575" spc="-165">
                <a:latin typeface="Tahoma"/>
                <a:cs typeface="Tahoma"/>
              </a:rPr>
              <a:t> </a:t>
            </a:r>
            <a:r>
              <a:rPr dirty="0" baseline="-13888" sz="2700" spc="232">
                <a:latin typeface="Tahoma"/>
                <a:cs typeface="Tahoma"/>
              </a:rPr>
              <a:t>W</a:t>
            </a:r>
            <a:endParaRPr baseline="-13888" sz="27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216400" y="4177029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8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234689" y="4312920"/>
            <a:ext cx="1046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425" algn="l"/>
                <a:tab pos="1033144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1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	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928109" y="4485640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9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812790" y="2307589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038850" y="2480310"/>
            <a:ext cx="19367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0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629909" y="3855720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178550" y="3369309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403340" y="3542029"/>
            <a:ext cx="19494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3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629909" y="3524250"/>
            <a:ext cx="419734" cy="688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17">
                <a:latin typeface="Tahoma"/>
                <a:cs typeface="Tahoma"/>
              </a:rPr>
              <a:t>W</a:t>
            </a: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4</a:t>
            </a:r>
            <a:endParaRPr sz="1050">
              <a:latin typeface="Tahoma"/>
              <a:cs typeface="Tahoma"/>
            </a:endParaRPr>
          </a:p>
          <a:p>
            <a:pPr marL="236854">
              <a:lnSpc>
                <a:spcPct val="100000"/>
              </a:lnSpc>
              <a:spcBef>
                <a:spcPts val="1800"/>
              </a:spcBef>
            </a:pP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929629" y="4297679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32">
                <a:latin typeface="Tahoma"/>
                <a:cs typeface="Tahoma"/>
              </a:rPr>
              <a:t>W</a:t>
            </a:r>
            <a:r>
              <a:rPr dirty="0" sz="1050" spc="8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5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805930" y="2668270"/>
            <a:ext cx="387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5">
                <a:latin typeface="Tahoma"/>
                <a:cs typeface="Tahoma"/>
              </a:rPr>
              <a:t>0</a:t>
            </a:r>
            <a:r>
              <a:rPr dirty="0" sz="1800" spc="30">
                <a:latin typeface="Tahoma"/>
                <a:cs typeface="Tahoma"/>
              </a:rPr>
              <a:t>.</a:t>
            </a:r>
            <a:r>
              <a:rPr dirty="0" sz="1800" spc="16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805930" y="3797300"/>
            <a:ext cx="387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5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dirty="0" sz="1800" spc="3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dirty="0" sz="1800" spc="16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955280" y="2651760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solidFill>
                  <a:srgbClr val="FFFFFF"/>
                </a:solidFill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955280" y="3749040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43421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A </a:t>
            </a:r>
            <a:r>
              <a:rPr dirty="0" spc="220"/>
              <a:t>Simple </a:t>
            </a:r>
            <a:r>
              <a:rPr dirty="0" spc="245"/>
              <a:t>Neural</a:t>
            </a:r>
            <a:r>
              <a:rPr dirty="0" spc="130"/>
              <a:t> </a:t>
            </a:r>
            <a:r>
              <a:rPr dirty="0" spc="275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229" y="1167129"/>
            <a:ext cx="7171690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dirty="0" sz="1800" spc="145" b="1">
                <a:latin typeface="Arial"/>
                <a:cs typeface="Arial"/>
              </a:rPr>
              <a:t>Million </a:t>
            </a:r>
            <a:r>
              <a:rPr dirty="0" sz="1800" spc="155" b="1">
                <a:latin typeface="Arial"/>
                <a:cs typeface="Arial"/>
              </a:rPr>
              <a:t>Dollar</a:t>
            </a:r>
            <a:r>
              <a:rPr dirty="0" sz="1800" spc="90" b="1">
                <a:latin typeface="Arial"/>
                <a:cs typeface="Arial"/>
              </a:rPr>
              <a:t> </a:t>
            </a:r>
            <a:r>
              <a:rPr dirty="0" sz="1800" spc="155" b="1">
                <a:latin typeface="Arial"/>
                <a:cs typeface="Arial"/>
              </a:rPr>
              <a:t>Question: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5"/>
              </a:lnSpc>
            </a:pPr>
            <a:r>
              <a:rPr dirty="0" sz="1800" spc="130">
                <a:latin typeface="Tahoma"/>
                <a:cs typeface="Tahoma"/>
              </a:rPr>
              <a:t>What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are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30">
                <a:latin typeface="Tahoma"/>
                <a:cs typeface="Tahoma"/>
              </a:rPr>
              <a:t>the</a:t>
            </a:r>
            <a:r>
              <a:rPr dirty="0" sz="1800" spc="25">
                <a:latin typeface="Tahoma"/>
                <a:cs typeface="Tahoma"/>
              </a:rPr>
              <a:t> </a:t>
            </a:r>
            <a:r>
              <a:rPr dirty="0" sz="1800" spc="70" i="1">
                <a:latin typeface="Trebuchet MS"/>
                <a:cs typeface="Trebuchet MS"/>
              </a:rPr>
              <a:t>optimal</a:t>
            </a:r>
            <a:r>
              <a:rPr dirty="0" sz="1800" spc="40" i="1">
                <a:latin typeface="Trebuchet MS"/>
                <a:cs typeface="Trebuchet MS"/>
              </a:rPr>
              <a:t> </a:t>
            </a:r>
            <a:r>
              <a:rPr dirty="0" sz="1800" spc="125">
                <a:latin typeface="Tahoma"/>
                <a:cs typeface="Tahoma"/>
              </a:rPr>
              <a:t>weight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135">
                <a:latin typeface="Tahoma"/>
                <a:cs typeface="Tahoma"/>
              </a:rPr>
              <a:t>values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10">
                <a:latin typeface="Tahoma"/>
                <a:cs typeface="Tahoma"/>
              </a:rPr>
              <a:t>to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30">
                <a:latin typeface="Tahoma"/>
                <a:cs typeface="Tahoma"/>
              </a:rPr>
              <a:t>get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125">
                <a:latin typeface="Tahoma"/>
                <a:cs typeface="Tahoma"/>
              </a:rPr>
              <a:t>the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desired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114">
                <a:latin typeface="Tahoma"/>
                <a:cs typeface="Tahoma"/>
              </a:rPr>
              <a:t>output?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3120" y="184150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6"/>
                </a:lnTo>
                <a:lnTo>
                  <a:pt x="399224" y="8467"/>
                </a:lnTo>
                <a:lnTo>
                  <a:pt x="353696" y="18788"/>
                </a:lnTo>
                <a:lnTo>
                  <a:pt x="310084" y="32934"/>
                </a:lnTo>
                <a:lnTo>
                  <a:pt x="268568" y="50730"/>
                </a:lnTo>
                <a:lnTo>
                  <a:pt x="229332" y="71999"/>
                </a:lnTo>
                <a:lnTo>
                  <a:pt x="192555" y="96568"/>
                </a:lnTo>
                <a:lnTo>
                  <a:pt x="158419" y="124260"/>
                </a:lnTo>
                <a:lnTo>
                  <a:pt x="127106" y="154901"/>
                </a:lnTo>
                <a:lnTo>
                  <a:pt x="98797" y="188315"/>
                </a:lnTo>
                <a:lnTo>
                  <a:pt x="73674" y="224327"/>
                </a:lnTo>
                <a:lnTo>
                  <a:pt x="51919" y="262762"/>
                </a:lnTo>
                <a:lnTo>
                  <a:pt x="33712" y="303443"/>
                </a:lnTo>
                <a:lnTo>
                  <a:pt x="19235" y="346197"/>
                </a:lnTo>
                <a:lnTo>
                  <a:pt x="8670" y="390848"/>
                </a:lnTo>
                <a:lnTo>
                  <a:pt x="2197" y="437221"/>
                </a:lnTo>
                <a:lnTo>
                  <a:pt x="0" y="485139"/>
                </a:lnTo>
                <a:lnTo>
                  <a:pt x="2197" y="532847"/>
                </a:lnTo>
                <a:lnTo>
                  <a:pt x="8670" y="579033"/>
                </a:lnTo>
                <a:lnTo>
                  <a:pt x="19235" y="623521"/>
                </a:lnTo>
                <a:lnTo>
                  <a:pt x="33712" y="666133"/>
                </a:lnTo>
                <a:lnTo>
                  <a:pt x="51919" y="706694"/>
                </a:lnTo>
                <a:lnTo>
                  <a:pt x="73674" y="745026"/>
                </a:lnTo>
                <a:lnTo>
                  <a:pt x="98797" y="780952"/>
                </a:lnTo>
                <a:lnTo>
                  <a:pt x="127106" y="814296"/>
                </a:lnTo>
                <a:lnTo>
                  <a:pt x="158419" y="844881"/>
                </a:lnTo>
                <a:lnTo>
                  <a:pt x="192555" y="872530"/>
                </a:lnTo>
                <a:lnTo>
                  <a:pt x="229332" y="897065"/>
                </a:lnTo>
                <a:lnTo>
                  <a:pt x="268568" y="918312"/>
                </a:lnTo>
                <a:lnTo>
                  <a:pt x="310084" y="936091"/>
                </a:lnTo>
                <a:lnTo>
                  <a:pt x="353696" y="950228"/>
                </a:lnTo>
                <a:lnTo>
                  <a:pt x="399224" y="960544"/>
                </a:lnTo>
                <a:lnTo>
                  <a:pt x="446485" y="966864"/>
                </a:lnTo>
                <a:lnTo>
                  <a:pt x="495300" y="969010"/>
                </a:lnTo>
                <a:lnTo>
                  <a:pt x="544114" y="966864"/>
                </a:lnTo>
                <a:lnTo>
                  <a:pt x="591375" y="960544"/>
                </a:lnTo>
                <a:lnTo>
                  <a:pt x="636903" y="950228"/>
                </a:lnTo>
                <a:lnTo>
                  <a:pt x="680515" y="936091"/>
                </a:lnTo>
                <a:lnTo>
                  <a:pt x="722031" y="918312"/>
                </a:lnTo>
                <a:lnTo>
                  <a:pt x="761267" y="897065"/>
                </a:lnTo>
                <a:lnTo>
                  <a:pt x="798044" y="872530"/>
                </a:lnTo>
                <a:lnTo>
                  <a:pt x="832180" y="844881"/>
                </a:lnTo>
                <a:lnTo>
                  <a:pt x="863493" y="814296"/>
                </a:lnTo>
                <a:lnTo>
                  <a:pt x="891802" y="780952"/>
                </a:lnTo>
                <a:lnTo>
                  <a:pt x="916925" y="745026"/>
                </a:lnTo>
                <a:lnTo>
                  <a:pt x="938680" y="706694"/>
                </a:lnTo>
                <a:lnTo>
                  <a:pt x="956887" y="666133"/>
                </a:lnTo>
                <a:lnTo>
                  <a:pt x="971364" y="623521"/>
                </a:lnTo>
                <a:lnTo>
                  <a:pt x="981929" y="579033"/>
                </a:lnTo>
                <a:lnTo>
                  <a:pt x="988402" y="532847"/>
                </a:lnTo>
                <a:lnTo>
                  <a:pt x="990600" y="485139"/>
                </a:lnTo>
                <a:lnTo>
                  <a:pt x="988402" y="437221"/>
                </a:lnTo>
                <a:lnTo>
                  <a:pt x="981929" y="390848"/>
                </a:lnTo>
                <a:lnTo>
                  <a:pt x="971364" y="346197"/>
                </a:lnTo>
                <a:lnTo>
                  <a:pt x="956887" y="303443"/>
                </a:lnTo>
                <a:lnTo>
                  <a:pt x="938680" y="262762"/>
                </a:lnTo>
                <a:lnTo>
                  <a:pt x="916925" y="224327"/>
                </a:lnTo>
                <a:lnTo>
                  <a:pt x="891802" y="188315"/>
                </a:lnTo>
                <a:lnTo>
                  <a:pt x="863493" y="154901"/>
                </a:lnTo>
                <a:lnTo>
                  <a:pt x="832180" y="124260"/>
                </a:lnTo>
                <a:lnTo>
                  <a:pt x="798044" y="96568"/>
                </a:lnTo>
                <a:lnTo>
                  <a:pt x="761267" y="71999"/>
                </a:lnTo>
                <a:lnTo>
                  <a:pt x="722031" y="50730"/>
                </a:lnTo>
                <a:lnTo>
                  <a:pt x="680515" y="32934"/>
                </a:lnTo>
                <a:lnTo>
                  <a:pt x="636903" y="18788"/>
                </a:lnTo>
                <a:lnTo>
                  <a:pt x="591375" y="8467"/>
                </a:lnTo>
                <a:lnTo>
                  <a:pt x="544114" y="2146"/>
                </a:lnTo>
                <a:lnTo>
                  <a:pt x="495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03120" y="184150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6"/>
                </a:lnTo>
                <a:lnTo>
                  <a:pt x="591375" y="8467"/>
                </a:lnTo>
                <a:lnTo>
                  <a:pt x="636903" y="18788"/>
                </a:lnTo>
                <a:lnTo>
                  <a:pt x="680515" y="32934"/>
                </a:lnTo>
                <a:lnTo>
                  <a:pt x="722031" y="50730"/>
                </a:lnTo>
                <a:lnTo>
                  <a:pt x="761267" y="71999"/>
                </a:lnTo>
                <a:lnTo>
                  <a:pt x="798044" y="96568"/>
                </a:lnTo>
                <a:lnTo>
                  <a:pt x="832180" y="124260"/>
                </a:lnTo>
                <a:lnTo>
                  <a:pt x="863493" y="154901"/>
                </a:lnTo>
                <a:lnTo>
                  <a:pt x="891802" y="188315"/>
                </a:lnTo>
                <a:lnTo>
                  <a:pt x="916925" y="224327"/>
                </a:lnTo>
                <a:lnTo>
                  <a:pt x="938680" y="262762"/>
                </a:lnTo>
                <a:lnTo>
                  <a:pt x="956887" y="303443"/>
                </a:lnTo>
                <a:lnTo>
                  <a:pt x="971364" y="346197"/>
                </a:lnTo>
                <a:lnTo>
                  <a:pt x="981929" y="390848"/>
                </a:lnTo>
                <a:lnTo>
                  <a:pt x="988402" y="437221"/>
                </a:lnTo>
                <a:lnTo>
                  <a:pt x="990600" y="485139"/>
                </a:lnTo>
                <a:lnTo>
                  <a:pt x="988402" y="532847"/>
                </a:lnTo>
                <a:lnTo>
                  <a:pt x="981929" y="579033"/>
                </a:lnTo>
                <a:lnTo>
                  <a:pt x="971364" y="623521"/>
                </a:lnTo>
                <a:lnTo>
                  <a:pt x="956887" y="666133"/>
                </a:lnTo>
                <a:lnTo>
                  <a:pt x="938680" y="706694"/>
                </a:lnTo>
                <a:lnTo>
                  <a:pt x="916925" y="745026"/>
                </a:lnTo>
                <a:lnTo>
                  <a:pt x="891802" y="780952"/>
                </a:lnTo>
                <a:lnTo>
                  <a:pt x="863493" y="814296"/>
                </a:lnTo>
                <a:lnTo>
                  <a:pt x="832180" y="844881"/>
                </a:lnTo>
                <a:lnTo>
                  <a:pt x="798044" y="872530"/>
                </a:lnTo>
                <a:lnTo>
                  <a:pt x="761267" y="897065"/>
                </a:lnTo>
                <a:lnTo>
                  <a:pt x="722031" y="918312"/>
                </a:lnTo>
                <a:lnTo>
                  <a:pt x="680515" y="936091"/>
                </a:lnTo>
                <a:lnTo>
                  <a:pt x="636903" y="950228"/>
                </a:lnTo>
                <a:lnTo>
                  <a:pt x="591375" y="960544"/>
                </a:lnTo>
                <a:lnTo>
                  <a:pt x="544114" y="966864"/>
                </a:lnTo>
                <a:lnTo>
                  <a:pt x="495300" y="969010"/>
                </a:lnTo>
                <a:lnTo>
                  <a:pt x="446485" y="966864"/>
                </a:lnTo>
                <a:lnTo>
                  <a:pt x="399224" y="960544"/>
                </a:lnTo>
                <a:lnTo>
                  <a:pt x="353696" y="950228"/>
                </a:lnTo>
                <a:lnTo>
                  <a:pt x="310084" y="936091"/>
                </a:lnTo>
                <a:lnTo>
                  <a:pt x="268568" y="918312"/>
                </a:lnTo>
                <a:lnTo>
                  <a:pt x="229332" y="897065"/>
                </a:lnTo>
                <a:lnTo>
                  <a:pt x="192555" y="872530"/>
                </a:lnTo>
                <a:lnTo>
                  <a:pt x="158419" y="844881"/>
                </a:lnTo>
                <a:lnTo>
                  <a:pt x="127106" y="814296"/>
                </a:lnTo>
                <a:lnTo>
                  <a:pt x="98797" y="780952"/>
                </a:lnTo>
                <a:lnTo>
                  <a:pt x="73674" y="745026"/>
                </a:lnTo>
                <a:lnTo>
                  <a:pt x="51919" y="706694"/>
                </a:lnTo>
                <a:lnTo>
                  <a:pt x="33712" y="666133"/>
                </a:lnTo>
                <a:lnTo>
                  <a:pt x="19235" y="623521"/>
                </a:lnTo>
                <a:lnTo>
                  <a:pt x="8670" y="579033"/>
                </a:lnTo>
                <a:lnTo>
                  <a:pt x="2197" y="532847"/>
                </a:lnTo>
                <a:lnTo>
                  <a:pt x="0" y="485139"/>
                </a:lnTo>
                <a:lnTo>
                  <a:pt x="2197" y="437221"/>
                </a:lnTo>
                <a:lnTo>
                  <a:pt x="8670" y="390848"/>
                </a:lnTo>
                <a:lnTo>
                  <a:pt x="19235" y="346197"/>
                </a:lnTo>
                <a:lnTo>
                  <a:pt x="33712" y="303443"/>
                </a:lnTo>
                <a:lnTo>
                  <a:pt x="51919" y="262762"/>
                </a:lnTo>
                <a:lnTo>
                  <a:pt x="73674" y="224327"/>
                </a:lnTo>
                <a:lnTo>
                  <a:pt x="98797" y="188315"/>
                </a:lnTo>
                <a:lnTo>
                  <a:pt x="127106" y="154901"/>
                </a:lnTo>
                <a:lnTo>
                  <a:pt x="158419" y="124260"/>
                </a:lnTo>
                <a:lnTo>
                  <a:pt x="192555" y="96568"/>
                </a:lnTo>
                <a:lnTo>
                  <a:pt x="229332" y="71999"/>
                </a:lnTo>
                <a:lnTo>
                  <a:pt x="268568" y="50730"/>
                </a:lnTo>
                <a:lnTo>
                  <a:pt x="310084" y="32934"/>
                </a:lnTo>
                <a:lnTo>
                  <a:pt x="353696" y="18788"/>
                </a:lnTo>
                <a:lnTo>
                  <a:pt x="399224" y="8467"/>
                </a:lnTo>
                <a:lnTo>
                  <a:pt x="446485" y="2146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03120" y="18415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93720" y="2811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91410" y="2180590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255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03120" y="2943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590"/>
                </a:lnTo>
                <a:lnTo>
                  <a:pt x="8670" y="577812"/>
                </a:lnTo>
                <a:lnTo>
                  <a:pt x="19235" y="622356"/>
                </a:lnTo>
                <a:lnTo>
                  <a:pt x="33712" y="665041"/>
                </a:lnTo>
                <a:lnTo>
                  <a:pt x="51919" y="705689"/>
                </a:lnTo>
                <a:lnTo>
                  <a:pt x="73674" y="744119"/>
                </a:lnTo>
                <a:lnTo>
                  <a:pt x="98797" y="780151"/>
                </a:lnTo>
                <a:lnTo>
                  <a:pt x="127106" y="813605"/>
                </a:lnTo>
                <a:lnTo>
                  <a:pt x="158419" y="844302"/>
                </a:lnTo>
                <a:lnTo>
                  <a:pt x="192555" y="872061"/>
                </a:lnTo>
                <a:lnTo>
                  <a:pt x="229332" y="896702"/>
                </a:lnTo>
                <a:lnTo>
                  <a:pt x="268568" y="918047"/>
                </a:lnTo>
                <a:lnTo>
                  <a:pt x="310084" y="935914"/>
                </a:lnTo>
                <a:lnTo>
                  <a:pt x="353696" y="950123"/>
                </a:lnTo>
                <a:lnTo>
                  <a:pt x="399224" y="960496"/>
                </a:lnTo>
                <a:lnTo>
                  <a:pt x="446485" y="966851"/>
                </a:lnTo>
                <a:lnTo>
                  <a:pt x="495300" y="969009"/>
                </a:lnTo>
                <a:lnTo>
                  <a:pt x="544114" y="966851"/>
                </a:lnTo>
                <a:lnTo>
                  <a:pt x="591375" y="960496"/>
                </a:lnTo>
                <a:lnTo>
                  <a:pt x="636903" y="950123"/>
                </a:lnTo>
                <a:lnTo>
                  <a:pt x="680515" y="935914"/>
                </a:lnTo>
                <a:lnTo>
                  <a:pt x="722031" y="918047"/>
                </a:lnTo>
                <a:lnTo>
                  <a:pt x="761267" y="896702"/>
                </a:lnTo>
                <a:lnTo>
                  <a:pt x="798044" y="872061"/>
                </a:lnTo>
                <a:lnTo>
                  <a:pt x="832180" y="844302"/>
                </a:lnTo>
                <a:lnTo>
                  <a:pt x="863493" y="813605"/>
                </a:lnTo>
                <a:lnTo>
                  <a:pt x="891802" y="780151"/>
                </a:lnTo>
                <a:lnTo>
                  <a:pt x="916925" y="744119"/>
                </a:lnTo>
                <a:lnTo>
                  <a:pt x="938680" y="705689"/>
                </a:lnTo>
                <a:lnTo>
                  <a:pt x="956887" y="665041"/>
                </a:lnTo>
                <a:lnTo>
                  <a:pt x="971364" y="622356"/>
                </a:lnTo>
                <a:lnTo>
                  <a:pt x="981929" y="577812"/>
                </a:lnTo>
                <a:lnTo>
                  <a:pt x="988402" y="531590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03120" y="2943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590"/>
                </a:lnTo>
                <a:lnTo>
                  <a:pt x="981929" y="577812"/>
                </a:lnTo>
                <a:lnTo>
                  <a:pt x="971364" y="622356"/>
                </a:lnTo>
                <a:lnTo>
                  <a:pt x="956887" y="665041"/>
                </a:lnTo>
                <a:lnTo>
                  <a:pt x="938680" y="705689"/>
                </a:lnTo>
                <a:lnTo>
                  <a:pt x="916925" y="744119"/>
                </a:lnTo>
                <a:lnTo>
                  <a:pt x="891802" y="780151"/>
                </a:lnTo>
                <a:lnTo>
                  <a:pt x="863493" y="813605"/>
                </a:lnTo>
                <a:lnTo>
                  <a:pt x="832180" y="844302"/>
                </a:lnTo>
                <a:lnTo>
                  <a:pt x="798044" y="872061"/>
                </a:lnTo>
                <a:lnTo>
                  <a:pt x="761267" y="896702"/>
                </a:lnTo>
                <a:lnTo>
                  <a:pt x="722031" y="918047"/>
                </a:lnTo>
                <a:lnTo>
                  <a:pt x="680515" y="935914"/>
                </a:lnTo>
                <a:lnTo>
                  <a:pt x="636903" y="950123"/>
                </a:lnTo>
                <a:lnTo>
                  <a:pt x="591375" y="960496"/>
                </a:lnTo>
                <a:lnTo>
                  <a:pt x="544114" y="966851"/>
                </a:lnTo>
                <a:lnTo>
                  <a:pt x="495300" y="969009"/>
                </a:lnTo>
                <a:lnTo>
                  <a:pt x="446485" y="966851"/>
                </a:lnTo>
                <a:lnTo>
                  <a:pt x="399224" y="960496"/>
                </a:lnTo>
                <a:lnTo>
                  <a:pt x="353696" y="950123"/>
                </a:lnTo>
                <a:lnTo>
                  <a:pt x="310084" y="935914"/>
                </a:lnTo>
                <a:lnTo>
                  <a:pt x="268568" y="918047"/>
                </a:lnTo>
                <a:lnTo>
                  <a:pt x="229332" y="896702"/>
                </a:lnTo>
                <a:lnTo>
                  <a:pt x="192555" y="872061"/>
                </a:lnTo>
                <a:lnTo>
                  <a:pt x="158419" y="844302"/>
                </a:lnTo>
                <a:lnTo>
                  <a:pt x="127106" y="813605"/>
                </a:lnTo>
                <a:lnTo>
                  <a:pt x="98797" y="780151"/>
                </a:lnTo>
                <a:lnTo>
                  <a:pt x="73674" y="744119"/>
                </a:lnTo>
                <a:lnTo>
                  <a:pt x="51919" y="705689"/>
                </a:lnTo>
                <a:lnTo>
                  <a:pt x="33712" y="665041"/>
                </a:lnTo>
                <a:lnTo>
                  <a:pt x="19235" y="622356"/>
                </a:lnTo>
                <a:lnTo>
                  <a:pt x="8670" y="577812"/>
                </a:lnTo>
                <a:lnTo>
                  <a:pt x="2197" y="531590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03120" y="2943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93720" y="3912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391410" y="3281679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03120" y="407415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577"/>
                </a:lnTo>
                <a:lnTo>
                  <a:pt x="8670" y="577763"/>
                </a:lnTo>
                <a:lnTo>
                  <a:pt x="19235" y="622251"/>
                </a:lnTo>
                <a:lnTo>
                  <a:pt x="33712" y="664863"/>
                </a:lnTo>
                <a:lnTo>
                  <a:pt x="51919" y="705424"/>
                </a:lnTo>
                <a:lnTo>
                  <a:pt x="73674" y="743756"/>
                </a:lnTo>
                <a:lnTo>
                  <a:pt x="98797" y="779682"/>
                </a:lnTo>
                <a:lnTo>
                  <a:pt x="127106" y="813026"/>
                </a:lnTo>
                <a:lnTo>
                  <a:pt x="158419" y="843611"/>
                </a:lnTo>
                <a:lnTo>
                  <a:pt x="192555" y="871260"/>
                </a:lnTo>
                <a:lnTo>
                  <a:pt x="229332" y="895795"/>
                </a:lnTo>
                <a:lnTo>
                  <a:pt x="268568" y="917042"/>
                </a:lnTo>
                <a:lnTo>
                  <a:pt x="310084" y="934821"/>
                </a:lnTo>
                <a:lnTo>
                  <a:pt x="353696" y="948958"/>
                </a:lnTo>
                <a:lnTo>
                  <a:pt x="399224" y="959274"/>
                </a:lnTo>
                <a:lnTo>
                  <a:pt x="446485" y="965594"/>
                </a:lnTo>
                <a:lnTo>
                  <a:pt x="495300" y="967739"/>
                </a:lnTo>
                <a:lnTo>
                  <a:pt x="544114" y="965594"/>
                </a:lnTo>
                <a:lnTo>
                  <a:pt x="591375" y="959274"/>
                </a:lnTo>
                <a:lnTo>
                  <a:pt x="636903" y="948958"/>
                </a:lnTo>
                <a:lnTo>
                  <a:pt x="680515" y="934821"/>
                </a:lnTo>
                <a:lnTo>
                  <a:pt x="722031" y="917042"/>
                </a:lnTo>
                <a:lnTo>
                  <a:pt x="761267" y="895795"/>
                </a:lnTo>
                <a:lnTo>
                  <a:pt x="798044" y="871260"/>
                </a:lnTo>
                <a:lnTo>
                  <a:pt x="832180" y="843611"/>
                </a:lnTo>
                <a:lnTo>
                  <a:pt x="863493" y="813026"/>
                </a:lnTo>
                <a:lnTo>
                  <a:pt x="891802" y="779682"/>
                </a:lnTo>
                <a:lnTo>
                  <a:pt x="916925" y="743756"/>
                </a:lnTo>
                <a:lnTo>
                  <a:pt x="938680" y="705424"/>
                </a:lnTo>
                <a:lnTo>
                  <a:pt x="956887" y="664863"/>
                </a:lnTo>
                <a:lnTo>
                  <a:pt x="971364" y="622251"/>
                </a:lnTo>
                <a:lnTo>
                  <a:pt x="981929" y="577763"/>
                </a:lnTo>
                <a:lnTo>
                  <a:pt x="988402" y="531577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03120" y="407415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577"/>
                </a:lnTo>
                <a:lnTo>
                  <a:pt x="981929" y="577763"/>
                </a:lnTo>
                <a:lnTo>
                  <a:pt x="971364" y="622251"/>
                </a:lnTo>
                <a:lnTo>
                  <a:pt x="956887" y="664863"/>
                </a:lnTo>
                <a:lnTo>
                  <a:pt x="938680" y="705424"/>
                </a:lnTo>
                <a:lnTo>
                  <a:pt x="916925" y="743756"/>
                </a:lnTo>
                <a:lnTo>
                  <a:pt x="891802" y="779682"/>
                </a:lnTo>
                <a:lnTo>
                  <a:pt x="863493" y="813026"/>
                </a:lnTo>
                <a:lnTo>
                  <a:pt x="832180" y="843611"/>
                </a:lnTo>
                <a:lnTo>
                  <a:pt x="798044" y="871260"/>
                </a:lnTo>
                <a:lnTo>
                  <a:pt x="761267" y="895795"/>
                </a:lnTo>
                <a:lnTo>
                  <a:pt x="722031" y="917042"/>
                </a:lnTo>
                <a:lnTo>
                  <a:pt x="680515" y="934821"/>
                </a:lnTo>
                <a:lnTo>
                  <a:pt x="636903" y="948958"/>
                </a:lnTo>
                <a:lnTo>
                  <a:pt x="591375" y="959274"/>
                </a:lnTo>
                <a:lnTo>
                  <a:pt x="544114" y="965594"/>
                </a:lnTo>
                <a:lnTo>
                  <a:pt x="495300" y="967739"/>
                </a:lnTo>
                <a:lnTo>
                  <a:pt x="446485" y="965594"/>
                </a:lnTo>
                <a:lnTo>
                  <a:pt x="399224" y="959274"/>
                </a:lnTo>
                <a:lnTo>
                  <a:pt x="353696" y="948958"/>
                </a:lnTo>
                <a:lnTo>
                  <a:pt x="310084" y="934821"/>
                </a:lnTo>
                <a:lnTo>
                  <a:pt x="268568" y="917042"/>
                </a:lnTo>
                <a:lnTo>
                  <a:pt x="229332" y="895795"/>
                </a:lnTo>
                <a:lnTo>
                  <a:pt x="192555" y="871260"/>
                </a:lnTo>
                <a:lnTo>
                  <a:pt x="158419" y="843611"/>
                </a:lnTo>
                <a:lnTo>
                  <a:pt x="127106" y="813026"/>
                </a:lnTo>
                <a:lnTo>
                  <a:pt x="98797" y="779682"/>
                </a:lnTo>
                <a:lnTo>
                  <a:pt x="73674" y="743756"/>
                </a:lnTo>
                <a:lnTo>
                  <a:pt x="51919" y="705424"/>
                </a:lnTo>
                <a:lnTo>
                  <a:pt x="33712" y="664863"/>
                </a:lnTo>
                <a:lnTo>
                  <a:pt x="19235" y="622251"/>
                </a:lnTo>
                <a:lnTo>
                  <a:pt x="8670" y="577763"/>
                </a:lnTo>
                <a:lnTo>
                  <a:pt x="2197" y="531577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03120" y="4074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93720" y="50431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391410" y="4413250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06209" y="2385060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09"/>
                </a:lnTo>
                <a:lnTo>
                  <a:pt x="544126" y="966863"/>
                </a:lnTo>
                <a:lnTo>
                  <a:pt x="591424" y="960542"/>
                </a:lnTo>
                <a:lnTo>
                  <a:pt x="637008" y="950221"/>
                </a:lnTo>
                <a:lnTo>
                  <a:pt x="680693" y="936075"/>
                </a:lnTo>
                <a:lnTo>
                  <a:pt x="722296" y="918279"/>
                </a:lnTo>
                <a:lnTo>
                  <a:pt x="761630" y="897010"/>
                </a:lnTo>
                <a:lnTo>
                  <a:pt x="798513" y="872441"/>
                </a:lnTo>
                <a:lnTo>
                  <a:pt x="832759" y="844749"/>
                </a:lnTo>
                <a:lnTo>
                  <a:pt x="864184" y="814108"/>
                </a:lnTo>
                <a:lnTo>
                  <a:pt x="892603" y="780694"/>
                </a:lnTo>
                <a:lnTo>
                  <a:pt x="917832" y="744682"/>
                </a:lnTo>
                <a:lnTo>
                  <a:pt x="939685" y="706247"/>
                </a:lnTo>
                <a:lnTo>
                  <a:pt x="957979" y="665566"/>
                </a:lnTo>
                <a:lnTo>
                  <a:pt x="972529" y="622812"/>
                </a:lnTo>
                <a:lnTo>
                  <a:pt x="983151" y="578161"/>
                </a:lnTo>
                <a:lnTo>
                  <a:pt x="989659" y="531788"/>
                </a:lnTo>
                <a:lnTo>
                  <a:pt x="991870" y="483869"/>
                </a:lnTo>
                <a:lnTo>
                  <a:pt x="989659" y="436162"/>
                </a:lnTo>
                <a:lnTo>
                  <a:pt x="983151" y="389976"/>
                </a:lnTo>
                <a:lnTo>
                  <a:pt x="972529" y="345488"/>
                </a:lnTo>
                <a:lnTo>
                  <a:pt x="957979" y="302876"/>
                </a:lnTo>
                <a:lnTo>
                  <a:pt x="939685" y="262315"/>
                </a:lnTo>
                <a:lnTo>
                  <a:pt x="917832" y="223983"/>
                </a:lnTo>
                <a:lnTo>
                  <a:pt x="892603" y="188057"/>
                </a:lnTo>
                <a:lnTo>
                  <a:pt x="864184" y="154713"/>
                </a:lnTo>
                <a:lnTo>
                  <a:pt x="832759" y="124128"/>
                </a:lnTo>
                <a:lnTo>
                  <a:pt x="798513" y="96479"/>
                </a:lnTo>
                <a:lnTo>
                  <a:pt x="761630" y="71944"/>
                </a:lnTo>
                <a:lnTo>
                  <a:pt x="722296" y="50697"/>
                </a:lnTo>
                <a:lnTo>
                  <a:pt x="680693" y="32918"/>
                </a:lnTo>
                <a:lnTo>
                  <a:pt x="637008" y="18781"/>
                </a:lnTo>
                <a:lnTo>
                  <a:pt x="591424" y="8465"/>
                </a:lnTo>
                <a:lnTo>
                  <a:pt x="544126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06209" y="2385060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544126" y="2145"/>
                </a:lnTo>
                <a:lnTo>
                  <a:pt x="591424" y="8465"/>
                </a:lnTo>
                <a:lnTo>
                  <a:pt x="637008" y="18781"/>
                </a:lnTo>
                <a:lnTo>
                  <a:pt x="680693" y="32918"/>
                </a:lnTo>
                <a:lnTo>
                  <a:pt x="722296" y="50697"/>
                </a:lnTo>
                <a:lnTo>
                  <a:pt x="761630" y="71944"/>
                </a:lnTo>
                <a:lnTo>
                  <a:pt x="798513" y="96479"/>
                </a:lnTo>
                <a:lnTo>
                  <a:pt x="832759" y="124128"/>
                </a:lnTo>
                <a:lnTo>
                  <a:pt x="864184" y="154713"/>
                </a:lnTo>
                <a:lnTo>
                  <a:pt x="892603" y="188057"/>
                </a:lnTo>
                <a:lnTo>
                  <a:pt x="917832" y="223983"/>
                </a:lnTo>
                <a:lnTo>
                  <a:pt x="939685" y="262315"/>
                </a:lnTo>
                <a:lnTo>
                  <a:pt x="957979" y="302876"/>
                </a:lnTo>
                <a:lnTo>
                  <a:pt x="972529" y="345488"/>
                </a:lnTo>
                <a:lnTo>
                  <a:pt x="983151" y="389976"/>
                </a:lnTo>
                <a:lnTo>
                  <a:pt x="989659" y="436162"/>
                </a:lnTo>
                <a:lnTo>
                  <a:pt x="991870" y="483869"/>
                </a:lnTo>
                <a:lnTo>
                  <a:pt x="989659" y="531788"/>
                </a:lnTo>
                <a:lnTo>
                  <a:pt x="983151" y="578161"/>
                </a:lnTo>
                <a:lnTo>
                  <a:pt x="972529" y="622812"/>
                </a:lnTo>
                <a:lnTo>
                  <a:pt x="957979" y="665566"/>
                </a:lnTo>
                <a:lnTo>
                  <a:pt x="939685" y="706247"/>
                </a:lnTo>
                <a:lnTo>
                  <a:pt x="917832" y="744682"/>
                </a:lnTo>
                <a:lnTo>
                  <a:pt x="892603" y="780694"/>
                </a:lnTo>
                <a:lnTo>
                  <a:pt x="864184" y="814108"/>
                </a:lnTo>
                <a:lnTo>
                  <a:pt x="832759" y="844749"/>
                </a:lnTo>
                <a:lnTo>
                  <a:pt x="798513" y="872441"/>
                </a:lnTo>
                <a:lnTo>
                  <a:pt x="761630" y="897010"/>
                </a:lnTo>
                <a:lnTo>
                  <a:pt x="722296" y="918279"/>
                </a:lnTo>
                <a:lnTo>
                  <a:pt x="680693" y="936075"/>
                </a:lnTo>
                <a:lnTo>
                  <a:pt x="637008" y="950221"/>
                </a:lnTo>
                <a:lnTo>
                  <a:pt x="591424" y="960542"/>
                </a:lnTo>
                <a:lnTo>
                  <a:pt x="544126" y="966863"/>
                </a:lnTo>
                <a:lnTo>
                  <a:pt x="495300" y="969009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506209" y="23850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498080" y="3354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06209" y="351535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09"/>
                </a:lnTo>
                <a:lnTo>
                  <a:pt x="544126" y="966863"/>
                </a:lnTo>
                <a:lnTo>
                  <a:pt x="591424" y="960542"/>
                </a:lnTo>
                <a:lnTo>
                  <a:pt x="637008" y="950221"/>
                </a:lnTo>
                <a:lnTo>
                  <a:pt x="680693" y="936075"/>
                </a:lnTo>
                <a:lnTo>
                  <a:pt x="722296" y="918279"/>
                </a:lnTo>
                <a:lnTo>
                  <a:pt x="761630" y="897010"/>
                </a:lnTo>
                <a:lnTo>
                  <a:pt x="798513" y="872441"/>
                </a:lnTo>
                <a:lnTo>
                  <a:pt x="832759" y="844749"/>
                </a:lnTo>
                <a:lnTo>
                  <a:pt x="864184" y="814108"/>
                </a:lnTo>
                <a:lnTo>
                  <a:pt x="892603" y="780694"/>
                </a:lnTo>
                <a:lnTo>
                  <a:pt x="917832" y="744682"/>
                </a:lnTo>
                <a:lnTo>
                  <a:pt x="939685" y="706247"/>
                </a:lnTo>
                <a:lnTo>
                  <a:pt x="957979" y="665566"/>
                </a:lnTo>
                <a:lnTo>
                  <a:pt x="972529" y="622812"/>
                </a:lnTo>
                <a:lnTo>
                  <a:pt x="983151" y="578161"/>
                </a:lnTo>
                <a:lnTo>
                  <a:pt x="989659" y="531788"/>
                </a:lnTo>
                <a:lnTo>
                  <a:pt x="991870" y="483869"/>
                </a:lnTo>
                <a:lnTo>
                  <a:pt x="989659" y="436162"/>
                </a:lnTo>
                <a:lnTo>
                  <a:pt x="983151" y="389976"/>
                </a:lnTo>
                <a:lnTo>
                  <a:pt x="972529" y="345488"/>
                </a:lnTo>
                <a:lnTo>
                  <a:pt x="957979" y="302876"/>
                </a:lnTo>
                <a:lnTo>
                  <a:pt x="939685" y="262315"/>
                </a:lnTo>
                <a:lnTo>
                  <a:pt x="917832" y="223983"/>
                </a:lnTo>
                <a:lnTo>
                  <a:pt x="892603" y="188057"/>
                </a:lnTo>
                <a:lnTo>
                  <a:pt x="864184" y="154713"/>
                </a:lnTo>
                <a:lnTo>
                  <a:pt x="832759" y="124128"/>
                </a:lnTo>
                <a:lnTo>
                  <a:pt x="798513" y="96479"/>
                </a:lnTo>
                <a:lnTo>
                  <a:pt x="761630" y="71944"/>
                </a:lnTo>
                <a:lnTo>
                  <a:pt x="722296" y="50697"/>
                </a:lnTo>
                <a:lnTo>
                  <a:pt x="680693" y="32918"/>
                </a:lnTo>
                <a:lnTo>
                  <a:pt x="637008" y="18781"/>
                </a:lnTo>
                <a:lnTo>
                  <a:pt x="591424" y="8465"/>
                </a:lnTo>
                <a:lnTo>
                  <a:pt x="544126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06209" y="351535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544126" y="2145"/>
                </a:lnTo>
                <a:lnTo>
                  <a:pt x="591424" y="8465"/>
                </a:lnTo>
                <a:lnTo>
                  <a:pt x="637008" y="18781"/>
                </a:lnTo>
                <a:lnTo>
                  <a:pt x="680693" y="32918"/>
                </a:lnTo>
                <a:lnTo>
                  <a:pt x="722296" y="50697"/>
                </a:lnTo>
                <a:lnTo>
                  <a:pt x="761630" y="71944"/>
                </a:lnTo>
                <a:lnTo>
                  <a:pt x="798513" y="96479"/>
                </a:lnTo>
                <a:lnTo>
                  <a:pt x="832759" y="124128"/>
                </a:lnTo>
                <a:lnTo>
                  <a:pt x="864184" y="154713"/>
                </a:lnTo>
                <a:lnTo>
                  <a:pt x="892603" y="188057"/>
                </a:lnTo>
                <a:lnTo>
                  <a:pt x="917832" y="223983"/>
                </a:lnTo>
                <a:lnTo>
                  <a:pt x="939685" y="262315"/>
                </a:lnTo>
                <a:lnTo>
                  <a:pt x="957979" y="302876"/>
                </a:lnTo>
                <a:lnTo>
                  <a:pt x="972529" y="345488"/>
                </a:lnTo>
                <a:lnTo>
                  <a:pt x="983151" y="389976"/>
                </a:lnTo>
                <a:lnTo>
                  <a:pt x="989659" y="436162"/>
                </a:lnTo>
                <a:lnTo>
                  <a:pt x="991870" y="483869"/>
                </a:lnTo>
                <a:lnTo>
                  <a:pt x="989659" y="531788"/>
                </a:lnTo>
                <a:lnTo>
                  <a:pt x="983151" y="578161"/>
                </a:lnTo>
                <a:lnTo>
                  <a:pt x="972529" y="622812"/>
                </a:lnTo>
                <a:lnTo>
                  <a:pt x="957979" y="665566"/>
                </a:lnTo>
                <a:lnTo>
                  <a:pt x="939685" y="706247"/>
                </a:lnTo>
                <a:lnTo>
                  <a:pt x="917832" y="744682"/>
                </a:lnTo>
                <a:lnTo>
                  <a:pt x="892603" y="780694"/>
                </a:lnTo>
                <a:lnTo>
                  <a:pt x="864184" y="814108"/>
                </a:lnTo>
                <a:lnTo>
                  <a:pt x="832759" y="844749"/>
                </a:lnTo>
                <a:lnTo>
                  <a:pt x="798513" y="872441"/>
                </a:lnTo>
                <a:lnTo>
                  <a:pt x="761630" y="897010"/>
                </a:lnTo>
                <a:lnTo>
                  <a:pt x="722296" y="918279"/>
                </a:lnTo>
                <a:lnTo>
                  <a:pt x="680693" y="936075"/>
                </a:lnTo>
                <a:lnTo>
                  <a:pt x="637008" y="950221"/>
                </a:lnTo>
                <a:lnTo>
                  <a:pt x="591424" y="960542"/>
                </a:lnTo>
                <a:lnTo>
                  <a:pt x="544126" y="966863"/>
                </a:lnTo>
                <a:lnTo>
                  <a:pt x="495300" y="969009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506209" y="35153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498080" y="44843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55009" y="342772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 h="0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69740" y="3382009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0" y="0"/>
                </a:moveTo>
                <a:lnTo>
                  <a:pt x="0" y="91439"/>
                </a:lnTo>
                <a:lnTo>
                  <a:pt x="137160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62120" y="4513579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60" h="90170">
                <a:moveTo>
                  <a:pt x="0" y="0"/>
                </a:moveTo>
                <a:lnTo>
                  <a:pt x="0" y="90170"/>
                </a:lnTo>
                <a:lnTo>
                  <a:pt x="137159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85640" y="1841500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6"/>
                </a:lnTo>
                <a:lnTo>
                  <a:pt x="590454" y="8467"/>
                </a:lnTo>
                <a:lnTo>
                  <a:pt x="636089" y="18788"/>
                </a:lnTo>
                <a:lnTo>
                  <a:pt x="679770" y="32934"/>
                </a:lnTo>
                <a:lnTo>
                  <a:pt x="721319" y="50730"/>
                </a:lnTo>
                <a:lnTo>
                  <a:pt x="760560" y="71999"/>
                </a:lnTo>
                <a:lnTo>
                  <a:pt x="797317" y="96568"/>
                </a:lnTo>
                <a:lnTo>
                  <a:pt x="831413" y="124260"/>
                </a:lnTo>
                <a:lnTo>
                  <a:pt x="862670" y="154901"/>
                </a:lnTo>
                <a:lnTo>
                  <a:pt x="890912" y="188315"/>
                </a:lnTo>
                <a:lnTo>
                  <a:pt x="915962" y="224327"/>
                </a:lnTo>
                <a:lnTo>
                  <a:pt x="937643" y="262762"/>
                </a:lnTo>
                <a:lnTo>
                  <a:pt x="955779" y="303443"/>
                </a:lnTo>
                <a:lnTo>
                  <a:pt x="970192" y="346197"/>
                </a:lnTo>
                <a:lnTo>
                  <a:pt x="980706" y="390848"/>
                </a:lnTo>
                <a:lnTo>
                  <a:pt x="987144" y="437221"/>
                </a:lnTo>
                <a:lnTo>
                  <a:pt x="989330" y="485139"/>
                </a:lnTo>
                <a:lnTo>
                  <a:pt x="987144" y="532847"/>
                </a:lnTo>
                <a:lnTo>
                  <a:pt x="980706" y="579033"/>
                </a:lnTo>
                <a:lnTo>
                  <a:pt x="970192" y="623521"/>
                </a:lnTo>
                <a:lnTo>
                  <a:pt x="955779" y="666133"/>
                </a:lnTo>
                <a:lnTo>
                  <a:pt x="937643" y="706694"/>
                </a:lnTo>
                <a:lnTo>
                  <a:pt x="915962" y="745026"/>
                </a:lnTo>
                <a:lnTo>
                  <a:pt x="890912" y="780952"/>
                </a:lnTo>
                <a:lnTo>
                  <a:pt x="862670" y="814296"/>
                </a:lnTo>
                <a:lnTo>
                  <a:pt x="831413" y="844881"/>
                </a:lnTo>
                <a:lnTo>
                  <a:pt x="797317" y="872530"/>
                </a:lnTo>
                <a:lnTo>
                  <a:pt x="760560" y="897065"/>
                </a:lnTo>
                <a:lnTo>
                  <a:pt x="721319" y="918312"/>
                </a:lnTo>
                <a:lnTo>
                  <a:pt x="679770" y="936091"/>
                </a:lnTo>
                <a:lnTo>
                  <a:pt x="636089" y="950228"/>
                </a:lnTo>
                <a:lnTo>
                  <a:pt x="590454" y="960544"/>
                </a:lnTo>
                <a:lnTo>
                  <a:pt x="543042" y="966864"/>
                </a:lnTo>
                <a:lnTo>
                  <a:pt x="494030" y="969010"/>
                </a:lnTo>
                <a:lnTo>
                  <a:pt x="445228" y="966864"/>
                </a:lnTo>
                <a:lnTo>
                  <a:pt x="398002" y="960544"/>
                </a:lnTo>
                <a:lnTo>
                  <a:pt x="352531" y="950228"/>
                </a:lnTo>
                <a:lnTo>
                  <a:pt x="308992" y="936091"/>
                </a:lnTo>
                <a:lnTo>
                  <a:pt x="267563" y="918312"/>
                </a:lnTo>
                <a:lnTo>
                  <a:pt x="228424" y="897065"/>
                </a:lnTo>
                <a:lnTo>
                  <a:pt x="191753" y="872530"/>
                </a:lnTo>
                <a:lnTo>
                  <a:pt x="157728" y="844881"/>
                </a:lnTo>
                <a:lnTo>
                  <a:pt x="126527" y="814296"/>
                </a:lnTo>
                <a:lnTo>
                  <a:pt x="98329" y="780952"/>
                </a:lnTo>
                <a:lnTo>
                  <a:pt x="73312" y="745026"/>
                </a:lnTo>
                <a:lnTo>
                  <a:pt x="51654" y="706694"/>
                </a:lnTo>
                <a:lnTo>
                  <a:pt x="33534" y="666133"/>
                </a:lnTo>
                <a:lnTo>
                  <a:pt x="19130" y="623521"/>
                </a:lnTo>
                <a:lnTo>
                  <a:pt x="8621" y="579033"/>
                </a:lnTo>
                <a:lnTo>
                  <a:pt x="2185" y="532847"/>
                </a:lnTo>
                <a:lnTo>
                  <a:pt x="0" y="485139"/>
                </a:lnTo>
                <a:lnTo>
                  <a:pt x="2185" y="437221"/>
                </a:lnTo>
                <a:lnTo>
                  <a:pt x="8621" y="390848"/>
                </a:lnTo>
                <a:lnTo>
                  <a:pt x="19130" y="346197"/>
                </a:lnTo>
                <a:lnTo>
                  <a:pt x="33534" y="303443"/>
                </a:lnTo>
                <a:lnTo>
                  <a:pt x="51654" y="262762"/>
                </a:lnTo>
                <a:lnTo>
                  <a:pt x="73312" y="224327"/>
                </a:lnTo>
                <a:lnTo>
                  <a:pt x="98329" y="188315"/>
                </a:lnTo>
                <a:lnTo>
                  <a:pt x="126527" y="154901"/>
                </a:lnTo>
                <a:lnTo>
                  <a:pt x="157728" y="124260"/>
                </a:lnTo>
                <a:lnTo>
                  <a:pt x="191753" y="96568"/>
                </a:lnTo>
                <a:lnTo>
                  <a:pt x="228424" y="71999"/>
                </a:lnTo>
                <a:lnTo>
                  <a:pt x="267563" y="50730"/>
                </a:lnTo>
                <a:lnTo>
                  <a:pt x="308992" y="32934"/>
                </a:lnTo>
                <a:lnTo>
                  <a:pt x="352531" y="18788"/>
                </a:lnTo>
                <a:lnTo>
                  <a:pt x="398002" y="8467"/>
                </a:lnTo>
                <a:lnTo>
                  <a:pt x="445228" y="2146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85640" y="18415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476240" y="2811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641850" y="1953260"/>
            <a:ext cx="628650" cy="6654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1200" spc="110">
                <a:latin typeface="Tahoma"/>
                <a:cs typeface="Tahoma"/>
              </a:rPr>
              <a:t>255</a:t>
            </a:r>
            <a:r>
              <a:rPr dirty="0" sz="1200" spc="85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1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2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3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85640" y="2943860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69"/>
                </a:lnTo>
                <a:lnTo>
                  <a:pt x="987144" y="531590"/>
                </a:lnTo>
                <a:lnTo>
                  <a:pt x="980706" y="577812"/>
                </a:lnTo>
                <a:lnTo>
                  <a:pt x="970192" y="622356"/>
                </a:lnTo>
                <a:lnTo>
                  <a:pt x="955779" y="665041"/>
                </a:lnTo>
                <a:lnTo>
                  <a:pt x="937643" y="705689"/>
                </a:lnTo>
                <a:lnTo>
                  <a:pt x="915962" y="744119"/>
                </a:lnTo>
                <a:lnTo>
                  <a:pt x="890912" y="780151"/>
                </a:lnTo>
                <a:lnTo>
                  <a:pt x="862670" y="813605"/>
                </a:lnTo>
                <a:lnTo>
                  <a:pt x="831413" y="844302"/>
                </a:lnTo>
                <a:lnTo>
                  <a:pt x="797317" y="872061"/>
                </a:lnTo>
                <a:lnTo>
                  <a:pt x="760560" y="896702"/>
                </a:lnTo>
                <a:lnTo>
                  <a:pt x="721319" y="918047"/>
                </a:lnTo>
                <a:lnTo>
                  <a:pt x="679770" y="935914"/>
                </a:lnTo>
                <a:lnTo>
                  <a:pt x="636089" y="950123"/>
                </a:lnTo>
                <a:lnTo>
                  <a:pt x="590454" y="960496"/>
                </a:lnTo>
                <a:lnTo>
                  <a:pt x="543042" y="966851"/>
                </a:lnTo>
                <a:lnTo>
                  <a:pt x="494030" y="969009"/>
                </a:lnTo>
                <a:lnTo>
                  <a:pt x="445228" y="966851"/>
                </a:lnTo>
                <a:lnTo>
                  <a:pt x="398002" y="960496"/>
                </a:lnTo>
                <a:lnTo>
                  <a:pt x="352531" y="950123"/>
                </a:lnTo>
                <a:lnTo>
                  <a:pt x="308992" y="935914"/>
                </a:lnTo>
                <a:lnTo>
                  <a:pt x="267563" y="918047"/>
                </a:lnTo>
                <a:lnTo>
                  <a:pt x="228424" y="896702"/>
                </a:lnTo>
                <a:lnTo>
                  <a:pt x="191753" y="872061"/>
                </a:lnTo>
                <a:lnTo>
                  <a:pt x="157728" y="844302"/>
                </a:lnTo>
                <a:lnTo>
                  <a:pt x="126527" y="813605"/>
                </a:lnTo>
                <a:lnTo>
                  <a:pt x="98329" y="780151"/>
                </a:lnTo>
                <a:lnTo>
                  <a:pt x="73312" y="744119"/>
                </a:lnTo>
                <a:lnTo>
                  <a:pt x="51654" y="705689"/>
                </a:lnTo>
                <a:lnTo>
                  <a:pt x="33534" y="665041"/>
                </a:lnTo>
                <a:lnTo>
                  <a:pt x="19130" y="622356"/>
                </a:lnTo>
                <a:lnTo>
                  <a:pt x="8621" y="577812"/>
                </a:lnTo>
                <a:lnTo>
                  <a:pt x="2185" y="531590"/>
                </a:lnTo>
                <a:lnTo>
                  <a:pt x="0" y="483869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85640" y="2943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76240" y="3912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85640" y="4074159"/>
            <a:ext cx="989330" cy="967740"/>
          </a:xfrm>
          <a:custGeom>
            <a:avLst/>
            <a:gdLst/>
            <a:ahLst/>
            <a:cxnLst/>
            <a:rect l="l" t="t" r="r" b="b"/>
            <a:pathLst>
              <a:path w="989329" h="967739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69"/>
                </a:lnTo>
                <a:lnTo>
                  <a:pt x="987144" y="531577"/>
                </a:lnTo>
                <a:lnTo>
                  <a:pt x="980706" y="577763"/>
                </a:lnTo>
                <a:lnTo>
                  <a:pt x="970192" y="622251"/>
                </a:lnTo>
                <a:lnTo>
                  <a:pt x="955779" y="664863"/>
                </a:lnTo>
                <a:lnTo>
                  <a:pt x="937643" y="705424"/>
                </a:lnTo>
                <a:lnTo>
                  <a:pt x="915962" y="743756"/>
                </a:lnTo>
                <a:lnTo>
                  <a:pt x="890912" y="779682"/>
                </a:lnTo>
                <a:lnTo>
                  <a:pt x="862670" y="813026"/>
                </a:lnTo>
                <a:lnTo>
                  <a:pt x="831413" y="843611"/>
                </a:lnTo>
                <a:lnTo>
                  <a:pt x="797317" y="871260"/>
                </a:lnTo>
                <a:lnTo>
                  <a:pt x="760560" y="895795"/>
                </a:lnTo>
                <a:lnTo>
                  <a:pt x="721319" y="917042"/>
                </a:lnTo>
                <a:lnTo>
                  <a:pt x="679770" y="934821"/>
                </a:lnTo>
                <a:lnTo>
                  <a:pt x="636089" y="948958"/>
                </a:lnTo>
                <a:lnTo>
                  <a:pt x="590454" y="959274"/>
                </a:lnTo>
                <a:lnTo>
                  <a:pt x="543042" y="965594"/>
                </a:lnTo>
                <a:lnTo>
                  <a:pt x="494030" y="967739"/>
                </a:lnTo>
                <a:lnTo>
                  <a:pt x="445228" y="965594"/>
                </a:lnTo>
                <a:lnTo>
                  <a:pt x="398002" y="959274"/>
                </a:lnTo>
                <a:lnTo>
                  <a:pt x="352531" y="948958"/>
                </a:lnTo>
                <a:lnTo>
                  <a:pt x="308992" y="934821"/>
                </a:lnTo>
                <a:lnTo>
                  <a:pt x="267563" y="917042"/>
                </a:lnTo>
                <a:lnTo>
                  <a:pt x="228424" y="895795"/>
                </a:lnTo>
                <a:lnTo>
                  <a:pt x="191753" y="871260"/>
                </a:lnTo>
                <a:lnTo>
                  <a:pt x="157728" y="843611"/>
                </a:lnTo>
                <a:lnTo>
                  <a:pt x="126527" y="813026"/>
                </a:lnTo>
                <a:lnTo>
                  <a:pt x="98329" y="779682"/>
                </a:lnTo>
                <a:lnTo>
                  <a:pt x="73312" y="743756"/>
                </a:lnTo>
                <a:lnTo>
                  <a:pt x="51654" y="705424"/>
                </a:lnTo>
                <a:lnTo>
                  <a:pt x="33534" y="664863"/>
                </a:lnTo>
                <a:lnTo>
                  <a:pt x="19130" y="622251"/>
                </a:lnTo>
                <a:lnTo>
                  <a:pt x="8621" y="577763"/>
                </a:lnTo>
                <a:lnTo>
                  <a:pt x="2185" y="531577"/>
                </a:lnTo>
                <a:lnTo>
                  <a:pt x="0" y="483869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485640" y="4074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476240" y="50431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258820" y="342772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82440" y="427355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7150" y="0"/>
                </a:moveTo>
                <a:lnTo>
                  <a:pt x="0" y="69850"/>
                </a:lnTo>
                <a:lnTo>
                  <a:pt x="133350" y="12319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253740" y="2292350"/>
            <a:ext cx="1094740" cy="1831339"/>
          </a:xfrm>
          <a:custGeom>
            <a:avLst/>
            <a:gdLst/>
            <a:ahLst/>
            <a:cxnLst/>
            <a:rect l="l" t="t" r="r" b="b"/>
            <a:pathLst>
              <a:path w="1094739" h="1831339">
                <a:moveTo>
                  <a:pt x="0" y="0"/>
                </a:moveTo>
                <a:lnTo>
                  <a:pt x="1094739" y="18313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306570" y="4094479"/>
            <a:ext cx="109220" cy="140970"/>
          </a:xfrm>
          <a:custGeom>
            <a:avLst/>
            <a:gdLst/>
            <a:ahLst/>
            <a:cxnLst/>
            <a:rect l="l" t="t" r="r" b="b"/>
            <a:pathLst>
              <a:path w="109220" h="140970">
                <a:moveTo>
                  <a:pt x="78739" y="0"/>
                </a:moveTo>
                <a:lnTo>
                  <a:pt x="0" y="46990"/>
                </a:lnTo>
                <a:lnTo>
                  <a:pt x="109219" y="140970"/>
                </a:lnTo>
                <a:lnTo>
                  <a:pt x="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247389" y="3672840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90"/>
                </a:moveTo>
                <a:lnTo>
                  <a:pt x="10566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69740" y="3589020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39"/>
                </a:lnTo>
                <a:lnTo>
                  <a:pt x="58420" y="123189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575300" y="2297429"/>
            <a:ext cx="708660" cy="417830"/>
          </a:xfrm>
          <a:custGeom>
            <a:avLst/>
            <a:gdLst/>
            <a:ahLst/>
            <a:cxnLst/>
            <a:rect l="l" t="t" r="r" b="b"/>
            <a:pathLst>
              <a:path w="708660" h="417830">
                <a:moveTo>
                  <a:pt x="0" y="0"/>
                </a:moveTo>
                <a:lnTo>
                  <a:pt x="70866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56020" y="2673350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19">
                <a:moveTo>
                  <a:pt x="45719" y="0"/>
                </a:moveTo>
                <a:lnTo>
                  <a:pt x="0" y="78739"/>
                </a:lnTo>
                <a:lnTo>
                  <a:pt x="140969" y="109219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570220" y="3009900"/>
            <a:ext cx="713740" cy="417830"/>
          </a:xfrm>
          <a:custGeom>
            <a:avLst/>
            <a:gdLst/>
            <a:ahLst/>
            <a:cxnLst/>
            <a:rect l="l" t="t" r="r" b="b"/>
            <a:pathLst>
              <a:path w="713739" h="417829">
                <a:moveTo>
                  <a:pt x="0" y="417830"/>
                </a:moveTo>
                <a:lnTo>
                  <a:pt x="7137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56020" y="2943860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140969" y="0"/>
                </a:moveTo>
                <a:lnTo>
                  <a:pt x="0" y="29209"/>
                </a:lnTo>
                <a:lnTo>
                  <a:pt x="45719" y="107950"/>
                </a:lnTo>
                <a:lnTo>
                  <a:pt x="140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571490" y="3434079"/>
            <a:ext cx="712470" cy="417830"/>
          </a:xfrm>
          <a:custGeom>
            <a:avLst/>
            <a:gdLst/>
            <a:ahLst/>
            <a:cxnLst/>
            <a:rect l="l" t="t" r="r" b="b"/>
            <a:pathLst>
              <a:path w="712470" h="417829">
                <a:moveTo>
                  <a:pt x="0" y="0"/>
                </a:moveTo>
                <a:lnTo>
                  <a:pt x="71247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56020" y="3810000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46989" y="0"/>
                </a:moveTo>
                <a:lnTo>
                  <a:pt x="0" y="78739"/>
                </a:lnTo>
                <a:lnTo>
                  <a:pt x="140969" y="107950"/>
                </a:lnTo>
                <a:lnTo>
                  <a:pt x="46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570220" y="4140200"/>
            <a:ext cx="708660" cy="419100"/>
          </a:xfrm>
          <a:custGeom>
            <a:avLst/>
            <a:gdLst/>
            <a:ahLst/>
            <a:cxnLst/>
            <a:rect l="l" t="t" r="r" b="b"/>
            <a:pathLst>
              <a:path w="708660" h="419100">
                <a:moveTo>
                  <a:pt x="0" y="419100"/>
                </a:moveTo>
                <a:lnTo>
                  <a:pt x="70865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250940" y="4074159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20">
                <a:moveTo>
                  <a:pt x="140970" y="0"/>
                </a:moveTo>
                <a:lnTo>
                  <a:pt x="0" y="30479"/>
                </a:lnTo>
                <a:lnTo>
                  <a:pt x="45720" y="109219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565140" y="3214370"/>
            <a:ext cx="866140" cy="1350010"/>
          </a:xfrm>
          <a:custGeom>
            <a:avLst/>
            <a:gdLst/>
            <a:ahLst/>
            <a:cxnLst/>
            <a:rect l="l" t="t" r="r" b="b"/>
            <a:pathLst>
              <a:path w="866139" h="1350010">
                <a:moveTo>
                  <a:pt x="0" y="1350010"/>
                </a:moveTo>
                <a:lnTo>
                  <a:pt x="8661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389370" y="3105150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113029" y="0"/>
                </a:moveTo>
                <a:lnTo>
                  <a:pt x="0" y="90169"/>
                </a:lnTo>
                <a:lnTo>
                  <a:pt x="77469" y="139700"/>
                </a:lnTo>
                <a:lnTo>
                  <a:pt x="113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263900" y="229742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 h="0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278629" y="2251710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89" h="91439">
                <a:moveTo>
                  <a:pt x="0" y="0"/>
                </a:moveTo>
                <a:lnTo>
                  <a:pt x="0" y="91439"/>
                </a:lnTo>
                <a:lnTo>
                  <a:pt x="135890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671570" y="2109470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1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258820" y="229742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281170" y="314325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8419" y="0"/>
                </a:moveTo>
                <a:lnTo>
                  <a:pt x="0" y="69850"/>
                </a:lnTo>
                <a:lnTo>
                  <a:pt x="133350" y="123189"/>
                </a:lnTo>
                <a:lnTo>
                  <a:pt x="58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249929" y="254253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90"/>
                </a:moveTo>
                <a:lnTo>
                  <a:pt x="105664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272279" y="2458720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40"/>
                </a:lnTo>
                <a:lnTo>
                  <a:pt x="58420" y="12319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241039" y="2711450"/>
            <a:ext cx="1096010" cy="1831339"/>
          </a:xfrm>
          <a:custGeom>
            <a:avLst/>
            <a:gdLst/>
            <a:ahLst/>
            <a:cxnLst/>
            <a:rect l="l" t="t" r="r" b="b"/>
            <a:pathLst>
              <a:path w="1096010" h="1831339">
                <a:moveTo>
                  <a:pt x="0" y="1831339"/>
                </a:moveTo>
                <a:lnTo>
                  <a:pt x="109601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295140" y="2599689"/>
            <a:ext cx="109220" cy="139700"/>
          </a:xfrm>
          <a:custGeom>
            <a:avLst/>
            <a:gdLst/>
            <a:ahLst/>
            <a:cxnLst/>
            <a:rect l="l" t="t" r="r" b="b"/>
            <a:pathLst>
              <a:path w="109220" h="139700">
                <a:moveTo>
                  <a:pt x="109220" y="0"/>
                </a:moveTo>
                <a:lnTo>
                  <a:pt x="0" y="93980"/>
                </a:lnTo>
                <a:lnTo>
                  <a:pt x="77470" y="13970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3826509" y="3032760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3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570220" y="2292350"/>
            <a:ext cx="866140" cy="1348740"/>
          </a:xfrm>
          <a:custGeom>
            <a:avLst/>
            <a:gdLst/>
            <a:ahLst/>
            <a:cxnLst/>
            <a:rect l="l" t="t" r="r" b="b"/>
            <a:pathLst>
              <a:path w="866139" h="1348739">
                <a:moveTo>
                  <a:pt x="0" y="0"/>
                </a:moveTo>
                <a:lnTo>
                  <a:pt x="866139" y="13487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394450" y="3611879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77470" y="0"/>
                </a:moveTo>
                <a:lnTo>
                  <a:pt x="0" y="49530"/>
                </a:lnTo>
                <a:lnTo>
                  <a:pt x="113029" y="139700"/>
                </a:lnTo>
                <a:lnTo>
                  <a:pt x="77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5812790" y="3065779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17">
                <a:latin typeface="Tahoma"/>
                <a:cs typeface="Tahoma"/>
              </a:rPr>
              <a:t>W</a:t>
            </a: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1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51</a:t>
            </a:fld>
          </a:p>
        </p:txBody>
      </p:sp>
      <p:sp>
        <p:nvSpPr>
          <p:cNvPr id="69" name="object 69"/>
          <p:cNvSpPr txBox="1"/>
          <p:nvPr/>
        </p:nvSpPr>
        <p:spPr>
          <a:xfrm>
            <a:off x="4640579" y="3009899"/>
            <a:ext cx="628650" cy="6654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1200" spc="110">
                <a:latin typeface="Tahoma"/>
                <a:cs typeface="Tahoma"/>
              </a:rPr>
              <a:t>255</a:t>
            </a:r>
            <a:r>
              <a:rPr dirty="0" sz="1200" spc="85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4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5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6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40579" y="4229100"/>
            <a:ext cx="628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5">
                <a:latin typeface="Tahoma"/>
                <a:cs typeface="Tahoma"/>
              </a:rPr>
              <a:t>255w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40579" y="4344670"/>
            <a:ext cx="628650" cy="519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133985">
              <a:lnSpc>
                <a:spcPts val="810"/>
              </a:lnSpc>
              <a:spcBef>
                <a:spcPts val="90"/>
              </a:spcBef>
            </a:pPr>
            <a:r>
              <a:rPr dirty="0" sz="700" spc="55">
                <a:latin typeface="Tahoma"/>
                <a:cs typeface="Tahoma"/>
              </a:rPr>
              <a:t>7</a:t>
            </a:r>
            <a:endParaRPr sz="700">
              <a:latin typeface="Tahoma"/>
              <a:cs typeface="Tahoma"/>
            </a:endParaRPr>
          </a:p>
          <a:p>
            <a:pPr algn="ctr">
              <a:lnSpc>
                <a:spcPts val="1410"/>
              </a:lnSpc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8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9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460750" y="2392679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4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84929" y="3390900"/>
            <a:ext cx="584835" cy="67310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800" spc="120">
                <a:latin typeface="Tahoma"/>
                <a:cs typeface="Tahoma"/>
              </a:rPr>
              <a:t>W</a:t>
            </a:r>
            <a:r>
              <a:rPr dirty="0" baseline="-31746" sz="1575" spc="179">
                <a:latin typeface="Tahoma"/>
                <a:cs typeface="Tahoma"/>
              </a:rPr>
              <a:t>5</a:t>
            </a:r>
            <a:endParaRPr baseline="-31746" sz="1575">
              <a:latin typeface="Tahoma"/>
              <a:cs typeface="Tahoma"/>
            </a:endParaRPr>
          </a:p>
          <a:p>
            <a:pPr marL="261620">
              <a:lnSpc>
                <a:spcPct val="100000"/>
              </a:lnSpc>
              <a:spcBef>
                <a:spcPts val="39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7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84929" y="2473960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110990" y="2646680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43629" y="3947159"/>
            <a:ext cx="598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20">
                <a:latin typeface="Tahoma"/>
                <a:cs typeface="Tahoma"/>
              </a:rPr>
              <a:t>W</a:t>
            </a:r>
            <a:r>
              <a:rPr dirty="0" baseline="-31746" sz="1575" spc="179">
                <a:latin typeface="Tahoma"/>
                <a:cs typeface="Tahoma"/>
              </a:rPr>
              <a:t>6</a:t>
            </a:r>
            <a:r>
              <a:rPr dirty="0" baseline="-31746" sz="1575" spc="-165">
                <a:latin typeface="Tahoma"/>
                <a:cs typeface="Tahoma"/>
              </a:rPr>
              <a:t> </a:t>
            </a:r>
            <a:r>
              <a:rPr dirty="0" baseline="-13888" sz="2700" spc="232">
                <a:latin typeface="Tahoma"/>
                <a:cs typeface="Tahoma"/>
              </a:rPr>
              <a:t>W</a:t>
            </a:r>
            <a:endParaRPr baseline="-13888" sz="27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216400" y="4177029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8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234689" y="4312920"/>
            <a:ext cx="1046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425" algn="l"/>
                <a:tab pos="1033144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1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	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928109" y="4485640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9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812790" y="2307589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038850" y="2480310"/>
            <a:ext cx="19367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0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629909" y="3855720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178550" y="3369309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403340" y="3542029"/>
            <a:ext cx="19494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3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629909" y="3524250"/>
            <a:ext cx="419734" cy="688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17">
                <a:latin typeface="Tahoma"/>
                <a:cs typeface="Tahoma"/>
              </a:rPr>
              <a:t>W</a:t>
            </a: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4</a:t>
            </a:r>
            <a:endParaRPr sz="1050">
              <a:latin typeface="Tahoma"/>
              <a:cs typeface="Tahoma"/>
            </a:endParaRPr>
          </a:p>
          <a:p>
            <a:pPr marL="236854">
              <a:lnSpc>
                <a:spcPct val="100000"/>
              </a:lnSpc>
              <a:spcBef>
                <a:spcPts val="1800"/>
              </a:spcBef>
            </a:pP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929629" y="4297679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32">
                <a:latin typeface="Tahoma"/>
                <a:cs typeface="Tahoma"/>
              </a:rPr>
              <a:t>W</a:t>
            </a:r>
            <a:r>
              <a:rPr dirty="0" sz="1050" spc="8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5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805930" y="2668270"/>
            <a:ext cx="387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5">
                <a:latin typeface="Tahoma"/>
                <a:cs typeface="Tahoma"/>
              </a:rPr>
              <a:t>0</a:t>
            </a:r>
            <a:r>
              <a:rPr dirty="0" sz="1800" spc="30">
                <a:latin typeface="Tahoma"/>
                <a:cs typeface="Tahoma"/>
              </a:rPr>
              <a:t>.</a:t>
            </a:r>
            <a:r>
              <a:rPr dirty="0" sz="1800" spc="16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805930" y="3797300"/>
            <a:ext cx="387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5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dirty="0" sz="1800" spc="3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dirty="0" sz="1800" spc="16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955280" y="2651760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solidFill>
                  <a:srgbClr val="FFFFFF"/>
                </a:solidFill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955280" y="3749040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43421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A </a:t>
            </a:r>
            <a:r>
              <a:rPr dirty="0" spc="220"/>
              <a:t>Simple </a:t>
            </a:r>
            <a:r>
              <a:rPr dirty="0" spc="245"/>
              <a:t>Neural</a:t>
            </a:r>
            <a:r>
              <a:rPr dirty="0" spc="130"/>
              <a:t> </a:t>
            </a:r>
            <a:r>
              <a:rPr dirty="0" spc="275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1790" y="1177290"/>
            <a:ext cx="3710304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dirty="0" sz="1800" spc="155" b="1">
                <a:latin typeface="Arial"/>
                <a:cs typeface="Arial"/>
              </a:rPr>
              <a:t>Answer: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5"/>
              </a:lnSpc>
            </a:pPr>
            <a:r>
              <a:rPr dirty="0" sz="1800" spc="100">
                <a:latin typeface="Tahoma"/>
                <a:cs typeface="Tahoma"/>
              </a:rPr>
              <a:t>This </a:t>
            </a:r>
            <a:r>
              <a:rPr dirty="0" sz="1800" spc="105">
                <a:latin typeface="Tahoma"/>
                <a:cs typeface="Tahoma"/>
              </a:rPr>
              <a:t>is </a:t>
            </a:r>
            <a:r>
              <a:rPr dirty="0" sz="1800" spc="150">
                <a:latin typeface="Tahoma"/>
                <a:cs typeface="Tahoma"/>
              </a:rPr>
              <a:t>an </a:t>
            </a:r>
            <a:r>
              <a:rPr dirty="0" sz="1800" spc="125">
                <a:latin typeface="Tahoma"/>
                <a:cs typeface="Tahoma"/>
              </a:rPr>
              <a:t>optimization</a:t>
            </a:r>
            <a:r>
              <a:rPr dirty="0" sz="1800" spc="-375">
                <a:latin typeface="Tahoma"/>
                <a:cs typeface="Tahoma"/>
              </a:rPr>
              <a:t> </a:t>
            </a:r>
            <a:r>
              <a:rPr dirty="0" sz="1800" spc="130">
                <a:latin typeface="Tahoma"/>
                <a:cs typeface="Tahoma"/>
              </a:rPr>
              <a:t>problem!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3120" y="184150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6"/>
                </a:lnTo>
                <a:lnTo>
                  <a:pt x="399224" y="8467"/>
                </a:lnTo>
                <a:lnTo>
                  <a:pt x="353696" y="18788"/>
                </a:lnTo>
                <a:lnTo>
                  <a:pt x="310084" y="32934"/>
                </a:lnTo>
                <a:lnTo>
                  <a:pt x="268568" y="50730"/>
                </a:lnTo>
                <a:lnTo>
                  <a:pt x="229332" y="71999"/>
                </a:lnTo>
                <a:lnTo>
                  <a:pt x="192555" y="96568"/>
                </a:lnTo>
                <a:lnTo>
                  <a:pt x="158419" y="124260"/>
                </a:lnTo>
                <a:lnTo>
                  <a:pt x="127106" y="154901"/>
                </a:lnTo>
                <a:lnTo>
                  <a:pt x="98797" y="188315"/>
                </a:lnTo>
                <a:lnTo>
                  <a:pt x="73674" y="224327"/>
                </a:lnTo>
                <a:lnTo>
                  <a:pt x="51919" y="262762"/>
                </a:lnTo>
                <a:lnTo>
                  <a:pt x="33712" y="303443"/>
                </a:lnTo>
                <a:lnTo>
                  <a:pt x="19235" y="346197"/>
                </a:lnTo>
                <a:lnTo>
                  <a:pt x="8670" y="390848"/>
                </a:lnTo>
                <a:lnTo>
                  <a:pt x="2197" y="437221"/>
                </a:lnTo>
                <a:lnTo>
                  <a:pt x="0" y="485139"/>
                </a:lnTo>
                <a:lnTo>
                  <a:pt x="2197" y="532847"/>
                </a:lnTo>
                <a:lnTo>
                  <a:pt x="8670" y="579033"/>
                </a:lnTo>
                <a:lnTo>
                  <a:pt x="19235" y="623521"/>
                </a:lnTo>
                <a:lnTo>
                  <a:pt x="33712" y="666133"/>
                </a:lnTo>
                <a:lnTo>
                  <a:pt x="51919" y="706694"/>
                </a:lnTo>
                <a:lnTo>
                  <a:pt x="73674" y="745026"/>
                </a:lnTo>
                <a:lnTo>
                  <a:pt x="98797" y="780952"/>
                </a:lnTo>
                <a:lnTo>
                  <a:pt x="127106" y="814296"/>
                </a:lnTo>
                <a:lnTo>
                  <a:pt x="158419" y="844881"/>
                </a:lnTo>
                <a:lnTo>
                  <a:pt x="192555" y="872530"/>
                </a:lnTo>
                <a:lnTo>
                  <a:pt x="229332" y="897065"/>
                </a:lnTo>
                <a:lnTo>
                  <a:pt x="268568" y="918312"/>
                </a:lnTo>
                <a:lnTo>
                  <a:pt x="310084" y="936091"/>
                </a:lnTo>
                <a:lnTo>
                  <a:pt x="353696" y="950228"/>
                </a:lnTo>
                <a:lnTo>
                  <a:pt x="399224" y="960544"/>
                </a:lnTo>
                <a:lnTo>
                  <a:pt x="446485" y="966864"/>
                </a:lnTo>
                <a:lnTo>
                  <a:pt x="495300" y="969010"/>
                </a:lnTo>
                <a:lnTo>
                  <a:pt x="544114" y="966864"/>
                </a:lnTo>
                <a:lnTo>
                  <a:pt x="591375" y="960544"/>
                </a:lnTo>
                <a:lnTo>
                  <a:pt x="636903" y="950228"/>
                </a:lnTo>
                <a:lnTo>
                  <a:pt x="680515" y="936091"/>
                </a:lnTo>
                <a:lnTo>
                  <a:pt x="722031" y="918312"/>
                </a:lnTo>
                <a:lnTo>
                  <a:pt x="761267" y="897065"/>
                </a:lnTo>
                <a:lnTo>
                  <a:pt x="798044" y="872530"/>
                </a:lnTo>
                <a:lnTo>
                  <a:pt x="832180" y="844881"/>
                </a:lnTo>
                <a:lnTo>
                  <a:pt x="863493" y="814296"/>
                </a:lnTo>
                <a:lnTo>
                  <a:pt x="891802" y="780952"/>
                </a:lnTo>
                <a:lnTo>
                  <a:pt x="916925" y="745026"/>
                </a:lnTo>
                <a:lnTo>
                  <a:pt x="938680" y="706694"/>
                </a:lnTo>
                <a:lnTo>
                  <a:pt x="956887" y="666133"/>
                </a:lnTo>
                <a:lnTo>
                  <a:pt x="971364" y="623521"/>
                </a:lnTo>
                <a:lnTo>
                  <a:pt x="981929" y="579033"/>
                </a:lnTo>
                <a:lnTo>
                  <a:pt x="988402" y="532847"/>
                </a:lnTo>
                <a:lnTo>
                  <a:pt x="990600" y="485139"/>
                </a:lnTo>
                <a:lnTo>
                  <a:pt x="988402" y="437221"/>
                </a:lnTo>
                <a:lnTo>
                  <a:pt x="981929" y="390848"/>
                </a:lnTo>
                <a:lnTo>
                  <a:pt x="971364" y="346197"/>
                </a:lnTo>
                <a:lnTo>
                  <a:pt x="956887" y="303443"/>
                </a:lnTo>
                <a:lnTo>
                  <a:pt x="938680" y="262762"/>
                </a:lnTo>
                <a:lnTo>
                  <a:pt x="916925" y="224327"/>
                </a:lnTo>
                <a:lnTo>
                  <a:pt x="891802" y="188315"/>
                </a:lnTo>
                <a:lnTo>
                  <a:pt x="863493" y="154901"/>
                </a:lnTo>
                <a:lnTo>
                  <a:pt x="832180" y="124260"/>
                </a:lnTo>
                <a:lnTo>
                  <a:pt x="798044" y="96568"/>
                </a:lnTo>
                <a:lnTo>
                  <a:pt x="761267" y="71999"/>
                </a:lnTo>
                <a:lnTo>
                  <a:pt x="722031" y="50730"/>
                </a:lnTo>
                <a:lnTo>
                  <a:pt x="680515" y="32934"/>
                </a:lnTo>
                <a:lnTo>
                  <a:pt x="636903" y="18788"/>
                </a:lnTo>
                <a:lnTo>
                  <a:pt x="591375" y="8467"/>
                </a:lnTo>
                <a:lnTo>
                  <a:pt x="544114" y="2146"/>
                </a:lnTo>
                <a:lnTo>
                  <a:pt x="495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03120" y="184150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6"/>
                </a:lnTo>
                <a:lnTo>
                  <a:pt x="591375" y="8467"/>
                </a:lnTo>
                <a:lnTo>
                  <a:pt x="636903" y="18788"/>
                </a:lnTo>
                <a:lnTo>
                  <a:pt x="680515" y="32934"/>
                </a:lnTo>
                <a:lnTo>
                  <a:pt x="722031" y="50730"/>
                </a:lnTo>
                <a:lnTo>
                  <a:pt x="761267" y="71999"/>
                </a:lnTo>
                <a:lnTo>
                  <a:pt x="798044" y="96568"/>
                </a:lnTo>
                <a:lnTo>
                  <a:pt x="832180" y="124260"/>
                </a:lnTo>
                <a:lnTo>
                  <a:pt x="863493" y="154901"/>
                </a:lnTo>
                <a:lnTo>
                  <a:pt x="891802" y="188315"/>
                </a:lnTo>
                <a:lnTo>
                  <a:pt x="916925" y="224327"/>
                </a:lnTo>
                <a:lnTo>
                  <a:pt x="938680" y="262762"/>
                </a:lnTo>
                <a:lnTo>
                  <a:pt x="956887" y="303443"/>
                </a:lnTo>
                <a:lnTo>
                  <a:pt x="971364" y="346197"/>
                </a:lnTo>
                <a:lnTo>
                  <a:pt x="981929" y="390848"/>
                </a:lnTo>
                <a:lnTo>
                  <a:pt x="988402" y="437221"/>
                </a:lnTo>
                <a:lnTo>
                  <a:pt x="990600" y="485139"/>
                </a:lnTo>
                <a:lnTo>
                  <a:pt x="988402" y="532847"/>
                </a:lnTo>
                <a:lnTo>
                  <a:pt x="981929" y="579033"/>
                </a:lnTo>
                <a:lnTo>
                  <a:pt x="971364" y="623521"/>
                </a:lnTo>
                <a:lnTo>
                  <a:pt x="956887" y="666133"/>
                </a:lnTo>
                <a:lnTo>
                  <a:pt x="938680" y="706694"/>
                </a:lnTo>
                <a:lnTo>
                  <a:pt x="916925" y="745026"/>
                </a:lnTo>
                <a:lnTo>
                  <a:pt x="891802" y="780952"/>
                </a:lnTo>
                <a:lnTo>
                  <a:pt x="863493" y="814296"/>
                </a:lnTo>
                <a:lnTo>
                  <a:pt x="832180" y="844881"/>
                </a:lnTo>
                <a:lnTo>
                  <a:pt x="798044" y="872530"/>
                </a:lnTo>
                <a:lnTo>
                  <a:pt x="761267" y="897065"/>
                </a:lnTo>
                <a:lnTo>
                  <a:pt x="722031" y="918312"/>
                </a:lnTo>
                <a:lnTo>
                  <a:pt x="680515" y="936091"/>
                </a:lnTo>
                <a:lnTo>
                  <a:pt x="636903" y="950228"/>
                </a:lnTo>
                <a:lnTo>
                  <a:pt x="591375" y="960544"/>
                </a:lnTo>
                <a:lnTo>
                  <a:pt x="544114" y="966864"/>
                </a:lnTo>
                <a:lnTo>
                  <a:pt x="495300" y="969010"/>
                </a:lnTo>
                <a:lnTo>
                  <a:pt x="446485" y="966864"/>
                </a:lnTo>
                <a:lnTo>
                  <a:pt x="399224" y="960544"/>
                </a:lnTo>
                <a:lnTo>
                  <a:pt x="353696" y="950228"/>
                </a:lnTo>
                <a:lnTo>
                  <a:pt x="310084" y="936091"/>
                </a:lnTo>
                <a:lnTo>
                  <a:pt x="268568" y="918312"/>
                </a:lnTo>
                <a:lnTo>
                  <a:pt x="229332" y="897065"/>
                </a:lnTo>
                <a:lnTo>
                  <a:pt x="192555" y="872530"/>
                </a:lnTo>
                <a:lnTo>
                  <a:pt x="158419" y="844881"/>
                </a:lnTo>
                <a:lnTo>
                  <a:pt x="127106" y="814296"/>
                </a:lnTo>
                <a:lnTo>
                  <a:pt x="98797" y="780952"/>
                </a:lnTo>
                <a:lnTo>
                  <a:pt x="73674" y="745026"/>
                </a:lnTo>
                <a:lnTo>
                  <a:pt x="51919" y="706694"/>
                </a:lnTo>
                <a:lnTo>
                  <a:pt x="33712" y="666133"/>
                </a:lnTo>
                <a:lnTo>
                  <a:pt x="19235" y="623521"/>
                </a:lnTo>
                <a:lnTo>
                  <a:pt x="8670" y="579033"/>
                </a:lnTo>
                <a:lnTo>
                  <a:pt x="2197" y="532847"/>
                </a:lnTo>
                <a:lnTo>
                  <a:pt x="0" y="485139"/>
                </a:lnTo>
                <a:lnTo>
                  <a:pt x="2197" y="437221"/>
                </a:lnTo>
                <a:lnTo>
                  <a:pt x="8670" y="390848"/>
                </a:lnTo>
                <a:lnTo>
                  <a:pt x="19235" y="346197"/>
                </a:lnTo>
                <a:lnTo>
                  <a:pt x="33712" y="303443"/>
                </a:lnTo>
                <a:lnTo>
                  <a:pt x="51919" y="262762"/>
                </a:lnTo>
                <a:lnTo>
                  <a:pt x="73674" y="224327"/>
                </a:lnTo>
                <a:lnTo>
                  <a:pt x="98797" y="188315"/>
                </a:lnTo>
                <a:lnTo>
                  <a:pt x="127106" y="154901"/>
                </a:lnTo>
                <a:lnTo>
                  <a:pt x="158419" y="124260"/>
                </a:lnTo>
                <a:lnTo>
                  <a:pt x="192555" y="96568"/>
                </a:lnTo>
                <a:lnTo>
                  <a:pt x="229332" y="71999"/>
                </a:lnTo>
                <a:lnTo>
                  <a:pt x="268568" y="50730"/>
                </a:lnTo>
                <a:lnTo>
                  <a:pt x="310084" y="32934"/>
                </a:lnTo>
                <a:lnTo>
                  <a:pt x="353696" y="18788"/>
                </a:lnTo>
                <a:lnTo>
                  <a:pt x="399224" y="8467"/>
                </a:lnTo>
                <a:lnTo>
                  <a:pt x="446485" y="2146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03120" y="18415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93720" y="2811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91410" y="2180590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255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03120" y="2943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590"/>
                </a:lnTo>
                <a:lnTo>
                  <a:pt x="8670" y="577812"/>
                </a:lnTo>
                <a:lnTo>
                  <a:pt x="19235" y="622356"/>
                </a:lnTo>
                <a:lnTo>
                  <a:pt x="33712" y="665041"/>
                </a:lnTo>
                <a:lnTo>
                  <a:pt x="51919" y="705689"/>
                </a:lnTo>
                <a:lnTo>
                  <a:pt x="73674" y="744119"/>
                </a:lnTo>
                <a:lnTo>
                  <a:pt x="98797" y="780151"/>
                </a:lnTo>
                <a:lnTo>
                  <a:pt x="127106" y="813605"/>
                </a:lnTo>
                <a:lnTo>
                  <a:pt x="158419" y="844302"/>
                </a:lnTo>
                <a:lnTo>
                  <a:pt x="192555" y="872061"/>
                </a:lnTo>
                <a:lnTo>
                  <a:pt x="229332" y="896702"/>
                </a:lnTo>
                <a:lnTo>
                  <a:pt x="268568" y="918047"/>
                </a:lnTo>
                <a:lnTo>
                  <a:pt x="310084" y="935914"/>
                </a:lnTo>
                <a:lnTo>
                  <a:pt x="353696" y="950123"/>
                </a:lnTo>
                <a:lnTo>
                  <a:pt x="399224" y="960496"/>
                </a:lnTo>
                <a:lnTo>
                  <a:pt x="446485" y="966851"/>
                </a:lnTo>
                <a:lnTo>
                  <a:pt x="495300" y="969009"/>
                </a:lnTo>
                <a:lnTo>
                  <a:pt x="544114" y="966851"/>
                </a:lnTo>
                <a:lnTo>
                  <a:pt x="591375" y="960496"/>
                </a:lnTo>
                <a:lnTo>
                  <a:pt x="636903" y="950123"/>
                </a:lnTo>
                <a:lnTo>
                  <a:pt x="680515" y="935914"/>
                </a:lnTo>
                <a:lnTo>
                  <a:pt x="722031" y="918047"/>
                </a:lnTo>
                <a:lnTo>
                  <a:pt x="761267" y="896702"/>
                </a:lnTo>
                <a:lnTo>
                  <a:pt x="798044" y="872061"/>
                </a:lnTo>
                <a:lnTo>
                  <a:pt x="832180" y="844302"/>
                </a:lnTo>
                <a:lnTo>
                  <a:pt x="863493" y="813605"/>
                </a:lnTo>
                <a:lnTo>
                  <a:pt x="891802" y="780151"/>
                </a:lnTo>
                <a:lnTo>
                  <a:pt x="916925" y="744119"/>
                </a:lnTo>
                <a:lnTo>
                  <a:pt x="938680" y="705689"/>
                </a:lnTo>
                <a:lnTo>
                  <a:pt x="956887" y="665041"/>
                </a:lnTo>
                <a:lnTo>
                  <a:pt x="971364" y="622356"/>
                </a:lnTo>
                <a:lnTo>
                  <a:pt x="981929" y="577812"/>
                </a:lnTo>
                <a:lnTo>
                  <a:pt x="988402" y="531590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03120" y="2943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590"/>
                </a:lnTo>
                <a:lnTo>
                  <a:pt x="981929" y="577812"/>
                </a:lnTo>
                <a:lnTo>
                  <a:pt x="971364" y="622356"/>
                </a:lnTo>
                <a:lnTo>
                  <a:pt x="956887" y="665041"/>
                </a:lnTo>
                <a:lnTo>
                  <a:pt x="938680" y="705689"/>
                </a:lnTo>
                <a:lnTo>
                  <a:pt x="916925" y="744119"/>
                </a:lnTo>
                <a:lnTo>
                  <a:pt x="891802" y="780151"/>
                </a:lnTo>
                <a:lnTo>
                  <a:pt x="863493" y="813605"/>
                </a:lnTo>
                <a:lnTo>
                  <a:pt x="832180" y="844302"/>
                </a:lnTo>
                <a:lnTo>
                  <a:pt x="798044" y="872061"/>
                </a:lnTo>
                <a:lnTo>
                  <a:pt x="761267" y="896702"/>
                </a:lnTo>
                <a:lnTo>
                  <a:pt x="722031" y="918047"/>
                </a:lnTo>
                <a:lnTo>
                  <a:pt x="680515" y="935914"/>
                </a:lnTo>
                <a:lnTo>
                  <a:pt x="636903" y="950123"/>
                </a:lnTo>
                <a:lnTo>
                  <a:pt x="591375" y="960496"/>
                </a:lnTo>
                <a:lnTo>
                  <a:pt x="544114" y="966851"/>
                </a:lnTo>
                <a:lnTo>
                  <a:pt x="495300" y="969009"/>
                </a:lnTo>
                <a:lnTo>
                  <a:pt x="446485" y="966851"/>
                </a:lnTo>
                <a:lnTo>
                  <a:pt x="399224" y="960496"/>
                </a:lnTo>
                <a:lnTo>
                  <a:pt x="353696" y="950123"/>
                </a:lnTo>
                <a:lnTo>
                  <a:pt x="310084" y="935914"/>
                </a:lnTo>
                <a:lnTo>
                  <a:pt x="268568" y="918047"/>
                </a:lnTo>
                <a:lnTo>
                  <a:pt x="229332" y="896702"/>
                </a:lnTo>
                <a:lnTo>
                  <a:pt x="192555" y="872061"/>
                </a:lnTo>
                <a:lnTo>
                  <a:pt x="158419" y="844302"/>
                </a:lnTo>
                <a:lnTo>
                  <a:pt x="127106" y="813605"/>
                </a:lnTo>
                <a:lnTo>
                  <a:pt x="98797" y="780151"/>
                </a:lnTo>
                <a:lnTo>
                  <a:pt x="73674" y="744119"/>
                </a:lnTo>
                <a:lnTo>
                  <a:pt x="51919" y="705689"/>
                </a:lnTo>
                <a:lnTo>
                  <a:pt x="33712" y="665041"/>
                </a:lnTo>
                <a:lnTo>
                  <a:pt x="19235" y="622356"/>
                </a:lnTo>
                <a:lnTo>
                  <a:pt x="8670" y="577812"/>
                </a:lnTo>
                <a:lnTo>
                  <a:pt x="2197" y="531590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03120" y="2943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93720" y="3912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391410" y="3281679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03120" y="407415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577"/>
                </a:lnTo>
                <a:lnTo>
                  <a:pt x="8670" y="577763"/>
                </a:lnTo>
                <a:lnTo>
                  <a:pt x="19235" y="622251"/>
                </a:lnTo>
                <a:lnTo>
                  <a:pt x="33712" y="664863"/>
                </a:lnTo>
                <a:lnTo>
                  <a:pt x="51919" y="705424"/>
                </a:lnTo>
                <a:lnTo>
                  <a:pt x="73674" y="743756"/>
                </a:lnTo>
                <a:lnTo>
                  <a:pt x="98797" y="779682"/>
                </a:lnTo>
                <a:lnTo>
                  <a:pt x="127106" y="813026"/>
                </a:lnTo>
                <a:lnTo>
                  <a:pt x="158419" y="843611"/>
                </a:lnTo>
                <a:lnTo>
                  <a:pt x="192555" y="871260"/>
                </a:lnTo>
                <a:lnTo>
                  <a:pt x="229332" y="895795"/>
                </a:lnTo>
                <a:lnTo>
                  <a:pt x="268568" y="917042"/>
                </a:lnTo>
                <a:lnTo>
                  <a:pt x="310084" y="934821"/>
                </a:lnTo>
                <a:lnTo>
                  <a:pt x="353696" y="948958"/>
                </a:lnTo>
                <a:lnTo>
                  <a:pt x="399224" y="959274"/>
                </a:lnTo>
                <a:lnTo>
                  <a:pt x="446485" y="965594"/>
                </a:lnTo>
                <a:lnTo>
                  <a:pt x="495300" y="967739"/>
                </a:lnTo>
                <a:lnTo>
                  <a:pt x="544114" y="965594"/>
                </a:lnTo>
                <a:lnTo>
                  <a:pt x="591375" y="959274"/>
                </a:lnTo>
                <a:lnTo>
                  <a:pt x="636903" y="948958"/>
                </a:lnTo>
                <a:lnTo>
                  <a:pt x="680515" y="934821"/>
                </a:lnTo>
                <a:lnTo>
                  <a:pt x="722031" y="917042"/>
                </a:lnTo>
                <a:lnTo>
                  <a:pt x="761267" y="895795"/>
                </a:lnTo>
                <a:lnTo>
                  <a:pt x="798044" y="871260"/>
                </a:lnTo>
                <a:lnTo>
                  <a:pt x="832180" y="843611"/>
                </a:lnTo>
                <a:lnTo>
                  <a:pt x="863493" y="813026"/>
                </a:lnTo>
                <a:lnTo>
                  <a:pt x="891802" y="779682"/>
                </a:lnTo>
                <a:lnTo>
                  <a:pt x="916925" y="743756"/>
                </a:lnTo>
                <a:lnTo>
                  <a:pt x="938680" y="705424"/>
                </a:lnTo>
                <a:lnTo>
                  <a:pt x="956887" y="664863"/>
                </a:lnTo>
                <a:lnTo>
                  <a:pt x="971364" y="622251"/>
                </a:lnTo>
                <a:lnTo>
                  <a:pt x="981929" y="577763"/>
                </a:lnTo>
                <a:lnTo>
                  <a:pt x="988402" y="531577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03120" y="407415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577"/>
                </a:lnTo>
                <a:lnTo>
                  <a:pt x="981929" y="577763"/>
                </a:lnTo>
                <a:lnTo>
                  <a:pt x="971364" y="622251"/>
                </a:lnTo>
                <a:lnTo>
                  <a:pt x="956887" y="664863"/>
                </a:lnTo>
                <a:lnTo>
                  <a:pt x="938680" y="705424"/>
                </a:lnTo>
                <a:lnTo>
                  <a:pt x="916925" y="743756"/>
                </a:lnTo>
                <a:lnTo>
                  <a:pt x="891802" y="779682"/>
                </a:lnTo>
                <a:lnTo>
                  <a:pt x="863493" y="813026"/>
                </a:lnTo>
                <a:lnTo>
                  <a:pt x="832180" y="843611"/>
                </a:lnTo>
                <a:lnTo>
                  <a:pt x="798044" y="871260"/>
                </a:lnTo>
                <a:lnTo>
                  <a:pt x="761267" y="895795"/>
                </a:lnTo>
                <a:lnTo>
                  <a:pt x="722031" y="917042"/>
                </a:lnTo>
                <a:lnTo>
                  <a:pt x="680515" y="934821"/>
                </a:lnTo>
                <a:lnTo>
                  <a:pt x="636903" y="948958"/>
                </a:lnTo>
                <a:lnTo>
                  <a:pt x="591375" y="959274"/>
                </a:lnTo>
                <a:lnTo>
                  <a:pt x="544114" y="965594"/>
                </a:lnTo>
                <a:lnTo>
                  <a:pt x="495300" y="967739"/>
                </a:lnTo>
                <a:lnTo>
                  <a:pt x="446485" y="965594"/>
                </a:lnTo>
                <a:lnTo>
                  <a:pt x="399224" y="959274"/>
                </a:lnTo>
                <a:lnTo>
                  <a:pt x="353696" y="948958"/>
                </a:lnTo>
                <a:lnTo>
                  <a:pt x="310084" y="934821"/>
                </a:lnTo>
                <a:lnTo>
                  <a:pt x="268568" y="917042"/>
                </a:lnTo>
                <a:lnTo>
                  <a:pt x="229332" y="895795"/>
                </a:lnTo>
                <a:lnTo>
                  <a:pt x="192555" y="871260"/>
                </a:lnTo>
                <a:lnTo>
                  <a:pt x="158419" y="843611"/>
                </a:lnTo>
                <a:lnTo>
                  <a:pt x="127106" y="813026"/>
                </a:lnTo>
                <a:lnTo>
                  <a:pt x="98797" y="779682"/>
                </a:lnTo>
                <a:lnTo>
                  <a:pt x="73674" y="743756"/>
                </a:lnTo>
                <a:lnTo>
                  <a:pt x="51919" y="705424"/>
                </a:lnTo>
                <a:lnTo>
                  <a:pt x="33712" y="664863"/>
                </a:lnTo>
                <a:lnTo>
                  <a:pt x="19235" y="622251"/>
                </a:lnTo>
                <a:lnTo>
                  <a:pt x="8670" y="577763"/>
                </a:lnTo>
                <a:lnTo>
                  <a:pt x="2197" y="531577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03120" y="4074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93720" y="50431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391410" y="4413250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06209" y="2385060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09"/>
                </a:lnTo>
                <a:lnTo>
                  <a:pt x="544126" y="966863"/>
                </a:lnTo>
                <a:lnTo>
                  <a:pt x="591424" y="960542"/>
                </a:lnTo>
                <a:lnTo>
                  <a:pt x="637008" y="950221"/>
                </a:lnTo>
                <a:lnTo>
                  <a:pt x="680693" y="936075"/>
                </a:lnTo>
                <a:lnTo>
                  <a:pt x="722296" y="918279"/>
                </a:lnTo>
                <a:lnTo>
                  <a:pt x="761630" y="897010"/>
                </a:lnTo>
                <a:lnTo>
                  <a:pt x="798513" y="872441"/>
                </a:lnTo>
                <a:lnTo>
                  <a:pt x="832759" y="844749"/>
                </a:lnTo>
                <a:lnTo>
                  <a:pt x="864184" y="814108"/>
                </a:lnTo>
                <a:lnTo>
                  <a:pt x="892603" y="780694"/>
                </a:lnTo>
                <a:lnTo>
                  <a:pt x="917832" y="744682"/>
                </a:lnTo>
                <a:lnTo>
                  <a:pt x="939685" y="706247"/>
                </a:lnTo>
                <a:lnTo>
                  <a:pt x="957979" y="665566"/>
                </a:lnTo>
                <a:lnTo>
                  <a:pt x="972529" y="622812"/>
                </a:lnTo>
                <a:lnTo>
                  <a:pt x="983151" y="578161"/>
                </a:lnTo>
                <a:lnTo>
                  <a:pt x="989659" y="531788"/>
                </a:lnTo>
                <a:lnTo>
                  <a:pt x="991870" y="483869"/>
                </a:lnTo>
                <a:lnTo>
                  <a:pt x="989659" y="436162"/>
                </a:lnTo>
                <a:lnTo>
                  <a:pt x="983151" y="389976"/>
                </a:lnTo>
                <a:lnTo>
                  <a:pt x="972529" y="345488"/>
                </a:lnTo>
                <a:lnTo>
                  <a:pt x="957979" y="302876"/>
                </a:lnTo>
                <a:lnTo>
                  <a:pt x="939685" y="262315"/>
                </a:lnTo>
                <a:lnTo>
                  <a:pt x="917832" y="223983"/>
                </a:lnTo>
                <a:lnTo>
                  <a:pt x="892603" y="188057"/>
                </a:lnTo>
                <a:lnTo>
                  <a:pt x="864184" y="154713"/>
                </a:lnTo>
                <a:lnTo>
                  <a:pt x="832759" y="124128"/>
                </a:lnTo>
                <a:lnTo>
                  <a:pt x="798513" y="96479"/>
                </a:lnTo>
                <a:lnTo>
                  <a:pt x="761630" y="71944"/>
                </a:lnTo>
                <a:lnTo>
                  <a:pt x="722296" y="50697"/>
                </a:lnTo>
                <a:lnTo>
                  <a:pt x="680693" y="32918"/>
                </a:lnTo>
                <a:lnTo>
                  <a:pt x="637008" y="18781"/>
                </a:lnTo>
                <a:lnTo>
                  <a:pt x="591424" y="8465"/>
                </a:lnTo>
                <a:lnTo>
                  <a:pt x="544126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06209" y="2385060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544126" y="2145"/>
                </a:lnTo>
                <a:lnTo>
                  <a:pt x="591424" y="8465"/>
                </a:lnTo>
                <a:lnTo>
                  <a:pt x="637008" y="18781"/>
                </a:lnTo>
                <a:lnTo>
                  <a:pt x="680693" y="32918"/>
                </a:lnTo>
                <a:lnTo>
                  <a:pt x="722296" y="50697"/>
                </a:lnTo>
                <a:lnTo>
                  <a:pt x="761630" y="71944"/>
                </a:lnTo>
                <a:lnTo>
                  <a:pt x="798513" y="96479"/>
                </a:lnTo>
                <a:lnTo>
                  <a:pt x="832759" y="124128"/>
                </a:lnTo>
                <a:lnTo>
                  <a:pt x="864184" y="154713"/>
                </a:lnTo>
                <a:lnTo>
                  <a:pt x="892603" y="188057"/>
                </a:lnTo>
                <a:lnTo>
                  <a:pt x="917832" y="223983"/>
                </a:lnTo>
                <a:lnTo>
                  <a:pt x="939685" y="262315"/>
                </a:lnTo>
                <a:lnTo>
                  <a:pt x="957979" y="302876"/>
                </a:lnTo>
                <a:lnTo>
                  <a:pt x="972529" y="345488"/>
                </a:lnTo>
                <a:lnTo>
                  <a:pt x="983151" y="389976"/>
                </a:lnTo>
                <a:lnTo>
                  <a:pt x="989659" y="436162"/>
                </a:lnTo>
                <a:lnTo>
                  <a:pt x="991870" y="483869"/>
                </a:lnTo>
                <a:lnTo>
                  <a:pt x="989659" y="531788"/>
                </a:lnTo>
                <a:lnTo>
                  <a:pt x="983151" y="578161"/>
                </a:lnTo>
                <a:lnTo>
                  <a:pt x="972529" y="622812"/>
                </a:lnTo>
                <a:lnTo>
                  <a:pt x="957979" y="665566"/>
                </a:lnTo>
                <a:lnTo>
                  <a:pt x="939685" y="706247"/>
                </a:lnTo>
                <a:lnTo>
                  <a:pt x="917832" y="744682"/>
                </a:lnTo>
                <a:lnTo>
                  <a:pt x="892603" y="780694"/>
                </a:lnTo>
                <a:lnTo>
                  <a:pt x="864184" y="814108"/>
                </a:lnTo>
                <a:lnTo>
                  <a:pt x="832759" y="844749"/>
                </a:lnTo>
                <a:lnTo>
                  <a:pt x="798513" y="872441"/>
                </a:lnTo>
                <a:lnTo>
                  <a:pt x="761630" y="897010"/>
                </a:lnTo>
                <a:lnTo>
                  <a:pt x="722296" y="918279"/>
                </a:lnTo>
                <a:lnTo>
                  <a:pt x="680693" y="936075"/>
                </a:lnTo>
                <a:lnTo>
                  <a:pt x="637008" y="950221"/>
                </a:lnTo>
                <a:lnTo>
                  <a:pt x="591424" y="960542"/>
                </a:lnTo>
                <a:lnTo>
                  <a:pt x="544126" y="966863"/>
                </a:lnTo>
                <a:lnTo>
                  <a:pt x="495300" y="969009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506209" y="23850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498080" y="3354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06209" y="351535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09"/>
                </a:lnTo>
                <a:lnTo>
                  <a:pt x="544126" y="966863"/>
                </a:lnTo>
                <a:lnTo>
                  <a:pt x="591424" y="960542"/>
                </a:lnTo>
                <a:lnTo>
                  <a:pt x="637008" y="950221"/>
                </a:lnTo>
                <a:lnTo>
                  <a:pt x="680693" y="936075"/>
                </a:lnTo>
                <a:lnTo>
                  <a:pt x="722296" y="918279"/>
                </a:lnTo>
                <a:lnTo>
                  <a:pt x="761630" y="897010"/>
                </a:lnTo>
                <a:lnTo>
                  <a:pt x="798513" y="872441"/>
                </a:lnTo>
                <a:lnTo>
                  <a:pt x="832759" y="844749"/>
                </a:lnTo>
                <a:lnTo>
                  <a:pt x="864184" y="814108"/>
                </a:lnTo>
                <a:lnTo>
                  <a:pt x="892603" y="780694"/>
                </a:lnTo>
                <a:lnTo>
                  <a:pt x="917832" y="744682"/>
                </a:lnTo>
                <a:lnTo>
                  <a:pt x="939685" y="706247"/>
                </a:lnTo>
                <a:lnTo>
                  <a:pt x="957979" y="665566"/>
                </a:lnTo>
                <a:lnTo>
                  <a:pt x="972529" y="622812"/>
                </a:lnTo>
                <a:lnTo>
                  <a:pt x="983151" y="578161"/>
                </a:lnTo>
                <a:lnTo>
                  <a:pt x="989659" y="531788"/>
                </a:lnTo>
                <a:lnTo>
                  <a:pt x="991870" y="483869"/>
                </a:lnTo>
                <a:lnTo>
                  <a:pt x="989659" y="436162"/>
                </a:lnTo>
                <a:lnTo>
                  <a:pt x="983151" y="389976"/>
                </a:lnTo>
                <a:lnTo>
                  <a:pt x="972529" y="345488"/>
                </a:lnTo>
                <a:lnTo>
                  <a:pt x="957979" y="302876"/>
                </a:lnTo>
                <a:lnTo>
                  <a:pt x="939685" y="262315"/>
                </a:lnTo>
                <a:lnTo>
                  <a:pt x="917832" y="223983"/>
                </a:lnTo>
                <a:lnTo>
                  <a:pt x="892603" y="188057"/>
                </a:lnTo>
                <a:lnTo>
                  <a:pt x="864184" y="154713"/>
                </a:lnTo>
                <a:lnTo>
                  <a:pt x="832759" y="124128"/>
                </a:lnTo>
                <a:lnTo>
                  <a:pt x="798513" y="96479"/>
                </a:lnTo>
                <a:lnTo>
                  <a:pt x="761630" y="71944"/>
                </a:lnTo>
                <a:lnTo>
                  <a:pt x="722296" y="50697"/>
                </a:lnTo>
                <a:lnTo>
                  <a:pt x="680693" y="32918"/>
                </a:lnTo>
                <a:lnTo>
                  <a:pt x="637008" y="18781"/>
                </a:lnTo>
                <a:lnTo>
                  <a:pt x="591424" y="8465"/>
                </a:lnTo>
                <a:lnTo>
                  <a:pt x="544126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06209" y="351535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544126" y="2145"/>
                </a:lnTo>
                <a:lnTo>
                  <a:pt x="591424" y="8465"/>
                </a:lnTo>
                <a:lnTo>
                  <a:pt x="637008" y="18781"/>
                </a:lnTo>
                <a:lnTo>
                  <a:pt x="680693" y="32918"/>
                </a:lnTo>
                <a:lnTo>
                  <a:pt x="722296" y="50697"/>
                </a:lnTo>
                <a:lnTo>
                  <a:pt x="761630" y="71944"/>
                </a:lnTo>
                <a:lnTo>
                  <a:pt x="798513" y="96479"/>
                </a:lnTo>
                <a:lnTo>
                  <a:pt x="832759" y="124128"/>
                </a:lnTo>
                <a:lnTo>
                  <a:pt x="864184" y="154713"/>
                </a:lnTo>
                <a:lnTo>
                  <a:pt x="892603" y="188057"/>
                </a:lnTo>
                <a:lnTo>
                  <a:pt x="917832" y="223983"/>
                </a:lnTo>
                <a:lnTo>
                  <a:pt x="939685" y="262315"/>
                </a:lnTo>
                <a:lnTo>
                  <a:pt x="957979" y="302876"/>
                </a:lnTo>
                <a:lnTo>
                  <a:pt x="972529" y="345488"/>
                </a:lnTo>
                <a:lnTo>
                  <a:pt x="983151" y="389976"/>
                </a:lnTo>
                <a:lnTo>
                  <a:pt x="989659" y="436162"/>
                </a:lnTo>
                <a:lnTo>
                  <a:pt x="991870" y="483869"/>
                </a:lnTo>
                <a:lnTo>
                  <a:pt x="989659" y="531788"/>
                </a:lnTo>
                <a:lnTo>
                  <a:pt x="983151" y="578161"/>
                </a:lnTo>
                <a:lnTo>
                  <a:pt x="972529" y="622812"/>
                </a:lnTo>
                <a:lnTo>
                  <a:pt x="957979" y="665566"/>
                </a:lnTo>
                <a:lnTo>
                  <a:pt x="939685" y="706247"/>
                </a:lnTo>
                <a:lnTo>
                  <a:pt x="917832" y="744682"/>
                </a:lnTo>
                <a:lnTo>
                  <a:pt x="892603" y="780694"/>
                </a:lnTo>
                <a:lnTo>
                  <a:pt x="864184" y="814108"/>
                </a:lnTo>
                <a:lnTo>
                  <a:pt x="832759" y="844749"/>
                </a:lnTo>
                <a:lnTo>
                  <a:pt x="798513" y="872441"/>
                </a:lnTo>
                <a:lnTo>
                  <a:pt x="761630" y="897010"/>
                </a:lnTo>
                <a:lnTo>
                  <a:pt x="722296" y="918279"/>
                </a:lnTo>
                <a:lnTo>
                  <a:pt x="680693" y="936075"/>
                </a:lnTo>
                <a:lnTo>
                  <a:pt x="637008" y="950221"/>
                </a:lnTo>
                <a:lnTo>
                  <a:pt x="591424" y="960542"/>
                </a:lnTo>
                <a:lnTo>
                  <a:pt x="544126" y="966863"/>
                </a:lnTo>
                <a:lnTo>
                  <a:pt x="495300" y="969009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506209" y="35153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498080" y="44843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55009" y="342772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 h="0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69740" y="3382009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0" y="0"/>
                </a:moveTo>
                <a:lnTo>
                  <a:pt x="0" y="91439"/>
                </a:lnTo>
                <a:lnTo>
                  <a:pt x="137160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62120" y="4513579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60" h="90170">
                <a:moveTo>
                  <a:pt x="0" y="0"/>
                </a:moveTo>
                <a:lnTo>
                  <a:pt x="0" y="90170"/>
                </a:lnTo>
                <a:lnTo>
                  <a:pt x="137159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85640" y="1841500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6"/>
                </a:lnTo>
                <a:lnTo>
                  <a:pt x="590454" y="8467"/>
                </a:lnTo>
                <a:lnTo>
                  <a:pt x="636089" y="18788"/>
                </a:lnTo>
                <a:lnTo>
                  <a:pt x="679770" y="32934"/>
                </a:lnTo>
                <a:lnTo>
                  <a:pt x="721319" y="50730"/>
                </a:lnTo>
                <a:lnTo>
                  <a:pt x="760560" y="71999"/>
                </a:lnTo>
                <a:lnTo>
                  <a:pt x="797317" y="96568"/>
                </a:lnTo>
                <a:lnTo>
                  <a:pt x="831413" y="124260"/>
                </a:lnTo>
                <a:lnTo>
                  <a:pt x="862670" y="154901"/>
                </a:lnTo>
                <a:lnTo>
                  <a:pt x="890912" y="188315"/>
                </a:lnTo>
                <a:lnTo>
                  <a:pt x="915962" y="224327"/>
                </a:lnTo>
                <a:lnTo>
                  <a:pt x="937643" y="262762"/>
                </a:lnTo>
                <a:lnTo>
                  <a:pt x="955779" y="303443"/>
                </a:lnTo>
                <a:lnTo>
                  <a:pt x="970192" y="346197"/>
                </a:lnTo>
                <a:lnTo>
                  <a:pt x="980706" y="390848"/>
                </a:lnTo>
                <a:lnTo>
                  <a:pt x="987144" y="437221"/>
                </a:lnTo>
                <a:lnTo>
                  <a:pt x="989330" y="485139"/>
                </a:lnTo>
                <a:lnTo>
                  <a:pt x="987144" y="532847"/>
                </a:lnTo>
                <a:lnTo>
                  <a:pt x="980706" y="579033"/>
                </a:lnTo>
                <a:lnTo>
                  <a:pt x="970192" y="623521"/>
                </a:lnTo>
                <a:lnTo>
                  <a:pt x="955779" y="666133"/>
                </a:lnTo>
                <a:lnTo>
                  <a:pt x="937643" y="706694"/>
                </a:lnTo>
                <a:lnTo>
                  <a:pt x="915962" y="745026"/>
                </a:lnTo>
                <a:lnTo>
                  <a:pt x="890912" y="780952"/>
                </a:lnTo>
                <a:lnTo>
                  <a:pt x="862670" y="814296"/>
                </a:lnTo>
                <a:lnTo>
                  <a:pt x="831413" y="844881"/>
                </a:lnTo>
                <a:lnTo>
                  <a:pt x="797317" y="872530"/>
                </a:lnTo>
                <a:lnTo>
                  <a:pt x="760560" y="897065"/>
                </a:lnTo>
                <a:lnTo>
                  <a:pt x="721319" y="918312"/>
                </a:lnTo>
                <a:lnTo>
                  <a:pt x="679770" y="936091"/>
                </a:lnTo>
                <a:lnTo>
                  <a:pt x="636089" y="950228"/>
                </a:lnTo>
                <a:lnTo>
                  <a:pt x="590454" y="960544"/>
                </a:lnTo>
                <a:lnTo>
                  <a:pt x="543042" y="966864"/>
                </a:lnTo>
                <a:lnTo>
                  <a:pt x="494030" y="969010"/>
                </a:lnTo>
                <a:lnTo>
                  <a:pt x="445228" y="966864"/>
                </a:lnTo>
                <a:lnTo>
                  <a:pt x="398002" y="960544"/>
                </a:lnTo>
                <a:lnTo>
                  <a:pt x="352531" y="950228"/>
                </a:lnTo>
                <a:lnTo>
                  <a:pt x="308992" y="936091"/>
                </a:lnTo>
                <a:lnTo>
                  <a:pt x="267563" y="918312"/>
                </a:lnTo>
                <a:lnTo>
                  <a:pt x="228424" y="897065"/>
                </a:lnTo>
                <a:lnTo>
                  <a:pt x="191753" y="872530"/>
                </a:lnTo>
                <a:lnTo>
                  <a:pt x="157728" y="844881"/>
                </a:lnTo>
                <a:lnTo>
                  <a:pt x="126527" y="814296"/>
                </a:lnTo>
                <a:lnTo>
                  <a:pt x="98329" y="780952"/>
                </a:lnTo>
                <a:lnTo>
                  <a:pt x="73312" y="745026"/>
                </a:lnTo>
                <a:lnTo>
                  <a:pt x="51654" y="706694"/>
                </a:lnTo>
                <a:lnTo>
                  <a:pt x="33534" y="666133"/>
                </a:lnTo>
                <a:lnTo>
                  <a:pt x="19130" y="623521"/>
                </a:lnTo>
                <a:lnTo>
                  <a:pt x="8621" y="579033"/>
                </a:lnTo>
                <a:lnTo>
                  <a:pt x="2185" y="532847"/>
                </a:lnTo>
                <a:lnTo>
                  <a:pt x="0" y="485139"/>
                </a:lnTo>
                <a:lnTo>
                  <a:pt x="2185" y="437221"/>
                </a:lnTo>
                <a:lnTo>
                  <a:pt x="8621" y="390848"/>
                </a:lnTo>
                <a:lnTo>
                  <a:pt x="19130" y="346197"/>
                </a:lnTo>
                <a:lnTo>
                  <a:pt x="33534" y="303443"/>
                </a:lnTo>
                <a:lnTo>
                  <a:pt x="51654" y="262762"/>
                </a:lnTo>
                <a:lnTo>
                  <a:pt x="73312" y="224327"/>
                </a:lnTo>
                <a:lnTo>
                  <a:pt x="98329" y="188315"/>
                </a:lnTo>
                <a:lnTo>
                  <a:pt x="126527" y="154901"/>
                </a:lnTo>
                <a:lnTo>
                  <a:pt x="157728" y="124260"/>
                </a:lnTo>
                <a:lnTo>
                  <a:pt x="191753" y="96568"/>
                </a:lnTo>
                <a:lnTo>
                  <a:pt x="228424" y="71999"/>
                </a:lnTo>
                <a:lnTo>
                  <a:pt x="267563" y="50730"/>
                </a:lnTo>
                <a:lnTo>
                  <a:pt x="308992" y="32934"/>
                </a:lnTo>
                <a:lnTo>
                  <a:pt x="352531" y="18788"/>
                </a:lnTo>
                <a:lnTo>
                  <a:pt x="398002" y="8467"/>
                </a:lnTo>
                <a:lnTo>
                  <a:pt x="445228" y="2146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85640" y="18415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476240" y="2811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641850" y="1953260"/>
            <a:ext cx="628650" cy="6654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1200" spc="110">
                <a:latin typeface="Tahoma"/>
                <a:cs typeface="Tahoma"/>
              </a:rPr>
              <a:t>255</a:t>
            </a:r>
            <a:r>
              <a:rPr dirty="0" sz="1200" spc="85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1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2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3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85640" y="2943860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69"/>
                </a:lnTo>
                <a:lnTo>
                  <a:pt x="987144" y="531590"/>
                </a:lnTo>
                <a:lnTo>
                  <a:pt x="980706" y="577812"/>
                </a:lnTo>
                <a:lnTo>
                  <a:pt x="970192" y="622356"/>
                </a:lnTo>
                <a:lnTo>
                  <a:pt x="955779" y="665041"/>
                </a:lnTo>
                <a:lnTo>
                  <a:pt x="937643" y="705689"/>
                </a:lnTo>
                <a:lnTo>
                  <a:pt x="915962" y="744119"/>
                </a:lnTo>
                <a:lnTo>
                  <a:pt x="890912" y="780151"/>
                </a:lnTo>
                <a:lnTo>
                  <a:pt x="862670" y="813605"/>
                </a:lnTo>
                <a:lnTo>
                  <a:pt x="831413" y="844302"/>
                </a:lnTo>
                <a:lnTo>
                  <a:pt x="797317" y="872061"/>
                </a:lnTo>
                <a:lnTo>
                  <a:pt x="760560" y="896702"/>
                </a:lnTo>
                <a:lnTo>
                  <a:pt x="721319" y="918047"/>
                </a:lnTo>
                <a:lnTo>
                  <a:pt x="679770" y="935914"/>
                </a:lnTo>
                <a:lnTo>
                  <a:pt x="636089" y="950123"/>
                </a:lnTo>
                <a:lnTo>
                  <a:pt x="590454" y="960496"/>
                </a:lnTo>
                <a:lnTo>
                  <a:pt x="543042" y="966851"/>
                </a:lnTo>
                <a:lnTo>
                  <a:pt x="494030" y="969009"/>
                </a:lnTo>
                <a:lnTo>
                  <a:pt x="445228" y="966851"/>
                </a:lnTo>
                <a:lnTo>
                  <a:pt x="398002" y="960496"/>
                </a:lnTo>
                <a:lnTo>
                  <a:pt x="352531" y="950123"/>
                </a:lnTo>
                <a:lnTo>
                  <a:pt x="308992" y="935914"/>
                </a:lnTo>
                <a:lnTo>
                  <a:pt x="267563" y="918047"/>
                </a:lnTo>
                <a:lnTo>
                  <a:pt x="228424" y="896702"/>
                </a:lnTo>
                <a:lnTo>
                  <a:pt x="191753" y="872061"/>
                </a:lnTo>
                <a:lnTo>
                  <a:pt x="157728" y="844302"/>
                </a:lnTo>
                <a:lnTo>
                  <a:pt x="126527" y="813605"/>
                </a:lnTo>
                <a:lnTo>
                  <a:pt x="98329" y="780151"/>
                </a:lnTo>
                <a:lnTo>
                  <a:pt x="73312" y="744119"/>
                </a:lnTo>
                <a:lnTo>
                  <a:pt x="51654" y="705689"/>
                </a:lnTo>
                <a:lnTo>
                  <a:pt x="33534" y="665041"/>
                </a:lnTo>
                <a:lnTo>
                  <a:pt x="19130" y="622356"/>
                </a:lnTo>
                <a:lnTo>
                  <a:pt x="8621" y="577812"/>
                </a:lnTo>
                <a:lnTo>
                  <a:pt x="2185" y="531590"/>
                </a:lnTo>
                <a:lnTo>
                  <a:pt x="0" y="483869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85640" y="2943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76240" y="3912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85640" y="4074159"/>
            <a:ext cx="989330" cy="967740"/>
          </a:xfrm>
          <a:custGeom>
            <a:avLst/>
            <a:gdLst/>
            <a:ahLst/>
            <a:cxnLst/>
            <a:rect l="l" t="t" r="r" b="b"/>
            <a:pathLst>
              <a:path w="989329" h="967739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69"/>
                </a:lnTo>
                <a:lnTo>
                  <a:pt x="987144" y="531577"/>
                </a:lnTo>
                <a:lnTo>
                  <a:pt x="980706" y="577763"/>
                </a:lnTo>
                <a:lnTo>
                  <a:pt x="970192" y="622251"/>
                </a:lnTo>
                <a:lnTo>
                  <a:pt x="955779" y="664863"/>
                </a:lnTo>
                <a:lnTo>
                  <a:pt x="937643" y="705424"/>
                </a:lnTo>
                <a:lnTo>
                  <a:pt x="915962" y="743756"/>
                </a:lnTo>
                <a:lnTo>
                  <a:pt x="890912" y="779682"/>
                </a:lnTo>
                <a:lnTo>
                  <a:pt x="862670" y="813026"/>
                </a:lnTo>
                <a:lnTo>
                  <a:pt x="831413" y="843611"/>
                </a:lnTo>
                <a:lnTo>
                  <a:pt x="797317" y="871260"/>
                </a:lnTo>
                <a:lnTo>
                  <a:pt x="760560" y="895795"/>
                </a:lnTo>
                <a:lnTo>
                  <a:pt x="721319" y="917042"/>
                </a:lnTo>
                <a:lnTo>
                  <a:pt x="679770" y="934821"/>
                </a:lnTo>
                <a:lnTo>
                  <a:pt x="636089" y="948958"/>
                </a:lnTo>
                <a:lnTo>
                  <a:pt x="590454" y="959274"/>
                </a:lnTo>
                <a:lnTo>
                  <a:pt x="543042" y="965594"/>
                </a:lnTo>
                <a:lnTo>
                  <a:pt x="494030" y="967739"/>
                </a:lnTo>
                <a:lnTo>
                  <a:pt x="445228" y="965594"/>
                </a:lnTo>
                <a:lnTo>
                  <a:pt x="398002" y="959274"/>
                </a:lnTo>
                <a:lnTo>
                  <a:pt x="352531" y="948958"/>
                </a:lnTo>
                <a:lnTo>
                  <a:pt x="308992" y="934821"/>
                </a:lnTo>
                <a:lnTo>
                  <a:pt x="267563" y="917042"/>
                </a:lnTo>
                <a:lnTo>
                  <a:pt x="228424" y="895795"/>
                </a:lnTo>
                <a:lnTo>
                  <a:pt x="191753" y="871260"/>
                </a:lnTo>
                <a:lnTo>
                  <a:pt x="157728" y="843611"/>
                </a:lnTo>
                <a:lnTo>
                  <a:pt x="126527" y="813026"/>
                </a:lnTo>
                <a:lnTo>
                  <a:pt x="98329" y="779682"/>
                </a:lnTo>
                <a:lnTo>
                  <a:pt x="73312" y="743756"/>
                </a:lnTo>
                <a:lnTo>
                  <a:pt x="51654" y="705424"/>
                </a:lnTo>
                <a:lnTo>
                  <a:pt x="33534" y="664863"/>
                </a:lnTo>
                <a:lnTo>
                  <a:pt x="19130" y="622251"/>
                </a:lnTo>
                <a:lnTo>
                  <a:pt x="8621" y="577763"/>
                </a:lnTo>
                <a:lnTo>
                  <a:pt x="2185" y="531577"/>
                </a:lnTo>
                <a:lnTo>
                  <a:pt x="0" y="483869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485640" y="4074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476240" y="50431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258820" y="342772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82440" y="427355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7150" y="0"/>
                </a:moveTo>
                <a:lnTo>
                  <a:pt x="0" y="69850"/>
                </a:lnTo>
                <a:lnTo>
                  <a:pt x="133350" y="12319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253740" y="2292350"/>
            <a:ext cx="1094740" cy="1831339"/>
          </a:xfrm>
          <a:custGeom>
            <a:avLst/>
            <a:gdLst/>
            <a:ahLst/>
            <a:cxnLst/>
            <a:rect l="l" t="t" r="r" b="b"/>
            <a:pathLst>
              <a:path w="1094739" h="1831339">
                <a:moveTo>
                  <a:pt x="0" y="0"/>
                </a:moveTo>
                <a:lnTo>
                  <a:pt x="1094739" y="18313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306570" y="4094479"/>
            <a:ext cx="109220" cy="140970"/>
          </a:xfrm>
          <a:custGeom>
            <a:avLst/>
            <a:gdLst/>
            <a:ahLst/>
            <a:cxnLst/>
            <a:rect l="l" t="t" r="r" b="b"/>
            <a:pathLst>
              <a:path w="109220" h="140970">
                <a:moveTo>
                  <a:pt x="78739" y="0"/>
                </a:moveTo>
                <a:lnTo>
                  <a:pt x="0" y="46990"/>
                </a:lnTo>
                <a:lnTo>
                  <a:pt x="109219" y="140970"/>
                </a:lnTo>
                <a:lnTo>
                  <a:pt x="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247389" y="3672840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90"/>
                </a:moveTo>
                <a:lnTo>
                  <a:pt x="10566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69740" y="3589020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39"/>
                </a:lnTo>
                <a:lnTo>
                  <a:pt x="58420" y="123189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575300" y="2297429"/>
            <a:ext cx="708660" cy="417830"/>
          </a:xfrm>
          <a:custGeom>
            <a:avLst/>
            <a:gdLst/>
            <a:ahLst/>
            <a:cxnLst/>
            <a:rect l="l" t="t" r="r" b="b"/>
            <a:pathLst>
              <a:path w="708660" h="417830">
                <a:moveTo>
                  <a:pt x="0" y="0"/>
                </a:moveTo>
                <a:lnTo>
                  <a:pt x="70866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56020" y="2673350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19">
                <a:moveTo>
                  <a:pt x="45719" y="0"/>
                </a:moveTo>
                <a:lnTo>
                  <a:pt x="0" y="78739"/>
                </a:lnTo>
                <a:lnTo>
                  <a:pt x="140969" y="109219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570220" y="3009900"/>
            <a:ext cx="713740" cy="417830"/>
          </a:xfrm>
          <a:custGeom>
            <a:avLst/>
            <a:gdLst/>
            <a:ahLst/>
            <a:cxnLst/>
            <a:rect l="l" t="t" r="r" b="b"/>
            <a:pathLst>
              <a:path w="713739" h="417829">
                <a:moveTo>
                  <a:pt x="0" y="417830"/>
                </a:moveTo>
                <a:lnTo>
                  <a:pt x="7137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56020" y="2943860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140969" y="0"/>
                </a:moveTo>
                <a:lnTo>
                  <a:pt x="0" y="29209"/>
                </a:lnTo>
                <a:lnTo>
                  <a:pt x="45719" y="107950"/>
                </a:lnTo>
                <a:lnTo>
                  <a:pt x="140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571490" y="3434079"/>
            <a:ext cx="712470" cy="417830"/>
          </a:xfrm>
          <a:custGeom>
            <a:avLst/>
            <a:gdLst/>
            <a:ahLst/>
            <a:cxnLst/>
            <a:rect l="l" t="t" r="r" b="b"/>
            <a:pathLst>
              <a:path w="712470" h="417829">
                <a:moveTo>
                  <a:pt x="0" y="0"/>
                </a:moveTo>
                <a:lnTo>
                  <a:pt x="71247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56020" y="3810000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46989" y="0"/>
                </a:moveTo>
                <a:lnTo>
                  <a:pt x="0" y="78739"/>
                </a:lnTo>
                <a:lnTo>
                  <a:pt x="140969" y="107950"/>
                </a:lnTo>
                <a:lnTo>
                  <a:pt x="46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570220" y="4140200"/>
            <a:ext cx="708660" cy="419100"/>
          </a:xfrm>
          <a:custGeom>
            <a:avLst/>
            <a:gdLst/>
            <a:ahLst/>
            <a:cxnLst/>
            <a:rect l="l" t="t" r="r" b="b"/>
            <a:pathLst>
              <a:path w="708660" h="419100">
                <a:moveTo>
                  <a:pt x="0" y="419100"/>
                </a:moveTo>
                <a:lnTo>
                  <a:pt x="70865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250940" y="4074159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20">
                <a:moveTo>
                  <a:pt x="140970" y="0"/>
                </a:moveTo>
                <a:lnTo>
                  <a:pt x="0" y="30479"/>
                </a:lnTo>
                <a:lnTo>
                  <a:pt x="45720" y="109219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565140" y="3214370"/>
            <a:ext cx="866140" cy="1350010"/>
          </a:xfrm>
          <a:custGeom>
            <a:avLst/>
            <a:gdLst/>
            <a:ahLst/>
            <a:cxnLst/>
            <a:rect l="l" t="t" r="r" b="b"/>
            <a:pathLst>
              <a:path w="866139" h="1350010">
                <a:moveTo>
                  <a:pt x="0" y="1350010"/>
                </a:moveTo>
                <a:lnTo>
                  <a:pt x="8661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389370" y="3105150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113029" y="0"/>
                </a:moveTo>
                <a:lnTo>
                  <a:pt x="0" y="90169"/>
                </a:lnTo>
                <a:lnTo>
                  <a:pt x="77469" y="139700"/>
                </a:lnTo>
                <a:lnTo>
                  <a:pt x="113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263900" y="229742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 h="0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278629" y="2251710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89" h="91439">
                <a:moveTo>
                  <a:pt x="0" y="0"/>
                </a:moveTo>
                <a:lnTo>
                  <a:pt x="0" y="91439"/>
                </a:lnTo>
                <a:lnTo>
                  <a:pt x="135890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671570" y="2109470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1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258820" y="229742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281170" y="314325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8419" y="0"/>
                </a:moveTo>
                <a:lnTo>
                  <a:pt x="0" y="69850"/>
                </a:lnTo>
                <a:lnTo>
                  <a:pt x="133350" y="123189"/>
                </a:lnTo>
                <a:lnTo>
                  <a:pt x="58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249929" y="254253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90"/>
                </a:moveTo>
                <a:lnTo>
                  <a:pt x="105664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272279" y="2458720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40"/>
                </a:lnTo>
                <a:lnTo>
                  <a:pt x="58420" y="12319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241039" y="2711450"/>
            <a:ext cx="1096010" cy="1831339"/>
          </a:xfrm>
          <a:custGeom>
            <a:avLst/>
            <a:gdLst/>
            <a:ahLst/>
            <a:cxnLst/>
            <a:rect l="l" t="t" r="r" b="b"/>
            <a:pathLst>
              <a:path w="1096010" h="1831339">
                <a:moveTo>
                  <a:pt x="0" y="1831339"/>
                </a:moveTo>
                <a:lnTo>
                  <a:pt x="109601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295140" y="2599689"/>
            <a:ext cx="109220" cy="139700"/>
          </a:xfrm>
          <a:custGeom>
            <a:avLst/>
            <a:gdLst/>
            <a:ahLst/>
            <a:cxnLst/>
            <a:rect l="l" t="t" r="r" b="b"/>
            <a:pathLst>
              <a:path w="109220" h="139700">
                <a:moveTo>
                  <a:pt x="109220" y="0"/>
                </a:moveTo>
                <a:lnTo>
                  <a:pt x="0" y="93980"/>
                </a:lnTo>
                <a:lnTo>
                  <a:pt x="77470" y="13970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3826509" y="3032760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3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570220" y="2292350"/>
            <a:ext cx="866140" cy="1348740"/>
          </a:xfrm>
          <a:custGeom>
            <a:avLst/>
            <a:gdLst/>
            <a:ahLst/>
            <a:cxnLst/>
            <a:rect l="l" t="t" r="r" b="b"/>
            <a:pathLst>
              <a:path w="866139" h="1348739">
                <a:moveTo>
                  <a:pt x="0" y="0"/>
                </a:moveTo>
                <a:lnTo>
                  <a:pt x="866139" y="13487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394450" y="3611879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77470" y="0"/>
                </a:moveTo>
                <a:lnTo>
                  <a:pt x="0" y="49530"/>
                </a:lnTo>
                <a:lnTo>
                  <a:pt x="113029" y="139700"/>
                </a:lnTo>
                <a:lnTo>
                  <a:pt x="77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5812790" y="3065779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17">
                <a:latin typeface="Tahoma"/>
                <a:cs typeface="Tahoma"/>
              </a:rPr>
              <a:t>W</a:t>
            </a: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1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51</a:t>
            </a:fld>
          </a:p>
        </p:txBody>
      </p:sp>
      <p:sp>
        <p:nvSpPr>
          <p:cNvPr id="69" name="object 69"/>
          <p:cNvSpPr txBox="1"/>
          <p:nvPr/>
        </p:nvSpPr>
        <p:spPr>
          <a:xfrm>
            <a:off x="4640579" y="3009899"/>
            <a:ext cx="628650" cy="6654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1200" spc="110">
                <a:latin typeface="Tahoma"/>
                <a:cs typeface="Tahoma"/>
              </a:rPr>
              <a:t>255</a:t>
            </a:r>
            <a:r>
              <a:rPr dirty="0" sz="1200" spc="85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4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5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6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40579" y="4229100"/>
            <a:ext cx="628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5">
                <a:latin typeface="Tahoma"/>
                <a:cs typeface="Tahoma"/>
              </a:rPr>
              <a:t>255w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40579" y="4344670"/>
            <a:ext cx="628650" cy="519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133985">
              <a:lnSpc>
                <a:spcPts val="810"/>
              </a:lnSpc>
              <a:spcBef>
                <a:spcPts val="90"/>
              </a:spcBef>
            </a:pPr>
            <a:r>
              <a:rPr dirty="0" sz="700" spc="55">
                <a:latin typeface="Tahoma"/>
                <a:cs typeface="Tahoma"/>
              </a:rPr>
              <a:t>7</a:t>
            </a:r>
            <a:endParaRPr sz="700">
              <a:latin typeface="Tahoma"/>
              <a:cs typeface="Tahoma"/>
            </a:endParaRPr>
          </a:p>
          <a:p>
            <a:pPr algn="ctr">
              <a:lnSpc>
                <a:spcPts val="1410"/>
              </a:lnSpc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8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9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460750" y="2392679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4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84929" y="3390900"/>
            <a:ext cx="584835" cy="67310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800" spc="120">
                <a:latin typeface="Tahoma"/>
                <a:cs typeface="Tahoma"/>
              </a:rPr>
              <a:t>W</a:t>
            </a:r>
            <a:r>
              <a:rPr dirty="0" baseline="-31746" sz="1575" spc="179">
                <a:latin typeface="Tahoma"/>
                <a:cs typeface="Tahoma"/>
              </a:rPr>
              <a:t>5</a:t>
            </a:r>
            <a:endParaRPr baseline="-31746" sz="1575">
              <a:latin typeface="Tahoma"/>
              <a:cs typeface="Tahoma"/>
            </a:endParaRPr>
          </a:p>
          <a:p>
            <a:pPr marL="261620">
              <a:lnSpc>
                <a:spcPct val="100000"/>
              </a:lnSpc>
              <a:spcBef>
                <a:spcPts val="39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7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84929" y="2473960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110990" y="2646680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43629" y="3947159"/>
            <a:ext cx="598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20">
                <a:latin typeface="Tahoma"/>
                <a:cs typeface="Tahoma"/>
              </a:rPr>
              <a:t>W</a:t>
            </a:r>
            <a:r>
              <a:rPr dirty="0" baseline="-31746" sz="1575" spc="179">
                <a:latin typeface="Tahoma"/>
                <a:cs typeface="Tahoma"/>
              </a:rPr>
              <a:t>6</a:t>
            </a:r>
            <a:r>
              <a:rPr dirty="0" baseline="-31746" sz="1575" spc="-165">
                <a:latin typeface="Tahoma"/>
                <a:cs typeface="Tahoma"/>
              </a:rPr>
              <a:t> </a:t>
            </a:r>
            <a:r>
              <a:rPr dirty="0" baseline="-13888" sz="2700" spc="232">
                <a:latin typeface="Tahoma"/>
                <a:cs typeface="Tahoma"/>
              </a:rPr>
              <a:t>W</a:t>
            </a:r>
            <a:endParaRPr baseline="-13888" sz="27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216400" y="4177029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8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234689" y="4312920"/>
            <a:ext cx="1046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425" algn="l"/>
                <a:tab pos="1033144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1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	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928109" y="4485640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9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812790" y="2307589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038850" y="2480310"/>
            <a:ext cx="19367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0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629909" y="3855720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178550" y="3369309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403340" y="3542029"/>
            <a:ext cx="19494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3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629909" y="3524250"/>
            <a:ext cx="419734" cy="688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17">
                <a:latin typeface="Tahoma"/>
                <a:cs typeface="Tahoma"/>
              </a:rPr>
              <a:t>W</a:t>
            </a: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4</a:t>
            </a:r>
            <a:endParaRPr sz="1050">
              <a:latin typeface="Tahoma"/>
              <a:cs typeface="Tahoma"/>
            </a:endParaRPr>
          </a:p>
          <a:p>
            <a:pPr marL="236854">
              <a:lnSpc>
                <a:spcPct val="100000"/>
              </a:lnSpc>
              <a:spcBef>
                <a:spcPts val="1800"/>
              </a:spcBef>
            </a:pP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929629" y="4297679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32">
                <a:latin typeface="Tahoma"/>
                <a:cs typeface="Tahoma"/>
              </a:rPr>
              <a:t>W</a:t>
            </a:r>
            <a:r>
              <a:rPr dirty="0" sz="1050" spc="8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5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805930" y="2668270"/>
            <a:ext cx="387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0">
                <a:latin typeface="Tahoma"/>
                <a:cs typeface="Tahoma"/>
              </a:rPr>
              <a:t>.</a:t>
            </a:r>
            <a:r>
              <a:rPr dirty="0" sz="1800" spc="110">
                <a:latin typeface="Tahoma"/>
                <a:cs typeface="Tahoma"/>
              </a:rPr>
              <a:t>0</a:t>
            </a:r>
            <a:r>
              <a:rPr dirty="0" sz="1800" spc="16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733540" y="3797300"/>
            <a:ext cx="532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dirty="0" sz="1800" spc="11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r>
              <a:rPr dirty="0" sz="1800" spc="15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r>
              <a:rPr dirty="0" sz="1800" spc="16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955280" y="2651760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solidFill>
                  <a:srgbClr val="FFFFFF"/>
                </a:solidFill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955280" y="3749040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61690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80"/>
              <a:t>Why </a:t>
            </a:r>
            <a:r>
              <a:rPr dirty="0" spc="220"/>
              <a:t>Learn </a:t>
            </a:r>
            <a:r>
              <a:rPr dirty="0" spc="265"/>
              <a:t>Mathematical</a:t>
            </a:r>
            <a:r>
              <a:rPr dirty="0" spc="-25"/>
              <a:t> </a:t>
            </a:r>
            <a:r>
              <a:rPr dirty="0" spc="200"/>
              <a:t>Modeling?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5440" y="5186578"/>
            <a:ext cx="21018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z="1800" spc="250" b="1">
                <a:solidFill>
                  <a:srgbClr val="FFFFFF"/>
                </a:solidFill>
                <a:latin typeface="Arial"/>
                <a:cs typeface="Arial"/>
              </a:rPr>
              <a:t>5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709" y="1456690"/>
            <a:ext cx="8598535" cy="2454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90" b="1">
                <a:latin typeface="Arial"/>
                <a:cs typeface="Arial"/>
              </a:rPr>
              <a:t>As </a:t>
            </a:r>
            <a:r>
              <a:rPr dirty="0" sz="1950" spc="210" b="1">
                <a:latin typeface="Arial"/>
                <a:cs typeface="Arial"/>
              </a:rPr>
              <a:t>programmers, </a:t>
            </a:r>
            <a:r>
              <a:rPr dirty="0" sz="1950" spc="260" b="1">
                <a:latin typeface="Arial"/>
                <a:cs typeface="Arial"/>
              </a:rPr>
              <a:t>we </a:t>
            </a:r>
            <a:r>
              <a:rPr dirty="0" sz="1950" spc="200" b="1">
                <a:latin typeface="Arial"/>
                <a:cs typeface="Arial"/>
              </a:rPr>
              <a:t>thrive </a:t>
            </a:r>
            <a:r>
              <a:rPr dirty="0" sz="1950" spc="160" b="1">
                <a:latin typeface="Arial"/>
                <a:cs typeface="Arial"/>
              </a:rPr>
              <a:t>in </a:t>
            </a:r>
            <a:r>
              <a:rPr dirty="0" sz="1950" spc="200" b="1">
                <a:latin typeface="Arial"/>
                <a:cs typeface="Arial"/>
              </a:rPr>
              <a:t>certainty </a:t>
            </a:r>
            <a:r>
              <a:rPr dirty="0" sz="1950" spc="210" b="1">
                <a:latin typeface="Arial"/>
                <a:cs typeface="Arial"/>
              </a:rPr>
              <a:t>and</a:t>
            </a:r>
            <a:r>
              <a:rPr dirty="0" sz="1950" spc="-135" b="1">
                <a:latin typeface="Arial"/>
                <a:cs typeface="Arial"/>
              </a:rPr>
              <a:t> </a:t>
            </a:r>
            <a:r>
              <a:rPr dirty="0" sz="1950" spc="180" b="1">
                <a:latin typeface="Arial"/>
                <a:cs typeface="Arial"/>
              </a:rPr>
              <a:t>exactness.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 marR="415925">
              <a:lnSpc>
                <a:spcPts val="2290"/>
              </a:lnSpc>
            </a:pPr>
            <a:r>
              <a:rPr dirty="0" sz="1950" spc="185" b="1">
                <a:latin typeface="Arial"/>
                <a:cs typeface="Arial"/>
              </a:rPr>
              <a:t>But </a:t>
            </a:r>
            <a:r>
              <a:rPr dirty="0" sz="1950" spc="235" b="1">
                <a:latin typeface="Arial"/>
                <a:cs typeface="Arial"/>
              </a:rPr>
              <a:t>the </a:t>
            </a:r>
            <a:r>
              <a:rPr dirty="0" sz="1950" spc="190" b="1">
                <a:latin typeface="Arial"/>
                <a:cs typeface="Arial"/>
              </a:rPr>
              <a:t>valuable, </a:t>
            </a:r>
            <a:r>
              <a:rPr dirty="0" sz="1950" spc="170" b="1">
                <a:latin typeface="Arial"/>
                <a:cs typeface="Arial"/>
              </a:rPr>
              <a:t>high-profile </a:t>
            </a:r>
            <a:r>
              <a:rPr dirty="0" sz="1950" spc="190" b="1">
                <a:latin typeface="Arial"/>
                <a:cs typeface="Arial"/>
              </a:rPr>
              <a:t>problems </a:t>
            </a:r>
            <a:r>
              <a:rPr dirty="0" sz="1950" spc="195" b="1">
                <a:latin typeface="Arial"/>
                <a:cs typeface="Arial"/>
              </a:rPr>
              <a:t>today </a:t>
            </a:r>
            <a:r>
              <a:rPr dirty="0" sz="1950" spc="215" b="1">
                <a:latin typeface="Arial"/>
                <a:cs typeface="Arial"/>
              </a:rPr>
              <a:t>often</a:t>
            </a:r>
            <a:r>
              <a:rPr dirty="0" sz="1950" spc="-130" b="1">
                <a:latin typeface="Arial"/>
                <a:cs typeface="Arial"/>
              </a:rPr>
              <a:t> </a:t>
            </a:r>
            <a:r>
              <a:rPr dirty="0" sz="1950" spc="190" b="1">
                <a:latin typeface="Arial"/>
                <a:cs typeface="Arial"/>
              </a:rPr>
              <a:t>tackle  </a:t>
            </a:r>
            <a:r>
              <a:rPr dirty="0" sz="1950" spc="200" b="1">
                <a:latin typeface="Arial"/>
                <a:cs typeface="Arial"/>
              </a:rPr>
              <a:t>uncertainty </a:t>
            </a:r>
            <a:r>
              <a:rPr dirty="0" sz="1950" spc="210" b="1">
                <a:latin typeface="Arial"/>
                <a:cs typeface="Arial"/>
              </a:rPr>
              <a:t>and</a:t>
            </a:r>
            <a:r>
              <a:rPr dirty="0" sz="1950" spc="80" b="1">
                <a:latin typeface="Arial"/>
                <a:cs typeface="Arial"/>
              </a:rPr>
              <a:t> </a:t>
            </a:r>
            <a:r>
              <a:rPr dirty="0" sz="1950" spc="195" b="1">
                <a:latin typeface="Arial"/>
                <a:cs typeface="Arial"/>
              </a:rPr>
              <a:t>approximation.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2290"/>
              </a:lnSpc>
              <a:spcBef>
                <a:spcPts val="1470"/>
              </a:spcBef>
            </a:pPr>
            <a:r>
              <a:rPr dirty="0" sz="1950" spc="145" b="1">
                <a:latin typeface="Arial"/>
                <a:cs typeface="Arial"/>
              </a:rPr>
              <a:t>Technologies, </a:t>
            </a:r>
            <a:r>
              <a:rPr dirty="0" sz="1950" spc="204" b="1">
                <a:latin typeface="Arial"/>
                <a:cs typeface="Arial"/>
              </a:rPr>
              <a:t>frameworks, </a:t>
            </a:r>
            <a:r>
              <a:rPr dirty="0" sz="1950" spc="210" b="1">
                <a:latin typeface="Arial"/>
                <a:cs typeface="Arial"/>
              </a:rPr>
              <a:t>and </a:t>
            </a:r>
            <a:r>
              <a:rPr dirty="0" sz="1950" spc="190" b="1">
                <a:latin typeface="Arial"/>
                <a:cs typeface="Arial"/>
              </a:rPr>
              <a:t>languages come </a:t>
            </a:r>
            <a:r>
              <a:rPr dirty="0" sz="1950" spc="210" b="1">
                <a:latin typeface="Arial"/>
                <a:cs typeface="Arial"/>
              </a:rPr>
              <a:t>and </a:t>
            </a:r>
            <a:r>
              <a:rPr dirty="0" sz="1950" spc="114" b="1">
                <a:latin typeface="Arial"/>
                <a:cs typeface="Arial"/>
              </a:rPr>
              <a:t>go…</a:t>
            </a:r>
            <a:r>
              <a:rPr dirty="0" sz="1950" spc="-150" b="1">
                <a:latin typeface="Arial"/>
                <a:cs typeface="Arial"/>
              </a:rPr>
              <a:t> </a:t>
            </a:r>
            <a:r>
              <a:rPr dirty="0" sz="1950" spc="225" b="1">
                <a:latin typeface="Arial"/>
                <a:cs typeface="Arial"/>
              </a:rPr>
              <a:t>but  </a:t>
            </a:r>
            <a:r>
              <a:rPr dirty="0" sz="1950" spc="250" b="1">
                <a:latin typeface="Arial"/>
                <a:cs typeface="Arial"/>
              </a:rPr>
              <a:t>math </a:t>
            </a:r>
            <a:r>
              <a:rPr dirty="0" sz="1950" spc="210" b="1">
                <a:latin typeface="Arial"/>
                <a:cs typeface="Arial"/>
              </a:rPr>
              <a:t>never</a:t>
            </a:r>
            <a:r>
              <a:rPr dirty="0" sz="1950" spc="20" b="1">
                <a:latin typeface="Arial"/>
                <a:cs typeface="Arial"/>
              </a:rPr>
              <a:t> </a:t>
            </a:r>
            <a:r>
              <a:rPr dirty="0" sz="1950" spc="175" b="1">
                <a:latin typeface="Arial"/>
                <a:cs typeface="Arial"/>
              </a:rPr>
              <a:t>changes.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43421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A </a:t>
            </a:r>
            <a:r>
              <a:rPr dirty="0" spc="220"/>
              <a:t>Simple </a:t>
            </a:r>
            <a:r>
              <a:rPr dirty="0" spc="245"/>
              <a:t>Neural</a:t>
            </a:r>
            <a:r>
              <a:rPr dirty="0" spc="130"/>
              <a:t> </a:t>
            </a:r>
            <a:r>
              <a:rPr dirty="0" spc="275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229" y="1167129"/>
            <a:ext cx="9051925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 spc="95">
                <a:latin typeface="Tahoma"/>
                <a:cs typeface="Tahoma"/>
              </a:rPr>
              <a:t>We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45">
                <a:latin typeface="Tahoma"/>
                <a:cs typeface="Tahoma"/>
              </a:rPr>
              <a:t>need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105">
                <a:latin typeface="Tahoma"/>
                <a:cs typeface="Tahoma"/>
              </a:rPr>
              <a:t>to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130">
                <a:latin typeface="Tahoma"/>
                <a:cs typeface="Tahoma"/>
              </a:rPr>
              <a:t>solve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90">
                <a:latin typeface="Tahoma"/>
                <a:cs typeface="Tahoma"/>
              </a:rPr>
              <a:t>for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125">
                <a:latin typeface="Tahoma"/>
                <a:cs typeface="Tahoma"/>
              </a:rPr>
              <a:t>the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125">
                <a:latin typeface="Tahoma"/>
                <a:cs typeface="Tahoma"/>
              </a:rPr>
              <a:t>weight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35">
                <a:latin typeface="Tahoma"/>
                <a:cs typeface="Tahoma"/>
              </a:rPr>
              <a:t>values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25">
                <a:latin typeface="Tahoma"/>
                <a:cs typeface="Tahoma"/>
              </a:rPr>
              <a:t>that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30">
                <a:latin typeface="Tahoma"/>
                <a:cs typeface="Tahoma"/>
              </a:rPr>
              <a:t>gets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110">
                <a:latin typeface="Tahoma"/>
                <a:cs typeface="Tahoma"/>
              </a:rPr>
              <a:t>our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114">
                <a:latin typeface="Tahoma"/>
                <a:cs typeface="Tahoma"/>
              </a:rPr>
              <a:t>training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14">
                <a:latin typeface="Tahoma"/>
                <a:cs typeface="Tahoma"/>
              </a:rPr>
              <a:t>colors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45">
                <a:latin typeface="Tahoma"/>
                <a:cs typeface="Tahoma"/>
              </a:rPr>
              <a:t>as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30">
                <a:latin typeface="Tahoma"/>
                <a:cs typeface="Tahoma"/>
              </a:rPr>
              <a:t>close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05">
                <a:latin typeface="Tahoma"/>
                <a:cs typeface="Tahoma"/>
              </a:rPr>
              <a:t>to  </a:t>
            </a:r>
            <a:r>
              <a:rPr dirty="0" sz="1800" spc="110">
                <a:latin typeface="Tahoma"/>
                <a:cs typeface="Tahoma"/>
              </a:rPr>
              <a:t>their </a:t>
            </a:r>
            <a:r>
              <a:rPr dirty="0" sz="1800" spc="120">
                <a:latin typeface="Tahoma"/>
                <a:cs typeface="Tahoma"/>
              </a:rPr>
              <a:t>desired outputs </a:t>
            </a:r>
            <a:r>
              <a:rPr dirty="0" sz="1800" spc="145">
                <a:latin typeface="Tahoma"/>
                <a:cs typeface="Tahoma"/>
              </a:rPr>
              <a:t>as</a:t>
            </a:r>
            <a:r>
              <a:rPr dirty="0" sz="1800" spc="-325">
                <a:latin typeface="Tahoma"/>
                <a:cs typeface="Tahoma"/>
              </a:rPr>
              <a:t> </a:t>
            </a:r>
            <a:r>
              <a:rPr dirty="0" sz="1800" spc="110">
                <a:latin typeface="Tahoma"/>
                <a:cs typeface="Tahoma"/>
              </a:rPr>
              <a:t>possible.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3120" y="184150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6"/>
                </a:lnTo>
                <a:lnTo>
                  <a:pt x="399224" y="8467"/>
                </a:lnTo>
                <a:lnTo>
                  <a:pt x="353696" y="18788"/>
                </a:lnTo>
                <a:lnTo>
                  <a:pt x="310084" y="32934"/>
                </a:lnTo>
                <a:lnTo>
                  <a:pt x="268568" y="50730"/>
                </a:lnTo>
                <a:lnTo>
                  <a:pt x="229332" y="71999"/>
                </a:lnTo>
                <a:lnTo>
                  <a:pt x="192555" y="96568"/>
                </a:lnTo>
                <a:lnTo>
                  <a:pt x="158419" y="124260"/>
                </a:lnTo>
                <a:lnTo>
                  <a:pt x="127106" y="154901"/>
                </a:lnTo>
                <a:lnTo>
                  <a:pt x="98797" y="188315"/>
                </a:lnTo>
                <a:lnTo>
                  <a:pt x="73674" y="224327"/>
                </a:lnTo>
                <a:lnTo>
                  <a:pt x="51919" y="262762"/>
                </a:lnTo>
                <a:lnTo>
                  <a:pt x="33712" y="303443"/>
                </a:lnTo>
                <a:lnTo>
                  <a:pt x="19235" y="346197"/>
                </a:lnTo>
                <a:lnTo>
                  <a:pt x="8670" y="390848"/>
                </a:lnTo>
                <a:lnTo>
                  <a:pt x="2197" y="437221"/>
                </a:lnTo>
                <a:lnTo>
                  <a:pt x="0" y="485139"/>
                </a:lnTo>
                <a:lnTo>
                  <a:pt x="2197" y="532847"/>
                </a:lnTo>
                <a:lnTo>
                  <a:pt x="8670" y="579033"/>
                </a:lnTo>
                <a:lnTo>
                  <a:pt x="19235" y="623521"/>
                </a:lnTo>
                <a:lnTo>
                  <a:pt x="33712" y="666133"/>
                </a:lnTo>
                <a:lnTo>
                  <a:pt x="51919" y="706694"/>
                </a:lnTo>
                <a:lnTo>
                  <a:pt x="73674" y="745026"/>
                </a:lnTo>
                <a:lnTo>
                  <a:pt x="98797" y="780952"/>
                </a:lnTo>
                <a:lnTo>
                  <a:pt x="127106" y="814296"/>
                </a:lnTo>
                <a:lnTo>
                  <a:pt x="158419" y="844881"/>
                </a:lnTo>
                <a:lnTo>
                  <a:pt x="192555" y="872530"/>
                </a:lnTo>
                <a:lnTo>
                  <a:pt x="229332" y="897065"/>
                </a:lnTo>
                <a:lnTo>
                  <a:pt x="268568" y="918312"/>
                </a:lnTo>
                <a:lnTo>
                  <a:pt x="310084" y="936091"/>
                </a:lnTo>
                <a:lnTo>
                  <a:pt x="353696" y="950228"/>
                </a:lnTo>
                <a:lnTo>
                  <a:pt x="399224" y="960544"/>
                </a:lnTo>
                <a:lnTo>
                  <a:pt x="446485" y="966864"/>
                </a:lnTo>
                <a:lnTo>
                  <a:pt x="495300" y="969010"/>
                </a:lnTo>
                <a:lnTo>
                  <a:pt x="544114" y="966864"/>
                </a:lnTo>
                <a:lnTo>
                  <a:pt x="591375" y="960544"/>
                </a:lnTo>
                <a:lnTo>
                  <a:pt x="636903" y="950228"/>
                </a:lnTo>
                <a:lnTo>
                  <a:pt x="680515" y="936091"/>
                </a:lnTo>
                <a:lnTo>
                  <a:pt x="722031" y="918312"/>
                </a:lnTo>
                <a:lnTo>
                  <a:pt x="761267" y="897065"/>
                </a:lnTo>
                <a:lnTo>
                  <a:pt x="798044" y="872530"/>
                </a:lnTo>
                <a:lnTo>
                  <a:pt x="832180" y="844881"/>
                </a:lnTo>
                <a:lnTo>
                  <a:pt x="863493" y="814296"/>
                </a:lnTo>
                <a:lnTo>
                  <a:pt x="891802" y="780952"/>
                </a:lnTo>
                <a:lnTo>
                  <a:pt x="916925" y="745026"/>
                </a:lnTo>
                <a:lnTo>
                  <a:pt x="938680" y="706694"/>
                </a:lnTo>
                <a:lnTo>
                  <a:pt x="956887" y="666133"/>
                </a:lnTo>
                <a:lnTo>
                  <a:pt x="971364" y="623521"/>
                </a:lnTo>
                <a:lnTo>
                  <a:pt x="981929" y="579033"/>
                </a:lnTo>
                <a:lnTo>
                  <a:pt x="988402" y="532847"/>
                </a:lnTo>
                <a:lnTo>
                  <a:pt x="990600" y="485139"/>
                </a:lnTo>
                <a:lnTo>
                  <a:pt x="988402" y="437221"/>
                </a:lnTo>
                <a:lnTo>
                  <a:pt x="981929" y="390848"/>
                </a:lnTo>
                <a:lnTo>
                  <a:pt x="971364" y="346197"/>
                </a:lnTo>
                <a:lnTo>
                  <a:pt x="956887" y="303443"/>
                </a:lnTo>
                <a:lnTo>
                  <a:pt x="938680" y="262762"/>
                </a:lnTo>
                <a:lnTo>
                  <a:pt x="916925" y="224327"/>
                </a:lnTo>
                <a:lnTo>
                  <a:pt x="891802" y="188315"/>
                </a:lnTo>
                <a:lnTo>
                  <a:pt x="863493" y="154901"/>
                </a:lnTo>
                <a:lnTo>
                  <a:pt x="832180" y="124260"/>
                </a:lnTo>
                <a:lnTo>
                  <a:pt x="798044" y="96568"/>
                </a:lnTo>
                <a:lnTo>
                  <a:pt x="761267" y="71999"/>
                </a:lnTo>
                <a:lnTo>
                  <a:pt x="722031" y="50730"/>
                </a:lnTo>
                <a:lnTo>
                  <a:pt x="680515" y="32934"/>
                </a:lnTo>
                <a:lnTo>
                  <a:pt x="636903" y="18788"/>
                </a:lnTo>
                <a:lnTo>
                  <a:pt x="591375" y="8467"/>
                </a:lnTo>
                <a:lnTo>
                  <a:pt x="544114" y="2146"/>
                </a:lnTo>
                <a:lnTo>
                  <a:pt x="495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03120" y="184150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6"/>
                </a:lnTo>
                <a:lnTo>
                  <a:pt x="591375" y="8467"/>
                </a:lnTo>
                <a:lnTo>
                  <a:pt x="636903" y="18788"/>
                </a:lnTo>
                <a:lnTo>
                  <a:pt x="680515" y="32934"/>
                </a:lnTo>
                <a:lnTo>
                  <a:pt x="722031" y="50730"/>
                </a:lnTo>
                <a:lnTo>
                  <a:pt x="761267" y="71999"/>
                </a:lnTo>
                <a:lnTo>
                  <a:pt x="798044" y="96568"/>
                </a:lnTo>
                <a:lnTo>
                  <a:pt x="832180" y="124260"/>
                </a:lnTo>
                <a:lnTo>
                  <a:pt x="863493" y="154901"/>
                </a:lnTo>
                <a:lnTo>
                  <a:pt x="891802" y="188315"/>
                </a:lnTo>
                <a:lnTo>
                  <a:pt x="916925" y="224327"/>
                </a:lnTo>
                <a:lnTo>
                  <a:pt x="938680" y="262762"/>
                </a:lnTo>
                <a:lnTo>
                  <a:pt x="956887" y="303443"/>
                </a:lnTo>
                <a:lnTo>
                  <a:pt x="971364" y="346197"/>
                </a:lnTo>
                <a:lnTo>
                  <a:pt x="981929" y="390848"/>
                </a:lnTo>
                <a:lnTo>
                  <a:pt x="988402" y="437221"/>
                </a:lnTo>
                <a:lnTo>
                  <a:pt x="990600" y="485139"/>
                </a:lnTo>
                <a:lnTo>
                  <a:pt x="988402" y="532847"/>
                </a:lnTo>
                <a:lnTo>
                  <a:pt x="981929" y="579033"/>
                </a:lnTo>
                <a:lnTo>
                  <a:pt x="971364" y="623521"/>
                </a:lnTo>
                <a:lnTo>
                  <a:pt x="956887" y="666133"/>
                </a:lnTo>
                <a:lnTo>
                  <a:pt x="938680" y="706694"/>
                </a:lnTo>
                <a:lnTo>
                  <a:pt x="916925" y="745026"/>
                </a:lnTo>
                <a:lnTo>
                  <a:pt x="891802" y="780952"/>
                </a:lnTo>
                <a:lnTo>
                  <a:pt x="863493" y="814296"/>
                </a:lnTo>
                <a:lnTo>
                  <a:pt x="832180" y="844881"/>
                </a:lnTo>
                <a:lnTo>
                  <a:pt x="798044" y="872530"/>
                </a:lnTo>
                <a:lnTo>
                  <a:pt x="761267" y="897065"/>
                </a:lnTo>
                <a:lnTo>
                  <a:pt x="722031" y="918312"/>
                </a:lnTo>
                <a:lnTo>
                  <a:pt x="680515" y="936091"/>
                </a:lnTo>
                <a:lnTo>
                  <a:pt x="636903" y="950228"/>
                </a:lnTo>
                <a:lnTo>
                  <a:pt x="591375" y="960544"/>
                </a:lnTo>
                <a:lnTo>
                  <a:pt x="544114" y="966864"/>
                </a:lnTo>
                <a:lnTo>
                  <a:pt x="495300" y="969010"/>
                </a:lnTo>
                <a:lnTo>
                  <a:pt x="446485" y="966864"/>
                </a:lnTo>
                <a:lnTo>
                  <a:pt x="399224" y="960544"/>
                </a:lnTo>
                <a:lnTo>
                  <a:pt x="353696" y="950228"/>
                </a:lnTo>
                <a:lnTo>
                  <a:pt x="310084" y="936091"/>
                </a:lnTo>
                <a:lnTo>
                  <a:pt x="268568" y="918312"/>
                </a:lnTo>
                <a:lnTo>
                  <a:pt x="229332" y="897065"/>
                </a:lnTo>
                <a:lnTo>
                  <a:pt x="192555" y="872530"/>
                </a:lnTo>
                <a:lnTo>
                  <a:pt x="158419" y="844881"/>
                </a:lnTo>
                <a:lnTo>
                  <a:pt x="127106" y="814296"/>
                </a:lnTo>
                <a:lnTo>
                  <a:pt x="98797" y="780952"/>
                </a:lnTo>
                <a:lnTo>
                  <a:pt x="73674" y="745026"/>
                </a:lnTo>
                <a:lnTo>
                  <a:pt x="51919" y="706694"/>
                </a:lnTo>
                <a:lnTo>
                  <a:pt x="33712" y="666133"/>
                </a:lnTo>
                <a:lnTo>
                  <a:pt x="19235" y="623521"/>
                </a:lnTo>
                <a:lnTo>
                  <a:pt x="8670" y="579033"/>
                </a:lnTo>
                <a:lnTo>
                  <a:pt x="2197" y="532847"/>
                </a:lnTo>
                <a:lnTo>
                  <a:pt x="0" y="485139"/>
                </a:lnTo>
                <a:lnTo>
                  <a:pt x="2197" y="437221"/>
                </a:lnTo>
                <a:lnTo>
                  <a:pt x="8670" y="390848"/>
                </a:lnTo>
                <a:lnTo>
                  <a:pt x="19235" y="346197"/>
                </a:lnTo>
                <a:lnTo>
                  <a:pt x="33712" y="303443"/>
                </a:lnTo>
                <a:lnTo>
                  <a:pt x="51919" y="262762"/>
                </a:lnTo>
                <a:lnTo>
                  <a:pt x="73674" y="224327"/>
                </a:lnTo>
                <a:lnTo>
                  <a:pt x="98797" y="188315"/>
                </a:lnTo>
                <a:lnTo>
                  <a:pt x="127106" y="154901"/>
                </a:lnTo>
                <a:lnTo>
                  <a:pt x="158419" y="124260"/>
                </a:lnTo>
                <a:lnTo>
                  <a:pt x="192555" y="96568"/>
                </a:lnTo>
                <a:lnTo>
                  <a:pt x="229332" y="71999"/>
                </a:lnTo>
                <a:lnTo>
                  <a:pt x="268568" y="50730"/>
                </a:lnTo>
                <a:lnTo>
                  <a:pt x="310084" y="32934"/>
                </a:lnTo>
                <a:lnTo>
                  <a:pt x="353696" y="18788"/>
                </a:lnTo>
                <a:lnTo>
                  <a:pt x="399224" y="8467"/>
                </a:lnTo>
                <a:lnTo>
                  <a:pt x="446485" y="2146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03120" y="18415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93720" y="2811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91410" y="2180590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255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03120" y="2943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590"/>
                </a:lnTo>
                <a:lnTo>
                  <a:pt x="8670" y="577812"/>
                </a:lnTo>
                <a:lnTo>
                  <a:pt x="19235" y="622356"/>
                </a:lnTo>
                <a:lnTo>
                  <a:pt x="33712" y="665041"/>
                </a:lnTo>
                <a:lnTo>
                  <a:pt x="51919" y="705689"/>
                </a:lnTo>
                <a:lnTo>
                  <a:pt x="73674" y="744119"/>
                </a:lnTo>
                <a:lnTo>
                  <a:pt x="98797" y="780151"/>
                </a:lnTo>
                <a:lnTo>
                  <a:pt x="127106" y="813605"/>
                </a:lnTo>
                <a:lnTo>
                  <a:pt x="158419" y="844302"/>
                </a:lnTo>
                <a:lnTo>
                  <a:pt x="192555" y="872061"/>
                </a:lnTo>
                <a:lnTo>
                  <a:pt x="229332" y="896702"/>
                </a:lnTo>
                <a:lnTo>
                  <a:pt x="268568" y="918047"/>
                </a:lnTo>
                <a:lnTo>
                  <a:pt x="310084" y="935914"/>
                </a:lnTo>
                <a:lnTo>
                  <a:pt x="353696" y="950123"/>
                </a:lnTo>
                <a:lnTo>
                  <a:pt x="399224" y="960496"/>
                </a:lnTo>
                <a:lnTo>
                  <a:pt x="446485" y="966851"/>
                </a:lnTo>
                <a:lnTo>
                  <a:pt x="495300" y="969009"/>
                </a:lnTo>
                <a:lnTo>
                  <a:pt x="544114" y="966851"/>
                </a:lnTo>
                <a:lnTo>
                  <a:pt x="591375" y="960496"/>
                </a:lnTo>
                <a:lnTo>
                  <a:pt x="636903" y="950123"/>
                </a:lnTo>
                <a:lnTo>
                  <a:pt x="680515" y="935914"/>
                </a:lnTo>
                <a:lnTo>
                  <a:pt x="722031" y="918047"/>
                </a:lnTo>
                <a:lnTo>
                  <a:pt x="761267" y="896702"/>
                </a:lnTo>
                <a:lnTo>
                  <a:pt x="798044" y="872061"/>
                </a:lnTo>
                <a:lnTo>
                  <a:pt x="832180" y="844302"/>
                </a:lnTo>
                <a:lnTo>
                  <a:pt x="863493" y="813605"/>
                </a:lnTo>
                <a:lnTo>
                  <a:pt x="891802" y="780151"/>
                </a:lnTo>
                <a:lnTo>
                  <a:pt x="916925" y="744119"/>
                </a:lnTo>
                <a:lnTo>
                  <a:pt x="938680" y="705689"/>
                </a:lnTo>
                <a:lnTo>
                  <a:pt x="956887" y="665041"/>
                </a:lnTo>
                <a:lnTo>
                  <a:pt x="971364" y="622356"/>
                </a:lnTo>
                <a:lnTo>
                  <a:pt x="981929" y="577812"/>
                </a:lnTo>
                <a:lnTo>
                  <a:pt x="988402" y="531590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03120" y="2943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590"/>
                </a:lnTo>
                <a:lnTo>
                  <a:pt x="981929" y="577812"/>
                </a:lnTo>
                <a:lnTo>
                  <a:pt x="971364" y="622356"/>
                </a:lnTo>
                <a:lnTo>
                  <a:pt x="956887" y="665041"/>
                </a:lnTo>
                <a:lnTo>
                  <a:pt x="938680" y="705689"/>
                </a:lnTo>
                <a:lnTo>
                  <a:pt x="916925" y="744119"/>
                </a:lnTo>
                <a:lnTo>
                  <a:pt x="891802" y="780151"/>
                </a:lnTo>
                <a:lnTo>
                  <a:pt x="863493" y="813605"/>
                </a:lnTo>
                <a:lnTo>
                  <a:pt x="832180" y="844302"/>
                </a:lnTo>
                <a:lnTo>
                  <a:pt x="798044" y="872061"/>
                </a:lnTo>
                <a:lnTo>
                  <a:pt x="761267" y="896702"/>
                </a:lnTo>
                <a:lnTo>
                  <a:pt x="722031" y="918047"/>
                </a:lnTo>
                <a:lnTo>
                  <a:pt x="680515" y="935914"/>
                </a:lnTo>
                <a:lnTo>
                  <a:pt x="636903" y="950123"/>
                </a:lnTo>
                <a:lnTo>
                  <a:pt x="591375" y="960496"/>
                </a:lnTo>
                <a:lnTo>
                  <a:pt x="544114" y="966851"/>
                </a:lnTo>
                <a:lnTo>
                  <a:pt x="495300" y="969009"/>
                </a:lnTo>
                <a:lnTo>
                  <a:pt x="446485" y="966851"/>
                </a:lnTo>
                <a:lnTo>
                  <a:pt x="399224" y="960496"/>
                </a:lnTo>
                <a:lnTo>
                  <a:pt x="353696" y="950123"/>
                </a:lnTo>
                <a:lnTo>
                  <a:pt x="310084" y="935914"/>
                </a:lnTo>
                <a:lnTo>
                  <a:pt x="268568" y="918047"/>
                </a:lnTo>
                <a:lnTo>
                  <a:pt x="229332" y="896702"/>
                </a:lnTo>
                <a:lnTo>
                  <a:pt x="192555" y="872061"/>
                </a:lnTo>
                <a:lnTo>
                  <a:pt x="158419" y="844302"/>
                </a:lnTo>
                <a:lnTo>
                  <a:pt x="127106" y="813605"/>
                </a:lnTo>
                <a:lnTo>
                  <a:pt x="98797" y="780151"/>
                </a:lnTo>
                <a:lnTo>
                  <a:pt x="73674" y="744119"/>
                </a:lnTo>
                <a:lnTo>
                  <a:pt x="51919" y="705689"/>
                </a:lnTo>
                <a:lnTo>
                  <a:pt x="33712" y="665041"/>
                </a:lnTo>
                <a:lnTo>
                  <a:pt x="19235" y="622356"/>
                </a:lnTo>
                <a:lnTo>
                  <a:pt x="8670" y="577812"/>
                </a:lnTo>
                <a:lnTo>
                  <a:pt x="2197" y="531590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03120" y="2943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93720" y="3912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391410" y="3281679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03120" y="407415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577"/>
                </a:lnTo>
                <a:lnTo>
                  <a:pt x="8670" y="577763"/>
                </a:lnTo>
                <a:lnTo>
                  <a:pt x="19235" y="622251"/>
                </a:lnTo>
                <a:lnTo>
                  <a:pt x="33712" y="664863"/>
                </a:lnTo>
                <a:lnTo>
                  <a:pt x="51919" y="705424"/>
                </a:lnTo>
                <a:lnTo>
                  <a:pt x="73674" y="743756"/>
                </a:lnTo>
                <a:lnTo>
                  <a:pt x="98797" y="779682"/>
                </a:lnTo>
                <a:lnTo>
                  <a:pt x="127106" y="813026"/>
                </a:lnTo>
                <a:lnTo>
                  <a:pt x="158419" y="843611"/>
                </a:lnTo>
                <a:lnTo>
                  <a:pt x="192555" y="871260"/>
                </a:lnTo>
                <a:lnTo>
                  <a:pt x="229332" y="895795"/>
                </a:lnTo>
                <a:lnTo>
                  <a:pt x="268568" y="917042"/>
                </a:lnTo>
                <a:lnTo>
                  <a:pt x="310084" y="934821"/>
                </a:lnTo>
                <a:lnTo>
                  <a:pt x="353696" y="948958"/>
                </a:lnTo>
                <a:lnTo>
                  <a:pt x="399224" y="959274"/>
                </a:lnTo>
                <a:lnTo>
                  <a:pt x="446485" y="965594"/>
                </a:lnTo>
                <a:lnTo>
                  <a:pt x="495300" y="967739"/>
                </a:lnTo>
                <a:lnTo>
                  <a:pt x="544114" y="965594"/>
                </a:lnTo>
                <a:lnTo>
                  <a:pt x="591375" y="959274"/>
                </a:lnTo>
                <a:lnTo>
                  <a:pt x="636903" y="948958"/>
                </a:lnTo>
                <a:lnTo>
                  <a:pt x="680515" y="934821"/>
                </a:lnTo>
                <a:lnTo>
                  <a:pt x="722031" y="917042"/>
                </a:lnTo>
                <a:lnTo>
                  <a:pt x="761267" y="895795"/>
                </a:lnTo>
                <a:lnTo>
                  <a:pt x="798044" y="871260"/>
                </a:lnTo>
                <a:lnTo>
                  <a:pt x="832180" y="843611"/>
                </a:lnTo>
                <a:lnTo>
                  <a:pt x="863493" y="813026"/>
                </a:lnTo>
                <a:lnTo>
                  <a:pt x="891802" y="779682"/>
                </a:lnTo>
                <a:lnTo>
                  <a:pt x="916925" y="743756"/>
                </a:lnTo>
                <a:lnTo>
                  <a:pt x="938680" y="705424"/>
                </a:lnTo>
                <a:lnTo>
                  <a:pt x="956887" y="664863"/>
                </a:lnTo>
                <a:lnTo>
                  <a:pt x="971364" y="622251"/>
                </a:lnTo>
                <a:lnTo>
                  <a:pt x="981929" y="577763"/>
                </a:lnTo>
                <a:lnTo>
                  <a:pt x="988402" y="531577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03120" y="407415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577"/>
                </a:lnTo>
                <a:lnTo>
                  <a:pt x="981929" y="577763"/>
                </a:lnTo>
                <a:lnTo>
                  <a:pt x="971364" y="622251"/>
                </a:lnTo>
                <a:lnTo>
                  <a:pt x="956887" y="664863"/>
                </a:lnTo>
                <a:lnTo>
                  <a:pt x="938680" y="705424"/>
                </a:lnTo>
                <a:lnTo>
                  <a:pt x="916925" y="743756"/>
                </a:lnTo>
                <a:lnTo>
                  <a:pt x="891802" y="779682"/>
                </a:lnTo>
                <a:lnTo>
                  <a:pt x="863493" y="813026"/>
                </a:lnTo>
                <a:lnTo>
                  <a:pt x="832180" y="843611"/>
                </a:lnTo>
                <a:lnTo>
                  <a:pt x="798044" y="871260"/>
                </a:lnTo>
                <a:lnTo>
                  <a:pt x="761267" y="895795"/>
                </a:lnTo>
                <a:lnTo>
                  <a:pt x="722031" y="917042"/>
                </a:lnTo>
                <a:lnTo>
                  <a:pt x="680515" y="934821"/>
                </a:lnTo>
                <a:lnTo>
                  <a:pt x="636903" y="948958"/>
                </a:lnTo>
                <a:lnTo>
                  <a:pt x="591375" y="959274"/>
                </a:lnTo>
                <a:lnTo>
                  <a:pt x="544114" y="965594"/>
                </a:lnTo>
                <a:lnTo>
                  <a:pt x="495300" y="967739"/>
                </a:lnTo>
                <a:lnTo>
                  <a:pt x="446485" y="965594"/>
                </a:lnTo>
                <a:lnTo>
                  <a:pt x="399224" y="959274"/>
                </a:lnTo>
                <a:lnTo>
                  <a:pt x="353696" y="948958"/>
                </a:lnTo>
                <a:lnTo>
                  <a:pt x="310084" y="934821"/>
                </a:lnTo>
                <a:lnTo>
                  <a:pt x="268568" y="917042"/>
                </a:lnTo>
                <a:lnTo>
                  <a:pt x="229332" y="895795"/>
                </a:lnTo>
                <a:lnTo>
                  <a:pt x="192555" y="871260"/>
                </a:lnTo>
                <a:lnTo>
                  <a:pt x="158419" y="843611"/>
                </a:lnTo>
                <a:lnTo>
                  <a:pt x="127106" y="813026"/>
                </a:lnTo>
                <a:lnTo>
                  <a:pt x="98797" y="779682"/>
                </a:lnTo>
                <a:lnTo>
                  <a:pt x="73674" y="743756"/>
                </a:lnTo>
                <a:lnTo>
                  <a:pt x="51919" y="705424"/>
                </a:lnTo>
                <a:lnTo>
                  <a:pt x="33712" y="664863"/>
                </a:lnTo>
                <a:lnTo>
                  <a:pt x="19235" y="622251"/>
                </a:lnTo>
                <a:lnTo>
                  <a:pt x="8670" y="577763"/>
                </a:lnTo>
                <a:lnTo>
                  <a:pt x="2197" y="531577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03120" y="4074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93720" y="50431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391410" y="4413250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06209" y="2385060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09"/>
                </a:lnTo>
                <a:lnTo>
                  <a:pt x="544126" y="966863"/>
                </a:lnTo>
                <a:lnTo>
                  <a:pt x="591424" y="960542"/>
                </a:lnTo>
                <a:lnTo>
                  <a:pt x="637008" y="950221"/>
                </a:lnTo>
                <a:lnTo>
                  <a:pt x="680693" y="936075"/>
                </a:lnTo>
                <a:lnTo>
                  <a:pt x="722296" y="918279"/>
                </a:lnTo>
                <a:lnTo>
                  <a:pt x="761630" y="897010"/>
                </a:lnTo>
                <a:lnTo>
                  <a:pt x="798513" y="872441"/>
                </a:lnTo>
                <a:lnTo>
                  <a:pt x="832759" y="844749"/>
                </a:lnTo>
                <a:lnTo>
                  <a:pt x="864184" y="814108"/>
                </a:lnTo>
                <a:lnTo>
                  <a:pt x="892603" y="780694"/>
                </a:lnTo>
                <a:lnTo>
                  <a:pt x="917832" y="744682"/>
                </a:lnTo>
                <a:lnTo>
                  <a:pt x="939685" y="706247"/>
                </a:lnTo>
                <a:lnTo>
                  <a:pt x="957979" y="665566"/>
                </a:lnTo>
                <a:lnTo>
                  <a:pt x="972529" y="622812"/>
                </a:lnTo>
                <a:lnTo>
                  <a:pt x="983151" y="578161"/>
                </a:lnTo>
                <a:lnTo>
                  <a:pt x="989659" y="531788"/>
                </a:lnTo>
                <a:lnTo>
                  <a:pt x="991870" y="483869"/>
                </a:lnTo>
                <a:lnTo>
                  <a:pt x="989659" y="436162"/>
                </a:lnTo>
                <a:lnTo>
                  <a:pt x="983151" y="389976"/>
                </a:lnTo>
                <a:lnTo>
                  <a:pt x="972529" y="345488"/>
                </a:lnTo>
                <a:lnTo>
                  <a:pt x="957979" y="302876"/>
                </a:lnTo>
                <a:lnTo>
                  <a:pt x="939685" y="262315"/>
                </a:lnTo>
                <a:lnTo>
                  <a:pt x="917832" y="223983"/>
                </a:lnTo>
                <a:lnTo>
                  <a:pt x="892603" y="188057"/>
                </a:lnTo>
                <a:lnTo>
                  <a:pt x="864184" y="154713"/>
                </a:lnTo>
                <a:lnTo>
                  <a:pt x="832759" y="124128"/>
                </a:lnTo>
                <a:lnTo>
                  <a:pt x="798513" y="96479"/>
                </a:lnTo>
                <a:lnTo>
                  <a:pt x="761630" y="71944"/>
                </a:lnTo>
                <a:lnTo>
                  <a:pt x="722296" y="50697"/>
                </a:lnTo>
                <a:lnTo>
                  <a:pt x="680693" y="32918"/>
                </a:lnTo>
                <a:lnTo>
                  <a:pt x="637008" y="18781"/>
                </a:lnTo>
                <a:lnTo>
                  <a:pt x="591424" y="8465"/>
                </a:lnTo>
                <a:lnTo>
                  <a:pt x="544126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06209" y="2385060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544126" y="2145"/>
                </a:lnTo>
                <a:lnTo>
                  <a:pt x="591424" y="8465"/>
                </a:lnTo>
                <a:lnTo>
                  <a:pt x="637008" y="18781"/>
                </a:lnTo>
                <a:lnTo>
                  <a:pt x="680693" y="32918"/>
                </a:lnTo>
                <a:lnTo>
                  <a:pt x="722296" y="50697"/>
                </a:lnTo>
                <a:lnTo>
                  <a:pt x="761630" y="71944"/>
                </a:lnTo>
                <a:lnTo>
                  <a:pt x="798513" y="96479"/>
                </a:lnTo>
                <a:lnTo>
                  <a:pt x="832759" y="124128"/>
                </a:lnTo>
                <a:lnTo>
                  <a:pt x="864184" y="154713"/>
                </a:lnTo>
                <a:lnTo>
                  <a:pt x="892603" y="188057"/>
                </a:lnTo>
                <a:lnTo>
                  <a:pt x="917832" y="223983"/>
                </a:lnTo>
                <a:lnTo>
                  <a:pt x="939685" y="262315"/>
                </a:lnTo>
                <a:lnTo>
                  <a:pt x="957979" y="302876"/>
                </a:lnTo>
                <a:lnTo>
                  <a:pt x="972529" y="345488"/>
                </a:lnTo>
                <a:lnTo>
                  <a:pt x="983151" y="389976"/>
                </a:lnTo>
                <a:lnTo>
                  <a:pt x="989659" y="436162"/>
                </a:lnTo>
                <a:lnTo>
                  <a:pt x="991870" y="483869"/>
                </a:lnTo>
                <a:lnTo>
                  <a:pt x="989659" y="531788"/>
                </a:lnTo>
                <a:lnTo>
                  <a:pt x="983151" y="578161"/>
                </a:lnTo>
                <a:lnTo>
                  <a:pt x="972529" y="622812"/>
                </a:lnTo>
                <a:lnTo>
                  <a:pt x="957979" y="665566"/>
                </a:lnTo>
                <a:lnTo>
                  <a:pt x="939685" y="706247"/>
                </a:lnTo>
                <a:lnTo>
                  <a:pt x="917832" y="744682"/>
                </a:lnTo>
                <a:lnTo>
                  <a:pt x="892603" y="780694"/>
                </a:lnTo>
                <a:lnTo>
                  <a:pt x="864184" y="814108"/>
                </a:lnTo>
                <a:lnTo>
                  <a:pt x="832759" y="844749"/>
                </a:lnTo>
                <a:lnTo>
                  <a:pt x="798513" y="872441"/>
                </a:lnTo>
                <a:lnTo>
                  <a:pt x="761630" y="897010"/>
                </a:lnTo>
                <a:lnTo>
                  <a:pt x="722296" y="918279"/>
                </a:lnTo>
                <a:lnTo>
                  <a:pt x="680693" y="936075"/>
                </a:lnTo>
                <a:lnTo>
                  <a:pt x="637008" y="950221"/>
                </a:lnTo>
                <a:lnTo>
                  <a:pt x="591424" y="960542"/>
                </a:lnTo>
                <a:lnTo>
                  <a:pt x="544126" y="966863"/>
                </a:lnTo>
                <a:lnTo>
                  <a:pt x="495300" y="969009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506209" y="23850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498080" y="3354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06209" y="351535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09"/>
                </a:lnTo>
                <a:lnTo>
                  <a:pt x="544126" y="966863"/>
                </a:lnTo>
                <a:lnTo>
                  <a:pt x="591424" y="960542"/>
                </a:lnTo>
                <a:lnTo>
                  <a:pt x="637008" y="950221"/>
                </a:lnTo>
                <a:lnTo>
                  <a:pt x="680693" y="936075"/>
                </a:lnTo>
                <a:lnTo>
                  <a:pt x="722296" y="918279"/>
                </a:lnTo>
                <a:lnTo>
                  <a:pt x="761630" y="897010"/>
                </a:lnTo>
                <a:lnTo>
                  <a:pt x="798513" y="872441"/>
                </a:lnTo>
                <a:lnTo>
                  <a:pt x="832759" y="844749"/>
                </a:lnTo>
                <a:lnTo>
                  <a:pt x="864184" y="814108"/>
                </a:lnTo>
                <a:lnTo>
                  <a:pt x="892603" y="780694"/>
                </a:lnTo>
                <a:lnTo>
                  <a:pt x="917832" y="744682"/>
                </a:lnTo>
                <a:lnTo>
                  <a:pt x="939685" y="706247"/>
                </a:lnTo>
                <a:lnTo>
                  <a:pt x="957979" y="665566"/>
                </a:lnTo>
                <a:lnTo>
                  <a:pt x="972529" y="622812"/>
                </a:lnTo>
                <a:lnTo>
                  <a:pt x="983151" y="578161"/>
                </a:lnTo>
                <a:lnTo>
                  <a:pt x="989659" y="531788"/>
                </a:lnTo>
                <a:lnTo>
                  <a:pt x="991870" y="483869"/>
                </a:lnTo>
                <a:lnTo>
                  <a:pt x="989659" y="436162"/>
                </a:lnTo>
                <a:lnTo>
                  <a:pt x="983151" y="389976"/>
                </a:lnTo>
                <a:lnTo>
                  <a:pt x="972529" y="345488"/>
                </a:lnTo>
                <a:lnTo>
                  <a:pt x="957979" y="302876"/>
                </a:lnTo>
                <a:lnTo>
                  <a:pt x="939685" y="262315"/>
                </a:lnTo>
                <a:lnTo>
                  <a:pt x="917832" y="223983"/>
                </a:lnTo>
                <a:lnTo>
                  <a:pt x="892603" y="188057"/>
                </a:lnTo>
                <a:lnTo>
                  <a:pt x="864184" y="154713"/>
                </a:lnTo>
                <a:lnTo>
                  <a:pt x="832759" y="124128"/>
                </a:lnTo>
                <a:lnTo>
                  <a:pt x="798513" y="96479"/>
                </a:lnTo>
                <a:lnTo>
                  <a:pt x="761630" y="71944"/>
                </a:lnTo>
                <a:lnTo>
                  <a:pt x="722296" y="50697"/>
                </a:lnTo>
                <a:lnTo>
                  <a:pt x="680693" y="32918"/>
                </a:lnTo>
                <a:lnTo>
                  <a:pt x="637008" y="18781"/>
                </a:lnTo>
                <a:lnTo>
                  <a:pt x="591424" y="8465"/>
                </a:lnTo>
                <a:lnTo>
                  <a:pt x="544126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06209" y="351535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544126" y="2145"/>
                </a:lnTo>
                <a:lnTo>
                  <a:pt x="591424" y="8465"/>
                </a:lnTo>
                <a:lnTo>
                  <a:pt x="637008" y="18781"/>
                </a:lnTo>
                <a:lnTo>
                  <a:pt x="680693" y="32918"/>
                </a:lnTo>
                <a:lnTo>
                  <a:pt x="722296" y="50697"/>
                </a:lnTo>
                <a:lnTo>
                  <a:pt x="761630" y="71944"/>
                </a:lnTo>
                <a:lnTo>
                  <a:pt x="798513" y="96479"/>
                </a:lnTo>
                <a:lnTo>
                  <a:pt x="832759" y="124128"/>
                </a:lnTo>
                <a:lnTo>
                  <a:pt x="864184" y="154713"/>
                </a:lnTo>
                <a:lnTo>
                  <a:pt x="892603" y="188057"/>
                </a:lnTo>
                <a:lnTo>
                  <a:pt x="917832" y="223983"/>
                </a:lnTo>
                <a:lnTo>
                  <a:pt x="939685" y="262315"/>
                </a:lnTo>
                <a:lnTo>
                  <a:pt x="957979" y="302876"/>
                </a:lnTo>
                <a:lnTo>
                  <a:pt x="972529" y="345488"/>
                </a:lnTo>
                <a:lnTo>
                  <a:pt x="983151" y="389976"/>
                </a:lnTo>
                <a:lnTo>
                  <a:pt x="989659" y="436162"/>
                </a:lnTo>
                <a:lnTo>
                  <a:pt x="991870" y="483869"/>
                </a:lnTo>
                <a:lnTo>
                  <a:pt x="989659" y="531788"/>
                </a:lnTo>
                <a:lnTo>
                  <a:pt x="983151" y="578161"/>
                </a:lnTo>
                <a:lnTo>
                  <a:pt x="972529" y="622812"/>
                </a:lnTo>
                <a:lnTo>
                  <a:pt x="957979" y="665566"/>
                </a:lnTo>
                <a:lnTo>
                  <a:pt x="939685" y="706247"/>
                </a:lnTo>
                <a:lnTo>
                  <a:pt x="917832" y="744682"/>
                </a:lnTo>
                <a:lnTo>
                  <a:pt x="892603" y="780694"/>
                </a:lnTo>
                <a:lnTo>
                  <a:pt x="864184" y="814108"/>
                </a:lnTo>
                <a:lnTo>
                  <a:pt x="832759" y="844749"/>
                </a:lnTo>
                <a:lnTo>
                  <a:pt x="798513" y="872441"/>
                </a:lnTo>
                <a:lnTo>
                  <a:pt x="761630" y="897010"/>
                </a:lnTo>
                <a:lnTo>
                  <a:pt x="722296" y="918279"/>
                </a:lnTo>
                <a:lnTo>
                  <a:pt x="680693" y="936075"/>
                </a:lnTo>
                <a:lnTo>
                  <a:pt x="637008" y="950221"/>
                </a:lnTo>
                <a:lnTo>
                  <a:pt x="591424" y="960542"/>
                </a:lnTo>
                <a:lnTo>
                  <a:pt x="544126" y="966863"/>
                </a:lnTo>
                <a:lnTo>
                  <a:pt x="495300" y="969009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506209" y="35153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498080" y="44843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55009" y="342772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 h="0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69740" y="3382009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0" y="0"/>
                </a:moveTo>
                <a:lnTo>
                  <a:pt x="0" y="91439"/>
                </a:lnTo>
                <a:lnTo>
                  <a:pt x="137160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62120" y="4513579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60" h="90170">
                <a:moveTo>
                  <a:pt x="0" y="0"/>
                </a:moveTo>
                <a:lnTo>
                  <a:pt x="0" y="90170"/>
                </a:lnTo>
                <a:lnTo>
                  <a:pt x="137159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85640" y="1841500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6"/>
                </a:lnTo>
                <a:lnTo>
                  <a:pt x="590454" y="8467"/>
                </a:lnTo>
                <a:lnTo>
                  <a:pt x="636089" y="18788"/>
                </a:lnTo>
                <a:lnTo>
                  <a:pt x="679770" y="32934"/>
                </a:lnTo>
                <a:lnTo>
                  <a:pt x="721319" y="50730"/>
                </a:lnTo>
                <a:lnTo>
                  <a:pt x="760560" y="71999"/>
                </a:lnTo>
                <a:lnTo>
                  <a:pt x="797317" y="96568"/>
                </a:lnTo>
                <a:lnTo>
                  <a:pt x="831413" y="124260"/>
                </a:lnTo>
                <a:lnTo>
                  <a:pt x="862670" y="154901"/>
                </a:lnTo>
                <a:lnTo>
                  <a:pt x="890912" y="188315"/>
                </a:lnTo>
                <a:lnTo>
                  <a:pt x="915962" y="224327"/>
                </a:lnTo>
                <a:lnTo>
                  <a:pt x="937643" y="262762"/>
                </a:lnTo>
                <a:lnTo>
                  <a:pt x="955779" y="303443"/>
                </a:lnTo>
                <a:lnTo>
                  <a:pt x="970192" y="346197"/>
                </a:lnTo>
                <a:lnTo>
                  <a:pt x="980706" y="390848"/>
                </a:lnTo>
                <a:lnTo>
                  <a:pt x="987144" y="437221"/>
                </a:lnTo>
                <a:lnTo>
                  <a:pt x="989330" y="485139"/>
                </a:lnTo>
                <a:lnTo>
                  <a:pt x="987144" y="532847"/>
                </a:lnTo>
                <a:lnTo>
                  <a:pt x="980706" y="579033"/>
                </a:lnTo>
                <a:lnTo>
                  <a:pt x="970192" y="623521"/>
                </a:lnTo>
                <a:lnTo>
                  <a:pt x="955779" y="666133"/>
                </a:lnTo>
                <a:lnTo>
                  <a:pt x="937643" y="706694"/>
                </a:lnTo>
                <a:lnTo>
                  <a:pt x="915962" y="745026"/>
                </a:lnTo>
                <a:lnTo>
                  <a:pt x="890912" y="780952"/>
                </a:lnTo>
                <a:lnTo>
                  <a:pt x="862670" y="814296"/>
                </a:lnTo>
                <a:lnTo>
                  <a:pt x="831413" y="844881"/>
                </a:lnTo>
                <a:lnTo>
                  <a:pt x="797317" y="872530"/>
                </a:lnTo>
                <a:lnTo>
                  <a:pt x="760560" y="897065"/>
                </a:lnTo>
                <a:lnTo>
                  <a:pt x="721319" y="918312"/>
                </a:lnTo>
                <a:lnTo>
                  <a:pt x="679770" y="936091"/>
                </a:lnTo>
                <a:lnTo>
                  <a:pt x="636089" y="950228"/>
                </a:lnTo>
                <a:lnTo>
                  <a:pt x="590454" y="960544"/>
                </a:lnTo>
                <a:lnTo>
                  <a:pt x="543042" y="966864"/>
                </a:lnTo>
                <a:lnTo>
                  <a:pt x="494030" y="969010"/>
                </a:lnTo>
                <a:lnTo>
                  <a:pt x="445228" y="966864"/>
                </a:lnTo>
                <a:lnTo>
                  <a:pt x="398002" y="960544"/>
                </a:lnTo>
                <a:lnTo>
                  <a:pt x="352531" y="950228"/>
                </a:lnTo>
                <a:lnTo>
                  <a:pt x="308992" y="936091"/>
                </a:lnTo>
                <a:lnTo>
                  <a:pt x="267563" y="918312"/>
                </a:lnTo>
                <a:lnTo>
                  <a:pt x="228424" y="897065"/>
                </a:lnTo>
                <a:lnTo>
                  <a:pt x="191753" y="872530"/>
                </a:lnTo>
                <a:lnTo>
                  <a:pt x="157728" y="844881"/>
                </a:lnTo>
                <a:lnTo>
                  <a:pt x="126527" y="814296"/>
                </a:lnTo>
                <a:lnTo>
                  <a:pt x="98329" y="780952"/>
                </a:lnTo>
                <a:lnTo>
                  <a:pt x="73312" y="745026"/>
                </a:lnTo>
                <a:lnTo>
                  <a:pt x="51654" y="706694"/>
                </a:lnTo>
                <a:lnTo>
                  <a:pt x="33534" y="666133"/>
                </a:lnTo>
                <a:lnTo>
                  <a:pt x="19130" y="623521"/>
                </a:lnTo>
                <a:lnTo>
                  <a:pt x="8621" y="579033"/>
                </a:lnTo>
                <a:lnTo>
                  <a:pt x="2185" y="532847"/>
                </a:lnTo>
                <a:lnTo>
                  <a:pt x="0" y="485139"/>
                </a:lnTo>
                <a:lnTo>
                  <a:pt x="2185" y="437221"/>
                </a:lnTo>
                <a:lnTo>
                  <a:pt x="8621" y="390848"/>
                </a:lnTo>
                <a:lnTo>
                  <a:pt x="19130" y="346197"/>
                </a:lnTo>
                <a:lnTo>
                  <a:pt x="33534" y="303443"/>
                </a:lnTo>
                <a:lnTo>
                  <a:pt x="51654" y="262762"/>
                </a:lnTo>
                <a:lnTo>
                  <a:pt x="73312" y="224327"/>
                </a:lnTo>
                <a:lnTo>
                  <a:pt x="98329" y="188315"/>
                </a:lnTo>
                <a:lnTo>
                  <a:pt x="126527" y="154901"/>
                </a:lnTo>
                <a:lnTo>
                  <a:pt x="157728" y="124260"/>
                </a:lnTo>
                <a:lnTo>
                  <a:pt x="191753" y="96568"/>
                </a:lnTo>
                <a:lnTo>
                  <a:pt x="228424" y="71999"/>
                </a:lnTo>
                <a:lnTo>
                  <a:pt x="267563" y="50730"/>
                </a:lnTo>
                <a:lnTo>
                  <a:pt x="308992" y="32934"/>
                </a:lnTo>
                <a:lnTo>
                  <a:pt x="352531" y="18788"/>
                </a:lnTo>
                <a:lnTo>
                  <a:pt x="398002" y="8467"/>
                </a:lnTo>
                <a:lnTo>
                  <a:pt x="445228" y="2146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85640" y="18415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476240" y="2811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641850" y="1953260"/>
            <a:ext cx="628650" cy="6654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1200" spc="110">
                <a:latin typeface="Tahoma"/>
                <a:cs typeface="Tahoma"/>
              </a:rPr>
              <a:t>255</a:t>
            </a:r>
            <a:r>
              <a:rPr dirty="0" sz="1200" spc="85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1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2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3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85640" y="2943860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69"/>
                </a:lnTo>
                <a:lnTo>
                  <a:pt x="987144" y="531590"/>
                </a:lnTo>
                <a:lnTo>
                  <a:pt x="980706" y="577812"/>
                </a:lnTo>
                <a:lnTo>
                  <a:pt x="970192" y="622356"/>
                </a:lnTo>
                <a:lnTo>
                  <a:pt x="955779" y="665041"/>
                </a:lnTo>
                <a:lnTo>
                  <a:pt x="937643" y="705689"/>
                </a:lnTo>
                <a:lnTo>
                  <a:pt x="915962" y="744119"/>
                </a:lnTo>
                <a:lnTo>
                  <a:pt x="890912" y="780151"/>
                </a:lnTo>
                <a:lnTo>
                  <a:pt x="862670" y="813605"/>
                </a:lnTo>
                <a:lnTo>
                  <a:pt x="831413" y="844302"/>
                </a:lnTo>
                <a:lnTo>
                  <a:pt x="797317" y="872061"/>
                </a:lnTo>
                <a:lnTo>
                  <a:pt x="760560" y="896702"/>
                </a:lnTo>
                <a:lnTo>
                  <a:pt x="721319" y="918047"/>
                </a:lnTo>
                <a:lnTo>
                  <a:pt x="679770" y="935914"/>
                </a:lnTo>
                <a:lnTo>
                  <a:pt x="636089" y="950123"/>
                </a:lnTo>
                <a:lnTo>
                  <a:pt x="590454" y="960496"/>
                </a:lnTo>
                <a:lnTo>
                  <a:pt x="543042" y="966851"/>
                </a:lnTo>
                <a:lnTo>
                  <a:pt x="494030" y="969009"/>
                </a:lnTo>
                <a:lnTo>
                  <a:pt x="445228" y="966851"/>
                </a:lnTo>
                <a:lnTo>
                  <a:pt x="398002" y="960496"/>
                </a:lnTo>
                <a:lnTo>
                  <a:pt x="352531" y="950123"/>
                </a:lnTo>
                <a:lnTo>
                  <a:pt x="308992" y="935914"/>
                </a:lnTo>
                <a:lnTo>
                  <a:pt x="267563" y="918047"/>
                </a:lnTo>
                <a:lnTo>
                  <a:pt x="228424" y="896702"/>
                </a:lnTo>
                <a:lnTo>
                  <a:pt x="191753" y="872061"/>
                </a:lnTo>
                <a:lnTo>
                  <a:pt x="157728" y="844302"/>
                </a:lnTo>
                <a:lnTo>
                  <a:pt x="126527" y="813605"/>
                </a:lnTo>
                <a:lnTo>
                  <a:pt x="98329" y="780151"/>
                </a:lnTo>
                <a:lnTo>
                  <a:pt x="73312" y="744119"/>
                </a:lnTo>
                <a:lnTo>
                  <a:pt x="51654" y="705689"/>
                </a:lnTo>
                <a:lnTo>
                  <a:pt x="33534" y="665041"/>
                </a:lnTo>
                <a:lnTo>
                  <a:pt x="19130" y="622356"/>
                </a:lnTo>
                <a:lnTo>
                  <a:pt x="8621" y="577812"/>
                </a:lnTo>
                <a:lnTo>
                  <a:pt x="2185" y="531590"/>
                </a:lnTo>
                <a:lnTo>
                  <a:pt x="0" y="483869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85640" y="2943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76240" y="3912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85640" y="4074159"/>
            <a:ext cx="989330" cy="967740"/>
          </a:xfrm>
          <a:custGeom>
            <a:avLst/>
            <a:gdLst/>
            <a:ahLst/>
            <a:cxnLst/>
            <a:rect l="l" t="t" r="r" b="b"/>
            <a:pathLst>
              <a:path w="989329" h="967739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69"/>
                </a:lnTo>
                <a:lnTo>
                  <a:pt x="987144" y="531577"/>
                </a:lnTo>
                <a:lnTo>
                  <a:pt x="980706" y="577763"/>
                </a:lnTo>
                <a:lnTo>
                  <a:pt x="970192" y="622251"/>
                </a:lnTo>
                <a:lnTo>
                  <a:pt x="955779" y="664863"/>
                </a:lnTo>
                <a:lnTo>
                  <a:pt x="937643" y="705424"/>
                </a:lnTo>
                <a:lnTo>
                  <a:pt x="915962" y="743756"/>
                </a:lnTo>
                <a:lnTo>
                  <a:pt x="890912" y="779682"/>
                </a:lnTo>
                <a:lnTo>
                  <a:pt x="862670" y="813026"/>
                </a:lnTo>
                <a:lnTo>
                  <a:pt x="831413" y="843611"/>
                </a:lnTo>
                <a:lnTo>
                  <a:pt x="797317" y="871260"/>
                </a:lnTo>
                <a:lnTo>
                  <a:pt x="760560" y="895795"/>
                </a:lnTo>
                <a:lnTo>
                  <a:pt x="721319" y="917042"/>
                </a:lnTo>
                <a:lnTo>
                  <a:pt x="679770" y="934821"/>
                </a:lnTo>
                <a:lnTo>
                  <a:pt x="636089" y="948958"/>
                </a:lnTo>
                <a:lnTo>
                  <a:pt x="590454" y="959274"/>
                </a:lnTo>
                <a:lnTo>
                  <a:pt x="543042" y="965594"/>
                </a:lnTo>
                <a:lnTo>
                  <a:pt x="494030" y="967739"/>
                </a:lnTo>
                <a:lnTo>
                  <a:pt x="445228" y="965594"/>
                </a:lnTo>
                <a:lnTo>
                  <a:pt x="398002" y="959274"/>
                </a:lnTo>
                <a:lnTo>
                  <a:pt x="352531" y="948958"/>
                </a:lnTo>
                <a:lnTo>
                  <a:pt x="308992" y="934821"/>
                </a:lnTo>
                <a:lnTo>
                  <a:pt x="267563" y="917042"/>
                </a:lnTo>
                <a:lnTo>
                  <a:pt x="228424" y="895795"/>
                </a:lnTo>
                <a:lnTo>
                  <a:pt x="191753" y="871260"/>
                </a:lnTo>
                <a:lnTo>
                  <a:pt x="157728" y="843611"/>
                </a:lnTo>
                <a:lnTo>
                  <a:pt x="126527" y="813026"/>
                </a:lnTo>
                <a:lnTo>
                  <a:pt x="98329" y="779682"/>
                </a:lnTo>
                <a:lnTo>
                  <a:pt x="73312" y="743756"/>
                </a:lnTo>
                <a:lnTo>
                  <a:pt x="51654" y="705424"/>
                </a:lnTo>
                <a:lnTo>
                  <a:pt x="33534" y="664863"/>
                </a:lnTo>
                <a:lnTo>
                  <a:pt x="19130" y="622251"/>
                </a:lnTo>
                <a:lnTo>
                  <a:pt x="8621" y="577763"/>
                </a:lnTo>
                <a:lnTo>
                  <a:pt x="2185" y="531577"/>
                </a:lnTo>
                <a:lnTo>
                  <a:pt x="0" y="483869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485640" y="4074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476240" y="50431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258820" y="342772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82440" y="427355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7150" y="0"/>
                </a:moveTo>
                <a:lnTo>
                  <a:pt x="0" y="69850"/>
                </a:lnTo>
                <a:lnTo>
                  <a:pt x="133350" y="12319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253740" y="2292350"/>
            <a:ext cx="1094740" cy="1831339"/>
          </a:xfrm>
          <a:custGeom>
            <a:avLst/>
            <a:gdLst/>
            <a:ahLst/>
            <a:cxnLst/>
            <a:rect l="l" t="t" r="r" b="b"/>
            <a:pathLst>
              <a:path w="1094739" h="1831339">
                <a:moveTo>
                  <a:pt x="0" y="0"/>
                </a:moveTo>
                <a:lnTo>
                  <a:pt x="1094739" y="18313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306570" y="4094479"/>
            <a:ext cx="109220" cy="140970"/>
          </a:xfrm>
          <a:custGeom>
            <a:avLst/>
            <a:gdLst/>
            <a:ahLst/>
            <a:cxnLst/>
            <a:rect l="l" t="t" r="r" b="b"/>
            <a:pathLst>
              <a:path w="109220" h="140970">
                <a:moveTo>
                  <a:pt x="78739" y="0"/>
                </a:moveTo>
                <a:lnTo>
                  <a:pt x="0" y="46990"/>
                </a:lnTo>
                <a:lnTo>
                  <a:pt x="109219" y="140970"/>
                </a:lnTo>
                <a:lnTo>
                  <a:pt x="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247389" y="3672840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90"/>
                </a:moveTo>
                <a:lnTo>
                  <a:pt x="10566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69740" y="3589020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39"/>
                </a:lnTo>
                <a:lnTo>
                  <a:pt x="58420" y="123189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575300" y="2297429"/>
            <a:ext cx="708660" cy="417830"/>
          </a:xfrm>
          <a:custGeom>
            <a:avLst/>
            <a:gdLst/>
            <a:ahLst/>
            <a:cxnLst/>
            <a:rect l="l" t="t" r="r" b="b"/>
            <a:pathLst>
              <a:path w="708660" h="417830">
                <a:moveTo>
                  <a:pt x="0" y="0"/>
                </a:moveTo>
                <a:lnTo>
                  <a:pt x="70866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56020" y="2673350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19">
                <a:moveTo>
                  <a:pt x="45719" y="0"/>
                </a:moveTo>
                <a:lnTo>
                  <a:pt x="0" y="78739"/>
                </a:lnTo>
                <a:lnTo>
                  <a:pt x="140969" y="109219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570220" y="3009900"/>
            <a:ext cx="713740" cy="417830"/>
          </a:xfrm>
          <a:custGeom>
            <a:avLst/>
            <a:gdLst/>
            <a:ahLst/>
            <a:cxnLst/>
            <a:rect l="l" t="t" r="r" b="b"/>
            <a:pathLst>
              <a:path w="713739" h="417829">
                <a:moveTo>
                  <a:pt x="0" y="417830"/>
                </a:moveTo>
                <a:lnTo>
                  <a:pt x="7137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56020" y="2943860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140969" y="0"/>
                </a:moveTo>
                <a:lnTo>
                  <a:pt x="0" y="29209"/>
                </a:lnTo>
                <a:lnTo>
                  <a:pt x="45719" y="107950"/>
                </a:lnTo>
                <a:lnTo>
                  <a:pt x="140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571490" y="3434079"/>
            <a:ext cx="712470" cy="417830"/>
          </a:xfrm>
          <a:custGeom>
            <a:avLst/>
            <a:gdLst/>
            <a:ahLst/>
            <a:cxnLst/>
            <a:rect l="l" t="t" r="r" b="b"/>
            <a:pathLst>
              <a:path w="712470" h="417829">
                <a:moveTo>
                  <a:pt x="0" y="0"/>
                </a:moveTo>
                <a:lnTo>
                  <a:pt x="71247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56020" y="3810000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46989" y="0"/>
                </a:moveTo>
                <a:lnTo>
                  <a:pt x="0" y="78739"/>
                </a:lnTo>
                <a:lnTo>
                  <a:pt x="140969" y="107950"/>
                </a:lnTo>
                <a:lnTo>
                  <a:pt x="46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570220" y="4140200"/>
            <a:ext cx="708660" cy="419100"/>
          </a:xfrm>
          <a:custGeom>
            <a:avLst/>
            <a:gdLst/>
            <a:ahLst/>
            <a:cxnLst/>
            <a:rect l="l" t="t" r="r" b="b"/>
            <a:pathLst>
              <a:path w="708660" h="419100">
                <a:moveTo>
                  <a:pt x="0" y="419100"/>
                </a:moveTo>
                <a:lnTo>
                  <a:pt x="70865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250940" y="4074159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20">
                <a:moveTo>
                  <a:pt x="140970" y="0"/>
                </a:moveTo>
                <a:lnTo>
                  <a:pt x="0" y="30479"/>
                </a:lnTo>
                <a:lnTo>
                  <a:pt x="45720" y="109219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565140" y="3214370"/>
            <a:ext cx="866140" cy="1350010"/>
          </a:xfrm>
          <a:custGeom>
            <a:avLst/>
            <a:gdLst/>
            <a:ahLst/>
            <a:cxnLst/>
            <a:rect l="l" t="t" r="r" b="b"/>
            <a:pathLst>
              <a:path w="866139" h="1350010">
                <a:moveTo>
                  <a:pt x="0" y="1350010"/>
                </a:moveTo>
                <a:lnTo>
                  <a:pt x="8661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389370" y="3105150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113029" y="0"/>
                </a:moveTo>
                <a:lnTo>
                  <a:pt x="0" y="90169"/>
                </a:lnTo>
                <a:lnTo>
                  <a:pt x="77469" y="139700"/>
                </a:lnTo>
                <a:lnTo>
                  <a:pt x="113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263900" y="229742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 h="0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278629" y="2251710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89" h="91439">
                <a:moveTo>
                  <a:pt x="0" y="0"/>
                </a:moveTo>
                <a:lnTo>
                  <a:pt x="0" y="91439"/>
                </a:lnTo>
                <a:lnTo>
                  <a:pt x="135890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671570" y="2109470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1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258820" y="229742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281170" y="314325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8419" y="0"/>
                </a:moveTo>
                <a:lnTo>
                  <a:pt x="0" y="69850"/>
                </a:lnTo>
                <a:lnTo>
                  <a:pt x="133350" y="123189"/>
                </a:lnTo>
                <a:lnTo>
                  <a:pt x="58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249929" y="254253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90"/>
                </a:moveTo>
                <a:lnTo>
                  <a:pt x="105664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272279" y="2458720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40"/>
                </a:lnTo>
                <a:lnTo>
                  <a:pt x="58420" y="12319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241039" y="2711450"/>
            <a:ext cx="1096010" cy="1831339"/>
          </a:xfrm>
          <a:custGeom>
            <a:avLst/>
            <a:gdLst/>
            <a:ahLst/>
            <a:cxnLst/>
            <a:rect l="l" t="t" r="r" b="b"/>
            <a:pathLst>
              <a:path w="1096010" h="1831339">
                <a:moveTo>
                  <a:pt x="0" y="1831339"/>
                </a:moveTo>
                <a:lnTo>
                  <a:pt x="109601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295140" y="2599689"/>
            <a:ext cx="109220" cy="139700"/>
          </a:xfrm>
          <a:custGeom>
            <a:avLst/>
            <a:gdLst/>
            <a:ahLst/>
            <a:cxnLst/>
            <a:rect l="l" t="t" r="r" b="b"/>
            <a:pathLst>
              <a:path w="109220" h="139700">
                <a:moveTo>
                  <a:pt x="109220" y="0"/>
                </a:moveTo>
                <a:lnTo>
                  <a:pt x="0" y="93980"/>
                </a:lnTo>
                <a:lnTo>
                  <a:pt x="77470" y="13970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3826509" y="3032760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3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570220" y="2292350"/>
            <a:ext cx="866140" cy="1348740"/>
          </a:xfrm>
          <a:custGeom>
            <a:avLst/>
            <a:gdLst/>
            <a:ahLst/>
            <a:cxnLst/>
            <a:rect l="l" t="t" r="r" b="b"/>
            <a:pathLst>
              <a:path w="866139" h="1348739">
                <a:moveTo>
                  <a:pt x="0" y="0"/>
                </a:moveTo>
                <a:lnTo>
                  <a:pt x="866139" y="13487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394450" y="3611879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77470" y="0"/>
                </a:moveTo>
                <a:lnTo>
                  <a:pt x="0" y="49530"/>
                </a:lnTo>
                <a:lnTo>
                  <a:pt x="113029" y="139700"/>
                </a:lnTo>
                <a:lnTo>
                  <a:pt x="77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5812790" y="3065779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17">
                <a:latin typeface="Tahoma"/>
                <a:cs typeface="Tahoma"/>
              </a:rPr>
              <a:t>W</a:t>
            </a: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1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60</a:t>
            </a:fld>
          </a:p>
        </p:txBody>
      </p:sp>
      <p:sp>
        <p:nvSpPr>
          <p:cNvPr id="69" name="object 69"/>
          <p:cNvSpPr txBox="1"/>
          <p:nvPr/>
        </p:nvSpPr>
        <p:spPr>
          <a:xfrm>
            <a:off x="4640579" y="3009899"/>
            <a:ext cx="628650" cy="6654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1200" spc="110">
                <a:latin typeface="Tahoma"/>
                <a:cs typeface="Tahoma"/>
              </a:rPr>
              <a:t>255</a:t>
            </a:r>
            <a:r>
              <a:rPr dirty="0" sz="1200" spc="85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4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5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6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40579" y="4229100"/>
            <a:ext cx="628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5">
                <a:latin typeface="Tahoma"/>
                <a:cs typeface="Tahoma"/>
              </a:rPr>
              <a:t>255w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40579" y="4344670"/>
            <a:ext cx="628650" cy="519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133985">
              <a:lnSpc>
                <a:spcPts val="810"/>
              </a:lnSpc>
              <a:spcBef>
                <a:spcPts val="90"/>
              </a:spcBef>
            </a:pPr>
            <a:r>
              <a:rPr dirty="0" sz="700" spc="55">
                <a:latin typeface="Tahoma"/>
                <a:cs typeface="Tahoma"/>
              </a:rPr>
              <a:t>7</a:t>
            </a:r>
            <a:endParaRPr sz="700">
              <a:latin typeface="Tahoma"/>
              <a:cs typeface="Tahoma"/>
            </a:endParaRPr>
          </a:p>
          <a:p>
            <a:pPr algn="ctr">
              <a:lnSpc>
                <a:spcPts val="1410"/>
              </a:lnSpc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8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9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460750" y="2392679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4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84929" y="3390900"/>
            <a:ext cx="584835" cy="67310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800" spc="120">
                <a:latin typeface="Tahoma"/>
                <a:cs typeface="Tahoma"/>
              </a:rPr>
              <a:t>W</a:t>
            </a:r>
            <a:r>
              <a:rPr dirty="0" baseline="-31746" sz="1575" spc="179">
                <a:latin typeface="Tahoma"/>
                <a:cs typeface="Tahoma"/>
              </a:rPr>
              <a:t>5</a:t>
            </a:r>
            <a:endParaRPr baseline="-31746" sz="1575">
              <a:latin typeface="Tahoma"/>
              <a:cs typeface="Tahoma"/>
            </a:endParaRPr>
          </a:p>
          <a:p>
            <a:pPr marL="261620">
              <a:lnSpc>
                <a:spcPct val="100000"/>
              </a:lnSpc>
              <a:spcBef>
                <a:spcPts val="39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7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84929" y="2473960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110990" y="2646680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43629" y="3947159"/>
            <a:ext cx="598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20">
                <a:latin typeface="Tahoma"/>
                <a:cs typeface="Tahoma"/>
              </a:rPr>
              <a:t>W</a:t>
            </a:r>
            <a:r>
              <a:rPr dirty="0" baseline="-31746" sz="1575" spc="179">
                <a:latin typeface="Tahoma"/>
                <a:cs typeface="Tahoma"/>
              </a:rPr>
              <a:t>6</a:t>
            </a:r>
            <a:r>
              <a:rPr dirty="0" baseline="-31746" sz="1575" spc="-165">
                <a:latin typeface="Tahoma"/>
                <a:cs typeface="Tahoma"/>
              </a:rPr>
              <a:t> </a:t>
            </a:r>
            <a:r>
              <a:rPr dirty="0" baseline="-13888" sz="2700" spc="232">
                <a:latin typeface="Tahoma"/>
                <a:cs typeface="Tahoma"/>
              </a:rPr>
              <a:t>W</a:t>
            </a:r>
            <a:endParaRPr baseline="-13888" sz="27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216400" y="4177029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8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234689" y="4312920"/>
            <a:ext cx="1046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425" algn="l"/>
                <a:tab pos="1033144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1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	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928109" y="4485640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9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812790" y="2307589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038850" y="2480310"/>
            <a:ext cx="19367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0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629909" y="3855720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178550" y="3369309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403340" y="3542029"/>
            <a:ext cx="19494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3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629909" y="3524250"/>
            <a:ext cx="419734" cy="688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17">
                <a:latin typeface="Tahoma"/>
                <a:cs typeface="Tahoma"/>
              </a:rPr>
              <a:t>W</a:t>
            </a: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4</a:t>
            </a:r>
            <a:endParaRPr sz="1050">
              <a:latin typeface="Tahoma"/>
              <a:cs typeface="Tahoma"/>
            </a:endParaRPr>
          </a:p>
          <a:p>
            <a:pPr marL="236854">
              <a:lnSpc>
                <a:spcPct val="100000"/>
              </a:lnSpc>
              <a:spcBef>
                <a:spcPts val="1800"/>
              </a:spcBef>
            </a:pP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929629" y="4297679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32">
                <a:latin typeface="Tahoma"/>
                <a:cs typeface="Tahoma"/>
              </a:rPr>
              <a:t>W</a:t>
            </a:r>
            <a:r>
              <a:rPr dirty="0" sz="1050" spc="8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5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805930" y="2668270"/>
            <a:ext cx="387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0">
                <a:latin typeface="Tahoma"/>
                <a:cs typeface="Tahoma"/>
              </a:rPr>
              <a:t>.</a:t>
            </a:r>
            <a:r>
              <a:rPr dirty="0" sz="1800" spc="110">
                <a:latin typeface="Tahoma"/>
                <a:cs typeface="Tahoma"/>
              </a:rPr>
              <a:t>0</a:t>
            </a:r>
            <a:r>
              <a:rPr dirty="0" sz="1800" spc="16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733540" y="3797300"/>
            <a:ext cx="532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dirty="0" sz="1800" spc="11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r>
              <a:rPr dirty="0" sz="1800" spc="15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r>
              <a:rPr dirty="0" sz="1800" spc="16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955280" y="2651760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solidFill>
                  <a:srgbClr val="FFFFFF"/>
                </a:solidFill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955280" y="3749040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4688" y="1883305"/>
            <a:ext cx="292100" cy="162750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90">
                <a:latin typeface="Tahoma"/>
                <a:cs typeface="Tahoma"/>
              </a:rPr>
              <a:t>Error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 spc="105">
                <a:latin typeface="Tahoma"/>
                <a:cs typeface="Tahoma"/>
              </a:rPr>
              <a:t>Function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66559" y="301752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182880" y="0"/>
                </a:moveTo>
                <a:lnTo>
                  <a:pt x="133173" y="6314"/>
                </a:lnTo>
                <a:lnTo>
                  <a:pt x="89182" y="24271"/>
                </a:lnTo>
                <a:lnTo>
                  <a:pt x="52387" y="52387"/>
                </a:lnTo>
                <a:lnTo>
                  <a:pt x="24271" y="89182"/>
                </a:lnTo>
                <a:lnTo>
                  <a:pt x="6314" y="133173"/>
                </a:lnTo>
                <a:lnTo>
                  <a:pt x="0" y="182880"/>
                </a:lnTo>
                <a:lnTo>
                  <a:pt x="6314" y="232586"/>
                </a:lnTo>
                <a:lnTo>
                  <a:pt x="24271" y="276577"/>
                </a:lnTo>
                <a:lnTo>
                  <a:pt x="52387" y="313372"/>
                </a:lnTo>
                <a:lnTo>
                  <a:pt x="89182" y="341488"/>
                </a:lnTo>
                <a:lnTo>
                  <a:pt x="133173" y="359445"/>
                </a:lnTo>
                <a:lnTo>
                  <a:pt x="182880" y="365760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80"/>
                </a:lnTo>
                <a:lnTo>
                  <a:pt x="359445" y="133173"/>
                </a:lnTo>
                <a:lnTo>
                  <a:pt x="341488" y="89182"/>
                </a:lnTo>
                <a:lnTo>
                  <a:pt x="313372" y="52387"/>
                </a:lnTo>
                <a:lnTo>
                  <a:pt x="276577" y="24271"/>
                </a:lnTo>
                <a:lnTo>
                  <a:pt x="232586" y="6314"/>
                </a:lnTo>
                <a:lnTo>
                  <a:pt x="18288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66559" y="301752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182880" y="0"/>
                </a:moveTo>
                <a:lnTo>
                  <a:pt x="232586" y="6314"/>
                </a:lnTo>
                <a:lnTo>
                  <a:pt x="276577" y="24271"/>
                </a:lnTo>
                <a:lnTo>
                  <a:pt x="313372" y="52387"/>
                </a:lnTo>
                <a:lnTo>
                  <a:pt x="341488" y="89182"/>
                </a:lnTo>
                <a:lnTo>
                  <a:pt x="359445" y="133173"/>
                </a:lnTo>
                <a:lnTo>
                  <a:pt x="365760" y="182880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80" y="365760"/>
                </a:lnTo>
                <a:lnTo>
                  <a:pt x="133173" y="359445"/>
                </a:lnTo>
                <a:lnTo>
                  <a:pt x="89182" y="341488"/>
                </a:lnTo>
                <a:lnTo>
                  <a:pt x="52387" y="313372"/>
                </a:lnTo>
                <a:lnTo>
                  <a:pt x="24271" y="276577"/>
                </a:lnTo>
                <a:lnTo>
                  <a:pt x="6314" y="232586"/>
                </a:lnTo>
                <a:lnTo>
                  <a:pt x="0" y="182880"/>
                </a:lnTo>
                <a:lnTo>
                  <a:pt x="6314" y="133173"/>
                </a:lnTo>
                <a:lnTo>
                  <a:pt x="24271" y="89182"/>
                </a:lnTo>
                <a:lnTo>
                  <a:pt x="52387" y="52387"/>
                </a:lnTo>
                <a:lnTo>
                  <a:pt x="89182" y="24271"/>
                </a:lnTo>
                <a:lnTo>
                  <a:pt x="133173" y="6314"/>
                </a:lnTo>
                <a:lnTo>
                  <a:pt x="182880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38009" y="307288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5" h="139064">
                <a:moveTo>
                  <a:pt x="19645" y="0"/>
                </a:moveTo>
                <a:lnTo>
                  <a:pt x="0" y="9405"/>
                </a:lnTo>
                <a:lnTo>
                  <a:pt x="17442" y="10060"/>
                </a:lnTo>
                <a:lnTo>
                  <a:pt x="38576" y="16549"/>
                </a:lnTo>
                <a:lnTo>
                  <a:pt x="87630" y="51315"/>
                </a:lnTo>
                <a:lnTo>
                  <a:pt x="122396" y="100369"/>
                </a:lnTo>
                <a:lnTo>
                  <a:pt x="129540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45720" y="1785"/>
                </a:lnTo>
                <a:lnTo>
                  <a:pt x="19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938009" y="307288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5" h="139064">
                <a:moveTo>
                  <a:pt x="0" y="9405"/>
                </a:moveTo>
                <a:lnTo>
                  <a:pt x="38576" y="16549"/>
                </a:lnTo>
                <a:lnTo>
                  <a:pt x="87630" y="51315"/>
                </a:lnTo>
                <a:lnTo>
                  <a:pt x="122396" y="100369"/>
                </a:lnTo>
                <a:lnTo>
                  <a:pt x="129540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19645" y="0"/>
                </a:lnTo>
                <a:lnTo>
                  <a:pt x="0" y="940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05319" y="3439159"/>
            <a:ext cx="69850" cy="566420"/>
          </a:xfrm>
          <a:custGeom>
            <a:avLst/>
            <a:gdLst/>
            <a:ahLst/>
            <a:cxnLst/>
            <a:rect l="l" t="t" r="r" b="b"/>
            <a:pathLst>
              <a:path w="69850" h="566420">
                <a:moveTo>
                  <a:pt x="0" y="0"/>
                </a:moveTo>
                <a:lnTo>
                  <a:pt x="69850" y="566419"/>
                </a:lnTo>
              </a:path>
            </a:pathLst>
          </a:custGeom>
          <a:ln w="29112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18019" y="3990340"/>
            <a:ext cx="114300" cy="180340"/>
          </a:xfrm>
          <a:custGeom>
            <a:avLst/>
            <a:gdLst/>
            <a:ahLst/>
            <a:cxnLst/>
            <a:rect l="l" t="t" r="r" b="b"/>
            <a:pathLst>
              <a:path w="114300" h="180339">
                <a:moveTo>
                  <a:pt x="114300" y="0"/>
                </a:moveTo>
                <a:lnTo>
                  <a:pt x="0" y="15240"/>
                </a:lnTo>
                <a:lnTo>
                  <a:pt x="78739" y="180340"/>
                </a:lnTo>
                <a:lnTo>
                  <a:pt x="1143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546350" y="106679"/>
            <a:ext cx="4975860" cy="83058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 spc="30">
                <a:latin typeface="Tahoma"/>
                <a:cs typeface="Tahoma"/>
              </a:rPr>
              <a:t>Just </a:t>
            </a:r>
            <a:r>
              <a:rPr dirty="0" sz="1800" spc="100">
                <a:latin typeface="Tahoma"/>
                <a:cs typeface="Tahoma"/>
              </a:rPr>
              <a:t>like </a:t>
            </a:r>
            <a:r>
              <a:rPr dirty="0" sz="1800" spc="130">
                <a:latin typeface="Tahoma"/>
                <a:cs typeface="Tahoma"/>
              </a:rPr>
              <a:t>the </a:t>
            </a:r>
            <a:r>
              <a:rPr dirty="0" sz="1800" spc="85">
                <a:latin typeface="Tahoma"/>
                <a:cs typeface="Tahoma"/>
              </a:rPr>
              <a:t>Traveling </a:t>
            </a:r>
            <a:r>
              <a:rPr dirty="0" sz="1800" spc="145">
                <a:latin typeface="Tahoma"/>
                <a:cs typeface="Tahoma"/>
              </a:rPr>
              <a:t>Salesman </a:t>
            </a:r>
            <a:r>
              <a:rPr dirty="0" sz="1800" spc="105">
                <a:latin typeface="Tahoma"/>
                <a:cs typeface="Tahoma"/>
              </a:rPr>
              <a:t>Problem,  </a:t>
            </a:r>
            <a:r>
              <a:rPr dirty="0" sz="1800" spc="140">
                <a:latin typeface="Tahoma"/>
                <a:cs typeface="Tahoma"/>
              </a:rPr>
              <a:t>you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45">
                <a:latin typeface="Tahoma"/>
                <a:cs typeface="Tahoma"/>
              </a:rPr>
              <a:t>need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110">
                <a:latin typeface="Tahoma"/>
                <a:cs typeface="Tahoma"/>
              </a:rPr>
              <a:t>to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explore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14">
                <a:latin typeface="Tahoma"/>
                <a:cs typeface="Tahoma"/>
              </a:rPr>
              <a:t>configurations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30">
                <a:latin typeface="Tahoma"/>
                <a:cs typeface="Tahoma"/>
              </a:rPr>
              <a:t>seeking  </a:t>
            </a:r>
            <a:r>
              <a:rPr dirty="0" sz="1800" spc="145">
                <a:latin typeface="Tahoma"/>
                <a:cs typeface="Tahoma"/>
              </a:rPr>
              <a:t>an </a:t>
            </a:r>
            <a:r>
              <a:rPr dirty="0" sz="1800" spc="135">
                <a:latin typeface="Tahoma"/>
                <a:cs typeface="Tahoma"/>
              </a:rPr>
              <a:t>acceptable </a:t>
            </a:r>
            <a:r>
              <a:rPr dirty="0" sz="1800" spc="120">
                <a:latin typeface="Tahoma"/>
                <a:cs typeface="Tahoma"/>
              </a:rPr>
              <a:t>local</a:t>
            </a:r>
            <a:r>
              <a:rPr dirty="0" sz="1800" spc="-260">
                <a:latin typeface="Tahoma"/>
                <a:cs typeface="Tahoma"/>
              </a:rPr>
              <a:t> </a:t>
            </a:r>
            <a:r>
              <a:rPr dirty="0" sz="1800" spc="145">
                <a:latin typeface="Tahoma"/>
                <a:cs typeface="Tahoma"/>
              </a:rPr>
              <a:t>minimum.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8109" y="5153558"/>
            <a:ext cx="2561590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105">
                <a:latin typeface="Tahoma"/>
                <a:cs typeface="Tahoma"/>
              </a:rPr>
              <a:t>Weight</a:t>
            </a:r>
            <a:r>
              <a:rPr dirty="0" sz="1800" spc="-10">
                <a:latin typeface="Tahoma"/>
                <a:cs typeface="Tahoma"/>
              </a:rPr>
              <a:t> </a:t>
            </a:r>
            <a:r>
              <a:rPr dirty="0" sz="1800" spc="114">
                <a:latin typeface="Tahoma"/>
                <a:cs typeface="Tahoma"/>
              </a:rPr>
              <a:t>Configurations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4688" y="1883305"/>
            <a:ext cx="292100" cy="162750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90">
                <a:latin typeface="Tahoma"/>
                <a:cs typeface="Tahoma"/>
              </a:rPr>
              <a:t>Error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 spc="105">
                <a:latin typeface="Tahoma"/>
                <a:cs typeface="Tahoma"/>
              </a:rPr>
              <a:t>Function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40880" y="4297679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182879" y="0"/>
                </a:moveTo>
                <a:lnTo>
                  <a:pt x="133173" y="6314"/>
                </a:lnTo>
                <a:lnTo>
                  <a:pt x="89182" y="24271"/>
                </a:lnTo>
                <a:lnTo>
                  <a:pt x="52387" y="52387"/>
                </a:lnTo>
                <a:lnTo>
                  <a:pt x="24271" y="89182"/>
                </a:lnTo>
                <a:lnTo>
                  <a:pt x="6314" y="133173"/>
                </a:lnTo>
                <a:lnTo>
                  <a:pt x="0" y="182880"/>
                </a:lnTo>
                <a:lnTo>
                  <a:pt x="6314" y="232586"/>
                </a:lnTo>
                <a:lnTo>
                  <a:pt x="24271" y="276577"/>
                </a:lnTo>
                <a:lnTo>
                  <a:pt x="52387" y="313372"/>
                </a:lnTo>
                <a:lnTo>
                  <a:pt x="89182" y="341488"/>
                </a:lnTo>
                <a:lnTo>
                  <a:pt x="133173" y="359445"/>
                </a:lnTo>
                <a:lnTo>
                  <a:pt x="182879" y="365760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80"/>
                </a:lnTo>
                <a:lnTo>
                  <a:pt x="359445" y="133173"/>
                </a:lnTo>
                <a:lnTo>
                  <a:pt x="341488" y="89182"/>
                </a:lnTo>
                <a:lnTo>
                  <a:pt x="313372" y="52387"/>
                </a:lnTo>
                <a:lnTo>
                  <a:pt x="276577" y="24271"/>
                </a:lnTo>
                <a:lnTo>
                  <a:pt x="232586" y="6314"/>
                </a:lnTo>
                <a:lnTo>
                  <a:pt x="1828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040880" y="4297679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182879" y="0"/>
                </a:moveTo>
                <a:lnTo>
                  <a:pt x="232586" y="6314"/>
                </a:lnTo>
                <a:lnTo>
                  <a:pt x="276577" y="24271"/>
                </a:lnTo>
                <a:lnTo>
                  <a:pt x="313372" y="52387"/>
                </a:lnTo>
                <a:lnTo>
                  <a:pt x="341488" y="89182"/>
                </a:lnTo>
                <a:lnTo>
                  <a:pt x="359445" y="133173"/>
                </a:lnTo>
                <a:lnTo>
                  <a:pt x="365760" y="182880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79" y="365760"/>
                </a:lnTo>
                <a:lnTo>
                  <a:pt x="133173" y="359445"/>
                </a:lnTo>
                <a:lnTo>
                  <a:pt x="89182" y="341488"/>
                </a:lnTo>
                <a:lnTo>
                  <a:pt x="52387" y="313372"/>
                </a:lnTo>
                <a:lnTo>
                  <a:pt x="24271" y="276577"/>
                </a:lnTo>
                <a:lnTo>
                  <a:pt x="6314" y="232586"/>
                </a:lnTo>
                <a:lnTo>
                  <a:pt x="0" y="182880"/>
                </a:lnTo>
                <a:lnTo>
                  <a:pt x="6314" y="133173"/>
                </a:lnTo>
                <a:lnTo>
                  <a:pt x="24271" y="89182"/>
                </a:lnTo>
                <a:lnTo>
                  <a:pt x="52387" y="52387"/>
                </a:lnTo>
                <a:lnTo>
                  <a:pt x="89182" y="24271"/>
                </a:lnTo>
                <a:lnTo>
                  <a:pt x="133173" y="6314"/>
                </a:lnTo>
                <a:lnTo>
                  <a:pt x="182879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12330" y="4353043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5" h="139064">
                <a:moveTo>
                  <a:pt x="19645" y="0"/>
                </a:moveTo>
                <a:lnTo>
                  <a:pt x="0" y="9405"/>
                </a:lnTo>
                <a:lnTo>
                  <a:pt x="17442" y="10060"/>
                </a:ln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40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45720" y="1785"/>
                </a:lnTo>
                <a:lnTo>
                  <a:pt x="19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12330" y="4353043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5" h="139064">
                <a:moveTo>
                  <a:pt x="0" y="9405"/>
                </a:move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40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19645" y="0"/>
                </a:lnTo>
                <a:lnTo>
                  <a:pt x="0" y="940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997710" y="198120"/>
            <a:ext cx="7188200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dirty="0" sz="1800" spc="75" i="1">
                <a:latin typeface="Trebuchet MS"/>
                <a:cs typeface="Trebuchet MS"/>
              </a:rPr>
              <a:t>Gradient </a:t>
            </a:r>
            <a:r>
              <a:rPr dirty="0" sz="1800" spc="110" i="1">
                <a:latin typeface="Trebuchet MS"/>
                <a:cs typeface="Trebuchet MS"/>
              </a:rPr>
              <a:t>descent</a:t>
            </a:r>
            <a:r>
              <a:rPr dirty="0" sz="1800" spc="110">
                <a:latin typeface="Tahoma"/>
                <a:cs typeface="Tahoma"/>
              </a:rPr>
              <a:t>, </a:t>
            </a:r>
            <a:r>
              <a:rPr dirty="0" sz="1800" spc="90" i="1">
                <a:latin typeface="Trebuchet MS"/>
                <a:cs typeface="Trebuchet MS"/>
              </a:rPr>
              <a:t>simulated </a:t>
            </a:r>
            <a:r>
              <a:rPr dirty="0" sz="1800" spc="105" i="1">
                <a:latin typeface="Trebuchet MS"/>
                <a:cs typeface="Trebuchet MS"/>
              </a:rPr>
              <a:t>annealing</a:t>
            </a:r>
            <a:r>
              <a:rPr dirty="0" sz="1800" spc="105">
                <a:latin typeface="Tahoma"/>
                <a:cs typeface="Tahoma"/>
              </a:rPr>
              <a:t>,</a:t>
            </a:r>
            <a:r>
              <a:rPr dirty="0" sz="1800" spc="-195">
                <a:latin typeface="Tahoma"/>
                <a:cs typeface="Tahoma"/>
              </a:rPr>
              <a:t> </a:t>
            </a:r>
            <a:r>
              <a:rPr dirty="0" sz="1800" spc="140">
                <a:latin typeface="Tahoma"/>
                <a:cs typeface="Tahoma"/>
              </a:rPr>
              <a:t>and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125"/>
              </a:lnSpc>
            </a:pPr>
            <a:r>
              <a:rPr dirty="0" sz="1800" spc="120">
                <a:latin typeface="Tahoma"/>
                <a:cs typeface="Tahoma"/>
              </a:rPr>
              <a:t>other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25">
                <a:latin typeface="Tahoma"/>
                <a:cs typeface="Tahoma"/>
              </a:rPr>
              <a:t>optimization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30">
                <a:latin typeface="Tahoma"/>
                <a:cs typeface="Tahoma"/>
              </a:rPr>
              <a:t>techniques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140">
                <a:latin typeface="Tahoma"/>
                <a:cs typeface="Tahoma"/>
              </a:rPr>
              <a:t>can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30">
                <a:latin typeface="Tahoma"/>
                <a:cs typeface="Tahoma"/>
              </a:rPr>
              <a:t>help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30">
                <a:latin typeface="Tahoma"/>
                <a:cs typeface="Tahoma"/>
              </a:rPr>
              <a:t>tune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55">
                <a:latin typeface="Tahoma"/>
                <a:cs typeface="Tahoma"/>
              </a:rPr>
              <a:t>a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125">
                <a:latin typeface="Tahoma"/>
                <a:cs typeface="Tahoma"/>
              </a:rPr>
              <a:t>neural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10">
                <a:latin typeface="Tahoma"/>
                <a:cs typeface="Tahoma"/>
              </a:rPr>
              <a:t>network.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8109" y="5153558"/>
            <a:ext cx="2561590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105">
                <a:latin typeface="Tahoma"/>
                <a:cs typeface="Tahoma"/>
              </a:rPr>
              <a:t>Weight</a:t>
            </a:r>
            <a:r>
              <a:rPr dirty="0" sz="1800" spc="-10">
                <a:latin typeface="Tahoma"/>
                <a:cs typeface="Tahoma"/>
              </a:rPr>
              <a:t> </a:t>
            </a:r>
            <a:r>
              <a:rPr dirty="0" sz="1800" spc="114">
                <a:latin typeface="Tahoma"/>
                <a:cs typeface="Tahoma"/>
              </a:rPr>
              <a:t>Configurations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35445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5"/>
              <a:t>Activation</a:t>
            </a:r>
            <a:r>
              <a:rPr dirty="0" spc="80"/>
              <a:t> </a:t>
            </a:r>
            <a:r>
              <a:rPr dirty="0" spc="18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437890" y="172720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590"/>
                </a:lnTo>
                <a:lnTo>
                  <a:pt x="8670" y="577812"/>
                </a:lnTo>
                <a:lnTo>
                  <a:pt x="19235" y="622356"/>
                </a:lnTo>
                <a:lnTo>
                  <a:pt x="33712" y="665041"/>
                </a:lnTo>
                <a:lnTo>
                  <a:pt x="51919" y="705689"/>
                </a:lnTo>
                <a:lnTo>
                  <a:pt x="73674" y="744119"/>
                </a:lnTo>
                <a:lnTo>
                  <a:pt x="98797" y="780151"/>
                </a:lnTo>
                <a:lnTo>
                  <a:pt x="127106" y="813605"/>
                </a:lnTo>
                <a:lnTo>
                  <a:pt x="158419" y="844302"/>
                </a:lnTo>
                <a:lnTo>
                  <a:pt x="192555" y="872061"/>
                </a:lnTo>
                <a:lnTo>
                  <a:pt x="229332" y="896702"/>
                </a:lnTo>
                <a:lnTo>
                  <a:pt x="268568" y="918047"/>
                </a:lnTo>
                <a:lnTo>
                  <a:pt x="310084" y="935914"/>
                </a:lnTo>
                <a:lnTo>
                  <a:pt x="353696" y="950123"/>
                </a:lnTo>
                <a:lnTo>
                  <a:pt x="399224" y="960496"/>
                </a:lnTo>
                <a:lnTo>
                  <a:pt x="446485" y="966851"/>
                </a:lnTo>
                <a:lnTo>
                  <a:pt x="495300" y="969010"/>
                </a:lnTo>
                <a:lnTo>
                  <a:pt x="544114" y="966851"/>
                </a:lnTo>
                <a:lnTo>
                  <a:pt x="591375" y="960496"/>
                </a:lnTo>
                <a:lnTo>
                  <a:pt x="636903" y="950123"/>
                </a:lnTo>
                <a:lnTo>
                  <a:pt x="680515" y="935914"/>
                </a:lnTo>
                <a:lnTo>
                  <a:pt x="722031" y="918047"/>
                </a:lnTo>
                <a:lnTo>
                  <a:pt x="761267" y="896702"/>
                </a:lnTo>
                <a:lnTo>
                  <a:pt x="798044" y="872061"/>
                </a:lnTo>
                <a:lnTo>
                  <a:pt x="832180" y="844302"/>
                </a:lnTo>
                <a:lnTo>
                  <a:pt x="863493" y="813605"/>
                </a:lnTo>
                <a:lnTo>
                  <a:pt x="891802" y="780151"/>
                </a:lnTo>
                <a:lnTo>
                  <a:pt x="916925" y="744119"/>
                </a:lnTo>
                <a:lnTo>
                  <a:pt x="938680" y="705689"/>
                </a:lnTo>
                <a:lnTo>
                  <a:pt x="956887" y="665041"/>
                </a:lnTo>
                <a:lnTo>
                  <a:pt x="971364" y="622356"/>
                </a:lnTo>
                <a:lnTo>
                  <a:pt x="981929" y="577812"/>
                </a:lnTo>
                <a:lnTo>
                  <a:pt x="988402" y="531590"/>
                </a:lnTo>
                <a:lnTo>
                  <a:pt x="990600" y="483870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37890" y="172720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70"/>
                </a:lnTo>
                <a:lnTo>
                  <a:pt x="988402" y="531590"/>
                </a:lnTo>
                <a:lnTo>
                  <a:pt x="981929" y="577812"/>
                </a:lnTo>
                <a:lnTo>
                  <a:pt x="971364" y="622356"/>
                </a:lnTo>
                <a:lnTo>
                  <a:pt x="956887" y="665041"/>
                </a:lnTo>
                <a:lnTo>
                  <a:pt x="938680" y="705689"/>
                </a:lnTo>
                <a:lnTo>
                  <a:pt x="916925" y="744119"/>
                </a:lnTo>
                <a:lnTo>
                  <a:pt x="891802" y="780151"/>
                </a:lnTo>
                <a:lnTo>
                  <a:pt x="863493" y="813605"/>
                </a:lnTo>
                <a:lnTo>
                  <a:pt x="832180" y="844302"/>
                </a:lnTo>
                <a:lnTo>
                  <a:pt x="798044" y="872061"/>
                </a:lnTo>
                <a:lnTo>
                  <a:pt x="761267" y="896702"/>
                </a:lnTo>
                <a:lnTo>
                  <a:pt x="722031" y="918047"/>
                </a:lnTo>
                <a:lnTo>
                  <a:pt x="680515" y="935914"/>
                </a:lnTo>
                <a:lnTo>
                  <a:pt x="636903" y="950123"/>
                </a:lnTo>
                <a:lnTo>
                  <a:pt x="591375" y="960496"/>
                </a:lnTo>
                <a:lnTo>
                  <a:pt x="544114" y="966851"/>
                </a:lnTo>
                <a:lnTo>
                  <a:pt x="495300" y="969010"/>
                </a:lnTo>
                <a:lnTo>
                  <a:pt x="446485" y="966851"/>
                </a:lnTo>
                <a:lnTo>
                  <a:pt x="399224" y="960496"/>
                </a:lnTo>
                <a:lnTo>
                  <a:pt x="353696" y="950123"/>
                </a:lnTo>
                <a:lnTo>
                  <a:pt x="310084" y="935914"/>
                </a:lnTo>
                <a:lnTo>
                  <a:pt x="268568" y="918047"/>
                </a:lnTo>
                <a:lnTo>
                  <a:pt x="229332" y="896702"/>
                </a:lnTo>
                <a:lnTo>
                  <a:pt x="192555" y="872061"/>
                </a:lnTo>
                <a:lnTo>
                  <a:pt x="158419" y="844302"/>
                </a:lnTo>
                <a:lnTo>
                  <a:pt x="127106" y="813605"/>
                </a:lnTo>
                <a:lnTo>
                  <a:pt x="98797" y="780151"/>
                </a:lnTo>
                <a:lnTo>
                  <a:pt x="73674" y="744119"/>
                </a:lnTo>
                <a:lnTo>
                  <a:pt x="51919" y="705689"/>
                </a:lnTo>
                <a:lnTo>
                  <a:pt x="33712" y="665041"/>
                </a:lnTo>
                <a:lnTo>
                  <a:pt x="19235" y="622356"/>
                </a:lnTo>
                <a:lnTo>
                  <a:pt x="8670" y="577812"/>
                </a:lnTo>
                <a:lnTo>
                  <a:pt x="2197" y="531590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37890" y="1727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28490" y="26962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726179" y="2066290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255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37890" y="282828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10"/>
                </a:lnTo>
                <a:lnTo>
                  <a:pt x="544114" y="966863"/>
                </a:lnTo>
                <a:lnTo>
                  <a:pt x="591375" y="960542"/>
                </a:lnTo>
                <a:lnTo>
                  <a:pt x="636903" y="950221"/>
                </a:lnTo>
                <a:lnTo>
                  <a:pt x="680515" y="936075"/>
                </a:lnTo>
                <a:lnTo>
                  <a:pt x="722031" y="918279"/>
                </a:lnTo>
                <a:lnTo>
                  <a:pt x="761267" y="897010"/>
                </a:lnTo>
                <a:lnTo>
                  <a:pt x="798044" y="872441"/>
                </a:lnTo>
                <a:lnTo>
                  <a:pt x="832180" y="844749"/>
                </a:lnTo>
                <a:lnTo>
                  <a:pt x="863493" y="814108"/>
                </a:lnTo>
                <a:lnTo>
                  <a:pt x="891802" y="780694"/>
                </a:lnTo>
                <a:lnTo>
                  <a:pt x="916925" y="744682"/>
                </a:lnTo>
                <a:lnTo>
                  <a:pt x="938680" y="706247"/>
                </a:lnTo>
                <a:lnTo>
                  <a:pt x="956887" y="665566"/>
                </a:lnTo>
                <a:lnTo>
                  <a:pt x="971364" y="622812"/>
                </a:lnTo>
                <a:lnTo>
                  <a:pt x="981929" y="578161"/>
                </a:lnTo>
                <a:lnTo>
                  <a:pt x="988402" y="531788"/>
                </a:lnTo>
                <a:lnTo>
                  <a:pt x="990600" y="483870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37890" y="282828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70"/>
                </a:lnTo>
                <a:lnTo>
                  <a:pt x="988402" y="531788"/>
                </a:lnTo>
                <a:lnTo>
                  <a:pt x="981929" y="578161"/>
                </a:lnTo>
                <a:lnTo>
                  <a:pt x="971364" y="622812"/>
                </a:lnTo>
                <a:lnTo>
                  <a:pt x="956887" y="665566"/>
                </a:lnTo>
                <a:lnTo>
                  <a:pt x="938680" y="706247"/>
                </a:lnTo>
                <a:lnTo>
                  <a:pt x="916925" y="744682"/>
                </a:lnTo>
                <a:lnTo>
                  <a:pt x="891802" y="780694"/>
                </a:lnTo>
                <a:lnTo>
                  <a:pt x="863493" y="814108"/>
                </a:lnTo>
                <a:lnTo>
                  <a:pt x="832180" y="844749"/>
                </a:lnTo>
                <a:lnTo>
                  <a:pt x="798044" y="872441"/>
                </a:lnTo>
                <a:lnTo>
                  <a:pt x="761267" y="897010"/>
                </a:lnTo>
                <a:lnTo>
                  <a:pt x="722031" y="918279"/>
                </a:lnTo>
                <a:lnTo>
                  <a:pt x="680515" y="936075"/>
                </a:lnTo>
                <a:lnTo>
                  <a:pt x="636903" y="950221"/>
                </a:lnTo>
                <a:lnTo>
                  <a:pt x="591375" y="960542"/>
                </a:lnTo>
                <a:lnTo>
                  <a:pt x="544114" y="966863"/>
                </a:lnTo>
                <a:lnTo>
                  <a:pt x="495300" y="969010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37890" y="28282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28490" y="37973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726179" y="3167379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37890" y="395859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10"/>
                </a:lnTo>
                <a:lnTo>
                  <a:pt x="544114" y="966863"/>
                </a:lnTo>
                <a:lnTo>
                  <a:pt x="591375" y="960542"/>
                </a:lnTo>
                <a:lnTo>
                  <a:pt x="636903" y="950221"/>
                </a:lnTo>
                <a:lnTo>
                  <a:pt x="680515" y="936075"/>
                </a:lnTo>
                <a:lnTo>
                  <a:pt x="722031" y="918279"/>
                </a:lnTo>
                <a:lnTo>
                  <a:pt x="761267" y="897010"/>
                </a:lnTo>
                <a:lnTo>
                  <a:pt x="798044" y="872441"/>
                </a:lnTo>
                <a:lnTo>
                  <a:pt x="832180" y="844749"/>
                </a:lnTo>
                <a:lnTo>
                  <a:pt x="863493" y="814108"/>
                </a:lnTo>
                <a:lnTo>
                  <a:pt x="891802" y="780694"/>
                </a:lnTo>
                <a:lnTo>
                  <a:pt x="916925" y="744682"/>
                </a:lnTo>
                <a:lnTo>
                  <a:pt x="938680" y="706247"/>
                </a:lnTo>
                <a:lnTo>
                  <a:pt x="956887" y="665566"/>
                </a:lnTo>
                <a:lnTo>
                  <a:pt x="971364" y="622812"/>
                </a:lnTo>
                <a:lnTo>
                  <a:pt x="981929" y="578161"/>
                </a:lnTo>
                <a:lnTo>
                  <a:pt x="988402" y="531788"/>
                </a:lnTo>
                <a:lnTo>
                  <a:pt x="990600" y="483870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37890" y="395859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70"/>
                </a:lnTo>
                <a:lnTo>
                  <a:pt x="988402" y="531788"/>
                </a:lnTo>
                <a:lnTo>
                  <a:pt x="981929" y="578161"/>
                </a:lnTo>
                <a:lnTo>
                  <a:pt x="971364" y="622812"/>
                </a:lnTo>
                <a:lnTo>
                  <a:pt x="956887" y="665566"/>
                </a:lnTo>
                <a:lnTo>
                  <a:pt x="938680" y="706247"/>
                </a:lnTo>
                <a:lnTo>
                  <a:pt x="916925" y="744682"/>
                </a:lnTo>
                <a:lnTo>
                  <a:pt x="891802" y="780694"/>
                </a:lnTo>
                <a:lnTo>
                  <a:pt x="863493" y="814108"/>
                </a:lnTo>
                <a:lnTo>
                  <a:pt x="832180" y="844749"/>
                </a:lnTo>
                <a:lnTo>
                  <a:pt x="798044" y="872441"/>
                </a:lnTo>
                <a:lnTo>
                  <a:pt x="761267" y="897010"/>
                </a:lnTo>
                <a:lnTo>
                  <a:pt x="722031" y="918279"/>
                </a:lnTo>
                <a:lnTo>
                  <a:pt x="680515" y="936075"/>
                </a:lnTo>
                <a:lnTo>
                  <a:pt x="636903" y="950221"/>
                </a:lnTo>
                <a:lnTo>
                  <a:pt x="591375" y="960542"/>
                </a:lnTo>
                <a:lnTo>
                  <a:pt x="544114" y="966863"/>
                </a:lnTo>
                <a:lnTo>
                  <a:pt x="495300" y="969010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37890" y="39585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28490" y="4927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726179" y="4297679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840980" y="2270760"/>
            <a:ext cx="991869" cy="967740"/>
          </a:xfrm>
          <a:custGeom>
            <a:avLst/>
            <a:gdLst/>
            <a:ahLst/>
            <a:cxnLst/>
            <a:rect l="l" t="t" r="r" b="b"/>
            <a:pathLst>
              <a:path w="991870" h="967739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577"/>
                </a:lnTo>
                <a:lnTo>
                  <a:pt x="8670" y="577763"/>
                </a:lnTo>
                <a:lnTo>
                  <a:pt x="19235" y="622251"/>
                </a:lnTo>
                <a:lnTo>
                  <a:pt x="33712" y="664863"/>
                </a:lnTo>
                <a:lnTo>
                  <a:pt x="51919" y="705424"/>
                </a:lnTo>
                <a:lnTo>
                  <a:pt x="73674" y="743756"/>
                </a:lnTo>
                <a:lnTo>
                  <a:pt x="98797" y="779682"/>
                </a:lnTo>
                <a:lnTo>
                  <a:pt x="127106" y="813026"/>
                </a:lnTo>
                <a:lnTo>
                  <a:pt x="158419" y="843611"/>
                </a:lnTo>
                <a:lnTo>
                  <a:pt x="192555" y="871260"/>
                </a:lnTo>
                <a:lnTo>
                  <a:pt x="229332" y="895795"/>
                </a:lnTo>
                <a:lnTo>
                  <a:pt x="268568" y="917042"/>
                </a:lnTo>
                <a:lnTo>
                  <a:pt x="310084" y="934821"/>
                </a:lnTo>
                <a:lnTo>
                  <a:pt x="353696" y="948958"/>
                </a:lnTo>
                <a:lnTo>
                  <a:pt x="399224" y="959274"/>
                </a:lnTo>
                <a:lnTo>
                  <a:pt x="446485" y="965594"/>
                </a:lnTo>
                <a:lnTo>
                  <a:pt x="495300" y="967739"/>
                </a:lnTo>
                <a:lnTo>
                  <a:pt x="544325" y="965594"/>
                </a:lnTo>
                <a:lnTo>
                  <a:pt x="591773" y="959274"/>
                </a:lnTo>
                <a:lnTo>
                  <a:pt x="637464" y="948958"/>
                </a:lnTo>
                <a:lnTo>
                  <a:pt x="681217" y="934821"/>
                </a:lnTo>
                <a:lnTo>
                  <a:pt x="722854" y="917042"/>
                </a:lnTo>
                <a:lnTo>
                  <a:pt x="762193" y="895795"/>
                </a:lnTo>
                <a:lnTo>
                  <a:pt x="799056" y="871260"/>
                </a:lnTo>
                <a:lnTo>
                  <a:pt x="833262" y="843611"/>
                </a:lnTo>
                <a:lnTo>
                  <a:pt x="864631" y="813026"/>
                </a:lnTo>
                <a:lnTo>
                  <a:pt x="892983" y="779682"/>
                </a:lnTo>
                <a:lnTo>
                  <a:pt x="918139" y="743756"/>
                </a:lnTo>
                <a:lnTo>
                  <a:pt x="939918" y="705424"/>
                </a:lnTo>
                <a:lnTo>
                  <a:pt x="958141" y="664863"/>
                </a:lnTo>
                <a:lnTo>
                  <a:pt x="972627" y="622251"/>
                </a:lnTo>
                <a:lnTo>
                  <a:pt x="983197" y="577763"/>
                </a:lnTo>
                <a:lnTo>
                  <a:pt x="989671" y="531577"/>
                </a:lnTo>
                <a:lnTo>
                  <a:pt x="991870" y="483869"/>
                </a:lnTo>
                <a:lnTo>
                  <a:pt x="989671" y="436162"/>
                </a:lnTo>
                <a:lnTo>
                  <a:pt x="983197" y="389976"/>
                </a:lnTo>
                <a:lnTo>
                  <a:pt x="972627" y="345488"/>
                </a:lnTo>
                <a:lnTo>
                  <a:pt x="958141" y="302876"/>
                </a:lnTo>
                <a:lnTo>
                  <a:pt x="939918" y="262315"/>
                </a:lnTo>
                <a:lnTo>
                  <a:pt x="918139" y="223983"/>
                </a:lnTo>
                <a:lnTo>
                  <a:pt x="892983" y="188057"/>
                </a:lnTo>
                <a:lnTo>
                  <a:pt x="864631" y="154713"/>
                </a:lnTo>
                <a:lnTo>
                  <a:pt x="833262" y="124128"/>
                </a:lnTo>
                <a:lnTo>
                  <a:pt x="799056" y="96479"/>
                </a:lnTo>
                <a:lnTo>
                  <a:pt x="762193" y="71944"/>
                </a:lnTo>
                <a:lnTo>
                  <a:pt x="722854" y="50697"/>
                </a:lnTo>
                <a:lnTo>
                  <a:pt x="681217" y="32918"/>
                </a:lnTo>
                <a:lnTo>
                  <a:pt x="637464" y="18781"/>
                </a:lnTo>
                <a:lnTo>
                  <a:pt x="591773" y="8465"/>
                </a:lnTo>
                <a:lnTo>
                  <a:pt x="544325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840980" y="2270760"/>
            <a:ext cx="991869" cy="967740"/>
          </a:xfrm>
          <a:custGeom>
            <a:avLst/>
            <a:gdLst/>
            <a:ahLst/>
            <a:cxnLst/>
            <a:rect l="l" t="t" r="r" b="b"/>
            <a:pathLst>
              <a:path w="991870" h="967739">
                <a:moveTo>
                  <a:pt x="495300" y="0"/>
                </a:moveTo>
                <a:lnTo>
                  <a:pt x="544325" y="2145"/>
                </a:lnTo>
                <a:lnTo>
                  <a:pt x="591773" y="8465"/>
                </a:lnTo>
                <a:lnTo>
                  <a:pt x="637464" y="18781"/>
                </a:lnTo>
                <a:lnTo>
                  <a:pt x="681217" y="32918"/>
                </a:lnTo>
                <a:lnTo>
                  <a:pt x="722854" y="50697"/>
                </a:lnTo>
                <a:lnTo>
                  <a:pt x="762193" y="71944"/>
                </a:lnTo>
                <a:lnTo>
                  <a:pt x="799056" y="96479"/>
                </a:lnTo>
                <a:lnTo>
                  <a:pt x="833262" y="124128"/>
                </a:lnTo>
                <a:lnTo>
                  <a:pt x="864631" y="154713"/>
                </a:lnTo>
                <a:lnTo>
                  <a:pt x="892983" y="188057"/>
                </a:lnTo>
                <a:lnTo>
                  <a:pt x="918139" y="223983"/>
                </a:lnTo>
                <a:lnTo>
                  <a:pt x="939918" y="262315"/>
                </a:lnTo>
                <a:lnTo>
                  <a:pt x="958141" y="302876"/>
                </a:lnTo>
                <a:lnTo>
                  <a:pt x="972627" y="345488"/>
                </a:lnTo>
                <a:lnTo>
                  <a:pt x="983197" y="389976"/>
                </a:lnTo>
                <a:lnTo>
                  <a:pt x="989671" y="436162"/>
                </a:lnTo>
                <a:lnTo>
                  <a:pt x="991870" y="483869"/>
                </a:lnTo>
                <a:lnTo>
                  <a:pt x="989671" y="531577"/>
                </a:lnTo>
                <a:lnTo>
                  <a:pt x="983197" y="577763"/>
                </a:lnTo>
                <a:lnTo>
                  <a:pt x="972627" y="622251"/>
                </a:lnTo>
                <a:lnTo>
                  <a:pt x="958141" y="664863"/>
                </a:lnTo>
                <a:lnTo>
                  <a:pt x="939918" y="705424"/>
                </a:lnTo>
                <a:lnTo>
                  <a:pt x="918139" y="743756"/>
                </a:lnTo>
                <a:lnTo>
                  <a:pt x="892983" y="779682"/>
                </a:lnTo>
                <a:lnTo>
                  <a:pt x="864631" y="813026"/>
                </a:lnTo>
                <a:lnTo>
                  <a:pt x="833262" y="843611"/>
                </a:lnTo>
                <a:lnTo>
                  <a:pt x="799056" y="871260"/>
                </a:lnTo>
                <a:lnTo>
                  <a:pt x="762193" y="895795"/>
                </a:lnTo>
                <a:lnTo>
                  <a:pt x="722854" y="917042"/>
                </a:lnTo>
                <a:lnTo>
                  <a:pt x="681217" y="934821"/>
                </a:lnTo>
                <a:lnTo>
                  <a:pt x="637464" y="948958"/>
                </a:lnTo>
                <a:lnTo>
                  <a:pt x="591773" y="959274"/>
                </a:lnTo>
                <a:lnTo>
                  <a:pt x="544325" y="965594"/>
                </a:lnTo>
                <a:lnTo>
                  <a:pt x="495300" y="967739"/>
                </a:lnTo>
                <a:lnTo>
                  <a:pt x="446485" y="965594"/>
                </a:lnTo>
                <a:lnTo>
                  <a:pt x="399224" y="959274"/>
                </a:lnTo>
                <a:lnTo>
                  <a:pt x="353696" y="948958"/>
                </a:lnTo>
                <a:lnTo>
                  <a:pt x="310084" y="934821"/>
                </a:lnTo>
                <a:lnTo>
                  <a:pt x="268568" y="917042"/>
                </a:lnTo>
                <a:lnTo>
                  <a:pt x="229332" y="895795"/>
                </a:lnTo>
                <a:lnTo>
                  <a:pt x="192555" y="871260"/>
                </a:lnTo>
                <a:lnTo>
                  <a:pt x="158419" y="843611"/>
                </a:lnTo>
                <a:lnTo>
                  <a:pt x="127106" y="813026"/>
                </a:lnTo>
                <a:lnTo>
                  <a:pt x="98797" y="779682"/>
                </a:lnTo>
                <a:lnTo>
                  <a:pt x="73674" y="743756"/>
                </a:lnTo>
                <a:lnTo>
                  <a:pt x="51919" y="705424"/>
                </a:lnTo>
                <a:lnTo>
                  <a:pt x="33712" y="664863"/>
                </a:lnTo>
                <a:lnTo>
                  <a:pt x="19235" y="622251"/>
                </a:lnTo>
                <a:lnTo>
                  <a:pt x="8670" y="577763"/>
                </a:lnTo>
                <a:lnTo>
                  <a:pt x="2197" y="531577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832850" y="3239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840980" y="3399790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446485" y="2146"/>
                </a:lnTo>
                <a:lnTo>
                  <a:pt x="399224" y="8467"/>
                </a:lnTo>
                <a:lnTo>
                  <a:pt x="353696" y="18788"/>
                </a:lnTo>
                <a:lnTo>
                  <a:pt x="310084" y="32934"/>
                </a:lnTo>
                <a:lnTo>
                  <a:pt x="268568" y="50730"/>
                </a:lnTo>
                <a:lnTo>
                  <a:pt x="229332" y="71999"/>
                </a:lnTo>
                <a:lnTo>
                  <a:pt x="192555" y="96568"/>
                </a:lnTo>
                <a:lnTo>
                  <a:pt x="158419" y="124260"/>
                </a:lnTo>
                <a:lnTo>
                  <a:pt x="127106" y="154901"/>
                </a:lnTo>
                <a:lnTo>
                  <a:pt x="98797" y="188315"/>
                </a:lnTo>
                <a:lnTo>
                  <a:pt x="73674" y="224327"/>
                </a:lnTo>
                <a:lnTo>
                  <a:pt x="51919" y="262762"/>
                </a:lnTo>
                <a:lnTo>
                  <a:pt x="33712" y="303443"/>
                </a:lnTo>
                <a:lnTo>
                  <a:pt x="19235" y="346197"/>
                </a:lnTo>
                <a:lnTo>
                  <a:pt x="8670" y="390848"/>
                </a:lnTo>
                <a:lnTo>
                  <a:pt x="2197" y="437221"/>
                </a:lnTo>
                <a:lnTo>
                  <a:pt x="0" y="485140"/>
                </a:lnTo>
                <a:lnTo>
                  <a:pt x="2197" y="532847"/>
                </a:lnTo>
                <a:lnTo>
                  <a:pt x="8670" y="579033"/>
                </a:lnTo>
                <a:lnTo>
                  <a:pt x="19235" y="623521"/>
                </a:lnTo>
                <a:lnTo>
                  <a:pt x="33712" y="666133"/>
                </a:lnTo>
                <a:lnTo>
                  <a:pt x="51919" y="706694"/>
                </a:lnTo>
                <a:lnTo>
                  <a:pt x="73674" y="745026"/>
                </a:lnTo>
                <a:lnTo>
                  <a:pt x="98797" y="780952"/>
                </a:lnTo>
                <a:lnTo>
                  <a:pt x="127106" y="814296"/>
                </a:lnTo>
                <a:lnTo>
                  <a:pt x="158419" y="844881"/>
                </a:lnTo>
                <a:lnTo>
                  <a:pt x="192555" y="872530"/>
                </a:lnTo>
                <a:lnTo>
                  <a:pt x="229332" y="897065"/>
                </a:lnTo>
                <a:lnTo>
                  <a:pt x="268568" y="918312"/>
                </a:lnTo>
                <a:lnTo>
                  <a:pt x="310084" y="936091"/>
                </a:lnTo>
                <a:lnTo>
                  <a:pt x="353696" y="950228"/>
                </a:lnTo>
                <a:lnTo>
                  <a:pt x="399224" y="960544"/>
                </a:lnTo>
                <a:lnTo>
                  <a:pt x="446485" y="966864"/>
                </a:lnTo>
                <a:lnTo>
                  <a:pt x="495300" y="969010"/>
                </a:lnTo>
                <a:lnTo>
                  <a:pt x="544325" y="966864"/>
                </a:lnTo>
                <a:lnTo>
                  <a:pt x="591773" y="960544"/>
                </a:lnTo>
                <a:lnTo>
                  <a:pt x="637464" y="950228"/>
                </a:lnTo>
                <a:lnTo>
                  <a:pt x="681217" y="936091"/>
                </a:lnTo>
                <a:lnTo>
                  <a:pt x="722854" y="918312"/>
                </a:lnTo>
                <a:lnTo>
                  <a:pt x="762193" y="897065"/>
                </a:lnTo>
                <a:lnTo>
                  <a:pt x="799056" y="872530"/>
                </a:lnTo>
                <a:lnTo>
                  <a:pt x="833262" y="844881"/>
                </a:lnTo>
                <a:lnTo>
                  <a:pt x="864631" y="814296"/>
                </a:lnTo>
                <a:lnTo>
                  <a:pt x="892983" y="780952"/>
                </a:lnTo>
                <a:lnTo>
                  <a:pt x="918139" y="745026"/>
                </a:lnTo>
                <a:lnTo>
                  <a:pt x="939918" y="706694"/>
                </a:lnTo>
                <a:lnTo>
                  <a:pt x="958141" y="666133"/>
                </a:lnTo>
                <a:lnTo>
                  <a:pt x="972627" y="623521"/>
                </a:lnTo>
                <a:lnTo>
                  <a:pt x="983197" y="579033"/>
                </a:lnTo>
                <a:lnTo>
                  <a:pt x="989671" y="532847"/>
                </a:lnTo>
                <a:lnTo>
                  <a:pt x="991870" y="485140"/>
                </a:lnTo>
                <a:lnTo>
                  <a:pt x="989671" y="437221"/>
                </a:lnTo>
                <a:lnTo>
                  <a:pt x="983197" y="390848"/>
                </a:lnTo>
                <a:lnTo>
                  <a:pt x="972627" y="346197"/>
                </a:lnTo>
                <a:lnTo>
                  <a:pt x="958141" y="303443"/>
                </a:lnTo>
                <a:lnTo>
                  <a:pt x="939918" y="262762"/>
                </a:lnTo>
                <a:lnTo>
                  <a:pt x="918139" y="224327"/>
                </a:lnTo>
                <a:lnTo>
                  <a:pt x="892983" y="188315"/>
                </a:lnTo>
                <a:lnTo>
                  <a:pt x="864631" y="154901"/>
                </a:lnTo>
                <a:lnTo>
                  <a:pt x="833262" y="124260"/>
                </a:lnTo>
                <a:lnTo>
                  <a:pt x="799056" y="96568"/>
                </a:lnTo>
                <a:lnTo>
                  <a:pt x="762193" y="71999"/>
                </a:lnTo>
                <a:lnTo>
                  <a:pt x="722854" y="50730"/>
                </a:lnTo>
                <a:lnTo>
                  <a:pt x="681217" y="32934"/>
                </a:lnTo>
                <a:lnTo>
                  <a:pt x="637464" y="18788"/>
                </a:lnTo>
                <a:lnTo>
                  <a:pt x="591773" y="8467"/>
                </a:lnTo>
                <a:lnTo>
                  <a:pt x="544325" y="2146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840980" y="3399790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544325" y="2146"/>
                </a:lnTo>
                <a:lnTo>
                  <a:pt x="591773" y="8467"/>
                </a:lnTo>
                <a:lnTo>
                  <a:pt x="637464" y="18788"/>
                </a:lnTo>
                <a:lnTo>
                  <a:pt x="681217" y="32934"/>
                </a:lnTo>
                <a:lnTo>
                  <a:pt x="722854" y="50730"/>
                </a:lnTo>
                <a:lnTo>
                  <a:pt x="762193" y="71999"/>
                </a:lnTo>
                <a:lnTo>
                  <a:pt x="799056" y="96568"/>
                </a:lnTo>
                <a:lnTo>
                  <a:pt x="833262" y="124260"/>
                </a:lnTo>
                <a:lnTo>
                  <a:pt x="864631" y="154901"/>
                </a:lnTo>
                <a:lnTo>
                  <a:pt x="892983" y="188315"/>
                </a:lnTo>
                <a:lnTo>
                  <a:pt x="918139" y="224327"/>
                </a:lnTo>
                <a:lnTo>
                  <a:pt x="939918" y="262762"/>
                </a:lnTo>
                <a:lnTo>
                  <a:pt x="958141" y="303443"/>
                </a:lnTo>
                <a:lnTo>
                  <a:pt x="972627" y="346197"/>
                </a:lnTo>
                <a:lnTo>
                  <a:pt x="983197" y="390848"/>
                </a:lnTo>
                <a:lnTo>
                  <a:pt x="989671" y="437221"/>
                </a:lnTo>
                <a:lnTo>
                  <a:pt x="991870" y="485140"/>
                </a:lnTo>
                <a:lnTo>
                  <a:pt x="989671" y="532847"/>
                </a:lnTo>
                <a:lnTo>
                  <a:pt x="983197" y="579033"/>
                </a:lnTo>
                <a:lnTo>
                  <a:pt x="972627" y="623521"/>
                </a:lnTo>
                <a:lnTo>
                  <a:pt x="958141" y="666133"/>
                </a:lnTo>
                <a:lnTo>
                  <a:pt x="939918" y="706694"/>
                </a:lnTo>
                <a:lnTo>
                  <a:pt x="918139" y="745026"/>
                </a:lnTo>
                <a:lnTo>
                  <a:pt x="892983" y="780952"/>
                </a:lnTo>
                <a:lnTo>
                  <a:pt x="864631" y="814296"/>
                </a:lnTo>
                <a:lnTo>
                  <a:pt x="833262" y="844881"/>
                </a:lnTo>
                <a:lnTo>
                  <a:pt x="799056" y="872530"/>
                </a:lnTo>
                <a:lnTo>
                  <a:pt x="762193" y="897065"/>
                </a:lnTo>
                <a:lnTo>
                  <a:pt x="722854" y="918312"/>
                </a:lnTo>
                <a:lnTo>
                  <a:pt x="681217" y="936091"/>
                </a:lnTo>
                <a:lnTo>
                  <a:pt x="637464" y="950228"/>
                </a:lnTo>
                <a:lnTo>
                  <a:pt x="591773" y="960544"/>
                </a:lnTo>
                <a:lnTo>
                  <a:pt x="544325" y="966864"/>
                </a:lnTo>
                <a:lnTo>
                  <a:pt x="495300" y="969010"/>
                </a:lnTo>
                <a:lnTo>
                  <a:pt x="446485" y="966864"/>
                </a:lnTo>
                <a:lnTo>
                  <a:pt x="399224" y="960544"/>
                </a:lnTo>
                <a:lnTo>
                  <a:pt x="353696" y="950228"/>
                </a:lnTo>
                <a:lnTo>
                  <a:pt x="310084" y="936091"/>
                </a:lnTo>
                <a:lnTo>
                  <a:pt x="268568" y="918312"/>
                </a:lnTo>
                <a:lnTo>
                  <a:pt x="229332" y="897065"/>
                </a:lnTo>
                <a:lnTo>
                  <a:pt x="192555" y="872530"/>
                </a:lnTo>
                <a:lnTo>
                  <a:pt x="158419" y="844881"/>
                </a:lnTo>
                <a:lnTo>
                  <a:pt x="127106" y="814296"/>
                </a:lnTo>
                <a:lnTo>
                  <a:pt x="98797" y="780952"/>
                </a:lnTo>
                <a:lnTo>
                  <a:pt x="73674" y="745026"/>
                </a:lnTo>
                <a:lnTo>
                  <a:pt x="51919" y="706694"/>
                </a:lnTo>
                <a:lnTo>
                  <a:pt x="33712" y="666133"/>
                </a:lnTo>
                <a:lnTo>
                  <a:pt x="19235" y="623521"/>
                </a:lnTo>
                <a:lnTo>
                  <a:pt x="8670" y="579033"/>
                </a:lnTo>
                <a:lnTo>
                  <a:pt x="2197" y="532847"/>
                </a:lnTo>
                <a:lnTo>
                  <a:pt x="0" y="485140"/>
                </a:lnTo>
                <a:lnTo>
                  <a:pt x="2197" y="437221"/>
                </a:lnTo>
                <a:lnTo>
                  <a:pt x="8670" y="390848"/>
                </a:lnTo>
                <a:lnTo>
                  <a:pt x="19235" y="346197"/>
                </a:lnTo>
                <a:lnTo>
                  <a:pt x="33712" y="303443"/>
                </a:lnTo>
                <a:lnTo>
                  <a:pt x="51919" y="262762"/>
                </a:lnTo>
                <a:lnTo>
                  <a:pt x="73674" y="224327"/>
                </a:lnTo>
                <a:lnTo>
                  <a:pt x="98797" y="188315"/>
                </a:lnTo>
                <a:lnTo>
                  <a:pt x="127106" y="154901"/>
                </a:lnTo>
                <a:lnTo>
                  <a:pt x="158419" y="124260"/>
                </a:lnTo>
                <a:lnTo>
                  <a:pt x="192555" y="96568"/>
                </a:lnTo>
                <a:lnTo>
                  <a:pt x="229332" y="71999"/>
                </a:lnTo>
                <a:lnTo>
                  <a:pt x="268568" y="50730"/>
                </a:lnTo>
                <a:lnTo>
                  <a:pt x="310084" y="32934"/>
                </a:lnTo>
                <a:lnTo>
                  <a:pt x="353696" y="18788"/>
                </a:lnTo>
                <a:lnTo>
                  <a:pt x="399224" y="8467"/>
                </a:lnTo>
                <a:lnTo>
                  <a:pt x="446485" y="2146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832850" y="4368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589779" y="331215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 h="0">
                <a:moveTo>
                  <a:pt x="0" y="0"/>
                </a:moveTo>
                <a:lnTo>
                  <a:pt x="102108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605779" y="3267709"/>
            <a:ext cx="135890" cy="90170"/>
          </a:xfrm>
          <a:custGeom>
            <a:avLst/>
            <a:gdLst/>
            <a:ahLst/>
            <a:cxnLst/>
            <a:rect l="l" t="t" r="r" b="b"/>
            <a:pathLst>
              <a:path w="135889" h="90170">
                <a:moveTo>
                  <a:pt x="0" y="0"/>
                </a:moveTo>
                <a:lnTo>
                  <a:pt x="0" y="90169"/>
                </a:lnTo>
                <a:lnTo>
                  <a:pt x="135890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82159" y="444372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 h="0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596890" y="4398009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0" y="0"/>
                </a:moveTo>
                <a:lnTo>
                  <a:pt x="0" y="91439"/>
                </a:lnTo>
                <a:lnTo>
                  <a:pt x="137160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820409" y="172720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599" y="483870"/>
                </a:lnTo>
                <a:lnTo>
                  <a:pt x="988402" y="531590"/>
                </a:lnTo>
                <a:lnTo>
                  <a:pt x="981929" y="577812"/>
                </a:lnTo>
                <a:lnTo>
                  <a:pt x="971364" y="622356"/>
                </a:lnTo>
                <a:lnTo>
                  <a:pt x="956887" y="665041"/>
                </a:lnTo>
                <a:lnTo>
                  <a:pt x="938680" y="705689"/>
                </a:lnTo>
                <a:lnTo>
                  <a:pt x="916925" y="744119"/>
                </a:lnTo>
                <a:lnTo>
                  <a:pt x="891802" y="780151"/>
                </a:lnTo>
                <a:lnTo>
                  <a:pt x="863493" y="813605"/>
                </a:lnTo>
                <a:lnTo>
                  <a:pt x="832180" y="844302"/>
                </a:lnTo>
                <a:lnTo>
                  <a:pt x="798044" y="872061"/>
                </a:lnTo>
                <a:lnTo>
                  <a:pt x="761267" y="896702"/>
                </a:lnTo>
                <a:lnTo>
                  <a:pt x="722031" y="918047"/>
                </a:lnTo>
                <a:lnTo>
                  <a:pt x="680515" y="935914"/>
                </a:lnTo>
                <a:lnTo>
                  <a:pt x="636903" y="950123"/>
                </a:lnTo>
                <a:lnTo>
                  <a:pt x="591375" y="960496"/>
                </a:lnTo>
                <a:lnTo>
                  <a:pt x="544114" y="966851"/>
                </a:lnTo>
                <a:lnTo>
                  <a:pt x="495300" y="969010"/>
                </a:lnTo>
                <a:lnTo>
                  <a:pt x="446287" y="966851"/>
                </a:lnTo>
                <a:lnTo>
                  <a:pt x="398875" y="960496"/>
                </a:lnTo>
                <a:lnTo>
                  <a:pt x="353240" y="950123"/>
                </a:lnTo>
                <a:lnTo>
                  <a:pt x="309559" y="935914"/>
                </a:lnTo>
                <a:lnTo>
                  <a:pt x="268010" y="918047"/>
                </a:lnTo>
                <a:lnTo>
                  <a:pt x="228769" y="896702"/>
                </a:lnTo>
                <a:lnTo>
                  <a:pt x="192012" y="872061"/>
                </a:lnTo>
                <a:lnTo>
                  <a:pt x="157916" y="844302"/>
                </a:lnTo>
                <a:lnTo>
                  <a:pt x="126659" y="813605"/>
                </a:lnTo>
                <a:lnTo>
                  <a:pt x="98417" y="780151"/>
                </a:lnTo>
                <a:lnTo>
                  <a:pt x="73367" y="744119"/>
                </a:lnTo>
                <a:lnTo>
                  <a:pt x="51686" y="705689"/>
                </a:lnTo>
                <a:lnTo>
                  <a:pt x="33550" y="665041"/>
                </a:lnTo>
                <a:lnTo>
                  <a:pt x="19137" y="622356"/>
                </a:lnTo>
                <a:lnTo>
                  <a:pt x="8623" y="577812"/>
                </a:lnTo>
                <a:lnTo>
                  <a:pt x="2185" y="531590"/>
                </a:lnTo>
                <a:lnTo>
                  <a:pt x="0" y="483870"/>
                </a:lnTo>
                <a:lnTo>
                  <a:pt x="2185" y="436162"/>
                </a:lnTo>
                <a:lnTo>
                  <a:pt x="8623" y="389976"/>
                </a:lnTo>
                <a:lnTo>
                  <a:pt x="19137" y="345488"/>
                </a:lnTo>
                <a:lnTo>
                  <a:pt x="33550" y="302876"/>
                </a:lnTo>
                <a:lnTo>
                  <a:pt x="51686" y="262315"/>
                </a:lnTo>
                <a:lnTo>
                  <a:pt x="73367" y="223983"/>
                </a:lnTo>
                <a:lnTo>
                  <a:pt x="98417" y="188057"/>
                </a:lnTo>
                <a:lnTo>
                  <a:pt x="126659" y="154713"/>
                </a:lnTo>
                <a:lnTo>
                  <a:pt x="157916" y="124128"/>
                </a:lnTo>
                <a:lnTo>
                  <a:pt x="192012" y="96479"/>
                </a:lnTo>
                <a:lnTo>
                  <a:pt x="228769" y="71944"/>
                </a:lnTo>
                <a:lnTo>
                  <a:pt x="268010" y="50697"/>
                </a:lnTo>
                <a:lnTo>
                  <a:pt x="309559" y="32918"/>
                </a:lnTo>
                <a:lnTo>
                  <a:pt x="353240" y="18781"/>
                </a:lnTo>
                <a:lnTo>
                  <a:pt x="398875" y="8465"/>
                </a:lnTo>
                <a:lnTo>
                  <a:pt x="446287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820409" y="1727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811009" y="26962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820409" y="282828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599" y="483870"/>
                </a:lnTo>
                <a:lnTo>
                  <a:pt x="988402" y="531788"/>
                </a:lnTo>
                <a:lnTo>
                  <a:pt x="981929" y="578161"/>
                </a:lnTo>
                <a:lnTo>
                  <a:pt x="971364" y="622812"/>
                </a:lnTo>
                <a:lnTo>
                  <a:pt x="956887" y="665566"/>
                </a:lnTo>
                <a:lnTo>
                  <a:pt x="938680" y="706247"/>
                </a:lnTo>
                <a:lnTo>
                  <a:pt x="916925" y="744682"/>
                </a:lnTo>
                <a:lnTo>
                  <a:pt x="891802" y="780694"/>
                </a:lnTo>
                <a:lnTo>
                  <a:pt x="863493" y="814108"/>
                </a:lnTo>
                <a:lnTo>
                  <a:pt x="832180" y="844749"/>
                </a:lnTo>
                <a:lnTo>
                  <a:pt x="798044" y="872441"/>
                </a:lnTo>
                <a:lnTo>
                  <a:pt x="761267" y="897010"/>
                </a:lnTo>
                <a:lnTo>
                  <a:pt x="722031" y="918279"/>
                </a:lnTo>
                <a:lnTo>
                  <a:pt x="680515" y="936075"/>
                </a:lnTo>
                <a:lnTo>
                  <a:pt x="636903" y="950221"/>
                </a:lnTo>
                <a:lnTo>
                  <a:pt x="591375" y="960542"/>
                </a:lnTo>
                <a:lnTo>
                  <a:pt x="544114" y="966863"/>
                </a:lnTo>
                <a:lnTo>
                  <a:pt x="495300" y="969010"/>
                </a:lnTo>
                <a:lnTo>
                  <a:pt x="446287" y="966863"/>
                </a:lnTo>
                <a:lnTo>
                  <a:pt x="398875" y="960542"/>
                </a:lnTo>
                <a:lnTo>
                  <a:pt x="353240" y="950221"/>
                </a:lnTo>
                <a:lnTo>
                  <a:pt x="309559" y="936075"/>
                </a:lnTo>
                <a:lnTo>
                  <a:pt x="268010" y="918279"/>
                </a:lnTo>
                <a:lnTo>
                  <a:pt x="228769" y="897010"/>
                </a:lnTo>
                <a:lnTo>
                  <a:pt x="192012" y="872441"/>
                </a:lnTo>
                <a:lnTo>
                  <a:pt x="157916" y="844749"/>
                </a:lnTo>
                <a:lnTo>
                  <a:pt x="126659" y="814108"/>
                </a:lnTo>
                <a:lnTo>
                  <a:pt x="98417" y="780694"/>
                </a:lnTo>
                <a:lnTo>
                  <a:pt x="73367" y="744682"/>
                </a:lnTo>
                <a:lnTo>
                  <a:pt x="51686" y="706247"/>
                </a:lnTo>
                <a:lnTo>
                  <a:pt x="33550" y="665566"/>
                </a:lnTo>
                <a:lnTo>
                  <a:pt x="19137" y="622812"/>
                </a:lnTo>
                <a:lnTo>
                  <a:pt x="8623" y="578161"/>
                </a:lnTo>
                <a:lnTo>
                  <a:pt x="2185" y="531788"/>
                </a:lnTo>
                <a:lnTo>
                  <a:pt x="0" y="483870"/>
                </a:lnTo>
                <a:lnTo>
                  <a:pt x="2185" y="436162"/>
                </a:lnTo>
                <a:lnTo>
                  <a:pt x="8623" y="389976"/>
                </a:lnTo>
                <a:lnTo>
                  <a:pt x="19137" y="345488"/>
                </a:lnTo>
                <a:lnTo>
                  <a:pt x="33550" y="302876"/>
                </a:lnTo>
                <a:lnTo>
                  <a:pt x="51686" y="262315"/>
                </a:lnTo>
                <a:lnTo>
                  <a:pt x="73367" y="223983"/>
                </a:lnTo>
                <a:lnTo>
                  <a:pt x="98417" y="188057"/>
                </a:lnTo>
                <a:lnTo>
                  <a:pt x="126659" y="154713"/>
                </a:lnTo>
                <a:lnTo>
                  <a:pt x="157916" y="124128"/>
                </a:lnTo>
                <a:lnTo>
                  <a:pt x="192012" y="96479"/>
                </a:lnTo>
                <a:lnTo>
                  <a:pt x="228769" y="71944"/>
                </a:lnTo>
                <a:lnTo>
                  <a:pt x="268010" y="50697"/>
                </a:lnTo>
                <a:lnTo>
                  <a:pt x="309559" y="32918"/>
                </a:lnTo>
                <a:lnTo>
                  <a:pt x="353240" y="18781"/>
                </a:lnTo>
                <a:lnTo>
                  <a:pt x="398875" y="8465"/>
                </a:lnTo>
                <a:lnTo>
                  <a:pt x="446287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820409" y="28282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811009" y="37973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820409" y="395859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599" y="483870"/>
                </a:lnTo>
                <a:lnTo>
                  <a:pt x="988402" y="531788"/>
                </a:lnTo>
                <a:lnTo>
                  <a:pt x="981929" y="578161"/>
                </a:lnTo>
                <a:lnTo>
                  <a:pt x="971364" y="622812"/>
                </a:lnTo>
                <a:lnTo>
                  <a:pt x="956887" y="665566"/>
                </a:lnTo>
                <a:lnTo>
                  <a:pt x="938680" y="706247"/>
                </a:lnTo>
                <a:lnTo>
                  <a:pt x="916925" y="744682"/>
                </a:lnTo>
                <a:lnTo>
                  <a:pt x="891802" y="780694"/>
                </a:lnTo>
                <a:lnTo>
                  <a:pt x="863493" y="814108"/>
                </a:lnTo>
                <a:lnTo>
                  <a:pt x="832180" y="844749"/>
                </a:lnTo>
                <a:lnTo>
                  <a:pt x="798044" y="872441"/>
                </a:lnTo>
                <a:lnTo>
                  <a:pt x="761267" y="897010"/>
                </a:lnTo>
                <a:lnTo>
                  <a:pt x="722031" y="918279"/>
                </a:lnTo>
                <a:lnTo>
                  <a:pt x="680515" y="936075"/>
                </a:lnTo>
                <a:lnTo>
                  <a:pt x="636903" y="950221"/>
                </a:lnTo>
                <a:lnTo>
                  <a:pt x="591375" y="960542"/>
                </a:lnTo>
                <a:lnTo>
                  <a:pt x="544114" y="966863"/>
                </a:lnTo>
                <a:lnTo>
                  <a:pt x="495300" y="969010"/>
                </a:lnTo>
                <a:lnTo>
                  <a:pt x="446287" y="966863"/>
                </a:lnTo>
                <a:lnTo>
                  <a:pt x="398875" y="960542"/>
                </a:lnTo>
                <a:lnTo>
                  <a:pt x="353240" y="950221"/>
                </a:lnTo>
                <a:lnTo>
                  <a:pt x="309559" y="936075"/>
                </a:lnTo>
                <a:lnTo>
                  <a:pt x="268010" y="918279"/>
                </a:lnTo>
                <a:lnTo>
                  <a:pt x="228769" y="897010"/>
                </a:lnTo>
                <a:lnTo>
                  <a:pt x="192012" y="872441"/>
                </a:lnTo>
                <a:lnTo>
                  <a:pt x="157916" y="844749"/>
                </a:lnTo>
                <a:lnTo>
                  <a:pt x="126659" y="814108"/>
                </a:lnTo>
                <a:lnTo>
                  <a:pt x="98417" y="780694"/>
                </a:lnTo>
                <a:lnTo>
                  <a:pt x="73367" y="744682"/>
                </a:lnTo>
                <a:lnTo>
                  <a:pt x="51686" y="706247"/>
                </a:lnTo>
                <a:lnTo>
                  <a:pt x="33550" y="665566"/>
                </a:lnTo>
                <a:lnTo>
                  <a:pt x="19137" y="622812"/>
                </a:lnTo>
                <a:lnTo>
                  <a:pt x="8623" y="578161"/>
                </a:lnTo>
                <a:lnTo>
                  <a:pt x="2185" y="531788"/>
                </a:lnTo>
                <a:lnTo>
                  <a:pt x="0" y="483870"/>
                </a:lnTo>
                <a:lnTo>
                  <a:pt x="2185" y="436162"/>
                </a:lnTo>
                <a:lnTo>
                  <a:pt x="8623" y="389976"/>
                </a:lnTo>
                <a:lnTo>
                  <a:pt x="19137" y="345488"/>
                </a:lnTo>
                <a:lnTo>
                  <a:pt x="33550" y="302876"/>
                </a:lnTo>
                <a:lnTo>
                  <a:pt x="51686" y="262315"/>
                </a:lnTo>
                <a:lnTo>
                  <a:pt x="73367" y="223983"/>
                </a:lnTo>
                <a:lnTo>
                  <a:pt x="98417" y="188057"/>
                </a:lnTo>
                <a:lnTo>
                  <a:pt x="126659" y="154713"/>
                </a:lnTo>
                <a:lnTo>
                  <a:pt x="157916" y="124128"/>
                </a:lnTo>
                <a:lnTo>
                  <a:pt x="192012" y="96479"/>
                </a:lnTo>
                <a:lnTo>
                  <a:pt x="228769" y="71944"/>
                </a:lnTo>
                <a:lnTo>
                  <a:pt x="268010" y="50697"/>
                </a:lnTo>
                <a:lnTo>
                  <a:pt x="309559" y="32918"/>
                </a:lnTo>
                <a:lnTo>
                  <a:pt x="353240" y="18781"/>
                </a:lnTo>
                <a:lnTo>
                  <a:pt x="398875" y="8465"/>
                </a:lnTo>
                <a:lnTo>
                  <a:pt x="446287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820409" y="39585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811009" y="4927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93590" y="331215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8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617209" y="4159250"/>
            <a:ext cx="133350" cy="121920"/>
          </a:xfrm>
          <a:custGeom>
            <a:avLst/>
            <a:gdLst/>
            <a:ahLst/>
            <a:cxnLst/>
            <a:rect l="l" t="t" r="r" b="b"/>
            <a:pathLst>
              <a:path w="133350" h="121920">
                <a:moveTo>
                  <a:pt x="58419" y="0"/>
                </a:moveTo>
                <a:lnTo>
                  <a:pt x="0" y="69850"/>
                </a:lnTo>
                <a:lnTo>
                  <a:pt x="133350" y="121919"/>
                </a:lnTo>
                <a:lnTo>
                  <a:pt x="58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588509" y="2176779"/>
            <a:ext cx="1094740" cy="1831339"/>
          </a:xfrm>
          <a:custGeom>
            <a:avLst/>
            <a:gdLst/>
            <a:ahLst/>
            <a:cxnLst/>
            <a:rect l="l" t="t" r="r" b="b"/>
            <a:pathLst>
              <a:path w="1094739" h="1831339">
                <a:moveTo>
                  <a:pt x="0" y="0"/>
                </a:moveTo>
                <a:lnTo>
                  <a:pt x="1094739" y="183134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641340" y="3980179"/>
            <a:ext cx="109220" cy="140970"/>
          </a:xfrm>
          <a:custGeom>
            <a:avLst/>
            <a:gdLst/>
            <a:ahLst/>
            <a:cxnLst/>
            <a:rect l="l" t="t" r="r" b="b"/>
            <a:pathLst>
              <a:path w="109220" h="140970">
                <a:moveTo>
                  <a:pt x="78739" y="0"/>
                </a:moveTo>
                <a:lnTo>
                  <a:pt x="0" y="46990"/>
                </a:lnTo>
                <a:lnTo>
                  <a:pt x="109220" y="140970"/>
                </a:lnTo>
                <a:lnTo>
                  <a:pt x="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82159" y="3558540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90"/>
                </a:moveTo>
                <a:lnTo>
                  <a:pt x="10566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605779" y="3474720"/>
            <a:ext cx="133350" cy="121920"/>
          </a:xfrm>
          <a:custGeom>
            <a:avLst/>
            <a:gdLst/>
            <a:ahLst/>
            <a:cxnLst/>
            <a:rect l="l" t="t" r="r" b="b"/>
            <a:pathLst>
              <a:path w="133350" h="121920">
                <a:moveTo>
                  <a:pt x="133350" y="0"/>
                </a:moveTo>
                <a:lnTo>
                  <a:pt x="0" y="52069"/>
                </a:lnTo>
                <a:lnTo>
                  <a:pt x="57150" y="121919"/>
                </a:lnTo>
                <a:lnTo>
                  <a:pt x="133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910069" y="2181860"/>
            <a:ext cx="709930" cy="419100"/>
          </a:xfrm>
          <a:custGeom>
            <a:avLst/>
            <a:gdLst/>
            <a:ahLst/>
            <a:cxnLst/>
            <a:rect l="l" t="t" r="r" b="b"/>
            <a:pathLst>
              <a:path w="709929" h="419100">
                <a:moveTo>
                  <a:pt x="0" y="0"/>
                </a:moveTo>
                <a:lnTo>
                  <a:pt x="709929" y="4191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590790" y="2557779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19">
                <a:moveTo>
                  <a:pt x="45719" y="0"/>
                </a:moveTo>
                <a:lnTo>
                  <a:pt x="0" y="78739"/>
                </a:lnTo>
                <a:lnTo>
                  <a:pt x="140969" y="109219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904990" y="2894329"/>
            <a:ext cx="713740" cy="419100"/>
          </a:xfrm>
          <a:custGeom>
            <a:avLst/>
            <a:gdLst/>
            <a:ahLst/>
            <a:cxnLst/>
            <a:rect l="l" t="t" r="r" b="b"/>
            <a:pathLst>
              <a:path w="713740" h="419100">
                <a:moveTo>
                  <a:pt x="0" y="419100"/>
                </a:moveTo>
                <a:lnTo>
                  <a:pt x="7137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590790" y="2828289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19">
                <a:moveTo>
                  <a:pt x="140969" y="0"/>
                </a:moveTo>
                <a:lnTo>
                  <a:pt x="0" y="30480"/>
                </a:lnTo>
                <a:lnTo>
                  <a:pt x="45719" y="109220"/>
                </a:lnTo>
                <a:lnTo>
                  <a:pt x="140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906259" y="3318509"/>
            <a:ext cx="713740" cy="419100"/>
          </a:xfrm>
          <a:custGeom>
            <a:avLst/>
            <a:gdLst/>
            <a:ahLst/>
            <a:cxnLst/>
            <a:rect l="l" t="t" r="r" b="b"/>
            <a:pathLst>
              <a:path w="713740" h="419100">
                <a:moveTo>
                  <a:pt x="0" y="0"/>
                </a:moveTo>
                <a:lnTo>
                  <a:pt x="713740" y="4191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590790" y="3694429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20">
                <a:moveTo>
                  <a:pt x="46989" y="0"/>
                </a:moveTo>
                <a:lnTo>
                  <a:pt x="0" y="78740"/>
                </a:lnTo>
                <a:lnTo>
                  <a:pt x="140969" y="109220"/>
                </a:lnTo>
                <a:lnTo>
                  <a:pt x="46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904990" y="4024629"/>
            <a:ext cx="708660" cy="419100"/>
          </a:xfrm>
          <a:custGeom>
            <a:avLst/>
            <a:gdLst/>
            <a:ahLst/>
            <a:cxnLst/>
            <a:rect l="l" t="t" r="r" b="b"/>
            <a:pathLst>
              <a:path w="708659" h="419100">
                <a:moveTo>
                  <a:pt x="0" y="419100"/>
                </a:moveTo>
                <a:lnTo>
                  <a:pt x="70865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585709" y="3958590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20">
                <a:moveTo>
                  <a:pt x="140970" y="0"/>
                </a:moveTo>
                <a:lnTo>
                  <a:pt x="0" y="30480"/>
                </a:lnTo>
                <a:lnTo>
                  <a:pt x="45720" y="10922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899909" y="3100070"/>
            <a:ext cx="866140" cy="1348740"/>
          </a:xfrm>
          <a:custGeom>
            <a:avLst/>
            <a:gdLst/>
            <a:ahLst/>
            <a:cxnLst/>
            <a:rect l="l" t="t" r="r" b="b"/>
            <a:pathLst>
              <a:path w="866140" h="1348739">
                <a:moveTo>
                  <a:pt x="0" y="1348740"/>
                </a:moveTo>
                <a:lnTo>
                  <a:pt x="86614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725409" y="2989579"/>
            <a:ext cx="111760" cy="139700"/>
          </a:xfrm>
          <a:custGeom>
            <a:avLst/>
            <a:gdLst/>
            <a:ahLst/>
            <a:cxnLst/>
            <a:rect l="l" t="t" r="r" b="b"/>
            <a:pathLst>
              <a:path w="111759" h="139700">
                <a:moveTo>
                  <a:pt x="111760" y="0"/>
                </a:moveTo>
                <a:lnTo>
                  <a:pt x="0" y="90169"/>
                </a:lnTo>
                <a:lnTo>
                  <a:pt x="76200" y="139700"/>
                </a:lnTo>
                <a:lnTo>
                  <a:pt x="1117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613400" y="2137410"/>
            <a:ext cx="135890" cy="90170"/>
          </a:xfrm>
          <a:custGeom>
            <a:avLst/>
            <a:gdLst/>
            <a:ahLst/>
            <a:cxnLst/>
            <a:rect l="l" t="t" r="r" b="b"/>
            <a:pathLst>
              <a:path w="135889" h="90169">
                <a:moveTo>
                  <a:pt x="0" y="0"/>
                </a:moveTo>
                <a:lnTo>
                  <a:pt x="0" y="90169"/>
                </a:lnTo>
                <a:lnTo>
                  <a:pt x="135889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593590" y="2181860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8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615940" y="3028950"/>
            <a:ext cx="133350" cy="121920"/>
          </a:xfrm>
          <a:custGeom>
            <a:avLst/>
            <a:gdLst/>
            <a:ahLst/>
            <a:cxnLst/>
            <a:rect l="l" t="t" r="r" b="b"/>
            <a:pathLst>
              <a:path w="133350" h="121919">
                <a:moveTo>
                  <a:pt x="58420" y="0"/>
                </a:moveTo>
                <a:lnTo>
                  <a:pt x="0" y="68580"/>
                </a:lnTo>
                <a:lnTo>
                  <a:pt x="133350" y="121919"/>
                </a:lnTo>
                <a:lnTo>
                  <a:pt x="584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584700" y="2428239"/>
            <a:ext cx="1056640" cy="883919"/>
          </a:xfrm>
          <a:custGeom>
            <a:avLst/>
            <a:gdLst/>
            <a:ahLst/>
            <a:cxnLst/>
            <a:rect l="l" t="t" r="r" b="b"/>
            <a:pathLst>
              <a:path w="1056639" h="883920">
                <a:moveTo>
                  <a:pt x="0" y="883920"/>
                </a:moveTo>
                <a:lnTo>
                  <a:pt x="10566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608320" y="2344420"/>
            <a:ext cx="133350" cy="121920"/>
          </a:xfrm>
          <a:custGeom>
            <a:avLst/>
            <a:gdLst/>
            <a:ahLst/>
            <a:cxnLst/>
            <a:rect l="l" t="t" r="r" b="b"/>
            <a:pathLst>
              <a:path w="133350" h="121919">
                <a:moveTo>
                  <a:pt x="133350" y="0"/>
                </a:moveTo>
                <a:lnTo>
                  <a:pt x="0" y="52069"/>
                </a:lnTo>
                <a:lnTo>
                  <a:pt x="57150" y="121919"/>
                </a:lnTo>
                <a:lnTo>
                  <a:pt x="133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575809" y="2595879"/>
            <a:ext cx="1096010" cy="1831339"/>
          </a:xfrm>
          <a:custGeom>
            <a:avLst/>
            <a:gdLst/>
            <a:ahLst/>
            <a:cxnLst/>
            <a:rect l="l" t="t" r="r" b="b"/>
            <a:pathLst>
              <a:path w="1096010" h="1831339">
                <a:moveTo>
                  <a:pt x="0" y="1831339"/>
                </a:moveTo>
                <a:lnTo>
                  <a:pt x="109601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629909" y="2484120"/>
            <a:ext cx="109220" cy="140970"/>
          </a:xfrm>
          <a:custGeom>
            <a:avLst/>
            <a:gdLst/>
            <a:ahLst/>
            <a:cxnLst/>
            <a:rect l="l" t="t" r="r" b="b"/>
            <a:pathLst>
              <a:path w="109220" h="140969">
                <a:moveTo>
                  <a:pt x="109219" y="0"/>
                </a:moveTo>
                <a:lnTo>
                  <a:pt x="0" y="93980"/>
                </a:lnTo>
                <a:lnTo>
                  <a:pt x="77469" y="140969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904990" y="2176779"/>
            <a:ext cx="866140" cy="1350010"/>
          </a:xfrm>
          <a:custGeom>
            <a:avLst/>
            <a:gdLst/>
            <a:ahLst/>
            <a:cxnLst/>
            <a:rect l="l" t="t" r="r" b="b"/>
            <a:pathLst>
              <a:path w="866140" h="1350010">
                <a:moveTo>
                  <a:pt x="0" y="0"/>
                </a:moveTo>
                <a:lnTo>
                  <a:pt x="866139" y="135001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730490" y="3496309"/>
            <a:ext cx="111760" cy="139700"/>
          </a:xfrm>
          <a:custGeom>
            <a:avLst/>
            <a:gdLst/>
            <a:ahLst/>
            <a:cxnLst/>
            <a:rect l="l" t="t" r="r" b="b"/>
            <a:pathLst>
              <a:path w="111759" h="139700">
                <a:moveTo>
                  <a:pt x="76200" y="0"/>
                </a:moveTo>
                <a:lnTo>
                  <a:pt x="0" y="49529"/>
                </a:lnTo>
                <a:lnTo>
                  <a:pt x="111759" y="1397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5750559" y="1530350"/>
            <a:ext cx="1149350" cy="3474720"/>
          </a:xfrm>
          <a:prstGeom prst="rect">
            <a:avLst/>
          </a:prstGeom>
          <a:ln w="2911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ctr" marR="60960">
              <a:lnSpc>
                <a:spcPct val="100000"/>
              </a:lnSpc>
            </a:pPr>
            <a:r>
              <a:rPr dirty="0" sz="1200" spc="100">
                <a:latin typeface="Tahoma"/>
                <a:cs typeface="Tahoma"/>
              </a:rPr>
              <a:t>255w</a:t>
            </a:r>
            <a:r>
              <a:rPr dirty="0" baseline="-31746" sz="1050" spc="150">
                <a:latin typeface="Tahoma"/>
                <a:cs typeface="Tahoma"/>
              </a:rPr>
              <a:t>1</a:t>
            </a:r>
            <a:r>
              <a:rPr dirty="0" sz="1200" spc="10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R="60960">
              <a:lnSpc>
                <a:spcPct val="100000"/>
              </a:lnSpc>
              <a:spcBef>
                <a:spcPts val="240"/>
              </a:spcBef>
            </a:pPr>
            <a:r>
              <a:rPr dirty="0" sz="1200" spc="105">
                <a:latin typeface="Tahoma"/>
                <a:cs typeface="Tahoma"/>
              </a:rPr>
              <a:t>204w</a:t>
            </a:r>
            <a:r>
              <a:rPr dirty="0" baseline="-31746" sz="1050" spc="157">
                <a:latin typeface="Tahoma"/>
                <a:cs typeface="Tahoma"/>
              </a:rPr>
              <a:t>2</a:t>
            </a:r>
            <a:r>
              <a:rPr dirty="0" sz="1200" spc="105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R="1270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3</a:t>
            </a:r>
            <a:endParaRPr baseline="-31746" sz="10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algn="ctr" marR="63500">
              <a:lnSpc>
                <a:spcPct val="100000"/>
              </a:lnSpc>
            </a:pPr>
            <a:r>
              <a:rPr dirty="0" sz="1200" spc="100">
                <a:latin typeface="Tahoma"/>
                <a:cs typeface="Tahoma"/>
              </a:rPr>
              <a:t>255w</a:t>
            </a:r>
            <a:r>
              <a:rPr dirty="0" baseline="-31746" sz="1050" spc="150">
                <a:latin typeface="Tahoma"/>
                <a:cs typeface="Tahoma"/>
              </a:rPr>
              <a:t>4</a:t>
            </a:r>
            <a:r>
              <a:rPr dirty="0" sz="1200" spc="10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R="63500">
              <a:lnSpc>
                <a:spcPct val="100000"/>
              </a:lnSpc>
              <a:spcBef>
                <a:spcPts val="229"/>
              </a:spcBef>
            </a:pPr>
            <a:r>
              <a:rPr dirty="0" sz="1200" spc="105">
                <a:latin typeface="Tahoma"/>
                <a:cs typeface="Tahoma"/>
              </a:rPr>
              <a:t>204w</a:t>
            </a:r>
            <a:r>
              <a:rPr dirty="0" baseline="-31746" sz="1050" spc="157">
                <a:latin typeface="Tahoma"/>
                <a:cs typeface="Tahoma"/>
              </a:rPr>
              <a:t>5</a:t>
            </a:r>
            <a:r>
              <a:rPr dirty="0" sz="1200" spc="105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R="1524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6</a:t>
            </a:r>
            <a:endParaRPr baseline="-31746" sz="10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imes New Roman"/>
              <a:cs typeface="Times New Roman"/>
            </a:endParaRPr>
          </a:p>
          <a:p>
            <a:pPr algn="ctr" marR="63500">
              <a:lnSpc>
                <a:spcPct val="100000"/>
              </a:lnSpc>
            </a:pPr>
            <a:r>
              <a:rPr dirty="0" sz="1200" spc="100">
                <a:latin typeface="Tahoma"/>
                <a:cs typeface="Tahoma"/>
              </a:rPr>
              <a:t>255w</a:t>
            </a:r>
            <a:r>
              <a:rPr dirty="0" baseline="-31746" sz="1050" spc="150">
                <a:latin typeface="Tahoma"/>
                <a:cs typeface="Tahoma"/>
              </a:rPr>
              <a:t>7</a:t>
            </a:r>
            <a:r>
              <a:rPr dirty="0" sz="1200" spc="10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R="63500">
              <a:lnSpc>
                <a:spcPct val="100000"/>
              </a:lnSpc>
              <a:spcBef>
                <a:spcPts val="229"/>
              </a:spcBef>
            </a:pPr>
            <a:r>
              <a:rPr dirty="0" sz="1200" spc="105">
                <a:latin typeface="Tahoma"/>
                <a:cs typeface="Tahoma"/>
              </a:rPr>
              <a:t>204w</a:t>
            </a:r>
            <a:r>
              <a:rPr dirty="0" baseline="-31746" sz="1050" spc="157">
                <a:latin typeface="Tahoma"/>
                <a:cs typeface="Tahoma"/>
              </a:rPr>
              <a:t>8</a:t>
            </a:r>
            <a:r>
              <a:rPr dirty="0" sz="1200" spc="105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R="1524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9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827009" y="1530350"/>
            <a:ext cx="1097280" cy="3474720"/>
          </a:xfrm>
          <a:prstGeom prst="rect">
            <a:avLst/>
          </a:prstGeom>
          <a:ln w="2911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algn="ctr" marL="203835" marR="280670" indent="2540">
              <a:lnSpc>
                <a:spcPct val="97300"/>
              </a:lnSpc>
            </a:pPr>
            <a:r>
              <a:rPr dirty="0" sz="1100" spc="75">
                <a:latin typeface="Tahoma"/>
                <a:cs typeface="Tahoma"/>
              </a:rPr>
              <a:t>Multiply  </a:t>
            </a:r>
            <a:r>
              <a:rPr dirty="0" sz="1100" spc="85">
                <a:latin typeface="Tahoma"/>
                <a:cs typeface="Tahoma"/>
              </a:rPr>
              <a:t>and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100">
                <a:latin typeface="Tahoma"/>
                <a:cs typeface="Tahoma"/>
              </a:rPr>
              <a:t>sum  </a:t>
            </a:r>
            <a:r>
              <a:rPr dirty="0" sz="1100" spc="80">
                <a:latin typeface="Tahoma"/>
                <a:cs typeface="Tahoma"/>
              </a:rPr>
              <a:t>again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algn="ctr" marL="203835" marR="280670" indent="2540">
              <a:lnSpc>
                <a:spcPct val="97300"/>
              </a:lnSpc>
            </a:pPr>
            <a:r>
              <a:rPr dirty="0" sz="1100" spc="75">
                <a:solidFill>
                  <a:srgbClr val="FFFFFF"/>
                </a:solidFill>
                <a:latin typeface="Tahoma"/>
                <a:cs typeface="Tahoma"/>
              </a:rPr>
              <a:t>Multiply  </a:t>
            </a:r>
            <a:r>
              <a:rPr dirty="0" sz="1100" spc="8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10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100">
                <a:solidFill>
                  <a:srgbClr val="FFFFFF"/>
                </a:solidFill>
                <a:latin typeface="Tahoma"/>
                <a:cs typeface="Tahoma"/>
              </a:rPr>
              <a:t>sum  </a:t>
            </a:r>
            <a:r>
              <a:rPr dirty="0" sz="1100" spc="80">
                <a:solidFill>
                  <a:srgbClr val="FFFFFF"/>
                </a:solidFill>
                <a:latin typeface="Tahoma"/>
                <a:cs typeface="Tahoma"/>
              </a:rPr>
              <a:t>again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857240" y="1205229"/>
            <a:ext cx="5435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00">
                <a:latin typeface="Tahoma"/>
                <a:cs typeface="Tahoma"/>
              </a:rPr>
              <a:t>R</a:t>
            </a:r>
            <a:r>
              <a:rPr dirty="0" sz="1600" spc="105">
                <a:latin typeface="Tahoma"/>
                <a:cs typeface="Tahoma"/>
              </a:rPr>
              <a:t>E</a:t>
            </a:r>
            <a:r>
              <a:rPr dirty="0" sz="1600">
                <a:latin typeface="Tahoma"/>
                <a:cs typeface="Tahoma"/>
              </a:rPr>
              <a:t>L</a:t>
            </a:r>
            <a:r>
              <a:rPr dirty="0" sz="1600" spc="120">
                <a:latin typeface="Tahoma"/>
                <a:cs typeface="Tahoma"/>
              </a:rPr>
              <a:t>U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813040" y="1210309"/>
            <a:ext cx="10026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05">
                <a:latin typeface="Tahoma"/>
                <a:cs typeface="Tahoma"/>
              </a:rPr>
              <a:t>SOFTMAX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455409" y="1403350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 h="0">
                <a:moveTo>
                  <a:pt x="0" y="0"/>
                </a:moveTo>
                <a:lnTo>
                  <a:pt x="274319" y="0"/>
                </a:lnTo>
              </a:path>
            </a:pathLst>
          </a:custGeom>
          <a:ln w="29112">
            <a:solidFill>
              <a:srgbClr val="2B3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729730" y="1220469"/>
            <a:ext cx="274320" cy="182880"/>
          </a:xfrm>
          <a:custGeom>
            <a:avLst/>
            <a:gdLst/>
            <a:ahLst/>
            <a:cxnLst/>
            <a:rect l="l" t="t" r="r" b="b"/>
            <a:pathLst>
              <a:path w="274320" h="182880">
                <a:moveTo>
                  <a:pt x="274320" y="0"/>
                </a:moveTo>
                <a:lnTo>
                  <a:pt x="0" y="182879"/>
                </a:lnTo>
              </a:path>
            </a:pathLst>
          </a:custGeom>
          <a:ln w="29112">
            <a:solidFill>
              <a:srgbClr val="2B3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813800" y="1192530"/>
            <a:ext cx="238760" cy="229870"/>
          </a:xfrm>
          <a:custGeom>
            <a:avLst/>
            <a:gdLst/>
            <a:ahLst/>
            <a:cxnLst/>
            <a:rect l="l" t="t" r="r" b="b"/>
            <a:pathLst>
              <a:path w="238759" h="229869">
                <a:moveTo>
                  <a:pt x="0" y="223520"/>
                </a:moveTo>
                <a:lnTo>
                  <a:pt x="58102" y="222091"/>
                </a:lnTo>
                <a:lnTo>
                  <a:pt x="114300" y="185420"/>
                </a:lnTo>
                <a:lnTo>
                  <a:pt x="142041" y="156527"/>
                </a:lnTo>
                <a:lnTo>
                  <a:pt x="168592" y="119062"/>
                </a:lnTo>
                <a:lnTo>
                  <a:pt x="194667" y="78263"/>
                </a:lnTo>
                <a:lnTo>
                  <a:pt x="220979" y="39370"/>
                </a:lnTo>
                <a:lnTo>
                  <a:pt x="238759" y="0"/>
                </a:lnTo>
              </a:path>
            </a:pathLst>
          </a:custGeom>
          <a:ln w="29112">
            <a:solidFill>
              <a:srgbClr val="2B3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200660" y="1386840"/>
            <a:ext cx="2907665" cy="83058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 spc="25">
                <a:latin typeface="Tahoma"/>
                <a:cs typeface="Tahoma"/>
              </a:rPr>
              <a:t>You </a:t>
            </a:r>
            <a:r>
              <a:rPr dirty="0" sz="1800" spc="135">
                <a:latin typeface="Tahoma"/>
                <a:cs typeface="Tahoma"/>
              </a:rPr>
              <a:t>might </a:t>
            </a:r>
            <a:r>
              <a:rPr dirty="0" sz="1800" spc="120">
                <a:latin typeface="Tahoma"/>
                <a:cs typeface="Tahoma"/>
              </a:rPr>
              <a:t>also </a:t>
            </a:r>
            <a:r>
              <a:rPr dirty="0" sz="1800" spc="125">
                <a:latin typeface="Tahoma"/>
                <a:cs typeface="Tahoma"/>
              </a:rPr>
              <a:t>consider  using </a:t>
            </a:r>
            <a:r>
              <a:rPr dirty="0" sz="1800" spc="170" b="1">
                <a:latin typeface="Arial"/>
                <a:cs typeface="Arial"/>
              </a:rPr>
              <a:t>activation  </a:t>
            </a:r>
            <a:r>
              <a:rPr dirty="0" sz="1800" spc="150" b="1">
                <a:latin typeface="Arial"/>
                <a:cs typeface="Arial"/>
              </a:rPr>
              <a:t>functions </a:t>
            </a:r>
            <a:r>
              <a:rPr dirty="0" sz="1800" spc="125">
                <a:latin typeface="Tahoma"/>
                <a:cs typeface="Tahoma"/>
              </a:rPr>
              <a:t>on </a:t>
            </a:r>
            <a:r>
              <a:rPr dirty="0" sz="1800" spc="145">
                <a:latin typeface="Tahoma"/>
                <a:cs typeface="Tahoma"/>
              </a:rPr>
              <a:t>each</a:t>
            </a:r>
            <a:r>
              <a:rPr dirty="0" sz="1800" spc="-235">
                <a:latin typeface="Tahoma"/>
                <a:cs typeface="Tahoma"/>
              </a:rPr>
              <a:t> </a:t>
            </a:r>
            <a:r>
              <a:rPr dirty="0" sz="1800" spc="85">
                <a:latin typeface="Tahoma"/>
                <a:cs typeface="Tahoma"/>
              </a:rPr>
              <a:t>layer.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63</a:t>
            </a:fld>
          </a:p>
        </p:txBody>
      </p:sp>
      <p:sp>
        <p:nvSpPr>
          <p:cNvPr id="70" name="object 70"/>
          <p:cNvSpPr txBox="1"/>
          <p:nvPr/>
        </p:nvSpPr>
        <p:spPr>
          <a:xfrm>
            <a:off x="4585970" y="1917700"/>
            <a:ext cx="11004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7120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00660" y="2448560"/>
            <a:ext cx="2918460" cy="109601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307340">
              <a:lnSpc>
                <a:spcPts val="2090"/>
              </a:lnSpc>
              <a:spcBef>
                <a:spcPts val="225"/>
              </a:spcBef>
            </a:pPr>
            <a:r>
              <a:rPr dirty="0" sz="1800" spc="125">
                <a:latin typeface="Tahoma"/>
                <a:cs typeface="Tahoma"/>
              </a:rPr>
              <a:t>These </a:t>
            </a:r>
            <a:r>
              <a:rPr dirty="0" sz="1800" spc="120">
                <a:latin typeface="Tahoma"/>
                <a:cs typeface="Tahoma"/>
              </a:rPr>
              <a:t>are nonlinear  </a:t>
            </a:r>
            <a:r>
              <a:rPr dirty="0" sz="1800" spc="114">
                <a:latin typeface="Tahoma"/>
                <a:cs typeface="Tahoma"/>
              </a:rPr>
              <a:t>functions </a:t>
            </a:r>
            <a:r>
              <a:rPr dirty="0" sz="1800" spc="120">
                <a:latin typeface="Tahoma"/>
                <a:cs typeface="Tahoma"/>
              </a:rPr>
              <a:t>that</a:t>
            </a:r>
            <a:r>
              <a:rPr dirty="0" sz="1800" spc="-135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smooth,  </a:t>
            </a:r>
            <a:r>
              <a:rPr dirty="0" sz="1800" spc="114">
                <a:latin typeface="Tahoma"/>
                <a:cs typeface="Tahoma"/>
              </a:rPr>
              <a:t>scale, </a:t>
            </a:r>
            <a:r>
              <a:rPr dirty="0" sz="1800" spc="105">
                <a:latin typeface="Tahoma"/>
                <a:cs typeface="Tahoma"/>
              </a:rPr>
              <a:t>or</a:t>
            </a:r>
            <a:r>
              <a:rPr dirty="0" sz="1800" spc="-114">
                <a:latin typeface="Tahoma"/>
                <a:cs typeface="Tahoma"/>
              </a:rPr>
              <a:t> </a:t>
            </a:r>
            <a:r>
              <a:rPr dirty="0" sz="1800" spc="140">
                <a:latin typeface="Tahoma"/>
                <a:cs typeface="Tahoma"/>
              </a:rPr>
              <a:t>compress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030"/>
              </a:lnSpc>
            </a:pPr>
            <a:r>
              <a:rPr dirty="0" sz="1800" spc="130">
                <a:latin typeface="Tahoma"/>
                <a:cs typeface="Tahoma"/>
              </a:rPr>
              <a:t>the </a:t>
            </a:r>
            <a:r>
              <a:rPr dirty="0" sz="1800" spc="110">
                <a:latin typeface="Tahoma"/>
                <a:cs typeface="Tahoma"/>
              </a:rPr>
              <a:t>resulting </a:t>
            </a:r>
            <a:r>
              <a:rPr dirty="0" sz="1800" spc="165">
                <a:latin typeface="Tahoma"/>
                <a:cs typeface="Tahoma"/>
              </a:rPr>
              <a:t>sum</a:t>
            </a:r>
            <a:r>
              <a:rPr dirty="0" sz="1800" spc="-254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values.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00660" y="3774440"/>
            <a:ext cx="2858135" cy="83058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 spc="125">
                <a:latin typeface="Tahoma"/>
                <a:cs typeface="Tahoma"/>
              </a:rPr>
              <a:t>These </a:t>
            </a:r>
            <a:r>
              <a:rPr dirty="0" sz="1800" spc="155">
                <a:latin typeface="Tahoma"/>
                <a:cs typeface="Tahoma"/>
              </a:rPr>
              <a:t>make </a:t>
            </a:r>
            <a:r>
              <a:rPr dirty="0" sz="1800" spc="125">
                <a:latin typeface="Tahoma"/>
                <a:cs typeface="Tahoma"/>
              </a:rPr>
              <a:t>the</a:t>
            </a:r>
            <a:r>
              <a:rPr dirty="0" sz="1800" spc="-330">
                <a:latin typeface="Tahoma"/>
                <a:cs typeface="Tahoma"/>
              </a:rPr>
              <a:t> </a:t>
            </a:r>
            <a:r>
              <a:rPr dirty="0" sz="1800" spc="125">
                <a:latin typeface="Tahoma"/>
                <a:cs typeface="Tahoma"/>
              </a:rPr>
              <a:t>network  </a:t>
            </a:r>
            <a:r>
              <a:rPr dirty="0" sz="1800" spc="130">
                <a:latin typeface="Tahoma"/>
                <a:cs typeface="Tahoma"/>
              </a:rPr>
              <a:t>operate </a:t>
            </a:r>
            <a:r>
              <a:rPr dirty="0" sz="1800" spc="140">
                <a:latin typeface="Tahoma"/>
                <a:cs typeface="Tahoma"/>
              </a:rPr>
              <a:t>more </a:t>
            </a:r>
            <a:r>
              <a:rPr dirty="0" sz="1800" spc="120">
                <a:latin typeface="Tahoma"/>
                <a:cs typeface="Tahoma"/>
              </a:rPr>
              <a:t>naturally  </a:t>
            </a:r>
            <a:r>
              <a:rPr dirty="0" sz="1800" spc="145">
                <a:latin typeface="Tahoma"/>
                <a:cs typeface="Tahoma"/>
              </a:rPr>
              <a:t>and</a:t>
            </a:r>
            <a:r>
              <a:rPr dirty="0" sz="1800" spc="-5">
                <a:latin typeface="Tahoma"/>
                <a:cs typeface="Tahoma"/>
              </a:rPr>
              <a:t> </a:t>
            </a:r>
            <a:r>
              <a:rPr dirty="0" sz="1800" spc="95">
                <a:latin typeface="Tahoma"/>
                <a:cs typeface="Tahoma"/>
              </a:rPr>
              <a:t>smoothly.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35445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5"/>
              <a:t>Activation</a:t>
            </a:r>
            <a:r>
              <a:rPr dirty="0" spc="80"/>
              <a:t> </a:t>
            </a:r>
            <a:r>
              <a:rPr dirty="0" spc="18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350" y="1388109"/>
            <a:ext cx="9410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5">
                <a:latin typeface="Tahoma"/>
                <a:cs typeface="Tahoma"/>
              </a:rPr>
              <a:t>Four</a:t>
            </a:r>
            <a:r>
              <a:rPr dirty="0" sz="1800" spc="25">
                <a:latin typeface="Tahoma"/>
                <a:cs typeface="Tahoma"/>
              </a:rPr>
              <a:t> </a:t>
            </a:r>
            <a:r>
              <a:rPr dirty="0" sz="1800" spc="165">
                <a:latin typeface="Tahoma"/>
                <a:cs typeface="Tahoma"/>
              </a:rPr>
              <a:t>common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125">
                <a:latin typeface="Tahoma"/>
                <a:cs typeface="Tahoma"/>
              </a:rPr>
              <a:t>neural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125">
                <a:latin typeface="Tahoma"/>
                <a:cs typeface="Tahoma"/>
              </a:rPr>
              <a:t>network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125">
                <a:latin typeface="Tahoma"/>
                <a:cs typeface="Tahoma"/>
              </a:rPr>
              <a:t>activation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114">
                <a:latin typeface="Tahoma"/>
                <a:cs typeface="Tahoma"/>
              </a:rPr>
              <a:t>functions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145">
                <a:latin typeface="Tahoma"/>
                <a:cs typeface="Tahoma"/>
              </a:rPr>
              <a:t>implemented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25">
                <a:latin typeface="Tahoma"/>
                <a:cs typeface="Tahoma"/>
              </a:rPr>
              <a:t>using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95">
                <a:latin typeface="Tahoma"/>
                <a:cs typeface="Tahoma"/>
              </a:rPr>
              <a:t>kotlin-stdlib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320" y="1920239"/>
            <a:ext cx="4389120" cy="2390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12079" y="1920239"/>
            <a:ext cx="1463040" cy="1463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7600" y="1920239"/>
            <a:ext cx="1463040" cy="1463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12079" y="3535679"/>
            <a:ext cx="1402079" cy="14020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43469" y="3522979"/>
            <a:ext cx="1609090" cy="14185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162550" y="1818640"/>
            <a:ext cx="610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4">
                <a:latin typeface="Tahoma"/>
                <a:cs typeface="Tahoma"/>
              </a:rPr>
              <a:t>R</a:t>
            </a:r>
            <a:r>
              <a:rPr dirty="0" sz="1800" spc="125">
                <a:latin typeface="Tahoma"/>
                <a:cs typeface="Tahoma"/>
              </a:rPr>
              <a:t>E</a:t>
            </a:r>
            <a:r>
              <a:rPr dirty="0" sz="1800" spc="10">
                <a:latin typeface="Tahoma"/>
                <a:cs typeface="Tahoma"/>
              </a:rPr>
              <a:t>L</a:t>
            </a:r>
            <a:r>
              <a:rPr dirty="0" sz="1800" spc="135">
                <a:latin typeface="Tahoma"/>
                <a:cs typeface="Tahoma"/>
              </a:rPr>
              <a:t>U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63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5106670" y="3444240"/>
            <a:ext cx="647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0">
                <a:latin typeface="Tahoma"/>
                <a:cs typeface="Tahoma"/>
              </a:rPr>
              <a:t>T</a:t>
            </a:r>
            <a:r>
              <a:rPr dirty="0" sz="1800" spc="155">
                <a:latin typeface="Tahoma"/>
                <a:cs typeface="Tahoma"/>
              </a:rPr>
              <a:t>A</a:t>
            </a:r>
            <a:r>
              <a:rPr dirty="0" sz="1800" spc="135">
                <a:latin typeface="Tahoma"/>
                <a:cs typeface="Tahoma"/>
              </a:rPr>
              <a:t>N</a:t>
            </a:r>
            <a:r>
              <a:rPr dirty="0" sz="1800" spc="135">
                <a:latin typeface="Tahoma"/>
                <a:cs typeface="Tahoma"/>
              </a:rPr>
              <a:t>H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45959" y="1844040"/>
            <a:ext cx="103314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5">
                <a:latin typeface="Tahoma"/>
                <a:cs typeface="Tahoma"/>
              </a:rPr>
              <a:t>SIGMOID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32930" y="3500120"/>
            <a:ext cx="11264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20">
                <a:latin typeface="Tahoma"/>
                <a:cs typeface="Tahoma"/>
              </a:rPr>
              <a:t>SOFTMAX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0350" y="4683759"/>
            <a:ext cx="42329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70">
                <a:solidFill>
                  <a:srgbClr val="666666"/>
                </a:solidFill>
                <a:latin typeface="Tahoma"/>
                <a:cs typeface="Tahoma"/>
              </a:rPr>
              <a:t>http</a:t>
            </a:r>
            <a:r>
              <a:rPr dirty="0" sz="1400" spc="70">
                <a:solidFill>
                  <a:srgbClr val="666666"/>
                </a:solidFill>
                <a:latin typeface="Tahoma"/>
                <a:cs typeface="Tahoma"/>
                <a:hlinkClick r:id="rId7"/>
              </a:rPr>
              <a:t>s://w</a:t>
            </a:r>
            <a:r>
              <a:rPr dirty="0" sz="1400" spc="70">
                <a:solidFill>
                  <a:srgbClr val="666666"/>
                </a:solidFill>
                <a:latin typeface="Tahoma"/>
                <a:cs typeface="Tahoma"/>
              </a:rPr>
              <a:t>ww.d</a:t>
            </a:r>
            <a:r>
              <a:rPr dirty="0" sz="1400" spc="70">
                <a:solidFill>
                  <a:srgbClr val="666666"/>
                </a:solidFill>
                <a:latin typeface="Tahoma"/>
                <a:cs typeface="Tahoma"/>
                <a:hlinkClick r:id="rId7"/>
              </a:rPr>
              <a:t>esmos.com/calculator/jwjn5rwfy6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09" y="556259"/>
            <a:ext cx="60896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20" b="1">
                <a:solidFill>
                  <a:srgbClr val="FFFFFF"/>
                </a:solidFill>
                <a:latin typeface="Arial"/>
                <a:cs typeface="Arial"/>
              </a:rPr>
              <a:t>Learn </a:t>
            </a:r>
            <a:r>
              <a:rPr dirty="0" sz="2400" spc="270" b="1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dirty="0" sz="2400" spc="225" b="1">
                <a:solidFill>
                  <a:srgbClr val="FFFFFF"/>
                </a:solidFill>
                <a:latin typeface="Arial"/>
                <a:cs typeface="Arial"/>
              </a:rPr>
              <a:t>About </a:t>
            </a:r>
            <a:r>
              <a:rPr dirty="0" sz="2400" spc="245" b="1">
                <a:solidFill>
                  <a:srgbClr val="FFFFFF"/>
                </a:solidFill>
                <a:latin typeface="Arial"/>
                <a:cs typeface="Arial"/>
              </a:rPr>
              <a:t>Neural</a:t>
            </a:r>
            <a:r>
              <a:rPr dirty="0" sz="24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250" b="1">
                <a:solidFill>
                  <a:srgbClr val="FFFFFF"/>
                </a:solidFill>
                <a:latin typeface="Arial"/>
                <a:cs typeface="Arial"/>
              </a:rPr>
              <a:t>Networks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55490" y="1812289"/>
            <a:ext cx="2395219" cy="2994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1300" y="2269489"/>
            <a:ext cx="3931920" cy="22110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6709" y="1817370"/>
            <a:ext cx="2924810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145">
                <a:latin typeface="Tahoma"/>
                <a:cs typeface="Tahoma"/>
              </a:rPr>
              <a:t>3Blue1Brown </a:t>
            </a:r>
            <a:r>
              <a:rPr dirty="0" sz="1950" spc="-5">
                <a:latin typeface="Tahoma"/>
                <a:cs typeface="Tahoma"/>
              </a:rPr>
              <a:t>-</a:t>
            </a:r>
            <a:r>
              <a:rPr dirty="0" sz="1950" spc="-160">
                <a:latin typeface="Tahoma"/>
                <a:cs typeface="Tahoma"/>
              </a:rPr>
              <a:t> </a:t>
            </a:r>
            <a:r>
              <a:rPr dirty="0" sz="1950" spc="40">
                <a:latin typeface="Tahoma"/>
                <a:cs typeface="Tahoma"/>
              </a:rPr>
              <a:t>YouTube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76490" y="1812289"/>
            <a:ext cx="2199640" cy="3013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63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09" y="556259"/>
            <a:ext cx="2171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90" b="1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dirty="0" sz="2400" spc="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180" b="1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400" y="5186578"/>
            <a:ext cx="34226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235" b="1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dirty="0" sz="1800" spc="250" b="1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709" y="1355090"/>
            <a:ext cx="8686800" cy="822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4200"/>
              </a:lnSpc>
              <a:spcBef>
                <a:spcPts val="100"/>
              </a:spcBef>
            </a:pPr>
            <a:r>
              <a:rPr dirty="0" sz="1950" spc="155" b="1">
                <a:latin typeface="Arial"/>
                <a:cs typeface="Arial"/>
              </a:rPr>
              <a:t>Kotlin </a:t>
            </a:r>
            <a:r>
              <a:rPr dirty="0" sz="1950" spc="200" b="1">
                <a:latin typeface="Arial"/>
                <a:cs typeface="Arial"/>
              </a:rPr>
              <a:t>Neural </a:t>
            </a:r>
            <a:r>
              <a:rPr dirty="0" sz="1950" spc="225" b="1">
                <a:latin typeface="Arial"/>
                <a:cs typeface="Arial"/>
              </a:rPr>
              <a:t>Network </a:t>
            </a:r>
            <a:r>
              <a:rPr dirty="0" sz="1950" spc="185" b="1">
                <a:latin typeface="Arial"/>
                <a:cs typeface="Arial"/>
              </a:rPr>
              <a:t>Example  </a:t>
            </a:r>
            <a:r>
              <a:rPr dirty="0" sz="1950" spc="175" b="1">
                <a:solidFill>
                  <a:srgbClr val="5193E1"/>
                </a:solidFill>
                <a:latin typeface="Arial"/>
                <a:cs typeface="Arial"/>
              </a:rPr>
              <a:t>https://github.com/thomasnield/kotlin_simple_neural_network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2782570"/>
            <a:ext cx="25406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80"/>
              <a:t>Going</a:t>
            </a:r>
            <a:r>
              <a:rPr dirty="0" spc="105"/>
              <a:t> </a:t>
            </a:r>
            <a:r>
              <a:rPr dirty="0" spc="229"/>
              <a:t>Forward</a:t>
            </a:r>
          </a:p>
        </p:txBody>
      </p:sp>
      <p:sp>
        <p:nvSpPr>
          <p:cNvPr id="3" name="object 3"/>
          <p:cNvSpPr/>
          <p:nvPr/>
        </p:nvSpPr>
        <p:spPr>
          <a:xfrm>
            <a:off x="7498080" y="1737360"/>
            <a:ext cx="2133600" cy="2142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50977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95"/>
              <a:t>Use </a:t>
            </a:r>
            <a:r>
              <a:rPr dirty="0" spc="285"/>
              <a:t>the </a:t>
            </a:r>
            <a:r>
              <a:rPr dirty="0" spc="215"/>
              <a:t>Right </a:t>
            </a:r>
            <a:r>
              <a:rPr dirty="0" spc="190"/>
              <a:t>“AI” </a:t>
            </a:r>
            <a:r>
              <a:rPr dirty="0" spc="220"/>
              <a:t>for </a:t>
            </a:r>
            <a:r>
              <a:rPr dirty="0" spc="290"/>
              <a:t>the</a:t>
            </a:r>
            <a:r>
              <a:rPr dirty="0" spc="-105"/>
              <a:t> </a:t>
            </a:r>
            <a:r>
              <a:rPr dirty="0" spc="-10"/>
              <a:t>Job</a:t>
            </a:r>
          </a:p>
        </p:txBody>
      </p:sp>
      <p:sp>
        <p:nvSpPr>
          <p:cNvPr id="3" name="object 3"/>
          <p:cNvSpPr/>
          <p:nvPr/>
        </p:nvSpPr>
        <p:spPr>
          <a:xfrm>
            <a:off x="623569" y="1760220"/>
            <a:ext cx="1024890" cy="1544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9489" y="1289050"/>
            <a:ext cx="16243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Arial"/>
                <a:cs typeface="Arial"/>
              </a:rPr>
              <a:t>Neural</a:t>
            </a:r>
            <a:r>
              <a:rPr dirty="0" sz="1600" spc="-6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Networks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3530600"/>
            <a:ext cx="74930" cy="1003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85">
                <a:latin typeface="Calibri"/>
                <a:cs typeface="Calibri"/>
              </a:rPr>
              <a:t>●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569" y="3482340"/>
            <a:ext cx="2132330" cy="347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7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Image/Audio/Video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Recognition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70"/>
              </a:lnSpc>
            </a:pPr>
            <a:r>
              <a:rPr dirty="0" sz="1100" i="1">
                <a:latin typeface="Arial"/>
                <a:cs typeface="Arial"/>
              </a:rPr>
              <a:t>“Cat” and </a:t>
            </a:r>
            <a:r>
              <a:rPr dirty="0" sz="1100" spc="-5" i="1">
                <a:latin typeface="Arial"/>
                <a:cs typeface="Arial"/>
              </a:rPr>
              <a:t>“Dog” photo</a:t>
            </a:r>
            <a:r>
              <a:rPr dirty="0" sz="1100" spc="5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classifier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9" y="3996690"/>
            <a:ext cx="74930" cy="1003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85">
                <a:latin typeface="Calibri"/>
                <a:cs typeface="Calibri"/>
              </a:rPr>
              <a:t>●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569" y="3948429"/>
            <a:ext cx="14268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Nonlinear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regression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669" y="4307840"/>
            <a:ext cx="74930" cy="1003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85">
                <a:latin typeface="Calibri"/>
                <a:cs typeface="Calibri"/>
              </a:rPr>
              <a:t>●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0569" y="4259579"/>
            <a:ext cx="2420620" cy="8153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ct val="92800"/>
              </a:lnSpc>
              <a:spcBef>
                <a:spcPts val="195"/>
              </a:spcBef>
            </a:pPr>
            <a:r>
              <a:rPr dirty="0" sz="1100" spc="-5" b="1">
                <a:latin typeface="Arial"/>
                <a:cs typeface="Arial"/>
              </a:rPr>
              <a:t>Any </a:t>
            </a:r>
            <a:r>
              <a:rPr dirty="0" sz="1100" spc="-20" b="1">
                <a:latin typeface="Arial"/>
                <a:cs typeface="Arial"/>
              </a:rPr>
              <a:t>fuzzy, </a:t>
            </a:r>
            <a:r>
              <a:rPr dirty="0" sz="1100" b="1">
                <a:latin typeface="Arial"/>
                <a:cs typeface="Arial"/>
              </a:rPr>
              <a:t>difficult problems </a:t>
            </a:r>
            <a:r>
              <a:rPr dirty="0" sz="1100" spc="-5" b="1">
                <a:latin typeface="Arial"/>
                <a:cs typeface="Arial"/>
              </a:rPr>
              <a:t>that  have no clear model but </a:t>
            </a:r>
            <a:r>
              <a:rPr dirty="0" sz="1100" b="1" i="1">
                <a:latin typeface="Arial"/>
                <a:cs typeface="Arial"/>
              </a:rPr>
              <a:t>lots </a:t>
            </a:r>
            <a:r>
              <a:rPr dirty="0" sz="1100" spc="-5" b="1">
                <a:latin typeface="Arial"/>
                <a:cs typeface="Arial"/>
              </a:rPr>
              <a:t>of data  </a:t>
            </a:r>
            <a:r>
              <a:rPr dirty="0" sz="1100" spc="-5" i="1">
                <a:latin typeface="Arial"/>
                <a:cs typeface="Arial"/>
              </a:rPr>
              <a:t>Self-driving vehicles</a:t>
            </a:r>
            <a:endParaRPr sz="1100">
              <a:latin typeface="Arial"/>
              <a:cs typeface="Arial"/>
            </a:endParaRPr>
          </a:p>
          <a:p>
            <a:pPr marL="12700" marR="243204">
              <a:lnSpc>
                <a:spcPts val="1220"/>
              </a:lnSpc>
              <a:spcBef>
                <a:spcPts val="35"/>
              </a:spcBef>
            </a:pPr>
            <a:r>
              <a:rPr dirty="0" sz="1100" spc="-5" i="1">
                <a:latin typeface="Arial"/>
                <a:cs typeface="Arial"/>
              </a:rPr>
              <a:t>Natural language processing  </a:t>
            </a:r>
            <a:r>
              <a:rPr dirty="0" sz="1100" spc="-5" i="1">
                <a:latin typeface="Arial"/>
                <a:cs typeface="Arial"/>
              </a:rPr>
              <a:t>Problems w/ mysterious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unknowns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8440" y="1314450"/>
            <a:ext cx="1872614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Arial"/>
                <a:cs typeface="Arial"/>
              </a:rPr>
              <a:t>Bayesian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Inference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62679" y="3530600"/>
            <a:ext cx="74930" cy="1003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85">
                <a:latin typeface="Calibri"/>
                <a:cs typeface="Calibri"/>
              </a:rPr>
              <a:t>●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79850" y="3482340"/>
            <a:ext cx="2025650" cy="504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70"/>
              </a:lnSpc>
              <a:spcBef>
                <a:spcPts val="100"/>
              </a:spcBef>
            </a:pPr>
            <a:r>
              <a:rPr dirty="0" sz="1100" spc="-25" b="1">
                <a:latin typeface="Arial"/>
                <a:cs typeface="Arial"/>
              </a:rPr>
              <a:t>Text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classification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30"/>
              </a:lnSpc>
              <a:spcBef>
                <a:spcPts val="65"/>
              </a:spcBef>
            </a:pPr>
            <a:r>
              <a:rPr dirty="0" sz="1100" spc="-5" i="1">
                <a:latin typeface="Arial"/>
                <a:cs typeface="Arial"/>
              </a:rPr>
              <a:t>Email </a:t>
            </a:r>
            <a:r>
              <a:rPr dirty="0" sz="1100" i="1">
                <a:latin typeface="Arial"/>
                <a:cs typeface="Arial"/>
              </a:rPr>
              <a:t>spam, </a:t>
            </a:r>
            <a:r>
              <a:rPr dirty="0" sz="1100" spc="-5" i="1">
                <a:latin typeface="Arial"/>
                <a:cs typeface="Arial"/>
              </a:rPr>
              <a:t>sentiment analysis,  </a:t>
            </a:r>
            <a:r>
              <a:rPr dirty="0" sz="1100" spc="-5" i="1">
                <a:latin typeface="Arial"/>
                <a:cs typeface="Arial"/>
              </a:rPr>
              <a:t>document</a:t>
            </a:r>
            <a:r>
              <a:rPr dirty="0" sz="110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categorization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62679" y="4151629"/>
            <a:ext cx="74930" cy="1003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85">
                <a:latin typeface="Calibri"/>
                <a:cs typeface="Calibri"/>
              </a:rPr>
              <a:t>●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79850" y="4104640"/>
            <a:ext cx="17379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Document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summarization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62679" y="4462779"/>
            <a:ext cx="74930" cy="1003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85">
                <a:latin typeface="Calibri"/>
                <a:cs typeface="Calibri"/>
              </a:rPr>
              <a:t>●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79850" y="4415790"/>
            <a:ext cx="1774825" cy="50419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ct val="92800"/>
              </a:lnSpc>
              <a:spcBef>
                <a:spcPts val="195"/>
              </a:spcBef>
            </a:pPr>
            <a:r>
              <a:rPr dirty="0" sz="1100" spc="-5" b="1">
                <a:latin typeface="Arial"/>
                <a:cs typeface="Arial"/>
              </a:rPr>
              <a:t>Probability inference  </a:t>
            </a:r>
            <a:r>
              <a:rPr dirty="0" sz="1100" spc="-5" i="1">
                <a:latin typeface="Arial"/>
                <a:cs typeface="Arial"/>
              </a:rPr>
              <a:t>Disease diagnosis, updating  </a:t>
            </a:r>
            <a:r>
              <a:rPr dirty="0" sz="1100" spc="-5" i="1">
                <a:latin typeface="Arial"/>
                <a:cs typeface="Arial"/>
              </a:rPr>
              <a:t>predictions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51250" y="1733550"/>
            <a:ext cx="2505710" cy="1554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040880" y="1295400"/>
            <a:ext cx="21069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Arial"/>
                <a:cs typeface="Arial"/>
              </a:rPr>
              <a:t>Discrete</a:t>
            </a:r>
            <a:r>
              <a:rPr dirty="0" sz="1600" spc="-7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Optimization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18630" y="3511550"/>
            <a:ext cx="74930" cy="1003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85">
                <a:latin typeface="Calibri"/>
                <a:cs typeface="Calibri"/>
              </a:rPr>
              <a:t>●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34530" y="3463290"/>
            <a:ext cx="2077085" cy="504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75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Scheduling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20"/>
              </a:lnSpc>
              <a:spcBef>
                <a:spcPts val="80"/>
              </a:spcBef>
            </a:pPr>
            <a:r>
              <a:rPr dirty="0" sz="1100" i="1">
                <a:latin typeface="Arial"/>
                <a:cs typeface="Arial"/>
              </a:rPr>
              <a:t>Staff, </a:t>
            </a:r>
            <a:r>
              <a:rPr dirty="0" sz="1100" spc="-5" i="1">
                <a:latin typeface="Arial"/>
                <a:cs typeface="Arial"/>
              </a:rPr>
              <a:t>transportation, classrooms,  </a:t>
            </a:r>
            <a:r>
              <a:rPr dirty="0" sz="1100" i="1">
                <a:latin typeface="Arial"/>
                <a:cs typeface="Arial"/>
              </a:rPr>
              <a:t>sports </a:t>
            </a:r>
            <a:r>
              <a:rPr dirty="0" sz="1100" spc="-5" i="1">
                <a:latin typeface="Arial"/>
                <a:cs typeface="Arial"/>
              </a:rPr>
              <a:t>tournaments, server</a:t>
            </a:r>
            <a:r>
              <a:rPr dirty="0" sz="1100" spc="2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jobs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18630" y="4133850"/>
            <a:ext cx="74930" cy="1003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85">
                <a:latin typeface="Calibri"/>
                <a:cs typeface="Calibri"/>
              </a:rPr>
              <a:t>●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34530" y="4085590"/>
            <a:ext cx="2008505" cy="349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75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Route </a:t>
            </a:r>
            <a:r>
              <a:rPr dirty="0" sz="1100" b="1">
                <a:latin typeface="Arial"/>
                <a:cs typeface="Arial"/>
              </a:rPr>
              <a:t>Optimization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100" spc="-10" i="1">
                <a:latin typeface="Arial"/>
                <a:cs typeface="Arial"/>
              </a:rPr>
              <a:t>Transportation,</a:t>
            </a:r>
            <a:r>
              <a:rPr dirty="0" sz="1100" spc="5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communications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18630" y="4599940"/>
            <a:ext cx="74930" cy="1003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85">
                <a:latin typeface="Calibri"/>
                <a:cs typeface="Calibri"/>
              </a:rPr>
              <a:t>●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34530" y="4552950"/>
            <a:ext cx="2075814" cy="504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7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Industry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30"/>
              </a:lnSpc>
              <a:spcBef>
                <a:spcPts val="65"/>
              </a:spcBef>
            </a:pPr>
            <a:r>
              <a:rPr dirty="0" sz="1100" spc="-5" i="1">
                <a:latin typeface="Arial"/>
                <a:cs typeface="Arial"/>
              </a:rPr>
              <a:t>Manufacturing, </a:t>
            </a:r>
            <a:r>
              <a:rPr dirty="0" sz="1100" i="1">
                <a:latin typeface="Arial"/>
                <a:cs typeface="Arial"/>
              </a:rPr>
              <a:t>farming, </a:t>
            </a:r>
            <a:r>
              <a:rPr dirty="0" sz="1100" spc="-5" i="1">
                <a:latin typeface="Arial"/>
                <a:cs typeface="Arial"/>
              </a:rPr>
              <a:t>nutrition,  </a:t>
            </a:r>
            <a:r>
              <a:rPr dirty="0" sz="1100" spc="-15" i="1">
                <a:latin typeface="Arial"/>
                <a:cs typeface="Arial"/>
              </a:rPr>
              <a:t>energy, </a:t>
            </a:r>
            <a:r>
              <a:rPr dirty="0" sz="1100" spc="-5" i="1">
                <a:latin typeface="Arial"/>
                <a:cs typeface="Arial"/>
              </a:rPr>
              <a:t>engineering,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finance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31670" y="1750060"/>
            <a:ext cx="1012190" cy="1554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756400" y="1737360"/>
            <a:ext cx="2673350" cy="1554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r>
              <a:rPr dirty="0" spc="250"/>
              <a:t>69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43065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25"/>
              <a:t>GitHub Page </a:t>
            </a:r>
            <a:r>
              <a:rPr dirty="0" spc="220"/>
              <a:t>for </a:t>
            </a:r>
            <a:r>
              <a:rPr dirty="0" spc="210"/>
              <a:t>this</a:t>
            </a:r>
            <a:r>
              <a:rPr dirty="0" spc="-60"/>
              <a:t> </a:t>
            </a:r>
            <a:r>
              <a:rPr dirty="0" spc="135"/>
              <a:t>Talk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r>
              <a:rPr dirty="0" spc="250"/>
              <a:t>70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09" y="1355090"/>
            <a:ext cx="9116695" cy="111379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950" spc="145" b="1">
                <a:latin typeface="Arial"/>
                <a:cs typeface="Arial"/>
              </a:rPr>
              <a:t>Slides </a:t>
            </a:r>
            <a:r>
              <a:rPr dirty="0" sz="1950" spc="210" b="1">
                <a:latin typeface="Arial"/>
                <a:cs typeface="Arial"/>
              </a:rPr>
              <a:t>have </a:t>
            </a:r>
            <a:r>
              <a:rPr dirty="0" sz="1950" spc="145" b="1">
                <a:latin typeface="Arial"/>
                <a:cs typeface="Arial"/>
              </a:rPr>
              <a:t>links </a:t>
            </a:r>
            <a:r>
              <a:rPr dirty="0" sz="1950" spc="210" b="1">
                <a:latin typeface="Arial"/>
                <a:cs typeface="Arial"/>
              </a:rPr>
              <a:t>to </a:t>
            </a:r>
            <a:r>
              <a:rPr dirty="0" sz="1950" spc="165" b="1">
                <a:latin typeface="Arial"/>
                <a:cs typeface="Arial"/>
              </a:rPr>
              <a:t>code</a:t>
            </a:r>
            <a:r>
              <a:rPr dirty="0" sz="1950" spc="15" b="1">
                <a:latin typeface="Arial"/>
                <a:cs typeface="Arial"/>
              </a:rPr>
              <a:t> </a:t>
            </a:r>
            <a:r>
              <a:rPr dirty="0" sz="1950" spc="200" b="1">
                <a:latin typeface="Arial"/>
                <a:cs typeface="Arial"/>
              </a:rPr>
              <a:t>examples</a:t>
            </a:r>
            <a:endParaRPr sz="1950">
              <a:latin typeface="Arial"/>
              <a:cs typeface="Arial"/>
            </a:endParaRPr>
          </a:p>
          <a:p>
            <a:pPr marL="12700" marR="5080">
              <a:lnSpc>
                <a:spcPts val="2290"/>
              </a:lnSpc>
              <a:spcBef>
                <a:spcPts val="915"/>
              </a:spcBef>
            </a:pPr>
            <a:r>
              <a:rPr dirty="0" sz="1950" spc="195" b="1">
                <a:solidFill>
                  <a:srgbClr val="5193E1"/>
                </a:solidFill>
                <a:latin typeface="Arial"/>
                <a:cs typeface="Arial"/>
              </a:rPr>
              <a:t>https://github.com/thomasnield/kotlinconf-2018-mathematical-m  </a:t>
            </a:r>
            <a:r>
              <a:rPr dirty="0" sz="1950" spc="180" b="1">
                <a:solidFill>
                  <a:srgbClr val="5193E1"/>
                </a:solidFill>
                <a:latin typeface="Arial"/>
                <a:cs typeface="Arial"/>
              </a:rPr>
              <a:t>odeling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462529"/>
            <a:ext cx="7668259" cy="746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9410">
              <a:lnSpc>
                <a:spcPts val="2840"/>
              </a:lnSpc>
              <a:spcBef>
                <a:spcPts val="100"/>
              </a:spcBef>
            </a:pPr>
            <a:r>
              <a:rPr dirty="0" spc="240"/>
              <a:t>Part</a:t>
            </a:r>
            <a:r>
              <a:rPr dirty="0" spc="165"/>
              <a:t> </a:t>
            </a:r>
            <a:r>
              <a:rPr dirty="0" spc="195"/>
              <a:t>II:</a:t>
            </a:r>
          </a:p>
          <a:p>
            <a:pPr marL="359410">
              <a:lnSpc>
                <a:spcPts val="2840"/>
              </a:lnSpc>
            </a:pPr>
            <a:r>
              <a:rPr dirty="0" spc="220"/>
              <a:t>Discrete</a:t>
            </a:r>
            <a:r>
              <a:rPr dirty="0" spc="170"/>
              <a:t> </a:t>
            </a:r>
            <a:r>
              <a:rPr dirty="0" spc="235"/>
              <a:t>Optimization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703819" y="3769359"/>
            <a:ext cx="1485900" cy="0"/>
          </a:xfrm>
          <a:custGeom>
            <a:avLst/>
            <a:gdLst/>
            <a:ahLst/>
            <a:cxnLst/>
            <a:rect l="l" t="t" r="r" b="b"/>
            <a:pathLst>
              <a:path w="1485900" h="0">
                <a:moveTo>
                  <a:pt x="0" y="0"/>
                </a:moveTo>
                <a:lnTo>
                  <a:pt x="1485900" y="0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03819" y="1981200"/>
            <a:ext cx="0" cy="894080"/>
          </a:xfrm>
          <a:custGeom>
            <a:avLst/>
            <a:gdLst/>
            <a:ahLst/>
            <a:cxnLst/>
            <a:rect l="l" t="t" r="r" b="b"/>
            <a:pathLst>
              <a:path w="0" h="894080">
                <a:moveTo>
                  <a:pt x="0" y="0"/>
                </a:moveTo>
                <a:lnTo>
                  <a:pt x="0" y="894080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703819" y="1981200"/>
            <a:ext cx="1485900" cy="0"/>
          </a:xfrm>
          <a:custGeom>
            <a:avLst/>
            <a:gdLst/>
            <a:ahLst/>
            <a:cxnLst/>
            <a:rect l="l" t="t" r="r" b="b"/>
            <a:pathLst>
              <a:path w="1485900" h="0">
                <a:moveTo>
                  <a:pt x="0" y="0"/>
                </a:moveTo>
                <a:lnTo>
                  <a:pt x="1485900" y="0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18219" y="1981200"/>
            <a:ext cx="685800" cy="894080"/>
          </a:xfrm>
          <a:custGeom>
            <a:avLst/>
            <a:gdLst/>
            <a:ahLst/>
            <a:cxnLst/>
            <a:rect l="l" t="t" r="r" b="b"/>
            <a:pathLst>
              <a:path w="685800" h="894080">
                <a:moveTo>
                  <a:pt x="685800" y="0"/>
                </a:moveTo>
                <a:lnTo>
                  <a:pt x="0" y="894080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18219" y="2875279"/>
            <a:ext cx="685800" cy="894080"/>
          </a:xfrm>
          <a:custGeom>
            <a:avLst/>
            <a:gdLst/>
            <a:ahLst/>
            <a:cxnLst/>
            <a:rect l="l" t="t" r="r" b="b"/>
            <a:pathLst>
              <a:path w="685800" h="894079">
                <a:moveTo>
                  <a:pt x="685800" y="894080"/>
                </a:moveTo>
                <a:lnTo>
                  <a:pt x="0" y="0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03819" y="2875279"/>
            <a:ext cx="0" cy="894080"/>
          </a:xfrm>
          <a:custGeom>
            <a:avLst/>
            <a:gdLst/>
            <a:ahLst/>
            <a:cxnLst/>
            <a:rect l="l" t="t" r="r" b="b"/>
            <a:pathLst>
              <a:path w="0" h="894079">
                <a:moveTo>
                  <a:pt x="0" y="894080"/>
                </a:moveTo>
                <a:lnTo>
                  <a:pt x="0" y="0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89519" y="1869439"/>
            <a:ext cx="228600" cy="223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89519" y="2763520"/>
            <a:ext cx="228600" cy="223520"/>
          </a:xfrm>
          <a:custGeom>
            <a:avLst/>
            <a:gdLst/>
            <a:ahLst/>
            <a:cxnLst/>
            <a:rect l="l" t="t" r="r" b="b"/>
            <a:pathLst>
              <a:path w="228600" h="223519">
                <a:moveTo>
                  <a:pt x="114300" y="0"/>
                </a:moveTo>
                <a:lnTo>
                  <a:pt x="69115" y="8532"/>
                </a:lnTo>
                <a:lnTo>
                  <a:pt x="32861" y="32067"/>
                </a:lnTo>
                <a:lnTo>
                  <a:pt x="8751" y="67508"/>
                </a:lnTo>
                <a:lnTo>
                  <a:pt x="0" y="111760"/>
                </a:lnTo>
                <a:lnTo>
                  <a:pt x="8751" y="156011"/>
                </a:lnTo>
                <a:lnTo>
                  <a:pt x="32861" y="191452"/>
                </a:lnTo>
                <a:lnTo>
                  <a:pt x="69115" y="214987"/>
                </a:lnTo>
                <a:lnTo>
                  <a:pt x="114300" y="223519"/>
                </a:lnTo>
                <a:lnTo>
                  <a:pt x="159484" y="214987"/>
                </a:lnTo>
                <a:lnTo>
                  <a:pt x="195738" y="191452"/>
                </a:lnTo>
                <a:lnTo>
                  <a:pt x="219848" y="156011"/>
                </a:lnTo>
                <a:lnTo>
                  <a:pt x="228600" y="111760"/>
                </a:lnTo>
                <a:lnTo>
                  <a:pt x="219848" y="67508"/>
                </a:lnTo>
                <a:lnTo>
                  <a:pt x="195738" y="32067"/>
                </a:lnTo>
                <a:lnTo>
                  <a:pt x="159484" y="8532"/>
                </a:lnTo>
                <a:lnTo>
                  <a:pt x="114300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89519" y="2763520"/>
            <a:ext cx="228600" cy="223520"/>
          </a:xfrm>
          <a:custGeom>
            <a:avLst/>
            <a:gdLst/>
            <a:ahLst/>
            <a:cxnLst/>
            <a:rect l="l" t="t" r="r" b="b"/>
            <a:pathLst>
              <a:path w="228600" h="223519">
                <a:moveTo>
                  <a:pt x="114300" y="0"/>
                </a:moveTo>
                <a:lnTo>
                  <a:pt x="159484" y="8532"/>
                </a:lnTo>
                <a:lnTo>
                  <a:pt x="195738" y="32067"/>
                </a:lnTo>
                <a:lnTo>
                  <a:pt x="219848" y="67508"/>
                </a:lnTo>
                <a:lnTo>
                  <a:pt x="228600" y="111760"/>
                </a:lnTo>
                <a:lnTo>
                  <a:pt x="219848" y="156011"/>
                </a:lnTo>
                <a:lnTo>
                  <a:pt x="195738" y="191452"/>
                </a:lnTo>
                <a:lnTo>
                  <a:pt x="159484" y="214987"/>
                </a:lnTo>
                <a:lnTo>
                  <a:pt x="114300" y="223519"/>
                </a:lnTo>
                <a:lnTo>
                  <a:pt x="69115" y="214987"/>
                </a:lnTo>
                <a:lnTo>
                  <a:pt x="32861" y="191452"/>
                </a:lnTo>
                <a:lnTo>
                  <a:pt x="8751" y="156011"/>
                </a:lnTo>
                <a:lnTo>
                  <a:pt x="0" y="111760"/>
                </a:lnTo>
                <a:lnTo>
                  <a:pt x="8751" y="67508"/>
                </a:lnTo>
                <a:lnTo>
                  <a:pt x="32861" y="32067"/>
                </a:lnTo>
                <a:lnTo>
                  <a:pt x="69115" y="8532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89519" y="27635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18119" y="29870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188450" y="1869439"/>
            <a:ext cx="229870" cy="223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502650" y="2763520"/>
            <a:ext cx="228600" cy="223520"/>
          </a:xfrm>
          <a:custGeom>
            <a:avLst/>
            <a:gdLst/>
            <a:ahLst/>
            <a:cxnLst/>
            <a:rect l="l" t="t" r="r" b="b"/>
            <a:pathLst>
              <a:path w="228600" h="223519">
                <a:moveTo>
                  <a:pt x="114300" y="0"/>
                </a:moveTo>
                <a:lnTo>
                  <a:pt x="69115" y="8532"/>
                </a:lnTo>
                <a:lnTo>
                  <a:pt x="32861" y="32067"/>
                </a:lnTo>
                <a:lnTo>
                  <a:pt x="8751" y="67508"/>
                </a:lnTo>
                <a:lnTo>
                  <a:pt x="0" y="111760"/>
                </a:lnTo>
                <a:lnTo>
                  <a:pt x="8751" y="156011"/>
                </a:lnTo>
                <a:lnTo>
                  <a:pt x="32861" y="191452"/>
                </a:lnTo>
                <a:lnTo>
                  <a:pt x="69115" y="214987"/>
                </a:lnTo>
                <a:lnTo>
                  <a:pt x="114300" y="223519"/>
                </a:lnTo>
                <a:lnTo>
                  <a:pt x="159484" y="214987"/>
                </a:lnTo>
                <a:lnTo>
                  <a:pt x="195738" y="191452"/>
                </a:lnTo>
                <a:lnTo>
                  <a:pt x="219848" y="156011"/>
                </a:lnTo>
                <a:lnTo>
                  <a:pt x="228600" y="111760"/>
                </a:lnTo>
                <a:lnTo>
                  <a:pt x="219848" y="67508"/>
                </a:lnTo>
                <a:lnTo>
                  <a:pt x="195738" y="32067"/>
                </a:lnTo>
                <a:lnTo>
                  <a:pt x="159484" y="8532"/>
                </a:lnTo>
                <a:lnTo>
                  <a:pt x="114300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502650" y="2763520"/>
            <a:ext cx="228600" cy="223520"/>
          </a:xfrm>
          <a:custGeom>
            <a:avLst/>
            <a:gdLst/>
            <a:ahLst/>
            <a:cxnLst/>
            <a:rect l="l" t="t" r="r" b="b"/>
            <a:pathLst>
              <a:path w="228600" h="223519">
                <a:moveTo>
                  <a:pt x="114300" y="0"/>
                </a:moveTo>
                <a:lnTo>
                  <a:pt x="159484" y="8532"/>
                </a:lnTo>
                <a:lnTo>
                  <a:pt x="195738" y="32067"/>
                </a:lnTo>
                <a:lnTo>
                  <a:pt x="219848" y="67508"/>
                </a:lnTo>
                <a:lnTo>
                  <a:pt x="228600" y="111760"/>
                </a:lnTo>
                <a:lnTo>
                  <a:pt x="219848" y="156011"/>
                </a:lnTo>
                <a:lnTo>
                  <a:pt x="195738" y="191452"/>
                </a:lnTo>
                <a:lnTo>
                  <a:pt x="159484" y="214987"/>
                </a:lnTo>
                <a:lnTo>
                  <a:pt x="114300" y="223519"/>
                </a:lnTo>
                <a:lnTo>
                  <a:pt x="69115" y="214987"/>
                </a:lnTo>
                <a:lnTo>
                  <a:pt x="32861" y="191452"/>
                </a:lnTo>
                <a:lnTo>
                  <a:pt x="8751" y="156011"/>
                </a:lnTo>
                <a:lnTo>
                  <a:pt x="0" y="111760"/>
                </a:lnTo>
                <a:lnTo>
                  <a:pt x="8751" y="67508"/>
                </a:lnTo>
                <a:lnTo>
                  <a:pt x="32861" y="32067"/>
                </a:lnTo>
                <a:lnTo>
                  <a:pt x="69115" y="8532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502650" y="27635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732519" y="29870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589519" y="3641090"/>
            <a:ext cx="228600" cy="2247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589519" y="2763520"/>
            <a:ext cx="228600" cy="223520"/>
          </a:xfrm>
          <a:custGeom>
            <a:avLst/>
            <a:gdLst/>
            <a:ahLst/>
            <a:cxnLst/>
            <a:rect l="l" t="t" r="r" b="b"/>
            <a:pathLst>
              <a:path w="228600" h="223519">
                <a:moveTo>
                  <a:pt x="114300" y="0"/>
                </a:moveTo>
                <a:lnTo>
                  <a:pt x="69115" y="8532"/>
                </a:lnTo>
                <a:lnTo>
                  <a:pt x="32861" y="32067"/>
                </a:lnTo>
                <a:lnTo>
                  <a:pt x="8751" y="67508"/>
                </a:lnTo>
                <a:lnTo>
                  <a:pt x="0" y="111760"/>
                </a:lnTo>
                <a:lnTo>
                  <a:pt x="8751" y="156011"/>
                </a:lnTo>
                <a:lnTo>
                  <a:pt x="32861" y="191452"/>
                </a:lnTo>
                <a:lnTo>
                  <a:pt x="69115" y="214987"/>
                </a:lnTo>
                <a:lnTo>
                  <a:pt x="114300" y="223519"/>
                </a:lnTo>
                <a:lnTo>
                  <a:pt x="159484" y="214987"/>
                </a:lnTo>
                <a:lnTo>
                  <a:pt x="195738" y="191452"/>
                </a:lnTo>
                <a:lnTo>
                  <a:pt x="219848" y="156011"/>
                </a:lnTo>
                <a:lnTo>
                  <a:pt x="228600" y="111760"/>
                </a:lnTo>
                <a:lnTo>
                  <a:pt x="219848" y="67508"/>
                </a:lnTo>
                <a:lnTo>
                  <a:pt x="195738" y="32067"/>
                </a:lnTo>
                <a:lnTo>
                  <a:pt x="159484" y="8532"/>
                </a:lnTo>
                <a:lnTo>
                  <a:pt x="114300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589519" y="2763520"/>
            <a:ext cx="228600" cy="223520"/>
          </a:xfrm>
          <a:custGeom>
            <a:avLst/>
            <a:gdLst/>
            <a:ahLst/>
            <a:cxnLst/>
            <a:rect l="l" t="t" r="r" b="b"/>
            <a:pathLst>
              <a:path w="228600" h="223519">
                <a:moveTo>
                  <a:pt x="114300" y="223519"/>
                </a:moveTo>
                <a:lnTo>
                  <a:pt x="159484" y="214987"/>
                </a:lnTo>
                <a:lnTo>
                  <a:pt x="195738" y="191452"/>
                </a:lnTo>
                <a:lnTo>
                  <a:pt x="219848" y="156011"/>
                </a:lnTo>
                <a:lnTo>
                  <a:pt x="228600" y="111760"/>
                </a:lnTo>
                <a:lnTo>
                  <a:pt x="219848" y="67508"/>
                </a:lnTo>
                <a:lnTo>
                  <a:pt x="195738" y="32067"/>
                </a:lnTo>
                <a:lnTo>
                  <a:pt x="159484" y="8532"/>
                </a:lnTo>
                <a:lnTo>
                  <a:pt x="114300" y="0"/>
                </a:lnTo>
                <a:lnTo>
                  <a:pt x="69115" y="8532"/>
                </a:lnTo>
                <a:lnTo>
                  <a:pt x="32861" y="32067"/>
                </a:lnTo>
                <a:lnTo>
                  <a:pt x="8751" y="67508"/>
                </a:lnTo>
                <a:lnTo>
                  <a:pt x="0" y="111760"/>
                </a:lnTo>
                <a:lnTo>
                  <a:pt x="8751" y="156011"/>
                </a:lnTo>
                <a:lnTo>
                  <a:pt x="32861" y="191452"/>
                </a:lnTo>
                <a:lnTo>
                  <a:pt x="69115" y="214987"/>
                </a:lnTo>
                <a:lnTo>
                  <a:pt x="114300" y="223519"/>
                </a:lnTo>
                <a:close/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589519" y="29870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818119" y="27635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189719" y="3641090"/>
            <a:ext cx="228600" cy="2247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503919" y="2763520"/>
            <a:ext cx="228600" cy="223520"/>
          </a:xfrm>
          <a:custGeom>
            <a:avLst/>
            <a:gdLst/>
            <a:ahLst/>
            <a:cxnLst/>
            <a:rect l="l" t="t" r="r" b="b"/>
            <a:pathLst>
              <a:path w="228600" h="223519">
                <a:moveTo>
                  <a:pt x="114300" y="0"/>
                </a:moveTo>
                <a:lnTo>
                  <a:pt x="69115" y="8532"/>
                </a:lnTo>
                <a:lnTo>
                  <a:pt x="32861" y="32067"/>
                </a:lnTo>
                <a:lnTo>
                  <a:pt x="8751" y="67508"/>
                </a:lnTo>
                <a:lnTo>
                  <a:pt x="0" y="111760"/>
                </a:lnTo>
                <a:lnTo>
                  <a:pt x="8751" y="156011"/>
                </a:lnTo>
                <a:lnTo>
                  <a:pt x="32861" y="191452"/>
                </a:lnTo>
                <a:lnTo>
                  <a:pt x="69115" y="214987"/>
                </a:lnTo>
                <a:lnTo>
                  <a:pt x="114300" y="223519"/>
                </a:lnTo>
                <a:lnTo>
                  <a:pt x="159484" y="214987"/>
                </a:lnTo>
                <a:lnTo>
                  <a:pt x="195738" y="191452"/>
                </a:lnTo>
                <a:lnTo>
                  <a:pt x="219848" y="156011"/>
                </a:lnTo>
                <a:lnTo>
                  <a:pt x="228600" y="111760"/>
                </a:lnTo>
                <a:lnTo>
                  <a:pt x="219848" y="67508"/>
                </a:lnTo>
                <a:lnTo>
                  <a:pt x="195738" y="32067"/>
                </a:lnTo>
                <a:lnTo>
                  <a:pt x="159484" y="8532"/>
                </a:lnTo>
                <a:lnTo>
                  <a:pt x="114300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503919" y="2763520"/>
            <a:ext cx="228600" cy="223520"/>
          </a:xfrm>
          <a:custGeom>
            <a:avLst/>
            <a:gdLst/>
            <a:ahLst/>
            <a:cxnLst/>
            <a:rect l="l" t="t" r="r" b="b"/>
            <a:pathLst>
              <a:path w="228600" h="223519">
                <a:moveTo>
                  <a:pt x="114300" y="223519"/>
                </a:moveTo>
                <a:lnTo>
                  <a:pt x="159484" y="214987"/>
                </a:lnTo>
                <a:lnTo>
                  <a:pt x="195738" y="191452"/>
                </a:lnTo>
                <a:lnTo>
                  <a:pt x="219848" y="156011"/>
                </a:lnTo>
                <a:lnTo>
                  <a:pt x="228600" y="111760"/>
                </a:lnTo>
                <a:lnTo>
                  <a:pt x="219848" y="67508"/>
                </a:lnTo>
                <a:lnTo>
                  <a:pt x="195738" y="32067"/>
                </a:lnTo>
                <a:lnTo>
                  <a:pt x="159484" y="8532"/>
                </a:lnTo>
                <a:lnTo>
                  <a:pt x="114300" y="0"/>
                </a:lnTo>
                <a:lnTo>
                  <a:pt x="69115" y="8532"/>
                </a:lnTo>
                <a:lnTo>
                  <a:pt x="32861" y="32067"/>
                </a:lnTo>
                <a:lnTo>
                  <a:pt x="8751" y="67508"/>
                </a:lnTo>
                <a:lnTo>
                  <a:pt x="0" y="111760"/>
                </a:lnTo>
                <a:lnTo>
                  <a:pt x="8751" y="156011"/>
                </a:lnTo>
                <a:lnTo>
                  <a:pt x="32861" y="191452"/>
                </a:lnTo>
                <a:lnTo>
                  <a:pt x="69115" y="214987"/>
                </a:lnTo>
                <a:lnTo>
                  <a:pt x="114300" y="223519"/>
                </a:lnTo>
                <a:close/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503919" y="29870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732519" y="27635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159750" y="3641090"/>
            <a:ext cx="229870" cy="2247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502650" y="1852929"/>
            <a:ext cx="229870" cy="2247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865869" y="2296160"/>
            <a:ext cx="229870" cy="2235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2782570"/>
            <a:ext cx="164083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A</a:t>
            </a:r>
            <a:r>
              <a:rPr dirty="0" spc="250"/>
              <a:t>pp</a:t>
            </a:r>
            <a:r>
              <a:rPr dirty="0" spc="250"/>
              <a:t>e</a:t>
            </a:r>
            <a:r>
              <a:rPr dirty="0" spc="270"/>
              <a:t>n</a:t>
            </a:r>
            <a:r>
              <a:rPr dirty="0" spc="250"/>
              <a:t>d</a:t>
            </a:r>
            <a:r>
              <a:rPr dirty="0" spc="160"/>
              <a:t>i</a:t>
            </a:r>
            <a:r>
              <a:rPr dirty="0" spc="210"/>
              <a:t>x</a:t>
            </a:r>
          </a:p>
        </p:txBody>
      </p:sp>
      <p:sp>
        <p:nvSpPr>
          <p:cNvPr id="3" name="object 3"/>
          <p:cNvSpPr/>
          <p:nvPr/>
        </p:nvSpPr>
        <p:spPr>
          <a:xfrm>
            <a:off x="7498080" y="1737360"/>
            <a:ext cx="2133600" cy="2142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38931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29"/>
              <a:t>The </a:t>
            </a:r>
            <a:r>
              <a:rPr dirty="0" spc="200"/>
              <a:t>Best </a:t>
            </a:r>
            <a:r>
              <a:rPr dirty="0" spc="235"/>
              <a:t>Way </a:t>
            </a:r>
            <a:r>
              <a:rPr dirty="0" spc="260"/>
              <a:t>to</a:t>
            </a:r>
            <a:r>
              <a:rPr dirty="0" spc="-55"/>
              <a:t> </a:t>
            </a:r>
            <a:r>
              <a:rPr dirty="0" spc="220"/>
              <a:t>Learn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9400" y="5186578"/>
            <a:ext cx="34226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235" b="1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dirty="0" sz="1800" spc="25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709" y="1328419"/>
            <a:ext cx="8240395" cy="363283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98425">
              <a:lnSpc>
                <a:spcPts val="1780"/>
              </a:lnSpc>
              <a:spcBef>
                <a:spcPts val="195"/>
              </a:spcBef>
            </a:pPr>
            <a:r>
              <a:rPr dirty="0" sz="1500" spc="165" b="1">
                <a:latin typeface="Arial"/>
                <a:cs typeface="Arial"/>
              </a:rPr>
              <a:t>The </a:t>
            </a:r>
            <a:r>
              <a:rPr dirty="0" sz="1500" spc="175" b="1">
                <a:latin typeface="Arial"/>
                <a:cs typeface="Arial"/>
              </a:rPr>
              <a:t>best </a:t>
            </a:r>
            <a:r>
              <a:rPr dirty="0" sz="1500" spc="180" b="1">
                <a:latin typeface="Arial"/>
                <a:cs typeface="Arial"/>
              </a:rPr>
              <a:t>way </a:t>
            </a:r>
            <a:r>
              <a:rPr dirty="0" sz="1500" spc="175" b="1">
                <a:latin typeface="Arial"/>
                <a:cs typeface="Arial"/>
              </a:rPr>
              <a:t>to become </a:t>
            </a:r>
            <a:r>
              <a:rPr dirty="0" sz="1500" spc="145" b="1">
                <a:latin typeface="Arial"/>
                <a:cs typeface="Arial"/>
              </a:rPr>
              <a:t>proficient </a:t>
            </a:r>
            <a:r>
              <a:rPr dirty="0" sz="1500" spc="135" b="1">
                <a:latin typeface="Arial"/>
                <a:cs typeface="Arial"/>
              </a:rPr>
              <a:t>in </a:t>
            </a:r>
            <a:r>
              <a:rPr dirty="0" sz="1500" spc="165" b="1">
                <a:latin typeface="Arial"/>
                <a:cs typeface="Arial"/>
              </a:rPr>
              <a:t>machine </a:t>
            </a:r>
            <a:r>
              <a:rPr dirty="0" sz="1500" spc="160" b="1">
                <a:latin typeface="Arial"/>
                <a:cs typeface="Arial"/>
              </a:rPr>
              <a:t>learning, </a:t>
            </a:r>
            <a:r>
              <a:rPr dirty="0" sz="1500" spc="165" b="1">
                <a:latin typeface="Arial"/>
                <a:cs typeface="Arial"/>
              </a:rPr>
              <a:t>optimization,</a:t>
            </a:r>
            <a:r>
              <a:rPr dirty="0" sz="1500" spc="-175" b="1">
                <a:latin typeface="Arial"/>
                <a:cs typeface="Arial"/>
              </a:rPr>
              <a:t> </a:t>
            </a:r>
            <a:r>
              <a:rPr dirty="0" sz="1500" spc="180" b="1">
                <a:latin typeface="Arial"/>
                <a:cs typeface="Arial"/>
              </a:rPr>
              <a:t>and  </a:t>
            </a:r>
            <a:r>
              <a:rPr dirty="0" sz="1500" spc="185" b="1">
                <a:latin typeface="Arial"/>
                <a:cs typeface="Arial"/>
              </a:rPr>
              <a:t>mathematical </a:t>
            </a:r>
            <a:r>
              <a:rPr dirty="0" sz="1500" spc="165" b="1">
                <a:latin typeface="Arial"/>
                <a:cs typeface="Arial"/>
              </a:rPr>
              <a:t>modeling </a:t>
            </a:r>
            <a:r>
              <a:rPr dirty="0" sz="1500" spc="85" b="1">
                <a:latin typeface="Arial"/>
                <a:cs typeface="Arial"/>
              </a:rPr>
              <a:t>is </a:t>
            </a:r>
            <a:r>
              <a:rPr dirty="0" sz="1500" spc="180" b="1">
                <a:latin typeface="Arial"/>
                <a:cs typeface="Arial"/>
              </a:rPr>
              <a:t>to have </a:t>
            </a:r>
            <a:r>
              <a:rPr dirty="0" sz="1500" spc="25" b="1" i="1">
                <a:latin typeface="Verdana"/>
                <a:cs typeface="Verdana"/>
              </a:rPr>
              <a:t>specific</a:t>
            </a:r>
            <a:r>
              <a:rPr dirty="0" sz="1500" spc="-90" b="1" i="1">
                <a:latin typeface="Verdana"/>
                <a:cs typeface="Verdana"/>
              </a:rPr>
              <a:t> </a:t>
            </a:r>
            <a:r>
              <a:rPr dirty="0" sz="1500" spc="30" b="1" i="1">
                <a:latin typeface="Verdana"/>
                <a:cs typeface="Verdana"/>
              </a:rPr>
              <a:t>projects</a:t>
            </a:r>
            <a:r>
              <a:rPr dirty="0" sz="1500" spc="30" b="1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1500" spc="170" b="1">
                <a:latin typeface="Arial"/>
                <a:cs typeface="Arial"/>
              </a:rPr>
              <a:t>Instead </a:t>
            </a:r>
            <a:r>
              <a:rPr dirty="0" sz="1500" spc="140" b="1">
                <a:latin typeface="Arial"/>
                <a:cs typeface="Arial"/>
              </a:rPr>
              <a:t>of </a:t>
            </a:r>
            <a:r>
              <a:rPr dirty="0" sz="1500" spc="135" b="1">
                <a:latin typeface="Arial"/>
                <a:cs typeface="Arial"/>
              </a:rPr>
              <a:t>chasing </a:t>
            </a:r>
            <a:r>
              <a:rPr dirty="0" sz="1500" spc="180" b="1">
                <a:latin typeface="Arial"/>
                <a:cs typeface="Arial"/>
              </a:rPr>
              <a:t>vague </a:t>
            </a:r>
            <a:r>
              <a:rPr dirty="0" sz="1500" spc="145" b="1">
                <a:latin typeface="Arial"/>
                <a:cs typeface="Arial"/>
              </a:rPr>
              <a:t>objectives, </a:t>
            </a:r>
            <a:r>
              <a:rPr dirty="0" sz="1500" spc="160" b="1">
                <a:latin typeface="Arial"/>
                <a:cs typeface="Arial"/>
              </a:rPr>
              <a:t>pursue </a:t>
            </a:r>
            <a:r>
              <a:rPr dirty="0" sz="1500" spc="114" b="1">
                <a:latin typeface="Arial"/>
                <a:cs typeface="Arial"/>
              </a:rPr>
              <a:t>specific </a:t>
            </a:r>
            <a:r>
              <a:rPr dirty="0" sz="1500" spc="130" b="1">
                <a:latin typeface="Arial"/>
                <a:cs typeface="Arial"/>
              </a:rPr>
              <a:t>curiosities</a:t>
            </a:r>
            <a:r>
              <a:rPr dirty="0" sz="1500" spc="20" b="1">
                <a:latin typeface="Arial"/>
                <a:cs typeface="Arial"/>
              </a:rPr>
              <a:t> </a:t>
            </a:r>
            <a:r>
              <a:rPr dirty="0" sz="1500" spc="130" b="1">
                <a:latin typeface="Arial"/>
                <a:cs typeface="Arial"/>
              </a:rPr>
              <a:t>like:</a:t>
            </a:r>
            <a:endParaRPr sz="1500">
              <a:latin typeface="Arial"/>
              <a:cs typeface="Arial"/>
            </a:endParaRPr>
          </a:p>
          <a:p>
            <a:pPr marL="237490" marR="5059680">
              <a:lnSpc>
                <a:spcPct val="137800"/>
              </a:lnSpc>
              <a:spcBef>
                <a:spcPts val="20"/>
              </a:spcBef>
            </a:pPr>
            <a:r>
              <a:rPr dirty="0" sz="1300" spc="-25">
                <a:latin typeface="Verdana"/>
                <a:cs typeface="Verdana"/>
              </a:rPr>
              <a:t>Sports </a:t>
            </a:r>
            <a:r>
              <a:rPr dirty="0" sz="1300" spc="-15">
                <a:latin typeface="Verdana"/>
                <a:cs typeface="Verdana"/>
              </a:rPr>
              <a:t>tournament </a:t>
            </a:r>
            <a:r>
              <a:rPr dirty="0" sz="1300" spc="-10">
                <a:latin typeface="Verdana"/>
                <a:cs typeface="Verdana"/>
              </a:rPr>
              <a:t>optimization  </a:t>
            </a:r>
            <a:r>
              <a:rPr dirty="0" sz="1300" spc="-15">
                <a:latin typeface="Verdana"/>
                <a:cs typeface="Verdana"/>
              </a:rPr>
              <a:t>Recognizing </a:t>
            </a:r>
            <a:r>
              <a:rPr dirty="0" sz="1300" spc="-10">
                <a:latin typeface="Verdana"/>
                <a:cs typeface="Verdana"/>
              </a:rPr>
              <a:t>handwritten</a:t>
            </a:r>
            <a:r>
              <a:rPr dirty="0" sz="1300" spc="-95">
                <a:latin typeface="Verdana"/>
                <a:cs typeface="Verdana"/>
              </a:rPr>
              <a:t> </a:t>
            </a:r>
            <a:r>
              <a:rPr dirty="0" sz="1300" spc="-5">
                <a:latin typeface="Verdana"/>
                <a:cs typeface="Verdana"/>
              </a:rPr>
              <a:t>characters  </a:t>
            </a:r>
            <a:r>
              <a:rPr dirty="0" sz="1300" spc="-15">
                <a:latin typeface="Verdana"/>
                <a:cs typeface="Verdana"/>
              </a:rPr>
              <a:t>Creating </a:t>
            </a:r>
            <a:r>
              <a:rPr dirty="0" sz="1300" spc="5">
                <a:latin typeface="Verdana"/>
                <a:cs typeface="Verdana"/>
              </a:rPr>
              <a:t>a </a:t>
            </a:r>
            <a:r>
              <a:rPr dirty="0" sz="1300" spc="-5">
                <a:latin typeface="Verdana"/>
                <a:cs typeface="Verdana"/>
              </a:rPr>
              <a:t>Chess</a:t>
            </a:r>
            <a:r>
              <a:rPr dirty="0" sz="1300" spc="-165">
                <a:latin typeface="Verdana"/>
                <a:cs typeface="Verdana"/>
              </a:rPr>
              <a:t> </a:t>
            </a:r>
            <a:r>
              <a:rPr dirty="0" sz="1300" spc="-90">
                <a:latin typeface="Verdana"/>
                <a:cs typeface="Verdana"/>
              </a:rPr>
              <a:t>A.I.</a:t>
            </a:r>
            <a:endParaRPr sz="1300">
              <a:latin typeface="Verdana"/>
              <a:cs typeface="Verdana"/>
            </a:endParaRPr>
          </a:p>
          <a:p>
            <a:pPr marL="237490">
              <a:lnSpc>
                <a:spcPct val="100000"/>
              </a:lnSpc>
              <a:spcBef>
                <a:spcPts val="590"/>
              </a:spcBef>
            </a:pPr>
            <a:r>
              <a:rPr dirty="0" sz="1300" spc="-15">
                <a:latin typeface="Verdana"/>
                <a:cs typeface="Verdana"/>
              </a:rPr>
              <a:t>Sentiment </a:t>
            </a:r>
            <a:r>
              <a:rPr dirty="0" sz="1300" spc="-5">
                <a:latin typeface="Verdana"/>
                <a:cs typeface="Verdana"/>
              </a:rPr>
              <a:t>analysis </a:t>
            </a:r>
            <a:r>
              <a:rPr dirty="0" sz="1300" spc="-10">
                <a:latin typeface="Verdana"/>
                <a:cs typeface="Verdana"/>
              </a:rPr>
              <a:t>of </a:t>
            </a:r>
            <a:r>
              <a:rPr dirty="0" sz="1300">
                <a:latin typeface="Verdana"/>
                <a:cs typeface="Verdana"/>
              </a:rPr>
              <a:t>political candidates </a:t>
            </a:r>
            <a:r>
              <a:rPr dirty="0" sz="1300" spc="-10">
                <a:latin typeface="Verdana"/>
                <a:cs typeface="Verdana"/>
              </a:rPr>
              <a:t>on </a:t>
            </a:r>
            <a:r>
              <a:rPr dirty="0" sz="1300">
                <a:latin typeface="Verdana"/>
                <a:cs typeface="Verdana"/>
              </a:rPr>
              <a:t>social</a:t>
            </a:r>
            <a:r>
              <a:rPr dirty="0" sz="1300" spc="-33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media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1500" spc="110" b="1">
                <a:latin typeface="Arial"/>
                <a:cs typeface="Arial"/>
              </a:rPr>
              <a:t>Turn </a:t>
            </a:r>
            <a:r>
              <a:rPr dirty="0" sz="1500" spc="175" b="1">
                <a:latin typeface="Arial"/>
                <a:cs typeface="Arial"/>
              </a:rPr>
              <a:t>these </a:t>
            </a:r>
            <a:r>
              <a:rPr dirty="0" sz="1500" spc="114" b="1">
                <a:latin typeface="Arial"/>
                <a:cs typeface="Arial"/>
              </a:rPr>
              <a:t>specific </a:t>
            </a:r>
            <a:r>
              <a:rPr dirty="0" sz="1500" spc="130" b="1">
                <a:latin typeface="Arial"/>
                <a:cs typeface="Arial"/>
              </a:rPr>
              <a:t>curiosities </a:t>
            </a:r>
            <a:r>
              <a:rPr dirty="0" sz="1500" spc="160" b="1">
                <a:latin typeface="Arial"/>
                <a:cs typeface="Arial"/>
              </a:rPr>
              <a:t>into </a:t>
            </a:r>
            <a:r>
              <a:rPr dirty="0" sz="1500" spc="150" b="1">
                <a:latin typeface="Arial"/>
                <a:cs typeface="Arial"/>
              </a:rPr>
              <a:t>self-contained </a:t>
            </a:r>
            <a:r>
              <a:rPr dirty="0" sz="1500" spc="145" b="1">
                <a:latin typeface="Arial"/>
                <a:cs typeface="Arial"/>
              </a:rPr>
              <a:t>projects </a:t>
            </a:r>
            <a:r>
              <a:rPr dirty="0" sz="1500" spc="150" b="1">
                <a:latin typeface="Arial"/>
                <a:cs typeface="Arial"/>
              </a:rPr>
              <a:t>or</a:t>
            </a:r>
            <a:r>
              <a:rPr dirty="0" sz="1500" spc="30" b="1">
                <a:latin typeface="Arial"/>
                <a:cs typeface="Arial"/>
              </a:rPr>
              <a:t> </a:t>
            </a:r>
            <a:r>
              <a:rPr dirty="0" sz="1500" spc="155" b="1">
                <a:latin typeface="Arial"/>
                <a:cs typeface="Arial"/>
              </a:rPr>
              <a:t>apps.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155"/>
              </a:spcBef>
            </a:pPr>
            <a:r>
              <a:rPr dirty="0" sz="1500" spc="85" b="1">
                <a:latin typeface="Arial"/>
                <a:cs typeface="Arial"/>
              </a:rPr>
              <a:t>You </a:t>
            </a:r>
            <a:r>
              <a:rPr dirty="0" sz="1500" spc="140" b="1">
                <a:latin typeface="Arial"/>
                <a:cs typeface="Arial"/>
              </a:rPr>
              <a:t>will </a:t>
            </a:r>
            <a:r>
              <a:rPr dirty="0" sz="1500" spc="190" b="1">
                <a:latin typeface="Arial"/>
                <a:cs typeface="Arial"/>
              </a:rPr>
              <a:t>be </a:t>
            </a:r>
            <a:r>
              <a:rPr dirty="0" sz="1500" spc="145" b="1">
                <a:latin typeface="Arial"/>
                <a:cs typeface="Arial"/>
              </a:rPr>
              <a:t>surprised </a:t>
            </a:r>
            <a:r>
              <a:rPr dirty="0" sz="1500" spc="170" b="1">
                <a:latin typeface="Arial"/>
                <a:cs typeface="Arial"/>
              </a:rPr>
              <a:t>by </a:t>
            </a:r>
            <a:r>
              <a:rPr dirty="0" sz="1500" spc="180" b="1">
                <a:latin typeface="Arial"/>
                <a:cs typeface="Arial"/>
              </a:rPr>
              <a:t>how </a:t>
            </a:r>
            <a:r>
              <a:rPr dirty="0" sz="1500" spc="165" b="1">
                <a:latin typeface="Arial"/>
                <a:cs typeface="Arial"/>
              </a:rPr>
              <a:t>much </a:t>
            </a:r>
            <a:r>
              <a:rPr dirty="0" sz="1500" spc="150" b="1">
                <a:latin typeface="Arial"/>
                <a:cs typeface="Arial"/>
              </a:rPr>
              <a:t>you </a:t>
            </a:r>
            <a:r>
              <a:rPr dirty="0" sz="1500" spc="165" b="1">
                <a:latin typeface="Arial"/>
                <a:cs typeface="Arial"/>
              </a:rPr>
              <a:t>learn, </a:t>
            </a:r>
            <a:r>
              <a:rPr dirty="0" sz="1500" spc="180" b="1">
                <a:latin typeface="Arial"/>
                <a:cs typeface="Arial"/>
              </a:rPr>
              <a:t>and </a:t>
            </a:r>
            <a:r>
              <a:rPr dirty="0" sz="1500" spc="165" b="1">
                <a:latin typeface="Arial"/>
                <a:cs typeface="Arial"/>
              </a:rPr>
              <a:t>develop </a:t>
            </a:r>
            <a:r>
              <a:rPr dirty="0" sz="1500" spc="145" b="1">
                <a:latin typeface="Arial"/>
                <a:cs typeface="Arial"/>
              </a:rPr>
              <a:t>insight </a:t>
            </a:r>
            <a:r>
              <a:rPr dirty="0" sz="1500" spc="135" b="1">
                <a:latin typeface="Arial"/>
                <a:cs typeface="Arial"/>
              </a:rPr>
              <a:t>in</a:t>
            </a:r>
            <a:r>
              <a:rPr dirty="0" sz="1500" spc="-180" b="1">
                <a:latin typeface="Arial"/>
                <a:cs typeface="Arial"/>
              </a:rPr>
              <a:t> </a:t>
            </a:r>
            <a:r>
              <a:rPr dirty="0" sz="1500" spc="150" b="1">
                <a:latin typeface="Arial"/>
                <a:cs typeface="Arial"/>
              </a:rPr>
              <a:t>which  </a:t>
            </a:r>
            <a:r>
              <a:rPr dirty="0" sz="1500" spc="130" b="1">
                <a:latin typeface="Arial"/>
                <a:cs typeface="Arial"/>
              </a:rPr>
              <a:t>solutions </a:t>
            </a:r>
            <a:r>
              <a:rPr dirty="0" sz="1500" spc="180" b="1">
                <a:latin typeface="Arial"/>
                <a:cs typeface="Arial"/>
              </a:rPr>
              <a:t>work </a:t>
            </a:r>
            <a:r>
              <a:rPr dirty="0" sz="1500" spc="170" b="1">
                <a:latin typeface="Arial"/>
                <a:cs typeface="Arial"/>
              </a:rPr>
              <a:t>best </a:t>
            </a:r>
            <a:r>
              <a:rPr dirty="0" sz="1500" spc="155" b="1">
                <a:latin typeface="Arial"/>
                <a:cs typeface="Arial"/>
              </a:rPr>
              <a:t>for </a:t>
            </a:r>
            <a:r>
              <a:rPr dirty="0" sz="1500" spc="190" b="1">
                <a:latin typeface="Arial"/>
                <a:cs typeface="Arial"/>
              </a:rPr>
              <a:t>a </a:t>
            </a:r>
            <a:r>
              <a:rPr dirty="0" sz="1500" spc="160" b="1">
                <a:latin typeface="Arial"/>
                <a:cs typeface="Arial"/>
              </a:rPr>
              <a:t>given</a:t>
            </a:r>
            <a:r>
              <a:rPr dirty="0" sz="1500" spc="-85" b="1">
                <a:latin typeface="Arial"/>
                <a:cs typeface="Arial"/>
              </a:rPr>
              <a:t> </a:t>
            </a:r>
            <a:r>
              <a:rPr dirty="0" sz="1500" spc="175" b="1">
                <a:latin typeface="Arial"/>
                <a:cs typeface="Arial"/>
              </a:rPr>
              <a:t>problem.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20478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95"/>
              <a:t>Pop</a:t>
            </a:r>
            <a:r>
              <a:rPr dirty="0" spc="85"/>
              <a:t> </a:t>
            </a:r>
            <a:r>
              <a:rPr dirty="0" spc="220"/>
              <a:t>Culture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09" y="1203197"/>
            <a:ext cx="4051935" cy="310007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050" spc="5" b="1" i="1">
                <a:latin typeface="Verdana"/>
                <a:cs typeface="Verdana"/>
              </a:rPr>
              <a:t>Traveling </a:t>
            </a:r>
            <a:r>
              <a:rPr dirty="0" sz="1050" spc="20" b="1" i="1">
                <a:latin typeface="Verdana"/>
                <a:cs typeface="Verdana"/>
              </a:rPr>
              <a:t>Salesman </a:t>
            </a:r>
            <a:r>
              <a:rPr dirty="0" sz="1050" spc="155" b="1">
                <a:latin typeface="Arial"/>
                <a:cs typeface="Arial"/>
              </a:rPr>
              <a:t>(2012</a:t>
            </a:r>
            <a:r>
              <a:rPr dirty="0" sz="1050" spc="95" b="1">
                <a:latin typeface="Arial"/>
                <a:cs typeface="Arial"/>
              </a:rPr>
              <a:t> </a:t>
            </a:r>
            <a:r>
              <a:rPr dirty="0" sz="1050" spc="130" b="1">
                <a:latin typeface="Arial"/>
                <a:cs typeface="Arial"/>
              </a:rPr>
              <a:t>Movie)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050" spc="55">
                <a:solidFill>
                  <a:srgbClr val="5193E1"/>
                </a:solidFill>
                <a:latin typeface="Tahoma"/>
                <a:cs typeface="Tahoma"/>
                <a:hlinkClick r:id="rId2"/>
              </a:rPr>
              <a:t>http://a.co/d/76UYvXd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050" spc="15" b="1" i="1">
                <a:latin typeface="Verdana"/>
                <a:cs typeface="Verdana"/>
              </a:rPr>
              <a:t>Silicon </a:t>
            </a:r>
            <a:r>
              <a:rPr dirty="0" sz="1050" spc="5" b="1" i="1">
                <a:latin typeface="Verdana"/>
                <a:cs typeface="Verdana"/>
              </a:rPr>
              <a:t>Valley </a:t>
            </a:r>
            <a:r>
              <a:rPr dirty="0" sz="1050" spc="-20" b="1" i="1">
                <a:latin typeface="Verdana"/>
                <a:cs typeface="Verdana"/>
              </a:rPr>
              <a:t>(HBO) </a:t>
            </a:r>
            <a:r>
              <a:rPr dirty="0" sz="1050" spc="-215" b="1" i="1">
                <a:latin typeface="Verdana"/>
                <a:cs typeface="Verdana"/>
              </a:rPr>
              <a:t>– </a:t>
            </a:r>
            <a:r>
              <a:rPr dirty="0" sz="1050" spc="114" b="1">
                <a:latin typeface="Arial"/>
                <a:cs typeface="Arial"/>
              </a:rPr>
              <a:t>The </a:t>
            </a:r>
            <a:r>
              <a:rPr dirty="0" sz="1050" spc="140" b="1">
                <a:latin typeface="Arial"/>
                <a:cs typeface="Arial"/>
              </a:rPr>
              <a:t>“Not </a:t>
            </a:r>
            <a:r>
              <a:rPr dirty="0" sz="1050" spc="130" b="1">
                <a:latin typeface="Arial"/>
                <a:cs typeface="Arial"/>
              </a:rPr>
              <a:t>Hotdog”</a:t>
            </a:r>
            <a:r>
              <a:rPr dirty="0" sz="1050" spc="-10" b="1">
                <a:latin typeface="Arial"/>
                <a:cs typeface="Arial"/>
              </a:rPr>
              <a:t> </a:t>
            </a:r>
            <a:r>
              <a:rPr dirty="0" sz="1050" spc="105" b="1">
                <a:latin typeface="Arial"/>
                <a:cs typeface="Arial"/>
              </a:rPr>
              <a:t>App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050" spc="25" i="1">
                <a:solidFill>
                  <a:srgbClr val="5193E1"/>
                </a:solidFill>
                <a:latin typeface="Trebuchet MS"/>
                <a:cs typeface="Trebuchet MS"/>
              </a:rPr>
              <a:t>https://youtu.be/vIci3C4JkL0</a:t>
            </a: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1050" spc="15" b="1" i="1">
                <a:latin typeface="Verdana"/>
                <a:cs typeface="Verdana"/>
              </a:rPr>
              <a:t>Silicon </a:t>
            </a:r>
            <a:r>
              <a:rPr dirty="0" sz="1050" spc="5" b="1" i="1">
                <a:latin typeface="Verdana"/>
                <a:cs typeface="Verdana"/>
              </a:rPr>
              <a:t>Valley </a:t>
            </a:r>
            <a:r>
              <a:rPr dirty="0" sz="1050" spc="-20" b="1" i="1">
                <a:latin typeface="Verdana"/>
                <a:cs typeface="Verdana"/>
              </a:rPr>
              <a:t>(HBO) </a:t>
            </a:r>
            <a:r>
              <a:rPr dirty="0" sz="1050" spc="-215" b="1" i="1">
                <a:latin typeface="Verdana"/>
                <a:cs typeface="Verdana"/>
              </a:rPr>
              <a:t>– </a:t>
            </a:r>
            <a:r>
              <a:rPr dirty="0" sz="1050" spc="135" b="1">
                <a:latin typeface="Arial"/>
                <a:cs typeface="Arial"/>
              </a:rPr>
              <a:t>Making </a:t>
            </a:r>
            <a:r>
              <a:rPr dirty="0" sz="1050" spc="140" b="1">
                <a:latin typeface="Arial"/>
                <a:cs typeface="Arial"/>
              </a:rPr>
              <a:t>the </a:t>
            </a:r>
            <a:r>
              <a:rPr dirty="0" sz="1050" spc="145" b="1">
                <a:latin typeface="Arial"/>
                <a:cs typeface="Arial"/>
              </a:rPr>
              <a:t>“Not </a:t>
            </a:r>
            <a:r>
              <a:rPr dirty="0" sz="1050" spc="130" b="1">
                <a:latin typeface="Arial"/>
                <a:cs typeface="Arial"/>
              </a:rPr>
              <a:t>Hotdog”</a:t>
            </a:r>
            <a:r>
              <a:rPr dirty="0" sz="1050" spc="-140" b="1">
                <a:latin typeface="Arial"/>
                <a:cs typeface="Arial"/>
              </a:rPr>
              <a:t> </a:t>
            </a:r>
            <a:r>
              <a:rPr dirty="0" sz="1050" spc="105" b="1">
                <a:latin typeface="Arial"/>
                <a:cs typeface="Arial"/>
              </a:rPr>
              <a:t>App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050" spc="30" i="1">
                <a:solidFill>
                  <a:srgbClr val="5193E1"/>
                </a:solidFill>
                <a:latin typeface="Trebuchet MS"/>
                <a:cs typeface="Trebuchet MS"/>
              </a:rPr>
              <a:t>https://tinyurl.com/y97ajsac</a:t>
            </a: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050" spc="75" b="1">
                <a:latin typeface="Arial"/>
                <a:cs typeface="Arial"/>
              </a:rPr>
              <a:t>XKCD </a:t>
            </a:r>
            <a:r>
              <a:rPr dirty="0" sz="1050" spc="-50" b="1">
                <a:latin typeface="Arial"/>
                <a:cs typeface="Arial"/>
              </a:rPr>
              <a:t>– </a:t>
            </a:r>
            <a:r>
              <a:rPr dirty="0" sz="1050" spc="95" b="1">
                <a:latin typeface="Arial"/>
                <a:cs typeface="Arial"/>
              </a:rPr>
              <a:t>Traveling </a:t>
            </a:r>
            <a:r>
              <a:rPr dirty="0" sz="1050" spc="120" b="1">
                <a:latin typeface="Arial"/>
                <a:cs typeface="Arial"/>
              </a:rPr>
              <a:t>Salesman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114" b="1">
                <a:latin typeface="Arial"/>
                <a:cs typeface="Arial"/>
              </a:rPr>
              <a:t>Problem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050" spc="25" i="1">
                <a:solidFill>
                  <a:srgbClr val="5193E1"/>
                </a:solidFill>
                <a:latin typeface="Trebuchet MS"/>
                <a:cs typeface="Trebuchet MS"/>
              </a:rPr>
              <a:t>https</a:t>
            </a:r>
            <a:r>
              <a:rPr dirty="0" sz="1050" spc="25" i="1">
                <a:solidFill>
                  <a:srgbClr val="5193E1"/>
                </a:solidFill>
                <a:latin typeface="Trebuchet MS"/>
                <a:cs typeface="Trebuchet MS"/>
                <a:hlinkClick r:id="rId3"/>
              </a:rPr>
              <a:t>://w</a:t>
            </a:r>
            <a:r>
              <a:rPr dirty="0" sz="1050" spc="25" i="1">
                <a:solidFill>
                  <a:srgbClr val="5193E1"/>
                </a:solidFill>
                <a:latin typeface="Trebuchet MS"/>
                <a:cs typeface="Trebuchet MS"/>
              </a:rPr>
              <a:t>ww</a:t>
            </a:r>
            <a:r>
              <a:rPr dirty="0" sz="1050" spc="25" i="1">
                <a:solidFill>
                  <a:srgbClr val="5193E1"/>
                </a:solidFill>
                <a:latin typeface="Trebuchet MS"/>
                <a:cs typeface="Trebuchet MS"/>
                <a:hlinkClick r:id="rId3"/>
              </a:rPr>
              <a:t>.xkc</a:t>
            </a:r>
            <a:r>
              <a:rPr dirty="0" sz="1050" spc="25" i="1">
                <a:solidFill>
                  <a:srgbClr val="5193E1"/>
                </a:solidFill>
                <a:latin typeface="Trebuchet MS"/>
                <a:cs typeface="Trebuchet MS"/>
              </a:rPr>
              <a:t>d</a:t>
            </a:r>
            <a:r>
              <a:rPr dirty="0" sz="1050" spc="25" i="1">
                <a:solidFill>
                  <a:srgbClr val="5193E1"/>
                </a:solidFill>
                <a:latin typeface="Trebuchet MS"/>
                <a:cs typeface="Trebuchet MS"/>
                <a:hlinkClick r:id="rId3"/>
              </a:rPr>
              <a:t>.com/399/</a:t>
            </a: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050" spc="75" b="1">
                <a:latin typeface="Arial"/>
                <a:cs typeface="Arial"/>
              </a:rPr>
              <a:t>XKCD </a:t>
            </a:r>
            <a:r>
              <a:rPr dirty="0" sz="1050" spc="-50" b="1">
                <a:latin typeface="Arial"/>
                <a:cs typeface="Arial"/>
              </a:rPr>
              <a:t>–</a:t>
            </a:r>
            <a:r>
              <a:rPr dirty="0" sz="1050" spc="85" b="1">
                <a:latin typeface="Arial"/>
                <a:cs typeface="Arial"/>
              </a:rPr>
              <a:t> </a:t>
            </a:r>
            <a:r>
              <a:rPr dirty="0" sz="1050" spc="110" b="1">
                <a:latin typeface="Arial"/>
                <a:cs typeface="Arial"/>
              </a:rPr>
              <a:t>NP-Complete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050" spc="25" i="1">
                <a:solidFill>
                  <a:srgbClr val="5193E1"/>
                </a:solidFill>
                <a:latin typeface="Trebuchet MS"/>
                <a:cs typeface="Trebuchet MS"/>
              </a:rPr>
              <a:t>https</a:t>
            </a:r>
            <a:r>
              <a:rPr dirty="0" sz="1050" spc="25" i="1">
                <a:solidFill>
                  <a:srgbClr val="5193E1"/>
                </a:solidFill>
                <a:latin typeface="Trebuchet MS"/>
                <a:cs typeface="Trebuchet MS"/>
                <a:hlinkClick r:id="rId4"/>
              </a:rPr>
              <a:t>://w</a:t>
            </a:r>
            <a:r>
              <a:rPr dirty="0" sz="1050" spc="25" i="1">
                <a:solidFill>
                  <a:srgbClr val="5193E1"/>
                </a:solidFill>
                <a:latin typeface="Trebuchet MS"/>
                <a:cs typeface="Trebuchet MS"/>
              </a:rPr>
              <a:t>ww</a:t>
            </a:r>
            <a:r>
              <a:rPr dirty="0" sz="1050" spc="25" i="1">
                <a:solidFill>
                  <a:srgbClr val="5193E1"/>
                </a:solidFill>
                <a:latin typeface="Trebuchet MS"/>
                <a:cs typeface="Trebuchet MS"/>
                <a:hlinkClick r:id="rId4"/>
              </a:rPr>
              <a:t>.xkc</a:t>
            </a:r>
            <a:r>
              <a:rPr dirty="0" sz="1050" spc="25" i="1">
                <a:solidFill>
                  <a:srgbClr val="5193E1"/>
                </a:solidFill>
                <a:latin typeface="Trebuchet MS"/>
                <a:cs typeface="Trebuchet MS"/>
              </a:rPr>
              <a:t>d</a:t>
            </a:r>
            <a:r>
              <a:rPr dirty="0" sz="1050" spc="25" i="1">
                <a:solidFill>
                  <a:srgbClr val="5193E1"/>
                </a:solidFill>
                <a:latin typeface="Trebuchet MS"/>
                <a:cs typeface="Trebuchet MS"/>
                <a:hlinkClick r:id="rId4"/>
              </a:rPr>
              <a:t>.com/287/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709" y="4497578"/>
            <a:ext cx="1979295" cy="46482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050" spc="75" b="1">
                <a:latin typeface="Arial"/>
                <a:cs typeface="Arial"/>
              </a:rPr>
              <a:t>XKCD </a:t>
            </a:r>
            <a:r>
              <a:rPr dirty="0" sz="1050" spc="-50" b="1">
                <a:latin typeface="Arial"/>
                <a:cs typeface="Arial"/>
              </a:rPr>
              <a:t>– </a:t>
            </a:r>
            <a:r>
              <a:rPr dirty="0" sz="1050" spc="120" b="1">
                <a:latin typeface="Arial"/>
                <a:cs typeface="Arial"/>
              </a:rPr>
              <a:t>Machine</a:t>
            </a:r>
            <a:r>
              <a:rPr dirty="0" sz="1050" spc="-75" b="1">
                <a:latin typeface="Arial"/>
                <a:cs typeface="Arial"/>
              </a:rPr>
              <a:t> </a:t>
            </a:r>
            <a:r>
              <a:rPr dirty="0" sz="1050" spc="110" b="1">
                <a:latin typeface="Arial"/>
                <a:cs typeface="Arial"/>
              </a:rPr>
              <a:t>Learning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050" spc="30" i="1">
                <a:solidFill>
                  <a:srgbClr val="5193E1"/>
                </a:solidFill>
                <a:latin typeface="Trebuchet MS"/>
                <a:cs typeface="Trebuchet MS"/>
              </a:rPr>
              <a:t>https://xkcd.com/1838/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9500" y="4287520"/>
            <a:ext cx="100647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45">
                <a:latin typeface="Tahoma"/>
                <a:cs typeface="Tahoma"/>
              </a:rPr>
              <a:t>SOURCE:</a:t>
            </a:r>
            <a:r>
              <a:rPr dirty="0" sz="800" spc="-45">
                <a:latin typeface="Tahoma"/>
                <a:cs typeface="Tahoma"/>
              </a:rPr>
              <a:t> </a:t>
            </a:r>
            <a:r>
              <a:rPr dirty="0" sz="800" spc="65">
                <a:latin typeface="Tahoma"/>
                <a:cs typeface="Tahoma"/>
              </a:rPr>
              <a:t>xkcd.com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27929" y="1268895"/>
            <a:ext cx="4664710" cy="2937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r>
              <a:rPr dirty="0" spc="250"/>
              <a:t>73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28682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4"/>
              <a:t>Areas </a:t>
            </a:r>
            <a:r>
              <a:rPr dirty="0" spc="260"/>
              <a:t>to</a:t>
            </a:r>
            <a:r>
              <a:rPr dirty="0" spc="60"/>
              <a:t> </a:t>
            </a:r>
            <a:r>
              <a:rPr dirty="0" spc="195"/>
              <a:t>Explore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r>
              <a:rPr dirty="0" spc="250"/>
              <a:t>74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300990" marR="1047115" indent="-288290">
              <a:lnSpc>
                <a:spcPct val="138500"/>
              </a:lnSpc>
              <a:spcBef>
                <a:spcPts val="155"/>
              </a:spcBef>
            </a:pPr>
            <a:r>
              <a:rPr dirty="0" sz="1950" spc="195" b="1">
                <a:latin typeface="Arial"/>
                <a:cs typeface="Arial"/>
                <a:hlinkClick r:id="rId2"/>
              </a:rPr>
              <a:t>Machine</a:t>
            </a:r>
            <a:r>
              <a:rPr dirty="0" sz="1950" spc="90" b="1">
                <a:latin typeface="Arial"/>
                <a:cs typeface="Arial"/>
                <a:hlinkClick r:id="rId2"/>
              </a:rPr>
              <a:t> </a:t>
            </a:r>
            <a:r>
              <a:rPr dirty="0" sz="1950" spc="180" b="1">
                <a:latin typeface="Arial"/>
                <a:cs typeface="Arial"/>
                <a:hlinkClick r:id="rId2"/>
              </a:rPr>
              <a:t>L</a:t>
            </a:r>
            <a:r>
              <a:rPr dirty="0" sz="1950" spc="180" b="1">
                <a:latin typeface="Arial"/>
                <a:cs typeface="Arial"/>
              </a:rPr>
              <a:t>earning  </a:t>
            </a:r>
            <a:r>
              <a:rPr dirty="0" spc="-5"/>
              <a:t>Linear </a:t>
            </a:r>
            <a:r>
              <a:rPr dirty="0" spc="-20"/>
              <a:t>Regression  </a:t>
            </a:r>
            <a:r>
              <a:rPr dirty="0" spc="-5"/>
              <a:t>Nonlinear</a:t>
            </a:r>
            <a:r>
              <a:rPr dirty="0" spc="-110"/>
              <a:t> </a:t>
            </a:r>
            <a:r>
              <a:rPr dirty="0" spc="-20"/>
              <a:t>Regression  </a:t>
            </a:r>
            <a:r>
              <a:rPr dirty="0" spc="-5"/>
              <a:t>Neural</a:t>
            </a:r>
            <a:r>
              <a:rPr dirty="0" spc="-70"/>
              <a:t> </a:t>
            </a:r>
            <a:r>
              <a:rPr dirty="0" spc="-10"/>
              <a:t>Networks</a:t>
            </a:r>
            <a:endParaRPr sz="1950">
              <a:latin typeface="Arial"/>
              <a:cs typeface="Arial"/>
            </a:endParaRPr>
          </a:p>
          <a:p>
            <a:pPr marL="300990" marR="5080">
              <a:lnSpc>
                <a:spcPct val="140400"/>
              </a:lnSpc>
              <a:spcBef>
                <a:spcPts val="10"/>
              </a:spcBef>
            </a:pPr>
            <a:r>
              <a:rPr dirty="0" spc="-10"/>
              <a:t>Bayes </a:t>
            </a:r>
            <a:r>
              <a:rPr dirty="0" spc="-20"/>
              <a:t>Theorem/Naive </a:t>
            </a:r>
            <a:r>
              <a:rPr dirty="0" spc="-10"/>
              <a:t>Bayes  </a:t>
            </a:r>
            <a:r>
              <a:rPr dirty="0" spc="-15"/>
              <a:t>Support </a:t>
            </a:r>
            <a:r>
              <a:rPr dirty="0" spc="-20"/>
              <a:t>Vector </a:t>
            </a:r>
            <a:r>
              <a:rPr dirty="0" spc="10"/>
              <a:t>Machines  </a:t>
            </a:r>
            <a:r>
              <a:rPr dirty="0" spc="5"/>
              <a:t>Decision </a:t>
            </a:r>
            <a:r>
              <a:rPr dirty="0" spc="-45"/>
              <a:t>Trees/Random</a:t>
            </a:r>
            <a:r>
              <a:rPr dirty="0" spc="-180"/>
              <a:t> </a:t>
            </a:r>
            <a:r>
              <a:rPr dirty="0" spc="-20"/>
              <a:t>Forests  </a:t>
            </a:r>
            <a:r>
              <a:rPr dirty="0" spc="-55"/>
              <a:t>K-means </a:t>
            </a:r>
            <a:r>
              <a:rPr dirty="0" spc="-20"/>
              <a:t>(nearest neighbor)  </a:t>
            </a:r>
            <a:r>
              <a:rPr dirty="0" spc="-15"/>
              <a:t>XGBoost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99379" y="1366635"/>
            <a:ext cx="3914140" cy="2214880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950" spc="195" b="1">
                <a:latin typeface="Arial"/>
                <a:cs typeface="Arial"/>
              </a:rPr>
              <a:t>Optimization</a:t>
            </a:r>
            <a:endParaRPr sz="1950">
              <a:latin typeface="Arial"/>
              <a:cs typeface="Arial"/>
            </a:endParaRPr>
          </a:p>
          <a:p>
            <a:pPr marL="300990" marR="5080">
              <a:lnSpc>
                <a:spcPct val="140400"/>
              </a:lnSpc>
              <a:spcBef>
                <a:spcPts val="20"/>
              </a:spcBef>
            </a:pPr>
            <a:r>
              <a:rPr dirty="0" sz="1650">
                <a:latin typeface="Verdana"/>
                <a:cs typeface="Verdana"/>
              </a:rPr>
              <a:t>Discrete </a:t>
            </a:r>
            <a:r>
              <a:rPr dirty="0" sz="1650" spc="-5">
                <a:latin typeface="Verdana"/>
                <a:cs typeface="Verdana"/>
              </a:rPr>
              <a:t>Optimization  </a:t>
            </a:r>
            <a:r>
              <a:rPr dirty="0" sz="1650" spc="-35">
                <a:latin typeface="Verdana"/>
                <a:cs typeface="Verdana"/>
              </a:rPr>
              <a:t>Linear/Integer/Mixed </a:t>
            </a:r>
            <a:r>
              <a:rPr dirty="0" sz="1650" spc="-25">
                <a:latin typeface="Verdana"/>
                <a:cs typeface="Verdana"/>
              </a:rPr>
              <a:t>Programming  </a:t>
            </a:r>
            <a:r>
              <a:rPr dirty="0" sz="1650" spc="5">
                <a:latin typeface="Verdana"/>
                <a:cs typeface="Verdana"/>
              </a:rPr>
              <a:t>Dynamic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 spc="-25">
                <a:latin typeface="Verdana"/>
                <a:cs typeface="Verdana"/>
              </a:rPr>
              <a:t>Programming</a:t>
            </a:r>
            <a:endParaRPr sz="1650">
              <a:latin typeface="Verdana"/>
              <a:cs typeface="Verdana"/>
            </a:endParaRPr>
          </a:p>
          <a:p>
            <a:pPr marL="300990" marR="1055370">
              <a:lnSpc>
                <a:spcPts val="2790"/>
              </a:lnSpc>
              <a:spcBef>
                <a:spcPts val="215"/>
              </a:spcBef>
            </a:pPr>
            <a:r>
              <a:rPr dirty="0" sz="1650" spc="-10">
                <a:latin typeface="Verdana"/>
                <a:cs typeface="Verdana"/>
              </a:rPr>
              <a:t>Constraint</a:t>
            </a:r>
            <a:r>
              <a:rPr dirty="0" sz="1650" spc="-80">
                <a:latin typeface="Verdana"/>
                <a:cs typeface="Verdana"/>
              </a:rPr>
              <a:t> </a:t>
            </a:r>
            <a:r>
              <a:rPr dirty="0" sz="1650" spc="-20">
                <a:latin typeface="Verdana"/>
                <a:cs typeface="Verdana"/>
              </a:rPr>
              <a:t>programming  </a:t>
            </a:r>
            <a:r>
              <a:rPr dirty="0" sz="1650">
                <a:latin typeface="Verdana"/>
                <a:cs typeface="Verdana"/>
              </a:rPr>
              <a:t>Metaheuristics</a:t>
            </a:r>
            <a:endParaRPr sz="1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715708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5"/>
              <a:t>Java/Kotlin </a:t>
            </a:r>
            <a:r>
              <a:rPr dirty="0" spc="220"/>
              <a:t>ML </a:t>
            </a:r>
            <a:r>
              <a:rPr dirty="0" spc="250"/>
              <a:t>and </a:t>
            </a:r>
            <a:r>
              <a:rPr dirty="0" spc="235"/>
              <a:t>Optimization</a:t>
            </a:r>
            <a:r>
              <a:rPr dirty="0" spc="-10"/>
              <a:t> </a:t>
            </a:r>
            <a:r>
              <a:rPr dirty="0" spc="195"/>
              <a:t>Libraries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r>
              <a:rPr dirty="0" spc="250"/>
              <a:t>75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7029" y="1299210"/>
          <a:ext cx="9417050" cy="3434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3160"/>
                <a:gridCol w="2379344"/>
                <a:gridCol w="4615814"/>
              </a:tblGrid>
              <a:tr h="624840">
                <a:tc>
                  <a:txBody>
                    <a:bodyPr/>
                    <a:lstStyle/>
                    <a:p>
                      <a:pPr marL="90170" marR="942340">
                        <a:lnSpc>
                          <a:spcPts val="2080"/>
                        </a:lnSpc>
                        <a:spcBef>
                          <a:spcPts val="375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J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li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n  </a:t>
                      </a:r>
                      <a:r>
                        <a:rPr dirty="0" sz="1800" spc="150" b="1">
                          <a:latin typeface="Arial"/>
                          <a:cs typeface="Arial"/>
                        </a:rPr>
                        <a:t>Library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Python</a:t>
                      </a:r>
                      <a:r>
                        <a:rPr dirty="0" sz="18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Equivalent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solidFill>
                      <a:srgbClr val="B2B2B2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ND4J /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Koma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4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ojAlgo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NumPy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Numerical computation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Java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libraries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CCCCC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DeepLearing4J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20">
                          <a:latin typeface="Arial"/>
                          <a:cs typeface="Arial"/>
                        </a:rPr>
                        <a:t>TensorFlow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Deep learning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Java/Scala/Kotlin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library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E5E5E5"/>
                    </a:solidFill>
                  </a:tcPr>
                </a:tc>
              </a:tr>
              <a:tr h="34924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SMILE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scikit-learn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Comprehensive machine learning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suite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40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Java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CCCCCC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ojAlgo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OptaPlanner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PuLP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Optimization libraries for</a:t>
                      </a:r>
                      <a:r>
                        <a:rPr dirty="0" sz="140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Java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solidFill>
                      <a:srgbClr val="E5E5E5"/>
                    </a:solidFill>
                  </a:tcPr>
                </a:tc>
              </a:tr>
              <a:tr h="36068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Apache Commons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Math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scikit-learn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Math,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statistics,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and ML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Java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CCCCCC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25">
                          <a:latin typeface="Arial"/>
                          <a:cs typeface="Arial"/>
                        </a:rPr>
                        <a:t>TableSaw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4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Krangl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Pandas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Data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frame libraries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4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Java/Kotlin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E5E5E5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Kotlin-Statistics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scikit-learn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Statistical/probability operators for</a:t>
                      </a:r>
                      <a:r>
                        <a:rPr dirty="0" sz="14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Kotlin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CCCCCC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JavaFX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/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Data2Viz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4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Vegas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matplotlib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Charting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libraries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40106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4"/>
              <a:t>Online </a:t>
            </a:r>
            <a:r>
              <a:rPr dirty="0" spc="125"/>
              <a:t>Class</a:t>
            </a:r>
            <a:r>
              <a:rPr dirty="0" spc="85"/>
              <a:t> </a:t>
            </a:r>
            <a:r>
              <a:rPr dirty="0" spc="180"/>
              <a:t>Resources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r>
              <a:rPr dirty="0" spc="250"/>
              <a:t>76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09" y="1148080"/>
            <a:ext cx="8082915" cy="2023110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1950" spc="165" b="1">
                <a:latin typeface="Arial"/>
                <a:cs typeface="Arial"/>
              </a:rPr>
              <a:t>Coursera </a:t>
            </a:r>
            <a:r>
              <a:rPr dirty="0" sz="1950" spc="-110" b="1">
                <a:latin typeface="Arial"/>
                <a:cs typeface="Arial"/>
              </a:rPr>
              <a:t>– </a:t>
            </a:r>
            <a:r>
              <a:rPr dirty="0" sz="1950" spc="180" b="1">
                <a:latin typeface="Arial"/>
                <a:cs typeface="Arial"/>
              </a:rPr>
              <a:t>Discrete</a:t>
            </a:r>
            <a:r>
              <a:rPr dirty="0" sz="1950" spc="-70" b="1">
                <a:latin typeface="Arial"/>
                <a:cs typeface="Arial"/>
              </a:rPr>
              <a:t> </a:t>
            </a:r>
            <a:r>
              <a:rPr dirty="0" sz="1950" spc="195" b="1">
                <a:latin typeface="Arial"/>
                <a:cs typeface="Arial"/>
              </a:rPr>
              <a:t>Optimization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1950" spc="100">
                <a:solidFill>
                  <a:srgbClr val="5193E1"/>
                </a:solidFill>
                <a:latin typeface="Tahoma"/>
                <a:cs typeface="Tahoma"/>
              </a:rPr>
              <a:t>https://</a:t>
            </a:r>
            <a:r>
              <a:rPr dirty="0" sz="1950" spc="100">
                <a:solidFill>
                  <a:srgbClr val="5193E1"/>
                </a:solidFill>
                <a:latin typeface="Tahoma"/>
                <a:cs typeface="Tahoma"/>
                <a:hlinkClick r:id="rId2"/>
              </a:rPr>
              <a:t>www.coursera.org/learn/discrete-optimization/home/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 sz="1950" spc="165" b="1">
                <a:latin typeface="Arial"/>
                <a:cs typeface="Arial"/>
              </a:rPr>
              <a:t>Coursera </a:t>
            </a:r>
            <a:r>
              <a:rPr dirty="0" sz="1950" spc="-110" b="1">
                <a:latin typeface="Arial"/>
                <a:cs typeface="Arial"/>
              </a:rPr>
              <a:t>– </a:t>
            </a:r>
            <a:r>
              <a:rPr dirty="0" sz="1950" spc="195" b="1">
                <a:latin typeface="Arial"/>
                <a:cs typeface="Arial"/>
              </a:rPr>
              <a:t>Machine</a:t>
            </a:r>
            <a:r>
              <a:rPr dirty="0" sz="1950" spc="-55" b="1">
                <a:latin typeface="Arial"/>
                <a:cs typeface="Arial"/>
              </a:rPr>
              <a:t> </a:t>
            </a:r>
            <a:r>
              <a:rPr dirty="0" sz="1950" spc="180" b="1">
                <a:latin typeface="Arial"/>
                <a:cs typeface="Arial"/>
              </a:rPr>
              <a:t>Learning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1950" spc="105">
                <a:solidFill>
                  <a:srgbClr val="5193E1"/>
                </a:solidFill>
                <a:latin typeface="Tahoma"/>
                <a:cs typeface="Tahoma"/>
              </a:rPr>
              <a:t>https://</a:t>
            </a:r>
            <a:r>
              <a:rPr dirty="0" sz="1950" spc="105">
                <a:solidFill>
                  <a:srgbClr val="5193E1"/>
                </a:solidFill>
                <a:latin typeface="Tahoma"/>
                <a:cs typeface="Tahoma"/>
                <a:hlinkClick r:id="rId3"/>
              </a:rPr>
              <a:t>www.coursera.org/learn/machine-learning/home/welcome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51371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40"/>
              <a:t>YouTube </a:t>
            </a:r>
            <a:r>
              <a:rPr dirty="0" spc="190"/>
              <a:t>Channels </a:t>
            </a:r>
            <a:r>
              <a:rPr dirty="0" spc="250"/>
              <a:t>and</a:t>
            </a:r>
            <a:r>
              <a:rPr dirty="0" spc="175"/>
              <a:t> </a:t>
            </a:r>
            <a:r>
              <a:rPr dirty="0" spc="190"/>
              <a:t>Videos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r>
              <a:rPr dirty="0" spc="250"/>
              <a:t>77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1119124"/>
            <a:ext cx="4530090" cy="391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418715">
              <a:lnSpc>
                <a:spcPct val="134200"/>
              </a:lnSpc>
              <a:spcBef>
                <a:spcPts val="95"/>
              </a:spcBef>
            </a:pPr>
            <a:r>
              <a:rPr dirty="0" sz="950" spc="95" b="1">
                <a:latin typeface="Arial"/>
                <a:cs typeface="Arial"/>
              </a:rPr>
              <a:t>Thomas </a:t>
            </a:r>
            <a:r>
              <a:rPr dirty="0" sz="950" spc="90" b="1">
                <a:latin typeface="Arial"/>
                <a:cs typeface="Arial"/>
              </a:rPr>
              <a:t>Nield </a:t>
            </a:r>
            <a:r>
              <a:rPr dirty="0" sz="950" spc="95" b="1">
                <a:latin typeface="Arial"/>
                <a:cs typeface="Arial"/>
              </a:rPr>
              <a:t>(Channel)  </a:t>
            </a:r>
            <a:r>
              <a:rPr dirty="0" sz="950" spc="95" b="1">
                <a:solidFill>
                  <a:srgbClr val="5193E1"/>
                </a:solidFill>
                <a:latin typeface="Arial"/>
                <a:cs typeface="Arial"/>
              </a:rPr>
              <a:t>https://youtu.be/F6RiAN1A8n0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537335">
              <a:lnSpc>
                <a:spcPct val="134200"/>
              </a:lnSpc>
            </a:pPr>
            <a:r>
              <a:rPr dirty="0" sz="950" spc="90" b="1">
                <a:latin typeface="Arial"/>
                <a:cs typeface="Arial"/>
                <a:hlinkClick r:id="rId2"/>
              </a:rPr>
              <a:t>Brandon Rohrer </a:t>
            </a:r>
            <a:r>
              <a:rPr dirty="0" sz="950" spc="95" b="1">
                <a:latin typeface="Arial"/>
                <a:cs typeface="Arial"/>
                <a:hlinkClick r:id="rId2"/>
              </a:rPr>
              <a:t>(Channel) </a:t>
            </a:r>
            <a:r>
              <a:rPr dirty="0" sz="950" spc="95" b="1">
                <a:latin typeface="Arial"/>
                <a:cs typeface="Arial"/>
              </a:rPr>
              <a:t> </a:t>
            </a:r>
            <a:r>
              <a:rPr dirty="0" sz="950" spc="90" b="1">
                <a:solidFill>
                  <a:srgbClr val="5193E1"/>
                </a:solidFill>
                <a:latin typeface="Arial"/>
                <a:cs typeface="Arial"/>
              </a:rPr>
              <a:t>https:</a:t>
            </a:r>
            <a:r>
              <a:rPr dirty="0" sz="950" spc="90" b="1">
                <a:solidFill>
                  <a:srgbClr val="5193E1"/>
                </a:solidFill>
                <a:latin typeface="Arial"/>
                <a:cs typeface="Arial"/>
                <a:hlinkClick r:id="rId3"/>
              </a:rPr>
              <a:t>//w</a:t>
            </a:r>
            <a:r>
              <a:rPr dirty="0" sz="950" spc="90" b="1">
                <a:solidFill>
                  <a:srgbClr val="5193E1"/>
                </a:solidFill>
                <a:latin typeface="Arial"/>
                <a:cs typeface="Arial"/>
              </a:rPr>
              <a:t>ww</a:t>
            </a:r>
            <a:r>
              <a:rPr dirty="0" sz="950" spc="90" b="1">
                <a:solidFill>
                  <a:srgbClr val="5193E1"/>
                </a:solidFill>
                <a:latin typeface="Arial"/>
                <a:cs typeface="Arial"/>
                <a:hlinkClick r:id="rId3"/>
              </a:rPr>
              <a:t>.youtube.com/c/BrandonRohrer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46050">
              <a:lnSpc>
                <a:spcPct val="134200"/>
              </a:lnSpc>
            </a:pPr>
            <a:r>
              <a:rPr dirty="0" sz="950" spc="95" b="1">
                <a:latin typeface="Arial"/>
                <a:cs typeface="Arial"/>
              </a:rPr>
              <a:t>3Blue1Brown (Channel)  </a:t>
            </a:r>
            <a:r>
              <a:rPr dirty="0" sz="950" spc="80" b="1">
                <a:solidFill>
                  <a:srgbClr val="5193E1"/>
                </a:solidFill>
                <a:latin typeface="Arial"/>
                <a:cs typeface="Arial"/>
              </a:rPr>
              <a:t>https:</a:t>
            </a:r>
            <a:r>
              <a:rPr dirty="0" sz="950" spc="80" b="1">
                <a:solidFill>
                  <a:srgbClr val="5193E1"/>
                </a:solidFill>
                <a:latin typeface="Arial"/>
                <a:cs typeface="Arial"/>
                <a:hlinkClick r:id="rId4"/>
              </a:rPr>
              <a:t>//w</a:t>
            </a:r>
            <a:r>
              <a:rPr dirty="0" sz="950" spc="80" b="1">
                <a:solidFill>
                  <a:srgbClr val="5193E1"/>
                </a:solidFill>
                <a:latin typeface="Arial"/>
                <a:cs typeface="Arial"/>
              </a:rPr>
              <a:t>ww</a:t>
            </a:r>
            <a:r>
              <a:rPr dirty="0" sz="950" spc="80" b="1">
                <a:solidFill>
                  <a:srgbClr val="5193E1"/>
                </a:solidFill>
                <a:latin typeface="Arial"/>
                <a:cs typeface="Arial"/>
                <a:hlinkClick r:id="rId4"/>
              </a:rPr>
              <a:t>.youtube.com/channel/UCYO_jab_esuFRV4b17AJtAw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34200"/>
              </a:lnSpc>
            </a:pPr>
            <a:r>
              <a:rPr dirty="0" sz="950" spc="60" b="1">
                <a:latin typeface="Arial"/>
                <a:cs typeface="Arial"/>
                <a:hlinkClick r:id="rId5"/>
              </a:rPr>
              <a:t>YouTube </a:t>
            </a:r>
            <a:r>
              <a:rPr dirty="0" sz="950" spc="-50" b="1">
                <a:latin typeface="Arial"/>
                <a:cs typeface="Arial"/>
                <a:hlinkClick r:id="rId5"/>
              </a:rPr>
              <a:t>– </a:t>
            </a:r>
            <a:r>
              <a:rPr dirty="0" sz="950" spc="70" b="1">
                <a:latin typeface="Arial"/>
                <a:cs typeface="Arial"/>
                <a:hlinkClick r:id="rId5"/>
              </a:rPr>
              <a:t>P </a:t>
            </a:r>
            <a:r>
              <a:rPr dirty="0" sz="950" spc="65" b="1">
                <a:latin typeface="Arial"/>
                <a:cs typeface="Arial"/>
                <a:hlinkClick r:id="rId5"/>
              </a:rPr>
              <a:t>vs </a:t>
            </a:r>
            <a:r>
              <a:rPr dirty="0" sz="950" spc="95" b="1">
                <a:latin typeface="Arial"/>
                <a:cs typeface="Arial"/>
                <a:hlinkClick r:id="rId5"/>
              </a:rPr>
              <a:t>NP </a:t>
            </a:r>
            <a:r>
              <a:rPr dirty="0" sz="950" spc="105" b="1">
                <a:latin typeface="Arial"/>
                <a:cs typeface="Arial"/>
                <a:hlinkClick r:id="rId5"/>
              </a:rPr>
              <a:t>and </a:t>
            </a:r>
            <a:r>
              <a:rPr dirty="0" sz="950" spc="120" b="1">
                <a:latin typeface="Arial"/>
                <a:cs typeface="Arial"/>
                <a:hlinkClick r:id="rId5"/>
              </a:rPr>
              <a:t>the </a:t>
            </a:r>
            <a:r>
              <a:rPr dirty="0" sz="950" spc="95" b="1">
                <a:latin typeface="Arial"/>
                <a:cs typeface="Arial"/>
                <a:hlinkClick r:id="rId5"/>
              </a:rPr>
              <a:t>Computational </a:t>
            </a:r>
            <a:r>
              <a:rPr dirty="0" sz="950" spc="90" b="1">
                <a:latin typeface="Arial"/>
                <a:cs typeface="Arial"/>
                <a:hlinkClick r:id="rId5"/>
              </a:rPr>
              <a:t>Complexity Zoo </a:t>
            </a:r>
            <a:r>
              <a:rPr dirty="0" sz="950" spc="95" b="1">
                <a:latin typeface="Arial"/>
                <a:cs typeface="Arial"/>
                <a:hlinkClick r:id="rId5"/>
              </a:rPr>
              <a:t>(Video) </a:t>
            </a:r>
            <a:r>
              <a:rPr dirty="0" sz="950" spc="95" b="1">
                <a:latin typeface="Arial"/>
                <a:cs typeface="Arial"/>
              </a:rPr>
              <a:t> </a:t>
            </a:r>
            <a:r>
              <a:rPr dirty="0" sz="950" spc="95" b="1">
                <a:solidFill>
                  <a:srgbClr val="5193E1"/>
                </a:solidFill>
                <a:latin typeface="Arial"/>
                <a:cs typeface="Arial"/>
              </a:rPr>
              <a:t>https://youtu.be/YX40hbAHx3s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804545">
              <a:lnSpc>
                <a:spcPct val="134200"/>
              </a:lnSpc>
              <a:spcBef>
                <a:spcPts val="5"/>
              </a:spcBef>
            </a:pPr>
            <a:r>
              <a:rPr dirty="0" sz="950" spc="95" b="1">
                <a:latin typeface="Arial"/>
                <a:cs typeface="Arial"/>
              </a:rPr>
              <a:t>The </a:t>
            </a:r>
            <a:r>
              <a:rPr dirty="0" sz="950" spc="75" b="1">
                <a:latin typeface="Arial"/>
                <a:cs typeface="Arial"/>
              </a:rPr>
              <a:t>Traveling </a:t>
            </a:r>
            <a:r>
              <a:rPr dirty="0" sz="950" spc="90" b="1">
                <a:latin typeface="Arial"/>
                <a:cs typeface="Arial"/>
              </a:rPr>
              <a:t>Salesman </a:t>
            </a:r>
            <a:r>
              <a:rPr dirty="0" sz="950" spc="95" b="1">
                <a:latin typeface="Arial"/>
                <a:cs typeface="Arial"/>
              </a:rPr>
              <a:t>Problem </a:t>
            </a:r>
            <a:r>
              <a:rPr dirty="0" sz="950" spc="85" b="1">
                <a:latin typeface="Arial"/>
                <a:cs typeface="Arial"/>
              </a:rPr>
              <a:t>Visualization </a:t>
            </a:r>
            <a:r>
              <a:rPr dirty="0" sz="950" spc="95" b="1">
                <a:latin typeface="Arial"/>
                <a:cs typeface="Arial"/>
              </a:rPr>
              <a:t>(Video)  </a:t>
            </a:r>
            <a:r>
              <a:rPr dirty="0" sz="950" spc="90" b="1">
                <a:solidFill>
                  <a:srgbClr val="5193E1"/>
                </a:solidFill>
                <a:latin typeface="Arial"/>
                <a:cs typeface="Arial"/>
              </a:rPr>
              <a:t>https://youtu.be/SC5CX8drAtU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328420">
              <a:lnSpc>
                <a:spcPct val="134200"/>
              </a:lnSpc>
              <a:spcBef>
                <a:spcPts val="5"/>
              </a:spcBef>
            </a:pPr>
            <a:r>
              <a:rPr dirty="0" sz="950" spc="95" b="1">
                <a:latin typeface="Arial"/>
                <a:cs typeface="Arial"/>
              </a:rPr>
              <a:t>The </a:t>
            </a:r>
            <a:r>
              <a:rPr dirty="0" sz="950" spc="75" b="1">
                <a:latin typeface="Arial"/>
                <a:cs typeface="Arial"/>
              </a:rPr>
              <a:t>Traveling </a:t>
            </a:r>
            <a:r>
              <a:rPr dirty="0" sz="950" spc="90" b="1">
                <a:latin typeface="Arial"/>
                <a:cs typeface="Arial"/>
              </a:rPr>
              <a:t>Salesman </a:t>
            </a:r>
            <a:r>
              <a:rPr dirty="0" sz="950" spc="110" b="1">
                <a:latin typeface="Arial"/>
                <a:cs typeface="Arial"/>
              </a:rPr>
              <a:t>w/ </a:t>
            </a:r>
            <a:r>
              <a:rPr dirty="0" sz="950" spc="135" b="1">
                <a:latin typeface="Arial"/>
                <a:cs typeface="Arial"/>
              </a:rPr>
              <a:t>1000 </a:t>
            </a:r>
            <a:r>
              <a:rPr dirty="0" sz="950" spc="70" b="1">
                <a:latin typeface="Arial"/>
                <a:cs typeface="Arial"/>
              </a:rPr>
              <a:t>Cities</a:t>
            </a:r>
            <a:r>
              <a:rPr dirty="0" sz="950" spc="-30" b="1">
                <a:latin typeface="Arial"/>
                <a:cs typeface="Arial"/>
              </a:rPr>
              <a:t> </a:t>
            </a:r>
            <a:r>
              <a:rPr dirty="0" sz="950" spc="95" b="1">
                <a:latin typeface="Arial"/>
                <a:cs typeface="Arial"/>
              </a:rPr>
              <a:t>(Video)  </a:t>
            </a:r>
            <a:r>
              <a:rPr dirty="0" sz="950" spc="85" b="1">
                <a:solidFill>
                  <a:srgbClr val="5193E1"/>
                </a:solidFill>
                <a:latin typeface="Arial"/>
                <a:cs typeface="Arial"/>
              </a:rPr>
              <a:t>https://youtu.be/W-aAjd8_bUc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169035">
              <a:lnSpc>
                <a:spcPct val="134200"/>
              </a:lnSpc>
              <a:spcBef>
                <a:spcPts val="5"/>
              </a:spcBef>
            </a:pPr>
            <a:r>
              <a:rPr dirty="0" sz="950" spc="95" b="1">
                <a:latin typeface="Arial"/>
                <a:cs typeface="Arial"/>
              </a:rPr>
              <a:t>Writing </a:t>
            </a:r>
            <a:r>
              <a:rPr dirty="0" sz="950" spc="130" b="1">
                <a:latin typeface="Arial"/>
                <a:cs typeface="Arial"/>
              </a:rPr>
              <a:t>My </a:t>
            </a:r>
            <a:r>
              <a:rPr dirty="0" sz="950" spc="80" b="1">
                <a:latin typeface="Arial"/>
                <a:cs typeface="Arial"/>
              </a:rPr>
              <a:t>First </a:t>
            </a:r>
            <a:r>
              <a:rPr dirty="0" sz="950" spc="95" b="1">
                <a:latin typeface="Arial"/>
                <a:cs typeface="Arial"/>
              </a:rPr>
              <a:t>Machine </a:t>
            </a:r>
            <a:r>
              <a:rPr dirty="0" sz="950" spc="90" b="1">
                <a:latin typeface="Arial"/>
                <a:cs typeface="Arial"/>
              </a:rPr>
              <a:t>Learning </a:t>
            </a:r>
            <a:r>
              <a:rPr dirty="0" sz="950" spc="110" b="1">
                <a:latin typeface="Arial"/>
                <a:cs typeface="Arial"/>
              </a:rPr>
              <a:t>Game</a:t>
            </a:r>
            <a:r>
              <a:rPr dirty="0" sz="950" spc="-90" b="1">
                <a:latin typeface="Arial"/>
                <a:cs typeface="Arial"/>
              </a:rPr>
              <a:t> </a:t>
            </a:r>
            <a:r>
              <a:rPr dirty="0" sz="950" spc="95" b="1">
                <a:latin typeface="Arial"/>
                <a:cs typeface="Arial"/>
              </a:rPr>
              <a:t>(Video)  </a:t>
            </a:r>
            <a:r>
              <a:rPr dirty="0" sz="950" spc="100" b="1">
                <a:solidFill>
                  <a:srgbClr val="5193E1"/>
                </a:solidFill>
                <a:latin typeface="Arial"/>
                <a:cs typeface="Arial"/>
              </a:rPr>
              <a:t>https://youtu.be/ZX2Hyu5WoFg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4620"/>
            <a:ext cx="9720580" cy="944880"/>
          </a:xfrm>
          <a:custGeom>
            <a:avLst/>
            <a:gdLst/>
            <a:ahLst/>
            <a:cxnLst/>
            <a:rect l="l" t="t" r="r" b="b"/>
            <a:pathLst>
              <a:path w="9720580" h="944880">
                <a:moveTo>
                  <a:pt x="9720580" y="0"/>
                </a:moveTo>
                <a:lnTo>
                  <a:pt x="0" y="0"/>
                </a:lnTo>
                <a:lnTo>
                  <a:pt x="0" y="944879"/>
                </a:lnTo>
                <a:lnTo>
                  <a:pt x="9720580" y="944879"/>
                </a:lnTo>
                <a:lnTo>
                  <a:pt x="9720580" y="0"/>
                </a:lnTo>
                <a:close/>
              </a:path>
            </a:pathLst>
          </a:custGeom>
          <a:solidFill>
            <a:srgbClr val="0066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60309" y="5129529"/>
            <a:ext cx="2519680" cy="405130"/>
          </a:xfrm>
          <a:custGeom>
            <a:avLst/>
            <a:gdLst/>
            <a:ahLst/>
            <a:cxnLst/>
            <a:rect l="l" t="t" r="r" b="b"/>
            <a:pathLst>
              <a:path w="2519679" h="405129">
                <a:moveTo>
                  <a:pt x="2519680" y="0"/>
                </a:moveTo>
                <a:lnTo>
                  <a:pt x="0" y="0"/>
                </a:lnTo>
                <a:lnTo>
                  <a:pt x="0" y="405130"/>
                </a:lnTo>
                <a:lnTo>
                  <a:pt x="2519680" y="405130"/>
                </a:lnTo>
                <a:lnTo>
                  <a:pt x="2519680" y="0"/>
                </a:lnTo>
                <a:close/>
              </a:path>
            </a:pathLst>
          </a:custGeom>
          <a:solidFill>
            <a:srgbClr val="0066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0430" y="5129529"/>
            <a:ext cx="6479540" cy="405130"/>
          </a:xfrm>
          <a:custGeom>
            <a:avLst/>
            <a:gdLst/>
            <a:ahLst/>
            <a:cxnLst/>
            <a:rect l="l" t="t" r="r" b="b"/>
            <a:pathLst>
              <a:path w="6479540" h="405129">
                <a:moveTo>
                  <a:pt x="6479540" y="0"/>
                </a:moveTo>
                <a:lnTo>
                  <a:pt x="0" y="0"/>
                </a:lnTo>
                <a:lnTo>
                  <a:pt x="0" y="405130"/>
                </a:lnTo>
                <a:lnTo>
                  <a:pt x="6479540" y="405130"/>
                </a:lnTo>
                <a:lnTo>
                  <a:pt x="6479540" y="0"/>
                </a:lnTo>
                <a:close/>
              </a:path>
            </a:pathLst>
          </a:custGeom>
          <a:solidFill>
            <a:srgbClr val="BCC2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0339" y="5129529"/>
            <a:ext cx="539750" cy="405130"/>
          </a:xfrm>
          <a:custGeom>
            <a:avLst/>
            <a:gdLst/>
            <a:ahLst/>
            <a:cxnLst/>
            <a:rect l="l" t="t" r="r" b="b"/>
            <a:pathLst>
              <a:path w="539750" h="405129">
                <a:moveTo>
                  <a:pt x="539750" y="0"/>
                </a:moveTo>
                <a:lnTo>
                  <a:pt x="0" y="0"/>
                </a:lnTo>
                <a:lnTo>
                  <a:pt x="0" y="405130"/>
                </a:lnTo>
                <a:lnTo>
                  <a:pt x="539750" y="405130"/>
                </a:lnTo>
                <a:lnTo>
                  <a:pt x="539750" y="0"/>
                </a:lnTo>
                <a:close/>
              </a:path>
            </a:pathLst>
          </a:custGeom>
          <a:solidFill>
            <a:srgbClr val="0066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10585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45"/>
              <a:t>B</a:t>
            </a:r>
            <a:r>
              <a:rPr dirty="0" spc="110"/>
              <a:t>o</a:t>
            </a:r>
            <a:r>
              <a:rPr dirty="0" spc="229"/>
              <a:t>o</a:t>
            </a:r>
            <a:r>
              <a:rPr dirty="0" spc="200"/>
              <a:t>k</a:t>
            </a:r>
            <a:r>
              <a:rPr dirty="0" spc="90"/>
              <a:t>s</a:t>
            </a:r>
          </a:p>
        </p:txBody>
      </p:sp>
      <p:sp>
        <p:nvSpPr>
          <p:cNvPr id="7" name="object 7"/>
          <p:cNvSpPr/>
          <p:nvPr/>
        </p:nvSpPr>
        <p:spPr>
          <a:xfrm>
            <a:off x="457200" y="1371600"/>
            <a:ext cx="1645920" cy="2058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77439" y="1371600"/>
            <a:ext cx="1468119" cy="2011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44950" y="1370330"/>
            <a:ext cx="1534160" cy="2012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44950" y="1370330"/>
            <a:ext cx="1534160" cy="2012950"/>
          </a:xfrm>
          <a:custGeom>
            <a:avLst/>
            <a:gdLst/>
            <a:ahLst/>
            <a:cxnLst/>
            <a:rect l="l" t="t" r="r" b="b"/>
            <a:pathLst>
              <a:path w="1534160" h="2012950">
                <a:moveTo>
                  <a:pt x="0" y="0"/>
                </a:moveTo>
                <a:lnTo>
                  <a:pt x="1534160" y="0"/>
                </a:lnTo>
                <a:lnTo>
                  <a:pt x="1534160" y="2012950"/>
                </a:lnTo>
                <a:lnTo>
                  <a:pt x="0" y="20129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52159" y="1353819"/>
            <a:ext cx="1554480" cy="20396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52159" y="1353819"/>
            <a:ext cx="1554480" cy="2039620"/>
          </a:xfrm>
          <a:custGeom>
            <a:avLst/>
            <a:gdLst/>
            <a:ahLst/>
            <a:cxnLst/>
            <a:rect l="l" t="t" r="r" b="b"/>
            <a:pathLst>
              <a:path w="1554479" h="2039620">
                <a:moveTo>
                  <a:pt x="0" y="0"/>
                </a:moveTo>
                <a:lnTo>
                  <a:pt x="1554480" y="0"/>
                </a:lnTo>
                <a:lnTo>
                  <a:pt x="1554480" y="2039619"/>
                </a:lnTo>
                <a:lnTo>
                  <a:pt x="0" y="203961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623809" y="1371600"/>
            <a:ext cx="1337309" cy="2009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r>
              <a:rPr dirty="0" spc="250"/>
              <a:t>78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335152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45"/>
              <a:t>Interesting</a:t>
            </a:r>
            <a:r>
              <a:rPr dirty="0" spc="125"/>
              <a:t> </a:t>
            </a:r>
            <a:r>
              <a:rPr dirty="0" spc="185"/>
              <a:t>Articles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r>
              <a:rPr dirty="0" spc="250"/>
              <a:t>79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09" y="1380235"/>
            <a:ext cx="9130665" cy="3478529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550" spc="130" b="1">
                <a:latin typeface="Arial"/>
                <a:cs typeface="Arial"/>
              </a:rPr>
              <a:t>Does </a:t>
            </a:r>
            <a:r>
              <a:rPr dirty="0" sz="1550" spc="135" b="1">
                <a:latin typeface="Arial"/>
                <a:cs typeface="Arial"/>
              </a:rPr>
              <a:t>A.I. </a:t>
            </a:r>
            <a:r>
              <a:rPr dirty="0" sz="1550" spc="130" b="1">
                <a:latin typeface="Arial"/>
                <a:cs typeface="Arial"/>
              </a:rPr>
              <a:t>Include </a:t>
            </a:r>
            <a:r>
              <a:rPr dirty="0" sz="1550" spc="135" b="1">
                <a:latin typeface="Arial"/>
                <a:cs typeface="Arial"/>
              </a:rPr>
              <a:t>Constraint</a:t>
            </a:r>
            <a:r>
              <a:rPr dirty="0" sz="1550" spc="35" b="1">
                <a:latin typeface="Arial"/>
                <a:cs typeface="Arial"/>
              </a:rPr>
              <a:t> </a:t>
            </a:r>
            <a:r>
              <a:rPr dirty="0" sz="1550" spc="95" b="1">
                <a:latin typeface="Arial"/>
                <a:cs typeface="Arial"/>
              </a:rPr>
              <a:t>Solvers?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550" spc="80">
                <a:solidFill>
                  <a:srgbClr val="5193E1"/>
                </a:solidFill>
                <a:latin typeface="Tahoma"/>
                <a:cs typeface="Tahoma"/>
              </a:rPr>
              <a:t>https://</a:t>
            </a:r>
            <a:r>
              <a:rPr dirty="0" sz="1550" spc="80">
                <a:solidFill>
                  <a:srgbClr val="5193E1"/>
                </a:solidFill>
                <a:latin typeface="Tahoma"/>
                <a:cs typeface="Tahoma"/>
                <a:hlinkClick r:id="rId2"/>
              </a:rPr>
              <a:t>www.optaplanner.org/blog/2017/09/07/DoesAIIncludeConstraintSolvers.html</a:t>
            </a:r>
            <a:endParaRPr sz="1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50" spc="114" b="1">
                <a:latin typeface="Arial"/>
                <a:cs typeface="Arial"/>
              </a:rPr>
              <a:t>Can </a:t>
            </a:r>
            <a:r>
              <a:rPr dirty="0" sz="1550" spc="65" b="1">
                <a:latin typeface="Arial"/>
                <a:cs typeface="Arial"/>
              </a:rPr>
              <a:t>You </a:t>
            </a:r>
            <a:r>
              <a:rPr dirty="0" sz="1550" spc="175" b="1">
                <a:latin typeface="Arial"/>
                <a:cs typeface="Arial"/>
              </a:rPr>
              <a:t>Make </a:t>
            </a:r>
            <a:r>
              <a:rPr dirty="0" sz="1550" spc="100" b="1">
                <a:latin typeface="Arial"/>
                <a:cs typeface="Arial"/>
              </a:rPr>
              <a:t>Swiss </a:t>
            </a:r>
            <a:r>
              <a:rPr dirty="0" sz="1550" spc="90" b="1">
                <a:latin typeface="Arial"/>
                <a:cs typeface="Arial"/>
              </a:rPr>
              <a:t>Trains </a:t>
            </a:r>
            <a:r>
              <a:rPr dirty="0" sz="1550" spc="120" b="1">
                <a:latin typeface="Arial"/>
                <a:cs typeface="Arial"/>
              </a:rPr>
              <a:t>Even </a:t>
            </a:r>
            <a:r>
              <a:rPr dirty="0" sz="1550" spc="175" b="1">
                <a:latin typeface="Arial"/>
                <a:cs typeface="Arial"/>
              </a:rPr>
              <a:t>More</a:t>
            </a:r>
            <a:r>
              <a:rPr dirty="0" sz="1550" spc="110" b="1">
                <a:latin typeface="Arial"/>
                <a:cs typeface="Arial"/>
              </a:rPr>
              <a:t> </a:t>
            </a:r>
            <a:r>
              <a:rPr dirty="0" sz="1550" spc="114" b="1">
                <a:latin typeface="Arial"/>
                <a:cs typeface="Arial"/>
              </a:rPr>
              <a:t>Punctual?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550" spc="95">
                <a:solidFill>
                  <a:srgbClr val="5193E1"/>
                </a:solidFill>
                <a:latin typeface="Tahoma"/>
                <a:cs typeface="Tahoma"/>
              </a:rPr>
              <a:t>https://medium.com/crowdai/can-you-make-swiss-trains-even-more-punctual-ec9aa73d6e35</a:t>
            </a:r>
            <a:endParaRPr sz="1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50" spc="120" b="1">
                <a:latin typeface="Arial"/>
                <a:cs typeface="Arial"/>
              </a:rPr>
              <a:t>Building </a:t>
            </a:r>
            <a:r>
              <a:rPr dirty="0" sz="1550" spc="175" b="1">
                <a:latin typeface="Arial"/>
                <a:cs typeface="Arial"/>
              </a:rPr>
              <a:t>a </a:t>
            </a:r>
            <a:r>
              <a:rPr dirty="0" sz="1550" spc="135" b="1">
                <a:latin typeface="Arial"/>
                <a:cs typeface="Arial"/>
              </a:rPr>
              <a:t>Simple </a:t>
            </a:r>
            <a:r>
              <a:rPr dirty="0" sz="1550" spc="90" b="1">
                <a:latin typeface="Arial"/>
                <a:cs typeface="Arial"/>
              </a:rPr>
              <a:t>Chess</a:t>
            </a:r>
            <a:r>
              <a:rPr dirty="0" sz="1550" spc="-10" b="1">
                <a:latin typeface="Arial"/>
                <a:cs typeface="Arial"/>
              </a:rPr>
              <a:t> </a:t>
            </a:r>
            <a:r>
              <a:rPr dirty="0" sz="1550" spc="135" b="1">
                <a:latin typeface="Arial"/>
                <a:cs typeface="Arial"/>
              </a:rPr>
              <a:t>A.I.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550" spc="95">
                <a:solidFill>
                  <a:srgbClr val="5193E1"/>
                </a:solidFill>
                <a:latin typeface="Tahoma"/>
                <a:cs typeface="Tahoma"/>
              </a:rPr>
              <a:t>https://medium.freecodecamp.org/simple-chess-ai-step-by-step-1d55a9266977</a:t>
            </a:r>
            <a:endParaRPr sz="1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50" spc="145" b="1">
                <a:latin typeface="Arial"/>
                <a:cs typeface="Arial"/>
              </a:rPr>
              <a:t>The </a:t>
            </a:r>
            <a:r>
              <a:rPr dirty="0" sz="1550" spc="155" b="1">
                <a:latin typeface="Arial"/>
                <a:cs typeface="Arial"/>
              </a:rPr>
              <a:t>SkyNet</a:t>
            </a:r>
            <a:r>
              <a:rPr dirty="0" sz="1550" spc="70" b="1">
                <a:latin typeface="Arial"/>
                <a:cs typeface="Arial"/>
              </a:rPr>
              <a:t> </a:t>
            </a:r>
            <a:r>
              <a:rPr dirty="0" sz="1550" spc="140" b="1">
                <a:latin typeface="Arial"/>
                <a:cs typeface="Arial"/>
              </a:rPr>
              <a:t>Salesman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550" spc="85">
                <a:solidFill>
                  <a:srgbClr val="5193E1"/>
                </a:solidFill>
                <a:latin typeface="Tahoma"/>
                <a:cs typeface="Tahoma"/>
              </a:rPr>
              <a:t>https://multithreaded.stitchfix.com/blog/2016/07/21/skynet-salesman/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335152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45"/>
              <a:t>Interesting</a:t>
            </a:r>
            <a:r>
              <a:rPr dirty="0" spc="125"/>
              <a:t> </a:t>
            </a:r>
            <a:r>
              <a:rPr dirty="0" spc="185"/>
              <a:t>Articles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r>
              <a:rPr dirty="0" spc="250"/>
              <a:t>80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09" y="1382522"/>
            <a:ext cx="9356090" cy="356489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450" spc="130" b="1">
                <a:latin typeface="Arial"/>
                <a:cs typeface="Arial"/>
              </a:rPr>
              <a:t>Essential </a:t>
            </a:r>
            <a:r>
              <a:rPr dirty="0" sz="1450" spc="210" b="1">
                <a:latin typeface="Arial"/>
                <a:cs typeface="Arial"/>
              </a:rPr>
              <a:t>Math </a:t>
            </a:r>
            <a:r>
              <a:rPr dirty="0" sz="1450" spc="150" b="1">
                <a:latin typeface="Arial"/>
                <a:cs typeface="Arial"/>
              </a:rPr>
              <a:t>for </a:t>
            </a:r>
            <a:r>
              <a:rPr dirty="0" sz="1450" spc="195" b="1">
                <a:latin typeface="Arial"/>
                <a:cs typeface="Arial"/>
              </a:rPr>
              <a:t>Data</a:t>
            </a:r>
            <a:r>
              <a:rPr dirty="0" sz="1450" spc="-45" b="1">
                <a:latin typeface="Arial"/>
                <a:cs typeface="Arial"/>
              </a:rPr>
              <a:t> </a:t>
            </a:r>
            <a:r>
              <a:rPr dirty="0" sz="1450" spc="130" b="1">
                <a:latin typeface="Arial"/>
                <a:cs typeface="Arial"/>
              </a:rPr>
              <a:t>Science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450" spc="105">
                <a:solidFill>
                  <a:srgbClr val="5193E1"/>
                </a:solidFill>
                <a:latin typeface="Tahoma"/>
                <a:cs typeface="Tahoma"/>
                <a:hlinkClick r:id="rId2"/>
              </a:rPr>
              <a:t>https://towardsdatascience.com/essential-math-for-data-science-why-and-how-e8827</a:t>
            </a:r>
            <a:r>
              <a:rPr dirty="0" sz="1450" spc="105">
                <a:solidFill>
                  <a:srgbClr val="5193E1"/>
                </a:solidFill>
                <a:latin typeface="Tahoma"/>
                <a:cs typeface="Tahoma"/>
              </a:rPr>
              <a:t>1367fbd</a:t>
            </a:r>
            <a:endParaRPr sz="14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450" spc="165" b="1">
                <a:latin typeface="Arial"/>
                <a:cs typeface="Arial"/>
              </a:rPr>
              <a:t>The </a:t>
            </a:r>
            <a:r>
              <a:rPr dirty="0" sz="1450" spc="160" b="1">
                <a:latin typeface="Arial"/>
                <a:cs typeface="Arial"/>
              </a:rPr>
              <a:t>Unreasonable </a:t>
            </a:r>
            <a:r>
              <a:rPr dirty="0" sz="1450" spc="165" b="1">
                <a:latin typeface="Arial"/>
                <a:cs typeface="Arial"/>
              </a:rPr>
              <a:t>Reputation </a:t>
            </a:r>
            <a:r>
              <a:rPr dirty="0" sz="1450" spc="145" b="1">
                <a:latin typeface="Arial"/>
                <a:cs typeface="Arial"/>
              </a:rPr>
              <a:t>of </a:t>
            </a:r>
            <a:r>
              <a:rPr dirty="0" sz="1450" spc="170" b="1">
                <a:latin typeface="Arial"/>
                <a:cs typeface="Arial"/>
              </a:rPr>
              <a:t>Neural</a:t>
            </a:r>
            <a:r>
              <a:rPr dirty="0" sz="1450" spc="-80" b="1">
                <a:latin typeface="Arial"/>
                <a:cs typeface="Arial"/>
              </a:rPr>
              <a:t> </a:t>
            </a:r>
            <a:r>
              <a:rPr dirty="0" sz="1450" spc="175" b="1">
                <a:latin typeface="Arial"/>
                <a:cs typeface="Arial"/>
              </a:rPr>
              <a:t>Networks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450" spc="105">
                <a:solidFill>
                  <a:srgbClr val="5193E1"/>
                </a:solidFill>
                <a:latin typeface="Tahoma"/>
                <a:cs typeface="Tahoma"/>
                <a:hlinkClick r:id="rId3"/>
              </a:rPr>
              <a:t>http://thinkingmachines.mit.edu/blog/unreasonable-reputation-neural-networks</a:t>
            </a:r>
            <a:endParaRPr sz="14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450" spc="165" b="1">
                <a:latin typeface="Arial"/>
                <a:cs typeface="Arial"/>
              </a:rPr>
              <a:t>The </a:t>
            </a:r>
            <a:r>
              <a:rPr dirty="0" sz="1450" spc="180" b="1">
                <a:latin typeface="Arial"/>
                <a:cs typeface="Arial"/>
              </a:rPr>
              <a:t>Hard </a:t>
            </a:r>
            <a:r>
              <a:rPr dirty="0" sz="1450" spc="145" b="1">
                <a:latin typeface="Arial"/>
                <a:cs typeface="Arial"/>
              </a:rPr>
              <a:t>Thing </a:t>
            </a:r>
            <a:r>
              <a:rPr dirty="0" sz="1450" spc="155" b="1">
                <a:latin typeface="Arial"/>
                <a:cs typeface="Arial"/>
              </a:rPr>
              <a:t>About </a:t>
            </a:r>
            <a:r>
              <a:rPr dirty="0" sz="1450" spc="185" b="1">
                <a:latin typeface="Arial"/>
                <a:cs typeface="Arial"/>
              </a:rPr>
              <a:t>Deep</a:t>
            </a:r>
            <a:r>
              <a:rPr dirty="0" sz="1450" spc="-70" b="1">
                <a:latin typeface="Arial"/>
                <a:cs typeface="Arial"/>
              </a:rPr>
              <a:t> </a:t>
            </a:r>
            <a:r>
              <a:rPr dirty="0" sz="1450" spc="150" b="1">
                <a:latin typeface="Arial"/>
                <a:cs typeface="Arial"/>
              </a:rPr>
              <a:t>Learning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450" spc="90">
                <a:solidFill>
                  <a:srgbClr val="5193E1"/>
                </a:solidFill>
                <a:latin typeface="Tahoma"/>
                <a:cs typeface="Tahoma"/>
              </a:rPr>
              <a:t>https://</a:t>
            </a:r>
            <a:r>
              <a:rPr dirty="0" sz="1450" spc="90">
                <a:solidFill>
                  <a:srgbClr val="5193E1"/>
                </a:solidFill>
                <a:latin typeface="Tahoma"/>
                <a:cs typeface="Tahoma"/>
                <a:hlinkClick r:id="rId4"/>
              </a:rPr>
              <a:t>www.oreilly.com/ideas/the-hard-thing-about-deep-learning</a:t>
            </a:r>
            <a:endParaRPr sz="14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450" spc="170" b="1">
                <a:latin typeface="Arial"/>
                <a:cs typeface="Arial"/>
              </a:rPr>
              <a:t>Mario </a:t>
            </a:r>
            <a:r>
              <a:rPr dirty="0" sz="1450" spc="90" b="1">
                <a:latin typeface="Arial"/>
                <a:cs typeface="Arial"/>
              </a:rPr>
              <a:t>is </a:t>
            </a:r>
            <a:r>
              <a:rPr dirty="0" sz="1450" spc="180" b="1">
                <a:latin typeface="Arial"/>
                <a:cs typeface="Arial"/>
              </a:rPr>
              <a:t>Hard, </a:t>
            </a:r>
            <a:r>
              <a:rPr dirty="0" sz="1450" spc="175" b="1">
                <a:latin typeface="Arial"/>
                <a:cs typeface="Arial"/>
              </a:rPr>
              <a:t>and </a:t>
            </a:r>
            <a:r>
              <a:rPr dirty="0" sz="1450" spc="170" b="1">
                <a:latin typeface="Arial"/>
                <a:cs typeface="Arial"/>
              </a:rPr>
              <a:t>that’s </a:t>
            </a:r>
            <a:r>
              <a:rPr dirty="0" sz="1450" spc="175" b="1">
                <a:latin typeface="Arial"/>
                <a:cs typeface="Arial"/>
              </a:rPr>
              <a:t>Mathematically</a:t>
            </a:r>
            <a:r>
              <a:rPr dirty="0" sz="1450" spc="-110" b="1">
                <a:latin typeface="Arial"/>
                <a:cs typeface="Arial"/>
              </a:rPr>
              <a:t> </a:t>
            </a:r>
            <a:r>
              <a:rPr dirty="0" sz="1450" spc="110" b="1">
                <a:latin typeface="Arial"/>
                <a:cs typeface="Arial"/>
              </a:rPr>
              <a:t>Official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730"/>
              </a:lnSpc>
              <a:spcBef>
                <a:spcPts val="705"/>
              </a:spcBef>
            </a:pPr>
            <a:r>
              <a:rPr dirty="0" sz="1450" spc="105">
                <a:solidFill>
                  <a:srgbClr val="5193E1"/>
                </a:solidFill>
                <a:latin typeface="Tahoma"/>
                <a:cs typeface="Tahoma"/>
              </a:rPr>
              <a:t>https://</a:t>
            </a:r>
            <a:r>
              <a:rPr dirty="0" sz="1450" spc="105">
                <a:solidFill>
                  <a:srgbClr val="5193E1"/>
                </a:solidFill>
                <a:latin typeface="Tahoma"/>
                <a:cs typeface="Tahoma"/>
                <a:hlinkClick r:id="rId5"/>
              </a:rPr>
              <a:t>www.newscientist.com/article/mg21328565.100-mario-is-hard-and-thats-mathematically-of </a:t>
            </a:r>
            <a:r>
              <a:rPr dirty="0" sz="1450" spc="105">
                <a:solidFill>
                  <a:srgbClr val="5193E1"/>
                </a:solidFill>
                <a:latin typeface="Tahoma"/>
                <a:cs typeface="Tahoma"/>
              </a:rPr>
              <a:t> </a:t>
            </a:r>
            <a:r>
              <a:rPr dirty="0" sz="1450" spc="70">
                <a:solidFill>
                  <a:srgbClr val="5193E1"/>
                </a:solidFill>
                <a:latin typeface="Tahoma"/>
                <a:cs typeface="Tahoma"/>
              </a:rPr>
              <a:t>ficial/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53581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10"/>
              <a:t>What </a:t>
            </a:r>
            <a:r>
              <a:rPr dirty="0" spc="155"/>
              <a:t>Is </a:t>
            </a:r>
            <a:r>
              <a:rPr dirty="0" spc="220"/>
              <a:t>Discrete</a:t>
            </a:r>
            <a:r>
              <a:rPr dirty="0" spc="-20"/>
              <a:t> </a:t>
            </a:r>
            <a:r>
              <a:rPr dirty="0" spc="210"/>
              <a:t>Optimization?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5440" y="5186578"/>
            <a:ext cx="21018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z="1800" spc="250" b="1">
                <a:solidFill>
                  <a:srgbClr val="FFFFFF"/>
                </a:solidFill>
                <a:latin typeface="Arial"/>
                <a:cs typeface="Arial"/>
              </a:rPr>
              <a:t>8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709" y="1456690"/>
            <a:ext cx="9123045" cy="336042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15"/>
              </a:spcBef>
            </a:pPr>
            <a:r>
              <a:rPr dirty="0" sz="1950" spc="180" b="1">
                <a:latin typeface="Arial"/>
                <a:cs typeface="Arial"/>
              </a:rPr>
              <a:t>Discrete </a:t>
            </a:r>
            <a:r>
              <a:rPr dirty="0" sz="1950" spc="195" b="1">
                <a:latin typeface="Arial"/>
                <a:cs typeface="Arial"/>
              </a:rPr>
              <a:t>optimization </a:t>
            </a:r>
            <a:r>
              <a:rPr dirty="0" sz="1950" spc="100" b="1">
                <a:latin typeface="Arial"/>
                <a:cs typeface="Arial"/>
              </a:rPr>
              <a:t>is </a:t>
            </a:r>
            <a:r>
              <a:rPr dirty="0" sz="1950" spc="229" b="1">
                <a:latin typeface="Arial"/>
                <a:cs typeface="Arial"/>
              </a:rPr>
              <a:t>a </a:t>
            </a:r>
            <a:r>
              <a:rPr dirty="0" sz="1950" spc="165" b="1">
                <a:latin typeface="Arial"/>
                <a:cs typeface="Arial"/>
              </a:rPr>
              <a:t>space </a:t>
            </a:r>
            <a:r>
              <a:rPr dirty="0" sz="1950" spc="170" b="1">
                <a:latin typeface="Arial"/>
                <a:cs typeface="Arial"/>
              </a:rPr>
              <a:t>of </a:t>
            </a:r>
            <a:r>
              <a:rPr dirty="0" sz="1950" spc="190" b="1">
                <a:latin typeface="Arial"/>
                <a:cs typeface="Arial"/>
              </a:rPr>
              <a:t>algorithms </a:t>
            </a:r>
            <a:r>
              <a:rPr dirty="0" sz="1950" spc="245" b="1">
                <a:latin typeface="Arial"/>
                <a:cs typeface="Arial"/>
              </a:rPr>
              <a:t>that </a:t>
            </a:r>
            <a:r>
              <a:rPr dirty="0" sz="1950" spc="185" b="1">
                <a:latin typeface="Arial"/>
                <a:cs typeface="Arial"/>
              </a:rPr>
              <a:t>tries </a:t>
            </a:r>
            <a:r>
              <a:rPr dirty="0" sz="1950" spc="215" b="1">
                <a:latin typeface="Arial"/>
                <a:cs typeface="Arial"/>
              </a:rPr>
              <a:t>to </a:t>
            </a:r>
            <a:r>
              <a:rPr dirty="0" sz="1950" spc="160" b="1">
                <a:latin typeface="Arial"/>
                <a:cs typeface="Arial"/>
              </a:rPr>
              <a:t>find</a:t>
            </a:r>
            <a:r>
              <a:rPr dirty="0" sz="1950" spc="-320" b="1">
                <a:latin typeface="Arial"/>
                <a:cs typeface="Arial"/>
              </a:rPr>
              <a:t> </a:t>
            </a:r>
            <a:r>
              <a:rPr dirty="0" sz="1950" spc="229" b="1">
                <a:latin typeface="Arial"/>
                <a:cs typeface="Arial"/>
              </a:rPr>
              <a:t>a  </a:t>
            </a:r>
            <a:r>
              <a:rPr dirty="0" sz="1950" spc="180" b="1">
                <a:latin typeface="Arial"/>
                <a:cs typeface="Arial"/>
              </a:rPr>
              <a:t>feasible </a:t>
            </a:r>
            <a:r>
              <a:rPr dirty="0" sz="1950" spc="175" b="1">
                <a:latin typeface="Arial"/>
                <a:cs typeface="Arial"/>
              </a:rPr>
              <a:t>or </a:t>
            </a:r>
            <a:r>
              <a:rPr dirty="0" sz="1950" spc="200" b="1">
                <a:latin typeface="Arial"/>
                <a:cs typeface="Arial"/>
              </a:rPr>
              <a:t>optimal </a:t>
            </a:r>
            <a:r>
              <a:rPr dirty="0" sz="1950" spc="160" b="1">
                <a:latin typeface="Arial"/>
                <a:cs typeface="Arial"/>
              </a:rPr>
              <a:t>solution </a:t>
            </a:r>
            <a:r>
              <a:rPr dirty="0" sz="1950" spc="210" b="1">
                <a:latin typeface="Arial"/>
                <a:cs typeface="Arial"/>
              </a:rPr>
              <a:t>to </a:t>
            </a:r>
            <a:r>
              <a:rPr dirty="0" sz="1950" spc="229" b="1">
                <a:latin typeface="Arial"/>
                <a:cs typeface="Arial"/>
              </a:rPr>
              <a:t>a </a:t>
            </a:r>
            <a:r>
              <a:rPr dirty="0" sz="1950" spc="180" b="1">
                <a:latin typeface="Arial"/>
                <a:cs typeface="Arial"/>
              </a:rPr>
              <a:t>constrained</a:t>
            </a:r>
            <a:r>
              <a:rPr dirty="0" sz="1950" spc="-155" b="1">
                <a:latin typeface="Arial"/>
                <a:cs typeface="Arial"/>
              </a:rPr>
              <a:t> </a:t>
            </a:r>
            <a:r>
              <a:rPr dirty="0" sz="1950" spc="204" b="1">
                <a:latin typeface="Arial"/>
                <a:cs typeface="Arial"/>
              </a:rPr>
              <a:t>problem.</a:t>
            </a:r>
            <a:endParaRPr sz="1950">
              <a:latin typeface="Arial"/>
              <a:cs typeface="Arial"/>
            </a:endParaRPr>
          </a:p>
          <a:p>
            <a:pPr marL="300990" marR="603885">
              <a:lnSpc>
                <a:spcPts val="2780"/>
              </a:lnSpc>
              <a:spcBef>
                <a:spcPts val="180"/>
              </a:spcBef>
            </a:pPr>
            <a:r>
              <a:rPr dirty="0" sz="1650" spc="-10">
                <a:latin typeface="Verdana"/>
                <a:cs typeface="Verdana"/>
              </a:rPr>
              <a:t>Scheduling </a:t>
            </a:r>
            <a:r>
              <a:rPr dirty="0" sz="1650" spc="-15">
                <a:latin typeface="Verdana"/>
                <a:cs typeface="Verdana"/>
              </a:rPr>
              <a:t>classrooms, </a:t>
            </a:r>
            <a:r>
              <a:rPr dirty="0" sz="1650" spc="-25">
                <a:latin typeface="Verdana"/>
                <a:cs typeface="Verdana"/>
              </a:rPr>
              <a:t>staff, </a:t>
            </a:r>
            <a:r>
              <a:rPr dirty="0" sz="1650" spc="-10">
                <a:latin typeface="Verdana"/>
                <a:cs typeface="Verdana"/>
              </a:rPr>
              <a:t>transportation, sports </a:t>
            </a:r>
            <a:r>
              <a:rPr dirty="0" sz="1650" spc="-15">
                <a:latin typeface="Verdana"/>
                <a:cs typeface="Verdana"/>
              </a:rPr>
              <a:t>teams, </a:t>
            </a:r>
            <a:r>
              <a:rPr dirty="0" sz="1650" spc="5">
                <a:latin typeface="Verdana"/>
                <a:cs typeface="Verdana"/>
              </a:rPr>
              <a:t>and</a:t>
            </a:r>
            <a:r>
              <a:rPr dirty="0" sz="1650" spc="-210">
                <a:latin typeface="Verdana"/>
                <a:cs typeface="Verdana"/>
              </a:rPr>
              <a:t> </a:t>
            </a:r>
            <a:r>
              <a:rPr dirty="0" sz="1650" spc="-5">
                <a:latin typeface="Verdana"/>
                <a:cs typeface="Verdana"/>
              </a:rPr>
              <a:t>manufacturing  </a:t>
            </a:r>
            <a:r>
              <a:rPr dirty="0" sz="1650" spc="-25">
                <a:latin typeface="Verdana"/>
                <a:cs typeface="Verdana"/>
              </a:rPr>
              <a:t>Finding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 spc="5">
                <a:latin typeface="Verdana"/>
                <a:cs typeface="Verdana"/>
              </a:rPr>
              <a:t>an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optimal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route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for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5">
                <a:latin typeface="Verdana"/>
                <a:cs typeface="Verdana"/>
              </a:rPr>
              <a:t>vehicles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to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-5">
                <a:latin typeface="Verdana"/>
                <a:cs typeface="Verdana"/>
              </a:rPr>
              <a:t>visit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multiple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destinations</a:t>
            </a:r>
            <a:endParaRPr sz="1650">
              <a:latin typeface="Verdana"/>
              <a:cs typeface="Verdana"/>
            </a:endParaRPr>
          </a:p>
          <a:p>
            <a:pPr marL="300990" marR="4920615">
              <a:lnSpc>
                <a:spcPts val="2780"/>
              </a:lnSpc>
            </a:pPr>
            <a:r>
              <a:rPr dirty="0" sz="1650" spc="-10">
                <a:latin typeface="Verdana"/>
                <a:cs typeface="Verdana"/>
              </a:rPr>
              <a:t>Optimizing </a:t>
            </a:r>
            <a:r>
              <a:rPr dirty="0" sz="1650" spc="-5">
                <a:latin typeface="Verdana"/>
                <a:cs typeface="Verdana"/>
              </a:rPr>
              <a:t>manufacturing</a:t>
            </a:r>
            <a:r>
              <a:rPr dirty="0" sz="1650" spc="-15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operations  </a:t>
            </a:r>
            <a:r>
              <a:rPr dirty="0" sz="1650" spc="-20">
                <a:latin typeface="Verdana"/>
                <a:cs typeface="Verdana"/>
              </a:rPr>
              <a:t>Solving </a:t>
            </a:r>
            <a:r>
              <a:rPr dirty="0" sz="1650" spc="20">
                <a:latin typeface="Verdana"/>
                <a:cs typeface="Verdana"/>
              </a:rPr>
              <a:t>a </a:t>
            </a:r>
            <a:r>
              <a:rPr dirty="0" sz="1650" spc="-30">
                <a:latin typeface="Verdana"/>
                <a:cs typeface="Verdana"/>
              </a:rPr>
              <a:t>Sudoku </a:t>
            </a:r>
            <a:r>
              <a:rPr dirty="0" sz="1650" spc="-15">
                <a:latin typeface="Verdana"/>
                <a:cs typeface="Verdana"/>
              </a:rPr>
              <a:t>or </a:t>
            </a:r>
            <a:r>
              <a:rPr dirty="0" sz="1650" spc="-5">
                <a:latin typeface="Verdana"/>
                <a:cs typeface="Verdana"/>
              </a:rPr>
              <a:t>Chess</a:t>
            </a:r>
            <a:r>
              <a:rPr dirty="0" sz="1650" spc="-280">
                <a:latin typeface="Verdana"/>
                <a:cs typeface="Verdana"/>
              </a:rPr>
              <a:t> </a:t>
            </a:r>
            <a:r>
              <a:rPr dirty="0" sz="1650" spc="-5">
                <a:latin typeface="Verdana"/>
                <a:cs typeface="Verdana"/>
              </a:rPr>
              <a:t>game</a:t>
            </a:r>
            <a:endParaRPr sz="1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just" marL="12700" marR="1330960">
              <a:lnSpc>
                <a:spcPts val="2290"/>
              </a:lnSpc>
              <a:spcBef>
                <a:spcPts val="1275"/>
              </a:spcBef>
            </a:pPr>
            <a:r>
              <a:rPr dirty="0" sz="1950" spc="180" b="1">
                <a:latin typeface="Arial"/>
                <a:cs typeface="Arial"/>
              </a:rPr>
              <a:t>Discrete </a:t>
            </a:r>
            <a:r>
              <a:rPr dirty="0" sz="1950" spc="195" b="1">
                <a:latin typeface="Arial"/>
                <a:cs typeface="Arial"/>
              </a:rPr>
              <a:t>optimization </a:t>
            </a:r>
            <a:r>
              <a:rPr dirty="0" sz="1950" spc="100" b="1">
                <a:latin typeface="Arial"/>
                <a:cs typeface="Arial"/>
              </a:rPr>
              <a:t>is </a:t>
            </a:r>
            <a:r>
              <a:rPr dirty="0" sz="1950" spc="229" b="1">
                <a:latin typeface="Arial"/>
                <a:cs typeface="Arial"/>
              </a:rPr>
              <a:t>a </a:t>
            </a:r>
            <a:r>
              <a:rPr dirty="0" sz="1950" spc="210" b="1">
                <a:latin typeface="Arial"/>
                <a:cs typeface="Arial"/>
              </a:rPr>
              <a:t>mixed </a:t>
            </a:r>
            <a:r>
              <a:rPr dirty="0" sz="1950" spc="215" b="1">
                <a:latin typeface="Arial"/>
                <a:cs typeface="Arial"/>
              </a:rPr>
              <a:t>bag </a:t>
            </a:r>
            <a:r>
              <a:rPr dirty="0" sz="1950" spc="175" b="1">
                <a:latin typeface="Arial"/>
                <a:cs typeface="Arial"/>
              </a:rPr>
              <a:t>of </a:t>
            </a:r>
            <a:r>
              <a:rPr dirty="0" sz="1950" spc="190" b="1">
                <a:latin typeface="Arial"/>
                <a:cs typeface="Arial"/>
              </a:rPr>
              <a:t>algorithms </a:t>
            </a:r>
            <a:r>
              <a:rPr dirty="0" sz="1950" spc="210" b="1">
                <a:latin typeface="Arial"/>
                <a:cs typeface="Arial"/>
              </a:rPr>
              <a:t>and  </a:t>
            </a:r>
            <a:r>
              <a:rPr dirty="0" sz="1950" spc="185" b="1">
                <a:latin typeface="Arial"/>
                <a:cs typeface="Arial"/>
              </a:rPr>
              <a:t>techniques, </a:t>
            </a:r>
            <a:r>
              <a:rPr dirty="0" sz="1950" spc="175" b="1">
                <a:latin typeface="Arial"/>
                <a:cs typeface="Arial"/>
              </a:rPr>
              <a:t>which </a:t>
            </a:r>
            <a:r>
              <a:rPr dirty="0" sz="1950" spc="165" b="1">
                <a:latin typeface="Arial"/>
                <a:cs typeface="Arial"/>
              </a:rPr>
              <a:t>can </a:t>
            </a:r>
            <a:r>
              <a:rPr dirty="0" sz="1950" spc="220" b="1">
                <a:latin typeface="Arial"/>
                <a:cs typeface="Arial"/>
              </a:rPr>
              <a:t>be </a:t>
            </a:r>
            <a:r>
              <a:rPr dirty="0" sz="1950" spc="185" b="1">
                <a:latin typeface="Arial"/>
                <a:cs typeface="Arial"/>
              </a:rPr>
              <a:t>built </a:t>
            </a:r>
            <a:r>
              <a:rPr dirty="0" sz="1950" spc="210" b="1">
                <a:latin typeface="Arial"/>
                <a:cs typeface="Arial"/>
              </a:rPr>
              <a:t>from </a:t>
            </a:r>
            <a:r>
              <a:rPr dirty="0" sz="1950" spc="160" b="1">
                <a:latin typeface="Arial"/>
                <a:cs typeface="Arial"/>
              </a:rPr>
              <a:t>scratch </a:t>
            </a:r>
            <a:r>
              <a:rPr dirty="0" sz="1950" spc="175" b="1">
                <a:latin typeface="Arial"/>
                <a:cs typeface="Arial"/>
              </a:rPr>
              <a:t>or </a:t>
            </a:r>
            <a:r>
              <a:rPr dirty="0" sz="1950" spc="225" b="1">
                <a:latin typeface="Arial"/>
                <a:cs typeface="Arial"/>
              </a:rPr>
              <a:t>with</a:t>
            </a:r>
            <a:r>
              <a:rPr dirty="0" sz="1950" spc="-200" b="1">
                <a:latin typeface="Arial"/>
                <a:cs typeface="Arial"/>
              </a:rPr>
              <a:t> </a:t>
            </a:r>
            <a:r>
              <a:rPr dirty="0" sz="1950" spc="235" b="1">
                <a:latin typeface="Arial"/>
                <a:cs typeface="Arial"/>
              </a:rPr>
              <a:t>the  </a:t>
            </a:r>
            <a:r>
              <a:rPr dirty="0" sz="1950" spc="160" b="1">
                <a:latin typeface="Arial"/>
                <a:cs typeface="Arial"/>
              </a:rPr>
              <a:t>assistance </a:t>
            </a:r>
            <a:r>
              <a:rPr dirty="0" sz="1950" spc="170" b="1">
                <a:latin typeface="Arial"/>
                <a:cs typeface="Arial"/>
              </a:rPr>
              <a:t>of </a:t>
            </a:r>
            <a:r>
              <a:rPr dirty="0" sz="1950" spc="229" b="1">
                <a:latin typeface="Arial"/>
                <a:cs typeface="Arial"/>
              </a:rPr>
              <a:t>a</a:t>
            </a:r>
            <a:r>
              <a:rPr dirty="0" sz="1950" spc="95" b="1">
                <a:latin typeface="Arial"/>
                <a:cs typeface="Arial"/>
              </a:rPr>
              <a:t> </a:t>
            </a:r>
            <a:r>
              <a:rPr dirty="0" sz="1950" spc="160" b="1">
                <a:latin typeface="Arial"/>
                <a:cs typeface="Arial"/>
              </a:rPr>
              <a:t>library.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32156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45"/>
              <a:t>Interesting</a:t>
            </a:r>
            <a:r>
              <a:rPr dirty="0" spc="114"/>
              <a:t> </a:t>
            </a:r>
            <a:r>
              <a:rPr dirty="0" spc="204"/>
              <a:t>Papers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r>
              <a:rPr dirty="0" spc="250"/>
              <a:t>81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09" y="1456690"/>
            <a:ext cx="9079230" cy="340741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15"/>
              </a:spcBef>
            </a:pPr>
            <a:r>
              <a:rPr dirty="0" sz="1950" spc="190" b="1">
                <a:latin typeface="Arial"/>
                <a:cs typeface="Arial"/>
              </a:rPr>
              <a:t>The </a:t>
            </a:r>
            <a:r>
              <a:rPr dirty="0" sz="1950" spc="170" b="1">
                <a:latin typeface="Arial"/>
                <a:cs typeface="Arial"/>
              </a:rPr>
              <a:t>Lin-Kernighan </a:t>
            </a:r>
            <a:r>
              <a:rPr dirty="0" sz="1950" spc="155" b="1">
                <a:latin typeface="Arial"/>
                <a:cs typeface="Arial"/>
              </a:rPr>
              <a:t>Traveling </a:t>
            </a:r>
            <a:r>
              <a:rPr dirty="0" sz="1950" spc="185" b="1">
                <a:latin typeface="Arial"/>
                <a:cs typeface="Arial"/>
              </a:rPr>
              <a:t>Salesman </a:t>
            </a:r>
            <a:r>
              <a:rPr dirty="0" sz="1950" spc="170" b="1">
                <a:latin typeface="Arial"/>
                <a:cs typeface="Arial"/>
              </a:rPr>
              <a:t>Heuristic (A </a:t>
            </a:r>
            <a:r>
              <a:rPr dirty="0" sz="1950" spc="200" b="1">
                <a:latin typeface="Arial"/>
                <a:cs typeface="Arial"/>
              </a:rPr>
              <a:t>powerful</a:t>
            </a:r>
            <a:r>
              <a:rPr dirty="0" sz="1950" spc="-20" b="1">
                <a:latin typeface="Arial"/>
                <a:cs typeface="Arial"/>
              </a:rPr>
              <a:t> </a:t>
            </a:r>
            <a:r>
              <a:rPr dirty="0" sz="1950" spc="120" b="1">
                <a:latin typeface="Arial"/>
                <a:cs typeface="Arial"/>
              </a:rPr>
              <a:t>TSP  </a:t>
            </a:r>
            <a:r>
              <a:rPr dirty="0" sz="1950" spc="204" b="1">
                <a:latin typeface="Arial"/>
                <a:cs typeface="Arial"/>
                <a:hlinkClick r:id="rId2"/>
              </a:rPr>
              <a:t>algorithm)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950" spc="90">
                <a:solidFill>
                  <a:srgbClr val="5193E1"/>
                </a:solidFill>
                <a:latin typeface="Tahoma"/>
                <a:cs typeface="Tahoma"/>
                <a:hlinkClick r:id="rId3"/>
              </a:rPr>
              <a:t>http://akira.ruc.dk/~keld/research/LKH/LKH-1.3/DOC/LKH_REPORT.pdf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1950" spc="190" b="1">
                <a:latin typeface="Arial"/>
                <a:cs typeface="Arial"/>
              </a:rPr>
              <a:t>The </a:t>
            </a:r>
            <a:r>
              <a:rPr dirty="0" sz="1950" spc="155" b="1">
                <a:latin typeface="Arial"/>
                <a:cs typeface="Arial"/>
              </a:rPr>
              <a:t>Traveling </a:t>
            </a:r>
            <a:r>
              <a:rPr dirty="0" sz="1950" spc="180" b="1">
                <a:latin typeface="Arial"/>
                <a:cs typeface="Arial"/>
              </a:rPr>
              <a:t>Salesman: </a:t>
            </a:r>
            <a:r>
              <a:rPr dirty="0" sz="1950" spc="100" b="1">
                <a:latin typeface="Arial"/>
                <a:cs typeface="Arial"/>
              </a:rPr>
              <a:t>A </a:t>
            </a:r>
            <a:r>
              <a:rPr dirty="0" sz="1950" spc="200" b="1">
                <a:latin typeface="Arial"/>
                <a:cs typeface="Arial"/>
              </a:rPr>
              <a:t>Neural </a:t>
            </a:r>
            <a:r>
              <a:rPr dirty="0" sz="1950" spc="225" b="1">
                <a:latin typeface="Arial"/>
                <a:cs typeface="Arial"/>
              </a:rPr>
              <a:t>Network</a:t>
            </a:r>
            <a:r>
              <a:rPr dirty="0" sz="1950" spc="10" b="1">
                <a:latin typeface="Arial"/>
                <a:cs typeface="Arial"/>
              </a:rPr>
              <a:t> </a:t>
            </a:r>
            <a:r>
              <a:rPr dirty="0" sz="1950" spc="180" b="1">
                <a:latin typeface="Arial"/>
                <a:cs typeface="Arial"/>
              </a:rPr>
              <a:t>Perspective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950" spc="95">
                <a:solidFill>
                  <a:srgbClr val="5193E1"/>
                </a:solidFill>
                <a:latin typeface="Tahoma"/>
                <a:cs typeface="Tahoma"/>
                <a:hlinkClick r:id="rId4"/>
              </a:rPr>
              <a:t>http://www.iro.umontreal.ca/~dift6751/paper_potvin_nn_tsp.pdf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1950" spc="190" b="1">
                <a:latin typeface="Arial"/>
                <a:cs typeface="Arial"/>
              </a:rPr>
              <a:t>The </a:t>
            </a:r>
            <a:r>
              <a:rPr dirty="0" sz="1950" spc="200" b="1">
                <a:latin typeface="Arial"/>
                <a:cs typeface="Arial"/>
              </a:rPr>
              <a:t>Interplay </a:t>
            </a:r>
            <a:r>
              <a:rPr dirty="0" sz="1950" spc="170" b="1">
                <a:latin typeface="Arial"/>
                <a:cs typeface="Arial"/>
              </a:rPr>
              <a:t>of </a:t>
            </a:r>
            <a:r>
              <a:rPr dirty="0" sz="1950" spc="195" b="1">
                <a:latin typeface="Arial"/>
                <a:cs typeface="Arial"/>
              </a:rPr>
              <a:t>Optimization </a:t>
            </a:r>
            <a:r>
              <a:rPr dirty="0" sz="1950" spc="210" b="1">
                <a:latin typeface="Arial"/>
                <a:cs typeface="Arial"/>
              </a:rPr>
              <a:t>and </a:t>
            </a:r>
            <a:r>
              <a:rPr dirty="0" sz="1950" spc="195" b="1">
                <a:latin typeface="Arial"/>
                <a:cs typeface="Arial"/>
              </a:rPr>
              <a:t>Machine </a:t>
            </a:r>
            <a:r>
              <a:rPr dirty="0" sz="1950" spc="180" b="1">
                <a:latin typeface="Arial"/>
                <a:cs typeface="Arial"/>
              </a:rPr>
              <a:t>Learning</a:t>
            </a:r>
            <a:r>
              <a:rPr dirty="0" sz="1950" spc="-165" b="1">
                <a:latin typeface="Arial"/>
                <a:cs typeface="Arial"/>
              </a:rPr>
              <a:t> </a:t>
            </a:r>
            <a:r>
              <a:rPr dirty="0" sz="1950" spc="170" b="1">
                <a:latin typeface="Arial"/>
                <a:cs typeface="Arial"/>
              </a:rPr>
              <a:t>Research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950" spc="90">
                <a:solidFill>
                  <a:srgbClr val="5193E1"/>
                </a:solidFill>
                <a:latin typeface="Tahoma"/>
                <a:cs typeface="Tahoma"/>
                <a:hlinkClick r:id="rId5"/>
              </a:rPr>
              <a:t>http://jmlr.org/papers/volume7/MLOPT-intro06a/MLOPT-intro06a.pdf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259"/>
            <a:ext cx="49047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90"/>
              <a:t>Traveling </a:t>
            </a:r>
            <a:r>
              <a:rPr dirty="0" spc="225"/>
              <a:t>Salesman</a:t>
            </a:r>
            <a:r>
              <a:rPr dirty="0" spc="140"/>
              <a:t> </a:t>
            </a:r>
            <a:r>
              <a:rPr dirty="0" spc="229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500" y="1455419"/>
            <a:ext cx="7352030" cy="3389629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ts val="2260"/>
              </a:lnSpc>
              <a:spcBef>
                <a:spcPts val="220"/>
              </a:spcBef>
            </a:pPr>
            <a:r>
              <a:rPr dirty="0" sz="1900" spc="210" b="1">
                <a:latin typeface="Arial"/>
                <a:cs typeface="Arial"/>
              </a:rPr>
              <a:t>The </a:t>
            </a:r>
            <a:r>
              <a:rPr dirty="0" sz="1900" spc="175" b="1">
                <a:latin typeface="Arial"/>
                <a:cs typeface="Arial"/>
              </a:rPr>
              <a:t>Traveling </a:t>
            </a:r>
            <a:r>
              <a:rPr dirty="0" sz="1900" spc="204" b="1">
                <a:latin typeface="Arial"/>
                <a:cs typeface="Arial"/>
              </a:rPr>
              <a:t>Salesman </a:t>
            </a:r>
            <a:r>
              <a:rPr dirty="0" sz="1900" spc="210" b="1">
                <a:latin typeface="Arial"/>
                <a:cs typeface="Arial"/>
              </a:rPr>
              <a:t>Problem </a:t>
            </a:r>
            <a:r>
              <a:rPr dirty="0" sz="1900" spc="190" b="1">
                <a:latin typeface="Arial"/>
                <a:cs typeface="Arial"/>
              </a:rPr>
              <a:t>(TSP) </a:t>
            </a:r>
            <a:r>
              <a:rPr dirty="0" sz="1900" spc="125">
                <a:latin typeface="Tahoma"/>
                <a:cs typeface="Tahoma"/>
              </a:rPr>
              <a:t>is </a:t>
            </a:r>
            <a:r>
              <a:rPr dirty="0" sz="1900" spc="165">
                <a:latin typeface="Tahoma"/>
                <a:cs typeface="Tahoma"/>
              </a:rPr>
              <a:t>one </a:t>
            </a:r>
            <a:r>
              <a:rPr dirty="0" sz="1900" spc="105">
                <a:latin typeface="Tahoma"/>
                <a:cs typeface="Tahoma"/>
              </a:rPr>
              <a:t>of </a:t>
            </a:r>
            <a:r>
              <a:rPr dirty="0" sz="1900" spc="160">
                <a:latin typeface="Tahoma"/>
                <a:cs typeface="Tahoma"/>
              </a:rPr>
              <a:t>the  </a:t>
            </a:r>
            <a:r>
              <a:rPr dirty="0" sz="1900" spc="180">
                <a:latin typeface="Tahoma"/>
                <a:cs typeface="Tahoma"/>
              </a:rPr>
              <a:t>most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160">
                <a:latin typeface="Tahoma"/>
                <a:cs typeface="Tahoma"/>
              </a:rPr>
              <a:t>elusive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175">
                <a:latin typeface="Tahoma"/>
                <a:cs typeface="Tahoma"/>
              </a:rPr>
              <a:t>and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155">
                <a:latin typeface="Tahoma"/>
                <a:cs typeface="Tahoma"/>
              </a:rPr>
              <a:t>studied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175">
                <a:latin typeface="Tahoma"/>
                <a:cs typeface="Tahoma"/>
              </a:rPr>
              <a:t>computer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165">
                <a:latin typeface="Tahoma"/>
                <a:cs typeface="Tahoma"/>
              </a:rPr>
              <a:t>science</a:t>
            </a:r>
            <a:r>
              <a:rPr dirty="0" sz="1900" spc="40">
                <a:latin typeface="Tahoma"/>
                <a:cs typeface="Tahoma"/>
              </a:rPr>
              <a:t> </a:t>
            </a:r>
            <a:r>
              <a:rPr dirty="0" sz="1900" spc="165">
                <a:latin typeface="Tahoma"/>
                <a:cs typeface="Tahoma"/>
              </a:rPr>
              <a:t>problems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160">
                <a:latin typeface="Tahoma"/>
                <a:cs typeface="Tahoma"/>
              </a:rPr>
              <a:t>since  the</a:t>
            </a:r>
            <a:r>
              <a:rPr dirty="0" sz="1900" spc="30">
                <a:latin typeface="Tahoma"/>
                <a:cs typeface="Tahoma"/>
              </a:rPr>
              <a:t> </a:t>
            </a:r>
            <a:r>
              <a:rPr dirty="0" sz="1900" spc="165">
                <a:latin typeface="Tahoma"/>
                <a:cs typeface="Tahoma"/>
              </a:rPr>
              <a:t>1950’s.</a:t>
            </a: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 marR="8890">
              <a:lnSpc>
                <a:spcPts val="2260"/>
              </a:lnSpc>
            </a:pPr>
            <a:r>
              <a:rPr dirty="0" sz="1900" spc="190" b="1">
                <a:latin typeface="Arial"/>
                <a:cs typeface="Arial"/>
              </a:rPr>
              <a:t>Objective:</a:t>
            </a:r>
            <a:r>
              <a:rPr dirty="0" sz="1900" spc="160" b="1">
                <a:latin typeface="Arial"/>
                <a:cs typeface="Arial"/>
              </a:rPr>
              <a:t> </a:t>
            </a:r>
            <a:r>
              <a:rPr dirty="0" sz="1900" spc="105">
                <a:latin typeface="Tahoma"/>
                <a:cs typeface="Tahoma"/>
              </a:rPr>
              <a:t>Find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160">
                <a:latin typeface="Tahoma"/>
                <a:cs typeface="Tahoma"/>
              </a:rPr>
              <a:t>the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150">
                <a:latin typeface="Tahoma"/>
                <a:cs typeface="Tahoma"/>
              </a:rPr>
              <a:t>shortest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125">
                <a:latin typeface="Tahoma"/>
                <a:cs typeface="Tahoma"/>
              </a:rPr>
              <a:t>round-trip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135">
                <a:latin typeface="Tahoma"/>
                <a:cs typeface="Tahoma"/>
              </a:rPr>
              <a:t>tour</a:t>
            </a:r>
            <a:r>
              <a:rPr dirty="0" sz="1900" spc="35">
                <a:latin typeface="Tahoma"/>
                <a:cs typeface="Tahoma"/>
              </a:rPr>
              <a:t> </a:t>
            </a:r>
            <a:r>
              <a:rPr dirty="0" sz="1900" spc="150">
                <a:latin typeface="Tahoma"/>
                <a:cs typeface="Tahoma"/>
              </a:rPr>
              <a:t>across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165">
                <a:latin typeface="Tahoma"/>
                <a:cs typeface="Tahoma"/>
              </a:rPr>
              <a:t>several  geographic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 spc="120">
                <a:latin typeface="Tahoma"/>
                <a:cs typeface="Tahoma"/>
              </a:rPr>
              <a:t>points/cities.</a:t>
            </a: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dirty="0" sz="1900" spc="210" b="1">
                <a:latin typeface="Arial"/>
                <a:cs typeface="Arial"/>
              </a:rPr>
              <a:t>The </a:t>
            </a:r>
            <a:r>
              <a:rPr dirty="0" sz="1900" spc="175" b="1">
                <a:latin typeface="Arial"/>
                <a:cs typeface="Arial"/>
              </a:rPr>
              <a:t>Challenge</a:t>
            </a:r>
            <a:r>
              <a:rPr dirty="0" sz="1900" spc="175">
                <a:latin typeface="Tahoma"/>
                <a:cs typeface="Tahoma"/>
              </a:rPr>
              <a:t>: </a:t>
            </a:r>
            <a:r>
              <a:rPr dirty="0" sz="1900" spc="55">
                <a:latin typeface="Tahoma"/>
                <a:cs typeface="Tahoma"/>
              </a:rPr>
              <a:t>Just </a:t>
            </a:r>
            <a:r>
              <a:rPr dirty="0" sz="1900" spc="-10" b="1" i="1">
                <a:solidFill>
                  <a:srgbClr val="FF0000"/>
                </a:solidFill>
                <a:latin typeface="Verdana"/>
                <a:cs typeface="Verdana"/>
              </a:rPr>
              <a:t>60 </a:t>
            </a:r>
            <a:r>
              <a:rPr dirty="0" sz="1900" spc="140">
                <a:latin typeface="Tahoma"/>
                <a:cs typeface="Tahoma"/>
              </a:rPr>
              <a:t>cities </a:t>
            </a:r>
            <a:r>
              <a:rPr dirty="0" sz="1900" spc="229">
                <a:latin typeface="Tahoma"/>
                <a:cs typeface="Tahoma"/>
              </a:rPr>
              <a:t>= </a:t>
            </a:r>
            <a:r>
              <a:rPr dirty="0" sz="1900" spc="15" b="1" i="1">
                <a:solidFill>
                  <a:srgbClr val="FF0000"/>
                </a:solidFill>
                <a:latin typeface="Verdana"/>
                <a:cs typeface="Verdana"/>
              </a:rPr>
              <a:t>8.3 </a:t>
            </a:r>
            <a:r>
              <a:rPr dirty="0" sz="1900" spc="-30" b="1" i="1">
                <a:solidFill>
                  <a:srgbClr val="FF0000"/>
                </a:solidFill>
                <a:latin typeface="Verdana"/>
                <a:cs typeface="Verdana"/>
              </a:rPr>
              <a:t>x </a:t>
            </a:r>
            <a:r>
              <a:rPr dirty="0" sz="1900" b="1" i="1">
                <a:solidFill>
                  <a:srgbClr val="FF0000"/>
                </a:solidFill>
                <a:latin typeface="Verdana"/>
                <a:cs typeface="Verdana"/>
              </a:rPr>
              <a:t>10</a:t>
            </a:r>
            <a:r>
              <a:rPr dirty="0" baseline="17676" sz="1650" b="1" i="1">
                <a:solidFill>
                  <a:srgbClr val="FF0000"/>
                </a:solidFill>
                <a:latin typeface="Verdana"/>
                <a:cs typeface="Verdana"/>
              </a:rPr>
              <a:t>81 </a:t>
            </a:r>
            <a:r>
              <a:rPr dirty="0" sz="1900" spc="150">
                <a:latin typeface="Tahoma"/>
                <a:cs typeface="Tahoma"/>
              </a:rPr>
              <a:t>possible</a:t>
            </a:r>
            <a:r>
              <a:rPr dirty="0" sz="1900" spc="-120">
                <a:latin typeface="Tahoma"/>
                <a:cs typeface="Tahoma"/>
              </a:rPr>
              <a:t> </a:t>
            </a:r>
            <a:r>
              <a:rPr dirty="0" sz="1900" spc="140">
                <a:latin typeface="Tahoma"/>
                <a:cs typeface="Tahoma"/>
              </a:rPr>
              <a:t>tours</a:t>
            </a:r>
            <a:endParaRPr sz="1900">
              <a:latin typeface="Tahoma"/>
              <a:cs typeface="Tahoma"/>
            </a:endParaRPr>
          </a:p>
          <a:p>
            <a:pPr marL="12700" marR="217170">
              <a:lnSpc>
                <a:spcPts val="2260"/>
              </a:lnSpc>
              <a:spcBef>
                <a:spcPts val="910"/>
              </a:spcBef>
            </a:pPr>
            <a:r>
              <a:rPr dirty="0" sz="1900" spc="90" i="1">
                <a:latin typeface="Trebuchet MS"/>
                <a:cs typeface="Trebuchet MS"/>
              </a:rPr>
              <a:t>That’s </a:t>
            </a:r>
            <a:r>
              <a:rPr dirty="0" sz="1900" spc="160" i="1">
                <a:latin typeface="Trebuchet MS"/>
                <a:cs typeface="Trebuchet MS"/>
              </a:rPr>
              <a:t>more </a:t>
            </a:r>
            <a:r>
              <a:rPr dirty="0" sz="1900" spc="75" i="1">
                <a:latin typeface="Trebuchet MS"/>
                <a:cs typeface="Trebuchet MS"/>
              </a:rPr>
              <a:t>tour </a:t>
            </a:r>
            <a:r>
              <a:rPr dirty="0" sz="1900" spc="140" i="1">
                <a:latin typeface="Trebuchet MS"/>
                <a:cs typeface="Trebuchet MS"/>
              </a:rPr>
              <a:t>combinations </a:t>
            </a:r>
            <a:r>
              <a:rPr dirty="0" sz="1900" spc="125" i="1">
                <a:latin typeface="Trebuchet MS"/>
                <a:cs typeface="Trebuchet MS"/>
              </a:rPr>
              <a:t>than </a:t>
            </a:r>
            <a:r>
              <a:rPr dirty="0" sz="1900" spc="95" i="1">
                <a:latin typeface="Trebuchet MS"/>
                <a:cs typeface="Trebuchet MS"/>
              </a:rPr>
              <a:t>there </a:t>
            </a:r>
            <a:r>
              <a:rPr dirty="0" sz="1900" spc="120" i="1">
                <a:latin typeface="Trebuchet MS"/>
                <a:cs typeface="Trebuchet MS"/>
              </a:rPr>
              <a:t>are</a:t>
            </a:r>
            <a:r>
              <a:rPr dirty="0" sz="1900" spc="-300" i="1">
                <a:latin typeface="Trebuchet MS"/>
                <a:cs typeface="Trebuchet MS"/>
              </a:rPr>
              <a:t> </a:t>
            </a:r>
            <a:r>
              <a:rPr dirty="0" sz="1900" spc="140" i="1">
                <a:latin typeface="Trebuchet MS"/>
                <a:cs typeface="Trebuchet MS"/>
              </a:rPr>
              <a:t>observable  </a:t>
            </a:r>
            <a:r>
              <a:rPr dirty="0" sz="1900" spc="170" i="1">
                <a:latin typeface="Trebuchet MS"/>
                <a:cs typeface="Trebuchet MS"/>
              </a:rPr>
              <a:t>atoms </a:t>
            </a:r>
            <a:r>
              <a:rPr dirty="0" sz="1900" spc="65" i="1">
                <a:latin typeface="Trebuchet MS"/>
                <a:cs typeface="Trebuchet MS"/>
              </a:rPr>
              <a:t>in </a:t>
            </a:r>
            <a:r>
              <a:rPr dirty="0" sz="1900" spc="100" i="1">
                <a:latin typeface="Trebuchet MS"/>
                <a:cs typeface="Trebuchet MS"/>
              </a:rPr>
              <a:t>the</a:t>
            </a:r>
            <a:r>
              <a:rPr dirty="0" sz="1900" spc="-75" i="1">
                <a:latin typeface="Trebuchet MS"/>
                <a:cs typeface="Trebuchet MS"/>
              </a:rPr>
              <a:t> </a:t>
            </a:r>
            <a:r>
              <a:rPr dirty="0" sz="1900" spc="130" i="1">
                <a:latin typeface="Trebuchet MS"/>
                <a:cs typeface="Trebuchet MS"/>
              </a:rPr>
              <a:t>universe!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44509" y="3017520"/>
            <a:ext cx="1262380" cy="0"/>
          </a:xfrm>
          <a:custGeom>
            <a:avLst/>
            <a:gdLst/>
            <a:ahLst/>
            <a:cxnLst/>
            <a:rect l="l" t="t" r="r" b="b"/>
            <a:pathLst>
              <a:path w="1262379" h="0">
                <a:moveTo>
                  <a:pt x="0" y="0"/>
                </a:moveTo>
                <a:lnTo>
                  <a:pt x="1262380" y="0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44509" y="1554480"/>
            <a:ext cx="0" cy="731520"/>
          </a:xfrm>
          <a:custGeom>
            <a:avLst/>
            <a:gdLst/>
            <a:ahLst/>
            <a:cxnLst/>
            <a:rect l="l" t="t" r="r" b="b"/>
            <a:pathLst>
              <a:path w="0" h="731519">
                <a:moveTo>
                  <a:pt x="0" y="0"/>
                </a:moveTo>
                <a:lnTo>
                  <a:pt x="0" y="731520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44509" y="1554480"/>
            <a:ext cx="1262380" cy="0"/>
          </a:xfrm>
          <a:custGeom>
            <a:avLst/>
            <a:gdLst/>
            <a:ahLst/>
            <a:cxnLst/>
            <a:rect l="l" t="t" r="r" b="b"/>
            <a:pathLst>
              <a:path w="1262379" h="0">
                <a:moveTo>
                  <a:pt x="0" y="0"/>
                </a:moveTo>
                <a:lnTo>
                  <a:pt x="1262380" y="0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921750" y="1554480"/>
            <a:ext cx="582930" cy="731520"/>
          </a:xfrm>
          <a:custGeom>
            <a:avLst/>
            <a:gdLst/>
            <a:ahLst/>
            <a:cxnLst/>
            <a:rect l="l" t="t" r="r" b="b"/>
            <a:pathLst>
              <a:path w="582929" h="731519">
                <a:moveTo>
                  <a:pt x="582929" y="0"/>
                </a:moveTo>
                <a:lnTo>
                  <a:pt x="0" y="731520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921750" y="2286000"/>
            <a:ext cx="582930" cy="731520"/>
          </a:xfrm>
          <a:custGeom>
            <a:avLst/>
            <a:gdLst/>
            <a:ahLst/>
            <a:cxnLst/>
            <a:rect l="l" t="t" r="r" b="b"/>
            <a:pathLst>
              <a:path w="582929" h="731519">
                <a:moveTo>
                  <a:pt x="582929" y="731519"/>
                </a:moveTo>
                <a:lnTo>
                  <a:pt x="0" y="0"/>
                </a:lnTo>
              </a:path>
            </a:pathLst>
          </a:custGeom>
          <a:ln w="71881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144509" y="2286000"/>
            <a:ext cx="0" cy="731520"/>
          </a:xfrm>
          <a:custGeom>
            <a:avLst/>
            <a:gdLst/>
            <a:ahLst/>
            <a:cxnLst/>
            <a:rect l="l" t="t" r="r" b="b"/>
            <a:pathLst>
              <a:path w="0" h="731519">
                <a:moveTo>
                  <a:pt x="0" y="731519"/>
                </a:moveTo>
                <a:lnTo>
                  <a:pt x="0" y="0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046719" y="1463039"/>
            <a:ext cx="194309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046719" y="2194560"/>
            <a:ext cx="194310" cy="182880"/>
          </a:xfrm>
          <a:custGeom>
            <a:avLst/>
            <a:gdLst/>
            <a:ahLst/>
            <a:cxnLst/>
            <a:rect l="l" t="t" r="r" b="b"/>
            <a:pathLst>
              <a:path w="194309" h="182880">
                <a:moveTo>
                  <a:pt x="97789" y="0"/>
                </a:moveTo>
                <a:lnTo>
                  <a:pt x="58935" y="6965"/>
                </a:lnTo>
                <a:lnTo>
                  <a:pt x="27940" y="26193"/>
                </a:lnTo>
                <a:lnTo>
                  <a:pt x="7421" y="55185"/>
                </a:lnTo>
                <a:lnTo>
                  <a:pt x="0" y="91439"/>
                </a:lnTo>
                <a:lnTo>
                  <a:pt x="7421" y="127694"/>
                </a:lnTo>
                <a:lnTo>
                  <a:pt x="27940" y="156686"/>
                </a:lnTo>
                <a:lnTo>
                  <a:pt x="58935" y="175914"/>
                </a:lnTo>
                <a:lnTo>
                  <a:pt x="97789" y="182879"/>
                </a:lnTo>
                <a:lnTo>
                  <a:pt x="135909" y="175914"/>
                </a:lnTo>
                <a:lnTo>
                  <a:pt x="166528" y="156686"/>
                </a:lnTo>
                <a:lnTo>
                  <a:pt x="186908" y="127694"/>
                </a:lnTo>
                <a:lnTo>
                  <a:pt x="194309" y="91439"/>
                </a:lnTo>
                <a:lnTo>
                  <a:pt x="186908" y="55185"/>
                </a:lnTo>
                <a:lnTo>
                  <a:pt x="166528" y="26193"/>
                </a:lnTo>
                <a:lnTo>
                  <a:pt x="135909" y="6965"/>
                </a:lnTo>
                <a:lnTo>
                  <a:pt x="97789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046719" y="2194560"/>
            <a:ext cx="194310" cy="182880"/>
          </a:xfrm>
          <a:custGeom>
            <a:avLst/>
            <a:gdLst/>
            <a:ahLst/>
            <a:cxnLst/>
            <a:rect l="l" t="t" r="r" b="b"/>
            <a:pathLst>
              <a:path w="194309" h="182880">
                <a:moveTo>
                  <a:pt x="97789" y="0"/>
                </a:moveTo>
                <a:lnTo>
                  <a:pt x="135909" y="6965"/>
                </a:lnTo>
                <a:lnTo>
                  <a:pt x="166528" y="26193"/>
                </a:lnTo>
                <a:lnTo>
                  <a:pt x="186908" y="55185"/>
                </a:lnTo>
                <a:lnTo>
                  <a:pt x="194309" y="91439"/>
                </a:lnTo>
                <a:lnTo>
                  <a:pt x="186908" y="127694"/>
                </a:lnTo>
                <a:lnTo>
                  <a:pt x="166528" y="156686"/>
                </a:lnTo>
                <a:lnTo>
                  <a:pt x="135909" y="175914"/>
                </a:lnTo>
                <a:lnTo>
                  <a:pt x="97789" y="182879"/>
                </a:lnTo>
                <a:lnTo>
                  <a:pt x="58935" y="175914"/>
                </a:lnTo>
                <a:lnTo>
                  <a:pt x="27940" y="156686"/>
                </a:lnTo>
                <a:lnTo>
                  <a:pt x="7421" y="127694"/>
                </a:lnTo>
                <a:lnTo>
                  <a:pt x="0" y="91439"/>
                </a:lnTo>
                <a:lnTo>
                  <a:pt x="7421" y="55185"/>
                </a:lnTo>
                <a:lnTo>
                  <a:pt x="27940" y="26193"/>
                </a:lnTo>
                <a:lnTo>
                  <a:pt x="58935" y="6965"/>
                </a:lnTo>
                <a:lnTo>
                  <a:pt x="97789" y="0"/>
                </a:lnTo>
                <a:close/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046719" y="21945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241030" y="2377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406890" y="1463039"/>
            <a:ext cx="195579" cy="182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823959" y="2194560"/>
            <a:ext cx="194310" cy="182880"/>
          </a:xfrm>
          <a:custGeom>
            <a:avLst/>
            <a:gdLst/>
            <a:ahLst/>
            <a:cxnLst/>
            <a:rect l="l" t="t" r="r" b="b"/>
            <a:pathLst>
              <a:path w="194309" h="182880">
                <a:moveTo>
                  <a:pt x="97790" y="0"/>
                </a:moveTo>
                <a:lnTo>
                  <a:pt x="58935" y="6965"/>
                </a:lnTo>
                <a:lnTo>
                  <a:pt x="27940" y="26193"/>
                </a:lnTo>
                <a:lnTo>
                  <a:pt x="7421" y="55185"/>
                </a:lnTo>
                <a:lnTo>
                  <a:pt x="0" y="91439"/>
                </a:lnTo>
                <a:lnTo>
                  <a:pt x="7421" y="127694"/>
                </a:lnTo>
                <a:lnTo>
                  <a:pt x="27939" y="156686"/>
                </a:lnTo>
                <a:lnTo>
                  <a:pt x="58935" y="175914"/>
                </a:lnTo>
                <a:lnTo>
                  <a:pt x="97790" y="182879"/>
                </a:lnTo>
                <a:lnTo>
                  <a:pt x="135909" y="175914"/>
                </a:lnTo>
                <a:lnTo>
                  <a:pt x="166528" y="156686"/>
                </a:lnTo>
                <a:lnTo>
                  <a:pt x="186908" y="127694"/>
                </a:lnTo>
                <a:lnTo>
                  <a:pt x="194310" y="91439"/>
                </a:lnTo>
                <a:lnTo>
                  <a:pt x="186908" y="55185"/>
                </a:lnTo>
                <a:lnTo>
                  <a:pt x="166528" y="26193"/>
                </a:lnTo>
                <a:lnTo>
                  <a:pt x="135909" y="6965"/>
                </a:lnTo>
                <a:lnTo>
                  <a:pt x="97790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823959" y="2194560"/>
            <a:ext cx="194310" cy="182880"/>
          </a:xfrm>
          <a:custGeom>
            <a:avLst/>
            <a:gdLst/>
            <a:ahLst/>
            <a:cxnLst/>
            <a:rect l="l" t="t" r="r" b="b"/>
            <a:pathLst>
              <a:path w="194309" h="182880">
                <a:moveTo>
                  <a:pt x="97790" y="0"/>
                </a:moveTo>
                <a:lnTo>
                  <a:pt x="135909" y="6965"/>
                </a:lnTo>
                <a:lnTo>
                  <a:pt x="166528" y="26193"/>
                </a:lnTo>
                <a:lnTo>
                  <a:pt x="186908" y="55185"/>
                </a:lnTo>
                <a:lnTo>
                  <a:pt x="194310" y="91439"/>
                </a:lnTo>
                <a:lnTo>
                  <a:pt x="186908" y="127694"/>
                </a:lnTo>
                <a:lnTo>
                  <a:pt x="166528" y="156686"/>
                </a:lnTo>
                <a:lnTo>
                  <a:pt x="135909" y="175914"/>
                </a:lnTo>
                <a:lnTo>
                  <a:pt x="97790" y="182879"/>
                </a:lnTo>
                <a:lnTo>
                  <a:pt x="58935" y="175914"/>
                </a:lnTo>
                <a:lnTo>
                  <a:pt x="27939" y="156686"/>
                </a:lnTo>
                <a:lnTo>
                  <a:pt x="7421" y="127694"/>
                </a:lnTo>
                <a:lnTo>
                  <a:pt x="0" y="91439"/>
                </a:lnTo>
                <a:lnTo>
                  <a:pt x="7421" y="55185"/>
                </a:lnTo>
                <a:lnTo>
                  <a:pt x="27940" y="26193"/>
                </a:lnTo>
                <a:lnTo>
                  <a:pt x="58935" y="6965"/>
                </a:lnTo>
                <a:lnTo>
                  <a:pt x="97790" y="0"/>
                </a:lnTo>
                <a:close/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823959" y="21945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018269" y="2377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046719" y="2926079"/>
            <a:ext cx="195579" cy="182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046719" y="2194560"/>
            <a:ext cx="194310" cy="182880"/>
          </a:xfrm>
          <a:custGeom>
            <a:avLst/>
            <a:gdLst/>
            <a:ahLst/>
            <a:cxnLst/>
            <a:rect l="l" t="t" r="r" b="b"/>
            <a:pathLst>
              <a:path w="194309" h="182880">
                <a:moveTo>
                  <a:pt x="97789" y="0"/>
                </a:moveTo>
                <a:lnTo>
                  <a:pt x="58935" y="6965"/>
                </a:lnTo>
                <a:lnTo>
                  <a:pt x="27940" y="26193"/>
                </a:lnTo>
                <a:lnTo>
                  <a:pt x="7421" y="55185"/>
                </a:lnTo>
                <a:lnTo>
                  <a:pt x="0" y="91439"/>
                </a:lnTo>
                <a:lnTo>
                  <a:pt x="7421" y="127694"/>
                </a:lnTo>
                <a:lnTo>
                  <a:pt x="27940" y="156686"/>
                </a:lnTo>
                <a:lnTo>
                  <a:pt x="58935" y="175914"/>
                </a:lnTo>
                <a:lnTo>
                  <a:pt x="97789" y="182879"/>
                </a:lnTo>
                <a:lnTo>
                  <a:pt x="135909" y="175914"/>
                </a:lnTo>
                <a:lnTo>
                  <a:pt x="166528" y="156686"/>
                </a:lnTo>
                <a:lnTo>
                  <a:pt x="186908" y="127694"/>
                </a:lnTo>
                <a:lnTo>
                  <a:pt x="194309" y="91439"/>
                </a:lnTo>
                <a:lnTo>
                  <a:pt x="186908" y="55185"/>
                </a:lnTo>
                <a:lnTo>
                  <a:pt x="166528" y="26193"/>
                </a:lnTo>
                <a:lnTo>
                  <a:pt x="135909" y="6965"/>
                </a:lnTo>
                <a:lnTo>
                  <a:pt x="97789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046719" y="2194560"/>
            <a:ext cx="194310" cy="182880"/>
          </a:xfrm>
          <a:custGeom>
            <a:avLst/>
            <a:gdLst/>
            <a:ahLst/>
            <a:cxnLst/>
            <a:rect l="l" t="t" r="r" b="b"/>
            <a:pathLst>
              <a:path w="194309" h="182880">
                <a:moveTo>
                  <a:pt x="97789" y="182879"/>
                </a:moveTo>
                <a:lnTo>
                  <a:pt x="135909" y="175914"/>
                </a:lnTo>
                <a:lnTo>
                  <a:pt x="166528" y="156686"/>
                </a:lnTo>
                <a:lnTo>
                  <a:pt x="186908" y="127694"/>
                </a:lnTo>
                <a:lnTo>
                  <a:pt x="194309" y="91439"/>
                </a:lnTo>
                <a:lnTo>
                  <a:pt x="186908" y="55185"/>
                </a:lnTo>
                <a:lnTo>
                  <a:pt x="166528" y="26193"/>
                </a:lnTo>
                <a:lnTo>
                  <a:pt x="135909" y="6965"/>
                </a:lnTo>
                <a:lnTo>
                  <a:pt x="97789" y="0"/>
                </a:lnTo>
                <a:lnTo>
                  <a:pt x="58935" y="6965"/>
                </a:lnTo>
                <a:lnTo>
                  <a:pt x="27940" y="26193"/>
                </a:lnTo>
                <a:lnTo>
                  <a:pt x="7421" y="55185"/>
                </a:lnTo>
                <a:lnTo>
                  <a:pt x="0" y="91439"/>
                </a:lnTo>
                <a:lnTo>
                  <a:pt x="7421" y="127694"/>
                </a:lnTo>
                <a:lnTo>
                  <a:pt x="27940" y="156686"/>
                </a:lnTo>
                <a:lnTo>
                  <a:pt x="58935" y="175914"/>
                </a:lnTo>
                <a:lnTo>
                  <a:pt x="97789" y="182879"/>
                </a:lnTo>
                <a:close/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046719" y="2377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42300" y="21945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406890" y="2926079"/>
            <a:ext cx="195579" cy="182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823959" y="2194560"/>
            <a:ext cx="194310" cy="182880"/>
          </a:xfrm>
          <a:custGeom>
            <a:avLst/>
            <a:gdLst/>
            <a:ahLst/>
            <a:cxnLst/>
            <a:rect l="l" t="t" r="r" b="b"/>
            <a:pathLst>
              <a:path w="194309" h="182880">
                <a:moveTo>
                  <a:pt x="97790" y="0"/>
                </a:moveTo>
                <a:lnTo>
                  <a:pt x="58935" y="6965"/>
                </a:lnTo>
                <a:lnTo>
                  <a:pt x="27939" y="26193"/>
                </a:lnTo>
                <a:lnTo>
                  <a:pt x="7421" y="55185"/>
                </a:lnTo>
                <a:lnTo>
                  <a:pt x="0" y="91439"/>
                </a:lnTo>
                <a:lnTo>
                  <a:pt x="7421" y="127694"/>
                </a:lnTo>
                <a:lnTo>
                  <a:pt x="27940" y="156686"/>
                </a:lnTo>
                <a:lnTo>
                  <a:pt x="58935" y="175914"/>
                </a:lnTo>
                <a:lnTo>
                  <a:pt x="97790" y="182879"/>
                </a:lnTo>
                <a:lnTo>
                  <a:pt x="135909" y="175914"/>
                </a:lnTo>
                <a:lnTo>
                  <a:pt x="166528" y="156686"/>
                </a:lnTo>
                <a:lnTo>
                  <a:pt x="186908" y="127694"/>
                </a:lnTo>
                <a:lnTo>
                  <a:pt x="194310" y="91439"/>
                </a:lnTo>
                <a:lnTo>
                  <a:pt x="186908" y="55185"/>
                </a:lnTo>
                <a:lnTo>
                  <a:pt x="166528" y="26193"/>
                </a:lnTo>
                <a:lnTo>
                  <a:pt x="135909" y="6965"/>
                </a:lnTo>
                <a:lnTo>
                  <a:pt x="97790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823959" y="2194560"/>
            <a:ext cx="194310" cy="182880"/>
          </a:xfrm>
          <a:custGeom>
            <a:avLst/>
            <a:gdLst/>
            <a:ahLst/>
            <a:cxnLst/>
            <a:rect l="l" t="t" r="r" b="b"/>
            <a:pathLst>
              <a:path w="194309" h="182880">
                <a:moveTo>
                  <a:pt x="97790" y="182879"/>
                </a:moveTo>
                <a:lnTo>
                  <a:pt x="135909" y="175914"/>
                </a:lnTo>
                <a:lnTo>
                  <a:pt x="166528" y="156686"/>
                </a:lnTo>
                <a:lnTo>
                  <a:pt x="186908" y="127694"/>
                </a:lnTo>
                <a:lnTo>
                  <a:pt x="194310" y="91439"/>
                </a:lnTo>
                <a:lnTo>
                  <a:pt x="186908" y="55185"/>
                </a:lnTo>
                <a:lnTo>
                  <a:pt x="166528" y="26193"/>
                </a:lnTo>
                <a:lnTo>
                  <a:pt x="135909" y="6965"/>
                </a:lnTo>
                <a:lnTo>
                  <a:pt x="97790" y="0"/>
                </a:lnTo>
                <a:lnTo>
                  <a:pt x="58935" y="6965"/>
                </a:lnTo>
                <a:lnTo>
                  <a:pt x="27939" y="26193"/>
                </a:lnTo>
                <a:lnTo>
                  <a:pt x="7421" y="55185"/>
                </a:lnTo>
                <a:lnTo>
                  <a:pt x="0" y="91439"/>
                </a:lnTo>
                <a:lnTo>
                  <a:pt x="7421" y="127694"/>
                </a:lnTo>
                <a:lnTo>
                  <a:pt x="27940" y="156686"/>
                </a:lnTo>
                <a:lnTo>
                  <a:pt x="58935" y="175914"/>
                </a:lnTo>
                <a:lnTo>
                  <a:pt x="97790" y="182879"/>
                </a:lnTo>
                <a:close/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823959" y="2377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18269" y="21945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531859" y="2926079"/>
            <a:ext cx="1955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823959" y="1463039"/>
            <a:ext cx="194310" cy="1828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132569" y="1812289"/>
            <a:ext cx="195579" cy="1828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45440" y="5186578"/>
            <a:ext cx="21018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z="1800" spc="250" b="1">
                <a:solidFill>
                  <a:srgbClr val="FFFFFF"/>
                </a:solidFill>
                <a:latin typeface="Arial"/>
                <a:cs typeface="Arial"/>
              </a:rPr>
              <a:t>8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alizarin-blue</dc:title>
  <dcterms:created xsi:type="dcterms:W3CDTF">2019-03-10T23:02:04Z</dcterms:created>
  <dcterms:modified xsi:type="dcterms:W3CDTF">2019-03-10T23:02:04Z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2018-10-03T00:00:00Z</vt:filetime>
  </property>
  <property fmtid="{D5CDD505-2E9C-101B-9397-08002B2CF9AE}" pid="3" name="Creator">
    <vt:lpwstr>Impress</vt:lpwstr>
  </property>
  <property fmtid="{D5CDD505-2E9C-101B-9397-08002B2CF9AE}" pid="4" name="LastSaved">
    <vt:filetime>2018-10-03T00:00:00Z</vt:filetime>
  </property>
</Properties>
</file>