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4660"/>
  </p:normalViewPr>
  <p:slideViewPr>
    <p:cSldViewPr snapToGrid="0">
      <p:cViewPr varScale="1">
        <p:scale>
          <a:sx n="105" d="100"/>
          <a:sy n="105"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C12508-7CD9-44F2-BFF3-1DD54C7FF28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52FAF-9904-4288-915F-7C7DF790484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12508-7CD9-44F2-BFF3-1DD54C7FF28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314897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12508-7CD9-44F2-BFF3-1DD54C7FF28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52FAF-9904-4288-915F-7C7DF790484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39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12508-7CD9-44F2-BFF3-1DD54C7FF28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233103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C12508-7CD9-44F2-BFF3-1DD54C7FF28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52FAF-9904-4288-915F-7C7DF790484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54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12508-7CD9-44F2-BFF3-1DD54C7FF28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268181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12508-7CD9-44F2-BFF3-1DD54C7FF280}"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5257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12508-7CD9-44F2-BFF3-1DD54C7FF280}"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268097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12508-7CD9-44F2-BFF3-1DD54C7FF280}"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138642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4C12508-7CD9-44F2-BFF3-1DD54C7FF28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52FAF-9904-4288-915F-7C7DF7904843}" type="slidenum">
              <a:rPr lang="en-US" smtClean="0"/>
              <a:t>‹#›</a:t>
            </a:fld>
            <a:endParaRPr lang="en-US"/>
          </a:p>
        </p:txBody>
      </p:sp>
    </p:spTree>
    <p:extLst>
      <p:ext uri="{BB962C8B-B14F-4D97-AF65-F5344CB8AC3E}">
        <p14:creationId xmlns:p14="http://schemas.microsoft.com/office/powerpoint/2010/main" val="232902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C12508-7CD9-44F2-BFF3-1DD54C7FF28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52FAF-9904-4288-915F-7C7DF790484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08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C12508-7CD9-44F2-BFF3-1DD54C7FF280}" type="datetimeFigureOut">
              <a:rPr lang="en-US" smtClean="0"/>
              <a:t>2/27/2024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352FAF-9904-4288-915F-7C7DF790484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244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674F-3FDA-41EB-8792-A5BB84951F17}"/>
              </a:ext>
            </a:extLst>
          </p:cNvPr>
          <p:cNvSpPr>
            <a:spLocks noGrp="1"/>
          </p:cNvSpPr>
          <p:nvPr>
            <p:ph type="ctrTitle"/>
          </p:nvPr>
        </p:nvSpPr>
        <p:spPr/>
        <p:txBody>
          <a:bodyPr/>
          <a:lstStyle/>
          <a:p>
            <a:r>
              <a:rPr lang="en-US" dirty="0"/>
              <a:t>Seasonality in the yield of municipal bonds: an update</a:t>
            </a:r>
          </a:p>
        </p:txBody>
      </p:sp>
      <p:sp>
        <p:nvSpPr>
          <p:cNvPr id="3" name="Subtitle 2">
            <a:extLst>
              <a:ext uri="{FF2B5EF4-FFF2-40B4-BE49-F238E27FC236}">
                <a16:creationId xmlns:a16="http://schemas.microsoft.com/office/drawing/2014/main" id="{57ABC255-CC97-4A1E-86F9-E03F04099D5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1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5024-5D0D-43BD-AF6E-1C2E6AB93976}"/>
              </a:ext>
            </a:extLst>
          </p:cNvPr>
          <p:cNvSpPr>
            <a:spLocks noGrp="1"/>
          </p:cNvSpPr>
          <p:nvPr>
            <p:ph type="title"/>
          </p:nvPr>
        </p:nvSpPr>
        <p:spPr/>
        <p:txBody>
          <a:bodyPr/>
          <a:lstStyle/>
          <a:p>
            <a:r>
              <a:rPr lang="en-US" dirty="0"/>
              <a:t>Decline in January effect: risky </a:t>
            </a:r>
            <a:r>
              <a:rPr lang="en-US" dirty="0" err="1"/>
              <a:t>munis</a:t>
            </a:r>
            <a:endParaRPr lang="en-US" dirty="0"/>
          </a:p>
        </p:txBody>
      </p:sp>
      <p:graphicFrame>
        <p:nvGraphicFramePr>
          <p:cNvPr id="7" name="Content Placeholder 6">
            <a:extLst>
              <a:ext uri="{FF2B5EF4-FFF2-40B4-BE49-F238E27FC236}">
                <a16:creationId xmlns:a16="http://schemas.microsoft.com/office/drawing/2014/main" id="{72ABF2E1-DD6D-4273-82D9-469FF89C7371}"/>
              </a:ext>
            </a:extLst>
          </p:cNvPr>
          <p:cNvGraphicFramePr>
            <a:graphicFrameLocks noGrp="1"/>
          </p:cNvGraphicFramePr>
          <p:nvPr>
            <p:ph idx="1"/>
            <p:extLst>
              <p:ext uri="{D42A27DB-BD31-4B8C-83A1-F6EECF244321}">
                <p14:modId xmlns:p14="http://schemas.microsoft.com/office/powerpoint/2010/main" val="2749310430"/>
              </p:ext>
            </p:extLst>
          </p:nvPr>
        </p:nvGraphicFramePr>
        <p:xfrm>
          <a:off x="1023939" y="1902957"/>
          <a:ext cx="9720261" cy="3194685"/>
        </p:xfrm>
        <a:graphic>
          <a:graphicData uri="http://schemas.openxmlformats.org/drawingml/2006/table">
            <a:tbl>
              <a:tblPr firstRow="1" firstCol="1" bandRow="1"/>
              <a:tblGrid>
                <a:gridCol w="2338695">
                  <a:extLst>
                    <a:ext uri="{9D8B030D-6E8A-4147-A177-3AD203B41FA5}">
                      <a16:colId xmlns:a16="http://schemas.microsoft.com/office/drawing/2014/main" val="3542803881"/>
                    </a:ext>
                  </a:extLst>
                </a:gridCol>
                <a:gridCol w="1494976">
                  <a:extLst>
                    <a:ext uri="{9D8B030D-6E8A-4147-A177-3AD203B41FA5}">
                      <a16:colId xmlns:a16="http://schemas.microsoft.com/office/drawing/2014/main" val="723612316"/>
                    </a:ext>
                  </a:extLst>
                </a:gridCol>
                <a:gridCol w="1308347">
                  <a:extLst>
                    <a:ext uri="{9D8B030D-6E8A-4147-A177-3AD203B41FA5}">
                      <a16:colId xmlns:a16="http://schemas.microsoft.com/office/drawing/2014/main" val="1480696724"/>
                    </a:ext>
                  </a:extLst>
                </a:gridCol>
                <a:gridCol w="1598011">
                  <a:extLst>
                    <a:ext uri="{9D8B030D-6E8A-4147-A177-3AD203B41FA5}">
                      <a16:colId xmlns:a16="http://schemas.microsoft.com/office/drawing/2014/main" val="590313821"/>
                    </a:ext>
                  </a:extLst>
                </a:gridCol>
                <a:gridCol w="1403606">
                  <a:extLst>
                    <a:ext uri="{9D8B030D-6E8A-4147-A177-3AD203B41FA5}">
                      <a16:colId xmlns:a16="http://schemas.microsoft.com/office/drawing/2014/main" val="4258919233"/>
                    </a:ext>
                  </a:extLst>
                </a:gridCol>
                <a:gridCol w="1576626">
                  <a:extLst>
                    <a:ext uri="{9D8B030D-6E8A-4147-A177-3AD203B41FA5}">
                      <a16:colId xmlns:a16="http://schemas.microsoft.com/office/drawing/2014/main" val="2043935583"/>
                    </a:ext>
                  </a:extLst>
                </a:gridCol>
              </a:tblGrid>
              <a:tr h="0">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Municipal Bonds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1996-2006: M(3)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2007-2017: M(4)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|M(3)| - |M(4)|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2378047"/>
                  </a:ext>
                </a:extLst>
              </a:tr>
              <a:tr h="0">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(Ba1 or below)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Difference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72557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6351826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828937"/>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713796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1489779"/>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075178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3160051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2929842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August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365354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September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6071986"/>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-2.63%***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48689991"/>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9521890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9364018"/>
                  </a:ext>
                </a:extLst>
              </a:tr>
              <a:tr h="0">
                <a:tc>
                  <a:txBody>
                    <a:bodyPr/>
                    <a:lstStyle/>
                    <a:p>
                      <a:pPr marL="0" marR="0" algn="just">
                        <a:lnSpc>
                          <a:spcPct val="107000"/>
                        </a:lnSpc>
                        <a:spcBef>
                          <a:spcPts val="0"/>
                        </a:spcBef>
                        <a:spcAft>
                          <a:spcPts val="0"/>
                        </a:spcAft>
                      </a:pPr>
                      <a:r>
                        <a:rPr lang="en-US" sz="1400" i="1">
                          <a:effectLst/>
                          <a:latin typeface="Times New Roman" panose="02020603050405020304" pitchFamily="18" charset="0"/>
                          <a:ea typeface="Calibri" panose="020F0502020204030204" pitchFamily="34" charset="0"/>
                          <a:cs typeface="Times New Roman" panose="02020603050405020304" pitchFamily="18" charset="0"/>
                        </a:rPr>
                        <a:t>Recession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56639"/>
                  </a:ext>
                </a:extLst>
              </a:tr>
            </a:tbl>
          </a:graphicData>
        </a:graphic>
      </p:graphicFrame>
      <p:graphicFrame>
        <p:nvGraphicFramePr>
          <p:cNvPr id="8" name="Table 7">
            <a:extLst>
              <a:ext uri="{FF2B5EF4-FFF2-40B4-BE49-F238E27FC236}">
                <a16:creationId xmlns:a16="http://schemas.microsoft.com/office/drawing/2014/main" id="{82CACC74-1F2B-4196-90D7-BA9A4F9E527A}"/>
              </a:ext>
            </a:extLst>
          </p:cNvPr>
          <p:cNvGraphicFramePr>
            <a:graphicFrameLocks noGrp="1"/>
          </p:cNvGraphicFramePr>
          <p:nvPr>
            <p:extLst>
              <p:ext uri="{D42A27DB-BD31-4B8C-83A1-F6EECF244321}">
                <p14:modId xmlns:p14="http://schemas.microsoft.com/office/powerpoint/2010/main" val="3834258505"/>
              </p:ext>
            </p:extLst>
          </p:nvPr>
        </p:nvGraphicFramePr>
        <p:xfrm>
          <a:off x="1023938" y="5097642"/>
          <a:ext cx="9720262" cy="852297"/>
        </p:xfrm>
        <a:graphic>
          <a:graphicData uri="http://schemas.openxmlformats.org/drawingml/2006/table">
            <a:tbl>
              <a:tblPr firstRow="1" firstCol="1" bandRow="1"/>
              <a:tblGrid>
                <a:gridCol w="2338695">
                  <a:extLst>
                    <a:ext uri="{9D8B030D-6E8A-4147-A177-3AD203B41FA5}">
                      <a16:colId xmlns:a16="http://schemas.microsoft.com/office/drawing/2014/main" val="3156178055"/>
                    </a:ext>
                  </a:extLst>
                </a:gridCol>
                <a:gridCol w="2803324">
                  <a:extLst>
                    <a:ext uri="{9D8B030D-6E8A-4147-A177-3AD203B41FA5}">
                      <a16:colId xmlns:a16="http://schemas.microsoft.com/office/drawing/2014/main" val="1984895942"/>
                    </a:ext>
                  </a:extLst>
                </a:gridCol>
                <a:gridCol w="3001617">
                  <a:extLst>
                    <a:ext uri="{9D8B030D-6E8A-4147-A177-3AD203B41FA5}">
                      <a16:colId xmlns:a16="http://schemas.microsoft.com/office/drawing/2014/main" val="93420913"/>
                    </a:ext>
                  </a:extLst>
                </a:gridCol>
                <a:gridCol w="1576626">
                  <a:extLst>
                    <a:ext uri="{9D8B030D-6E8A-4147-A177-3AD203B41FA5}">
                      <a16:colId xmlns:a16="http://schemas.microsoft.com/office/drawing/2014/main" val="4130045312"/>
                    </a:ext>
                  </a:extLst>
                </a:gridCol>
              </a:tblGrid>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Observations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9609045"/>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Order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(5,0,1),(0,0,1)</a:t>
                      </a:r>
                      <a:r>
                        <a:rPr lang="en-US" sz="1400" baseline="-250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(1,0,0)(1,0,0)</a:t>
                      </a:r>
                      <a:r>
                        <a:rPr lang="en-US" sz="1400" baseline="-25000">
                          <a:effectLst/>
                          <a:latin typeface="Times New Roman" panose="02020603050405020304" pitchFamily="18" charset="0"/>
                          <a:ea typeface="Calibri" panose="020F0502020204030204" pitchFamily="34"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37487291"/>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Ljung Box-test (h=24)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154386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AIC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a:solidFill>
                            <a:srgbClr val="000000"/>
                          </a:solidFill>
                          <a:effectLst/>
                          <a:latin typeface="Times New Roman" panose="02020603050405020304" pitchFamily="18" charset="0"/>
                          <a:cs typeface="Times New Roman" panose="02020603050405020304" pitchFamily="18" charset="0"/>
                        </a:rPr>
                        <a:t>-772.9</a:t>
                      </a:r>
                      <a:endParaRPr lang="en-US" sz="140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effectLst/>
                          <a:latin typeface="Times New Roman" panose="02020603050405020304" pitchFamily="18" charset="0"/>
                          <a:cs typeface="Times New Roman" panose="02020603050405020304" pitchFamily="18" charset="0"/>
                        </a:rPr>
                        <a:t>-627.16</a:t>
                      </a:r>
                      <a:endParaRPr lang="en-US" sz="1400" dirty="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761715"/>
                  </a:ext>
                </a:extLst>
              </a:tr>
            </a:tbl>
          </a:graphicData>
        </a:graphic>
      </p:graphicFrame>
    </p:spTree>
    <p:extLst>
      <p:ext uri="{BB962C8B-B14F-4D97-AF65-F5344CB8AC3E}">
        <p14:creationId xmlns:p14="http://schemas.microsoft.com/office/powerpoint/2010/main" val="2567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5024-5D0D-43BD-AF6E-1C2E6AB93976}"/>
              </a:ext>
            </a:extLst>
          </p:cNvPr>
          <p:cNvSpPr>
            <a:spLocks noGrp="1"/>
          </p:cNvSpPr>
          <p:nvPr>
            <p:ph type="title"/>
          </p:nvPr>
        </p:nvSpPr>
        <p:spPr/>
        <p:txBody>
          <a:bodyPr/>
          <a:lstStyle/>
          <a:p>
            <a:r>
              <a:rPr lang="en-US" dirty="0"/>
              <a:t>Credit Quality &amp; January effect</a:t>
            </a:r>
          </a:p>
        </p:txBody>
      </p:sp>
      <p:graphicFrame>
        <p:nvGraphicFramePr>
          <p:cNvPr id="7" name="Content Placeholder 6">
            <a:extLst>
              <a:ext uri="{FF2B5EF4-FFF2-40B4-BE49-F238E27FC236}">
                <a16:creationId xmlns:a16="http://schemas.microsoft.com/office/drawing/2014/main" id="{72ABF2E1-DD6D-4273-82D9-469FF89C7371}"/>
              </a:ext>
            </a:extLst>
          </p:cNvPr>
          <p:cNvGraphicFramePr>
            <a:graphicFrameLocks noGrp="1"/>
          </p:cNvGraphicFramePr>
          <p:nvPr>
            <p:ph idx="1"/>
            <p:extLst>
              <p:ext uri="{D42A27DB-BD31-4B8C-83A1-F6EECF244321}">
                <p14:modId xmlns:p14="http://schemas.microsoft.com/office/powerpoint/2010/main" val="70347681"/>
              </p:ext>
            </p:extLst>
          </p:nvPr>
        </p:nvGraphicFramePr>
        <p:xfrm>
          <a:off x="1023939" y="1902957"/>
          <a:ext cx="9720261" cy="3194685"/>
        </p:xfrm>
        <a:graphic>
          <a:graphicData uri="http://schemas.openxmlformats.org/drawingml/2006/table">
            <a:tbl>
              <a:tblPr firstRow="1" firstCol="1" bandRow="1"/>
              <a:tblGrid>
                <a:gridCol w="2338695">
                  <a:extLst>
                    <a:ext uri="{9D8B030D-6E8A-4147-A177-3AD203B41FA5}">
                      <a16:colId xmlns:a16="http://schemas.microsoft.com/office/drawing/2014/main" val="3542803881"/>
                    </a:ext>
                  </a:extLst>
                </a:gridCol>
                <a:gridCol w="1494976">
                  <a:extLst>
                    <a:ext uri="{9D8B030D-6E8A-4147-A177-3AD203B41FA5}">
                      <a16:colId xmlns:a16="http://schemas.microsoft.com/office/drawing/2014/main" val="723612316"/>
                    </a:ext>
                  </a:extLst>
                </a:gridCol>
                <a:gridCol w="1308347">
                  <a:extLst>
                    <a:ext uri="{9D8B030D-6E8A-4147-A177-3AD203B41FA5}">
                      <a16:colId xmlns:a16="http://schemas.microsoft.com/office/drawing/2014/main" val="1480696724"/>
                    </a:ext>
                  </a:extLst>
                </a:gridCol>
                <a:gridCol w="1598011">
                  <a:extLst>
                    <a:ext uri="{9D8B030D-6E8A-4147-A177-3AD203B41FA5}">
                      <a16:colId xmlns:a16="http://schemas.microsoft.com/office/drawing/2014/main" val="590313821"/>
                    </a:ext>
                  </a:extLst>
                </a:gridCol>
                <a:gridCol w="1403606">
                  <a:extLst>
                    <a:ext uri="{9D8B030D-6E8A-4147-A177-3AD203B41FA5}">
                      <a16:colId xmlns:a16="http://schemas.microsoft.com/office/drawing/2014/main" val="4258919233"/>
                    </a:ext>
                  </a:extLst>
                </a:gridCol>
                <a:gridCol w="1576626">
                  <a:extLst>
                    <a:ext uri="{9D8B030D-6E8A-4147-A177-3AD203B41FA5}">
                      <a16:colId xmlns:a16="http://schemas.microsoft.com/office/drawing/2014/main" val="2043935583"/>
                    </a:ext>
                  </a:extLst>
                </a:gridCol>
              </a:tblGrid>
              <a:tr h="0">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Municipal Bonds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Investment Grade: M(2)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Non-investment grade: M(5)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|M(2)| - |M(5)|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2378047"/>
                  </a:ext>
                </a:extLst>
              </a:tr>
              <a:tr h="0">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2000-2017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Difference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72557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6351826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828937"/>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713796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1489779"/>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075178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3160051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2929842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August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365354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September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6071986"/>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48689991"/>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9521890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9364018"/>
                  </a:ext>
                </a:extLst>
              </a:tr>
              <a:tr h="0">
                <a:tc>
                  <a:txBody>
                    <a:bodyPr/>
                    <a:lstStyle/>
                    <a:p>
                      <a:pPr marL="0" marR="0" algn="just">
                        <a:lnSpc>
                          <a:spcPct val="107000"/>
                        </a:lnSpc>
                        <a:spcBef>
                          <a:spcPts val="0"/>
                        </a:spcBef>
                        <a:spcAft>
                          <a:spcPts val="0"/>
                        </a:spcAft>
                      </a:pPr>
                      <a:r>
                        <a:rPr lang="en-US" sz="1400" i="1">
                          <a:effectLst/>
                          <a:latin typeface="Times New Roman" panose="02020603050405020304" pitchFamily="18" charset="0"/>
                          <a:ea typeface="Calibri" panose="020F0502020204030204" pitchFamily="34" charset="0"/>
                          <a:cs typeface="Times New Roman" panose="02020603050405020304" pitchFamily="18" charset="0"/>
                        </a:rPr>
                        <a:t>Recession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56639"/>
                  </a:ext>
                </a:extLst>
              </a:tr>
            </a:tbl>
          </a:graphicData>
        </a:graphic>
      </p:graphicFrame>
      <p:graphicFrame>
        <p:nvGraphicFramePr>
          <p:cNvPr id="8" name="Table 7">
            <a:extLst>
              <a:ext uri="{FF2B5EF4-FFF2-40B4-BE49-F238E27FC236}">
                <a16:creationId xmlns:a16="http://schemas.microsoft.com/office/drawing/2014/main" id="{82CACC74-1F2B-4196-90D7-BA9A4F9E527A}"/>
              </a:ext>
            </a:extLst>
          </p:cNvPr>
          <p:cNvGraphicFramePr>
            <a:graphicFrameLocks noGrp="1"/>
          </p:cNvGraphicFramePr>
          <p:nvPr>
            <p:extLst>
              <p:ext uri="{D42A27DB-BD31-4B8C-83A1-F6EECF244321}">
                <p14:modId xmlns:p14="http://schemas.microsoft.com/office/powerpoint/2010/main" val="2916253697"/>
              </p:ext>
            </p:extLst>
          </p:nvPr>
        </p:nvGraphicFramePr>
        <p:xfrm>
          <a:off x="1023938" y="5097642"/>
          <a:ext cx="9720262" cy="852297"/>
        </p:xfrm>
        <a:graphic>
          <a:graphicData uri="http://schemas.openxmlformats.org/drawingml/2006/table">
            <a:tbl>
              <a:tblPr firstRow="1" firstCol="1" bandRow="1"/>
              <a:tblGrid>
                <a:gridCol w="2338695">
                  <a:extLst>
                    <a:ext uri="{9D8B030D-6E8A-4147-A177-3AD203B41FA5}">
                      <a16:colId xmlns:a16="http://schemas.microsoft.com/office/drawing/2014/main" val="3156178055"/>
                    </a:ext>
                  </a:extLst>
                </a:gridCol>
                <a:gridCol w="2803324">
                  <a:extLst>
                    <a:ext uri="{9D8B030D-6E8A-4147-A177-3AD203B41FA5}">
                      <a16:colId xmlns:a16="http://schemas.microsoft.com/office/drawing/2014/main" val="1984895942"/>
                    </a:ext>
                  </a:extLst>
                </a:gridCol>
                <a:gridCol w="3001617">
                  <a:extLst>
                    <a:ext uri="{9D8B030D-6E8A-4147-A177-3AD203B41FA5}">
                      <a16:colId xmlns:a16="http://schemas.microsoft.com/office/drawing/2014/main" val="93420913"/>
                    </a:ext>
                  </a:extLst>
                </a:gridCol>
                <a:gridCol w="1576626">
                  <a:extLst>
                    <a:ext uri="{9D8B030D-6E8A-4147-A177-3AD203B41FA5}">
                      <a16:colId xmlns:a16="http://schemas.microsoft.com/office/drawing/2014/main" val="4130045312"/>
                    </a:ext>
                  </a:extLst>
                </a:gridCol>
              </a:tblGrid>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Observations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9609045"/>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Order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(0,0,0),(1,0,0)</a:t>
                      </a:r>
                      <a:r>
                        <a:rPr lang="en-US" sz="1400" baseline="-250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37487291"/>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Ljung Box-test (h=24)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154386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AIC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a:solidFill>
                            <a:srgbClr val="000000"/>
                          </a:solidFill>
                          <a:effectLst/>
                          <a:latin typeface="Times New Roman" panose="02020603050405020304" pitchFamily="18" charset="0"/>
                          <a:cs typeface="Times New Roman" panose="02020603050405020304" pitchFamily="18" charset="0"/>
                        </a:rPr>
                        <a:t>-1282.35</a:t>
                      </a:r>
                      <a:endParaRPr lang="en-US" sz="140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effectLst/>
                          <a:latin typeface="Times New Roman" panose="02020603050405020304" pitchFamily="18" charset="0"/>
                          <a:cs typeface="Times New Roman" panose="02020603050405020304" pitchFamily="18" charset="0"/>
                        </a:rPr>
                        <a:t>-1077.51</a:t>
                      </a:r>
                      <a:endParaRPr lang="en-US" sz="1400" dirty="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761715"/>
                  </a:ext>
                </a:extLst>
              </a:tr>
            </a:tbl>
          </a:graphicData>
        </a:graphic>
      </p:graphicFrame>
    </p:spTree>
    <p:extLst>
      <p:ext uri="{BB962C8B-B14F-4D97-AF65-F5344CB8AC3E}">
        <p14:creationId xmlns:p14="http://schemas.microsoft.com/office/powerpoint/2010/main" val="293674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5024-5D0D-43BD-AF6E-1C2E6AB93976}"/>
              </a:ext>
            </a:extLst>
          </p:cNvPr>
          <p:cNvSpPr>
            <a:spLocks noGrp="1"/>
          </p:cNvSpPr>
          <p:nvPr>
            <p:ph type="title"/>
          </p:nvPr>
        </p:nvSpPr>
        <p:spPr/>
        <p:txBody>
          <a:bodyPr/>
          <a:lstStyle/>
          <a:p>
            <a:r>
              <a:rPr lang="en-US" dirty="0"/>
              <a:t>Credit Quality &amp; January effect: Ex PR</a:t>
            </a:r>
          </a:p>
        </p:txBody>
      </p:sp>
      <p:graphicFrame>
        <p:nvGraphicFramePr>
          <p:cNvPr id="7" name="Content Placeholder 6">
            <a:extLst>
              <a:ext uri="{FF2B5EF4-FFF2-40B4-BE49-F238E27FC236}">
                <a16:creationId xmlns:a16="http://schemas.microsoft.com/office/drawing/2014/main" id="{72ABF2E1-DD6D-4273-82D9-469FF89C7371}"/>
              </a:ext>
            </a:extLst>
          </p:cNvPr>
          <p:cNvGraphicFramePr>
            <a:graphicFrameLocks noGrp="1"/>
          </p:cNvGraphicFramePr>
          <p:nvPr>
            <p:ph idx="1"/>
            <p:extLst>
              <p:ext uri="{D42A27DB-BD31-4B8C-83A1-F6EECF244321}">
                <p14:modId xmlns:p14="http://schemas.microsoft.com/office/powerpoint/2010/main" val="3949677247"/>
              </p:ext>
            </p:extLst>
          </p:nvPr>
        </p:nvGraphicFramePr>
        <p:xfrm>
          <a:off x="1023939" y="1902957"/>
          <a:ext cx="9720261" cy="3194685"/>
        </p:xfrm>
        <a:graphic>
          <a:graphicData uri="http://schemas.openxmlformats.org/drawingml/2006/table">
            <a:tbl>
              <a:tblPr firstRow="1" firstCol="1" bandRow="1"/>
              <a:tblGrid>
                <a:gridCol w="2338695">
                  <a:extLst>
                    <a:ext uri="{9D8B030D-6E8A-4147-A177-3AD203B41FA5}">
                      <a16:colId xmlns:a16="http://schemas.microsoft.com/office/drawing/2014/main" val="3542803881"/>
                    </a:ext>
                  </a:extLst>
                </a:gridCol>
                <a:gridCol w="1494976">
                  <a:extLst>
                    <a:ext uri="{9D8B030D-6E8A-4147-A177-3AD203B41FA5}">
                      <a16:colId xmlns:a16="http://schemas.microsoft.com/office/drawing/2014/main" val="723612316"/>
                    </a:ext>
                  </a:extLst>
                </a:gridCol>
                <a:gridCol w="1308347">
                  <a:extLst>
                    <a:ext uri="{9D8B030D-6E8A-4147-A177-3AD203B41FA5}">
                      <a16:colId xmlns:a16="http://schemas.microsoft.com/office/drawing/2014/main" val="1480696724"/>
                    </a:ext>
                  </a:extLst>
                </a:gridCol>
                <a:gridCol w="1598011">
                  <a:extLst>
                    <a:ext uri="{9D8B030D-6E8A-4147-A177-3AD203B41FA5}">
                      <a16:colId xmlns:a16="http://schemas.microsoft.com/office/drawing/2014/main" val="590313821"/>
                    </a:ext>
                  </a:extLst>
                </a:gridCol>
                <a:gridCol w="1403606">
                  <a:extLst>
                    <a:ext uri="{9D8B030D-6E8A-4147-A177-3AD203B41FA5}">
                      <a16:colId xmlns:a16="http://schemas.microsoft.com/office/drawing/2014/main" val="4258919233"/>
                    </a:ext>
                  </a:extLst>
                </a:gridCol>
                <a:gridCol w="1576626">
                  <a:extLst>
                    <a:ext uri="{9D8B030D-6E8A-4147-A177-3AD203B41FA5}">
                      <a16:colId xmlns:a16="http://schemas.microsoft.com/office/drawing/2014/main" val="2043935583"/>
                    </a:ext>
                  </a:extLst>
                </a:gridCol>
              </a:tblGrid>
              <a:tr h="0">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Municipal Bonds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Investment Grade: M(6)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Non-investment grade: M(7)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|M(6)| - |M(7)|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2378047"/>
                  </a:ext>
                </a:extLst>
              </a:tr>
              <a:tr h="0">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2010-2017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Difference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72557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6351826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828937"/>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713796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1489779"/>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075178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3160051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2929842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August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365354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September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6071986"/>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48689991"/>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9521890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9364018"/>
                  </a:ext>
                </a:extLst>
              </a:tr>
              <a:tr h="0">
                <a:tc>
                  <a:txBody>
                    <a:bodyPr/>
                    <a:lstStyle/>
                    <a:p>
                      <a:pPr marL="0" marR="0" algn="just">
                        <a:lnSpc>
                          <a:spcPct val="107000"/>
                        </a:lnSpc>
                        <a:spcBef>
                          <a:spcPts val="0"/>
                        </a:spcBef>
                        <a:spcAft>
                          <a:spcPts val="0"/>
                        </a:spcAft>
                      </a:pPr>
                      <a:r>
                        <a:rPr lang="en-US" sz="1400" i="1">
                          <a:effectLst/>
                          <a:latin typeface="Times New Roman" panose="02020603050405020304" pitchFamily="18" charset="0"/>
                          <a:ea typeface="Calibri" panose="020F0502020204030204" pitchFamily="34" charset="0"/>
                          <a:cs typeface="Times New Roman" panose="02020603050405020304" pitchFamily="18" charset="0"/>
                        </a:rPr>
                        <a:t>Recession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-0.20%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56639"/>
                  </a:ext>
                </a:extLst>
              </a:tr>
            </a:tbl>
          </a:graphicData>
        </a:graphic>
      </p:graphicFrame>
      <p:graphicFrame>
        <p:nvGraphicFramePr>
          <p:cNvPr id="8" name="Table 7">
            <a:extLst>
              <a:ext uri="{FF2B5EF4-FFF2-40B4-BE49-F238E27FC236}">
                <a16:creationId xmlns:a16="http://schemas.microsoft.com/office/drawing/2014/main" id="{82CACC74-1F2B-4196-90D7-BA9A4F9E527A}"/>
              </a:ext>
            </a:extLst>
          </p:cNvPr>
          <p:cNvGraphicFramePr>
            <a:graphicFrameLocks noGrp="1"/>
          </p:cNvGraphicFramePr>
          <p:nvPr>
            <p:extLst>
              <p:ext uri="{D42A27DB-BD31-4B8C-83A1-F6EECF244321}">
                <p14:modId xmlns:p14="http://schemas.microsoft.com/office/powerpoint/2010/main" val="3941767292"/>
              </p:ext>
            </p:extLst>
          </p:nvPr>
        </p:nvGraphicFramePr>
        <p:xfrm>
          <a:off x="1023938" y="5097642"/>
          <a:ext cx="9720262" cy="852678"/>
        </p:xfrm>
        <a:graphic>
          <a:graphicData uri="http://schemas.openxmlformats.org/drawingml/2006/table">
            <a:tbl>
              <a:tblPr firstRow="1" firstCol="1" bandRow="1"/>
              <a:tblGrid>
                <a:gridCol w="2338695">
                  <a:extLst>
                    <a:ext uri="{9D8B030D-6E8A-4147-A177-3AD203B41FA5}">
                      <a16:colId xmlns:a16="http://schemas.microsoft.com/office/drawing/2014/main" val="3156178055"/>
                    </a:ext>
                  </a:extLst>
                </a:gridCol>
                <a:gridCol w="2803324">
                  <a:extLst>
                    <a:ext uri="{9D8B030D-6E8A-4147-A177-3AD203B41FA5}">
                      <a16:colId xmlns:a16="http://schemas.microsoft.com/office/drawing/2014/main" val="1984895942"/>
                    </a:ext>
                  </a:extLst>
                </a:gridCol>
                <a:gridCol w="3001617">
                  <a:extLst>
                    <a:ext uri="{9D8B030D-6E8A-4147-A177-3AD203B41FA5}">
                      <a16:colId xmlns:a16="http://schemas.microsoft.com/office/drawing/2014/main" val="93420913"/>
                    </a:ext>
                  </a:extLst>
                </a:gridCol>
                <a:gridCol w="1576626">
                  <a:extLst>
                    <a:ext uri="{9D8B030D-6E8A-4147-A177-3AD203B41FA5}">
                      <a16:colId xmlns:a16="http://schemas.microsoft.com/office/drawing/2014/main" val="4130045312"/>
                    </a:ext>
                  </a:extLst>
                </a:gridCol>
              </a:tblGrid>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Observations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9609045"/>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Order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r>
                        <a:rPr lang="en-US" sz="1400" dirty="0">
                          <a:solidFill>
                            <a:srgbClr val="000000"/>
                          </a:solidFill>
                          <a:effectLst/>
                          <a:latin typeface="Times New Roman" panose="02020603050405020304" pitchFamily="18" charset="0"/>
                          <a:cs typeface="Times New Roman" panose="02020603050405020304" pitchFamily="18" charset="0"/>
                        </a:rPr>
                        <a:t>(3,0,0)(2,0,0)</a:t>
                      </a:r>
                      <a:r>
                        <a:rPr lang="en-US" sz="1400" baseline="-25000" dirty="0">
                          <a:solidFill>
                            <a:srgbClr val="000000"/>
                          </a:solidFill>
                          <a:effectLst/>
                          <a:latin typeface="Times New Roman" panose="02020603050405020304" pitchFamily="18" charset="0"/>
                          <a:cs typeface="Times New Roman" panose="02020603050405020304" pitchFamily="18" charset="0"/>
                        </a:rPr>
                        <a:t>[12]</a:t>
                      </a:r>
                      <a:endParaRPr lang="en-US" sz="1400" dirty="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37487291"/>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Ljung Box-test (h=24)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154386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AIC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a:solidFill>
                            <a:srgbClr val="000000"/>
                          </a:solidFill>
                          <a:effectLst/>
                          <a:latin typeface="Times New Roman" panose="02020603050405020304" pitchFamily="18" charset="0"/>
                          <a:cs typeface="Times New Roman" panose="02020603050405020304" pitchFamily="18" charset="0"/>
                        </a:rPr>
                        <a:t>-596.16</a:t>
                      </a:r>
                      <a:endParaRPr lang="en-US" sz="140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effectLst/>
                          <a:latin typeface="Times New Roman" panose="02020603050405020304" pitchFamily="18" charset="0"/>
                          <a:cs typeface="Times New Roman" panose="02020603050405020304" pitchFamily="18" charset="0"/>
                        </a:rPr>
                        <a:t>-539.44</a:t>
                      </a:r>
                      <a:endParaRPr lang="en-US" sz="1400" dirty="0">
                        <a:effectLst/>
                        <a:latin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761715"/>
                  </a:ext>
                </a:extLst>
              </a:tr>
            </a:tbl>
          </a:graphicData>
        </a:graphic>
      </p:graphicFrame>
    </p:spTree>
    <p:extLst>
      <p:ext uri="{BB962C8B-B14F-4D97-AF65-F5344CB8AC3E}">
        <p14:creationId xmlns:p14="http://schemas.microsoft.com/office/powerpoint/2010/main" val="384745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20EF-680D-4E17-8E21-1483421E05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03E61D-7BC0-455E-A8F4-26EA36A59208}"/>
              </a:ext>
            </a:extLst>
          </p:cNvPr>
          <p:cNvSpPr>
            <a:spLocks noGrp="1"/>
          </p:cNvSpPr>
          <p:nvPr>
            <p:ph idx="1"/>
          </p:nvPr>
        </p:nvSpPr>
        <p:spPr>
          <a:xfrm>
            <a:off x="1024128" y="2084832"/>
            <a:ext cx="9720073" cy="4224528"/>
          </a:xfrm>
        </p:spPr>
        <p:txBody>
          <a:bodyPr>
            <a:normAutofit lnSpcReduction="10000"/>
          </a:bodyPr>
          <a:lstStyle/>
          <a:p>
            <a:pPr>
              <a:buFont typeface="Arial" panose="020B0604020202020204" pitchFamily="34" charset="0"/>
              <a:buChar char="•"/>
            </a:pPr>
            <a:r>
              <a:rPr lang="en-US" dirty="0"/>
              <a:t> </a:t>
            </a:r>
            <a:r>
              <a:rPr lang="en-US" b="1" dirty="0"/>
              <a:t>January effect declined for “safe” </a:t>
            </a:r>
            <a:r>
              <a:rPr lang="en-US" b="1" dirty="0" err="1"/>
              <a:t>munis</a:t>
            </a:r>
            <a:r>
              <a:rPr lang="en-US" b="1" dirty="0"/>
              <a:t> from 1982-1999 to 2000-2017, but increased for “risky” </a:t>
            </a:r>
            <a:r>
              <a:rPr lang="en-US" b="1" dirty="0" err="1"/>
              <a:t>munis</a:t>
            </a:r>
            <a:r>
              <a:rPr lang="en-US" b="1" dirty="0"/>
              <a:t> from 1996-2006 to 2007-2017. </a:t>
            </a:r>
          </a:p>
          <a:p>
            <a:pPr>
              <a:buFont typeface="Arial" panose="020B0604020202020204" pitchFamily="34" charset="0"/>
              <a:buChar char="•"/>
            </a:pPr>
            <a:r>
              <a:rPr lang="en-US" dirty="0"/>
              <a:t> The result is in line with that of </a:t>
            </a:r>
            <a:r>
              <a:rPr lang="en-US" dirty="0" err="1"/>
              <a:t>Cusatis</a:t>
            </a:r>
            <a:r>
              <a:rPr lang="en-US" dirty="0"/>
              <a:t> and </a:t>
            </a:r>
            <a:r>
              <a:rPr lang="en-US" dirty="0" err="1"/>
              <a:t>Tawatnuntachai</a:t>
            </a:r>
            <a:r>
              <a:rPr lang="en-US" dirty="0"/>
              <a:t> (2011). </a:t>
            </a:r>
          </a:p>
          <a:p>
            <a:pPr>
              <a:buFont typeface="Arial" panose="020B0604020202020204" pitchFamily="34" charset="0"/>
              <a:buChar char="•"/>
            </a:pPr>
            <a:r>
              <a:rPr lang="en-US" dirty="0"/>
              <a:t> Could have occurred due to decrease in tax loss selling amongst “safe” </a:t>
            </a:r>
            <a:r>
              <a:rPr lang="en-US" dirty="0" err="1"/>
              <a:t>munis</a:t>
            </a:r>
            <a:r>
              <a:rPr lang="en-US" dirty="0"/>
              <a:t>, and increase in “window dressing” behavior amongst “risky” </a:t>
            </a:r>
            <a:r>
              <a:rPr lang="en-US" dirty="0" err="1"/>
              <a:t>munis</a:t>
            </a:r>
            <a:r>
              <a:rPr lang="en-US" dirty="0"/>
              <a:t> (Maxwell, 1998). </a:t>
            </a:r>
          </a:p>
          <a:p>
            <a:pPr>
              <a:buFont typeface="Arial" panose="020B0604020202020204" pitchFamily="34" charset="0"/>
              <a:buChar char="•"/>
            </a:pPr>
            <a:r>
              <a:rPr lang="en-US" dirty="0"/>
              <a:t> </a:t>
            </a:r>
            <a:r>
              <a:rPr lang="en-US" b="1" dirty="0"/>
              <a:t>January effect increases as credit quality declines. </a:t>
            </a:r>
            <a:endParaRPr lang="en-US" dirty="0"/>
          </a:p>
          <a:p>
            <a:pPr>
              <a:buFont typeface="Arial" panose="020B0604020202020204" pitchFamily="34" charset="0"/>
              <a:buChar char="•"/>
            </a:pPr>
            <a:r>
              <a:rPr lang="en-US" dirty="0"/>
              <a:t> Perhaps, window dressing behavior plays a larger role primarily for high yield fixed income products. </a:t>
            </a:r>
          </a:p>
          <a:p>
            <a:pPr>
              <a:buFont typeface="Arial" panose="020B0604020202020204" pitchFamily="34" charset="0"/>
              <a:buChar char="•"/>
            </a:pPr>
            <a:r>
              <a:rPr lang="en-US" dirty="0"/>
              <a:t> </a:t>
            </a:r>
            <a:r>
              <a:rPr lang="en-US" b="1" dirty="0"/>
              <a:t>It might be helpful to further ascertain as to why the January effect is more significant for high yield debt. This can help issuers in the timing of their issuance to minimize costs. </a:t>
            </a:r>
          </a:p>
        </p:txBody>
      </p:sp>
    </p:spTree>
    <p:extLst>
      <p:ext uri="{BB962C8B-B14F-4D97-AF65-F5344CB8AC3E}">
        <p14:creationId xmlns:p14="http://schemas.microsoft.com/office/powerpoint/2010/main" val="382363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F87D-56AC-4C84-B120-E57C54801A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D6FDF6-EEA2-4FDB-A347-324F0ACF1529}"/>
              </a:ext>
            </a:extLst>
          </p:cNvPr>
          <p:cNvSpPr>
            <a:spLocks noGrp="1"/>
          </p:cNvSpPr>
          <p:nvPr>
            <p:ph sz="half" idx="1"/>
          </p:nvPr>
        </p:nvSpPr>
        <p:spPr/>
        <p:txBody>
          <a:bodyPr>
            <a:normAutofit lnSpcReduction="10000"/>
          </a:bodyPr>
          <a:lstStyle/>
          <a:p>
            <a:pPr>
              <a:buFont typeface="Arial" panose="020B0604020202020204" pitchFamily="34" charset="0"/>
              <a:buChar char="•"/>
            </a:pPr>
            <a:r>
              <a:rPr lang="en-US" dirty="0"/>
              <a:t> Municipal bonds have been found to have higher than usual returns in January (Greer, 2015). </a:t>
            </a:r>
          </a:p>
          <a:p>
            <a:pPr>
              <a:buFont typeface="Arial" panose="020B0604020202020204" pitchFamily="34" charset="0"/>
              <a:buChar char="•"/>
            </a:pPr>
            <a:r>
              <a:rPr lang="en-US" dirty="0"/>
              <a:t> This effect may have declined over the past few decades due to shifting trends in the ownership concentration of municipal bonds (</a:t>
            </a:r>
            <a:r>
              <a:rPr lang="en-US" dirty="0" err="1"/>
              <a:t>Cusatis</a:t>
            </a:r>
            <a:r>
              <a:rPr lang="en-US" dirty="0"/>
              <a:t> and </a:t>
            </a:r>
            <a:r>
              <a:rPr lang="en-US" dirty="0" err="1"/>
              <a:t>Tawatnuntachai</a:t>
            </a:r>
            <a:r>
              <a:rPr lang="en-US" dirty="0"/>
              <a:t>, 2011). </a:t>
            </a:r>
          </a:p>
          <a:p>
            <a:pPr marL="0" indent="0">
              <a:buNone/>
            </a:pPr>
            <a:r>
              <a:rPr lang="en-US" b="1" dirty="0"/>
              <a:t>1) So, this paper assesses if there has been a decline in the January effect for both investment grade and non-investment grade municipal bonds. </a:t>
            </a:r>
          </a:p>
        </p:txBody>
      </p:sp>
      <p:sp>
        <p:nvSpPr>
          <p:cNvPr id="4" name="Content Placeholder 3">
            <a:extLst>
              <a:ext uri="{FF2B5EF4-FFF2-40B4-BE49-F238E27FC236}">
                <a16:creationId xmlns:a16="http://schemas.microsoft.com/office/drawing/2014/main" id="{230E0C79-C112-4733-8807-C5BB9C575218}"/>
              </a:ext>
            </a:extLst>
          </p:cNvPr>
          <p:cNvSpPr>
            <a:spLocks noGrp="1"/>
          </p:cNvSpPr>
          <p:nvPr>
            <p:ph sz="half" idx="2"/>
          </p:nvPr>
        </p:nvSpPr>
        <p:spPr/>
        <p:txBody>
          <a:bodyPr>
            <a:normAutofit lnSpcReduction="10000"/>
          </a:bodyPr>
          <a:lstStyle/>
          <a:p>
            <a:pPr>
              <a:buFont typeface="Arial" panose="020B0604020202020204" pitchFamily="34" charset="0"/>
              <a:buChar char="•"/>
            </a:pPr>
            <a:r>
              <a:rPr lang="en-US" dirty="0"/>
              <a:t> January effect found to increase as credit quality declines within corporate bond universe (Maxwell, 1998; </a:t>
            </a:r>
            <a:r>
              <a:rPr lang="en-US" dirty="0" err="1"/>
              <a:t>Fama</a:t>
            </a:r>
            <a:r>
              <a:rPr lang="en-US" dirty="0"/>
              <a:t> &amp; French, 1993). </a:t>
            </a:r>
          </a:p>
          <a:p>
            <a:pPr>
              <a:buFont typeface="Arial" panose="020B0604020202020204" pitchFamily="34" charset="0"/>
              <a:buChar char="•"/>
            </a:pPr>
            <a:r>
              <a:rPr lang="en-US" b="1" dirty="0"/>
              <a:t> </a:t>
            </a:r>
            <a:r>
              <a:rPr lang="en-US" dirty="0"/>
              <a:t>Reasons include higher demand for non-investment grade fixed income products in January and “window dressing” institutional investor behavior. </a:t>
            </a:r>
          </a:p>
          <a:p>
            <a:pPr marL="0" indent="0">
              <a:buNone/>
            </a:pPr>
            <a:r>
              <a:rPr lang="en-US" b="1" dirty="0"/>
              <a:t>2) Hence, this paper also assesses if the same effect occurs within the municipal bond universe. </a:t>
            </a:r>
          </a:p>
          <a:p>
            <a:endParaRPr lang="en-US" dirty="0"/>
          </a:p>
        </p:txBody>
      </p:sp>
    </p:spTree>
    <p:extLst>
      <p:ext uri="{BB962C8B-B14F-4D97-AF65-F5344CB8AC3E}">
        <p14:creationId xmlns:p14="http://schemas.microsoft.com/office/powerpoint/2010/main" val="288970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56DF-1F86-46F5-AE5F-B19564C1054F}"/>
              </a:ext>
            </a:extLst>
          </p:cNvPr>
          <p:cNvSpPr>
            <a:spLocks noGrp="1"/>
          </p:cNvSpPr>
          <p:nvPr>
            <p:ph type="title"/>
          </p:nvPr>
        </p:nvSpPr>
        <p:spPr/>
        <p:txBody>
          <a:bodyPr/>
          <a:lstStyle/>
          <a:p>
            <a:r>
              <a:rPr lang="en-US" dirty="0"/>
              <a:t>Decline in January effect: Lit Review</a:t>
            </a:r>
          </a:p>
        </p:txBody>
      </p:sp>
      <p:sp>
        <p:nvSpPr>
          <p:cNvPr id="5" name="Content Placeholder 4">
            <a:extLst>
              <a:ext uri="{FF2B5EF4-FFF2-40B4-BE49-F238E27FC236}">
                <a16:creationId xmlns:a16="http://schemas.microsoft.com/office/drawing/2014/main" id="{F3E43F01-5FB2-498B-B70B-6E35D18A04D9}"/>
              </a:ext>
            </a:extLst>
          </p:cNvPr>
          <p:cNvSpPr>
            <a:spLocks noGrp="1"/>
          </p:cNvSpPr>
          <p:nvPr>
            <p:ph idx="1"/>
          </p:nvPr>
        </p:nvSpPr>
        <p:spPr>
          <a:xfrm>
            <a:off x="1024128" y="2084832"/>
            <a:ext cx="9720073" cy="4224528"/>
          </a:xfrm>
        </p:spPr>
        <p:txBody>
          <a:bodyPr>
            <a:normAutofit lnSpcReduction="10000"/>
          </a:bodyPr>
          <a:lstStyle/>
          <a:p>
            <a:pPr>
              <a:buFont typeface="Arial" panose="020B0604020202020204" pitchFamily="34" charset="0"/>
              <a:buChar char="•"/>
            </a:pPr>
            <a:r>
              <a:rPr lang="en-US" dirty="0"/>
              <a:t> Existence of January effect for municipal bonds in the literature? Mixed. </a:t>
            </a:r>
          </a:p>
          <a:p>
            <a:pPr>
              <a:buFont typeface="Arial" panose="020B0604020202020204" pitchFamily="34" charset="0"/>
              <a:buChar char="•"/>
            </a:pPr>
            <a:r>
              <a:rPr lang="en-US" dirty="0"/>
              <a:t> Greer (2015): Analyzes 20-Bond General Obligation Index from 1998-2008 and finds higher than average yields in the Spring months. </a:t>
            </a:r>
          </a:p>
          <a:p>
            <a:pPr>
              <a:buFont typeface="Arial" panose="020B0604020202020204" pitchFamily="34" charset="0"/>
              <a:buChar char="•"/>
            </a:pPr>
            <a:r>
              <a:rPr lang="en-US" dirty="0"/>
              <a:t> Starks, Yong, &amp; Zheng (2006): study 168 municipal bond closed-ended funds from CRSP from 1990-2000 and find January effect for the funds, but not for the underlying muni bonds. </a:t>
            </a:r>
          </a:p>
          <a:p>
            <a:pPr>
              <a:buFont typeface="Arial" panose="020B0604020202020204" pitchFamily="34" charset="0"/>
              <a:buChar char="•"/>
            </a:pPr>
            <a:r>
              <a:rPr lang="en-US" dirty="0"/>
              <a:t> </a:t>
            </a:r>
            <a:r>
              <a:rPr lang="en-US" dirty="0" err="1"/>
              <a:t>Cusatis</a:t>
            </a:r>
            <a:r>
              <a:rPr lang="en-US" dirty="0"/>
              <a:t> &amp; </a:t>
            </a:r>
            <a:r>
              <a:rPr lang="en-US" dirty="0" err="1"/>
              <a:t>Tawatnuntachai</a:t>
            </a:r>
            <a:r>
              <a:rPr lang="en-US" dirty="0"/>
              <a:t> (2011): find evidence of January effect from 1980-1993, but not after 1993 after studying several muni bond funds and </a:t>
            </a:r>
            <a:r>
              <a:rPr lang="en-US" b="1" dirty="0"/>
              <a:t>Barclays Capital (BC) Municipal Bond Index</a:t>
            </a:r>
            <a:r>
              <a:rPr lang="en-US" dirty="0"/>
              <a:t> as a proxy for the muni market. </a:t>
            </a:r>
          </a:p>
          <a:p>
            <a:pPr>
              <a:buFont typeface="Arial" panose="020B0604020202020204" pitchFamily="34" charset="0"/>
              <a:buChar char="•"/>
            </a:pPr>
            <a:r>
              <a:rPr lang="en-US" dirty="0"/>
              <a:t> </a:t>
            </a:r>
            <a:r>
              <a:rPr lang="en-US" b="1" dirty="0"/>
              <a:t>Explanation for January effect: Tax loss selling vs. window dressing. More evidence for tax loss selling in the literature (Starks, Yong &amp; Zheng, 2006; Poterba &amp; </a:t>
            </a:r>
            <a:r>
              <a:rPr lang="en-US" b="1" dirty="0" err="1"/>
              <a:t>Weisbenner</a:t>
            </a:r>
            <a:r>
              <a:rPr lang="en-US" b="1" dirty="0"/>
              <a:t>, 2001). </a:t>
            </a:r>
          </a:p>
        </p:txBody>
      </p:sp>
    </p:spTree>
    <p:extLst>
      <p:ext uri="{BB962C8B-B14F-4D97-AF65-F5344CB8AC3E}">
        <p14:creationId xmlns:p14="http://schemas.microsoft.com/office/powerpoint/2010/main" val="330125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0A97-0D5F-41B3-AB3C-6D9C1C6D1E24}"/>
              </a:ext>
            </a:extLst>
          </p:cNvPr>
          <p:cNvSpPr>
            <a:spLocks noGrp="1"/>
          </p:cNvSpPr>
          <p:nvPr>
            <p:ph type="title"/>
          </p:nvPr>
        </p:nvSpPr>
        <p:spPr/>
        <p:txBody>
          <a:bodyPr/>
          <a:lstStyle/>
          <a:p>
            <a:r>
              <a:rPr lang="en-US" dirty="0"/>
              <a:t>January Effect &amp; Credit Quality: Lit Review</a:t>
            </a:r>
          </a:p>
        </p:txBody>
      </p:sp>
      <p:sp>
        <p:nvSpPr>
          <p:cNvPr id="3" name="Content Placeholder 2">
            <a:extLst>
              <a:ext uri="{FF2B5EF4-FFF2-40B4-BE49-F238E27FC236}">
                <a16:creationId xmlns:a16="http://schemas.microsoft.com/office/drawing/2014/main" id="{601B5D0B-A9D7-4016-8F6F-7C53F81F1FD2}"/>
              </a:ext>
            </a:extLst>
          </p:cNvPr>
          <p:cNvSpPr>
            <a:spLocks noGrp="1"/>
          </p:cNvSpPr>
          <p:nvPr>
            <p:ph idx="1"/>
          </p:nvPr>
        </p:nvSpPr>
        <p:spPr/>
        <p:txBody>
          <a:bodyPr/>
          <a:lstStyle/>
          <a:p>
            <a:pPr>
              <a:buFont typeface="Arial" panose="020B0604020202020204" pitchFamily="34" charset="0"/>
              <a:buChar char="•"/>
            </a:pPr>
            <a:r>
              <a:rPr lang="en-US" dirty="0"/>
              <a:t> In the corporate bond market, January effect was found to increase as credit quality declined (</a:t>
            </a:r>
            <a:r>
              <a:rPr lang="en-US" dirty="0" err="1"/>
              <a:t>Fama</a:t>
            </a:r>
            <a:r>
              <a:rPr lang="en-US" dirty="0"/>
              <a:t> &amp; French, 1993; Maxwell, 1998; Al-</a:t>
            </a:r>
            <a:r>
              <a:rPr lang="en-US" dirty="0" err="1"/>
              <a:t>Khazali</a:t>
            </a:r>
            <a:r>
              <a:rPr lang="en-US" dirty="0"/>
              <a:t>, 2001). </a:t>
            </a:r>
          </a:p>
          <a:p>
            <a:pPr>
              <a:buFont typeface="Arial" panose="020B0604020202020204" pitchFamily="34" charset="0"/>
              <a:buChar char="•"/>
            </a:pPr>
            <a:r>
              <a:rPr lang="en-US" dirty="0"/>
              <a:t> Maxwell (1998) found higher demand for non-investment grade corporate debt in January and evidence for “window dressing” behavior. </a:t>
            </a:r>
          </a:p>
          <a:p>
            <a:pPr>
              <a:buFont typeface="Arial" panose="020B0604020202020204" pitchFamily="34" charset="0"/>
              <a:buChar char="•"/>
            </a:pPr>
            <a:r>
              <a:rPr lang="en-US" dirty="0"/>
              <a:t> As per (</a:t>
            </a:r>
            <a:r>
              <a:rPr lang="en-US" dirty="0" err="1"/>
              <a:t>Acciavatti</a:t>
            </a:r>
            <a:r>
              <a:rPr lang="en-US" dirty="0"/>
              <a:t> et al., 2016), most of the ownership for high yield fixed income products lies amongst institutional investors such as pension funds, insurance companies, and retail mutual funds. </a:t>
            </a:r>
          </a:p>
          <a:p>
            <a:pPr>
              <a:buFont typeface="Arial" panose="020B0604020202020204" pitchFamily="34" charset="0"/>
              <a:buChar char="•"/>
            </a:pPr>
            <a:r>
              <a:rPr lang="en-US" dirty="0"/>
              <a:t> Thus, “window dressing” behavior (more typical of institutional investors) may lead to a relatively higher January effect as the credit quality of municipal bonds decline as well. </a:t>
            </a:r>
          </a:p>
        </p:txBody>
      </p:sp>
    </p:spTree>
    <p:extLst>
      <p:ext uri="{BB962C8B-B14F-4D97-AF65-F5344CB8AC3E}">
        <p14:creationId xmlns:p14="http://schemas.microsoft.com/office/powerpoint/2010/main" val="244233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5817-637C-4931-9E8E-F8A39188CCD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552CCA5-0945-4A5C-A1F0-EE21303F00FE}"/>
              </a:ext>
            </a:extLst>
          </p:cNvPr>
          <p:cNvSpPr>
            <a:spLocks noGrp="1"/>
          </p:cNvSpPr>
          <p:nvPr>
            <p:ph idx="1"/>
          </p:nvPr>
        </p:nvSpPr>
        <p:spPr>
          <a:xfrm>
            <a:off x="1024128" y="1814732"/>
            <a:ext cx="9720073" cy="4494628"/>
          </a:xfrm>
        </p:spPr>
        <p:txBody>
          <a:bodyPr>
            <a:normAutofit/>
          </a:bodyPr>
          <a:lstStyle/>
          <a:p>
            <a:pPr>
              <a:buFont typeface="Arial" panose="020B0604020202020204" pitchFamily="34" charset="0"/>
              <a:buChar char="•"/>
            </a:pPr>
            <a:r>
              <a:rPr lang="en-US" dirty="0"/>
              <a:t> Bloomberg Barclays Indices (2017) provide indexes for both the investment and non-investment grade municipal bond market. #Bloomberg terminal on 3</a:t>
            </a:r>
            <a:r>
              <a:rPr lang="en-US" baseline="30000" dirty="0"/>
              <a:t>rd</a:t>
            </a:r>
            <a:r>
              <a:rPr lang="en-US" dirty="0"/>
              <a:t> floor</a:t>
            </a:r>
          </a:p>
          <a:p>
            <a:pPr>
              <a:buFont typeface="Arial" panose="020B0604020202020204" pitchFamily="34" charset="0"/>
              <a:buChar char="•"/>
            </a:pPr>
            <a:r>
              <a:rPr lang="en-US" dirty="0"/>
              <a:t> Data for all indexes is available until 2017 which allows for the research to analyze more recent data. A lot of prior research do not analyze data beyond 1995. </a:t>
            </a:r>
          </a:p>
          <a:p>
            <a:pPr>
              <a:buFont typeface="Arial" panose="020B0604020202020204" pitchFamily="34" charset="0"/>
              <a:buChar char="•"/>
            </a:pPr>
            <a:r>
              <a:rPr lang="en-US" dirty="0"/>
              <a:t> Also, it is challenging to find data on high yield municipal debt. Prior research on this specific product is scarce. </a:t>
            </a:r>
          </a:p>
          <a:p>
            <a:pPr>
              <a:buFont typeface="Arial" panose="020B0604020202020204" pitchFamily="34" charset="0"/>
              <a:buChar char="•"/>
            </a:pPr>
            <a:r>
              <a:rPr lang="en-US" dirty="0"/>
              <a:t> </a:t>
            </a:r>
            <a:r>
              <a:rPr lang="en-US" b="1" dirty="0"/>
              <a:t>Investment Grade Municipal Bond Index (LMBITR): Market Value Weighted Index that covers long term muni bonds from 1980-2017. Only includes muni bonds with a minimum credit rating of Baa. </a:t>
            </a:r>
          </a:p>
          <a:p>
            <a:pPr>
              <a:buFont typeface="Arial" panose="020B0604020202020204" pitchFamily="34" charset="0"/>
              <a:buChar char="•"/>
            </a:pPr>
            <a:r>
              <a:rPr lang="en-US" b="1" dirty="0"/>
              <a:t> Non-investment Grade Municipal Bond Index (LMEHTR): Only includes muni bonds that are rated at or below Ba1 or unrated from 1995-2017. </a:t>
            </a:r>
          </a:p>
        </p:txBody>
      </p:sp>
    </p:spTree>
    <p:extLst>
      <p:ext uri="{BB962C8B-B14F-4D97-AF65-F5344CB8AC3E}">
        <p14:creationId xmlns:p14="http://schemas.microsoft.com/office/powerpoint/2010/main" val="354944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D28F-AFFA-4912-A484-AB68CFC8D693}"/>
              </a:ext>
            </a:extLst>
          </p:cNvPr>
          <p:cNvSpPr>
            <a:spLocks noGrp="1"/>
          </p:cNvSpPr>
          <p:nvPr>
            <p:ph type="title"/>
          </p:nvPr>
        </p:nvSpPr>
        <p:spPr>
          <a:xfrm>
            <a:off x="1024128" y="585216"/>
            <a:ext cx="9720072" cy="1499616"/>
          </a:xfrm>
        </p:spPr>
        <p:txBody>
          <a:bodyPr>
            <a:normAutofit/>
          </a:bodyPr>
          <a:lstStyle/>
          <a:p>
            <a:r>
              <a:rPr lang="en-US" dirty="0"/>
              <a:t>Rating scale</a:t>
            </a:r>
            <a:br>
              <a:rPr lang="en-US" dirty="0"/>
            </a:br>
            <a:endParaRPr lang="en-US" dirty="0"/>
          </a:p>
        </p:txBody>
      </p:sp>
      <p:pic>
        <p:nvPicPr>
          <p:cNvPr id="1026" name="Picture 2" descr="    ">
            <a:extLst>
              <a:ext uri="{FF2B5EF4-FFF2-40B4-BE49-F238E27FC236}">
                <a16:creationId xmlns:a16="http://schemas.microsoft.com/office/drawing/2014/main" id="{77CE0473-64D8-4565-83C1-CC66E0C5F4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6167" y="585216"/>
            <a:ext cx="7745522" cy="584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4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81DE-F541-4C92-B047-363F3F95ABF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F6AB665-66F1-4FD2-9C84-A24BC998FFB1}"/>
              </a:ext>
            </a:extLst>
          </p:cNvPr>
          <p:cNvSpPr>
            <a:spLocks noGrp="1"/>
          </p:cNvSpPr>
          <p:nvPr>
            <p:ph idx="1"/>
          </p:nvPr>
        </p:nvSpPr>
        <p:spPr>
          <a:xfrm>
            <a:off x="1024128" y="1913206"/>
            <a:ext cx="9720073" cy="4396154"/>
          </a:xfrm>
        </p:spPr>
        <p:txBody>
          <a:bodyPr>
            <a:normAutofit lnSpcReduction="10000"/>
          </a:bodyPr>
          <a:lstStyle/>
          <a:p>
            <a:pPr>
              <a:buFont typeface="Arial" panose="020B0604020202020204" pitchFamily="34" charset="0"/>
              <a:buChar char="•"/>
            </a:pPr>
            <a:r>
              <a:rPr lang="en-US" dirty="0"/>
              <a:t> Constructing a typical time-series model can be useful for forecasting but not for interpretation (Hyndman, 2010). </a:t>
            </a:r>
          </a:p>
          <a:p>
            <a:pPr>
              <a:buFont typeface="Arial" panose="020B0604020202020204" pitchFamily="34" charset="0"/>
              <a:buChar char="•"/>
            </a:pPr>
            <a:r>
              <a:rPr lang="en-US" dirty="0"/>
              <a:t> Hence, regression with ARIMA error models are utilized via the </a:t>
            </a:r>
            <a:r>
              <a:rPr lang="en-US" i="1" dirty="0" err="1"/>
              <a:t>auto.arima</a:t>
            </a:r>
            <a:r>
              <a:rPr lang="en-US" i="1" dirty="0"/>
              <a:t> </a:t>
            </a:r>
            <a:r>
              <a:rPr lang="en-US" dirty="0"/>
              <a:t>function within the algorithmic package, forecast, in R (Hyndman and </a:t>
            </a:r>
            <a:r>
              <a:rPr lang="en-US" dirty="0" err="1"/>
              <a:t>Khandakar</a:t>
            </a:r>
            <a:r>
              <a:rPr lang="en-US" dirty="0"/>
              <a:t>, 2008; Hyndman, et al., 2017). </a:t>
            </a:r>
          </a:p>
          <a:p>
            <a:pPr>
              <a:buFont typeface="Arial" panose="020B0604020202020204" pitchFamily="34" charset="0"/>
              <a:buChar char="•"/>
            </a:pPr>
            <a:r>
              <a:rPr lang="en-US" dirty="0"/>
              <a:t> Also called dynamic regression models (Hyndman, 2010; </a:t>
            </a:r>
            <a:r>
              <a:rPr lang="en-US" dirty="0" err="1"/>
              <a:t>Pankratz</a:t>
            </a:r>
            <a:r>
              <a:rPr lang="en-US" dirty="0"/>
              <a:t>, 2012). </a:t>
            </a:r>
          </a:p>
          <a:p>
            <a:pPr>
              <a:buFont typeface="Arial" panose="020B0604020202020204" pitchFamily="34" charset="0"/>
              <a:buChar char="•"/>
            </a:pPr>
            <a:r>
              <a:rPr lang="en-US" dirty="0"/>
              <a:t> </a:t>
            </a:r>
            <a:r>
              <a:rPr lang="en-US" b="1" dirty="0"/>
              <a:t>Preliminary step is to ensure that the data that is inputted into the dynamic regression model is stationary. </a:t>
            </a:r>
          </a:p>
          <a:p>
            <a:pPr>
              <a:buFont typeface="Arial" panose="020B0604020202020204" pitchFamily="34" charset="0"/>
              <a:buChar char="•"/>
            </a:pPr>
            <a:r>
              <a:rPr lang="en-US" dirty="0"/>
              <a:t> One month holding period return is estimated for all indexes which is the first difference of the natural logarithm of the monthly returns. </a:t>
            </a:r>
          </a:p>
          <a:p>
            <a:pPr>
              <a:buFont typeface="Arial" panose="020B0604020202020204" pitchFamily="34" charset="0"/>
              <a:buChar char="•"/>
            </a:pPr>
            <a:r>
              <a:rPr lang="en-US" dirty="0"/>
              <a:t> This results in stationary dependent variables for all estimated models as per ADF tests (</a:t>
            </a:r>
            <a:r>
              <a:rPr lang="en-US" dirty="0" err="1"/>
              <a:t>Ruppert</a:t>
            </a:r>
            <a:r>
              <a:rPr lang="en-US" dirty="0"/>
              <a:t>, 2011). </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26589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FC8E-2879-4869-B3D0-C49E2DD82E3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6CD1F6B-E850-45E6-9A22-D719B4D35E8A}"/>
              </a:ext>
            </a:extLst>
          </p:cNvPr>
          <p:cNvSpPr>
            <a:spLocks noGrp="1"/>
          </p:cNvSpPr>
          <p:nvPr>
            <p:ph idx="1"/>
          </p:nvPr>
        </p:nvSpPr>
        <p:spPr>
          <a:xfrm>
            <a:off x="1024128" y="1899138"/>
            <a:ext cx="9720073" cy="4410222"/>
          </a:xfrm>
        </p:spPr>
        <p:txBody>
          <a:bodyPr>
            <a:normAutofit lnSpcReduction="10000"/>
          </a:bodyPr>
          <a:lstStyle/>
          <a:p>
            <a:pPr>
              <a:buFont typeface="Arial" panose="020B0604020202020204" pitchFamily="34" charset="0"/>
              <a:buChar char="•"/>
            </a:pPr>
            <a:r>
              <a:rPr lang="en-US" dirty="0"/>
              <a:t> Generalized Equation: </a:t>
            </a:r>
          </a:p>
          <a:p>
            <a:pPr marL="0" indent="0" algn="ctr">
              <a:buNone/>
            </a:pPr>
            <a:r>
              <a:rPr lang="en-US" b="1" dirty="0" err="1"/>
              <a:t>y</a:t>
            </a:r>
            <a:r>
              <a:rPr lang="en-US" b="1" baseline="-25000" dirty="0" err="1"/>
              <a:t>t</a:t>
            </a:r>
            <a:r>
              <a:rPr lang="en-US" b="1" dirty="0"/>
              <a:t> = β</a:t>
            </a:r>
            <a:r>
              <a:rPr lang="en-US" b="1" baseline="-25000" dirty="0"/>
              <a:t>0 </a:t>
            </a:r>
            <a:r>
              <a:rPr lang="en-US" b="1" dirty="0"/>
              <a:t>+ β</a:t>
            </a:r>
            <a:r>
              <a:rPr lang="en-US" b="1" baseline="-25000" dirty="0"/>
              <a:t>1</a:t>
            </a:r>
            <a:r>
              <a:rPr lang="en-US" b="1" dirty="0"/>
              <a:t>x</a:t>
            </a:r>
            <a:r>
              <a:rPr lang="en-US" b="1" baseline="-25000" dirty="0"/>
              <a:t>1</a:t>
            </a:r>
            <a:r>
              <a:rPr lang="en-US" b="1" dirty="0"/>
              <a:t>,</a:t>
            </a:r>
            <a:r>
              <a:rPr lang="en-US" b="1" baseline="-25000" dirty="0"/>
              <a:t>t </a:t>
            </a:r>
            <a:r>
              <a:rPr lang="en-US" b="1" dirty="0"/>
              <a:t>+⋯+ β</a:t>
            </a:r>
            <a:r>
              <a:rPr lang="en-US" b="1" baseline="-25000" dirty="0" err="1"/>
              <a:t>k</a:t>
            </a:r>
            <a:r>
              <a:rPr lang="en-US" b="1" dirty="0" err="1"/>
              <a:t>x</a:t>
            </a:r>
            <a:r>
              <a:rPr lang="en-US" b="1" baseline="-25000" dirty="0" err="1"/>
              <a:t>k</a:t>
            </a:r>
            <a:r>
              <a:rPr lang="en-US" b="1" dirty="0" err="1"/>
              <a:t>,</a:t>
            </a:r>
            <a:r>
              <a:rPr lang="en-US" b="1" baseline="-25000" dirty="0" err="1"/>
              <a:t>t</a:t>
            </a:r>
            <a:r>
              <a:rPr lang="en-US" b="1" baseline="-25000" dirty="0"/>
              <a:t> </a:t>
            </a:r>
            <a:r>
              <a:rPr lang="en-US" b="1" dirty="0"/>
              <a:t>+ </a:t>
            </a:r>
            <a:r>
              <a:rPr lang="en-US" b="1" dirty="0" err="1"/>
              <a:t>n</a:t>
            </a:r>
            <a:r>
              <a:rPr lang="en-US" b="1" baseline="-25000" dirty="0" err="1"/>
              <a:t>t</a:t>
            </a:r>
            <a:endParaRPr lang="en-US" b="1" baseline="-25000" dirty="0"/>
          </a:p>
          <a:p>
            <a:pPr>
              <a:buFont typeface="Arial" panose="020B0604020202020204" pitchFamily="34" charset="0"/>
              <a:buChar char="•"/>
            </a:pPr>
            <a:r>
              <a:rPr lang="en-US" b="1" baseline="-25000" dirty="0"/>
              <a:t> </a:t>
            </a:r>
            <a:r>
              <a:rPr lang="en-US" b="1" dirty="0" err="1"/>
              <a:t>n</a:t>
            </a:r>
            <a:r>
              <a:rPr lang="en-US" b="1" baseline="-25000" dirty="0" err="1"/>
              <a:t>t</a:t>
            </a:r>
            <a:r>
              <a:rPr lang="en-US" baseline="-25000" dirty="0"/>
              <a:t> </a:t>
            </a:r>
            <a:r>
              <a:rPr lang="en-US" dirty="0"/>
              <a:t>is assumed to possess an ARIMA process and not to be mere white noise. For instance, if it possessed an ARIMA (1,1,1) process, it would be represented by the equation below, </a:t>
            </a:r>
          </a:p>
          <a:p>
            <a:pPr marL="0" indent="0" algn="ctr">
              <a:buNone/>
            </a:pPr>
            <a:r>
              <a:rPr lang="en-US" b="1" dirty="0"/>
              <a:t>(1 − ϕ</a:t>
            </a:r>
            <a:r>
              <a:rPr lang="en-US" b="1" baseline="-25000" dirty="0"/>
              <a:t>1</a:t>
            </a:r>
            <a:r>
              <a:rPr lang="en-US" b="1" dirty="0"/>
              <a:t>B)(1 − B)</a:t>
            </a:r>
            <a:r>
              <a:rPr lang="en-US" b="1" dirty="0" err="1"/>
              <a:t>n</a:t>
            </a:r>
            <a:r>
              <a:rPr lang="en-US" b="1" baseline="-25000" dirty="0" err="1"/>
              <a:t>t</a:t>
            </a:r>
            <a:r>
              <a:rPr lang="en-US" b="1" dirty="0"/>
              <a:t> = (1 + θ</a:t>
            </a:r>
            <a:r>
              <a:rPr lang="en-US" b="1" baseline="-25000" dirty="0"/>
              <a:t>1</a:t>
            </a:r>
            <a:r>
              <a:rPr lang="en-US" b="1" dirty="0"/>
              <a:t>B)e</a:t>
            </a:r>
            <a:r>
              <a:rPr lang="en-US" b="1" baseline="-25000" dirty="0"/>
              <a:t>t</a:t>
            </a:r>
          </a:p>
          <a:p>
            <a:pPr>
              <a:buFont typeface="Arial" panose="020B0604020202020204" pitchFamily="34" charset="0"/>
              <a:buChar char="•"/>
            </a:pPr>
            <a:r>
              <a:rPr lang="en-US" baseline="-25000" dirty="0"/>
              <a:t> </a:t>
            </a:r>
            <a:r>
              <a:rPr lang="en-US" dirty="0"/>
              <a:t>To estimate accurate parameters for the model, one would need to minimize the sum of squared </a:t>
            </a:r>
            <a:r>
              <a:rPr lang="en-US" b="1" dirty="0"/>
              <a:t>e</a:t>
            </a:r>
            <a:r>
              <a:rPr lang="en-US" b="1" baseline="-25000" dirty="0"/>
              <a:t>t</a:t>
            </a:r>
            <a:r>
              <a:rPr lang="en-US" dirty="0"/>
              <a:t> values, and not the sum of squared </a:t>
            </a:r>
            <a:r>
              <a:rPr lang="en-US" b="1" dirty="0" err="1"/>
              <a:t>n</a:t>
            </a:r>
            <a:r>
              <a:rPr lang="en-US" b="1" baseline="-25000" dirty="0" err="1"/>
              <a:t>t</a:t>
            </a:r>
            <a:r>
              <a:rPr lang="en-US" dirty="0"/>
              <a:t> values. </a:t>
            </a:r>
          </a:p>
          <a:p>
            <a:pPr>
              <a:buFont typeface="Arial" panose="020B0604020202020204" pitchFamily="34" charset="0"/>
              <a:buChar char="•"/>
            </a:pPr>
            <a:r>
              <a:rPr lang="en-US" dirty="0"/>
              <a:t>The algorithm provided by Hyndman et al. (2017) uses a step-wise process to identify the most appropriate autoregressive, differencing, moving average, and seasonal parameters for the error term in the regression model based on which specification has the lowest Akaike’s Information Criterion (AIC). </a:t>
            </a:r>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31281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5024-5D0D-43BD-AF6E-1C2E6AB93976}"/>
              </a:ext>
            </a:extLst>
          </p:cNvPr>
          <p:cNvSpPr>
            <a:spLocks noGrp="1"/>
          </p:cNvSpPr>
          <p:nvPr>
            <p:ph type="title"/>
          </p:nvPr>
        </p:nvSpPr>
        <p:spPr/>
        <p:txBody>
          <a:bodyPr/>
          <a:lstStyle/>
          <a:p>
            <a:r>
              <a:rPr lang="en-US" dirty="0"/>
              <a:t>Decline in January effect: safe </a:t>
            </a:r>
            <a:r>
              <a:rPr lang="en-US" dirty="0" err="1"/>
              <a:t>munis</a:t>
            </a:r>
            <a:endParaRPr lang="en-US" dirty="0"/>
          </a:p>
        </p:txBody>
      </p:sp>
      <p:graphicFrame>
        <p:nvGraphicFramePr>
          <p:cNvPr id="7" name="Content Placeholder 6">
            <a:extLst>
              <a:ext uri="{FF2B5EF4-FFF2-40B4-BE49-F238E27FC236}">
                <a16:creationId xmlns:a16="http://schemas.microsoft.com/office/drawing/2014/main" id="{72ABF2E1-DD6D-4273-82D9-469FF89C7371}"/>
              </a:ext>
            </a:extLst>
          </p:cNvPr>
          <p:cNvGraphicFramePr>
            <a:graphicFrameLocks noGrp="1"/>
          </p:cNvGraphicFramePr>
          <p:nvPr>
            <p:ph idx="1"/>
            <p:extLst>
              <p:ext uri="{D42A27DB-BD31-4B8C-83A1-F6EECF244321}">
                <p14:modId xmlns:p14="http://schemas.microsoft.com/office/powerpoint/2010/main" val="631977234"/>
              </p:ext>
            </p:extLst>
          </p:nvPr>
        </p:nvGraphicFramePr>
        <p:xfrm>
          <a:off x="1023939" y="1902957"/>
          <a:ext cx="9720261" cy="3194685"/>
        </p:xfrm>
        <a:graphic>
          <a:graphicData uri="http://schemas.openxmlformats.org/drawingml/2006/table">
            <a:tbl>
              <a:tblPr firstRow="1" firstCol="1" bandRow="1"/>
              <a:tblGrid>
                <a:gridCol w="2338695">
                  <a:extLst>
                    <a:ext uri="{9D8B030D-6E8A-4147-A177-3AD203B41FA5}">
                      <a16:colId xmlns:a16="http://schemas.microsoft.com/office/drawing/2014/main" val="3542803881"/>
                    </a:ext>
                  </a:extLst>
                </a:gridCol>
                <a:gridCol w="1494976">
                  <a:extLst>
                    <a:ext uri="{9D8B030D-6E8A-4147-A177-3AD203B41FA5}">
                      <a16:colId xmlns:a16="http://schemas.microsoft.com/office/drawing/2014/main" val="723612316"/>
                    </a:ext>
                  </a:extLst>
                </a:gridCol>
                <a:gridCol w="1308347">
                  <a:extLst>
                    <a:ext uri="{9D8B030D-6E8A-4147-A177-3AD203B41FA5}">
                      <a16:colId xmlns:a16="http://schemas.microsoft.com/office/drawing/2014/main" val="1480696724"/>
                    </a:ext>
                  </a:extLst>
                </a:gridCol>
                <a:gridCol w="1598011">
                  <a:extLst>
                    <a:ext uri="{9D8B030D-6E8A-4147-A177-3AD203B41FA5}">
                      <a16:colId xmlns:a16="http://schemas.microsoft.com/office/drawing/2014/main" val="590313821"/>
                    </a:ext>
                  </a:extLst>
                </a:gridCol>
                <a:gridCol w="1403606">
                  <a:extLst>
                    <a:ext uri="{9D8B030D-6E8A-4147-A177-3AD203B41FA5}">
                      <a16:colId xmlns:a16="http://schemas.microsoft.com/office/drawing/2014/main" val="4258919233"/>
                    </a:ext>
                  </a:extLst>
                </a:gridCol>
                <a:gridCol w="1576626">
                  <a:extLst>
                    <a:ext uri="{9D8B030D-6E8A-4147-A177-3AD203B41FA5}">
                      <a16:colId xmlns:a16="http://schemas.microsoft.com/office/drawing/2014/main" val="2043935583"/>
                    </a:ext>
                  </a:extLst>
                </a:gridCol>
              </a:tblGrid>
              <a:tr h="0">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Municipal Bonds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1982-1999: M(1)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2000-2017: M(2)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|M(1)| - |M(2)|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62378047"/>
                  </a:ext>
                </a:extLst>
              </a:tr>
              <a:tr h="0">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(Baa or above)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Co-efficients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Std. Error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Difference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725574"/>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63518262"/>
                  </a:ext>
                </a:extLst>
              </a:tr>
              <a:tr h="0">
                <a:tc>
                  <a:txBody>
                    <a:bodyPr/>
                    <a:lstStyle/>
                    <a:p>
                      <a:pPr marL="0" marR="0" algn="just">
                        <a:lnSpc>
                          <a:spcPct val="107000"/>
                        </a:lnSpc>
                        <a:spcBef>
                          <a:spcPts val="0"/>
                        </a:spcBef>
                        <a:spcAft>
                          <a:spcPts val="0"/>
                        </a:spcAft>
                      </a:pP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9828937"/>
                  </a:ext>
                </a:extLst>
              </a:tr>
              <a:tr h="0">
                <a:tc>
                  <a:txBody>
                    <a:bodyPr/>
                    <a:lstStyle/>
                    <a:p>
                      <a:pPr marL="0" marR="0" algn="just">
                        <a:lnSpc>
                          <a:spcPct val="107000"/>
                        </a:lnSpc>
                        <a:spcBef>
                          <a:spcPts val="0"/>
                        </a:spcBef>
                        <a:spcAft>
                          <a:spcPts val="0"/>
                        </a:spcAft>
                      </a:pP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March</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7137965"/>
                  </a:ext>
                </a:extLst>
              </a:tr>
              <a:tr h="0">
                <a:tc>
                  <a:txBody>
                    <a:bodyPr/>
                    <a:lstStyle/>
                    <a:p>
                      <a:pPr marL="0" marR="0" algn="just">
                        <a:lnSpc>
                          <a:spcPct val="107000"/>
                        </a:lnSpc>
                        <a:spcBef>
                          <a:spcPts val="0"/>
                        </a:spcBef>
                        <a:spcAft>
                          <a:spcPts val="0"/>
                        </a:spcAft>
                      </a:pP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1489779"/>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075178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31600513"/>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July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29298425"/>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August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365354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September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6071986"/>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48689991"/>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-0.98%***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95218902"/>
                  </a:ext>
                </a:extLst>
              </a:tr>
              <a:tr h="0">
                <a:tc>
                  <a:txBody>
                    <a:bodyPr/>
                    <a:lstStyle/>
                    <a:p>
                      <a:pPr marL="0" marR="0" algn="just">
                        <a:lnSpc>
                          <a:spcPct val="107000"/>
                        </a:lnSpc>
                        <a:spcBef>
                          <a:spcPts val="0"/>
                        </a:spcBef>
                        <a:spcAft>
                          <a:spcPts val="0"/>
                        </a:spcAft>
                      </a:pPr>
                      <a:r>
                        <a:rPr lang="en-US" sz="14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-0.38%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9364018"/>
                  </a:ext>
                </a:extLst>
              </a:tr>
              <a:tr h="0">
                <a:tc>
                  <a:txBody>
                    <a:bodyPr/>
                    <a:lstStyle/>
                    <a:p>
                      <a:pPr marL="0" marR="0" algn="just">
                        <a:lnSpc>
                          <a:spcPct val="107000"/>
                        </a:lnSpc>
                        <a:spcBef>
                          <a:spcPts val="0"/>
                        </a:spcBef>
                        <a:spcAft>
                          <a:spcPts val="0"/>
                        </a:spcAft>
                      </a:pPr>
                      <a:r>
                        <a:rPr lang="en-US" sz="1400" i="1">
                          <a:effectLst/>
                          <a:latin typeface="Times New Roman" panose="02020603050405020304" pitchFamily="18" charset="0"/>
                          <a:ea typeface="Calibri" panose="020F0502020204030204" pitchFamily="34" charset="0"/>
                          <a:cs typeface="Times New Roman" panose="02020603050405020304" pitchFamily="18" charset="0"/>
                        </a:rPr>
                        <a:t>Recession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56639"/>
                  </a:ext>
                </a:extLst>
              </a:tr>
            </a:tbl>
          </a:graphicData>
        </a:graphic>
      </p:graphicFrame>
      <p:graphicFrame>
        <p:nvGraphicFramePr>
          <p:cNvPr id="8" name="Table 7">
            <a:extLst>
              <a:ext uri="{FF2B5EF4-FFF2-40B4-BE49-F238E27FC236}">
                <a16:creationId xmlns:a16="http://schemas.microsoft.com/office/drawing/2014/main" id="{82CACC74-1F2B-4196-90D7-BA9A4F9E527A}"/>
              </a:ext>
            </a:extLst>
          </p:cNvPr>
          <p:cNvGraphicFramePr>
            <a:graphicFrameLocks noGrp="1"/>
          </p:cNvGraphicFramePr>
          <p:nvPr>
            <p:extLst>
              <p:ext uri="{D42A27DB-BD31-4B8C-83A1-F6EECF244321}">
                <p14:modId xmlns:p14="http://schemas.microsoft.com/office/powerpoint/2010/main" val="1045995598"/>
              </p:ext>
            </p:extLst>
          </p:nvPr>
        </p:nvGraphicFramePr>
        <p:xfrm>
          <a:off x="1023938" y="5097642"/>
          <a:ext cx="9720262" cy="851916"/>
        </p:xfrm>
        <a:graphic>
          <a:graphicData uri="http://schemas.openxmlformats.org/drawingml/2006/table">
            <a:tbl>
              <a:tblPr firstRow="1" firstCol="1" bandRow="1"/>
              <a:tblGrid>
                <a:gridCol w="2338695">
                  <a:extLst>
                    <a:ext uri="{9D8B030D-6E8A-4147-A177-3AD203B41FA5}">
                      <a16:colId xmlns:a16="http://schemas.microsoft.com/office/drawing/2014/main" val="3156178055"/>
                    </a:ext>
                  </a:extLst>
                </a:gridCol>
                <a:gridCol w="2803324">
                  <a:extLst>
                    <a:ext uri="{9D8B030D-6E8A-4147-A177-3AD203B41FA5}">
                      <a16:colId xmlns:a16="http://schemas.microsoft.com/office/drawing/2014/main" val="1984895942"/>
                    </a:ext>
                  </a:extLst>
                </a:gridCol>
                <a:gridCol w="3001617">
                  <a:extLst>
                    <a:ext uri="{9D8B030D-6E8A-4147-A177-3AD203B41FA5}">
                      <a16:colId xmlns:a16="http://schemas.microsoft.com/office/drawing/2014/main" val="93420913"/>
                    </a:ext>
                  </a:extLst>
                </a:gridCol>
                <a:gridCol w="1576626">
                  <a:extLst>
                    <a:ext uri="{9D8B030D-6E8A-4147-A177-3AD203B41FA5}">
                      <a16:colId xmlns:a16="http://schemas.microsoft.com/office/drawing/2014/main" val="4130045312"/>
                    </a:ext>
                  </a:extLst>
                </a:gridCol>
              </a:tblGrid>
              <a:tr h="0">
                <a:tc>
                  <a:txBody>
                    <a:bodyPr/>
                    <a:lstStyle/>
                    <a:p>
                      <a:pPr marL="0" marR="0" algn="just">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Observations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9609045"/>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Order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(6,1,1)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(0,0,0)(1,0,0)</a:t>
                      </a:r>
                      <a:r>
                        <a:rPr lang="en-US" sz="1400" baseline="-25000">
                          <a:effectLst/>
                          <a:latin typeface="Times New Roman" panose="02020603050405020304" pitchFamily="18" charset="0"/>
                          <a:ea typeface="Calibri" panose="020F0502020204030204" pitchFamily="34"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37487291"/>
                  </a:ext>
                </a:extLst>
              </a:tr>
              <a:tr h="0">
                <a:tc>
                  <a:txBody>
                    <a:bodyPr/>
                    <a:lstStyle/>
                    <a:p>
                      <a:pPr marL="0" marR="0" algn="just">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Ljung Box-test (h=24)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1543864"/>
                  </a:ext>
                </a:extLst>
              </a:tr>
              <a:tr h="0">
                <a:tc>
                  <a:txBody>
                    <a:bodyPr/>
                    <a:lstStyle/>
                    <a:p>
                      <a:pPr marL="0" marR="0" algn="just">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-1091.37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-1282.35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6761715"/>
                  </a:ext>
                </a:extLst>
              </a:tr>
            </a:tbl>
          </a:graphicData>
        </a:graphic>
      </p:graphicFrame>
    </p:spTree>
    <p:extLst>
      <p:ext uri="{BB962C8B-B14F-4D97-AF65-F5344CB8AC3E}">
        <p14:creationId xmlns:p14="http://schemas.microsoft.com/office/powerpoint/2010/main" val="4175673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85</TotalTime>
  <Words>1916</Words>
  <Application>Microsoft Office PowerPoint</Application>
  <PresentationFormat>Widescreen</PresentationFormat>
  <Paragraphs>468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Tw Cen MT</vt:lpstr>
      <vt:lpstr>Tw Cen MT Condensed</vt:lpstr>
      <vt:lpstr>Wingdings 3</vt:lpstr>
      <vt:lpstr>Integral</vt:lpstr>
      <vt:lpstr>Seasonality in the yield of municipal bonds: an update</vt:lpstr>
      <vt:lpstr>Introduction</vt:lpstr>
      <vt:lpstr>Decline in January effect: Lit Review</vt:lpstr>
      <vt:lpstr>January Effect &amp; Credit Quality: Lit Review</vt:lpstr>
      <vt:lpstr>Data</vt:lpstr>
      <vt:lpstr>Rating scale </vt:lpstr>
      <vt:lpstr>methodology</vt:lpstr>
      <vt:lpstr>Methodology</vt:lpstr>
      <vt:lpstr>Decline in January effect: safe munis</vt:lpstr>
      <vt:lpstr>Decline in January effect: risky munis</vt:lpstr>
      <vt:lpstr>Credit Quality &amp; January effect</vt:lpstr>
      <vt:lpstr>Credit Quality &amp; January effect: Ex PR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Seasonality in the yield of municipal bonds: an update</dc:title>
  <dc:creator>Thomas Kavoori</dc:creator>
  <cp:lastModifiedBy>Thomas Kavoori</cp:lastModifiedBy>
  <cp:revision>31</cp:revision>
  <dcterms:created xsi:type="dcterms:W3CDTF">2018-04-12T13:38:32Z</dcterms:created>
  <dcterms:modified xsi:type="dcterms:W3CDTF">2024-02-27T14:02:50Z</dcterms:modified>
</cp:coreProperties>
</file>