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90" r:id="rId2"/>
    <p:sldId id="939" r:id="rId3"/>
    <p:sldId id="940" r:id="rId4"/>
    <p:sldId id="941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1pPr>
    <a:lvl2pPr marL="455329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2pPr>
    <a:lvl3pPr marL="912245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3pPr>
    <a:lvl4pPr marL="1369161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4pPr>
    <a:lvl5pPr marL="1826077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5pPr>
    <a:lvl6pPr marL="2284579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6pPr>
    <a:lvl7pPr marL="2741494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7pPr>
    <a:lvl8pPr marL="3198408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8pPr>
    <a:lvl9pPr marL="3655325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9933"/>
    <a:srgbClr val="5D9B91"/>
    <a:srgbClr val="3366CC"/>
    <a:srgbClr val="FFFFFF"/>
    <a:srgbClr val="FFCC99"/>
    <a:srgbClr val="1FFF1F"/>
    <a:srgbClr val="DD9223"/>
    <a:srgbClr val="FD3F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1549" autoAdjust="0"/>
  </p:normalViewPr>
  <p:slideViewPr>
    <p:cSldViewPr snapToGrid="0">
      <p:cViewPr>
        <p:scale>
          <a:sx n="98" d="100"/>
          <a:sy n="98" d="100"/>
        </p:scale>
        <p:origin x="94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6"/>
    </p:cViewPr>
  </p:sorterViewPr>
  <p:notesViewPr>
    <p:cSldViewPr snapToGrid="0">
      <p:cViewPr varScale="1">
        <p:scale>
          <a:sx n="74" d="100"/>
          <a:sy n="74" d="100"/>
        </p:scale>
        <p:origin x="-732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557A51D7-6DB3-4913-9C59-B91315697A9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58825"/>
            <a:ext cx="5183188" cy="388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7438"/>
            <a:ext cx="5218112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03F6AC3F-F24A-4CC4-859F-24FF8D9935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532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22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69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6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4105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2188">
              <a:defRPr/>
            </a:pPr>
            <a:fld id="{F5119E2B-1DFB-4ED3-A8B1-375D57EFD2CF}" type="slidenum">
              <a:rPr lang="en-US" smtClean="0">
                <a:latin typeface="Times New Roman" pitchFamily="18" charset="0"/>
              </a:rPr>
              <a:pPr defTabSz="992188"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095375" y="1876425"/>
            <a:ext cx="7772400" cy="4114800"/>
            <a:chOff x="690" y="1182"/>
            <a:chExt cx="4896" cy="2592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 flipH="1" flipV="1">
              <a:off x="690" y="3678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 flipH="1" flipV="1">
              <a:off x="690" y="3726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8" name="AutoShape 10"/>
            <p:cNvSpPr>
              <a:spLocks noChangeArrowheads="1"/>
            </p:cNvSpPr>
            <p:nvPr userDrawn="1"/>
          </p:nvSpPr>
          <p:spPr bwMode="auto">
            <a:xfrm flipH="1" flipV="1">
              <a:off x="5538" y="3726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 flipH="1" flipV="1">
              <a:off x="5301" y="3678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 rot="5400000" flipV="1">
              <a:off x="-197" y="2744"/>
              <a:ext cx="1917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rot="5400000" flipV="1">
              <a:off x="-294" y="2694"/>
              <a:ext cx="201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2" name="AutoShape 14"/>
            <p:cNvSpPr>
              <a:spLocks noChangeArrowheads="1"/>
            </p:cNvSpPr>
            <p:nvPr userDrawn="1"/>
          </p:nvSpPr>
          <p:spPr bwMode="auto">
            <a:xfrm rot="5400000" flipV="1">
              <a:off x="704" y="1696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3" name="AutoShape 15"/>
            <p:cNvSpPr>
              <a:spLocks noChangeArrowheads="1"/>
            </p:cNvSpPr>
            <p:nvPr userDrawn="1"/>
          </p:nvSpPr>
          <p:spPr bwMode="auto">
            <a:xfrm rot="5400000" flipV="1">
              <a:off x="752" y="1792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4" name="Line 16"/>
            <p:cNvSpPr>
              <a:spLocks noChangeShapeType="1"/>
            </p:cNvSpPr>
            <p:nvPr userDrawn="1"/>
          </p:nvSpPr>
          <p:spPr bwMode="auto">
            <a:xfrm flipH="1" flipV="1">
              <a:off x="714" y="1182"/>
              <a:ext cx="0" cy="720"/>
            </a:xfrm>
            <a:prstGeom prst="line">
              <a:avLst/>
            </a:prstGeom>
            <a:noFill/>
            <a:ln w="12700">
              <a:solidFill>
                <a:srgbClr val="669998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Line 17"/>
            <p:cNvSpPr>
              <a:spLocks noChangeShapeType="1"/>
            </p:cNvSpPr>
            <p:nvPr userDrawn="1"/>
          </p:nvSpPr>
          <p:spPr bwMode="auto">
            <a:xfrm flipH="1" flipV="1">
              <a:off x="762" y="1326"/>
              <a:ext cx="0" cy="720"/>
            </a:xfrm>
            <a:prstGeom prst="line">
              <a:avLst/>
            </a:prstGeom>
            <a:noFill/>
            <a:ln w="12700">
              <a:solidFill>
                <a:srgbClr val="9ABCBB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8524875" y="6429381"/>
            <a:ext cx="476250" cy="523875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DD13E8ED-51C2-4209-8E97-4781F76F2F12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3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886202"/>
            <a:ext cx="64008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8"/>
            <a:ext cx="1885950" cy="597376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52408"/>
            <a:ext cx="5505450" cy="597376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371601" y="990601"/>
            <a:ext cx="7772400" cy="152400"/>
            <a:chOff x="864" y="624"/>
            <a:chExt cx="4896" cy="96"/>
          </a:xfrm>
        </p:grpSpPr>
        <p:sp>
          <p:nvSpPr>
            <p:cNvPr id="1040" name="Rectangle 3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1" name="Rectangle 4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2" name="AutoShape 5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3" name="AutoShape 6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6"/>
            <a:ext cx="7543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47806"/>
            <a:ext cx="8572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 rot="-54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rot="5400000" flipH="1">
            <a:off x="7508081" y="2550319"/>
            <a:ext cx="3043238" cy="76200"/>
          </a:xfrm>
          <a:prstGeom prst="rect">
            <a:avLst/>
          </a:prstGeom>
          <a:solidFill>
            <a:srgbClr val="9ABCBB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 rot="5400000" flipH="1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auto">
          <a:xfrm rot="5400000" flipH="1">
            <a:off x="9090025" y="42132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9105900" y="3962400"/>
            <a:ext cx="0" cy="1143000"/>
          </a:xfrm>
          <a:prstGeom prst="line">
            <a:avLst/>
          </a:prstGeom>
          <a:noFill/>
          <a:ln w="12700">
            <a:solidFill>
              <a:srgbClr val="669998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029700" y="3733800"/>
            <a:ext cx="0" cy="1143000"/>
          </a:xfrm>
          <a:prstGeom prst="line">
            <a:avLst/>
          </a:prstGeom>
          <a:noFill/>
          <a:ln w="12700">
            <a:solidFill>
              <a:srgbClr val="9ABCBB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1" y="655320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2" rIns="91360" bIns="45682"/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</a:rPr>
              <a:t>©ESL/EPFL   </a:t>
            </a:r>
          </a:p>
        </p:txBody>
      </p:sp>
      <p:sp>
        <p:nvSpPr>
          <p:cNvPr id="1038" name="Text Box 20"/>
          <p:cNvSpPr txBox="1">
            <a:spLocks noChangeArrowheads="1"/>
          </p:cNvSpPr>
          <p:nvPr userDrawn="1"/>
        </p:nvSpPr>
        <p:spPr bwMode="auto">
          <a:xfrm>
            <a:off x="8534400" y="6429375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53D0A96-7626-4F94-91F4-61F0DB7136D6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39" name="Text Box 22"/>
          <p:cNvSpPr txBox="1">
            <a:spLocks noChangeArrowheads="1"/>
          </p:cNvSpPr>
          <p:nvPr userDrawn="1"/>
        </p:nvSpPr>
        <p:spPr bwMode="auto">
          <a:xfrm>
            <a:off x="8477250" y="6381750"/>
            <a:ext cx="47625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fr-F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BF56-6C06-452C-8B0F-2433224C24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3655" y="250843"/>
            <a:ext cx="1443356" cy="625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5pPr>
      <a:lvl6pPr marL="45681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3642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046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7283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1100" indent="-3411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0902" indent="-283989" algn="l" rtl="0" eaLnBrk="0" fontAlgn="base" hangingPunct="0">
        <a:spcBef>
          <a:spcPct val="20000"/>
        </a:spcBef>
        <a:spcAft>
          <a:spcPct val="0"/>
        </a:spcAft>
        <a:buClr>
          <a:srgbClr val="66999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0703" indent="-226871" algn="l" rtl="0" eaLnBrk="0" fontAlgn="base" hangingPunct="0">
        <a:spcBef>
          <a:spcPct val="20000"/>
        </a:spcBef>
        <a:spcAft>
          <a:spcPct val="0"/>
        </a:spcAft>
        <a:buClr>
          <a:srgbClr val="9ABCBB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597617" indent="-22687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4535" indent="-22687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2516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69337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615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297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804863" y="420211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738190" y="5105406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6" name="Rectangle 22"/>
          <p:cNvSpPr>
            <a:spLocks noChangeArrowheads="1"/>
          </p:cNvSpPr>
          <p:nvPr/>
        </p:nvSpPr>
        <p:spPr bwMode="auto">
          <a:xfrm>
            <a:off x="911225" y="6354769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5367" name="8 Título"/>
          <p:cNvSpPr>
            <a:spLocks noGrp="1"/>
          </p:cNvSpPr>
          <p:nvPr>
            <p:ph type="ctrTitle"/>
          </p:nvPr>
        </p:nvSpPr>
        <p:spPr>
          <a:xfrm>
            <a:off x="1222964" y="5194125"/>
            <a:ext cx="7921036" cy="6477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Systèmes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Embarqués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Microprogrammé</a:t>
            </a:r>
            <a:r>
              <a:rPr lang="fr-FR" sz="2400" dirty="0">
                <a:solidFill>
                  <a:srgbClr val="0070C0"/>
                </a:solidFill>
                <a:ea typeface="ＭＳ Ｐゴシック" pitchFamily="34" charset="-128"/>
              </a:rPr>
              <a:t>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 bwMode="auto">
          <a:xfrm>
            <a:off x="1296342" y="1907001"/>
            <a:ext cx="784765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0" tIns="45682" rIns="91360" bIns="45682" anchor="ctr"/>
          <a:lstStyle/>
          <a:p>
            <a:pPr algn="ctr" defTabSz="913642">
              <a:defRPr/>
            </a:pPr>
            <a:r>
              <a:rPr lang="es-ES" sz="40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Dino Run</a:t>
            </a:r>
          </a:p>
          <a:p>
            <a:pPr algn="ctr" defTabSz="913642">
              <a:defRPr/>
            </a:pPr>
            <a:endParaRPr lang="es-ES" sz="2800" b="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r>
              <a:rPr lang="es-E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Thomason Zhou</a:t>
            </a:r>
            <a:endParaRPr lang="es-ES" sz="2800" b="0" kern="0" dirty="0">
              <a:solidFill>
                <a:schemeClr val="tx2"/>
              </a:solidFill>
              <a:ea typeface="ＭＳ Ｐゴシック" pitchFamily="-10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FF32-F9E0-4CEA-823A-16BBB679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75" y="242005"/>
            <a:ext cx="1494695" cy="6477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(1/2)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r>
              <a:rPr lang="en-US" sz="2000" b="1" dirty="0"/>
              <a:t>ARM Processors </a:t>
            </a:r>
          </a:p>
          <a:p>
            <a:pPr lvl="1"/>
            <a:r>
              <a:rPr lang="en-US" sz="1800" dirty="0"/>
              <a:t>ARM9: Timers/Interrupts</a:t>
            </a:r>
            <a:r>
              <a:rPr lang="en-US" sz="1800"/>
              <a:t>, LCD TFT, A/up/left/right keys</a:t>
            </a:r>
            <a:endParaRPr lang="en-US" sz="1800" dirty="0"/>
          </a:p>
          <a:p>
            <a:pPr lvl="1"/>
            <a:r>
              <a:rPr lang="en-US" sz="1800" dirty="0"/>
              <a:t>ARM7: Touchscreen, Audio</a:t>
            </a:r>
            <a:endParaRPr lang="en-US" sz="1600" dirty="0"/>
          </a:p>
          <a:p>
            <a:r>
              <a:rPr lang="en-US" sz="2000" b="1" dirty="0"/>
              <a:t>Timers / Interrupts</a:t>
            </a:r>
          </a:p>
          <a:p>
            <a:pPr lvl="1"/>
            <a:r>
              <a:rPr lang="en-US" sz="1800" dirty="0"/>
              <a:t>The physics is updated up to 60 times a second, based on the state of jumping + applied gravity</a:t>
            </a:r>
          </a:p>
          <a:p>
            <a:pPr lvl="1"/>
            <a:r>
              <a:rPr lang="en-US" sz="1800" dirty="0"/>
              <a:t>Collisions are tested more frequently(4 times a second), obstacles and items are introduced at regular intervals (5 and 11 seconds, and 6 seconds respectively)</a:t>
            </a:r>
            <a:endParaRPr lang="en-US" sz="1600" dirty="0"/>
          </a:p>
          <a:p>
            <a:r>
              <a:rPr lang="en-US" sz="2000" b="1" dirty="0"/>
              <a:t>Graphics </a:t>
            </a:r>
          </a:p>
          <a:p>
            <a:pPr lvl="1"/>
            <a:r>
              <a:rPr lang="en-US" sz="1800" dirty="0"/>
              <a:t>The background is initialized with tile mode using the main and sub engine since it consists of solid </a:t>
            </a:r>
            <a:r>
              <a:rPr lang="en-US" sz="1800" dirty="0" err="1"/>
              <a:t>colours</a:t>
            </a:r>
            <a:endParaRPr lang="en-US" sz="1800" dirty="0"/>
          </a:p>
          <a:p>
            <a:pPr marL="456913" lvl="1" indent="0">
              <a:buNone/>
            </a:pPr>
            <a:r>
              <a:rPr lang="en-US" sz="1800" dirty="0"/>
              <a:t>	    - 2 layers of main: permanent background, moving </a:t>
            </a:r>
            <a:r>
              <a:rPr lang="en-US" sz="1800" dirty="0" err="1"/>
              <a:t>collidables</a:t>
            </a:r>
            <a:endParaRPr lang="en-US" sz="1800" dirty="0"/>
          </a:p>
          <a:p>
            <a:pPr marL="913832" lvl="2" indent="0">
              <a:buNone/>
            </a:pPr>
            <a:r>
              <a:rPr lang="en-US" sz="1600" dirty="0"/>
              <a:t>     - The </a:t>
            </a:r>
            <a:r>
              <a:rPr lang="en-US" sz="1600" dirty="0" err="1"/>
              <a:t>dino</a:t>
            </a:r>
            <a:r>
              <a:rPr lang="en-US" sz="1600" dirty="0"/>
              <a:t> sprite is used as the main character, taking up another VRAM bank</a:t>
            </a:r>
          </a:p>
          <a:p>
            <a:r>
              <a:rPr lang="en-US" sz="2000" b="1" dirty="0"/>
              <a:t>Keypad </a:t>
            </a:r>
          </a:p>
          <a:p>
            <a:pPr lvl="1"/>
            <a:r>
              <a:rPr lang="en-US" sz="1800" dirty="0"/>
              <a:t>Press up or A to make the sprite jump</a:t>
            </a:r>
          </a:p>
          <a:p>
            <a:pPr lvl="1"/>
            <a:r>
              <a:rPr lang="en-US" sz="1800" dirty="0"/>
              <a:t>Press left and right to move within the bounds of the screen</a:t>
            </a:r>
            <a:endParaRPr lang="en-US" sz="2000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(2/2)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Touchscreen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Touch the screen to restart the music</a:t>
            </a:r>
            <a:endParaRPr lang="en-US" sz="1600" dirty="0"/>
          </a:p>
          <a:p>
            <a:r>
              <a:rPr lang="en-US" sz="2000" b="1" dirty="0"/>
              <a:t>Sound</a:t>
            </a:r>
          </a:p>
          <a:p>
            <a:pPr lvl="1"/>
            <a:r>
              <a:rPr lang="en-US" sz="1800" dirty="0"/>
              <a:t>Game music handled with the </a:t>
            </a:r>
            <a:r>
              <a:rPr lang="en-US" sz="1800" dirty="0" err="1"/>
              <a:t>Maxmod</a:t>
            </a:r>
            <a:r>
              <a:rPr lang="en-US" sz="1800" dirty="0"/>
              <a:t> library to loop 4wtudone.it in the background</a:t>
            </a:r>
          </a:p>
          <a:p>
            <a:pPr lvl="1"/>
            <a:r>
              <a:rPr lang="en-US" sz="1800" dirty="0"/>
              <a:t>wav sound effects for hitting spikes, evolution, and item collection</a:t>
            </a:r>
          </a:p>
          <a:p>
            <a:r>
              <a:rPr lang="en-US" sz="2000" b="1" dirty="0"/>
              <a:t>Sprites</a:t>
            </a:r>
            <a:endParaRPr lang="en-US" sz="2200" b="1" dirty="0"/>
          </a:p>
          <a:p>
            <a:pPr lvl="1"/>
            <a:r>
              <a:rPr lang="en-US" sz="1800" dirty="0"/>
              <a:t>The main playable character is a dinosaur sprite, moving across the map and jumping in response to key presses. It flips horizontally based on the direction it is facing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project screenshot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Include an image with the final view/s of your project on the actual NDS device</a:t>
            </a:r>
            <a:endParaRPr lang="en-US" sz="18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EE31FA5-5209-76D9-77CA-965A29A6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48" y="2351313"/>
            <a:ext cx="4537893" cy="4036423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25370</TotalTime>
  <Words>263</Words>
  <Application>Microsoft Macintosh PowerPoint</Application>
  <PresentationFormat>Affichage à l'écran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Symbol</vt:lpstr>
      <vt:lpstr>Times New Roman</vt:lpstr>
      <vt:lpstr>Wingdings</vt:lpstr>
      <vt:lpstr>1_Default Design</vt:lpstr>
      <vt:lpstr>Systèmes Embarqués Microprogrammés</vt:lpstr>
      <vt:lpstr>NDS features: checklist (1/2)</vt:lpstr>
      <vt:lpstr>NDS features: checklist (2/2)</vt:lpstr>
      <vt:lpstr>NDS project screenshot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Nano-Giga Systems   Engineering Systems for  Health, Security and the Environment</dc:title>
  <dc:creator>David Atienza (EPFL)</dc:creator>
  <cp:lastModifiedBy>Thomason Zhou</cp:lastModifiedBy>
  <cp:revision>723</cp:revision>
  <cp:lastPrinted>2006-12-01T11:02:00Z</cp:lastPrinted>
  <dcterms:created xsi:type="dcterms:W3CDTF">2011-05-27T10:59:46Z</dcterms:created>
  <dcterms:modified xsi:type="dcterms:W3CDTF">2024-01-08T22:36:31Z</dcterms:modified>
</cp:coreProperties>
</file>