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D5C9FA4-101A-4048-858B-6F128A38646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459090-343C-43C2-B38E-B3867F4D636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ing.com/images/search?view=detailV2&amp;ccid=eLzlAhhC&amp;id=FA81EC4BB2C721608B2F45537395F35FE0AECCB0&amp;thid=OIP.eLzlAhhCXRKEqDlB4MvkhAHaEK&amp;mediaurl=https%3a%2f%2fmedia.npr.org%2fassets%2fimg%2f2015%2f01%2f05%2fcreditcards_wide-f5bd1aa47d9ff09cf90f6d299dfc0467c56aa3bf.jpg%3fs%3d1400&amp;exph=787&amp;expw=1400&amp;q=Credit+Card+picture&amp;simid=608026080570051488&amp;selectedIndex=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Lacey, Thomas </a:t>
            </a:r>
            <a:r>
              <a:rPr lang="en-US" dirty="0" err="1" smtClean="0"/>
              <a:t>Pattara</a:t>
            </a:r>
            <a:r>
              <a:rPr lang="en-US" dirty="0" smtClean="0"/>
              <a:t>, Sydney Palmer, Nikita Medvedev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Premier Data – Phase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8’s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 data - 26 variables </a:t>
            </a:r>
          </a:p>
          <a:p>
            <a:r>
              <a:rPr lang="en-US" dirty="0" smtClean="0"/>
              <a:t>Original data – 91,502 observations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Cleaned Data</a:t>
            </a:r>
          </a:p>
          <a:p>
            <a:r>
              <a:rPr lang="en-US" dirty="0" smtClean="0"/>
              <a:t>17 Variables</a:t>
            </a:r>
          </a:p>
          <a:p>
            <a:r>
              <a:rPr lang="en-US" dirty="0" smtClean="0"/>
              <a:t>1 Line per Customer</a:t>
            </a:r>
          </a:p>
          <a:p>
            <a:r>
              <a:rPr lang="en-US" dirty="0" smtClean="0"/>
              <a:t>9,997 Distinct Customers</a:t>
            </a:r>
          </a:p>
          <a:p>
            <a:endParaRPr lang="en-US" dirty="0">
              <a:solidFill>
                <a:srgbClr val="767676"/>
              </a:solidFill>
              <a:hlinkClick r:id="rId2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381865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22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503920" cy="3578352"/>
          </a:xfrm>
        </p:spPr>
        <p:txBody>
          <a:bodyPr/>
          <a:lstStyle/>
          <a:p>
            <a:r>
              <a:rPr lang="en-US" dirty="0" smtClean="0"/>
              <a:t>Bad is a binary variables (dummy variable – 1/0) </a:t>
            </a:r>
          </a:p>
          <a:p>
            <a:r>
              <a:rPr lang="en-US" dirty="0" smtClean="0"/>
              <a:t>External Status – Z (Charged Off), F (Frozen), I (Interest Prohibited), and E (Revoked)  received 1</a:t>
            </a:r>
          </a:p>
          <a:p>
            <a:r>
              <a:rPr lang="en-US" dirty="0" smtClean="0"/>
              <a:t>Open accounts 30 days or more past due received 1</a:t>
            </a:r>
          </a:p>
          <a:p>
            <a:r>
              <a:rPr lang="en-US" dirty="0" smtClean="0"/>
              <a:t>Closed Accounts with a closed profit less than 0 received a 1</a:t>
            </a:r>
          </a:p>
          <a:p>
            <a:pPr lvl="1"/>
            <a:r>
              <a:rPr lang="en-US" dirty="0" smtClean="0"/>
              <a:t>Closed Profit = 0.03*Total Purchases – Ending Balance</a:t>
            </a:r>
          </a:p>
        </p:txBody>
      </p:sp>
    </p:spTree>
    <p:extLst>
      <p:ext uri="{BB962C8B-B14F-4D97-AF65-F5344CB8AC3E}">
        <p14:creationId xmlns:p14="http://schemas.microsoft.com/office/powerpoint/2010/main" val="140878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93322"/>
              </p:ext>
            </p:extLst>
          </p:nvPr>
        </p:nvGraphicFramePr>
        <p:xfrm>
          <a:off x="304800" y="1600200"/>
          <a:ext cx="3810000" cy="4598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/>
                <a:gridCol w="685800"/>
                <a:gridCol w="762000"/>
                <a:gridCol w="609600"/>
                <a:gridCol w="609600"/>
              </a:tblGrid>
              <a:tr h="492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Logistic </a:t>
                      </a:r>
                      <a:r>
                        <a:rPr lang="en-US" sz="900" dirty="0">
                          <a:effectLst/>
                        </a:rPr>
                        <a:t>Regression</a:t>
                      </a:r>
                      <a:endParaRPr lang="en-US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Estimate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Std. Error</a:t>
                      </a:r>
                      <a:endParaRPr lang="en-US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z value</a:t>
                      </a:r>
                      <a:endParaRPr lang="en-US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Pr</a:t>
                      </a:r>
                      <a:r>
                        <a:rPr lang="en-US" sz="900" dirty="0">
                          <a:effectLst/>
                        </a:rPr>
                        <a:t>(&gt;|z|)</a:t>
                      </a:r>
                      <a:endParaRPr lang="en-US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328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(Intercept)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3.5192291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1.267289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2.777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0.00549</a:t>
                      </a:r>
                      <a:endParaRPr lang="en-US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328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Months.On.Book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0.0143387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0.003129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4.582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4.60E-06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328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Quarterly.Fico.Score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0.0020384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0.001102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1.849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0.06444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492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Behavior.Score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-0.015569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0.001596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-9.753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 2e-16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492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Over.limit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-0.458991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0.189314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-2.424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0.01533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328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Avg.Days.Deliq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0.0501953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0.010227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4.908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9.19E-07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492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Net.Purchases.Total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-0.000601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0.000247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-2.44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0.0147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492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Net.Premier.Fees.Billed.Total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-0.012449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0.001544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-8.061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7.54E-16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492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Net.Behavior.Fees.Total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-0.004264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0.001751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-2.435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0.01491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  <a:tr h="328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Actual.Min.Pay.Due.Total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0.0126487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0.001609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7.863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3.76E-15</a:t>
                      </a:r>
                      <a:endParaRPr lang="en-US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560" marR="5356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64316"/>
              </p:ext>
            </p:extLst>
          </p:nvPr>
        </p:nvGraphicFramePr>
        <p:xfrm>
          <a:off x="5562600" y="4191000"/>
          <a:ext cx="1882775" cy="954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511107"/>
                <a:gridCol w="685868"/>
              </a:tblGrid>
              <a:tr h="204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Predicted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4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2920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4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935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8626"/>
              </p:ext>
            </p:extLst>
          </p:nvPr>
        </p:nvGraphicFramePr>
        <p:xfrm>
          <a:off x="4191000" y="1828800"/>
          <a:ext cx="4724400" cy="1745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/>
                <a:gridCol w="685800"/>
                <a:gridCol w="838200"/>
                <a:gridCol w="762000"/>
                <a:gridCol w="533400"/>
                <a:gridCol w="1066800"/>
              </a:tblGrid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95% CI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Information Rate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P-Value [</a:t>
                      </a:r>
                      <a:r>
                        <a:rPr lang="en-US" sz="1200" dirty="0" err="1">
                          <a:effectLst/>
                        </a:rPr>
                        <a:t>Acc</a:t>
                      </a:r>
                      <a:r>
                        <a:rPr lang="en-US" sz="1200" dirty="0">
                          <a:effectLst/>
                        </a:rPr>
                        <a:t> &gt; NIR]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Kappa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Mcnemar's</a:t>
                      </a:r>
                      <a:r>
                        <a:rPr lang="en-US" sz="1200" dirty="0">
                          <a:effectLst/>
                        </a:rPr>
                        <a:t> Test P-Value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31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0.974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(0.9685, 0.9787)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0.7572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2.2e-16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8.37E-07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62600" y="54864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Accuracy: 97.4%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1828800"/>
            <a:ext cx="3097530" cy="42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2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81626"/>
              </p:ext>
            </p:extLst>
          </p:nvPr>
        </p:nvGraphicFramePr>
        <p:xfrm>
          <a:off x="457200" y="1676400"/>
          <a:ext cx="2895600" cy="2313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800"/>
                <a:gridCol w="685800"/>
              </a:tblGrid>
              <a:tr h="20002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Overall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Actual.Min.Pay.Due.Total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1755.05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Avg.Days.Deliq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1966.69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Behavior.Score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1868.7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Net.Behavior.Fees.Total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71.9959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79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Net.Premier.Fees.Billed.Total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506.005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Over.limit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11.8474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Quarterly.Fico.Score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526.999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Net.Purchases.Total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17529"/>
              </p:ext>
            </p:extLst>
          </p:nvPr>
        </p:nvGraphicFramePr>
        <p:xfrm>
          <a:off x="457200" y="4419600"/>
          <a:ext cx="640080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609600"/>
                <a:gridCol w="1143000"/>
                <a:gridCol w="1447800"/>
                <a:gridCol w="685800"/>
                <a:gridCol w="1600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95% CI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Information Rate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 [Acc &gt; NIR]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Kappa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Mcnemar's Test P-Value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0.9757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(0.9705, 0.9803)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0.7595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2.2e-16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0.935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1.73E-09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49413" y="3403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14909"/>
              </p:ext>
            </p:extLst>
          </p:nvPr>
        </p:nvGraphicFramePr>
        <p:xfrm>
          <a:off x="4191000" y="2396299"/>
          <a:ext cx="1828800" cy="1007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Predicted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2928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934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0" y="2667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Accuracy: 97.5%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0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4862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9237" y="5562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ROC is very accurate. This could be due to over fitting or to over-biased variables used in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5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model had a very high accuracy on the validation set</a:t>
            </a:r>
          </a:p>
          <a:p>
            <a:pPr lvl="1"/>
            <a:r>
              <a:rPr lang="en-US" dirty="0" smtClean="0"/>
              <a:t>Our model is over fitting the data and is not robust</a:t>
            </a:r>
          </a:p>
          <a:p>
            <a:pPr lvl="2"/>
            <a:r>
              <a:rPr lang="en-US" dirty="0" smtClean="0"/>
              <a:t>Our model is subject to bias</a:t>
            </a:r>
          </a:p>
          <a:p>
            <a:r>
              <a:rPr lang="en-US" dirty="0" smtClean="0"/>
              <a:t>Tail Data</a:t>
            </a:r>
          </a:p>
          <a:p>
            <a:pPr lvl="1"/>
            <a:r>
              <a:rPr lang="en-US" dirty="0" smtClean="0"/>
              <a:t>Model only know how to model around the mean</a:t>
            </a:r>
          </a:p>
          <a:p>
            <a:pPr lvl="2"/>
            <a:r>
              <a:rPr lang="en-US" dirty="0" smtClean="0"/>
              <a:t>We see this in our split for Behavior Score &gt;= 540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6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</TotalTime>
  <Words>367</Words>
  <Application>Microsoft Office PowerPoint</Application>
  <PresentationFormat>On-screen Show (4:3)</PresentationFormat>
  <Paragraphs>148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Premier Data – Phase III</vt:lpstr>
      <vt:lpstr>Group 8’s Data Set</vt:lpstr>
      <vt:lpstr>Bad Variable</vt:lpstr>
      <vt:lpstr>Logistic Regression</vt:lpstr>
      <vt:lpstr>Regression Tree</vt:lpstr>
      <vt:lpstr>Regression Tree</vt:lpstr>
      <vt:lpstr>ROC Curve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Data – Phase III</dc:title>
  <dc:creator>alacey</dc:creator>
  <cp:lastModifiedBy>alacey</cp:lastModifiedBy>
  <cp:revision>4</cp:revision>
  <dcterms:created xsi:type="dcterms:W3CDTF">2019-04-03T15:20:56Z</dcterms:created>
  <dcterms:modified xsi:type="dcterms:W3CDTF">2019-04-03T15:53:10Z</dcterms:modified>
</cp:coreProperties>
</file>