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57" r:id="rId4"/>
    <p:sldId id="285" r:id="rId5"/>
    <p:sldId id="272" r:id="rId6"/>
    <p:sldId id="258" r:id="rId7"/>
    <p:sldId id="260" r:id="rId8"/>
    <p:sldId id="261" r:id="rId9"/>
    <p:sldId id="282" r:id="rId10"/>
    <p:sldId id="283" r:id="rId11"/>
    <p:sldId id="281" r:id="rId12"/>
    <p:sldId id="273" r:id="rId13"/>
    <p:sldId id="263" r:id="rId14"/>
    <p:sldId id="264" r:id="rId15"/>
    <p:sldId id="274" r:id="rId16"/>
    <p:sldId id="265" r:id="rId17"/>
    <p:sldId id="288" r:id="rId18"/>
    <p:sldId id="289" r:id="rId19"/>
    <p:sldId id="280" r:id="rId20"/>
    <p:sldId id="275" r:id="rId21"/>
    <p:sldId id="269" r:id="rId22"/>
    <p:sldId id="270" r:id="rId23"/>
    <p:sldId id="271" r:id="rId24"/>
    <p:sldId id="287" r:id="rId25"/>
    <p:sldId id="286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391"/>
    <a:srgbClr val="C7E6A4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072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Relationship Id="rId2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8A94EB-B87A-477E-92F4-86B0A65FF845}" type="datetimeFigureOut">
              <a:rPr lang="en-AU" smtClean="0"/>
              <a:t>26/9/14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0FB9625-C713-4C09-A44A-C4B8CD86DB3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print.iacr.org/2014/530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Khoongming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Khoo</a:t>
            </a:r>
            <a:r>
              <a:rPr lang="en-US" dirty="0" smtClean="0"/>
              <a:t>, DSO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Peyrin</a:t>
            </a:r>
            <a:r>
              <a:rPr lang="en-US" dirty="0" smtClean="0"/>
              <a:t>, NTU</a:t>
            </a:r>
          </a:p>
          <a:p>
            <a:r>
              <a:rPr lang="en-US" dirty="0" smtClean="0"/>
              <a:t>Axel Y. </a:t>
            </a:r>
            <a:r>
              <a:rPr lang="en-US" dirty="0" err="1" smtClean="0"/>
              <a:t>Poschmann</a:t>
            </a:r>
            <a:r>
              <a:rPr lang="en-US" dirty="0" smtClean="0"/>
              <a:t>, NXP Semiconductors</a:t>
            </a:r>
          </a:p>
          <a:p>
            <a:r>
              <a:rPr lang="en-US" dirty="0" err="1" smtClean="0"/>
              <a:t>Huihui</a:t>
            </a:r>
            <a:r>
              <a:rPr lang="en-US" dirty="0" smtClean="0"/>
              <a:t> Yap, DSO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FOAM: Searching for Hardware Optimal SPN Structures and Components with Fair Comparison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90277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7772400" cy="4572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alibri" panose="020F0502020204030204" pitchFamily="34" charset="0"/>
              </a:rPr>
              <a:t>Consider a 8 by 3 byte-array (192-bit </a:t>
            </a:r>
            <a:r>
              <a:rPr lang="en-US" sz="2200" dirty="0" err="1" smtClean="0">
                <a:latin typeface="Calibri" panose="020F0502020204030204" pitchFamily="34" charset="0"/>
              </a:rPr>
              <a:t>blocksize</a:t>
            </a:r>
            <a:r>
              <a:rPr lang="en-US" sz="2200" dirty="0" smtClean="0">
                <a:latin typeface="Calibri" panose="020F0502020204030204" pitchFamily="34" charset="0"/>
              </a:rPr>
              <a:t>).</a:t>
            </a:r>
          </a:p>
          <a:p>
            <a:r>
              <a:rPr lang="en-US" sz="2200" dirty="0" smtClean="0">
                <a:latin typeface="Calibri" panose="020F0502020204030204" pitchFamily="34" charset="0"/>
              </a:rPr>
              <a:t>Apply S-box to each of the 24 cells (e.g. </a:t>
            </a:r>
            <a:r>
              <a:rPr lang="en-US" sz="2000" dirty="0" smtClean="0">
                <a:latin typeface="Calibri" panose="020F0502020204030204" pitchFamily="34" charset="0"/>
              </a:rPr>
              <a:t>use AES S-box with DC </a:t>
            </a:r>
            <a:r>
              <a:rPr lang="en-US" sz="2000" dirty="0" err="1" smtClean="0">
                <a:latin typeface="Calibri" panose="020F0502020204030204" pitchFamily="34" charset="0"/>
              </a:rPr>
              <a:t>prob</a:t>
            </a:r>
            <a:r>
              <a:rPr lang="en-US" sz="2000" dirty="0" smtClean="0">
                <a:latin typeface="Calibri" panose="020F0502020204030204" pitchFamily="34" charset="0"/>
              </a:rPr>
              <a:t> = 2</a:t>
            </a:r>
            <a:r>
              <a:rPr lang="en-US" sz="2000" baseline="30000" dirty="0" smtClean="0">
                <a:latin typeface="Calibri" panose="020F0502020204030204" pitchFamily="34" charset="0"/>
              </a:rPr>
              <a:t>-6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  <a:endParaRPr lang="en-US" sz="2000" baseline="300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Apply 8 by 8 Diffusion matrix on each column (e.g., let branch number B=7)</a:t>
            </a:r>
          </a:p>
          <a:p>
            <a:r>
              <a:rPr lang="en-US" sz="2200" dirty="0" smtClean="0">
                <a:latin typeface="Calibri" panose="020F0502020204030204" pitchFamily="34" charset="0"/>
              </a:rPr>
              <a:t>Generalized </a:t>
            </a:r>
            <a:r>
              <a:rPr lang="en-US" sz="2200" dirty="0" err="1" smtClean="0">
                <a:latin typeface="Calibri" panose="020F0502020204030204" pitchFamily="34" charset="0"/>
              </a:rPr>
              <a:t>Shiftrow</a:t>
            </a:r>
            <a:r>
              <a:rPr lang="en-US" sz="2200" dirty="0" smtClean="0">
                <a:latin typeface="Calibri" panose="020F0502020204030204" pitchFamily="34" charset="0"/>
              </a:rPr>
              <a:t> (uniform mixing across columns below)</a:t>
            </a:r>
          </a:p>
          <a:p>
            <a:endParaRPr lang="en-US" sz="22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81316"/>
              </p:ext>
            </p:extLst>
          </p:nvPr>
        </p:nvGraphicFramePr>
        <p:xfrm>
          <a:off x="1115616" y="3573016"/>
          <a:ext cx="266429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8099"/>
                <a:gridCol w="888099"/>
                <a:gridCol w="8880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2</a:t>
                      </a:r>
                      <a:endParaRPr lang="en-AU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4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6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8</a:t>
                      </a:r>
                      <a:endParaRPr lang="en-AU" i="1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78278"/>
              </p:ext>
            </p:extLst>
          </p:nvPr>
        </p:nvGraphicFramePr>
        <p:xfrm>
          <a:off x="5292079" y="3573016"/>
          <a:ext cx="266429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8099"/>
                <a:gridCol w="888099"/>
                <a:gridCol w="8880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2</a:t>
                      </a:r>
                      <a:endParaRPr lang="en-AU" i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C</a:t>
                      </a:r>
                      <a:r>
                        <a:rPr lang="en-US" i="0" baseline="-25000" dirty="0" smtClean="0"/>
                        <a:t>4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A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B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A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B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C</a:t>
                      </a:r>
                      <a:r>
                        <a:rPr lang="en-US" i="0" baseline="-25000" dirty="0" smtClean="0"/>
                        <a:t>6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A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B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B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A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B</a:t>
                      </a:r>
                      <a:r>
                        <a:rPr lang="en-US" i="0" baseline="-25000" dirty="0" smtClean="0"/>
                        <a:t>8</a:t>
                      </a:r>
                      <a:endParaRPr lang="en-AU" i="1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A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95936" y="40050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0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995936" y="501317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1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601199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 2</a:t>
            </a:r>
            <a:endParaRPr lang="en-AU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23928" y="5301208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923928" y="436510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923928" y="630932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52120" y="116632"/>
            <a:ext cx="3312368" cy="92333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latin typeface="Calibri" panose="020F0502020204030204" pitchFamily="34" charset="0"/>
              </a:rPr>
              <a:t>Can we know in advance if this particular construction is a good starting point ?</a:t>
            </a:r>
          </a:p>
        </p:txBody>
      </p:sp>
    </p:spTree>
    <p:extLst>
      <p:ext uri="{BB962C8B-B14F-4D97-AF65-F5344CB8AC3E}">
        <p14:creationId xmlns:p14="http://schemas.microsoft.com/office/powerpoint/2010/main" val="301632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977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Differential/Linear Cryptanalysis Security Bound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772816"/>
            <a:ext cx="8496944" cy="424847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When </a:t>
            </a:r>
            <a:r>
              <a:rPr lang="en-US" dirty="0">
                <a:latin typeface="Calibri" panose="020F0502020204030204" pitchFamily="34" charset="0"/>
              </a:rPr>
              <a:t>r </a:t>
            </a:r>
            <a:r>
              <a:rPr lang="en-US" dirty="0">
                <a:latin typeface="Calibri" panose="020F0502020204030204" pitchFamily="34" charset="0"/>
                <a:sym typeface="Symbol"/>
              </a:rPr>
              <a:t> c, number of active </a:t>
            </a:r>
            <a:r>
              <a:rPr lang="en-US" dirty="0" err="1" smtClean="0">
                <a:latin typeface="Calibri" panose="020F0502020204030204" pitchFamily="34" charset="0"/>
                <a:sym typeface="Symbol"/>
              </a:rPr>
              <a:t>Sboxes</a:t>
            </a:r>
            <a:r>
              <a:rPr lang="en-US" dirty="0" smtClean="0">
                <a:latin typeface="Calibri" panose="020F0502020204030204" pitchFamily="34" charset="0"/>
                <a:sym typeface="Symbol"/>
              </a:rPr>
              <a:t> </a:t>
            </a:r>
            <a:r>
              <a:rPr lang="en-US" dirty="0">
                <a:latin typeface="Calibri" panose="020F0502020204030204" pitchFamily="34" charset="0"/>
                <a:sym typeface="Symbol"/>
              </a:rPr>
              <a:t>over 4 rounds </a:t>
            </a:r>
            <a:r>
              <a:rPr lang="en-US" dirty="0" smtClean="0">
                <a:latin typeface="Calibri" panose="020F0502020204030204" pitchFamily="34" charset="0"/>
                <a:sym typeface="Symbol"/>
              </a:rPr>
              <a:t>is ≥ </a:t>
            </a:r>
            <a:r>
              <a:rPr lang="en-US" dirty="0">
                <a:latin typeface="Calibri" panose="020F0502020204030204" pitchFamily="34" charset="0"/>
                <a:sym typeface="Symbol"/>
              </a:rPr>
              <a:t>B</a:t>
            </a:r>
            <a:r>
              <a:rPr lang="en-US" baseline="30000" dirty="0">
                <a:latin typeface="Calibri" panose="020F0502020204030204" pitchFamily="34" charset="0"/>
                <a:sym typeface="Symbol"/>
              </a:rPr>
              <a:t>2 </a:t>
            </a:r>
            <a:r>
              <a:rPr lang="en-US" dirty="0" smtClean="0">
                <a:latin typeface="Calibri" panose="020F0502020204030204" pitchFamily="34" charset="0"/>
                <a:sym typeface="Symbol"/>
              </a:rPr>
              <a:t>where B is branch number (known </a:t>
            </a:r>
            <a:r>
              <a:rPr lang="en-US" dirty="0">
                <a:latin typeface="Calibri" panose="020F0502020204030204" pitchFamily="34" charset="0"/>
                <a:sym typeface="Symbol"/>
              </a:rPr>
              <a:t>result)</a:t>
            </a:r>
            <a:endParaRPr lang="en-AU" dirty="0">
              <a:latin typeface="Calibri" panose="020F05020202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When r &gt; c, 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Theorem 1 </a:t>
            </a:r>
            <a:r>
              <a:rPr lang="en-US" dirty="0" smtClean="0">
                <a:latin typeface="Calibri" panose="020F0502020204030204" pitchFamily="34" charset="0"/>
              </a:rPr>
              <a:t>in the paper allows us to compute number of active </a:t>
            </a:r>
            <a:r>
              <a:rPr lang="en-US" dirty="0" err="1" smtClean="0">
                <a:latin typeface="Calibri" panose="020F0502020204030204" pitchFamily="34" charset="0"/>
              </a:rPr>
              <a:t>Sboxes</a:t>
            </a:r>
            <a:r>
              <a:rPr lang="en-US" dirty="0" smtClean="0">
                <a:latin typeface="Calibri" panose="020F0502020204030204" pitchFamily="34" charset="0"/>
              </a:rPr>
              <a:t> over 4 rounds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Previous example:</a:t>
            </a:r>
            <a:r>
              <a:rPr lang="en-US" dirty="0" smtClean="0">
                <a:latin typeface="Calibri" panose="020F0502020204030204" pitchFamily="34" charset="0"/>
              </a:rPr>
              <a:t> r=8, c=3, B=7 implies number of active AES-</a:t>
            </a:r>
            <a:r>
              <a:rPr lang="en-US" dirty="0" err="1" smtClean="0">
                <a:latin typeface="Calibri" panose="020F0502020204030204" pitchFamily="34" charset="0"/>
              </a:rPr>
              <a:t>Sboxes</a:t>
            </a:r>
            <a:r>
              <a:rPr lang="en-US" dirty="0" smtClean="0">
                <a:latin typeface="Calibri" panose="020F0502020204030204" pitchFamily="34" charset="0"/>
              </a:rPr>
              <a:t> over 4 rounds is ≥ 21.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DC/LC characteristic probability over 4 rounds is (2</a:t>
            </a:r>
            <a:r>
              <a:rPr lang="en-US" baseline="30000" dirty="0" smtClean="0">
                <a:latin typeface="Calibri" panose="020F0502020204030204" pitchFamily="34" charset="0"/>
              </a:rPr>
              <a:t>-6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baseline="30000" dirty="0" smtClean="0">
                <a:latin typeface="Calibri" panose="020F0502020204030204" pitchFamily="34" charset="0"/>
              </a:rPr>
              <a:t>21</a:t>
            </a:r>
            <a:r>
              <a:rPr lang="en-US" dirty="0" smtClean="0">
                <a:latin typeface="Calibri" panose="020F0502020204030204" pitchFamily="34" charset="0"/>
              </a:rPr>
              <a:t> = 2</a:t>
            </a:r>
            <a:r>
              <a:rPr lang="en-US" baseline="30000" dirty="0" smtClean="0">
                <a:latin typeface="Calibri" panose="020F0502020204030204" pitchFamily="34" charset="0"/>
              </a:rPr>
              <a:t>-126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8 rounds provide sufficient security because (2</a:t>
            </a:r>
            <a:r>
              <a:rPr lang="en-US" baseline="30000" dirty="0" smtClean="0">
                <a:latin typeface="Calibri" panose="020F0502020204030204" pitchFamily="34" charset="0"/>
              </a:rPr>
              <a:t>-126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 = 2</a:t>
            </a:r>
            <a:r>
              <a:rPr lang="en-US" baseline="30000" dirty="0" smtClean="0">
                <a:latin typeface="Calibri" panose="020F0502020204030204" pitchFamily="34" charset="0"/>
              </a:rPr>
              <a:t>-252</a:t>
            </a:r>
            <a:r>
              <a:rPr lang="en-US" dirty="0" smtClean="0">
                <a:latin typeface="Calibri" panose="020F0502020204030204" pitchFamily="34" charset="0"/>
              </a:rPr>
              <a:t> &lt; 2</a:t>
            </a:r>
            <a:r>
              <a:rPr lang="en-US" baseline="30000" dirty="0" smtClean="0">
                <a:latin typeface="Calibri" panose="020F0502020204030204" pitchFamily="34" charset="0"/>
              </a:rPr>
              <a:t>-192</a:t>
            </a:r>
          </a:p>
          <a:p>
            <a:pPr marL="320040" lvl="1" indent="0">
              <a:buNone/>
            </a:pPr>
            <a:endParaRPr lang="en-US" baseline="30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2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FOAM: Figure of Adversarial Merit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419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FOAM: Figure of Adversarial Merit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FOAM is defined by:</a:t>
            </a:r>
          </a:p>
          <a:p>
            <a:pPr marL="0" indent="0" algn="ctr">
              <a:buNone/>
            </a:pPr>
            <a:r>
              <a:rPr lang="en-US" dirty="0" smtClean="0">
                <a:latin typeface="Calibri" panose="020F0502020204030204" pitchFamily="34" charset="0"/>
              </a:rPr>
              <a:t>FOAM(x) = 1/(</a:t>
            </a:r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S(x)</a:t>
            </a:r>
            <a:r>
              <a:rPr lang="en-US" dirty="0" smtClean="0">
                <a:latin typeface="Calibri" panose="020F0502020204030204" pitchFamily="34" charset="0"/>
              </a:rPr>
              <a:t> × A</a:t>
            </a:r>
            <a:r>
              <a:rPr lang="en-US" baseline="30000" dirty="0" smtClean="0">
                <a:latin typeface="Calibri" panose="020F0502020204030204" pitchFamily="34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>
                <a:solidFill>
                  <a:srgbClr val="7030A0"/>
                </a:solidFill>
                <a:latin typeface="Calibri" panose="020F0502020204030204" pitchFamily="34" charset="0"/>
              </a:rPr>
              <a:t>S(x)</a:t>
            </a:r>
            <a:r>
              <a:rPr lang="en-US" dirty="0" smtClean="0">
                <a:latin typeface="Calibri" panose="020F0502020204030204" pitchFamily="34" charset="0"/>
              </a:rPr>
              <a:t> = p(x) × t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dirty="0" smtClean="0">
                <a:latin typeface="Calibri" panose="020F0502020204030204" pitchFamily="34" charset="0"/>
              </a:rPr>
              <a:t>(x) is the number of rounds to achieve security level x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 is number of clock cycles per round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S(x) is number of clock cycles to achieve security level x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Example:</a:t>
            </a:r>
            <a:r>
              <a:rPr lang="en-US" dirty="0" smtClean="0">
                <a:latin typeface="Calibri" panose="020F0502020204030204" pitchFamily="34" charset="0"/>
              </a:rPr>
              <a:t> In AES, p(2</a:t>
            </a:r>
            <a:r>
              <a:rPr lang="en-US" baseline="30000" dirty="0" smtClean="0">
                <a:latin typeface="Calibri" panose="020F0502020204030204" pitchFamily="34" charset="0"/>
              </a:rPr>
              <a:t>128</a:t>
            </a:r>
            <a:r>
              <a:rPr lang="en-US" dirty="0" smtClean="0">
                <a:latin typeface="Calibri" panose="020F0502020204030204" pitchFamily="34" charset="0"/>
              </a:rPr>
              <a:t>) = 4 for DC/LC. If each round takes 1 clock cycle, then </a:t>
            </a:r>
            <a:r>
              <a:rPr lang="en-US" dirty="0">
                <a:latin typeface="Calibri" panose="020F0502020204030204" pitchFamily="34" charset="0"/>
              </a:rPr>
              <a:t>S(</a:t>
            </a:r>
            <a:r>
              <a:rPr lang="en-US" dirty="0" smtClean="0">
                <a:latin typeface="Calibri" panose="020F0502020204030204" pitchFamily="34" charset="0"/>
              </a:rPr>
              <a:t>2</a:t>
            </a:r>
            <a:r>
              <a:rPr lang="en-US" baseline="30000" dirty="0" smtClean="0">
                <a:latin typeface="Calibri" panose="020F0502020204030204" pitchFamily="34" charset="0"/>
              </a:rPr>
              <a:t>128</a:t>
            </a:r>
            <a:r>
              <a:rPr lang="en-US" dirty="0">
                <a:latin typeface="Calibri" panose="020F0502020204030204" pitchFamily="34" charset="0"/>
              </a:rPr>
              <a:t>) = </a:t>
            </a:r>
            <a:r>
              <a:rPr lang="en-US" dirty="0" smtClean="0">
                <a:latin typeface="Calibri" panose="020F0502020204030204" pitchFamily="34" charset="0"/>
              </a:rPr>
              <a:t>4.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No need to restrict to DC/LC, can define S(x) for other attacks</a:t>
            </a:r>
          </a:p>
          <a:p>
            <a:pPr marL="320040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A  is the area requirements (in GE for ASIC)</a:t>
            </a:r>
          </a:p>
          <a:p>
            <a:pPr marL="320040" lvl="1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 marL="320040" lvl="1" indent="0">
              <a:buNone/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2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area requirements A is split into 6 parts: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mem</a:t>
            </a:r>
            <a:r>
              <a:rPr lang="en-US" dirty="0" smtClean="0"/>
              <a:t>: Memory Cost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sbox</a:t>
            </a:r>
            <a:r>
              <a:rPr lang="en-US" dirty="0" smtClean="0"/>
              <a:t>: S-boxes </a:t>
            </a:r>
            <a:r>
              <a:rPr lang="en-US" dirty="0"/>
              <a:t>Cost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diff</a:t>
            </a:r>
            <a:r>
              <a:rPr lang="en-US" dirty="0" smtClean="0"/>
              <a:t>: Diffusion matrix </a:t>
            </a:r>
            <a:r>
              <a:rPr lang="en-US" dirty="0"/>
              <a:t>Cost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cst</a:t>
            </a:r>
            <a:r>
              <a:rPr lang="en-US" dirty="0" smtClean="0"/>
              <a:t>: Constant addition Cost</a:t>
            </a:r>
          </a:p>
          <a:p>
            <a:pPr lvl="1"/>
            <a:r>
              <a:rPr lang="en-US" dirty="0" smtClean="0"/>
              <a:t>C</a:t>
            </a:r>
            <a:r>
              <a:rPr lang="en-US" baseline="-25000" dirty="0" smtClean="0"/>
              <a:t>log</a:t>
            </a:r>
            <a:r>
              <a:rPr lang="en-US" dirty="0" smtClean="0"/>
              <a:t>: Control logic cost</a:t>
            </a:r>
          </a:p>
          <a:p>
            <a:pPr lvl="1"/>
            <a:r>
              <a:rPr lang="en-US" dirty="0" err="1" smtClean="0"/>
              <a:t>C</a:t>
            </a:r>
            <a:r>
              <a:rPr lang="en-US" baseline="-25000" dirty="0" err="1" smtClean="0"/>
              <a:t>io</a:t>
            </a:r>
            <a:r>
              <a:rPr lang="en-US" dirty="0" smtClean="0"/>
              <a:t>: </a:t>
            </a:r>
            <a:r>
              <a:rPr lang="en-US" dirty="0" err="1" smtClean="0"/>
              <a:t>Input/Output</a:t>
            </a:r>
            <a:r>
              <a:rPr lang="en-US" dirty="0" smtClean="0"/>
              <a:t> logic cost</a:t>
            </a:r>
          </a:p>
          <a:p>
            <a:pPr lvl="1"/>
            <a:endParaRPr lang="en-US" dirty="0"/>
          </a:p>
          <a:p>
            <a:r>
              <a:rPr lang="en-US" dirty="0" smtClean="0"/>
              <a:t>A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mem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sbox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diff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cst</a:t>
            </a:r>
            <a:r>
              <a:rPr lang="en-US" dirty="0" smtClean="0"/>
              <a:t> + C</a:t>
            </a:r>
            <a:r>
              <a:rPr lang="en-US" baseline="-25000" dirty="0" smtClean="0"/>
              <a:t>log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io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6117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Diffusion Matrices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6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16632"/>
            <a:ext cx="7772400" cy="1143000"/>
          </a:xfrm>
        </p:spPr>
        <p:txBody>
          <a:bodyPr/>
          <a:lstStyle/>
          <a:p>
            <a:r>
              <a:rPr lang="en-US" dirty="0" smtClean="0"/>
              <a:t>Lightweight Coefficient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435280" cy="4572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</a:rPr>
              <a:t>Consider GF(2</a:t>
            </a:r>
            <a:r>
              <a:rPr lang="en-US" sz="2400" baseline="30000" dirty="0" smtClean="0">
                <a:latin typeface="Calibri" panose="020F0502020204030204" pitchFamily="34" charset="0"/>
              </a:rPr>
              <a:t>8</a:t>
            </a:r>
            <a:r>
              <a:rPr lang="en-US" sz="2400" dirty="0" smtClean="0">
                <a:latin typeface="Calibri" panose="020F0502020204030204" pitchFamily="34" charset="0"/>
              </a:rPr>
              <a:t>) defined by 0x11b, i.e. 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</a:t>
            </a:r>
            <a:r>
              <a:rPr lang="en-US" sz="2400" baseline="30000" dirty="0" smtClean="0">
                <a:latin typeface="Calibri" panose="020F0502020204030204" pitchFamily="34" charset="0"/>
                <a:sym typeface="Symbol"/>
              </a:rPr>
              <a:t>8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+</a:t>
            </a:r>
            <a:r>
              <a:rPr lang="en-US" sz="2400" baseline="30000" dirty="0" smtClean="0">
                <a:latin typeface="Calibri" panose="020F0502020204030204" pitchFamily="34" charset="0"/>
                <a:sym typeface="Symbol"/>
              </a:rPr>
              <a:t>4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+</a:t>
            </a:r>
            <a:r>
              <a:rPr lang="en-US" sz="2400" baseline="30000" dirty="0" smtClean="0">
                <a:latin typeface="Calibri" panose="020F0502020204030204" pitchFamily="34" charset="0"/>
                <a:sym typeface="Symbol"/>
              </a:rPr>
              <a:t>3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++1 = 0</a:t>
            </a:r>
          </a:p>
          <a:p>
            <a:pPr marL="0" indent="0">
              <a:buNone/>
            </a:pPr>
            <a:endParaRPr lang="en-AU" sz="2400" dirty="0" smtClean="0">
              <a:latin typeface="Calibri" panose="020F0502020204030204" pitchFamily="34" charset="0"/>
            </a:endParaRPr>
          </a:p>
          <a:p>
            <a:r>
              <a:rPr lang="en-AU" sz="2400" dirty="0" smtClean="0">
                <a:latin typeface="Calibri" panose="020F0502020204030204" pitchFamily="34" charset="0"/>
              </a:rPr>
              <a:t>0x04</a:t>
            </a:r>
            <a:r>
              <a:rPr lang="en-AU" sz="2400" dirty="0" smtClean="0">
                <a:latin typeface="Calibri" panose="020F0502020204030204" pitchFamily="34" charset="0"/>
                <a:sym typeface="Symbol"/>
              </a:rPr>
              <a:t></a:t>
            </a:r>
            <a:r>
              <a:rPr lang="en-AU" sz="2400" dirty="0" smtClean="0">
                <a:latin typeface="Calibri" panose="020F0502020204030204" pitchFamily="34" charset="0"/>
              </a:rPr>
              <a:t>x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AU" sz="2400" dirty="0" smtClean="0">
                <a:latin typeface="Calibri" panose="020F0502020204030204" pitchFamily="34" charset="0"/>
                <a:sym typeface="Symbol"/>
              </a:rPr>
              <a:t></a:t>
            </a:r>
            <a:r>
              <a:rPr lang="en-US" sz="2400" dirty="0" smtClean="0">
                <a:sym typeface="Symbol"/>
              </a:rPr>
              <a:t>(x</a:t>
            </a:r>
            <a:r>
              <a:rPr lang="en-US" sz="2400" baseline="-25000" dirty="0" smtClean="0">
                <a:sym typeface="Symbol"/>
              </a:rPr>
              <a:t>7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7</a:t>
            </a:r>
            <a:r>
              <a:rPr lang="en-US" sz="2400" dirty="0" smtClean="0">
                <a:sym typeface="Symbol"/>
              </a:rPr>
              <a:t>+x</a:t>
            </a:r>
            <a:r>
              <a:rPr lang="en-US" sz="2400" baseline="-25000" dirty="0" smtClean="0">
                <a:sym typeface="Symbol"/>
              </a:rPr>
              <a:t>6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6</a:t>
            </a:r>
            <a:r>
              <a:rPr lang="en-US" sz="2400" dirty="0" smtClean="0">
                <a:sym typeface="Symbol"/>
              </a:rPr>
              <a:t>+x</a:t>
            </a:r>
            <a:r>
              <a:rPr lang="en-US" sz="2400" baseline="-25000" dirty="0" smtClean="0">
                <a:sym typeface="Symbol"/>
              </a:rPr>
              <a:t>5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5</a:t>
            </a:r>
            <a:r>
              <a:rPr lang="en-US" sz="2400" dirty="0" smtClean="0">
                <a:sym typeface="Symbol"/>
              </a:rPr>
              <a:t>+x</a:t>
            </a:r>
            <a:r>
              <a:rPr lang="en-US" sz="2400" baseline="-25000" dirty="0" smtClean="0">
                <a:sym typeface="Symbol"/>
              </a:rPr>
              <a:t>4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4</a:t>
            </a:r>
            <a:r>
              <a:rPr lang="en-US" sz="2400" dirty="0" smtClean="0">
                <a:sym typeface="Symbol"/>
              </a:rPr>
              <a:t>+x</a:t>
            </a:r>
            <a:r>
              <a:rPr lang="en-US" sz="2400" baseline="-25000" dirty="0">
                <a:sym typeface="Symbol"/>
              </a:rPr>
              <a:t>3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3</a:t>
            </a:r>
            <a:r>
              <a:rPr lang="en-US" sz="2400" dirty="0" smtClean="0">
                <a:sym typeface="Symbol"/>
              </a:rPr>
              <a:t>+x</a:t>
            </a:r>
            <a:r>
              <a:rPr lang="en-US" sz="2400" baseline="-25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+x</a:t>
            </a:r>
            <a:r>
              <a:rPr lang="en-US" sz="2400" baseline="-25000" dirty="0" smtClean="0">
                <a:sym typeface="Symbol"/>
              </a:rPr>
              <a:t>1</a:t>
            </a:r>
            <a:r>
              <a:rPr lang="en-US" sz="2400" dirty="0" smtClean="0">
                <a:sym typeface="Symbol"/>
              </a:rPr>
              <a:t>+x</a:t>
            </a:r>
            <a:r>
              <a:rPr lang="en-US" sz="2400" baseline="-25000" dirty="0" smtClean="0">
                <a:sym typeface="Symbol"/>
              </a:rPr>
              <a:t>0</a:t>
            </a:r>
            <a:r>
              <a:rPr lang="en-US" sz="2400" dirty="0" smtClean="0">
                <a:sym typeface="Symbol"/>
              </a:rPr>
              <a:t>)</a:t>
            </a:r>
            <a:endParaRPr lang="en-AU" sz="2400" baseline="-250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2400" dirty="0" smtClean="0">
                <a:latin typeface="Calibri" panose="020F0502020204030204" pitchFamily="34" charset="0"/>
              </a:rPr>
              <a:t>= (x</a:t>
            </a:r>
            <a:r>
              <a:rPr lang="en-AU" sz="2400" baseline="-25000" dirty="0" smtClean="0">
                <a:latin typeface="Calibri" panose="020F0502020204030204" pitchFamily="34" charset="0"/>
              </a:rPr>
              <a:t>5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4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3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2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1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0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 smtClean="0">
                <a:latin typeface="Calibri" panose="020F0502020204030204" pitchFamily="34" charset="0"/>
              </a:rPr>
              <a:t>, </a:t>
            </a:r>
            <a:r>
              <a:rPr lang="en-AU" sz="2400" dirty="0">
                <a:latin typeface="Calibri" panose="020F0502020204030204" pitchFamily="34" charset="0"/>
              </a:rPr>
              <a:t>x</a:t>
            </a:r>
            <a:r>
              <a:rPr lang="en-AU" sz="2400" baseline="-25000" dirty="0">
                <a:latin typeface="Calibri" panose="020F0502020204030204" pitchFamily="34" charset="0"/>
              </a:rPr>
              <a:t>6</a:t>
            </a:r>
            <a:r>
              <a:rPr lang="en-AU" sz="2400" dirty="0" smtClean="0">
                <a:latin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endParaRPr lang="en-AU" sz="2400" dirty="0" smtClean="0">
              <a:latin typeface="Calibri" panose="020F0502020204030204" pitchFamily="34" charset="0"/>
            </a:endParaRPr>
          </a:p>
          <a:p>
            <a:r>
              <a:rPr lang="en-AU" sz="2400" dirty="0" smtClean="0">
                <a:latin typeface="Calibri" panose="020F0502020204030204" pitchFamily="34" charset="0"/>
              </a:rPr>
              <a:t>0x08</a:t>
            </a:r>
            <a:r>
              <a:rPr lang="en-AU" sz="2400" dirty="0" smtClean="0">
                <a:latin typeface="Calibri" panose="020F0502020204030204" pitchFamily="34" charset="0"/>
                <a:sym typeface="Symbol"/>
              </a:rPr>
              <a:t></a:t>
            </a:r>
            <a:r>
              <a:rPr lang="en-AU" sz="2400" dirty="0" smtClean="0">
                <a:latin typeface="Calibri" panose="020F0502020204030204" pitchFamily="34" charset="0"/>
              </a:rPr>
              <a:t>x = </a:t>
            </a:r>
            <a:r>
              <a:rPr lang="en-US" sz="2400" dirty="0" smtClean="0">
                <a:sym typeface="Symbol"/>
              </a:rPr>
              <a:t></a:t>
            </a:r>
            <a:r>
              <a:rPr lang="en-US" sz="2400" baseline="30000" dirty="0" smtClean="0">
                <a:sym typeface="Symbol"/>
              </a:rPr>
              <a:t>3</a:t>
            </a:r>
            <a:r>
              <a:rPr lang="en-AU" sz="2400" dirty="0" smtClean="0">
                <a:latin typeface="Calibri" panose="020F0502020204030204" pitchFamily="34" charset="0"/>
                <a:sym typeface="Symbol"/>
              </a:rPr>
              <a:t></a:t>
            </a:r>
            <a:r>
              <a:rPr lang="en-US" sz="2400" dirty="0" smtClean="0">
                <a:sym typeface="Symbol"/>
              </a:rPr>
              <a:t>(x</a:t>
            </a:r>
            <a:r>
              <a:rPr lang="en-US" sz="2400" baseline="-25000" dirty="0" smtClean="0">
                <a:sym typeface="Symbol"/>
              </a:rPr>
              <a:t>7</a:t>
            </a:r>
            <a:r>
              <a:rPr lang="en-US" sz="2400" dirty="0">
                <a:sym typeface="Symbol"/>
              </a:rPr>
              <a:t></a:t>
            </a:r>
            <a:r>
              <a:rPr lang="en-US" sz="2400" baseline="30000" dirty="0">
                <a:sym typeface="Symbol"/>
              </a:rPr>
              <a:t>7</a:t>
            </a:r>
            <a:r>
              <a:rPr lang="en-US" sz="2400" dirty="0">
                <a:sym typeface="Symbol"/>
              </a:rPr>
              <a:t>+x</a:t>
            </a:r>
            <a:r>
              <a:rPr lang="en-US" sz="2400" baseline="-25000" dirty="0">
                <a:sym typeface="Symbol"/>
              </a:rPr>
              <a:t>6</a:t>
            </a:r>
            <a:r>
              <a:rPr lang="en-US" sz="2400" dirty="0">
                <a:sym typeface="Symbol"/>
              </a:rPr>
              <a:t></a:t>
            </a:r>
            <a:r>
              <a:rPr lang="en-US" sz="2400" baseline="30000" dirty="0">
                <a:sym typeface="Symbol"/>
              </a:rPr>
              <a:t>6</a:t>
            </a:r>
            <a:r>
              <a:rPr lang="en-US" sz="2400" dirty="0">
                <a:sym typeface="Symbol"/>
              </a:rPr>
              <a:t>+x</a:t>
            </a:r>
            <a:r>
              <a:rPr lang="en-US" sz="2400" baseline="-25000" dirty="0">
                <a:sym typeface="Symbol"/>
              </a:rPr>
              <a:t>5</a:t>
            </a:r>
            <a:r>
              <a:rPr lang="en-US" sz="2400" dirty="0">
                <a:sym typeface="Symbol"/>
              </a:rPr>
              <a:t></a:t>
            </a:r>
            <a:r>
              <a:rPr lang="en-US" sz="2400" baseline="30000" dirty="0">
                <a:sym typeface="Symbol"/>
              </a:rPr>
              <a:t>5</a:t>
            </a:r>
            <a:r>
              <a:rPr lang="en-US" sz="2400" dirty="0">
                <a:sym typeface="Symbol"/>
              </a:rPr>
              <a:t>+x</a:t>
            </a:r>
            <a:r>
              <a:rPr lang="en-US" sz="2400" baseline="-25000" dirty="0">
                <a:sym typeface="Symbol"/>
              </a:rPr>
              <a:t>4</a:t>
            </a:r>
            <a:r>
              <a:rPr lang="en-US" sz="2400" dirty="0">
                <a:sym typeface="Symbol"/>
              </a:rPr>
              <a:t></a:t>
            </a:r>
            <a:r>
              <a:rPr lang="en-US" sz="2400" baseline="30000" dirty="0">
                <a:sym typeface="Symbol"/>
              </a:rPr>
              <a:t>4</a:t>
            </a:r>
            <a:r>
              <a:rPr lang="en-US" sz="2400" dirty="0">
                <a:sym typeface="Symbol"/>
              </a:rPr>
              <a:t>+x</a:t>
            </a:r>
            <a:r>
              <a:rPr lang="en-US" sz="2400" baseline="-25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</a:t>
            </a:r>
            <a:r>
              <a:rPr lang="en-US" sz="2400" baseline="30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+x</a:t>
            </a:r>
            <a:r>
              <a:rPr lang="en-US" sz="2400" baseline="-25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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+x</a:t>
            </a:r>
            <a:r>
              <a:rPr lang="en-US" sz="2400" baseline="-25000" dirty="0">
                <a:sym typeface="Symbol"/>
              </a:rPr>
              <a:t>1</a:t>
            </a:r>
            <a:r>
              <a:rPr lang="en-US" sz="2400" dirty="0">
                <a:sym typeface="Symbol"/>
              </a:rPr>
              <a:t>+x</a:t>
            </a:r>
            <a:r>
              <a:rPr lang="en-US" sz="2400" baseline="-25000" dirty="0">
                <a:sym typeface="Symbol"/>
              </a:rPr>
              <a:t>0</a:t>
            </a:r>
            <a:r>
              <a:rPr lang="en-US" sz="2400" dirty="0">
                <a:sym typeface="Symbol"/>
              </a:rPr>
              <a:t>)</a:t>
            </a:r>
            <a:endParaRPr lang="en-AU" sz="2400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2400" dirty="0" smtClean="0">
                <a:latin typeface="Calibri" panose="020F0502020204030204" pitchFamily="34" charset="0"/>
              </a:rPr>
              <a:t>= (x</a:t>
            </a:r>
            <a:r>
              <a:rPr lang="en-AU" sz="2400" baseline="-25000" dirty="0" smtClean="0">
                <a:latin typeface="Calibri" panose="020F0502020204030204" pitchFamily="34" charset="0"/>
              </a:rPr>
              <a:t>4</a:t>
            </a:r>
            <a:r>
              <a:rPr lang="en-AU" sz="2400" dirty="0">
                <a:latin typeface="Calibri" panose="020F0502020204030204" pitchFamily="34" charset="0"/>
              </a:rPr>
              <a:t>,</a:t>
            </a:r>
            <a:r>
              <a:rPr lang="en-AU" sz="2400" dirty="0" smtClean="0">
                <a:latin typeface="Calibri" panose="020F0502020204030204" pitchFamily="34" charset="0"/>
              </a:rPr>
              <a:t> x</a:t>
            </a:r>
            <a:r>
              <a:rPr lang="en-AU" sz="2400" baseline="-25000" dirty="0" smtClean="0">
                <a:latin typeface="Calibri" panose="020F0502020204030204" pitchFamily="34" charset="0"/>
              </a:rPr>
              <a:t>3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>
                <a:latin typeface="Calibri" panose="020F0502020204030204" pitchFamily="34" charset="0"/>
              </a:rPr>
              <a:t>,</a:t>
            </a:r>
            <a:r>
              <a:rPr lang="en-AU" sz="2400" dirty="0" smtClean="0">
                <a:latin typeface="Calibri" panose="020F0502020204030204" pitchFamily="34" charset="0"/>
              </a:rPr>
              <a:t> x</a:t>
            </a:r>
            <a:r>
              <a:rPr lang="en-AU" sz="2400" baseline="-25000" dirty="0" smtClean="0">
                <a:latin typeface="Calibri" panose="020F0502020204030204" pitchFamily="34" charset="0"/>
              </a:rPr>
              <a:t>2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>
                <a:latin typeface="Calibri" panose="020F0502020204030204" pitchFamily="34" charset="0"/>
              </a:rPr>
              <a:t>,</a:t>
            </a:r>
            <a:r>
              <a:rPr lang="en-AU" sz="2400" dirty="0" smtClean="0">
                <a:latin typeface="Calibri" panose="020F0502020204030204" pitchFamily="34" charset="0"/>
              </a:rPr>
              <a:t> x</a:t>
            </a:r>
            <a:r>
              <a:rPr lang="en-AU" sz="2400" baseline="-25000" dirty="0" smtClean="0">
                <a:latin typeface="Calibri" panose="020F0502020204030204" pitchFamily="34" charset="0"/>
              </a:rPr>
              <a:t>1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5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>
                <a:latin typeface="Calibri" panose="020F0502020204030204" pitchFamily="34" charset="0"/>
              </a:rPr>
              <a:t>,</a:t>
            </a:r>
            <a:r>
              <a:rPr lang="en-AU" sz="2400" dirty="0" smtClean="0">
                <a:latin typeface="Calibri" panose="020F0502020204030204" pitchFamily="34" charset="0"/>
              </a:rPr>
              <a:t> x</a:t>
            </a:r>
            <a:r>
              <a:rPr lang="en-AU" sz="2400" baseline="-25000" dirty="0" smtClean="0">
                <a:latin typeface="Calibri" panose="020F0502020204030204" pitchFamily="34" charset="0"/>
              </a:rPr>
              <a:t>0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5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>
                <a:latin typeface="Calibri" panose="020F0502020204030204" pitchFamily="34" charset="0"/>
              </a:rPr>
              <a:t>,</a:t>
            </a:r>
            <a:r>
              <a:rPr lang="en-AU" sz="2400" dirty="0" smtClean="0">
                <a:latin typeface="Calibri" panose="020F0502020204030204" pitchFamily="34" charset="0"/>
              </a:rPr>
              <a:t> 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>
                <a:latin typeface="Calibri" panose="020F0502020204030204" pitchFamily="34" charset="0"/>
              </a:rPr>
              <a:t>,</a:t>
            </a:r>
            <a:r>
              <a:rPr lang="en-AU" sz="2400" dirty="0" smtClean="0">
                <a:latin typeface="Calibri" panose="020F0502020204030204" pitchFamily="34" charset="0"/>
              </a:rPr>
              <a:t> x</a:t>
            </a:r>
            <a:r>
              <a:rPr lang="en-AU" sz="2400" baseline="-25000" dirty="0" smtClean="0">
                <a:latin typeface="Calibri" panose="020F0502020204030204" pitchFamily="34" charset="0"/>
              </a:rPr>
              <a:t>5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>
                <a:latin typeface="Calibri" panose="020F0502020204030204" pitchFamily="34" charset="0"/>
              </a:rPr>
              <a:t>,</a:t>
            </a:r>
            <a:r>
              <a:rPr lang="en-AU" sz="2400" dirty="0" smtClean="0">
                <a:latin typeface="Calibri" panose="020F0502020204030204" pitchFamily="34" charset="0"/>
              </a:rPr>
              <a:t> </a:t>
            </a:r>
            <a:r>
              <a:rPr lang="en-AU" sz="2400" dirty="0">
                <a:latin typeface="Calibri" panose="020F0502020204030204" pitchFamily="34" charset="0"/>
              </a:rPr>
              <a:t>x</a:t>
            </a:r>
            <a:r>
              <a:rPr lang="en-AU" sz="2400" baseline="-25000" dirty="0">
                <a:latin typeface="Calibri" panose="020F0502020204030204" pitchFamily="34" charset="0"/>
              </a:rPr>
              <a:t>5</a:t>
            </a:r>
            <a:r>
              <a:rPr lang="en-AU" sz="2400" dirty="0" smtClean="0">
                <a:latin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endParaRPr lang="en-AU" sz="2400" dirty="0" smtClean="0">
              <a:latin typeface="Calibri" panose="020F0502020204030204" pitchFamily="34" charset="0"/>
            </a:endParaRPr>
          </a:p>
          <a:p>
            <a:r>
              <a:rPr lang="en-AU" sz="2400" dirty="0" smtClean="0">
                <a:latin typeface="Calibri" panose="020F0502020204030204" pitchFamily="34" charset="0"/>
              </a:rPr>
              <a:t>0x8d</a:t>
            </a:r>
            <a:r>
              <a:rPr lang="en-AU" sz="2400" dirty="0" smtClean="0">
                <a:latin typeface="Calibri" panose="020F0502020204030204" pitchFamily="34" charset="0"/>
                <a:sym typeface="Symbol"/>
              </a:rPr>
              <a:t></a:t>
            </a:r>
            <a:r>
              <a:rPr lang="en-AU" sz="2400" dirty="0" smtClean="0">
                <a:latin typeface="Calibri" panose="020F0502020204030204" pitchFamily="34" charset="0"/>
              </a:rPr>
              <a:t>x = (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</a:t>
            </a:r>
            <a:r>
              <a:rPr lang="en-US" sz="2400" baseline="30000" dirty="0" smtClean="0">
                <a:latin typeface="Calibri" panose="020F0502020204030204" pitchFamily="34" charset="0"/>
                <a:sym typeface="Symbol"/>
              </a:rPr>
              <a:t>7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sym typeface="Symbol"/>
              </a:rPr>
              <a:t></a:t>
            </a:r>
            <a:r>
              <a:rPr lang="en-US" sz="2400" baseline="30000" dirty="0" smtClean="0">
                <a:latin typeface="Calibri" panose="020F0502020204030204" pitchFamily="34" charset="0"/>
                <a:sym typeface="Symbol"/>
              </a:rPr>
              <a:t>3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+</a:t>
            </a:r>
            <a:r>
              <a:rPr lang="en-US" sz="2400" baseline="30000" dirty="0" smtClean="0">
                <a:latin typeface="Calibri" panose="020F0502020204030204" pitchFamily="34" charset="0"/>
                <a:sym typeface="Symbol"/>
              </a:rPr>
              <a:t>2</a:t>
            </a:r>
            <a:r>
              <a:rPr lang="en-US" sz="2400" dirty="0" smtClean="0">
                <a:latin typeface="Calibri" panose="020F0502020204030204" pitchFamily="34" charset="0"/>
                <a:sym typeface="Symbol"/>
              </a:rPr>
              <a:t>+1)</a:t>
            </a:r>
            <a:r>
              <a:rPr lang="en-AU" sz="2400" dirty="0" smtClean="0">
                <a:latin typeface="Calibri" panose="020F0502020204030204" pitchFamily="34" charset="0"/>
                <a:sym typeface="Symbol"/>
              </a:rPr>
              <a:t>x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sym typeface="Symbol"/>
              </a:rPr>
              <a:t>= </a:t>
            </a:r>
            <a:r>
              <a:rPr lang="en-AU" sz="2400" dirty="0">
                <a:latin typeface="Calibri" panose="020F0502020204030204" pitchFamily="34" charset="0"/>
              </a:rPr>
              <a:t>(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0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7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6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5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0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4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0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3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2</a:t>
            </a:r>
            <a:r>
              <a:rPr lang="en-AU" sz="2400" dirty="0" smtClean="0">
                <a:latin typeface="Calibri" panose="020F0502020204030204" pitchFamily="34" charset="0"/>
              </a:rPr>
              <a:t>, x</a:t>
            </a:r>
            <a:r>
              <a:rPr lang="en-AU" sz="2400" baseline="-25000" dirty="0" smtClean="0">
                <a:latin typeface="Calibri" panose="020F0502020204030204" pitchFamily="34" charset="0"/>
              </a:rPr>
              <a:t>0</a:t>
            </a:r>
            <a:r>
              <a:rPr lang="en-AU" sz="24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n-AU" sz="2400" dirty="0" smtClean="0">
                <a:latin typeface="Calibri" panose="020F0502020204030204" pitchFamily="34" charset="0"/>
              </a:rPr>
              <a:t>x</a:t>
            </a:r>
            <a:r>
              <a:rPr lang="en-AU" sz="2400" baseline="-25000" dirty="0" smtClean="0">
                <a:latin typeface="Calibri" panose="020F0502020204030204" pitchFamily="34" charset="0"/>
              </a:rPr>
              <a:t>1</a:t>
            </a:r>
            <a:r>
              <a:rPr lang="en-AU" sz="24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71600" y="1916832"/>
            <a:ext cx="1728192" cy="504056"/>
            <a:chOff x="971600" y="1916832"/>
            <a:chExt cx="1728192" cy="504056"/>
          </a:xfrm>
        </p:grpSpPr>
        <p:sp>
          <p:nvSpPr>
            <p:cNvPr id="4" name="TextBox 3"/>
            <p:cNvSpPr txBox="1"/>
            <p:nvPr/>
          </p:nvSpPr>
          <p:spPr>
            <a:xfrm>
              <a:off x="1187624" y="1916832"/>
              <a:ext cx="1512168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0x04 weight 1</a:t>
              </a:r>
              <a:endParaRPr lang="en-AU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971600" y="2101498"/>
              <a:ext cx="216024" cy="319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2160" y="3059668"/>
            <a:ext cx="1224136" cy="369332"/>
            <a:chOff x="6084168" y="2987660"/>
            <a:chExt cx="1224136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444208" y="2987660"/>
              <a:ext cx="864096" cy="36933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 XORs</a:t>
              </a:r>
              <a:endParaRPr lang="en-AU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6084168" y="2987660"/>
              <a:ext cx="360040" cy="184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71600" y="3284984"/>
            <a:ext cx="1728192" cy="504056"/>
            <a:chOff x="971600" y="1916832"/>
            <a:chExt cx="1728192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1187624" y="1916832"/>
              <a:ext cx="1512168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0x08 weight 1</a:t>
              </a:r>
              <a:endParaRPr lang="en-AU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971600" y="2101498"/>
              <a:ext cx="216024" cy="319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884368" y="3933056"/>
            <a:ext cx="864096" cy="36933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 XORs</a:t>
            </a:r>
            <a:endParaRPr lang="en-AU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236296" y="4117722"/>
            <a:ext cx="648072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43608" y="4581128"/>
            <a:ext cx="1728192" cy="504056"/>
            <a:chOff x="971600" y="1916832"/>
            <a:chExt cx="1728192" cy="504056"/>
          </a:xfrm>
        </p:grpSpPr>
        <p:sp>
          <p:nvSpPr>
            <p:cNvPr id="19" name="TextBox 18"/>
            <p:cNvSpPr txBox="1"/>
            <p:nvPr/>
          </p:nvSpPr>
          <p:spPr>
            <a:xfrm>
              <a:off x="1187624" y="1916832"/>
              <a:ext cx="1512168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0x8d weight 4</a:t>
              </a:r>
              <a:endParaRPr lang="en-AU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971600" y="2101498"/>
              <a:ext cx="216024" cy="3193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584348" y="5013176"/>
            <a:ext cx="2083996" cy="64633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Only 3 XORs because of cancellation</a:t>
            </a:r>
            <a:endParaRPr lang="en-AU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32040" y="5343599"/>
            <a:ext cx="652308" cy="230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84168" y="276176"/>
            <a:ext cx="2664296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Conventional wisdom: </a:t>
            </a:r>
          </a:p>
          <a:p>
            <a:r>
              <a:rPr lang="en-US" sz="2000" dirty="0" smtClean="0"/>
              <a:t>Low Hamming weight = Lightweight multiplication</a:t>
            </a:r>
            <a:endParaRPr lang="en-AU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115616" y="5877272"/>
            <a:ext cx="6336704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N</a:t>
            </a:r>
            <a:r>
              <a:rPr lang="en-AU" sz="2400" dirty="0" smtClean="0"/>
              <a:t>ow we </a:t>
            </a:r>
            <a:r>
              <a:rPr lang="en-AU" sz="2400" dirty="0"/>
              <a:t>should NOT be looking at </a:t>
            </a:r>
            <a:r>
              <a:rPr lang="en-AU" sz="2400" dirty="0" smtClean="0"/>
              <a:t>Hamming Weight, </a:t>
            </a:r>
            <a:r>
              <a:rPr lang="en-AU" sz="2400" dirty="0"/>
              <a:t>but total XOR count</a:t>
            </a:r>
          </a:p>
        </p:txBody>
      </p:sp>
    </p:spTree>
    <p:extLst>
      <p:ext uri="{BB962C8B-B14F-4D97-AF65-F5344CB8AC3E}">
        <p14:creationId xmlns:p14="http://schemas.microsoft.com/office/powerpoint/2010/main" val="3666163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22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Diffusion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 GF(2</a:t>
            </a:r>
            <a:r>
              <a:rPr lang="en-US" baseline="30000" dirty="0" smtClean="0"/>
              <a:t>8</a:t>
            </a:r>
            <a:r>
              <a:rPr lang="en-US" dirty="0" smtClean="0"/>
              <a:t>)/0x11b, we found MDS matrix </a:t>
            </a:r>
            <a:r>
              <a:rPr lang="en-US" dirty="0" err="1" smtClean="0"/>
              <a:t>circ</a:t>
            </a:r>
            <a:r>
              <a:rPr lang="en-US" dirty="0" smtClean="0"/>
              <a:t>(1,1,4,8d) [33 XORs per row] which is lighter than AES (MDS) matrix </a:t>
            </a:r>
            <a:r>
              <a:rPr lang="en-US" dirty="0" err="1" smtClean="0"/>
              <a:t>circ</a:t>
            </a:r>
            <a:r>
              <a:rPr lang="en-US" dirty="0" smtClean="0"/>
              <a:t>(2,3,1,1) [38 XORs per row]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08104" y="3547960"/>
            <a:ext cx="122413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AES matrix:</a:t>
            </a:r>
          </a:p>
          <a:p>
            <a:r>
              <a:rPr lang="en-US" dirty="0" smtClean="0"/>
              <a:t>152 XORs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2195736" y="3547960"/>
            <a:ext cx="122413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Our matrix: 132 XORs</a:t>
            </a:r>
            <a:endParaRPr lang="en-AU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69769"/>
              </p:ext>
            </p:extLst>
          </p:nvPr>
        </p:nvGraphicFramePr>
        <p:xfrm>
          <a:off x="1835696" y="4412056"/>
          <a:ext cx="2057296" cy="13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1384300" imgH="889000" progId="Equation.3">
                  <p:embed/>
                </p:oleObj>
              </mc:Choice>
              <mc:Fallback>
                <p:oleObj name="Equation" r:id="rId3" imgW="13843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696" y="4412056"/>
                        <a:ext cx="2057296" cy="13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260999"/>
              </p:ext>
            </p:extLst>
          </p:nvPr>
        </p:nvGraphicFramePr>
        <p:xfrm>
          <a:off x="5148064" y="4412056"/>
          <a:ext cx="2016224" cy="132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5" imgW="1066800" imgH="889000" progId="Equation.3">
                  <p:embed/>
                </p:oleObj>
              </mc:Choice>
              <mc:Fallback>
                <p:oleObj name="Equation" r:id="rId5" imgW="1066800" imgH="889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064" y="4412056"/>
                        <a:ext cx="2016224" cy="132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82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Subfield Construction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1447800"/>
            <a:ext cx="8363272" cy="500553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Main Idea:</a:t>
            </a:r>
            <a:r>
              <a:rPr lang="en-US" sz="2400" dirty="0" smtClean="0">
                <a:latin typeface="Calibri" panose="020F0502020204030204" pitchFamily="34" charset="0"/>
              </a:rPr>
              <a:t> We can split each byte into two nibbles and apply GF(2</a:t>
            </a:r>
            <a:r>
              <a:rPr lang="en-US" sz="2400" baseline="30000" dirty="0" smtClean="0">
                <a:latin typeface="Calibri" panose="020F0502020204030204" pitchFamily="34" charset="0"/>
              </a:rPr>
              <a:t>4</a:t>
            </a:r>
            <a:r>
              <a:rPr lang="en-US" sz="2400" dirty="0" smtClean="0">
                <a:latin typeface="Calibri" panose="020F0502020204030204" pitchFamily="34" charset="0"/>
              </a:rPr>
              <a:t>)-MDS matrix on each half [interleaving]. </a:t>
            </a:r>
          </a:p>
          <a:p>
            <a:endParaRPr lang="en-US" sz="2400" dirty="0">
              <a:latin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</a:rPr>
              <a:t>We still get MDS matrix over GF(2</a:t>
            </a:r>
            <a:r>
              <a:rPr lang="en-US" sz="2400" baseline="30000" dirty="0" smtClean="0">
                <a:latin typeface="Calibri" panose="020F0502020204030204" pitchFamily="34" charset="0"/>
              </a:rPr>
              <a:t>8</a:t>
            </a:r>
            <a:r>
              <a:rPr lang="en-US" sz="2400" dirty="0" smtClean="0">
                <a:latin typeface="Calibri" panose="020F0502020204030204" pitchFamily="34" charset="0"/>
              </a:rPr>
              <a:t>) in this way, but can be lighter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07003"/>
              </p:ext>
            </p:extLst>
          </p:nvPr>
        </p:nvGraphicFramePr>
        <p:xfrm>
          <a:off x="323528" y="3717032"/>
          <a:ext cx="8280920" cy="19716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6683702"/>
                <a:gridCol w="1597218"/>
              </a:tblGrid>
              <a:tr h="465016">
                <a:tc>
                  <a:txBody>
                    <a:bodyPr/>
                    <a:lstStyle/>
                    <a:p>
                      <a:r>
                        <a:rPr lang="en-US" dirty="0" smtClean="0"/>
                        <a:t>MDS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</a:tr>
              <a:tr h="5022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Two copies of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circ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(1,1,4,9) over GF(2</a:t>
                      </a:r>
                      <a:r>
                        <a:rPr lang="en-US" sz="2000" baseline="30000" dirty="0" smtClean="0">
                          <a:latin typeface="Calibri" panose="020F0502020204030204" pitchFamily="34" charset="0"/>
                        </a:rPr>
                        <a:t>4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)/0x13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60×2 = 120</a:t>
                      </a:r>
                      <a:endParaRPr lang="en-US" sz="2400" dirty="0"/>
                    </a:p>
                  </a:txBody>
                  <a:tcPr/>
                </a:tc>
              </a:tr>
              <a:tr h="502208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circ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(1,1,4,8d) over GF(2</a:t>
                      </a:r>
                      <a:r>
                        <a:rPr lang="en-US" sz="2000" baseline="30000" dirty="0" smtClean="0"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)/0x11b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132</a:t>
                      </a:r>
                      <a:endParaRPr lang="en-US" sz="2400" dirty="0"/>
                    </a:p>
                  </a:txBody>
                  <a:tcPr/>
                </a:tc>
              </a:tr>
              <a:tr h="502208">
                <a:tc>
                  <a:txBody>
                    <a:bodyPr/>
                    <a:lstStyle/>
                    <a:p>
                      <a:pPr marL="320040" lvl="1" indent="0" algn="ctr">
                        <a:buNone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AES matrix </a:t>
                      </a:r>
                      <a:r>
                        <a:rPr lang="en-US" sz="2000" dirty="0" err="1" smtClean="0">
                          <a:latin typeface="Calibri" panose="020F0502020204030204" pitchFamily="34" charset="0"/>
                        </a:rPr>
                        <a:t>circ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(2,3,1,1) over GF(2</a:t>
                      </a:r>
                      <a:r>
                        <a:rPr lang="en-US" sz="2000" baseline="30000" dirty="0" smtClean="0">
                          <a:latin typeface="Calibri" panose="020F0502020204030204" pitchFamily="34" charset="0"/>
                        </a:rPr>
                        <a:t>8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)/0x11b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80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 smtClean="0"/>
              <a:t>Optimal 2×2, 4</a:t>
            </a:r>
            <a:r>
              <a:rPr lang="en-US" dirty="0"/>
              <a:t>×</a:t>
            </a:r>
            <a:r>
              <a:rPr lang="en-US" dirty="0" smtClean="0"/>
              <a:t>4 Matrices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5"/>
            <a:ext cx="8136904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81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Motivation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SPN Structures: Extended AES Permutations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FOAM: Figure of Adversarial Metric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Optimal Diffusion Matrices</a:t>
            </a:r>
          </a:p>
          <a:p>
            <a:endParaRPr lang="en-US" sz="1400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FOAM Comparison Example</a:t>
            </a:r>
            <a:endParaRPr lang="en-A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63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FOAM Comparison Example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71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3467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FOAM Comparison (64-bit </a:t>
            </a:r>
            <a:r>
              <a:rPr lang="en-US" dirty="0" err="1" smtClean="0"/>
              <a:t>Blocksize</a:t>
            </a:r>
            <a:r>
              <a:rPr lang="en-US" dirty="0" smtClean="0"/>
              <a:t>, </a:t>
            </a:r>
            <a:r>
              <a:rPr lang="en-US" dirty="0" err="1" smtClean="0"/>
              <a:t>r×r</a:t>
            </a:r>
            <a:r>
              <a:rPr lang="en-US" dirty="0" smtClean="0"/>
              <a:t> </a:t>
            </a:r>
            <a:r>
              <a:rPr lang="en-US" dirty="0" err="1" smtClean="0"/>
              <a:t>Circulant</a:t>
            </a:r>
            <a:r>
              <a:rPr lang="en-US" dirty="0" smtClean="0"/>
              <a:t> Matrix, PRESENT S-box)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96752"/>
            <a:ext cx="784887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219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Observations on 64-bit FOAM with PRESENT </a:t>
            </a:r>
            <a:r>
              <a:rPr lang="en-US" dirty="0" err="1" smtClean="0"/>
              <a:t>Sbox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86152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For previous table, we fix 64-bit </a:t>
            </a:r>
            <a:r>
              <a:rPr lang="en-US" dirty="0" err="1" smtClean="0">
                <a:latin typeface="Calibri" panose="020F0502020204030204" pitchFamily="34" charset="0"/>
              </a:rPr>
              <a:t>blocksize</a:t>
            </a:r>
            <a:r>
              <a:rPr lang="en-US" dirty="0" smtClean="0">
                <a:latin typeface="Calibri" panose="020F0502020204030204" pitchFamily="34" charset="0"/>
              </a:rPr>
              <a:t> and PRESENT </a:t>
            </a:r>
            <a:r>
              <a:rPr lang="en-US" dirty="0" err="1" smtClean="0">
                <a:latin typeface="Calibri" panose="020F0502020204030204" pitchFamily="34" charset="0"/>
              </a:rPr>
              <a:t>Sbox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We vary the state array geometry and diffusion matrix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Best Results:</a:t>
            </a:r>
            <a:r>
              <a:rPr lang="en-US" dirty="0" smtClean="0">
                <a:latin typeface="Calibri" panose="020F0502020204030204" pitchFamily="34" charset="0"/>
              </a:rPr>
              <a:t> 4 by 4 array using</a:t>
            </a:r>
            <a:r>
              <a:rPr lang="en-US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dirty="0" smtClean="0">
                <a:latin typeface="Calibri" panose="020F0502020204030204" pitchFamily="34" charset="0"/>
              </a:rPr>
              <a:t>lmost-MDS matrix with B=4 for round-based, serial and half-half implementations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For </a:t>
            </a:r>
            <a:r>
              <a:rPr lang="en-US" dirty="0">
                <a:latin typeface="Calibri" panose="020F0502020204030204" pitchFamily="34" charset="0"/>
              </a:rPr>
              <a:t>different block-</a:t>
            </a:r>
            <a:r>
              <a:rPr lang="en-US" dirty="0" smtClean="0">
                <a:latin typeface="Calibri" panose="020F0502020204030204" pitchFamily="34" charset="0"/>
              </a:rPr>
              <a:t>sizes, optimal design uses other geometries and branch number</a:t>
            </a:r>
          </a:p>
          <a:p>
            <a:pPr marL="0" indent="0">
              <a:buNone/>
            </a:pPr>
            <a:endParaRPr lang="en-US" sz="1100" b="1" dirty="0" smtClean="0">
              <a:solidFill>
                <a:srgbClr val="0000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97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19256" cy="424847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Introduced </a:t>
            </a:r>
            <a:r>
              <a:rPr lang="en-US" sz="2800" dirty="0">
                <a:latin typeface="Calibri" panose="020F0502020204030204" pitchFamily="34" charset="0"/>
              </a:rPr>
              <a:t>FOAM (Figure Of Adversarial Metric) for power-throughput-security </a:t>
            </a:r>
            <a:r>
              <a:rPr lang="en-US" sz="2800" dirty="0" smtClean="0">
                <a:latin typeface="Calibri" panose="020F0502020204030204" pitchFamily="34" charset="0"/>
              </a:rPr>
              <a:t>trade-off.</a:t>
            </a:r>
            <a:endParaRPr lang="en-US" sz="2800" dirty="0">
              <a:latin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Fairer </a:t>
            </a:r>
            <a:r>
              <a:rPr lang="en-US" sz="2800" dirty="0">
                <a:latin typeface="Calibri" panose="020F0502020204030204" pitchFamily="34" charset="0"/>
              </a:rPr>
              <a:t>comparison for different </a:t>
            </a:r>
            <a:r>
              <a:rPr lang="en-US" sz="2800" dirty="0" smtClean="0">
                <a:latin typeface="Calibri" panose="020F0502020204030204" pitchFamily="34" charset="0"/>
              </a:rPr>
              <a:t>designs</a:t>
            </a:r>
            <a:endParaRPr lang="en-US" sz="2800" dirty="0">
              <a:latin typeface="Calibri" panose="020F0502020204030204" pitchFamily="34" charset="0"/>
            </a:endParaRP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Allows </a:t>
            </a:r>
            <a:r>
              <a:rPr lang="en-US" sz="2800" dirty="0">
                <a:latin typeface="Calibri" panose="020F0502020204030204" pitchFamily="34" charset="0"/>
              </a:rPr>
              <a:t>designers to very easily estimate which design choice should be the best</a:t>
            </a:r>
            <a:br>
              <a:rPr lang="en-US" sz="2800" dirty="0">
                <a:latin typeface="Calibri" panose="020F0502020204030204" pitchFamily="34" charset="0"/>
              </a:rPr>
            </a:br>
            <a:endParaRPr lang="en-US" sz="28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Proved </a:t>
            </a:r>
            <a:r>
              <a:rPr lang="en-US" sz="2800" dirty="0">
                <a:latin typeface="Calibri" panose="020F0502020204030204" pitchFamily="34" charset="0"/>
              </a:rPr>
              <a:t>new 4-round security bound for generalized AES-structure for r by c design (r &gt; c</a:t>
            </a:r>
            <a:r>
              <a:rPr lang="en-US" sz="2800" dirty="0" smtClean="0">
                <a:latin typeface="Calibri" panose="020F0502020204030204" pitchFamily="34" charset="0"/>
              </a:rPr>
              <a:t>).</a:t>
            </a:r>
            <a:endParaRPr lang="en-US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9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dirty="0" smtClean="0"/>
              <a:t>Conclusion (cont’d)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219256" cy="525658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libri" panose="020F0502020204030204" pitchFamily="34" charset="0"/>
              </a:rPr>
              <a:t>Found </a:t>
            </a:r>
            <a:r>
              <a:rPr lang="en-US" sz="2800" dirty="0">
                <a:latin typeface="Calibri" panose="020F0502020204030204" pitchFamily="34" charset="0"/>
              </a:rPr>
              <a:t>new diffusion matrices (both </a:t>
            </a:r>
            <a:r>
              <a:rPr lang="en-US" sz="2800" dirty="0" err="1">
                <a:latin typeface="Calibri" panose="020F0502020204030204" pitchFamily="34" charset="0"/>
              </a:rPr>
              <a:t>circulant</a:t>
            </a:r>
            <a:r>
              <a:rPr lang="en-US" sz="2800" dirty="0">
                <a:latin typeface="Calibri" panose="020F0502020204030204" pitchFamily="34" charset="0"/>
              </a:rPr>
              <a:t> and serial) better than AES, PHOTON and LED by studying </a:t>
            </a:r>
            <a:r>
              <a:rPr lang="en-US" sz="2800" dirty="0" smtClean="0">
                <a:latin typeface="Calibri" panose="020F0502020204030204" pitchFamily="34" charset="0"/>
              </a:rPr>
              <a:t>XOR-count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Introduced </a:t>
            </a:r>
            <a:r>
              <a:rPr lang="en-US" sz="2800" dirty="0">
                <a:latin typeface="Calibri" panose="020F0502020204030204" pitchFamily="34" charset="0"/>
              </a:rPr>
              <a:t>a model for estimating hardware cost for round based and serial </a:t>
            </a:r>
            <a:r>
              <a:rPr lang="en-US" sz="2800" dirty="0" smtClean="0">
                <a:latin typeface="Calibri" panose="020F0502020204030204" pitchFamily="34" charset="0"/>
              </a:rPr>
              <a:t>implementations</a:t>
            </a:r>
            <a:endParaRPr lang="en-US" sz="2800" dirty="0">
              <a:latin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Studied </a:t>
            </a:r>
            <a:r>
              <a:rPr lang="en-US" sz="2800" dirty="0">
                <a:latin typeface="Calibri" panose="020F0502020204030204" pitchFamily="34" charset="0"/>
              </a:rPr>
              <a:t>the 64-bit SPN structures case, and we provide constructions with the best FOAM. This confirm some general </a:t>
            </a:r>
            <a:r>
              <a:rPr lang="en-US" sz="2800" dirty="0" smtClean="0">
                <a:latin typeface="Calibri" panose="020F0502020204030204" pitchFamily="34" charset="0"/>
              </a:rPr>
              <a:t>trends.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</a:rPr>
              <a:t>Can do the same for other block sizes.</a:t>
            </a:r>
            <a:endParaRPr lang="en-AU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02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075240" cy="486152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Calibri"/>
                <a:cs typeface="Calibri"/>
              </a:rPr>
              <a:t>We can compute FOAM for other variations:</a:t>
            </a:r>
          </a:p>
          <a:p>
            <a:pPr lvl="1">
              <a:spcBef>
                <a:spcPts val="1570"/>
              </a:spcBef>
            </a:pPr>
            <a:r>
              <a:rPr lang="en-US" dirty="0">
                <a:latin typeface="Calibri"/>
                <a:cs typeface="Calibri"/>
              </a:rPr>
              <a:t>D</a:t>
            </a:r>
            <a:r>
              <a:rPr lang="en-US" dirty="0" smtClean="0">
                <a:latin typeface="Calibri"/>
                <a:cs typeface="Calibri"/>
              </a:rPr>
              <a:t>ifferent </a:t>
            </a:r>
            <a:r>
              <a:rPr lang="en-US" dirty="0" err="1">
                <a:latin typeface="Calibri"/>
                <a:cs typeface="Calibri"/>
              </a:rPr>
              <a:t>Sboxes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(not just AES, PRESENT but also </a:t>
            </a:r>
            <a:r>
              <a:rPr lang="en-US" dirty="0" err="1" smtClean="0">
                <a:latin typeface="Calibri"/>
                <a:cs typeface="Calibri"/>
              </a:rPr>
              <a:t>Khazad</a:t>
            </a:r>
            <a:r>
              <a:rPr lang="en-US" dirty="0" smtClean="0">
                <a:latin typeface="Calibri"/>
                <a:cs typeface="Calibri"/>
              </a:rPr>
              <a:t>, Whirlpool </a:t>
            </a:r>
            <a:r>
              <a:rPr lang="en-US" dirty="0" err="1" smtClean="0">
                <a:latin typeface="Calibri"/>
                <a:cs typeface="Calibri"/>
              </a:rPr>
              <a:t>Sboxes</a:t>
            </a:r>
            <a:r>
              <a:rPr lang="en-US" dirty="0" smtClean="0">
                <a:latin typeface="Calibri"/>
                <a:cs typeface="Calibri"/>
              </a:rPr>
              <a:t>) </a:t>
            </a:r>
          </a:p>
          <a:p>
            <a:pPr lvl="1">
              <a:spcBef>
                <a:spcPts val="1570"/>
              </a:spcBef>
            </a:pPr>
            <a:r>
              <a:rPr lang="en-US" dirty="0">
                <a:latin typeface="Calibri"/>
                <a:cs typeface="Calibri"/>
              </a:rPr>
              <a:t>Different Structures (not just SPN but also </a:t>
            </a:r>
            <a:r>
              <a:rPr lang="en-US" dirty="0" err="1">
                <a:latin typeface="Calibri"/>
                <a:cs typeface="Calibri"/>
              </a:rPr>
              <a:t>Feistel</a:t>
            </a:r>
            <a:r>
              <a:rPr lang="en-US" dirty="0">
                <a:latin typeface="Calibri"/>
                <a:cs typeface="Calibri"/>
              </a:rPr>
              <a:t>, GFN) </a:t>
            </a:r>
          </a:p>
          <a:p>
            <a:pPr lvl="1">
              <a:lnSpc>
                <a:spcPct val="90000"/>
              </a:lnSpc>
              <a:spcBef>
                <a:spcPts val="1570"/>
              </a:spcBef>
            </a:pPr>
            <a:r>
              <a:rPr lang="en-US" dirty="0">
                <a:latin typeface="Calibri"/>
                <a:cs typeface="Calibri"/>
              </a:rPr>
              <a:t>Different Diffusion Matrix types (not just </a:t>
            </a:r>
            <a:r>
              <a:rPr lang="en-US" dirty="0" err="1">
                <a:latin typeface="Calibri"/>
                <a:cs typeface="Calibri"/>
              </a:rPr>
              <a:t>circulant</a:t>
            </a:r>
            <a:r>
              <a:rPr lang="en-US" dirty="0">
                <a:latin typeface="Calibri"/>
                <a:cs typeface="Calibri"/>
              </a:rPr>
              <a:t>, serial but also </a:t>
            </a:r>
            <a:r>
              <a:rPr lang="en-US" dirty="0" err="1">
                <a:latin typeface="Calibri"/>
                <a:cs typeface="Calibri"/>
              </a:rPr>
              <a:t>Hadamard</a:t>
            </a:r>
            <a:r>
              <a:rPr lang="en-US" dirty="0">
                <a:latin typeface="Calibri"/>
                <a:cs typeface="Calibri"/>
              </a:rPr>
              <a:t>, Cauchy, </a:t>
            </a:r>
            <a:r>
              <a:rPr lang="en-US" dirty="0" smtClean="0">
                <a:latin typeface="Calibri"/>
                <a:cs typeface="Calibri"/>
              </a:rPr>
              <a:t>Involution)</a:t>
            </a:r>
            <a:endParaRPr lang="en-US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  <a:spcBef>
                <a:spcPts val="1570"/>
              </a:spcBef>
            </a:pPr>
            <a:r>
              <a:rPr lang="en-US" dirty="0">
                <a:latin typeface="Calibri"/>
                <a:cs typeface="Calibri"/>
              </a:rPr>
              <a:t>Different use-cases (not just encryption only but also encryption and decryption, involution)</a:t>
            </a:r>
          </a:p>
          <a:p>
            <a:pPr lvl="1">
              <a:lnSpc>
                <a:spcPct val="90000"/>
              </a:lnSpc>
              <a:spcBef>
                <a:spcPts val="1570"/>
              </a:spcBef>
            </a:pPr>
            <a:r>
              <a:rPr lang="en-US" dirty="0">
                <a:latin typeface="Calibri"/>
                <a:cs typeface="Calibri"/>
              </a:rPr>
              <a:t>Different platforms (not just hardware but also software) </a:t>
            </a:r>
          </a:p>
          <a:p>
            <a:pPr lvl="1">
              <a:lnSpc>
                <a:spcPct val="90000"/>
              </a:lnSpc>
              <a:spcBef>
                <a:spcPts val="1570"/>
              </a:spcBef>
            </a:pPr>
            <a:r>
              <a:rPr lang="en-US" dirty="0">
                <a:latin typeface="Calibri"/>
                <a:cs typeface="Calibri"/>
              </a:rPr>
              <a:t>New implementation estimation </a:t>
            </a:r>
            <a:r>
              <a:rPr lang="en-US" dirty="0" smtClean="0">
                <a:latin typeface="Calibri"/>
                <a:cs typeface="Calibri"/>
              </a:rPr>
              <a:t>models (not just fully serialized or fully round based but in between)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213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1547664" y="2996952"/>
            <a:ext cx="5976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Full paper can </a:t>
            </a:r>
            <a:r>
              <a:rPr lang="en-US" sz="2800" dirty="0"/>
              <a:t>be found at </a:t>
            </a:r>
            <a:r>
              <a:rPr lang="en-US" sz="2800" dirty="0" smtClean="0">
                <a:hlinkClick r:id="rId2"/>
              </a:rPr>
              <a:t>https://eprint.iacr.org/2014/530.pdf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989806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Existing:</a:t>
            </a:r>
            <a:r>
              <a:rPr lang="en-US" dirty="0" smtClean="0">
                <a:latin typeface="Calibri" panose="020F0502020204030204" pitchFamily="34" charset="0"/>
              </a:rPr>
              <a:t> FOM (Figure Of Merit), power-</a:t>
            </a:r>
            <a:r>
              <a:rPr lang="en-US" dirty="0" err="1" smtClean="0">
                <a:latin typeface="Calibri" panose="020F0502020204030204" pitchFamily="34" charset="0"/>
              </a:rPr>
              <a:t>throughtput</a:t>
            </a:r>
            <a:r>
              <a:rPr lang="en-US" dirty="0" smtClean="0">
                <a:latin typeface="Calibri" panose="020F0502020204030204" pitchFamily="34" charset="0"/>
              </a:rPr>
              <a:t> trade-off.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This work:</a:t>
            </a:r>
            <a:r>
              <a:rPr lang="en-US" dirty="0" smtClean="0">
                <a:latin typeface="Calibri" panose="020F0502020204030204" pitchFamily="34" charset="0"/>
              </a:rPr>
              <a:t> FOAM (Figure Of Adversarial Merit), power-throughput-</a:t>
            </a:r>
            <a:r>
              <a:rPr 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security</a:t>
            </a:r>
            <a:r>
              <a:rPr lang="en-US" dirty="0" smtClean="0">
                <a:latin typeface="Calibri" panose="020F0502020204030204" pitchFamily="34" charset="0"/>
              </a:rPr>
              <a:t> trade-off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Fairer Comparison:</a:t>
            </a:r>
            <a:r>
              <a:rPr lang="en-US" dirty="0" smtClean="0">
                <a:latin typeface="Calibri" panose="020F0502020204030204" pitchFamily="34" charset="0"/>
              </a:rPr>
              <a:t> E.g. PRESENT much lighter than AES but not as secure (according to best </a:t>
            </a:r>
            <a:r>
              <a:rPr lang="en-US" dirty="0" err="1" smtClean="0">
                <a:latin typeface="Calibri" panose="020F0502020204030204" pitchFamily="34" charset="0"/>
              </a:rPr>
              <a:t>crytanalysis</a:t>
            </a:r>
            <a:r>
              <a:rPr lang="en-US" dirty="0" smtClean="0">
                <a:latin typeface="Calibri" panose="020F0502020204030204" pitchFamily="34" charset="0"/>
              </a:rPr>
              <a:t>)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Focus: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smtClean="0">
                <a:latin typeface="Calibri" panose="020F0502020204030204" pitchFamily="34" charset="0"/>
              </a:rPr>
              <a:t>We apply FOAM </a:t>
            </a:r>
            <a:r>
              <a:rPr lang="en-US" dirty="0" smtClean="0">
                <a:latin typeface="Calibri" panose="020F0502020204030204" pitchFamily="34" charset="0"/>
              </a:rPr>
              <a:t>on Extended AES Permutations</a:t>
            </a:r>
            <a:endParaRPr lang="en-US" dirty="0">
              <a:latin typeface="Calibri" panose="020F0502020204030204" pitchFamily="34" charset="0"/>
            </a:endParaRPr>
          </a:p>
          <a:p>
            <a:endParaRPr lang="en-A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822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Goal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46448" y="2239888"/>
            <a:ext cx="6105872" cy="162116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</a:rPr>
              <a:t>T</a:t>
            </a:r>
            <a:r>
              <a:rPr lang="en-US" sz="2800" dirty="0" smtClean="0">
                <a:latin typeface="Calibri" panose="020F0502020204030204" pitchFamily="34" charset="0"/>
              </a:rPr>
              <a:t>o </a:t>
            </a:r>
            <a:r>
              <a:rPr lang="en-US" sz="2800" dirty="0">
                <a:latin typeface="Calibri" panose="020F0502020204030204" pitchFamily="34" charset="0"/>
              </a:rPr>
              <a:t>help designers to get an easy method to assess what </a:t>
            </a:r>
            <a:r>
              <a:rPr lang="en-US" sz="2800" dirty="0" smtClean="0">
                <a:latin typeface="Calibri" panose="020F0502020204030204" pitchFamily="34" charset="0"/>
              </a:rPr>
              <a:t>would </a:t>
            </a:r>
            <a:r>
              <a:rPr lang="en-US" sz="2800" dirty="0">
                <a:latin typeface="Calibri" panose="020F0502020204030204" pitchFamily="34" charset="0"/>
              </a:rPr>
              <a:t>be the best </a:t>
            </a:r>
            <a:r>
              <a:rPr lang="en-US" sz="2800" dirty="0" smtClean="0">
                <a:latin typeface="Calibri" panose="020F0502020204030204" pitchFamily="34" charset="0"/>
              </a:rPr>
              <a:t>cipher and hash construction </a:t>
            </a:r>
            <a:endParaRPr lang="en-AU" sz="2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26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AES Permutation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52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AES Permutation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Iterate a AES-like cipher for R rounds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AES uses 4 by 4 state array, we use r (rows) by c (columns) state array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Each round consists of the following step: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Substitution layer </a:t>
            </a: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MixColumns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Generalized </a:t>
            </a:r>
            <a:r>
              <a:rPr lang="en-US" dirty="0" err="1" smtClean="0">
                <a:latin typeface="Calibri" panose="020F0502020204030204" pitchFamily="34" charset="0"/>
              </a:rPr>
              <a:t>ShiftRow</a:t>
            </a:r>
            <a:endParaRPr lang="en-US" dirty="0" smtClean="0">
              <a:latin typeface="Calibri" panose="020F0502020204030204" pitchFamily="34" charset="0"/>
            </a:endParaRPr>
          </a:p>
          <a:p>
            <a:pPr lvl="1"/>
            <a:r>
              <a:rPr lang="en-US" dirty="0" err="1" smtClean="0">
                <a:latin typeface="Calibri" panose="020F0502020204030204" pitchFamily="34" charset="0"/>
              </a:rPr>
              <a:t>AddRoundkey</a:t>
            </a:r>
            <a:endParaRPr lang="en-A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18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922114"/>
          </a:xfrm>
        </p:spPr>
        <p:txBody>
          <a:bodyPr>
            <a:normAutofit/>
          </a:bodyPr>
          <a:lstStyle/>
          <a:p>
            <a:r>
              <a:rPr lang="en-US" dirty="0" smtClean="0"/>
              <a:t>Component Choice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96752"/>
            <a:ext cx="8291264" cy="547260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State array </a:t>
            </a:r>
            <a:r>
              <a:rPr lang="en-US" dirty="0" smtClean="0">
                <a:latin typeface="Calibri" panose="020F0502020204030204" pitchFamily="34" charset="0"/>
              </a:rPr>
              <a:t>is r rows by c columns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Substitution layer: </a:t>
            </a:r>
            <a:r>
              <a:rPr lang="en-US" dirty="0" smtClean="0">
                <a:latin typeface="Calibri" panose="020F0502020204030204" pitchFamily="34" charset="0"/>
              </a:rPr>
              <a:t>4</a:t>
            </a:r>
            <a:r>
              <a:rPr lang="en-US" dirty="0">
                <a:latin typeface="Calibri" panose="020F0502020204030204" pitchFamily="34" charset="0"/>
              </a:rPr>
              <a:t>-</a:t>
            </a:r>
            <a:r>
              <a:rPr lang="en-US" dirty="0" smtClean="0">
                <a:latin typeface="Calibri" panose="020F0502020204030204" pitchFamily="34" charset="0"/>
              </a:rPr>
              <a:t>bit PRESENT </a:t>
            </a:r>
            <a:r>
              <a:rPr lang="en-US" dirty="0">
                <a:latin typeface="Calibri" panose="020F0502020204030204" pitchFamily="34" charset="0"/>
              </a:rPr>
              <a:t>or </a:t>
            </a:r>
            <a:r>
              <a:rPr lang="en-US" dirty="0" smtClean="0">
                <a:latin typeface="Calibri" panose="020F0502020204030204" pitchFamily="34" charset="0"/>
              </a:rPr>
              <a:t>8-bit AES </a:t>
            </a:r>
            <a:r>
              <a:rPr lang="en-US" dirty="0" err="1" smtClean="0">
                <a:latin typeface="Calibri" panose="020F0502020204030204" pitchFamily="34" charset="0"/>
              </a:rPr>
              <a:t>Sboxes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b="1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MixColumns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Matrix: </a:t>
            </a:r>
          </a:p>
          <a:p>
            <a:pPr lvl="1"/>
            <a:r>
              <a:rPr lang="en-US" dirty="0">
                <a:latin typeface="Calibri" panose="020F0502020204030204" pitchFamily="34" charset="0"/>
              </a:rPr>
              <a:t>r</a:t>
            </a:r>
            <a:r>
              <a:rPr lang="en-US" dirty="0" smtClean="0">
                <a:latin typeface="Calibri" panose="020F0502020204030204" pitchFamily="34" charset="0"/>
              </a:rPr>
              <a:t> by r </a:t>
            </a:r>
            <a:r>
              <a:rPr lang="en-US" dirty="0" err="1" smtClean="0">
                <a:latin typeface="Calibri" panose="020F0502020204030204" pitchFamily="34" charset="0"/>
              </a:rPr>
              <a:t>Circulant</a:t>
            </a:r>
            <a:r>
              <a:rPr lang="en-US" dirty="0" smtClean="0">
                <a:latin typeface="Calibri" panose="020F0502020204030204" pitchFamily="34" charset="0"/>
              </a:rPr>
              <a:t> or Serial Matrices.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Branch number B is between 3 to r+1. 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Finite field representation and subfield construction choose-able</a:t>
            </a:r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Generalized </a:t>
            </a:r>
            <a:r>
              <a:rPr lang="en-US" b="1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ShiftRow</a:t>
            </a:r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: </a:t>
            </a:r>
            <a:r>
              <a:rPr lang="en-US" dirty="0" smtClean="0">
                <a:latin typeface="Calibri" panose="020F0502020204030204" pitchFamily="34" charset="0"/>
              </a:rPr>
              <a:t>Do uniform mixing across columns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Implementation Model:</a:t>
            </a:r>
            <a:r>
              <a:rPr lang="en-US" b="1" dirty="0" smtClean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Each round is fully serialized or fully round-based. </a:t>
            </a:r>
            <a:endParaRPr lang="en-US" b="1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Many Options: </a:t>
            </a:r>
            <a:r>
              <a:rPr lang="en-US" dirty="0" smtClean="0">
                <a:latin typeface="Calibri" panose="020F0502020204030204" pitchFamily="34" charset="0"/>
              </a:rPr>
              <a:t>By considering some of the above options for 64-bit </a:t>
            </a:r>
            <a:r>
              <a:rPr lang="en-US" dirty="0" err="1" smtClean="0">
                <a:latin typeface="Calibri" panose="020F0502020204030204" pitchFamily="34" charset="0"/>
              </a:rPr>
              <a:t>blocksize</a:t>
            </a:r>
            <a:r>
              <a:rPr lang="en-US" dirty="0" smtClean="0">
                <a:latin typeface="Calibri" panose="020F0502020204030204" pitchFamily="34" charset="0"/>
              </a:rPr>
              <a:t>, we already need to compare more than 300 cases.</a:t>
            </a:r>
            <a:endParaRPr lang="en-AU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5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7772400" cy="4572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</a:rPr>
              <a:t>Consider a 8 by 3 byte-array (192-bit </a:t>
            </a:r>
            <a:r>
              <a:rPr lang="en-US" sz="2200" dirty="0" err="1">
                <a:latin typeface="Calibri" panose="020F0502020204030204" pitchFamily="34" charset="0"/>
              </a:rPr>
              <a:t>blocksize</a:t>
            </a:r>
            <a:r>
              <a:rPr lang="en-US" sz="2200" dirty="0">
                <a:latin typeface="Calibri" panose="020F0502020204030204" pitchFamily="34" charset="0"/>
              </a:rPr>
              <a:t>).</a:t>
            </a:r>
          </a:p>
          <a:p>
            <a:r>
              <a:rPr lang="en-US" sz="2200" dirty="0" smtClean="0">
                <a:latin typeface="Calibri" panose="020F0502020204030204" pitchFamily="34" charset="0"/>
              </a:rPr>
              <a:t>Apply S-box to each of the 24 cells (e.g. </a:t>
            </a:r>
            <a:r>
              <a:rPr lang="en-US" sz="2000" dirty="0" smtClean="0">
                <a:latin typeface="Calibri" panose="020F0502020204030204" pitchFamily="34" charset="0"/>
              </a:rPr>
              <a:t>use AES S-box with </a:t>
            </a:r>
            <a:r>
              <a:rPr lang="en-US" sz="2000" dirty="0">
                <a:latin typeface="Calibri" panose="020F0502020204030204" pitchFamily="34" charset="0"/>
              </a:rPr>
              <a:t>D</a:t>
            </a:r>
            <a:r>
              <a:rPr lang="en-US" sz="2000" dirty="0" smtClean="0">
                <a:latin typeface="Calibri" panose="020F0502020204030204" pitchFamily="34" charset="0"/>
              </a:rPr>
              <a:t>C and LC </a:t>
            </a:r>
            <a:r>
              <a:rPr lang="en-US" sz="2000" dirty="0" err="1" smtClean="0">
                <a:latin typeface="Calibri" panose="020F0502020204030204" pitchFamily="34" charset="0"/>
              </a:rPr>
              <a:t>prob</a:t>
            </a:r>
            <a:r>
              <a:rPr lang="en-US" sz="2000" dirty="0" smtClean="0">
                <a:latin typeface="Calibri" panose="020F0502020204030204" pitchFamily="34" charset="0"/>
              </a:rPr>
              <a:t> = 2</a:t>
            </a:r>
            <a:r>
              <a:rPr lang="en-US" sz="2000" baseline="30000" dirty="0" smtClean="0">
                <a:latin typeface="Calibri" panose="020F0502020204030204" pitchFamily="34" charset="0"/>
              </a:rPr>
              <a:t>-6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  <a:endParaRPr lang="en-US" sz="2000" baseline="300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10800"/>
              </p:ext>
            </p:extLst>
          </p:nvPr>
        </p:nvGraphicFramePr>
        <p:xfrm>
          <a:off x="1115616" y="3573016"/>
          <a:ext cx="266429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8099"/>
                <a:gridCol w="888099"/>
                <a:gridCol w="8880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2</a:t>
                      </a:r>
                      <a:endParaRPr lang="en-AU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4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6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8</a:t>
                      </a:r>
                      <a:endParaRPr lang="en-AU" i="1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115616" y="3573016"/>
            <a:ext cx="864096" cy="360040"/>
          </a:xfrm>
          <a:prstGeom prst="rect">
            <a:avLst/>
          </a:prstGeom>
          <a:noFill/>
          <a:ln w="38100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605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77724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7772400" cy="45720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alibri" panose="020F0502020204030204" pitchFamily="34" charset="0"/>
              </a:rPr>
              <a:t>Consider a 8 by 3 byte-array (192-bit </a:t>
            </a:r>
            <a:r>
              <a:rPr lang="en-US" sz="2200" dirty="0" err="1">
                <a:latin typeface="Calibri" panose="020F0502020204030204" pitchFamily="34" charset="0"/>
              </a:rPr>
              <a:t>blocksize</a:t>
            </a:r>
            <a:r>
              <a:rPr lang="en-US" sz="2200" dirty="0">
                <a:latin typeface="Calibri" panose="020F0502020204030204" pitchFamily="34" charset="0"/>
              </a:rPr>
              <a:t>).</a:t>
            </a:r>
          </a:p>
          <a:p>
            <a:r>
              <a:rPr lang="en-US" sz="2200" dirty="0" smtClean="0">
                <a:latin typeface="Calibri" panose="020F0502020204030204" pitchFamily="34" charset="0"/>
              </a:rPr>
              <a:t>Apply S-box to each of the 24 cells (e.g. </a:t>
            </a:r>
            <a:r>
              <a:rPr lang="en-US" sz="2000" dirty="0" smtClean="0">
                <a:latin typeface="Calibri" panose="020F0502020204030204" pitchFamily="34" charset="0"/>
              </a:rPr>
              <a:t>use AES S-box with DC </a:t>
            </a:r>
            <a:r>
              <a:rPr lang="en-US" sz="2000" dirty="0" err="1" smtClean="0">
                <a:latin typeface="Calibri" panose="020F0502020204030204" pitchFamily="34" charset="0"/>
              </a:rPr>
              <a:t>prob</a:t>
            </a:r>
            <a:r>
              <a:rPr lang="en-US" sz="2000" dirty="0" smtClean="0">
                <a:latin typeface="Calibri" panose="020F0502020204030204" pitchFamily="34" charset="0"/>
              </a:rPr>
              <a:t> = 2</a:t>
            </a:r>
            <a:r>
              <a:rPr lang="en-US" sz="2000" baseline="30000" dirty="0" smtClean="0">
                <a:latin typeface="Calibri" panose="020F0502020204030204" pitchFamily="34" charset="0"/>
              </a:rPr>
              <a:t>-6</a:t>
            </a:r>
            <a:r>
              <a:rPr lang="en-US" sz="2000" dirty="0" smtClean="0">
                <a:latin typeface="Calibri" panose="020F0502020204030204" pitchFamily="34" charset="0"/>
              </a:rPr>
              <a:t>)</a:t>
            </a:r>
            <a:endParaRPr lang="en-US" sz="2000" baseline="30000" dirty="0" smtClean="0">
              <a:latin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</a:rPr>
              <a:t>Apply 8 by 8 Diffusion matrix on each column (e.g., let branch number B=7)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81316"/>
              </p:ext>
            </p:extLst>
          </p:nvPr>
        </p:nvGraphicFramePr>
        <p:xfrm>
          <a:off x="1115616" y="3573016"/>
          <a:ext cx="2664297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88099"/>
                <a:gridCol w="888099"/>
                <a:gridCol w="88809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1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2</a:t>
                      </a:r>
                      <a:endParaRPr lang="en-AU" i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2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3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4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4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5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6</a:t>
                      </a:r>
                      <a:endParaRPr lang="en-AU" i="1" dirty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6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66C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smtClean="0"/>
                        <a:t>A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7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 smtClean="0"/>
                        <a:t>A</a:t>
                      </a:r>
                      <a:r>
                        <a:rPr lang="en-US" i="0" baseline="-25000" dirty="0" smtClean="0"/>
                        <a:t>8</a:t>
                      </a:r>
                      <a:endParaRPr lang="en-AU" i="1" dirty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/>
                        <a:t>B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 smtClean="0"/>
                        <a:t>C</a:t>
                      </a:r>
                      <a:r>
                        <a:rPr lang="en-US" b="0" i="0" baseline="-25000" dirty="0" smtClean="0"/>
                        <a:t>8</a:t>
                      </a:r>
                      <a:endParaRPr lang="en-AU" b="0" i="0" baseline="-25000" dirty="0" smtClean="0"/>
                    </a:p>
                  </a:txBody>
                  <a:tcPr>
                    <a:solidFill>
                      <a:srgbClr val="C7E6A4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115616" y="3573016"/>
            <a:ext cx="864096" cy="29523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324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1478</TotalTime>
  <Words>1633</Words>
  <Application>Microsoft Macintosh PowerPoint</Application>
  <PresentationFormat>On-screen Show (4:3)</PresentationFormat>
  <Paragraphs>267</Paragraphs>
  <Slides>26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Equity</vt:lpstr>
      <vt:lpstr>Equation</vt:lpstr>
      <vt:lpstr>FOAM: Searching for Hardware Optimal SPN Structures and Components with Fair Comparison</vt:lpstr>
      <vt:lpstr>Outline</vt:lpstr>
      <vt:lpstr>Motivation</vt:lpstr>
      <vt:lpstr>Our Goal</vt:lpstr>
      <vt:lpstr>Extended AES Permutation</vt:lpstr>
      <vt:lpstr>Extended AES Permutation</vt:lpstr>
      <vt:lpstr>Component Choice</vt:lpstr>
      <vt:lpstr>Example</vt:lpstr>
      <vt:lpstr>Example</vt:lpstr>
      <vt:lpstr>Example</vt:lpstr>
      <vt:lpstr>Differential/Linear Cryptanalysis Security Bound</vt:lpstr>
      <vt:lpstr>FOAM: Figure of Adversarial Merit</vt:lpstr>
      <vt:lpstr>FOAM: Figure of Adversarial Merit</vt:lpstr>
      <vt:lpstr>Hardware Implementation</vt:lpstr>
      <vt:lpstr>Optimal Diffusion Matrices</vt:lpstr>
      <vt:lpstr>Lightweight Coefficient</vt:lpstr>
      <vt:lpstr>Optimal Diffusion Matrices</vt:lpstr>
      <vt:lpstr>Subfield Construction</vt:lpstr>
      <vt:lpstr>Optimal 2×2, 4×4 Matrices</vt:lpstr>
      <vt:lpstr>FOAM Comparison Example</vt:lpstr>
      <vt:lpstr>FOAM Comparison (64-bit Blocksize, r×r Circulant Matrix, PRESENT S-box)</vt:lpstr>
      <vt:lpstr>Observations on 64-bit FOAM with PRESENT Sbox</vt:lpstr>
      <vt:lpstr>Conclusion</vt:lpstr>
      <vt:lpstr>Conclusion (cont’d)</vt:lpstr>
      <vt:lpstr>Future Work</vt:lpstr>
      <vt:lpstr>Thank you! </vt:lpstr>
    </vt:vector>
  </TitlesOfParts>
  <Company>DSO National Laboratories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FOAM: Searching for Hardware Optimal SPN Structures and Components with Fair Comparison</dc:title>
  <dc:creator>Khoo Khoong Ming</dc:creator>
  <cp:lastModifiedBy>Hermia IP</cp:lastModifiedBy>
  <cp:revision>105</cp:revision>
  <dcterms:created xsi:type="dcterms:W3CDTF">2014-08-28T01:23:10Z</dcterms:created>
  <dcterms:modified xsi:type="dcterms:W3CDTF">2014-09-25T15:39:45Z</dcterms:modified>
</cp:coreProperties>
</file>