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ora"/>
      <p:regular r:id="rId40"/>
      <p:bold r:id="rId41"/>
      <p:italic r:id="rId42"/>
      <p:boldItalic r:id="rId43"/>
    </p:embeddedFont>
    <p:embeddedFont>
      <p:font typeface="Quattrocento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3AB28F-1104-4BB7-A566-FFCC62A150A1}">
  <a:tblStyle styleId="{B13AB28F-1104-4BB7-A566-FFCC62A150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regular.fntdata"/><Relationship Id="rId20" Type="http://schemas.openxmlformats.org/officeDocument/2006/relationships/slide" Target="slides/slide15.xml"/><Relationship Id="rId42" Type="http://schemas.openxmlformats.org/officeDocument/2006/relationships/font" Target="fonts/Lora-italic.fntdata"/><Relationship Id="rId41" Type="http://schemas.openxmlformats.org/officeDocument/2006/relationships/font" Target="fonts/Lora-bold.fntdata"/><Relationship Id="rId22" Type="http://schemas.openxmlformats.org/officeDocument/2006/relationships/slide" Target="slides/slide17.xml"/><Relationship Id="rId44" Type="http://schemas.openxmlformats.org/officeDocument/2006/relationships/font" Target="fonts/QuattrocentoSans-regular.fntdata"/><Relationship Id="rId21" Type="http://schemas.openxmlformats.org/officeDocument/2006/relationships/slide" Target="slides/slide16.xml"/><Relationship Id="rId43" Type="http://schemas.openxmlformats.org/officeDocument/2006/relationships/font" Target="fonts/Lora-boldItalic.fntdata"/><Relationship Id="rId24" Type="http://schemas.openxmlformats.org/officeDocument/2006/relationships/slide" Target="slides/slide19.xml"/><Relationship Id="rId46" Type="http://schemas.openxmlformats.org/officeDocument/2006/relationships/font" Target="fonts/QuattrocentoSans-italic.fntdata"/><Relationship Id="rId23" Type="http://schemas.openxmlformats.org/officeDocument/2006/relationships/slide" Target="slides/slide18.xml"/><Relationship Id="rId45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Quattrocento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Aimed at academics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en"/>
              <a:t>Talk about examples of missing data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en"/>
              <a:t>Make this look nicer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External validity concerns due to only sampling for a 3 month period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" name="Shape 1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letely 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AND_BOD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Char char="◉"/>
              <a:defRPr/>
            </a:lvl1pPr>
            <a:lvl2pPr lvl="1" rtl="0">
              <a:spcBef>
                <a:spcPts val="0"/>
              </a:spcBef>
              <a:buSzPts val="2000"/>
              <a:buChar char="○"/>
              <a:defRPr/>
            </a:lvl2pPr>
            <a:lvl3pPr lvl="2" rtl="0">
              <a:spcBef>
                <a:spcPts val="0"/>
              </a:spcBef>
              <a:buSzPts val="2000"/>
              <a:buChar char="■"/>
              <a:defRPr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" name="Shape 16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 sz="3000"/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" name="Shape 23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ora"/>
                <a:ea typeface="Lora"/>
                <a:cs typeface="Lora"/>
                <a:sym typeface="Lo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" name="Shape 2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" name="Shape 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◉"/>
              <a:defRPr sz="2000"/>
            </a:lvl1pPr>
            <a:lvl2pPr lvl="1">
              <a:spcBef>
                <a:spcPts val="0"/>
              </a:spcBef>
              <a:buSzPts val="2000"/>
              <a:buChar char="○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2000"/>
              <a:buChar char="●"/>
              <a:defRPr sz="2000"/>
            </a:lvl4pPr>
            <a:lvl5pPr lvl="4">
              <a:spcBef>
                <a:spcPts val="0"/>
              </a:spcBef>
              <a:buSzPts val="2000"/>
              <a:buChar char="○"/>
              <a:defRPr sz="2000"/>
            </a:lvl5pPr>
            <a:lvl6pPr lvl="5">
              <a:spcBef>
                <a:spcPts val="0"/>
              </a:spcBef>
              <a:buSzPts val="2000"/>
              <a:buChar char="■"/>
              <a:defRPr sz="2000"/>
            </a:lvl6pPr>
            <a:lvl7pPr lvl="6">
              <a:spcBef>
                <a:spcPts val="0"/>
              </a:spcBef>
              <a:buSzPts val="2000"/>
              <a:buChar char="●"/>
              <a:defRPr sz="2000"/>
            </a:lvl7pPr>
            <a:lvl8pPr lvl="7">
              <a:spcBef>
                <a:spcPts val="0"/>
              </a:spcBef>
              <a:buSzPts val="2000"/>
              <a:buChar char="○"/>
              <a:defRPr sz="2000"/>
            </a:lvl8pPr>
            <a:lvl9pPr lvl="8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000"/>
              <a:buChar char="◉"/>
              <a:defRPr sz="2000"/>
            </a:lvl1pPr>
            <a:lvl2pPr lvl="1">
              <a:spcBef>
                <a:spcPts val="0"/>
              </a:spcBef>
              <a:buSzPts val="2000"/>
              <a:buChar char="○"/>
              <a:defRPr/>
            </a:lvl2pPr>
            <a:lvl3pPr lvl="2">
              <a:spcBef>
                <a:spcPts val="0"/>
              </a:spcBef>
              <a:buSzPts val="2000"/>
              <a:buChar char="■"/>
              <a:defRPr/>
            </a:lvl3pPr>
            <a:lvl4pPr lvl="3">
              <a:spcBef>
                <a:spcPts val="0"/>
              </a:spcBef>
              <a:buSzPts val="2000"/>
              <a:buChar char="●"/>
              <a:defRPr sz="2000"/>
            </a:lvl4pPr>
            <a:lvl5pPr lvl="4">
              <a:spcBef>
                <a:spcPts val="0"/>
              </a:spcBef>
              <a:buSzPts val="2000"/>
              <a:buChar char="○"/>
              <a:defRPr sz="2000"/>
            </a:lvl5pPr>
            <a:lvl6pPr lvl="5">
              <a:spcBef>
                <a:spcPts val="0"/>
              </a:spcBef>
              <a:buSzPts val="2000"/>
              <a:buChar char="■"/>
              <a:defRPr sz="2000"/>
            </a:lvl6pPr>
            <a:lvl7pPr lvl="6">
              <a:spcBef>
                <a:spcPts val="0"/>
              </a:spcBef>
              <a:buSzPts val="2000"/>
              <a:buChar char="●"/>
              <a:defRPr sz="2000"/>
            </a:lvl7pPr>
            <a:lvl8pPr lvl="7">
              <a:spcBef>
                <a:spcPts val="0"/>
              </a:spcBef>
              <a:buSzPts val="2000"/>
              <a:buChar char="○"/>
              <a:defRPr sz="2000"/>
            </a:lvl8pPr>
            <a:lvl9pPr lvl="8">
              <a:spcBef>
                <a:spcPts val="0"/>
              </a:spcBef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Shape 3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" name="Shape 3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" name="Shape 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2000"/>
              <a:buNone/>
              <a:defRPr/>
            </a:lvl1pPr>
            <a:lvl2pPr lvl="1" rtl="0">
              <a:spcBef>
                <a:spcPts val="0"/>
              </a:spcBef>
              <a:buSzPts val="2000"/>
              <a:buNone/>
              <a:defRPr/>
            </a:lvl2pPr>
            <a:lvl3pPr lvl="2" rtl="0">
              <a:spcBef>
                <a:spcPts val="0"/>
              </a:spcBef>
              <a:buSzPts val="2000"/>
              <a:buNone/>
              <a:defRPr/>
            </a:lvl3pPr>
            <a:lvl4pPr lvl="3" rtl="0">
              <a:spcBef>
                <a:spcPts val="0"/>
              </a:spcBef>
              <a:buSzPts val="2000"/>
              <a:buNone/>
              <a:defRPr/>
            </a:lvl4pPr>
            <a:lvl5pPr lvl="4" rtl="0">
              <a:spcBef>
                <a:spcPts val="0"/>
              </a:spcBef>
              <a:buSzPts val="2000"/>
              <a:buNone/>
              <a:defRPr/>
            </a:lvl5pPr>
            <a:lvl6pPr lvl="5" rtl="0">
              <a:spcBef>
                <a:spcPts val="0"/>
              </a:spcBef>
              <a:buSzPts val="2000"/>
              <a:buNone/>
              <a:defRPr/>
            </a:lvl6pPr>
            <a:lvl7pPr lvl="6" rtl="0">
              <a:spcBef>
                <a:spcPts val="0"/>
              </a:spcBef>
              <a:buSzPts val="2000"/>
              <a:buNone/>
              <a:defRPr/>
            </a:lvl7pPr>
            <a:lvl8pPr lvl="7" rtl="0">
              <a:spcBef>
                <a:spcPts val="0"/>
              </a:spcBef>
              <a:buSzPts val="2000"/>
              <a:buNone/>
              <a:defRPr/>
            </a:lvl8pPr>
            <a:lvl9pPr lvl="8" rtl="0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◉"/>
              <a:defRPr sz="1800"/>
            </a:lvl1pPr>
            <a:lvl2pPr lvl="1" rtl="0">
              <a:spcBef>
                <a:spcPts val="0"/>
              </a:spcBef>
              <a:buSzPts val="1800"/>
              <a:buChar char="○"/>
              <a:defRPr sz="1800"/>
            </a:lvl2pPr>
            <a:lvl3pPr lvl="2" rtl="0">
              <a:spcBef>
                <a:spcPts val="0"/>
              </a:spcBef>
              <a:buSzPts val="1800"/>
              <a:buChar char="■"/>
              <a:defRPr sz="1800"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◉"/>
              <a:defRPr sz="1800"/>
            </a:lvl1pPr>
            <a:lvl2pPr lvl="1" rtl="0">
              <a:spcBef>
                <a:spcPts val="0"/>
              </a:spcBef>
              <a:buSzPts val="1800"/>
              <a:buChar char="○"/>
              <a:defRPr sz="1800"/>
            </a:lvl2pPr>
            <a:lvl3pPr lvl="2" rtl="0">
              <a:spcBef>
                <a:spcPts val="0"/>
              </a:spcBef>
              <a:buSzPts val="1800"/>
              <a:buChar char="■"/>
              <a:defRPr sz="1800"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◉"/>
              <a:defRPr sz="1800"/>
            </a:lvl1pPr>
            <a:lvl2pPr lvl="1" rtl="0">
              <a:spcBef>
                <a:spcPts val="0"/>
              </a:spcBef>
              <a:buSzPts val="1800"/>
              <a:buChar char="○"/>
              <a:defRPr sz="1800"/>
            </a:lvl2pPr>
            <a:lvl3pPr lvl="2" rtl="0">
              <a:spcBef>
                <a:spcPts val="0"/>
              </a:spcBef>
              <a:buSzPts val="1800"/>
              <a:buChar char="■"/>
              <a:defRPr sz="1800"/>
            </a:lvl3pPr>
            <a:lvl4pPr lvl="3" rtl="0">
              <a:spcBef>
                <a:spcPts val="0"/>
              </a:spcBef>
              <a:buSzPts val="1800"/>
              <a:buChar char="●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" name="Shape 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360"/>
              </a:spcBef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" name="Shape 5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Lora"/>
                <a:ea typeface="Lora"/>
                <a:cs typeface="Lora"/>
                <a:sym typeface="Lo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hape 62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" name="Shape 6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996625" y="1992525"/>
            <a:ext cx="5931000" cy="1171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Fraud Detection Within The Hut Group </a:t>
            </a:r>
          </a:p>
        </p:txBody>
      </p:sp>
      <p:sp>
        <p:nvSpPr>
          <p:cNvPr id="84" name="Shape 84"/>
          <p:cNvSpPr txBox="1"/>
          <p:nvPr>
            <p:ph idx="4294967295" type="subTitle"/>
          </p:nvPr>
        </p:nvSpPr>
        <p:spPr>
          <a:xfrm>
            <a:off x="729452" y="3464725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Thomas Pinder, Nicholas Abad, Julie Sun, Omar Khan, Luke Lorenzi, Mengnan Sun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2450"/>
            <a:ext cx="444817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100" y="552450"/>
            <a:ext cx="4448175" cy="403860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52450"/>
            <a:ext cx="444817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825" y="644775"/>
            <a:ext cx="4250675" cy="385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022225" y="1693525"/>
            <a:ext cx="44343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Cleaning Data and Feature Engineering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460950" y="163875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Joined together three separate .csv files in R to create one large data frame with 42 unique variables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In order to extract more information from our data, we engineered new variables from the original variables that we were given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◉"/>
            </a:pPr>
            <a:r>
              <a:rPr lang="en"/>
              <a:t>Examples of these include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8625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050" y="152400"/>
            <a:ext cx="42862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5" y="552450"/>
            <a:ext cx="42862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460950" y="6939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Examples of new variables created</a:t>
            </a:r>
          </a:p>
          <a:p>
            <a:pPr indent="-260350" lvl="1" marL="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*** Wait until random forest / variable importance to talk about those here ***</a:t>
            </a:r>
          </a:p>
          <a:p>
            <a:pPr indent="-260350" lvl="1" marL="742950" rtl="0">
              <a:lnSpc>
                <a:spcPct val="115000"/>
              </a:lnSpc>
              <a:spcBef>
                <a:spcPts val="0"/>
              </a:spcBef>
              <a:buSzPts val="2000"/>
              <a:buChar char="○"/>
            </a:pPr>
            <a:r>
              <a:rPr lang="en"/>
              <a:t>Prop, customer trustworthiness, status, some one-hot encoding DVD, footwear and skincare ranked highly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4294967295" type="body"/>
          </p:nvPr>
        </p:nvSpPr>
        <p:spPr>
          <a:xfrm>
            <a:off x="460950" y="6939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"/>
              <a:t>Problems with data:</a:t>
            </a:r>
          </a:p>
          <a:p>
            <a:pPr indent="-2603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Missing data and received NA for several values</a:t>
            </a:r>
          </a:p>
          <a:p>
            <a:pPr indent="-2603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One-hot encoding didn’t quite work</a:t>
            </a:r>
          </a:p>
          <a:p>
            <a:pPr indent="-2603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Disproportionate dataset with not very many frauds</a:t>
            </a:r>
          </a:p>
          <a:p>
            <a:pPr indent="-2603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Modeling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4294967295" type="body"/>
          </p:nvPr>
        </p:nvSpPr>
        <p:spPr>
          <a:xfrm>
            <a:off x="460950" y="6939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Disproportionate datase</a:t>
            </a:r>
            <a:r>
              <a:rPr lang="en"/>
              <a:t>t</a:t>
            </a:r>
          </a:p>
          <a:p>
            <a:pPr indent="-260350" lvl="1" marL="742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Only 0.29% of our dataset were classified as fraudulent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To account for this, we undersampled the non-fraudulent observations and created “synthetic” examples of fraudulent data through a method called SMOTE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◉"/>
            </a:pPr>
            <a:r>
              <a:rPr lang="en"/>
              <a:t>SMOTE (Synthetic Minority Over-Sampling Technique)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Project Background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1382300" y="2515050"/>
            <a:ext cx="4933800" cy="81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60350" lvl="1" marL="742950" rtl="0" algn="l">
              <a:lnSpc>
                <a:spcPct val="115000"/>
              </a:lnSpc>
              <a:spcBef>
                <a:spcPts val="0"/>
              </a:spcBef>
              <a:buSzPts val="2000"/>
              <a:buFont typeface="Quattrocento Sans"/>
              <a:buChar char="○"/>
            </a:pPr>
            <a:r>
              <a:rPr i="0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“The </a:t>
            </a:r>
            <a:r>
              <a:rPr b="1" i="0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minority class</a:t>
            </a:r>
            <a:r>
              <a:rPr i="0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over-sampled by taking each minority class sample and introducing synthetic examples along the line segments joining any/all of the 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</a:t>
            </a:r>
            <a:r>
              <a:rPr i="0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minority class nearest neighbors”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3175" y="252975"/>
            <a:ext cx="80706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Synthetic Minority Over-Sampling Technique (SMOTE)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4294967295" type="body"/>
          </p:nvPr>
        </p:nvSpPr>
        <p:spPr>
          <a:xfrm>
            <a:off x="460950" y="6939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 	 	 		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	 			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 	 	 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 	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 	 	 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	 	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25" y="152400"/>
            <a:ext cx="7091748" cy="46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8075"/>
            <a:ext cx="8839202" cy="442732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2625950" y="1915250"/>
            <a:ext cx="361200" cy="518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138875" y="1915250"/>
            <a:ext cx="361200" cy="5181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4294967295" type="body"/>
          </p:nvPr>
        </p:nvSpPr>
        <p:spPr>
          <a:xfrm>
            <a:off x="460950" y="6216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342900" rtl="0">
              <a:lnSpc>
                <a:spcPct val="115000"/>
              </a:lnSpc>
              <a:spcBef>
                <a:spcPts val="0"/>
              </a:spcBef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Stratifying on the 5 separate site keys but used every observation of fraud </a:t>
            </a:r>
          </a:p>
          <a:p>
            <a:pPr indent="-304800" lvl="0" marL="3429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Result of the training data set is …</a:t>
            </a:r>
          </a:p>
          <a:p>
            <a:pPr indent="-304800" lvl="0" marL="342900" rtl="0">
              <a:spcBef>
                <a:spcPts val="0"/>
              </a:spcBef>
              <a:buSzPts val="2400"/>
              <a:buChar char="◉"/>
            </a:pPr>
            <a:r>
              <a:rPr lang="en"/>
              <a:t>Both Type I and II errors were equally as detrimental to the company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4294967295" type="body"/>
          </p:nvPr>
        </p:nvSpPr>
        <p:spPr>
          <a:xfrm>
            <a:off x="460950" y="6216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342900" rtl="0">
              <a:lnSpc>
                <a:spcPct val="115000"/>
              </a:lnSpc>
              <a:spcBef>
                <a:spcPts val="0"/>
              </a:spcBef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Why use logistic regression?</a:t>
            </a:r>
          </a:p>
          <a:p>
            <a:pPr indent="-260350" lvl="1" marL="74295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Hut Group previously used logistic regression within their fraud detection department </a:t>
            </a:r>
          </a:p>
          <a:p>
            <a:pPr indent="-260350" lvl="1" marL="742950" rtl="0">
              <a:spcBef>
                <a:spcPts val="0"/>
              </a:spcBef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Response variable can only take 2 possible values</a:t>
            </a:r>
          </a:p>
          <a:p>
            <a:pPr indent="-260350" lvl="1" marL="742950" rtl="0">
              <a:spcBef>
                <a:spcPts val="0"/>
              </a:spcBef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Easy to interpret in comparison to other models such as random forests or neural networks</a:t>
            </a:r>
          </a:p>
          <a:p>
            <a:pPr indent="-260350" lvl="1" marL="742950" rtl="0">
              <a:spcBef>
                <a:spcPts val="0"/>
              </a:spcBef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There are examples of past research papers that have used logistic regression for fraud detection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4294967295" type="body"/>
          </p:nvPr>
        </p:nvSpPr>
        <p:spPr>
          <a:xfrm>
            <a:off x="460950" y="6216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</a:pPr>
            <a:r>
              <a:rPr lang="en">
                <a:solidFill>
                  <a:schemeClr val="dk1"/>
                </a:solidFill>
              </a:rPr>
              <a:t>Why use Random Forests? (maybe?)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Steps of Analysis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Shape 254"/>
          <p:cNvGraphicFramePr/>
          <p:nvPr/>
        </p:nvGraphicFramePr>
        <p:xfrm>
          <a:off x="274800" y="49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{B13AB28F-1104-4BB7-A566-FFCC62A150A1}</a:tableStyleId>
              </a:tblPr>
              <a:tblGrid>
                <a:gridCol w="2882400"/>
                <a:gridCol w="1086825"/>
                <a:gridCol w="1272125"/>
                <a:gridCol w="1156325"/>
                <a:gridCol w="1109975"/>
                <a:gridCol w="11679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Recall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Precision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F-Score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AUC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89.6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53.5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8.4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14.5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78.3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Random 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98.9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59.2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71.2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64.6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93.7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5" name="Shape 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75" y="2133875"/>
            <a:ext cx="3677559" cy="5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025" y="3661975"/>
            <a:ext cx="4967950" cy="2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700" y="2897926"/>
            <a:ext cx="3649360" cy="5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900" y="2133872"/>
            <a:ext cx="2394954" cy="5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675" y="2897921"/>
            <a:ext cx="2054725" cy="5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7467"/>
          <a:stretch/>
        </p:blipFill>
        <p:spPr>
          <a:xfrm>
            <a:off x="5048850" y="1475575"/>
            <a:ext cx="3507924" cy="34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4">
            <a:alphaModFix/>
          </a:blip>
          <a:srcRect b="0" l="0" r="0" t="5678"/>
          <a:stretch/>
        </p:blipFill>
        <p:spPr>
          <a:xfrm>
            <a:off x="729825" y="1475575"/>
            <a:ext cx="3576850" cy="3426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0" y="224800"/>
            <a:ext cx="9144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800" u="sng">
                <a:latin typeface="Lora"/>
                <a:ea typeface="Lora"/>
                <a:cs typeface="Lora"/>
                <a:sym typeface="Lora"/>
              </a:rPr>
              <a:t>Normalised Confusion Matrix 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088950" y="926750"/>
            <a:ext cx="3139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Logitstic Regression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320125" y="926750"/>
            <a:ext cx="3139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Random Forest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4294967295" type="body"/>
          </p:nvPr>
        </p:nvSpPr>
        <p:spPr>
          <a:xfrm>
            <a:off x="460950" y="621600"/>
            <a:ext cx="8222100" cy="424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What is The Hut Group?</a:t>
            </a:r>
          </a:p>
          <a:p>
            <a:pPr indent="-260350" lvl="1" marL="74295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E-commerce company that sells a wide range of products to customers all over the world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Why is detecting fraud important?</a:t>
            </a:r>
          </a:p>
          <a:p>
            <a:pPr indent="-260350" lvl="1" marL="74295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Helps limit the amount of money lost via fraudsters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How does the fraud process work at The Hut Group?</a:t>
            </a:r>
          </a:p>
          <a:p>
            <a:pPr indent="-260350" lvl="1" marL="74295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an automated program to flag a transaction as potential fraud</a:t>
            </a:r>
          </a:p>
          <a:p>
            <a:pPr indent="-260350" lvl="1" marL="742950" rtl="0">
              <a:spcBef>
                <a:spcPts val="0"/>
              </a:spcBef>
              <a:buSzPts val="2000"/>
              <a:buChar char="○"/>
            </a:pPr>
            <a:r>
              <a:rPr lang="en"/>
              <a:t>Pass these individual suspicious transactions to someone who determines if the transaction will be approved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Bias and Validity concerns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4294967295" type="body"/>
          </p:nvPr>
        </p:nvSpPr>
        <p:spPr>
          <a:xfrm>
            <a:off x="460950" y="6216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342900" rtl="0">
              <a:lnSpc>
                <a:spcPct val="115000"/>
              </a:lnSpc>
              <a:spcBef>
                <a:spcPts val="0"/>
              </a:spcBef>
              <a:buSzPts val="2400"/>
              <a:buFont typeface="Lora"/>
              <a:buChar char="◉"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Bias and Validity concerns:</a:t>
            </a:r>
          </a:p>
          <a:p>
            <a:pPr indent="-260350" lvl="1" marL="74295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Undersampling the amount of non-frauds using SMOTE</a:t>
            </a:r>
          </a:p>
          <a:p>
            <a:pPr indent="-260350" lvl="1" marL="74295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Oversampling the amount of frauds using TOMEK</a:t>
            </a:r>
          </a:p>
          <a:p>
            <a:pPr indent="-260350" lvl="1" marL="74295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External Validity / Generalizability</a:t>
            </a:r>
          </a:p>
          <a:p>
            <a:pPr indent="-203200" lvl="2" marL="114300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Only received data during a three month period</a:t>
            </a:r>
          </a:p>
          <a:p>
            <a:pPr indent="-260350" lvl="1" marL="74295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Reporting Bias</a:t>
            </a:r>
          </a:p>
          <a:p>
            <a:pPr indent="-203200" lvl="2" marL="114300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Some observations may have gone through the system as non-fraudulent when in reality they actually are fraudulent </a:t>
            </a:r>
          </a:p>
          <a:p>
            <a:pPr indent="-260350" lvl="1" marL="74295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Stratifying on the 6 unique account keys rather than using the entire data set</a:t>
            </a:r>
          </a:p>
          <a:p>
            <a:pPr indent="-260350" lvl="1" marL="742950" rtl="0">
              <a:spcBef>
                <a:spcPts val="0"/>
              </a:spcBef>
              <a:buSzPts val="2000"/>
              <a:buFont typeface="Lora"/>
              <a:buChar char="○"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4294967295" type="body"/>
          </p:nvPr>
        </p:nvSpPr>
        <p:spPr>
          <a:xfrm>
            <a:off x="460950" y="6216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342900" rtl="0">
              <a:lnSpc>
                <a:spcPct val="115000"/>
              </a:lnSpc>
              <a:spcBef>
                <a:spcPts val="0"/>
              </a:spcBef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Page saved for conclusion</a:t>
            </a:r>
          </a:p>
          <a:p>
            <a:pPr indent="-260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1158450" y="1170025"/>
            <a:ext cx="70203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Thank You For Listening.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Are There Any Questions?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Aims &amp; Objectives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460950" y="6216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◉"/>
            </a:pPr>
            <a:r>
              <a:rPr b="1" lang="en" u="sng"/>
              <a:t>Goal:</a:t>
            </a:r>
            <a:r>
              <a:rPr b="1" lang="en"/>
              <a:t> Build an artificial fraud investigator to understand</a:t>
            </a:r>
            <a:r>
              <a:rPr b="1" lang="en"/>
              <a:t> and </a:t>
            </a:r>
            <a:r>
              <a:rPr b="1" lang="en"/>
              <a:t>explain fraudulent behaviour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Analyze 3 main .csv files in order to detect fraud within a three month period between March 2016 and May 2016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Determine the importance of each of the preexisting variables and attempt to develop new ones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Statistically analyze our model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◉"/>
            </a:pPr>
            <a:r>
              <a:rPr lang="en"/>
              <a:t>Make predictions and conclusions based on that model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2022225" y="1693525"/>
            <a:ext cx="4060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Overview of steps taken to detect fraud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460950" y="6939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Discuss fraud with The Hut Group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Research and understand current fraud research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Determine language and technologies to use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Perform feature engineering to extract more information from pre-existing variables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Determine importance of both original and new variables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◉"/>
            </a:pPr>
            <a:r>
              <a:rPr lang="en"/>
              <a:t>Use logistic regression to determine whether a transaction is more likely to be fraudulent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Understanding the data and current fraud research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460950" y="693900"/>
            <a:ext cx="8222100" cy="41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342900" rtl="0">
              <a:lnSpc>
                <a:spcPct val="115000"/>
              </a:lnSpc>
              <a:spcBef>
                <a:spcPts val="0"/>
              </a:spcBef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Data came from 3 main .csv files with lookup tables with over 418,000 observations for our main transaction page</a:t>
            </a:r>
          </a:p>
          <a:p>
            <a:pPr indent="-304800" lvl="0" marL="342900" rtl="0">
              <a:lnSpc>
                <a:spcPct val="115000"/>
              </a:lnSpc>
              <a:spcBef>
                <a:spcPts val="0"/>
              </a:spcBef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Originally given variables such as account key, location, date of transaction, category of item, delivery option, etc.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◉"/>
            </a:pPr>
            <a:r>
              <a:rPr lang="en"/>
              <a:t>Not much publicly available literature on current fraud research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