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sldIdLst>
    <p:sldId id="256" r:id="rId2"/>
    <p:sldId id="270" r:id="rId3"/>
    <p:sldId id="269" r:id="rId4"/>
    <p:sldId id="268" r:id="rId5"/>
    <p:sldId id="258" r:id="rId6"/>
    <p:sldId id="259" r:id="rId7"/>
    <p:sldId id="260" r:id="rId8"/>
    <p:sldId id="262" r:id="rId9"/>
    <p:sldId id="263" r:id="rId10"/>
    <p:sldId id="266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9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038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926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75946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133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534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531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55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1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8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6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4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3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3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2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500" dirty="0" smtClean="0"/>
              <a:t>PDIP PRIMER</a:t>
            </a:r>
            <a:endParaRPr lang="en-US" sz="8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Standard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08632"/>
            <a:ext cx="10522632" cy="4913939"/>
          </a:xfrm>
        </p:spPr>
        <p:txBody>
          <a:bodyPr>
            <a:noAutofit/>
          </a:bodyPr>
          <a:lstStyle/>
          <a:p>
            <a:r>
              <a:rPr lang="en-US" sz="2500" dirty="0" smtClean="0"/>
              <a:t>Search published plans</a:t>
            </a:r>
          </a:p>
          <a:p>
            <a:pPr lvl="1"/>
            <a:r>
              <a:rPr lang="en-US" sz="2300" dirty="0" smtClean="0"/>
              <a:t>Searches </a:t>
            </a:r>
            <a:r>
              <a:rPr lang="en-US" sz="2300" dirty="0"/>
              <a:t>are a variant of the homepage, with </a:t>
            </a:r>
            <a:r>
              <a:rPr lang="en-US" sz="2300" dirty="0" err="1"/>
              <a:t>url</a:t>
            </a:r>
            <a:r>
              <a:rPr lang="en-US" sz="2300" dirty="0"/>
              <a:t> changes</a:t>
            </a:r>
          </a:p>
          <a:p>
            <a:pPr lvl="1"/>
            <a:r>
              <a:rPr lang="en-US" sz="2300" dirty="0"/>
              <a:t>#? Followed by characters to denote filter, &amp; </a:t>
            </a:r>
            <a:r>
              <a:rPr lang="en-US" sz="2300" dirty="0" smtClean="0"/>
              <a:t>separates </a:t>
            </a:r>
            <a:r>
              <a:rPr lang="en-US" sz="2300" dirty="0" smtClean="0"/>
              <a:t>filters</a:t>
            </a:r>
          </a:p>
          <a:p>
            <a:pPr lvl="1"/>
            <a:r>
              <a:rPr lang="en-US" sz="2300" dirty="0"/>
              <a:t>F</a:t>
            </a:r>
            <a:r>
              <a:rPr lang="en-US" sz="2300" dirty="0" smtClean="0"/>
              <a:t>ive parameters to search (none necessary)</a:t>
            </a:r>
          </a:p>
          <a:p>
            <a:pPr lvl="1"/>
            <a:r>
              <a:rPr lang="en-US" sz="2300" dirty="0" smtClean="0"/>
              <a:t>Text (q= with spaces replaced with text)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800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Message PDIP help desk</a:t>
            </a:r>
          </a:p>
          <a:p>
            <a:r>
              <a:rPr lang="en-US" sz="3000" dirty="0" smtClean="0"/>
              <a:t>Field for email and feedback message</a:t>
            </a:r>
          </a:p>
          <a:p>
            <a:r>
              <a:rPr lang="en-US" sz="3000" dirty="0" smtClean="0"/>
              <a:t>Email is optional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575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86860"/>
            <a:ext cx="10261375" cy="4935711"/>
          </a:xfrm>
        </p:spPr>
        <p:txBody>
          <a:bodyPr>
            <a:noAutofit/>
          </a:bodyPr>
          <a:lstStyle/>
          <a:p>
            <a:r>
              <a:rPr lang="en-US" sz="2300" dirty="0" smtClean="0"/>
              <a:t>Like the homepage</a:t>
            </a:r>
          </a:p>
          <a:p>
            <a:r>
              <a:rPr lang="en-US" sz="2300" dirty="0" smtClean="0"/>
              <a:t>Shows working drafts of plans in your mission</a:t>
            </a:r>
          </a:p>
          <a:p>
            <a:r>
              <a:rPr lang="en-US" sz="2300" dirty="0" smtClean="0"/>
              <a:t>Plans can be edited with “check out” button, or “edit” after the plan is checked </a:t>
            </a:r>
            <a:r>
              <a:rPr lang="en-US" sz="2300" dirty="0" smtClean="0"/>
              <a:t>out.</a:t>
            </a:r>
            <a:endParaRPr lang="en-US" sz="2300" dirty="0" smtClean="0"/>
          </a:p>
          <a:p>
            <a:r>
              <a:rPr lang="en-US" sz="2300" dirty="0" smtClean="0"/>
              <a:t>Both open </a:t>
            </a:r>
            <a:r>
              <a:rPr lang="en-US" sz="2300" dirty="0" smtClean="0"/>
              <a:t>plan </a:t>
            </a:r>
            <a:r>
              <a:rPr lang="en-US" sz="2300" dirty="0"/>
              <a:t>e</a:t>
            </a:r>
            <a:r>
              <a:rPr lang="en-US" sz="2300" dirty="0" smtClean="0"/>
              <a:t>ditor</a:t>
            </a:r>
            <a:endParaRPr lang="en-US" sz="2300" dirty="0" smtClean="0"/>
          </a:p>
          <a:p>
            <a:r>
              <a:rPr lang="en-US" sz="2300" dirty="0" smtClean="0"/>
              <a:t>After a user checks out, edits, and checks a plan in again, it must be approved by another user (approver or above) before </a:t>
            </a:r>
            <a:r>
              <a:rPr lang="en-US" sz="2300" dirty="0" smtClean="0"/>
              <a:t>publication.</a:t>
            </a:r>
            <a:endParaRPr lang="en-US" sz="2300" dirty="0" smtClean="0"/>
          </a:p>
          <a:p>
            <a:r>
              <a:rPr lang="en-US" sz="2300" dirty="0" smtClean="0"/>
              <a:t>After an hour without revision, any user can check in a checked out </a:t>
            </a:r>
            <a:r>
              <a:rPr lang="en-US" sz="2300" dirty="0" smtClean="0"/>
              <a:t>plan.</a:t>
            </a:r>
            <a:endParaRPr lang="en-US" sz="2300" dirty="0" smtClean="0"/>
          </a:p>
          <a:p>
            <a:r>
              <a:rPr lang="en-US" sz="2300" dirty="0" smtClean="0"/>
              <a:t>A log of changes can be seen if the bottom link is clicked. Beside it, a help window opens explaining the versioning info.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5695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Mission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36915"/>
            <a:ext cx="9673545" cy="5050971"/>
          </a:xfrm>
        </p:spPr>
        <p:txBody>
          <a:bodyPr>
            <a:noAutofit/>
          </a:bodyPr>
          <a:lstStyle/>
          <a:p>
            <a:r>
              <a:rPr lang="en-US" sz="2500" dirty="0"/>
              <a:t>A</a:t>
            </a:r>
            <a:r>
              <a:rPr lang="en-US" sz="2500" dirty="0" smtClean="0"/>
              <a:t>dd, modify, remove </a:t>
            </a:r>
            <a:r>
              <a:rPr lang="en-US" sz="2500" dirty="0" smtClean="0"/>
              <a:t>and </a:t>
            </a:r>
            <a:r>
              <a:rPr lang="en-US" sz="2500" dirty="0" smtClean="0"/>
              <a:t>activities</a:t>
            </a:r>
          </a:p>
          <a:p>
            <a:r>
              <a:rPr lang="en-US" sz="2500" dirty="0"/>
              <a:t>E</a:t>
            </a:r>
            <a:r>
              <a:rPr lang="en-US" sz="2500" dirty="0" smtClean="0"/>
              <a:t>dit Program and Result</a:t>
            </a:r>
          </a:p>
          <a:p>
            <a:r>
              <a:rPr lang="en-US" sz="2500" dirty="0" smtClean="0"/>
              <a:t>Add / remove themes and audiences</a:t>
            </a:r>
          </a:p>
          <a:p>
            <a:r>
              <a:rPr lang="en-US" sz="2500" dirty="0" smtClean="0"/>
              <a:t>Click to edit </a:t>
            </a:r>
            <a:r>
              <a:rPr lang="en-US" sz="2500" dirty="0" smtClean="0"/>
              <a:t>the activities</a:t>
            </a:r>
            <a:r>
              <a:rPr lang="en-US" sz="2500" dirty="0" smtClean="0"/>
              <a:t>, </a:t>
            </a:r>
            <a:r>
              <a:rPr lang="en-US" sz="2500" dirty="0" smtClean="0"/>
              <a:t>program, result and activities </a:t>
            </a:r>
            <a:endParaRPr lang="en-US" sz="2500" dirty="0" smtClean="0"/>
          </a:p>
          <a:p>
            <a:r>
              <a:rPr lang="en-US" sz="2500" dirty="0" smtClean="0"/>
              <a:t>Click themes or audiences to open a menu where themes and audiences can be selected as </a:t>
            </a:r>
            <a:r>
              <a:rPr lang="en-US" sz="2500" dirty="0" smtClean="0"/>
              <a:t>checkboxes.</a:t>
            </a:r>
            <a:endParaRPr lang="en-US" sz="2500" dirty="0" smtClean="0"/>
          </a:p>
          <a:p>
            <a:r>
              <a:rPr lang="en-US" sz="2500" dirty="0" smtClean="0"/>
              <a:t>Plans are autosaved every </a:t>
            </a:r>
            <a:r>
              <a:rPr lang="en-US" sz="2500" dirty="0" smtClean="0"/>
              <a:t>two minutes</a:t>
            </a:r>
            <a:r>
              <a:rPr lang="en-US" sz="2500" dirty="0" smtClean="0"/>
              <a:t>, </a:t>
            </a:r>
            <a:r>
              <a:rPr lang="en-US" sz="2500" dirty="0" smtClean="0"/>
              <a:t>If </a:t>
            </a:r>
            <a:r>
              <a:rPr lang="en-US" sz="2500" dirty="0" smtClean="0"/>
              <a:t>a page is closed without saving it will revert to the </a:t>
            </a:r>
            <a:r>
              <a:rPr lang="en-US" sz="2500" dirty="0" err="1" smtClean="0"/>
              <a:t>autosave</a:t>
            </a:r>
            <a:r>
              <a:rPr lang="en-US" sz="2500" dirty="0" smtClean="0"/>
              <a:t>.</a:t>
            </a:r>
            <a:endParaRPr lang="en-US" sz="2500" dirty="0"/>
          </a:p>
          <a:p>
            <a:r>
              <a:rPr lang="en-US" sz="2500" dirty="0" smtClean="0"/>
              <a:t>Plan manager reports changes whenever the editor is </a:t>
            </a:r>
            <a:r>
              <a:rPr lang="en-US" sz="2500" dirty="0" smtClean="0"/>
              <a:t>used.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883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What is PDIP?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The Public Diplomacy Implementation (PDIP) is a tool for annual planning to help Public Affairs Officers (PAOs) link their programs and activities to their Mission’s Integrated Country Strategy (ICS) goals and objectives. 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PDIP coordinates activities throughout the Mission over the course of the fiscal year. 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PDIP operates as part of the Public Diplomacy Strategic Continuum, which includes PDRAM, PDRP, and MAT.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87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875549"/>
              </p:ext>
            </p:extLst>
          </p:nvPr>
        </p:nvGraphicFramePr>
        <p:xfrm>
          <a:off x="646111" y="1864996"/>
          <a:ext cx="9526216" cy="4195762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86900"/>
                <a:gridCol w="7239316"/>
              </a:tblGrid>
              <a:tr h="1200547"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r>
                        <a:rPr lang="en-US" baseline="0" dirty="0" smtClean="0"/>
                        <a:t> Administrators 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Can read</a:t>
                      </a:r>
                      <a:r>
                        <a:rPr lang="en-US" b="0" baseline="0" dirty="0" smtClean="0"/>
                        <a:t>, write, and approve plans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/>
                        <a:t>Can assign user groups to people in each mission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/>
                        <a:t>Can assign users and a Post Administration to any mission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0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Post Administrators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Can read,</a:t>
                      </a:r>
                      <a:r>
                        <a:rPr lang="en-US" baseline="0" dirty="0" smtClean="0"/>
                        <a:t> write, and approve plans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Can assign user groups to people in each mission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4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Approver </a:t>
                      </a:r>
                      <a:endParaRPr lang="en-US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Can read,</a:t>
                      </a:r>
                      <a:r>
                        <a:rPr lang="en-US" baseline="0" dirty="0" smtClean="0"/>
                        <a:t> write and approve plans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0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Standard Users </a:t>
                      </a:r>
                      <a:endParaRPr lang="en-US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Can read and write plans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73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Guests </a:t>
                      </a:r>
                      <a:endParaRPr lang="en-US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Can read plans 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1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navigation mechanism</a:t>
            </a:r>
          </a:p>
          <a:p>
            <a:r>
              <a:rPr lang="en-US" dirty="0" smtClean="0"/>
              <a:t>Access all mentioned pages</a:t>
            </a:r>
          </a:p>
          <a:p>
            <a:r>
              <a:rPr lang="en-US" dirty="0" smtClean="0"/>
              <a:t>Differences per security role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Dropdown changes what </a:t>
            </a:r>
            <a:r>
              <a:rPr lang="en-US" dirty="0"/>
              <a:t>F</a:t>
            </a:r>
            <a:r>
              <a:rPr lang="en-US" dirty="0" smtClean="0"/>
              <a:t>iscal year </a:t>
            </a:r>
            <a:r>
              <a:rPr lang="en-US" dirty="0" smtClean="0"/>
              <a:t>you’re looking at for </a:t>
            </a:r>
            <a:r>
              <a:rPr lang="en-US" dirty="0" smtClean="0"/>
              <a:t>all pages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556029"/>
            <a:ext cx="8946541" cy="11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Century Gothic" panose="020B0502020202020204" pitchFamily="34" charset="0"/>
              <a:buChar char="►"/>
            </a:pPr>
            <a:r>
              <a:rPr lang="en-US" sz="2500" dirty="0" smtClean="0">
                <a:solidFill>
                  <a:schemeClr val="tx1"/>
                </a:solidFill>
              </a:rPr>
              <a:t>Ribbon on the bottom of page</a:t>
            </a:r>
            <a:endParaRPr lang="en-US" sz="2500" dirty="0">
              <a:solidFill>
                <a:schemeClr val="tx1"/>
              </a:solidFill>
            </a:endParaRPr>
          </a:p>
          <a:p>
            <a:pPr marL="388620">
              <a:buFont typeface="Century Gothic" panose="020B0502020202020204" pitchFamily="34" charset="0"/>
              <a:buChar char="►"/>
            </a:pPr>
            <a:endParaRPr lang="en-US" sz="25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2500" dirty="0" smtClean="0">
                <a:solidFill>
                  <a:schemeClr val="tx1"/>
                </a:solidFill>
              </a:rPr>
              <a:t/>
            </a:r>
            <a:br>
              <a:rPr lang="en-US" sz="2500" dirty="0" smtClean="0">
                <a:solidFill>
                  <a:schemeClr val="tx1"/>
                </a:solidFill>
              </a:rPr>
            </a:br>
            <a:endParaRPr lang="en-US" sz="2500" dirty="0" smtClean="0">
              <a:solidFill>
                <a:schemeClr val="tx1"/>
              </a:solidFill>
            </a:endParaRP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500" dirty="0" smtClean="0">
                <a:solidFill>
                  <a:schemeClr val="tx1"/>
                </a:solidFill>
              </a:rPr>
              <a:t>US Department of State opens </a:t>
            </a:r>
            <a:r>
              <a:rPr lang="en-US" sz="2500" dirty="0">
                <a:solidFill>
                  <a:schemeClr val="tx1"/>
                </a:solidFill>
              </a:rPr>
              <a:t>the Policy Planning and Resources for Public Diplomacy and Public Affairs information page on the State Department’s </a:t>
            </a:r>
            <a:r>
              <a:rPr lang="en-US" sz="2500" dirty="0" smtClean="0">
                <a:solidFill>
                  <a:schemeClr val="tx1"/>
                </a:solidFill>
              </a:rPr>
              <a:t>website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500" dirty="0" smtClean="0">
                <a:solidFill>
                  <a:schemeClr val="tx1"/>
                </a:solidFill>
              </a:rPr>
              <a:t>Leave Feedback opens the </a:t>
            </a:r>
            <a:r>
              <a:rPr lang="en-US" sz="2500" dirty="0" smtClean="0">
                <a:solidFill>
                  <a:schemeClr val="tx1"/>
                </a:solidFill>
              </a:rPr>
              <a:t>email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2674358"/>
            <a:ext cx="8946541" cy="11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Missions and My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61033"/>
            <a:ext cx="8946541" cy="4195481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1"/>
                </a:solidFill>
              </a:rPr>
              <a:t>Managed by Global Admin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Control what users can see and edit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Can check your mission </a:t>
            </a:r>
            <a:r>
              <a:rPr lang="en-US" sz="2500" dirty="0" smtClean="0">
                <a:solidFill>
                  <a:schemeClr val="tx1"/>
                </a:solidFill>
              </a:rPr>
              <a:t>under man icon </a:t>
            </a:r>
            <a:r>
              <a:rPr lang="en-US" sz="2500" dirty="0" smtClean="0">
                <a:solidFill>
                  <a:schemeClr val="tx1"/>
                </a:solidFill>
              </a:rPr>
              <a:t>window</a:t>
            </a:r>
          </a:p>
          <a:p>
            <a:r>
              <a:rPr lang="en-US" sz="2500" dirty="0">
                <a:solidFill>
                  <a:schemeClr val="tx1"/>
                </a:solidFill>
              </a:rPr>
              <a:t>I</a:t>
            </a:r>
            <a:r>
              <a:rPr lang="en-US" sz="2500" dirty="0" smtClean="0">
                <a:solidFill>
                  <a:schemeClr val="tx1"/>
                </a:solidFill>
              </a:rPr>
              <a:t>s </a:t>
            </a:r>
            <a:r>
              <a:rPr lang="en-US" sz="2500" dirty="0" smtClean="0">
                <a:solidFill>
                  <a:schemeClr val="tx1"/>
                </a:solidFill>
              </a:rPr>
              <a:t>always in the top-right corner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Lists Name, Role, Mission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"/>
          <a:stretch/>
        </p:blipFill>
        <p:spPr>
          <a:xfrm>
            <a:off x="6186787" y="3668840"/>
            <a:ext cx="3864047" cy="27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47067"/>
            <a:ext cx="9404723" cy="4719047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500" dirty="0" smtClean="0">
                <a:solidFill>
                  <a:schemeClr val="tx1"/>
                </a:solidFill>
              </a:rPr>
              <a:t>Users cannot create new plans, they must be imported by Global Admins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Creation gives plans a version number of 0.1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This consists of a major and minor version number, where major comes first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Revisions increase minor version by 1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Publication increases major version by 1, clears minor version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For instance, a plan is imported (v 0.1), modified (v 0.2), and published (v 1.0).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1"/>
                </a:solidFill>
              </a:rPr>
              <a:t>List of published plans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Links to printer friendly pages for the plans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Click on plans to show details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Under plans you’ll see table</a:t>
            </a:r>
            <a:r>
              <a:rPr lang="en-US" sz="2500" dirty="0" smtClean="0">
                <a:solidFill>
                  <a:schemeClr val="tx1"/>
                </a:solidFill>
              </a:rPr>
              <a:t>, collapsible list, show all / hide all buttons for the list</a:t>
            </a:r>
          </a:p>
        </p:txBody>
      </p:sp>
    </p:spTree>
    <p:extLst>
      <p:ext uri="{BB962C8B-B14F-4D97-AF65-F5344CB8AC3E}">
        <p14:creationId xmlns:p14="http://schemas.microsoft.com/office/powerpoint/2010/main" val="4046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Friendly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en-US" sz="3000" dirty="0" smtClean="0"/>
              <a:t>Very similar to plans displayed on homepage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3000" dirty="0" smtClean="0"/>
              <a:t>Everything is expanded, cannot collapse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3000" dirty="0" smtClean="0"/>
              <a:t>Useful for email, printing, otherwise exporting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589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1053</TotalTime>
  <Words>606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PDIP PRIMER</vt:lpstr>
      <vt:lpstr>Introduction: What is PDIP?</vt:lpstr>
      <vt:lpstr>Roles and Responsibilities</vt:lpstr>
      <vt:lpstr>The Header</vt:lpstr>
      <vt:lpstr>The Footer</vt:lpstr>
      <vt:lpstr>Missions and My Account</vt:lpstr>
      <vt:lpstr>Versioning</vt:lpstr>
      <vt:lpstr>Home Page</vt:lpstr>
      <vt:lpstr>Printer Friendly Pages</vt:lpstr>
      <vt:lpstr>Search</vt:lpstr>
      <vt:lpstr>Leave Feedback</vt:lpstr>
      <vt:lpstr>Plans</vt:lpstr>
      <vt:lpstr>Edit Mission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PDIP Primer</dc:title>
  <dc:creator>Bradley Veerhoff</dc:creator>
  <cp:lastModifiedBy>Natalie Mork</cp:lastModifiedBy>
  <cp:revision>33</cp:revision>
  <dcterms:created xsi:type="dcterms:W3CDTF">2014-08-05T14:09:46Z</dcterms:created>
  <dcterms:modified xsi:type="dcterms:W3CDTF">2014-08-12T21:07:50Z</dcterms:modified>
</cp:coreProperties>
</file>