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/>
    <p:restoredTop sz="94719"/>
  </p:normalViewPr>
  <p:slideViewPr>
    <p:cSldViewPr snapToGrid="0">
      <p:cViewPr>
        <p:scale>
          <a:sx n="187" d="100"/>
          <a:sy n="187" d="100"/>
        </p:scale>
        <p:origin x="-104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D8D8-EB51-3DAF-D84B-5FDA97F2C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7C28B-8B7F-4809-8254-9D72BA6F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BF5F-F5E6-FD3E-1CCF-1569418E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D447-A3B3-22F7-1314-D6249D30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D00C-C9F0-DF79-269E-3557129A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71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992B-9FEA-74E1-4768-645E511B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18319-6682-6B23-7006-CB0B72AD8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9BC3-2660-C34C-B0CD-C94EF8BA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B7E20-856F-99CB-D533-D060D783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78A4-6BB1-43A7-BB34-C5DACAC4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250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0172-5EF9-7F89-7561-2E10F50D1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5F14E-21A6-020D-A901-08657B24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DA3C-9899-83F7-C90D-80883C2E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B116-06B1-3A59-CB36-01B491D2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90C0-C368-6754-F36A-2E19B2EB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9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0796-7293-0D80-BC05-83B48127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E8F6-3DEC-8827-63EB-9EB4C1EA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1257-CB3E-AB4E-C0C1-B2C07EED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60C9-3DE5-2273-CF56-E29F4FB0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5C1F-416F-0AE3-710F-0703D999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418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813-70B9-84B8-DEC8-930A20C5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16BF-8AE7-E977-D274-AADE36A6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829E-CDBF-D29C-E7F7-C051E6E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C005-E5F9-3C86-AB34-E679A11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E592-7BBD-67E5-8881-79288580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55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2D26-0A1F-145D-2902-B3A5480B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9C47-7283-B7BE-DEBA-61D1B373C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6872-CACD-2089-E40F-8BC70B8C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C614-C3BB-A8FC-47F6-2A88A72B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AACC-9F66-20A5-AF00-AF4912F8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6A45E-91FD-43D3-2E8C-078FCCDD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85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1CAE-96C8-9F1D-B489-C305B092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8B96-A164-188F-1178-C6D473D5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DE9E5-F26A-7F10-89ED-85502AC4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F7486-99EB-BF44-10A8-1F30FD943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BAB86-DED1-C639-A8EC-96AC7FA02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EBA52-8447-DC8D-1287-FCE90AFE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D33FB-2BCE-5A61-C778-7D1DD5D9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E2A1F-A650-069B-0EBF-4FD52DE8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001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1AB7-3D7D-F78C-009B-7F99F073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20B45-F840-F332-1FD9-E595F7A5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0E110-CD3C-6D42-3D6A-1DD124F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41003-EDC4-C28E-7D6F-90B40CE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440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BDFE7-7E03-542A-255C-0DBD6516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6AE0D-D084-E3B7-A321-6AE4CC6A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1106-E173-2F12-8702-C374A1A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631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3775-02CE-3D8F-9A94-F523DC4B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1896-2478-1D01-28B5-6C339C03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21E5-5D72-50EA-6811-119A448C0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511CA-8579-8FAF-5809-161B21D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DE644-3C13-D6D5-16E8-CB772F86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BEED-37D5-A2D2-7FC2-D19C76FB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347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DF-43F1-68FF-3179-BA678AF7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84A48-F222-F4A4-E3AE-F1538FB0C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1CEF-D056-FE6B-7598-EA9CD523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AF4C-E275-0291-8E92-23EDCA34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0D50-647C-42F2-CC08-236B6330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6E6DC-B061-9626-449C-F108102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345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FD99A-3403-CC1E-1F29-899A3922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2EDC-39B8-9655-9116-E638AD49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0E49-494F-D865-08F1-A8307B698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E67E-AE5A-1248-90F0-130AA50ADD6D}" type="datetimeFigureOut">
              <a:t>05.06.24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CDF1-C72C-5E2F-A17B-84422A96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BCA07-0DE0-F96B-CAA6-1FCED54C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FF16E-8C1B-E840-84EA-7921A0BDDB0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724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93FB8-B778-D341-75DE-91A6D435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61" y="3167743"/>
            <a:ext cx="3654304" cy="416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C1E48-E59F-5FEB-2688-3A531CDF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3" y="1054858"/>
            <a:ext cx="5248135" cy="2112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43262-567B-445E-06AB-374C2E98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19" y="1054081"/>
            <a:ext cx="5270856" cy="2112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9441F-78FE-D467-3967-5EE569DEE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61" y="3606756"/>
            <a:ext cx="4948777" cy="226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C75A9-8547-9D32-05E3-2E0F9B115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641" y="3501315"/>
            <a:ext cx="3145971" cy="2277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4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C7E9B1-4F18-3BFE-0528-1BAB6B45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19" y="475190"/>
            <a:ext cx="5224910" cy="2886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C3191E-02E4-6787-4070-5BFDD365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71" y="3160060"/>
            <a:ext cx="5240758" cy="2886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A009B-5E9C-8BD1-1D37-F1D5D32BC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39" y="5867340"/>
            <a:ext cx="4533900" cy="3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F11878-A216-86E9-6565-36F3855CB96E}"/>
              </a:ext>
            </a:extLst>
          </p:cNvPr>
          <p:cNvCxnSpPr>
            <a:cxnSpLocks/>
          </p:cNvCxnSpPr>
          <p:nvPr/>
        </p:nvCxnSpPr>
        <p:spPr>
          <a:xfrm>
            <a:off x="2970638" y="609600"/>
            <a:ext cx="0" cy="2550460"/>
          </a:xfrm>
          <a:prstGeom prst="line">
            <a:avLst/>
          </a:prstGeom>
          <a:ln w="3810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943A3C-764D-55AD-1906-7ACB6B10A6CD}"/>
              </a:ext>
            </a:extLst>
          </p:cNvPr>
          <p:cNvCxnSpPr>
            <a:cxnSpLocks/>
          </p:cNvCxnSpPr>
          <p:nvPr/>
        </p:nvCxnSpPr>
        <p:spPr>
          <a:xfrm>
            <a:off x="2731152" y="3305994"/>
            <a:ext cx="0" cy="2550460"/>
          </a:xfrm>
          <a:prstGeom prst="line">
            <a:avLst/>
          </a:prstGeom>
          <a:ln w="3810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FAE2C9-9D0D-6B11-5C9B-EB8A6CFCDC7F}"/>
              </a:ext>
            </a:extLst>
          </p:cNvPr>
          <p:cNvSpPr txBox="1"/>
          <p:nvPr/>
        </p:nvSpPr>
        <p:spPr>
          <a:xfrm>
            <a:off x="6262010" y="585832"/>
            <a:ext cx="7380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700"/>
              <a:t>499 symbols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DB3E-8AAE-8C71-8360-2E47A15CA6BD}"/>
              </a:ext>
            </a:extLst>
          </p:cNvPr>
          <p:cNvSpPr txBox="1"/>
          <p:nvPr/>
        </p:nvSpPr>
        <p:spPr>
          <a:xfrm>
            <a:off x="6259787" y="3290291"/>
            <a:ext cx="7380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700"/>
              <a:t>499 symbols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DF3DC-DFF7-1502-4020-DAD8C3764BE6}"/>
              </a:ext>
            </a:extLst>
          </p:cNvPr>
          <p:cNvSpPr txBox="1"/>
          <p:nvPr/>
        </p:nvSpPr>
        <p:spPr>
          <a:xfrm>
            <a:off x="2252593" y="1729633"/>
            <a:ext cx="73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sz="600"/>
              <a:t>85 symbols</a:t>
            </a:r>
            <a:br>
              <a:rPr lang="en-DE" sz="600"/>
            </a:br>
            <a:r>
              <a:rPr lang="en-DE" sz="600"/>
              <a:t>more profitable</a:t>
            </a:r>
            <a:br>
              <a:rPr lang="en-DE" sz="600"/>
            </a:br>
            <a:r>
              <a:rPr lang="en-DE" sz="600"/>
              <a:t>than benchmark</a:t>
            </a:r>
            <a:br>
              <a:rPr lang="en-DE" sz="600"/>
            </a:br>
            <a:r>
              <a:rPr lang="en-DE" sz="600"/>
              <a:t>(17.03%)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5DE70-E6DE-B28E-23B8-44267E30D7AF}"/>
              </a:ext>
            </a:extLst>
          </p:cNvPr>
          <p:cNvSpPr txBox="1"/>
          <p:nvPr/>
        </p:nvSpPr>
        <p:spPr>
          <a:xfrm>
            <a:off x="2014065" y="4535254"/>
            <a:ext cx="73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sz="600"/>
              <a:t>61 symbols</a:t>
            </a:r>
            <a:br>
              <a:rPr lang="en-DE" sz="600"/>
            </a:br>
            <a:r>
              <a:rPr lang="en-DE" sz="600"/>
              <a:t>more profitable</a:t>
            </a:r>
            <a:br>
              <a:rPr lang="en-DE" sz="600"/>
            </a:br>
            <a:r>
              <a:rPr lang="en-DE" sz="600"/>
              <a:t>than benchmark</a:t>
            </a:r>
            <a:br>
              <a:rPr lang="en-DE" sz="600"/>
            </a:br>
            <a:r>
              <a:rPr lang="en-DE" sz="600"/>
              <a:t>(12.22%)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3BBB7-4C84-6EAA-0FD8-1127112EF347}"/>
              </a:ext>
            </a:extLst>
          </p:cNvPr>
          <p:cNvSpPr txBox="1"/>
          <p:nvPr/>
        </p:nvSpPr>
        <p:spPr>
          <a:xfrm>
            <a:off x="2731152" y="5146052"/>
            <a:ext cx="73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/>
              <a:t>438 symbols</a:t>
            </a:r>
            <a:br>
              <a:rPr lang="en-DE" sz="600"/>
            </a:br>
            <a:r>
              <a:rPr lang="en-DE" sz="600"/>
              <a:t>less profitable</a:t>
            </a:r>
            <a:br>
              <a:rPr lang="en-DE" sz="600"/>
            </a:br>
            <a:r>
              <a:rPr lang="en-DE" sz="600"/>
              <a:t>than benchmark</a:t>
            </a:r>
            <a:br>
              <a:rPr lang="en-DE" sz="600"/>
            </a:br>
            <a:r>
              <a:rPr lang="en-DE" sz="600"/>
              <a:t>(87.88%)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ACA75-FD45-947D-D2CE-99F499253349}"/>
              </a:ext>
            </a:extLst>
          </p:cNvPr>
          <p:cNvSpPr txBox="1"/>
          <p:nvPr/>
        </p:nvSpPr>
        <p:spPr>
          <a:xfrm>
            <a:off x="2969509" y="2400130"/>
            <a:ext cx="73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/>
              <a:t>414 symbols</a:t>
            </a:r>
            <a:br>
              <a:rPr lang="en-DE" sz="600"/>
            </a:br>
            <a:r>
              <a:rPr lang="en-DE" sz="600"/>
              <a:t>less profitable</a:t>
            </a:r>
            <a:br>
              <a:rPr lang="en-DE" sz="600"/>
            </a:br>
            <a:r>
              <a:rPr lang="en-DE" sz="600"/>
              <a:t>than benchmark</a:t>
            </a:r>
            <a:br>
              <a:rPr lang="en-DE" sz="600"/>
            </a:br>
            <a:r>
              <a:rPr lang="en-DE" sz="600"/>
              <a:t>(82.97%)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1E92D-A50B-DAB5-0744-77198C77D563}"/>
              </a:ext>
            </a:extLst>
          </p:cNvPr>
          <p:cNvSpPr txBox="1"/>
          <p:nvPr/>
        </p:nvSpPr>
        <p:spPr>
          <a:xfrm>
            <a:off x="2944851" y="707951"/>
            <a:ext cx="81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/>
              <a:t>Avg. Outperformance Factor: </a:t>
            </a:r>
            <a:r>
              <a:rPr lang="en-DE" sz="600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-6209.03%</a:t>
            </a:r>
            <a:endParaRPr lang="en-DE" sz="6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4E842-5309-7742-937C-B6305DF3F7AF}"/>
              </a:ext>
            </a:extLst>
          </p:cNvPr>
          <p:cNvSpPr txBox="1"/>
          <p:nvPr/>
        </p:nvSpPr>
        <p:spPr>
          <a:xfrm>
            <a:off x="2752083" y="3405350"/>
            <a:ext cx="81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/>
              <a:t>Avg. Outperformance Factor: </a:t>
            </a:r>
            <a:r>
              <a:rPr lang="en-DE" sz="600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-5570.44%</a:t>
            </a:r>
            <a:endParaRPr lang="en-DE" sz="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6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68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Reinecke</dc:creator>
  <cp:lastModifiedBy>Thomas Reinecke</cp:lastModifiedBy>
  <cp:revision>2</cp:revision>
  <dcterms:created xsi:type="dcterms:W3CDTF">2024-06-03T13:04:11Z</dcterms:created>
  <dcterms:modified xsi:type="dcterms:W3CDTF">2024-06-05T08:24:02Z</dcterms:modified>
</cp:coreProperties>
</file>