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hlrnzjjevsAtWGzkkRFIcW8y+H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p:scale>
          <a:sx n="25" d="100"/>
          <a:sy n="25" d="100"/>
        </p:scale>
        <p:origin x="15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2" name="Google Shape;62;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8659477" y="4739647"/>
            <a:ext cx="22219920" cy="23393400"/>
          </a:xfrm>
          <a:prstGeom prst="rect">
            <a:avLst/>
          </a:prstGeom>
          <a:noFill/>
          <a:ln>
            <a:noFill/>
          </a:ln>
        </p:spPr>
      </p:sp>
      <p:sp>
        <p:nvSpPr>
          <p:cNvPr id="68" name="Google Shape;68;p11"/>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9" name="Google Shape;69;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openxmlformats.org/officeDocument/2006/relationships/image" Target="../media/image2.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84" name="Google Shape;184;p1"/>
          <p:cNvPicPr preferRelativeResize="0"/>
          <p:nvPr/>
        </p:nvPicPr>
        <p:blipFill rotWithShape="1">
          <a:blip r:embed="rId3">
            <a:alphaModFix/>
          </a:blip>
          <a:srcRect/>
          <a:stretch/>
        </p:blipFill>
        <p:spPr>
          <a:xfrm>
            <a:off x="39172121" y="985931"/>
            <a:ext cx="4582726" cy="3055142"/>
          </a:xfrm>
          <a:prstGeom prst="rect">
            <a:avLst/>
          </a:prstGeom>
          <a:noFill/>
          <a:ln>
            <a:noFill/>
          </a:ln>
        </p:spPr>
      </p:pic>
      <p:pic>
        <p:nvPicPr>
          <p:cNvPr id="89" name="Google Shape;89;p1" descr="A picture containing text, clipart&#10;&#10;Description automatically generated"/>
          <p:cNvPicPr preferRelativeResize="0"/>
          <p:nvPr/>
        </p:nvPicPr>
        <p:blipFill rotWithShape="1">
          <a:blip r:embed="rId4">
            <a:alphaModFix/>
          </a:blip>
          <a:srcRect t="13711"/>
          <a:stretch/>
        </p:blipFill>
        <p:spPr>
          <a:xfrm>
            <a:off x="1011301" y="8688413"/>
            <a:ext cx="9791559" cy="3888062"/>
          </a:xfrm>
          <a:prstGeom prst="rect">
            <a:avLst/>
          </a:prstGeom>
          <a:noFill/>
          <a:ln>
            <a:noFill/>
          </a:ln>
        </p:spPr>
      </p:pic>
      <p:sp>
        <p:nvSpPr>
          <p:cNvPr id="90" name="Google Shape;90;p1"/>
          <p:cNvSpPr txBox="1"/>
          <p:nvPr/>
        </p:nvSpPr>
        <p:spPr>
          <a:xfrm>
            <a:off x="0" y="571648"/>
            <a:ext cx="43891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endParaRPr sz="1400" b="0" i="0" u="none" strike="noStrike" cap="none">
              <a:solidFill>
                <a:srgbClr val="000000"/>
              </a:solidFill>
              <a:latin typeface="Arial"/>
              <a:ea typeface="Arial"/>
              <a:cs typeface="Arial"/>
              <a:sym typeface="Arial"/>
            </a:endParaRPr>
          </a:p>
        </p:txBody>
      </p:sp>
      <p:cxnSp>
        <p:nvCxnSpPr>
          <p:cNvPr id="91" name="Google Shape;91;p1"/>
          <p:cNvCxnSpPr/>
          <p:nvPr/>
        </p:nvCxnSpPr>
        <p:spPr>
          <a:xfrm>
            <a:off x="6254983" y="1549885"/>
            <a:ext cx="31779600" cy="0"/>
          </a:xfrm>
          <a:prstGeom prst="straightConnector1">
            <a:avLst/>
          </a:prstGeom>
          <a:noFill/>
          <a:ln w="9525" cap="flat" cmpd="sng">
            <a:solidFill>
              <a:srgbClr val="C00000"/>
            </a:solidFill>
            <a:prstDash val="solid"/>
            <a:miter lim="800000"/>
            <a:headEnd type="none" w="sm" len="sm"/>
            <a:tailEnd type="none" w="sm" len="sm"/>
          </a:ln>
        </p:spPr>
      </p:cxnSp>
      <p:sp>
        <p:nvSpPr>
          <p:cNvPr id="92" name="Google Shape;92;p1"/>
          <p:cNvSpPr txBox="1"/>
          <p:nvPr/>
        </p:nvSpPr>
        <p:spPr>
          <a:xfrm>
            <a:off x="9498552" y="1904780"/>
            <a:ext cx="24091890"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400" b="0" i="0" u="none" strike="noStrike" cap="none" dirty="0">
                <a:solidFill>
                  <a:schemeClr val="dk1"/>
                </a:solidFill>
                <a:latin typeface="Arial" panose="020B0604020202020204" pitchFamily="34" charset="0"/>
                <a:ea typeface="Cambria"/>
                <a:cs typeface="Arial" panose="020B0604020202020204" pitchFamily="34" charset="0"/>
                <a:sym typeface="Cambria"/>
              </a:rPr>
              <a:t>Isaac Goldstein</a:t>
            </a:r>
            <a:r>
              <a:rPr lang="en-US" sz="4400" b="0" i="0" u="none" strike="noStrike" cap="none" baseline="30000" dirty="0">
                <a:solidFill>
                  <a:schemeClr val="dk1"/>
                </a:solidFill>
                <a:latin typeface="Arial" panose="020B0604020202020204" pitchFamily="34" charset="0"/>
                <a:ea typeface="Cambria"/>
                <a:cs typeface="Arial" panose="020B0604020202020204" pitchFamily="34" charset="0"/>
                <a:sym typeface="Cambria"/>
              </a:rPr>
              <a:t>1</a:t>
            </a:r>
            <a:r>
              <a:rPr lang="en-US" sz="4400" b="0" i="0" u="none" strike="noStrike" cap="none" dirty="0">
                <a:solidFill>
                  <a:schemeClr val="dk1"/>
                </a:solidFill>
                <a:latin typeface="Arial" panose="020B0604020202020204" pitchFamily="34" charset="0"/>
                <a:ea typeface="Cambria"/>
                <a:cs typeface="Arial" panose="020B0604020202020204" pitchFamily="34" charset="0"/>
                <a:sym typeface="Cambria"/>
              </a:rPr>
              <a:t>, Aishwarya Surendran</a:t>
            </a:r>
            <a:r>
              <a:rPr lang="en-US" sz="4400" b="0" i="0" u="none" strike="noStrike" cap="none" baseline="30000" dirty="0">
                <a:solidFill>
                  <a:schemeClr val="dk1"/>
                </a:solidFill>
                <a:latin typeface="Arial" panose="020B0604020202020204" pitchFamily="34" charset="0"/>
                <a:ea typeface="Cambria"/>
                <a:cs typeface="Arial" panose="020B0604020202020204" pitchFamily="34" charset="0"/>
                <a:sym typeface="Cambria"/>
              </a:rPr>
              <a:t>1</a:t>
            </a:r>
            <a:r>
              <a:rPr lang="en-US" sz="4400" b="0" i="0" u="none" strike="noStrike" cap="none" dirty="0">
                <a:solidFill>
                  <a:schemeClr val="dk1"/>
                </a:solidFill>
                <a:latin typeface="Arial" panose="020B0604020202020204" pitchFamily="34" charset="0"/>
                <a:ea typeface="Cambria"/>
                <a:cs typeface="Arial" panose="020B0604020202020204" pitchFamily="34" charset="0"/>
                <a:sym typeface="Cambria"/>
              </a:rPr>
              <a:t>, Donald Katz</a:t>
            </a:r>
            <a:r>
              <a:rPr lang="en-US" sz="4400" b="0" i="0" u="none" strike="noStrike" cap="none" baseline="30000" dirty="0">
                <a:solidFill>
                  <a:schemeClr val="dk1"/>
                </a:solidFill>
                <a:latin typeface="Arial" panose="020B0604020202020204" pitchFamily="34" charset="0"/>
                <a:ea typeface="Cambria"/>
                <a:cs typeface="Arial" panose="020B0604020202020204" pitchFamily="34" charset="0"/>
                <a:sym typeface="Cambria"/>
              </a:rPr>
              <a:t>1,2,3</a:t>
            </a:r>
            <a:r>
              <a:rPr lang="en-US" sz="4400" b="0" i="0" u="none" strike="noStrike" cap="none" dirty="0">
                <a:solidFill>
                  <a:schemeClr val="dk1"/>
                </a:solidFill>
                <a:latin typeface="Arial" panose="020B0604020202020204" pitchFamily="34" charset="0"/>
                <a:ea typeface="Cambria"/>
                <a:cs typeface="Arial" panose="020B0604020202020204" pitchFamily="34" charset="0"/>
                <a:sym typeface="Cambria"/>
              </a:rPr>
              <a:t>, Kathleen Maigler</a:t>
            </a:r>
            <a:r>
              <a:rPr lang="en-US" sz="4400" b="0" i="0" u="none" strike="noStrike" cap="none" baseline="30000" dirty="0">
                <a:solidFill>
                  <a:schemeClr val="dk1"/>
                </a:solidFill>
                <a:latin typeface="Arial" panose="020B0604020202020204" pitchFamily="34" charset="0"/>
                <a:ea typeface="Cambria"/>
                <a:cs typeface="Arial" panose="020B0604020202020204" pitchFamily="34" charset="0"/>
                <a:sym typeface="Cambria"/>
              </a:rPr>
              <a:t>1</a:t>
            </a:r>
            <a:r>
              <a:rPr lang="en-US" sz="4400" b="0" i="0" u="none" strike="noStrike" cap="none" dirty="0">
                <a:solidFill>
                  <a:schemeClr val="dk1"/>
                </a:solidFill>
                <a:latin typeface="Arial" panose="020B0604020202020204" pitchFamily="34" charset="0"/>
                <a:ea typeface="Cambria"/>
                <a:cs typeface="Arial" panose="020B0604020202020204" pitchFamily="34" charset="0"/>
                <a:sym typeface="Cambria"/>
              </a:rPr>
              <a:t>, and </a:t>
            </a:r>
            <a:r>
              <a:rPr lang="en-US" sz="4400" dirty="0">
                <a:solidFill>
                  <a:schemeClr val="dk1"/>
                </a:solidFill>
                <a:latin typeface="Arial" panose="020B0604020202020204" pitchFamily="34" charset="0"/>
                <a:ea typeface="Cambria"/>
                <a:cs typeface="Arial" panose="020B0604020202020204" pitchFamily="34" charset="0"/>
                <a:sym typeface="Cambria"/>
              </a:rPr>
              <a:t>Thomas Gray</a:t>
            </a:r>
            <a:r>
              <a:rPr lang="en-US" sz="4400" b="0" i="0" u="none" strike="noStrike" cap="none" baseline="30000" dirty="0">
                <a:solidFill>
                  <a:schemeClr val="dk1"/>
                </a:solidFill>
                <a:latin typeface="Arial" panose="020B0604020202020204" pitchFamily="34" charset="0"/>
                <a:ea typeface="Cambria"/>
                <a:cs typeface="Arial" panose="020B0604020202020204" pitchFamily="34" charset="0"/>
                <a:sym typeface="Cambria"/>
              </a:rPr>
              <a:t>1</a:t>
            </a:r>
            <a:endParaRPr sz="4400" b="0" i="0" u="none" strike="noStrike" cap="none" dirty="0">
              <a:solidFill>
                <a:schemeClr val="dk1"/>
              </a:solidFill>
              <a:latin typeface="Arial" panose="020B0604020202020204" pitchFamily="34" charset="0"/>
              <a:ea typeface="Cambria"/>
              <a:cs typeface="Arial" panose="020B0604020202020204" pitchFamily="34" charset="0"/>
              <a:sym typeface="Cambria"/>
            </a:endParaRPr>
          </a:p>
        </p:txBody>
      </p:sp>
      <p:sp>
        <p:nvSpPr>
          <p:cNvPr id="93" name="Google Shape;93;p1"/>
          <p:cNvSpPr/>
          <p:nvPr/>
        </p:nvSpPr>
        <p:spPr>
          <a:xfrm>
            <a:off x="1094699" y="8137676"/>
            <a:ext cx="4920600" cy="428700"/>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Orthonasal Olfaction</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94" name="Google Shape;94;p1"/>
          <p:cNvSpPr txBox="1"/>
          <p:nvPr/>
        </p:nvSpPr>
        <p:spPr>
          <a:xfrm>
            <a:off x="410075" y="3602725"/>
            <a:ext cx="11958600" cy="1015800"/>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F2F2F2"/>
                </a:solidFill>
                <a:latin typeface="Arial" panose="020B0604020202020204" pitchFamily="34" charset="0"/>
                <a:ea typeface="Times New Roman"/>
                <a:cs typeface="Arial" panose="020B0604020202020204" pitchFamily="34" charset="0"/>
                <a:sym typeface="Times New Roman"/>
              </a:rPr>
              <a:t>Introduction</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graphicFrame>
        <p:nvGraphicFramePr>
          <p:cNvPr id="95" name="Google Shape;95;p1"/>
          <p:cNvGraphicFramePr/>
          <p:nvPr/>
        </p:nvGraphicFramePr>
        <p:xfrm>
          <a:off x="-760125" y="30013227"/>
          <a:ext cx="877500" cy="517800"/>
        </p:xfrm>
        <a:graphic>
          <a:graphicData uri="http://schemas.openxmlformats.org/drawingml/2006/chart">
            <c:chart xmlns:c="http://schemas.openxmlformats.org/drawingml/2006/chart" xmlns:r="http://schemas.openxmlformats.org/officeDocument/2006/relationships" r:id="rId5"/>
          </a:graphicData>
        </a:graphic>
      </p:graphicFrame>
      <p:sp>
        <p:nvSpPr>
          <p:cNvPr id="96" name="Google Shape;96;p1"/>
          <p:cNvSpPr/>
          <p:nvPr/>
        </p:nvSpPr>
        <p:spPr>
          <a:xfrm>
            <a:off x="29166900" y="28464510"/>
            <a:ext cx="14659500" cy="708000"/>
          </a:xfrm>
          <a:prstGeom prst="rect">
            <a:avLst/>
          </a:prstGeom>
          <a:solidFill>
            <a:srgbClr val="1F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lt1"/>
                </a:solidFill>
                <a:latin typeface="Times New Roman"/>
                <a:ea typeface="Times New Roman"/>
                <a:cs typeface="Times New Roman"/>
                <a:sym typeface="Times New Roman"/>
              </a:rPr>
              <a:t>Acknowledgments &amp; Citations</a:t>
            </a:r>
            <a:endParaRPr sz="1400" b="0" i="0" u="none" strike="noStrike" cap="none" dirty="0">
              <a:solidFill>
                <a:srgbClr val="000000"/>
              </a:solidFill>
              <a:latin typeface="Times New Roman"/>
              <a:ea typeface="Times New Roman"/>
              <a:cs typeface="Times New Roman"/>
              <a:sym typeface="Times New Roman"/>
            </a:endParaRPr>
          </a:p>
        </p:txBody>
      </p:sp>
      <p:sp>
        <p:nvSpPr>
          <p:cNvPr id="97" name="Google Shape;97;p1"/>
          <p:cNvSpPr txBox="1"/>
          <p:nvPr/>
        </p:nvSpPr>
        <p:spPr>
          <a:xfrm>
            <a:off x="7987829" y="11967977"/>
            <a:ext cx="43143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Adapted from Blankenship </a:t>
            </a:r>
            <a:r>
              <a:rPr lang="en-US" sz="1500" b="0" i="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et al.</a:t>
            </a:r>
            <a:r>
              <a:rPr lang="en-US" sz="15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 2019</a:t>
            </a:r>
            <a:endParaRPr sz="15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pic>
        <p:nvPicPr>
          <p:cNvPr id="98" name="Google Shape;98;p1" descr="Logo, company name&#10;&#10;Description automatically generated"/>
          <p:cNvPicPr preferRelativeResize="0"/>
          <p:nvPr/>
        </p:nvPicPr>
        <p:blipFill rotWithShape="1">
          <a:blip r:embed="rId6">
            <a:alphaModFix/>
          </a:blip>
          <a:srcRect/>
          <a:stretch/>
        </p:blipFill>
        <p:spPr>
          <a:xfrm>
            <a:off x="207717" y="628440"/>
            <a:ext cx="2857899" cy="2857899"/>
          </a:xfrm>
          <a:prstGeom prst="rect">
            <a:avLst/>
          </a:prstGeom>
          <a:noFill/>
          <a:ln>
            <a:noFill/>
          </a:ln>
        </p:spPr>
      </p:pic>
      <p:sp>
        <p:nvSpPr>
          <p:cNvPr id="99" name="Google Shape;99;p1"/>
          <p:cNvSpPr/>
          <p:nvPr/>
        </p:nvSpPr>
        <p:spPr>
          <a:xfrm>
            <a:off x="6577662" y="8137688"/>
            <a:ext cx="5394000" cy="428700"/>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Retronasal Olfaction</a:t>
            </a:r>
            <a:endParaRPr sz="14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100" name="Google Shape;100;p1"/>
          <p:cNvSpPr/>
          <p:nvPr/>
        </p:nvSpPr>
        <p:spPr>
          <a:xfrm>
            <a:off x="617071" y="16151947"/>
            <a:ext cx="468779" cy="49495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Calibri"/>
              <a:ea typeface="Calibri"/>
              <a:cs typeface="Calibri"/>
              <a:sym typeface="Calibri"/>
            </a:endParaRPr>
          </a:p>
        </p:txBody>
      </p:sp>
      <p:sp>
        <p:nvSpPr>
          <p:cNvPr id="101" name="Google Shape;101;p1"/>
          <p:cNvSpPr/>
          <p:nvPr/>
        </p:nvSpPr>
        <p:spPr>
          <a:xfrm>
            <a:off x="33001061" y="23420962"/>
            <a:ext cx="131100" cy="219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Calibri"/>
              <a:ea typeface="Calibri"/>
              <a:cs typeface="Calibri"/>
              <a:sym typeface="Calibri"/>
            </a:endParaRPr>
          </a:p>
        </p:txBody>
      </p:sp>
      <p:sp>
        <p:nvSpPr>
          <p:cNvPr id="102" name="Google Shape;102;p1"/>
          <p:cNvSpPr txBox="1"/>
          <p:nvPr/>
        </p:nvSpPr>
        <p:spPr>
          <a:xfrm>
            <a:off x="9370261" y="2524250"/>
            <a:ext cx="2548963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Arial" panose="020B0604020202020204" pitchFamily="34" charset="0"/>
                <a:ea typeface="Cambria"/>
                <a:cs typeface="Arial" panose="020B0604020202020204" pitchFamily="34" charset="0"/>
                <a:sym typeface="Cambria"/>
              </a:rPr>
              <a:t>1. Neuroscience Program 2. Psychology Department, Brandeis University, Waltham, MA 3. </a:t>
            </a:r>
            <a:r>
              <a:rPr lang="en-US" sz="3200" dirty="0">
                <a:solidFill>
                  <a:schemeClr val="dk1"/>
                </a:solidFill>
                <a:latin typeface="Arial" panose="020B0604020202020204" pitchFamily="34" charset="0"/>
                <a:ea typeface="Cambria"/>
                <a:cs typeface="Arial" panose="020B0604020202020204" pitchFamily="34" charset="0"/>
                <a:sym typeface="Cambria"/>
              </a:rPr>
              <a:t>Volen National Center for Complex Systems </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sp>
        <p:nvSpPr>
          <p:cNvPr id="103" name="Google Shape;103;p1"/>
          <p:cNvSpPr/>
          <p:nvPr/>
        </p:nvSpPr>
        <p:spPr>
          <a:xfrm>
            <a:off x="23777502" y="27132582"/>
            <a:ext cx="2249400" cy="277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Calibri"/>
              <a:ea typeface="Calibri"/>
              <a:cs typeface="Calibri"/>
              <a:sym typeface="Calibri"/>
            </a:endParaRPr>
          </a:p>
        </p:txBody>
      </p:sp>
      <p:sp>
        <p:nvSpPr>
          <p:cNvPr id="104" name="Google Shape;104;p1"/>
          <p:cNvSpPr/>
          <p:nvPr/>
        </p:nvSpPr>
        <p:spPr>
          <a:xfrm>
            <a:off x="35256116" y="22650931"/>
            <a:ext cx="2395500" cy="24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Calibri"/>
              <a:ea typeface="Calibri"/>
              <a:cs typeface="Calibri"/>
              <a:sym typeface="Calibri"/>
            </a:endParaRPr>
          </a:p>
        </p:txBody>
      </p:sp>
      <p:sp>
        <p:nvSpPr>
          <p:cNvPr id="106" name="Google Shape;106;p1"/>
          <p:cNvSpPr/>
          <p:nvPr/>
        </p:nvSpPr>
        <p:spPr>
          <a:xfrm>
            <a:off x="28562775" y="22626575"/>
            <a:ext cx="14243100" cy="1015622"/>
          </a:xfrm>
          <a:prstGeom prst="rect">
            <a:avLst/>
          </a:prstGeom>
          <a:solidFill>
            <a:srgbClr val="1F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F2F2F2"/>
                </a:solidFill>
                <a:latin typeface="Arial" panose="020B0604020202020204" pitchFamily="34" charset="0"/>
                <a:ea typeface="Times New Roman"/>
                <a:cs typeface="Arial" panose="020B0604020202020204" pitchFamily="34" charset="0"/>
                <a:sym typeface="Times New Roman"/>
              </a:rPr>
              <a:t>Future Directions and Discussion </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08" name="Google Shape;108;p1"/>
          <p:cNvSpPr txBox="1"/>
          <p:nvPr/>
        </p:nvSpPr>
        <p:spPr>
          <a:xfrm>
            <a:off x="340625" y="4578467"/>
            <a:ext cx="12097500" cy="30552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1"/>
              </a:buClr>
              <a:buSzPts val="3000"/>
              <a:buFont typeface="Times New Roman"/>
              <a:buChar char="●"/>
            </a:pPr>
            <a:r>
              <a:rPr lang="en-US" sz="3000" b="0" i="0" u="none" strike="noStrike" cap="none" dirty="0">
                <a:solidFill>
                  <a:srgbClr val="333333"/>
                </a:solidFill>
                <a:highlight>
                  <a:srgbClr val="FFFFFF"/>
                </a:highlight>
                <a:latin typeface="Arial" panose="020B0604020202020204" pitchFamily="34" charset="0"/>
                <a:ea typeface="Times New Roman"/>
                <a:cs typeface="Arial" panose="020B0604020202020204" pitchFamily="34" charset="0"/>
                <a:sym typeface="Times New Roman"/>
              </a:rPr>
              <a:t>Olfaction can best be thought of as a “dual sense”, in that odors can make their way to the nasal epithelium by either of 2 routes.</a:t>
            </a:r>
            <a:endParaRPr lang="en-US" sz="3000" dirty="0">
              <a:solidFill>
                <a:srgbClr val="333333"/>
              </a:solidFill>
              <a:highlight>
                <a:srgbClr val="FFFFFF"/>
              </a:highlight>
              <a:latin typeface="Arial" panose="020B0604020202020204" pitchFamily="34" charset="0"/>
              <a:ea typeface="Times New Roman"/>
              <a:cs typeface="Arial" panose="020B0604020202020204" pitchFamily="34" charset="0"/>
              <a:sym typeface="Times New Roman"/>
            </a:endParaRPr>
          </a:p>
          <a:p>
            <a:pPr marL="457200" marR="0" lvl="0" indent="-419100" algn="l" rtl="0">
              <a:lnSpc>
                <a:spcPct val="100000"/>
              </a:lnSpc>
              <a:spcBef>
                <a:spcPts val="0"/>
              </a:spcBef>
              <a:spcAft>
                <a:spcPts val="0"/>
              </a:spcAft>
              <a:buClr>
                <a:schemeClr val="dk1"/>
              </a:buClr>
              <a:buSzPts val="3000"/>
              <a:buFont typeface="Times New Roman"/>
              <a:buChar char="●"/>
            </a:pPr>
            <a:r>
              <a:rPr lang="en-US" sz="3000" dirty="0">
                <a:solidFill>
                  <a:schemeClr val="dk1"/>
                </a:solidFill>
                <a:latin typeface="Arial" panose="020B0604020202020204" pitchFamily="34" charset="0"/>
                <a:cs typeface="Arial" panose="020B0604020202020204" pitchFamily="34" charset="0"/>
              </a:rPr>
              <a:t>Though olfactory experience is conventionally thought of in terms of orthonasal delivery (i.e., through the nose), rats learn an odor-reward association preference learning task faster when the odor is retronasally experienced (through the mouth; Blankenship et al., </a:t>
            </a:r>
            <a:r>
              <a:rPr lang="en-US" sz="3000" i="1" dirty="0">
                <a:solidFill>
                  <a:schemeClr val="dk1"/>
                </a:solidFill>
                <a:latin typeface="Arial" panose="020B0604020202020204" pitchFamily="34" charset="0"/>
                <a:cs typeface="Arial" panose="020B0604020202020204" pitchFamily="34" charset="0"/>
              </a:rPr>
              <a:t>Curr Biol.,</a:t>
            </a:r>
            <a:r>
              <a:rPr lang="en-US" sz="3000" dirty="0">
                <a:solidFill>
                  <a:schemeClr val="dk1"/>
                </a:solidFill>
                <a:latin typeface="Arial" panose="020B0604020202020204" pitchFamily="34" charset="0"/>
                <a:cs typeface="Arial" panose="020B0604020202020204" pitchFamily="34" charset="0"/>
              </a:rPr>
              <a:t> 2019). </a:t>
            </a:r>
            <a:endParaRPr sz="3000" dirty="0">
              <a:latin typeface="Arial" panose="020B0604020202020204" pitchFamily="34" charset="0"/>
              <a:ea typeface="Times New Roman"/>
              <a:cs typeface="Arial" panose="020B0604020202020204" pitchFamily="34" charset="0"/>
              <a:sym typeface="Times New Roman"/>
            </a:endParaRPr>
          </a:p>
        </p:txBody>
      </p:sp>
      <p:sp>
        <p:nvSpPr>
          <p:cNvPr id="109" name="Google Shape;109;p1"/>
          <p:cNvSpPr txBox="1"/>
          <p:nvPr/>
        </p:nvSpPr>
        <p:spPr>
          <a:xfrm>
            <a:off x="13856775" y="30563990"/>
            <a:ext cx="13032600" cy="313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Figure </a:t>
            </a:r>
            <a:r>
              <a:rPr lang="en-US" sz="23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 </a:t>
            </a:r>
            <a:r>
              <a:rPr lang="en-US" sz="2300" dirty="0">
                <a:solidFill>
                  <a:schemeClr val="dk1"/>
                </a:solidFill>
                <a:latin typeface="Arial" panose="020B0604020202020204" pitchFamily="34" charset="0"/>
                <a:ea typeface="Times New Roman"/>
                <a:cs typeface="Arial" panose="020B0604020202020204" pitchFamily="34" charset="0"/>
                <a:sym typeface="Times New Roman"/>
              </a:rPr>
              <a:t>Post surgery, the rats recover until they are introduced to OE in their home cages. Animals that do not receive OE continue regular water consumption through the OE phase. The BAT habituation phase consists of two days of acclimation in the BAT rig (without licking), and two days with water lick trials. Pre and post conditioning preference tests sandwich the animal’s learning phase, in which the laser is activated. </a:t>
            </a:r>
            <a:endParaRPr sz="23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110" name="Google Shape;110;p1"/>
          <p:cNvSpPr txBox="1"/>
          <p:nvPr/>
        </p:nvSpPr>
        <p:spPr>
          <a:xfrm>
            <a:off x="9730976" y="27306750"/>
            <a:ext cx="2720100" cy="5040002"/>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2300"/>
              <a:buFont typeface="Arial"/>
              <a:buNone/>
            </a:pPr>
            <a:r>
              <a:rPr lang="en-US" sz="2300" b="1"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Figure 4: </a:t>
            </a:r>
            <a:r>
              <a:rPr lang="en-US" sz="23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The BAT rig contains one shutter, programmed to open and close for the delivery of solutions in a randomized order. The rack with solutions slides along and specific solutions will align with the shutter once called upon.</a:t>
            </a:r>
            <a:endParaRPr sz="2300" b="0" i="0" u="none" strike="noStrike" cap="none" baseline="300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rtl="0">
              <a:lnSpc>
                <a:spcPct val="100000"/>
              </a:lnSpc>
              <a:spcBef>
                <a:spcPts val="0"/>
              </a:spcBef>
              <a:spcAft>
                <a:spcPts val="0"/>
              </a:spcAft>
              <a:buClr>
                <a:srgbClr val="000000"/>
              </a:buClr>
              <a:buSzPts val="2300"/>
              <a:buFont typeface="Arial"/>
              <a:buNone/>
            </a:pPr>
            <a:endParaRPr sz="23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111" name="Google Shape;111;p1"/>
          <p:cNvSpPr txBox="1"/>
          <p:nvPr/>
        </p:nvSpPr>
        <p:spPr>
          <a:xfrm>
            <a:off x="851459" y="25827565"/>
            <a:ext cx="11809415" cy="1015622"/>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F2F2F2"/>
                </a:solidFill>
                <a:latin typeface="Arial" panose="020B0604020202020204" pitchFamily="34" charset="0"/>
                <a:ea typeface="Times New Roman"/>
                <a:cs typeface="Arial" panose="020B0604020202020204" pitchFamily="34" charset="0"/>
                <a:sym typeface="Times New Roman"/>
              </a:rPr>
              <a:t>Approach</a:t>
            </a:r>
            <a:endParaRPr sz="140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12" name="Google Shape;112;p1"/>
          <p:cNvSpPr txBox="1"/>
          <p:nvPr/>
        </p:nvSpPr>
        <p:spPr>
          <a:xfrm>
            <a:off x="1524842" y="12379021"/>
            <a:ext cx="9791700" cy="98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Figure 1. (Left) </a:t>
            </a:r>
            <a:r>
              <a:rPr lang="en-US" sz="23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Visual depiction of orthonasal olfaction in rats. (</a:t>
            </a:r>
            <a:r>
              <a:rPr lang="en-US" sz="2300" b="1"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Right</a:t>
            </a:r>
            <a:r>
              <a:rPr lang="en-US" sz="23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Visual depiction of retronasal olfaction in rats.</a:t>
            </a:r>
            <a:r>
              <a:rPr lang="en-US" sz="2300" b="0" i="0" u="none" strike="noStrike" cap="none" baseline="30000" dirty="0">
                <a:solidFill>
                  <a:srgbClr val="000000"/>
                </a:solidFill>
                <a:latin typeface="Arial" panose="020B0604020202020204" pitchFamily="34" charset="0"/>
                <a:ea typeface="Times New Roman"/>
                <a:cs typeface="Arial" panose="020B0604020202020204" pitchFamily="34" charset="0"/>
                <a:sym typeface="Times New Roman"/>
              </a:rPr>
              <a:t>1</a:t>
            </a:r>
            <a:endParaRPr sz="2300" b="0" i="0" u="none" strike="noStrike" cap="none" baseline="30000"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13" name="Google Shape;113;p1"/>
          <p:cNvSpPr/>
          <p:nvPr/>
        </p:nvSpPr>
        <p:spPr>
          <a:xfrm>
            <a:off x="27279600" y="3585325"/>
            <a:ext cx="15941100" cy="2034000"/>
          </a:xfrm>
          <a:prstGeom prst="rect">
            <a:avLst/>
          </a:prstGeom>
          <a:solidFill>
            <a:srgbClr val="1F4E7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dirty="0">
                <a:solidFill>
                  <a:srgbClr val="F2F2F2"/>
                </a:solidFill>
                <a:latin typeface="Arial" panose="020B0604020202020204" pitchFamily="34" charset="0"/>
                <a:ea typeface="Times New Roman"/>
                <a:cs typeface="Arial" panose="020B0604020202020204" pitchFamily="34" charset="0"/>
                <a:sym typeface="Times New Roman"/>
              </a:rPr>
              <a:t>GC inhibition prevents taste potentiated preference learning</a:t>
            </a:r>
            <a:endParaRPr sz="6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14" name="Google Shape;114;p1"/>
          <p:cNvSpPr txBox="1"/>
          <p:nvPr/>
        </p:nvSpPr>
        <p:spPr>
          <a:xfrm>
            <a:off x="29273700" y="29161510"/>
            <a:ext cx="13947000" cy="246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100" b="0" i="0" u="none" strike="noStrike" cap="none" dirty="0">
                <a:solidFill>
                  <a:schemeClr val="dk1"/>
                </a:solidFill>
                <a:latin typeface="Times New Roman"/>
                <a:ea typeface="Times New Roman"/>
                <a:cs typeface="Times New Roman"/>
                <a:sym typeface="Times New Roman"/>
              </a:rPr>
              <a:t>Firstly, I would like to thank Donald Katz for the opportunity to conduct this research project and continuous mentorship throughout the process. I would also like to thank my graduate student advisor, Thomas Gray, for his help and mentorship throughout the experimental design and data analysis process. I am grateful to our post-doctorate Jian-You Lin for his help with developing code for the cluster analysis, and to Kathleen </a:t>
            </a:r>
            <a:r>
              <a:rPr lang="en-US" sz="2100" b="0" i="0" u="none" strike="noStrike" cap="none" dirty="0" err="1">
                <a:solidFill>
                  <a:schemeClr val="dk1"/>
                </a:solidFill>
                <a:latin typeface="Times New Roman"/>
                <a:ea typeface="Times New Roman"/>
                <a:cs typeface="Times New Roman"/>
                <a:sym typeface="Times New Roman"/>
              </a:rPr>
              <a:t>Maigler</a:t>
            </a:r>
            <a:r>
              <a:rPr lang="en-US" sz="2100" b="0" i="0" u="none" strike="noStrike" cap="none" dirty="0">
                <a:solidFill>
                  <a:schemeClr val="dk1"/>
                </a:solidFill>
                <a:latin typeface="Times New Roman"/>
                <a:ea typeface="Times New Roman"/>
                <a:cs typeface="Times New Roman"/>
                <a:sym typeface="Times New Roman"/>
              </a:rPr>
              <a:t> for help with the BAT rig experimental process. Finally, I would like to thank the Katz Lab for their help and guidance throughout this project. This research was completed at Brandeis University. The Brandeis campus sits on land that was sacred to the </a:t>
            </a:r>
            <a:r>
              <a:rPr lang="en-US" sz="2100" b="0" i="0" u="none" strike="noStrike" cap="none" dirty="0" err="1">
                <a:solidFill>
                  <a:schemeClr val="dk1"/>
                </a:solidFill>
                <a:latin typeface="Times New Roman"/>
                <a:ea typeface="Times New Roman"/>
                <a:cs typeface="Times New Roman"/>
                <a:sym typeface="Times New Roman"/>
              </a:rPr>
              <a:t>Massachusett</a:t>
            </a:r>
            <a:r>
              <a:rPr lang="en-US" sz="2100" b="0" i="0" u="none" strike="noStrike" cap="none" dirty="0">
                <a:solidFill>
                  <a:schemeClr val="dk1"/>
                </a:solidFill>
                <a:latin typeface="Times New Roman"/>
                <a:ea typeface="Times New Roman"/>
                <a:cs typeface="Times New Roman"/>
                <a:sym typeface="Times New Roman"/>
              </a:rPr>
              <a:t> nation, including four tribes existing today: the </a:t>
            </a:r>
            <a:r>
              <a:rPr lang="en-US" sz="2100" i="0" u="none" strike="noStrike" cap="none" dirty="0" err="1">
                <a:solidFill>
                  <a:schemeClr val="dk1"/>
                </a:solidFill>
                <a:latin typeface="Times New Roman"/>
                <a:ea typeface="Times New Roman"/>
                <a:cs typeface="Times New Roman"/>
                <a:sym typeface="Times New Roman"/>
              </a:rPr>
              <a:t>Mattakeeset</a:t>
            </a:r>
            <a:r>
              <a:rPr lang="en-US" sz="2100" i="0" u="none" strike="noStrike" cap="none" dirty="0">
                <a:solidFill>
                  <a:schemeClr val="dk1"/>
                </a:solidFill>
                <a:latin typeface="Times New Roman"/>
                <a:ea typeface="Times New Roman"/>
                <a:cs typeface="Times New Roman"/>
                <a:sym typeface="Times New Roman"/>
              </a:rPr>
              <a:t>, Natick, </a:t>
            </a:r>
            <a:r>
              <a:rPr lang="en-US" sz="2100" i="0" u="none" strike="noStrike" cap="none" dirty="0" err="1">
                <a:solidFill>
                  <a:schemeClr val="dk1"/>
                </a:solidFill>
                <a:latin typeface="Times New Roman"/>
                <a:ea typeface="Times New Roman"/>
                <a:cs typeface="Times New Roman"/>
                <a:sym typeface="Times New Roman"/>
              </a:rPr>
              <a:t>Ponkapoag</a:t>
            </a:r>
            <a:r>
              <a:rPr lang="en-US" sz="2100" i="0" u="none" strike="noStrike" cap="none" dirty="0">
                <a:solidFill>
                  <a:schemeClr val="dk1"/>
                </a:solidFill>
                <a:latin typeface="Times New Roman"/>
                <a:ea typeface="Times New Roman"/>
                <a:cs typeface="Times New Roman"/>
                <a:sym typeface="Times New Roman"/>
              </a:rPr>
              <a:t>, a</a:t>
            </a:r>
            <a:r>
              <a:rPr lang="en-US" sz="2100" b="0" i="0" u="none" strike="noStrike" cap="none" dirty="0">
                <a:solidFill>
                  <a:schemeClr val="dk1"/>
                </a:solidFill>
                <a:latin typeface="Times New Roman"/>
                <a:ea typeface="Times New Roman"/>
                <a:cs typeface="Times New Roman"/>
                <a:sym typeface="Times New Roman"/>
              </a:rPr>
              <a:t>nd </a:t>
            </a:r>
            <a:r>
              <a:rPr lang="en-US" sz="2100" b="0" i="0" u="none" strike="noStrike" cap="none" dirty="0" err="1">
                <a:solidFill>
                  <a:schemeClr val="dk1"/>
                </a:solidFill>
                <a:latin typeface="Times New Roman"/>
                <a:ea typeface="Times New Roman"/>
                <a:cs typeface="Times New Roman"/>
                <a:sym typeface="Times New Roman"/>
              </a:rPr>
              <a:t>Namasket</a:t>
            </a:r>
            <a:r>
              <a:rPr lang="en-US" sz="2100" b="0" i="0" u="none" strike="noStrike" cap="none" dirty="0">
                <a:solidFill>
                  <a:schemeClr val="dk1"/>
                </a:solidFill>
                <a:latin typeface="Times New Roman"/>
                <a:ea typeface="Times New Roman"/>
                <a:cs typeface="Times New Roman"/>
                <a:sym typeface="Times New Roman"/>
              </a:rPr>
              <a:t>. Both Native Americans and Africans were enslaved in the colony of Massachusetts.</a:t>
            </a:r>
            <a:endParaRPr sz="21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21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2100" b="0" i="0" u="none" strike="noStrike" cap="none" dirty="0">
                <a:solidFill>
                  <a:schemeClr val="dk1"/>
                </a:solidFill>
                <a:latin typeface="Times New Roman"/>
                <a:ea typeface="Times New Roman"/>
                <a:cs typeface="Times New Roman"/>
                <a:sym typeface="Times New Roman"/>
              </a:rPr>
              <a:t>[1] Blankenship et al., 2019. doi:10.1016/j.cub.2018.11.011; [2] Davis 1973. doi: 10.1016/0031-9384(73)90120-0. [3] Zhou et al., 2022. doi: 10.3389/fnmol.2022.988914 </a:t>
            </a:r>
            <a:endParaRPr sz="2100" b="0" i="0" u="none" strike="noStrike" cap="none" dirty="0">
              <a:solidFill>
                <a:schemeClr val="dk1"/>
              </a:solidFill>
              <a:latin typeface="Times New Roman"/>
              <a:ea typeface="Times New Roman"/>
              <a:cs typeface="Times New Roman"/>
              <a:sym typeface="Times New Roman"/>
            </a:endParaRPr>
          </a:p>
        </p:txBody>
      </p:sp>
      <p:sp>
        <p:nvSpPr>
          <p:cNvPr id="115" name="Google Shape;115;p1"/>
          <p:cNvSpPr txBox="1"/>
          <p:nvPr/>
        </p:nvSpPr>
        <p:spPr>
          <a:xfrm>
            <a:off x="410075" y="13241316"/>
            <a:ext cx="12219300" cy="3188755"/>
          </a:xfrm>
          <a:prstGeom prst="rect">
            <a:avLst/>
          </a:prstGeom>
          <a:noFill/>
          <a:ln>
            <a:noFill/>
          </a:ln>
        </p:spPr>
        <p:txBody>
          <a:bodyPr spcFirstLastPara="1" wrap="square" lIns="91425" tIns="91425" rIns="91425" bIns="91425" anchor="t" anchorCtr="0">
            <a:noAutofit/>
          </a:bodyPr>
          <a:lstStyle/>
          <a:p>
            <a:pPr marL="457200" indent="-419100">
              <a:buClr>
                <a:schemeClr val="dk1"/>
              </a:buClr>
              <a:buSzPts val="3000"/>
              <a:buFont typeface="Times New Roman"/>
              <a:buChar char="●"/>
            </a:pPr>
            <a:r>
              <a:rPr lang="en-US" sz="3000" dirty="0">
                <a:solidFill>
                  <a:schemeClr val="dk1"/>
                </a:solidFill>
                <a:latin typeface="Arial" panose="020B0604020202020204" pitchFamily="34" charset="0"/>
                <a:cs typeface="Arial" panose="020B0604020202020204" pitchFamily="34" charset="0"/>
              </a:rPr>
              <a:t>Our previous results demonstrate that rats trained after OE develop a significantly stronger preference for the paired odor than unexposed rats (n=12, 6 per group).</a:t>
            </a:r>
            <a:endParaRPr lang="en-US" sz="30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a:p>
            <a:pPr marL="457200" marR="0" lvl="0" indent="-419100" algn="l" rtl="0">
              <a:lnSpc>
                <a:spcPct val="100000"/>
              </a:lnSpc>
              <a:spcBef>
                <a:spcPts val="0"/>
              </a:spcBef>
              <a:spcAft>
                <a:spcPts val="0"/>
              </a:spcAft>
              <a:buClr>
                <a:schemeClr val="dk1"/>
              </a:buClr>
              <a:buSzPts val="3000"/>
              <a:buFont typeface="Times New Roman"/>
              <a:buChar char="●"/>
            </a:pPr>
            <a:r>
              <a:rPr lang="en-US" sz="3000" dirty="0">
                <a:solidFill>
                  <a:schemeClr val="dk1"/>
                </a:solidFill>
                <a:latin typeface="Arial" panose="020B0604020202020204" pitchFamily="34" charset="0"/>
                <a:ea typeface="Times New Roman"/>
                <a:cs typeface="Arial" panose="020B0604020202020204" pitchFamily="34" charset="0"/>
                <a:sym typeface="Times New Roman"/>
              </a:rPr>
              <a:t>It is plausible that the Gustatory Cortex plays a large role in processing the experiences presented by combined olfactory pre-exposure, and throughout an animal’s learning process.</a:t>
            </a:r>
            <a:endParaRPr sz="30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lnSpc>
                <a:spcPct val="100000"/>
              </a:lnSpc>
              <a:spcBef>
                <a:spcPts val="0"/>
              </a:spcBef>
              <a:spcAft>
                <a:spcPts val="0"/>
              </a:spcAft>
              <a:buClr>
                <a:srgbClr val="000000"/>
              </a:buClr>
              <a:buSzPts val="2100"/>
              <a:buFont typeface="Arial"/>
              <a:buNone/>
            </a:pPr>
            <a:endParaRPr sz="3000" b="0" i="0" u="none" strike="noStrike" cap="none" dirty="0">
              <a:solidFill>
                <a:srgbClr val="000000"/>
              </a:solidFill>
              <a:latin typeface="Calibri"/>
              <a:ea typeface="Calibri"/>
              <a:cs typeface="Calibri"/>
              <a:sym typeface="Calibri"/>
            </a:endParaRPr>
          </a:p>
        </p:txBody>
      </p:sp>
      <p:sp>
        <p:nvSpPr>
          <p:cNvPr id="116" name="Google Shape;116;p1"/>
          <p:cNvSpPr txBox="1"/>
          <p:nvPr/>
        </p:nvSpPr>
        <p:spPr>
          <a:xfrm>
            <a:off x="702275" y="16864875"/>
            <a:ext cx="12012600" cy="1015800"/>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F2F2F2"/>
                </a:solidFill>
                <a:latin typeface="Arial" panose="020B0604020202020204" pitchFamily="34" charset="0"/>
                <a:ea typeface="Times New Roman"/>
                <a:cs typeface="Arial" panose="020B0604020202020204" pitchFamily="34" charset="0"/>
                <a:sym typeface="Times New Roman"/>
              </a:rPr>
              <a:t>Objectives</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17" name="Google Shape;117;p1"/>
          <p:cNvSpPr txBox="1"/>
          <p:nvPr/>
        </p:nvSpPr>
        <p:spPr>
          <a:xfrm>
            <a:off x="702275" y="18217050"/>
            <a:ext cx="11958600" cy="666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dirty="0">
                <a:solidFill>
                  <a:schemeClr val="dk1"/>
                </a:solidFill>
                <a:latin typeface="Arial" panose="020B0604020202020204" pitchFamily="34" charset="0"/>
                <a:cs typeface="Arial" panose="020B0604020202020204" pitchFamily="34" charset="0"/>
              </a:rPr>
              <a:t>Given that retro preference learning, and taste pre-exposure are both gustatory cortex (GC) dependent, we test whether the enhancement of this learning from prior OE is also dependent on GC. </a:t>
            </a:r>
            <a:endParaRPr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a:p>
            <a:pPr marL="342900" lvl="0" indent="-342900" algn="l" rtl="0">
              <a:lnSpc>
                <a:spcPct val="115000"/>
              </a:lnSpc>
              <a:spcBef>
                <a:spcPts val="0"/>
              </a:spcBef>
              <a:spcAft>
                <a:spcPts val="0"/>
              </a:spcAft>
              <a:buSzPts val="4400"/>
              <a:buFont typeface="Arial" panose="020B0604020202020204" pitchFamily="34" charset="0"/>
              <a:buChar char="•"/>
            </a:pPr>
            <a:r>
              <a:rPr lang="en-US" sz="3000" dirty="0">
                <a:solidFill>
                  <a:schemeClr val="dk1"/>
                </a:solidFill>
                <a:latin typeface="Arial" panose="020B0604020202020204" pitchFamily="34" charset="0"/>
                <a:cs typeface="Arial" panose="020B0604020202020204" pitchFamily="34" charset="0"/>
              </a:rPr>
              <a:t>We hypothesize that optogenetically inhibiting GC function during learning will prevent the OE-induced potentiated learning we see without viral inhibition, resulting in rats having a similar preference for the paired and unpaired odor regardless of prior OE.</a:t>
            </a:r>
            <a:endParaRPr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a:p>
            <a:pPr marL="457200" marR="0" lvl="0" indent="-419100" algn="l" rtl="0">
              <a:lnSpc>
                <a:spcPct val="100000"/>
              </a:lnSpc>
              <a:spcBef>
                <a:spcPts val="0"/>
              </a:spcBef>
              <a:spcAft>
                <a:spcPts val="0"/>
              </a:spcAft>
              <a:buClr>
                <a:srgbClr val="000000"/>
              </a:buClr>
              <a:buSzPts val="3000"/>
              <a:buFont typeface="Times New Roman"/>
              <a:buChar char="●"/>
            </a:pPr>
            <a:r>
              <a:rPr lang="en-US"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The next steps in my experiment are to have a squad of rats perform this task with retronasal olfaction alone to determine whether orthonasal olfaction influences ILIs and onset of the first lick during the Brief Access Task (BAT). </a:t>
            </a:r>
            <a:r>
              <a:rPr lang="en-US" sz="3000" b="0" i="0" u="none" strike="noStrike" cap="none" baseline="30000" dirty="0">
                <a:solidFill>
                  <a:srgbClr val="000000"/>
                </a:solidFill>
                <a:latin typeface="Arial" panose="020B0604020202020204" pitchFamily="34" charset="0"/>
                <a:ea typeface="Times New Roman"/>
                <a:cs typeface="Arial" panose="020B0604020202020204" pitchFamily="34" charset="0"/>
                <a:sym typeface="Times New Roman"/>
              </a:rPr>
              <a:t>2</a:t>
            </a:r>
            <a:endParaRPr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a:p>
            <a:pPr marL="457200" marR="0" lvl="0" indent="-419100" algn="l" rtl="0">
              <a:lnSpc>
                <a:spcPct val="100000"/>
              </a:lnSpc>
              <a:spcBef>
                <a:spcPts val="0"/>
              </a:spcBef>
              <a:spcAft>
                <a:spcPts val="0"/>
              </a:spcAft>
              <a:buClr>
                <a:srgbClr val="000000"/>
              </a:buClr>
              <a:buSzPts val="3000"/>
              <a:buFont typeface="Times New Roman"/>
              <a:buChar char="●"/>
            </a:pPr>
            <a:r>
              <a:rPr lang="en-US"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Future experiments may aim to include more methods such as viral injection to optogenetically inhibit taste cortex and electrophysiological recording to characterize differences in ortho and retronasal olfaction.</a:t>
            </a:r>
            <a:endParaRPr sz="3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119" name="Google Shape;119;p1"/>
          <p:cNvSpPr txBox="1"/>
          <p:nvPr/>
        </p:nvSpPr>
        <p:spPr>
          <a:xfrm>
            <a:off x="-10172700" y="2133600"/>
            <a:ext cx="9822000" cy="395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endParaRPr sz="5000" b="0" i="0" u="none" strike="noStrike" cap="none">
              <a:solidFill>
                <a:srgbClr val="000000"/>
              </a:solidFill>
              <a:latin typeface="Calibri"/>
              <a:ea typeface="Calibri"/>
              <a:cs typeface="Calibri"/>
              <a:sym typeface="Calibri"/>
            </a:endParaRPr>
          </a:p>
        </p:txBody>
      </p:sp>
      <p:sp>
        <p:nvSpPr>
          <p:cNvPr id="120" name="Google Shape;120;p1"/>
          <p:cNvSpPr txBox="1"/>
          <p:nvPr/>
        </p:nvSpPr>
        <p:spPr>
          <a:xfrm>
            <a:off x="-1647175" y="7937000"/>
            <a:ext cx="2559600" cy="246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80" name="Google Shape;180;p1"/>
          <p:cNvPicPr preferRelativeResize="0"/>
          <p:nvPr/>
        </p:nvPicPr>
        <p:blipFill rotWithShape="1">
          <a:blip r:embed="rId7">
            <a:alphaModFix/>
          </a:blip>
          <a:srcRect l="62016" t="79035"/>
          <a:stretch/>
        </p:blipFill>
        <p:spPr>
          <a:xfrm flipH="1">
            <a:off x="39172121" y="13308742"/>
            <a:ext cx="3177515" cy="1628415"/>
          </a:xfrm>
          <a:prstGeom prst="rect">
            <a:avLst/>
          </a:prstGeom>
          <a:noFill/>
          <a:ln>
            <a:noFill/>
          </a:ln>
        </p:spPr>
      </p:pic>
      <p:sp>
        <p:nvSpPr>
          <p:cNvPr id="183" name="Google Shape;183;p1"/>
          <p:cNvSpPr txBox="1"/>
          <p:nvPr/>
        </p:nvSpPr>
        <p:spPr>
          <a:xfrm>
            <a:off x="86916" y="7937391"/>
            <a:ext cx="932400" cy="71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1A1A1A"/>
                </a:solidFill>
                <a:latin typeface="Arial" panose="020B0604020202020204" pitchFamily="34" charset="0"/>
                <a:ea typeface="Times New Roman"/>
                <a:cs typeface="Arial" panose="020B0604020202020204" pitchFamily="34" charset="0"/>
                <a:sym typeface="Times New Roman"/>
              </a:rPr>
              <a:t>1</a:t>
            </a:r>
            <a:endParaRPr sz="3500" b="1" i="0" u="none" strike="noStrike" cap="none" dirty="0">
              <a:solidFill>
                <a:srgbClr val="1A1A1A"/>
              </a:solidFill>
              <a:latin typeface="Arial" panose="020B0604020202020204" pitchFamily="34" charset="0"/>
              <a:ea typeface="Times New Roman"/>
              <a:cs typeface="Arial" panose="020B0604020202020204" pitchFamily="34" charset="0"/>
              <a:sym typeface="Times New Roman"/>
            </a:endParaRPr>
          </a:p>
        </p:txBody>
      </p:sp>
      <p:pic>
        <p:nvPicPr>
          <p:cNvPr id="185" name="Google Shape;185;p1"/>
          <p:cNvPicPr preferRelativeResize="0"/>
          <p:nvPr/>
        </p:nvPicPr>
        <p:blipFill>
          <a:blip r:embed="rId8">
            <a:alphaModFix/>
          </a:blip>
          <a:stretch>
            <a:fillRect/>
          </a:stretch>
        </p:blipFill>
        <p:spPr>
          <a:xfrm>
            <a:off x="12248760" y="27286610"/>
            <a:ext cx="16998839" cy="2608850"/>
          </a:xfrm>
          <a:prstGeom prst="rect">
            <a:avLst/>
          </a:prstGeom>
          <a:noFill/>
          <a:ln>
            <a:noFill/>
          </a:ln>
        </p:spPr>
      </p:pic>
      <p:sp>
        <p:nvSpPr>
          <p:cNvPr id="186" name="Google Shape;186;p1"/>
          <p:cNvSpPr txBox="1"/>
          <p:nvPr/>
        </p:nvSpPr>
        <p:spPr>
          <a:xfrm>
            <a:off x="0" y="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100">
              <a:solidFill>
                <a:schemeClr val="dk1"/>
              </a:solidFill>
            </a:endParaRPr>
          </a:p>
        </p:txBody>
      </p:sp>
      <p:sp>
        <p:nvSpPr>
          <p:cNvPr id="187" name="Google Shape;187;p1"/>
          <p:cNvSpPr txBox="1"/>
          <p:nvPr/>
        </p:nvSpPr>
        <p:spPr>
          <a:xfrm>
            <a:off x="14019325" y="25206975"/>
            <a:ext cx="12649200" cy="1015622"/>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F2F2F2"/>
                </a:solidFill>
                <a:latin typeface="Arial" panose="020B0604020202020204" pitchFamily="34" charset="0"/>
                <a:ea typeface="Times New Roman"/>
                <a:cs typeface="Arial" panose="020B0604020202020204" pitchFamily="34" charset="0"/>
                <a:sym typeface="Times New Roman"/>
              </a:rPr>
              <a:t>Experimental Design</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88" name="Google Shape;188;p1"/>
          <p:cNvSpPr txBox="1"/>
          <p:nvPr/>
        </p:nvSpPr>
        <p:spPr>
          <a:xfrm>
            <a:off x="13030663" y="3602725"/>
            <a:ext cx="13032600" cy="1939500"/>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dirty="0">
                <a:solidFill>
                  <a:srgbClr val="F2F2F2"/>
                </a:solidFill>
                <a:latin typeface="Arial" panose="020B0604020202020204" pitchFamily="34" charset="0"/>
                <a:ea typeface="Times New Roman"/>
                <a:cs typeface="Arial" panose="020B0604020202020204" pitchFamily="34" charset="0"/>
                <a:sym typeface="Times New Roman"/>
              </a:rPr>
              <a:t>OE causes an increase in preference learning </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pic>
        <p:nvPicPr>
          <p:cNvPr id="189" name="Google Shape;189;p1"/>
          <p:cNvPicPr preferRelativeResize="0"/>
          <p:nvPr/>
        </p:nvPicPr>
        <p:blipFill>
          <a:blip r:embed="rId9">
            <a:alphaModFix/>
          </a:blip>
          <a:stretch>
            <a:fillRect/>
          </a:stretch>
        </p:blipFill>
        <p:spPr>
          <a:xfrm>
            <a:off x="13856775" y="5583625"/>
            <a:ext cx="8356464" cy="5143500"/>
          </a:xfrm>
          <a:prstGeom prst="rect">
            <a:avLst/>
          </a:prstGeom>
          <a:noFill/>
          <a:ln>
            <a:noFill/>
          </a:ln>
        </p:spPr>
      </p:pic>
      <p:sp>
        <p:nvSpPr>
          <p:cNvPr id="190" name="Google Shape;190;p1"/>
          <p:cNvSpPr txBox="1"/>
          <p:nvPr/>
        </p:nvSpPr>
        <p:spPr>
          <a:xfrm>
            <a:off x="13030663" y="13021182"/>
            <a:ext cx="13032600" cy="1938952"/>
          </a:xfrm>
          <a:prstGeom prst="rect">
            <a:avLst/>
          </a:prstGeom>
          <a:solidFill>
            <a:srgbClr val="1E4E7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dirty="0">
                <a:solidFill>
                  <a:srgbClr val="F2F2F2"/>
                </a:solidFill>
                <a:latin typeface="Arial" panose="020B0604020202020204" pitchFamily="34" charset="0"/>
                <a:ea typeface="Times New Roman"/>
                <a:cs typeface="Arial" panose="020B0604020202020204" pitchFamily="34" charset="0"/>
                <a:sym typeface="Times New Roman"/>
              </a:rPr>
              <a:t>Ortho OE does not affect preference learning</a:t>
            </a:r>
            <a:endParaRPr sz="14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91" name="Google Shape;191;p1"/>
          <p:cNvSpPr/>
          <p:nvPr/>
        </p:nvSpPr>
        <p:spPr>
          <a:xfrm>
            <a:off x="27713775" y="12995175"/>
            <a:ext cx="15941100" cy="2034000"/>
          </a:xfrm>
          <a:prstGeom prst="rect">
            <a:avLst/>
          </a:prstGeom>
          <a:solidFill>
            <a:srgbClr val="1F4E7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dirty="0">
                <a:solidFill>
                  <a:srgbClr val="F2F2F2"/>
                </a:solidFill>
                <a:latin typeface="Arial" panose="020B0604020202020204" pitchFamily="34" charset="0"/>
                <a:ea typeface="Times New Roman"/>
                <a:cs typeface="Arial" panose="020B0604020202020204" pitchFamily="34" charset="0"/>
                <a:sym typeface="Times New Roman"/>
              </a:rPr>
              <a:t>Viral expression influences preference learning exponentially</a:t>
            </a:r>
            <a:endParaRPr sz="60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endParaRPr>
          </a:p>
        </p:txBody>
      </p:sp>
      <p:sp>
        <p:nvSpPr>
          <p:cNvPr id="193" name="Google Shape;193;p1"/>
          <p:cNvSpPr txBox="1"/>
          <p:nvPr/>
        </p:nvSpPr>
        <p:spPr>
          <a:xfrm>
            <a:off x="2893996" y="240272"/>
            <a:ext cx="37343320" cy="20772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0" b="1" i="0" u="none" strike="noStrike" dirty="0">
                <a:solidFill>
                  <a:srgbClr val="000000"/>
                </a:solidFill>
                <a:effectLst/>
                <a:latin typeface="Arial" panose="020B0604020202020204" pitchFamily="34" charset="0"/>
              </a:rPr>
              <a:t>Olfactory Exposure Strengthens Preference Learning in a Cortically Dependent Manner</a:t>
            </a:r>
            <a:endParaRPr sz="7000" b="1"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38DB0104-ADA8-BD2E-B808-CBD817CDEF0A}"/>
              </a:ext>
            </a:extLst>
          </p:cNvPr>
          <p:cNvSpPr txBox="1"/>
          <p:nvPr/>
        </p:nvSpPr>
        <p:spPr>
          <a:xfrm>
            <a:off x="836156" y="27070605"/>
            <a:ext cx="8662396" cy="6632585"/>
          </a:xfrm>
          <a:prstGeom prst="rect">
            <a:avLst/>
          </a:prstGeom>
          <a:noFill/>
        </p:spPr>
        <p:txBody>
          <a:bodyPr wrap="square">
            <a:spAutoFit/>
          </a:bodyPr>
          <a:lstStyle/>
          <a:p>
            <a:pPr rtl="0" fontAlgn="base">
              <a:spcBef>
                <a:spcPts val="0"/>
              </a:spcBef>
              <a:spcAft>
                <a:spcPts val="0"/>
              </a:spcAft>
            </a:pPr>
            <a:r>
              <a:rPr lang="en-US" sz="2500" b="1" i="0" u="none" strike="noStrike" dirty="0">
                <a:solidFill>
                  <a:srgbClr val="000000"/>
                </a:solidFill>
                <a:effectLst/>
                <a:latin typeface="Arial" panose="020B0604020202020204" pitchFamily="34" charset="0"/>
                <a:cs typeface="Arial" panose="020B0604020202020204" pitchFamily="34" charset="0"/>
              </a:rPr>
              <a:t>Experimental Groups</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5 EE combined retro/ortho (</a:t>
            </a:r>
            <a:r>
              <a:rPr lang="en-US" sz="2500" dirty="0">
                <a:latin typeface="Arial" panose="020B0604020202020204" pitchFamily="34" charset="0"/>
                <a:cs typeface="Arial" panose="020B0604020202020204" pitchFamily="34" charset="0"/>
              </a:rPr>
              <a:t>TG</a:t>
            </a:r>
            <a:r>
              <a:rPr lang="en-US" sz="2500" b="0" i="0" u="none" strike="noStrike" dirty="0">
                <a:solidFill>
                  <a:srgbClr val="000000"/>
                </a:solidFill>
                <a:effectLst/>
                <a:latin typeface="Arial" panose="020B0604020202020204" pitchFamily="34" charset="0"/>
                <a:cs typeface="Arial" panose="020B0604020202020204" pitchFamily="34" charset="0"/>
              </a:rPr>
              <a:t>29-32; TG38)</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5 UE combined retro/ortho (</a:t>
            </a:r>
            <a:r>
              <a:rPr lang="en-US" sz="2500" dirty="0">
                <a:latin typeface="Arial" panose="020B0604020202020204" pitchFamily="34" charset="0"/>
                <a:cs typeface="Arial" panose="020B0604020202020204" pitchFamily="34" charset="0"/>
              </a:rPr>
              <a:t>TG</a:t>
            </a:r>
            <a:r>
              <a:rPr lang="en-US" sz="2500" b="0" i="0" u="none" strike="noStrike" dirty="0">
                <a:solidFill>
                  <a:srgbClr val="000000"/>
                </a:solidFill>
                <a:effectLst/>
                <a:latin typeface="Arial" panose="020B0604020202020204" pitchFamily="34" charset="0"/>
                <a:cs typeface="Arial" panose="020B0604020202020204" pitchFamily="34" charset="0"/>
              </a:rPr>
              <a:t>33-37)</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4 </a:t>
            </a:r>
            <a:r>
              <a:rPr lang="en-US" sz="2500" dirty="0">
                <a:latin typeface="Arial" panose="020B0604020202020204" pitchFamily="34" charset="0"/>
                <a:cs typeface="Arial" panose="020B0604020202020204" pitchFamily="34" charset="0"/>
              </a:rPr>
              <a:t>U</a:t>
            </a:r>
            <a:r>
              <a:rPr lang="en-US" sz="2500" b="0" i="0" u="none" strike="noStrike" dirty="0">
                <a:solidFill>
                  <a:srgbClr val="000000"/>
                </a:solidFill>
                <a:effectLst/>
                <a:latin typeface="Arial" panose="020B0604020202020204" pitchFamily="34" charset="0"/>
                <a:cs typeface="Arial" panose="020B0604020202020204" pitchFamily="34" charset="0"/>
              </a:rPr>
              <a:t>E ortho (</a:t>
            </a:r>
            <a:r>
              <a:rPr lang="en-US" sz="2500" dirty="0">
                <a:latin typeface="Arial" panose="020B0604020202020204" pitchFamily="34" charset="0"/>
                <a:cs typeface="Arial" panose="020B0604020202020204" pitchFamily="34" charset="0"/>
              </a:rPr>
              <a:t>TG</a:t>
            </a:r>
            <a:r>
              <a:rPr lang="en-US" sz="2500" b="0" i="0" u="none" strike="noStrike" dirty="0">
                <a:solidFill>
                  <a:srgbClr val="000000"/>
                </a:solidFill>
                <a:effectLst/>
                <a:latin typeface="Arial" panose="020B0604020202020204" pitchFamily="34" charset="0"/>
                <a:cs typeface="Arial" panose="020B0604020202020204" pitchFamily="34" charset="0"/>
              </a:rPr>
              <a:t>39-42), 4 EE ortho (</a:t>
            </a:r>
            <a:r>
              <a:rPr lang="en-US" sz="2500" dirty="0">
                <a:latin typeface="Arial" panose="020B0604020202020204" pitchFamily="34" charset="0"/>
                <a:cs typeface="Arial" panose="020B0604020202020204" pitchFamily="34" charset="0"/>
              </a:rPr>
              <a:t>TG43-46</a:t>
            </a:r>
            <a:r>
              <a:rPr lang="en-US" sz="2500" b="0" i="0" u="none" strike="noStrike" dirty="0">
                <a:solidFill>
                  <a:srgbClr val="000000"/>
                </a:solidFill>
                <a:effectLst/>
                <a:latin typeface="Arial" panose="020B0604020202020204" pitchFamily="34" charset="0"/>
                <a:cs typeface="Arial" panose="020B0604020202020204" pitchFamily="34" charset="0"/>
              </a:rPr>
              <a:t>)</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4 </a:t>
            </a:r>
            <a:r>
              <a:rPr lang="en-US" sz="2500" dirty="0">
                <a:latin typeface="Arial" panose="020B0604020202020204" pitchFamily="34" charset="0"/>
                <a:cs typeface="Arial" panose="020B0604020202020204" pitchFamily="34" charset="0"/>
              </a:rPr>
              <a:t>U</a:t>
            </a:r>
            <a:r>
              <a:rPr lang="en-US" sz="2500" b="0" i="0" u="none" strike="noStrike" dirty="0">
                <a:solidFill>
                  <a:srgbClr val="000000"/>
                </a:solidFill>
                <a:effectLst/>
                <a:latin typeface="Arial" panose="020B0604020202020204" pitchFamily="34" charset="0"/>
                <a:cs typeface="Arial" panose="020B0604020202020204" pitchFamily="34" charset="0"/>
              </a:rPr>
              <a:t>E retro (</a:t>
            </a:r>
            <a:r>
              <a:rPr lang="en-US" sz="2500" dirty="0">
                <a:latin typeface="Arial" panose="020B0604020202020204" pitchFamily="34" charset="0"/>
                <a:cs typeface="Arial" panose="020B0604020202020204" pitchFamily="34" charset="0"/>
              </a:rPr>
              <a:t>TG47-50</a:t>
            </a:r>
            <a:r>
              <a:rPr lang="en-US" sz="2500" b="0" i="0" u="none" strike="noStrike" dirty="0">
                <a:solidFill>
                  <a:srgbClr val="000000"/>
                </a:solidFill>
                <a:effectLst/>
                <a:latin typeface="Arial" panose="020B0604020202020204" pitchFamily="34" charset="0"/>
                <a:cs typeface="Arial" panose="020B0604020202020204" pitchFamily="34" charset="0"/>
              </a:rPr>
              <a:t>), 4 EE retro (TG51-54)</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2 EE combined retro/ortho- GCx (AAV-CAG-ArchT-GFP)</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2 UE combined retro/ortho - GCx (AAV-CAG-ArchT-GFP)</a:t>
            </a:r>
          </a:p>
          <a:p>
            <a:pPr fontAlgn="base">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1 </a:t>
            </a:r>
            <a:r>
              <a:rPr lang="en-US" sz="2500" dirty="0">
                <a:latin typeface="Arial" panose="020B0604020202020204" pitchFamily="34" charset="0"/>
                <a:cs typeface="Arial" panose="020B0604020202020204" pitchFamily="34" charset="0"/>
              </a:rPr>
              <a:t>E</a:t>
            </a:r>
            <a:r>
              <a:rPr lang="en-US" sz="2500" b="0" i="0" u="none" strike="noStrike" dirty="0">
                <a:solidFill>
                  <a:srgbClr val="000000"/>
                </a:solidFill>
                <a:effectLst/>
                <a:latin typeface="Arial" panose="020B0604020202020204" pitchFamily="34" charset="0"/>
                <a:cs typeface="Arial" panose="020B0604020202020204" pitchFamily="34" charset="0"/>
              </a:rPr>
              <a:t>E combined retro/ortho - GC intact </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1 </a:t>
            </a:r>
            <a:r>
              <a:rPr lang="en-US" sz="2500" dirty="0">
                <a:latin typeface="Arial" panose="020B0604020202020204" pitchFamily="34" charset="0"/>
                <a:cs typeface="Arial" panose="020B0604020202020204" pitchFamily="34" charset="0"/>
              </a:rPr>
              <a:t>U</a:t>
            </a:r>
            <a:r>
              <a:rPr lang="en-US" sz="2500" b="0" i="0" u="none" strike="noStrike" dirty="0">
                <a:solidFill>
                  <a:srgbClr val="000000"/>
                </a:solidFill>
                <a:effectLst/>
                <a:latin typeface="Arial" panose="020B0604020202020204" pitchFamily="34" charset="0"/>
                <a:cs typeface="Arial" panose="020B0604020202020204" pitchFamily="34" charset="0"/>
              </a:rPr>
              <a:t>E combined retro/ortho – GC intact</a:t>
            </a:r>
          </a:p>
          <a:p>
            <a:pPr rtl="0" fontAlgn="base">
              <a:spcBef>
                <a:spcPts val="0"/>
              </a:spcBef>
              <a:spcAft>
                <a:spcPts val="0"/>
              </a:spcAft>
            </a:pPr>
            <a:endParaRPr lang="en-US" sz="25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Rats were water deprived and ran through a brief access task conditioning phase, followed by a training paradigm sandwiched in between two preference tests.</a:t>
            </a:r>
          </a:p>
          <a:p>
            <a:pPr rtl="0" fontAlgn="base">
              <a:spcBef>
                <a:spcPts val="0"/>
              </a:spcBef>
              <a:spcAft>
                <a:spcPts val="0"/>
              </a:spcAft>
              <a:buFont typeface="Arial" panose="020B0604020202020204" pitchFamily="34" charset="0"/>
              <a:buChar char="•"/>
            </a:pPr>
            <a:r>
              <a:rPr lang="en-US" sz="2500" b="0" i="0" u="none" strike="noStrike" dirty="0">
                <a:solidFill>
                  <a:srgbClr val="000000"/>
                </a:solidFill>
                <a:effectLst/>
                <a:latin typeface="Arial" panose="020B0604020202020204" pitchFamily="34" charset="0"/>
                <a:cs typeface="Arial" panose="020B0604020202020204" pitchFamily="34" charset="0"/>
              </a:rPr>
              <a:t> The differences lie in whether or not OE was given, and if GCx took place </a:t>
            </a:r>
          </a:p>
          <a:p>
            <a:br>
              <a:rPr lang="en-US" sz="2500" b="0" dirty="0">
                <a:effectLst/>
                <a:latin typeface="Arial" panose="020B0604020202020204" pitchFamily="34" charset="0"/>
                <a:cs typeface="Arial" panose="020B0604020202020204" pitchFamily="34" charset="0"/>
              </a:rPr>
            </a:br>
            <a:endParaRPr lang="en-US" sz="25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867</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dc:creator>
  <cp:lastModifiedBy>Thomas Gray</cp:lastModifiedBy>
  <cp:revision>2</cp:revision>
  <dcterms:created xsi:type="dcterms:W3CDTF">2018-04-24T20:06:41Z</dcterms:created>
  <dcterms:modified xsi:type="dcterms:W3CDTF">2024-04-30T01:33:27Z</dcterms:modified>
</cp:coreProperties>
</file>