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27c2736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27c273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27c2736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27c2736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27c2736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27c2736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27c2736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27c2736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Clustering Credit Card Users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Tom Ribaroff</a:t>
            </a:r>
            <a:endParaRPr/>
          </a:p>
        </p:txBody>
      </p:sp>
      <p:pic>
        <p:nvPicPr>
          <p:cNvPr id="56" name="Google Shape;56;p13"/>
          <p:cNvPicPr preferRelativeResize="0"/>
          <p:nvPr/>
        </p:nvPicPr>
        <p:blipFill>
          <a:blip r:embed="rId3">
            <a:alphaModFix/>
          </a:blip>
          <a:stretch>
            <a:fillRect/>
          </a:stretch>
        </p:blipFill>
        <p:spPr>
          <a:xfrm>
            <a:off x="6353752" y="3325825"/>
            <a:ext cx="2700649" cy="1688801"/>
          </a:xfrm>
          <a:prstGeom prst="rect">
            <a:avLst/>
          </a:prstGeom>
          <a:noFill/>
          <a:ln>
            <a:noFill/>
          </a:ln>
        </p:spPr>
      </p:pic>
      <p:pic>
        <p:nvPicPr>
          <p:cNvPr id="57" name="Google Shape;57;p13"/>
          <p:cNvPicPr preferRelativeResize="0"/>
          <p:nvPr/>
        </p:nvPicPr>
        <p:blipFill>
          <a:blip r:embed="rId4">
            <a:alphaModFix/>
          </a:blip>
          <a:stretch>
            <a:fillRect/>
          </a:stretch>
        </p:blipFill>
        <p:spPr>
          <a:xfrm>
            <a:off x="121025" y="3354450"/>
            <a:ext cx="2700651" cy="163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Clustering?</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is a Machine Learning technique, which allows us to group similar objects/people together into ‘clusters’.</a:t>
            </a:r>
            <a:endParaRPr/>
          </a:p>
          <a:p>
            <a:pPr indent="0" lvl="0" marL="0" rtl="0" algn="l">
              <a:spcBef>
                <a:spcPts val="1600"/>
              </a:spcBef>
              <a:spcAft>
                <a:spcPts val="0"/>
              </a:spcAft>
              <a:buNone/>
            </a:pPr>
            <a:r>
              <a:rPr lang="en"/>
              <a:t>We use the power of the computer to make groups in which objects are as similar as possible. </a:t>
            </a:r>
            <a:endParaRPr/>
          </a:p>
          <a:p>
            <a:pPr indent="0" lvl="0" marL="0" rtl="0" algn="l">
              <a:spcBef>
                <a:spcPts val="1600"/>
              </a:spcBef>
              <a:spcAft>
                <a:spcPts val="1600"/>
              </a:spcAft>
              <a:buNone/>
            </a:pPr>
            <a:r>
              <a:rPr lang="en"/>
              <a:t>By making these groups, we can define targeted market strategies for each, that will be more effective/profitable than implementing changes to the entire group or our own arbitrarily made ‘clusters’.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and Preparations</a:t>
            </a:r>
            <a:endParaRPr/>
          </a:p>
        </p:txBody>
      </p:sp>
      <p:sp>
        <p:nvSpPr>
          <p:cNvPr id="69" name="Google Shape;69;p15"/>
          <p:cNvSpPr txBox="1"/>
          <p:nvPr>
            <p:ph idx="1" type="body"/>
          </p:nvPr>
        </p:nvSpPr>
        <p:spPr>
          <a:xfrm>
            <a:off x="311700" y="2424650"/>
            <a:ext cx="8303700" cy="23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have a dataset of ~9000 credit card users, containing information like spending history, credit scores, length of time with the bank and more. </a:t>
            </a:r>
            <a:endParaRPr sz="1200"/>
          </a:p>
          <a:p>
            <a:pPr indent="0" lvl="0" marL="0" rtl="0" algn="l">
              <a:spcBef>
                <a:spcPts val="1600"/>
              </a:spcBef>
              <a:spcAft>
                <a:spcPts val="0"/>
              </a:spcAft>
              <a:buNone/>
            </a:pPr>
            <a:r>
              <a:rPr lang="en" sz="1200"/>
              <a:t>After fixing any missing errors in the data, we use the ‘K Means Algorithm’ to make the best possible clusters. </a:t>
            </a:r>
            <a:endParaRPr sz="1200"/>
          </a:p>
          <a:p>
            <a:pPr indent="0" lvl="0" marL="0" rtl="0" algn="l">
              <a:spcBef>
                <a:spcPts val="1600"/>
              </a:spcBef>
              <a:spcAft>
                <a:spcPts val="0"/>
              </a:spcAft>
              <a:buNone/>
            </a:pPr>
            <a:r>
              <a:rPr lang="en" sz="1200"/>
              <a:t>K Means is an algorithm that helps us to decide what is the best number of groups to make from our data. </a:t>
            </a:r>
            <a:endParaRPr sz="1200"/>
          </a:p>
          <a:p>
            <a:pPr indent="0" lvl="0" marL="0" rtl="0" algn="l">
              <a:spcBef>
                <a:spcPts val="1600"/>
              </a:spcBef>
              <a:spcAft>
                <a:spcPts val="0"/>
              </a:spcAft>
              <a:buNone/>
            </a:pPr>
            <a:r>
              <a:rPr lang="en" sz="1200"/>
              <a:t>Our definition of ‘best’ here is the making the number of groups where each groups has to lowest </a:t>
            </a:r>
            <a:r>
              <a:rPr lang="en" sz="1200"/>
              <a:t>variance</a:t>
            </a:r>
            <a:r>
              <a:rPr lang="en" sz="1200"/>
              <a:t> in the data inside the group, while still trying to make each group vary from each other.</a:t>
            </a:r>
            <a:endParaRPr sz="1200"/>
          </a:p>
          <a:p>
            <a:pPr indent="0" lvl="0" marL="0" rtl="0" algn="l">
              <a:spcBef>
                <a:spcPts val="1600"/>
              </a:spcBef>
              <a:spcAft>
                <a:spcPts val="1600"/>
              </a:spcAft>
              <a:buNone/>
            </a:pPr>
            <a:r>
              <a:rPr lang="en" sz="1200"/>
              <a:t>We will therefore find similar groups of credit card users, where each group is distinct, as we have made the groups vary from each other as much as possible too.</a:t>
            </a:r>
            <a:endParaRPr sz="1200"/>
          </a:p>
        </p:txBody>
      </p:sp>
      <p:pic>
        <p:nvPicPr>
          <p:cNvPr id="70" name="Google Shape;70;p15"/>
          <p:cNvPicPr preferRelativeResize="0"/>
          <p:nvPr/>
        </p:nvPicPr>
        <p:blipFill>
          <a:blip r:embed="rId3">
            <a:alphaModFix/>
          </a:blip>
          <a:stretch>
            <a:fillRect/>
          </a:stretch>
        </p:blipFill>
        <p:spPr>
          <a:xfrm>
            <a:off x="1638975" y="1162625"/>
            <a:ext cx="5604525" cy="99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76" name="Google Shape;76;p16"/>
          <p:cNvSpPr txBox="1"/>
          <p:nvPr>
            <p:ph idx="1" type="body"/>
          </p:nvPr>
        </p:nvSpPr>
        <p:spPr>
          <a:xfrm>
            <a:off x="4572000" y="770000"/>
            <a:ext cx="4260300" cy="41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found the best way to group these users was to create 5 clusters. </a:t>
            </a:r>
            <a:endParaRPr sz="1000"/>
          </a:p>
          <a:p>
            <a:pPr indent="0" lvl="0" marL="0" rtl="0" algn="l">
              <a:spcBef>
                <a:spcPts val="1600"/>
              </a:spcBef>
              <a:spcAft>
                <a:spcPts val="0"/>
              </a:spcAft>
              <a:buNone/>
            </a:pPr>
            <a:r>
              <a:rPr lang="en" sz="1000"/>
              <a:t>Each of these clusters had defining features which we explored, so that we can better understand why the computer grouped them together. </a:t>
            </a:r>
            <a:endParaRPr sz="1000"/>
          </a:p>
          <a:p>
            <a:pPr indent="0" lvl="0" marL="0" rtl="0" algn="l">
              <a:spcBef>
                <a:spcPts val="1600"/>
              </a:spcBef>
              <a:spcAft>
                <a:spcPts val="0"/>
              </a:spcAft>
              <a:buClr>
                <a:schemeClr val="dk1"/>
              </a:buClr>
              <a:buSzPts val="1100"/>
              <a:buFont typeface="Arial"/>
              <a:buNone/>
            </a:pPr>
            <a:r>
              <a:rPr lang="en" sz="1000"/>
              <a:t>So, what are the defining features of each cluster?</a:t>
            </a:r>
            <a:endParaRPr sz="1000"/>
          </a:p>
          <a:p>
            <a:pPr indent="0" lvl="0" marL="457200" rtl="0" algn="l">
              <a:spcBef>
                <a:spcPts val="1600"/>
              </a:spcBef>
              <a:spcAft>
                <a:spcPts val="0"/>
              </a:spcAft>
              <a:buClr>
                <a:schemeClr val="dk1"/>
              </a:buClr>
              <a:buSzPts val="1100"/>
              <a:buFont typeface="Arial"/>
              <a:buNone/>
            </a:pPr>
            <a:r>
              <a:rPr lang="en" sz="800"/>
              <a:t>So, what are the defining features of each cluster?</a:t>
            </a:r>
            <a:endParaRPr sz="800"/>
          </a:p>
          <a:p>
            <a:pPr indent="0" lvl="0" marL="457200" rtl="0" algn="l">
              <a:spcBef>
                <a:spcPts val="1600"/>
              </a:spcBef>
              <a:spcAft>
                <a:spcPts val="0"/>
              </a:spcAft>
              <a:buClr>
                <a:schemeClr val="dk1"/>
              </a:buClr>
              <a:buSzPts val="1100"/>
              <a:buFont typeface="Arial"/>
              <a:buNone/>
            </a:pPr>
            <a:r>
              <a:rPr lang="en" sz="800"/>
              <a:t>0 - Very Low Balance Frequency (ie people who are least careful about their bills/debts. Don't plan their purchases)</a:t>
            </a:r>
            <a:endParaRPr sz="800"/>
          </a:p>
          <a:p>
            <a:pPr indent="0" lvl="0" marL="457200" rtl="0" algn="l">
              <a:spcBef>
                <a:spcPts val="1600"/>
              </a:spcBef>
              <a:spcAft>
                <a:spcPts val="0"/>
              </a:spcAft>
              <a:buClr>
                <a:schemeClr val="dk1"/>
              </a:buClr>
              <a:buSzPts val="1100"/>
              <a:buFont typeface="Arial"/>
              <a:buNone/>
            </a:pPr>
            <a:r>
              <a:rPr lang="en" sz="800"/>
              <a:t>1 - Smallest Number of Purchases and Smallest Sum of Purchases (ie least active users of the card)</a:t>
            </a:r>
            <a:endParaRPr sz="800"/>
          </a:p>
          <a:p>
            <a:pPr indent="0" lvl="0" marL="457200" rtl="0" algn="l">
              <a:spcBef>
                <a:spcPts val="1600"/>
              </a:spcBef>
              <a:spcAft>
                <a:spcPts val="0"/>
              </a:spcAft>
              <a:buClr>
                <a:schemeClr val="dk1"/>
              </a:buClr>
              <a:buSzPts val="1100"/>
              <a:buFont typeface="Arial"/>
              <a:buNone/>
            </a:pPr>
            <a:r>
              <a:rPr lang="en" sz="800"/>
              <a:t>2 - Highest Installment Purchases Frequency (ie likely low income/savings, living paycheck to paycheck)</a:t>
            </a:r>
            <a:endParaRPr sz="800"/>
          </a:p>
          <a:p>
            <a:pPr indent="0" lvl="0" marL="457200" rtl="0" algn="l">
              <a:spcBef>
                <a:spcPts val="1600"/>
              </a:spcBef>
              <a:spcAft>
                <a:spcPts val="0"/>
              </a:spcAft>
              <a:buClr>
                <a:schemeClr val="dk1"/>
              </a:buClr>
              <a:buSzPts val="1100"/>
              <a:buFont typeface="Arial"/>
              <a:buNone/>
            </a:pPr>
            <a:r>
              <a:rPr lang="en" sz="800"/>
              <a:t>3 - Largest Number of Purchases and Largest Sum of Purchases (ie most active users of the card)</a:t>
            </a:r>
            <a:endParaRPr sz="800"/>
          </a:p>
          <a:p>
            <a:pPr indent="0" lvl="0" marL="457200" rtl="0" algn="l">
              <a:spcBef>
                <a:spcPts val="1600"/>
              </a:spcBef>
              <a:spcAft>
                <a:spcPts val="0"/>
              </a:spcAft>
              <a:buClr>
                <a:schemeClr val="dk1"/>
              </a:buClr>
              <a:buSzPts val="1100"/>
              <a:buFont typeface="Arial"/>
              <a:buNone/>
            </a:pPr>
            <a:r>
              <a:rPr lang="en" sz="800"/>
              <a:t>4 - Highest Cash Advance Transactions (ie people who are most careful about their bills/debts. Planners)</a:t>
            </a:r>
            <a:endParaRPr sz="800"/>
          </a:p>
          <a:p>
            <a:pPr indent="0" lvl="0" marL="457200" rtl="0" algn="l">
              <a:spcBef>
                <a:spcPts val="1600"/>
              </a:spcBef>
              <a:spcAft>
                <a:spcPts val="0"/>
              </a:spcAft>
              <a:buClr>
                <a:schemeClr val="dk1"/>
              </a:buClr>
              <a:buSzPts val="1100"/>
              <a:buFont typeface="Arial"/>
              <a:buNone/>
            </a:pPr>
            <a:r>
              <a:t/>
            </a:r>
            <a:endParaRPr sz="800"/>
          </a:p>
          <a:p>
            <a:pPr indent="0" lvl="0" marL="0" rtl="0" algn="l">
              <a:spcBef>
                <a:spcPts val="1600"/>
              </a:spcBef>
              <a:spcAft>
                <a:spcPts val="0"/>
              </a:spcAft>
              <a:buNone/>
            </a:pPr>
            <a:r>
              <a:t/>
            </a:r>
            <a:endParaRPr sz="800"/>
          </a:p>
          <a:p>
            <a:pPr indent="0" lvl="0" marL="0" rtl="0" algn="l">
              <a:spcBef>
                <a:spcPts val="1600"/>
              </a:spcBef>
              <a:spcAft>
                <a:spcPts val="1600"/>
              </a:spcAft>
              <a:buNone/>
            </a:pPr>
            <a:r>
              <a:t/>
            </a:r>
            <a:endParaRPr sz="800"/>
          </a:p>
        </p:txBody>
      </p:sp>
      <p:pic>
        <p:nvPicPr>
          <p:cNvPr id="77" name="Google Shape;77;p16"/>
          <p:cNvPicPr preferRelativeResize="0"/>
          <p:nvPr/>
        </p:nvPicPr>
        <p:blipFill/>
        <p:spPr>
          <a:xfrm>
            <a:off x="223425" y="1352750"/>
            <a:ext cx="4267200" cy="28156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the clusters, we can define market strategies for each!</a:t>
            </a:r>
            <a:endParaRPr/>
          </a:p>
          <a:p>
            <a:pPr indent="0" lvl="0" marL="0" rtl="0" algn="l">
              <a:spcBef>
                <a:spcPts val="1600"/>
              </a:spcBef>
              <a:spcAft>
                <a:spcPts val="0"/>
              </a:spcAft>
              <a:buNone/>
            </a:pPr>
            <a:r>
              <a:rPr lang="en"/>
              <a:t>For example, we could target advertising to whatever demographics are represented in Cluster 3, as this cluster is likely to be the customers which are most profitable.</a:t>
            </a:r>
            <a:endParaRPr/>
          </a:p>
          <a:p>
            <a:pPr indent="0" lvl="0" marL="0" rtl="0" algn="l">
              <a:spcBef>
                <a:spcPts val="1600"/>
              </a:spcBef>
              <a:spcAft>
                <a:spcPts val="1600"/>
              </a:spcAft>
              <a:buNone/>
            </a:pPr>
            <a:r>
              <a:rPr lang="en"/>
              <a:t>Cluster 2 looks like it could very unprofitable in general, so it would be worth exploring what predictors there are for people in that group, and to try turn down more credit card applications for those who are likely to end up being part of that cluster down the 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