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19 April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19 April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Abortion Training:</a:t>
            </a:r>
            <a:br>
              <a:rPr lang="en-US" cap="none" dirty="0" smtClean="0">
                <a:latin typeface="Arial"/>
                <a:cs typeface="Arial"/>
              </a:rPr>
            </a:br>
            <a:r>
              <a:rPr lang="en-US" sz="2800" cap="none" dirty="0" smtClean="0">
                <a:latin typeface="Arial"/>
                <a:cs typeface="Arial"/>
              </a:rPr>
              <a:t>Availability, Access, Motivations, and Impacts on US Physicians</a:t>
            </a:r>
            <a:endParaRPr lang="en-US" sz="2800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R. Murphy</a:t>
            </a:r>
          </a:p>
          <a:p>
            <a:r>
              <a:rPr lang="en-US" dirty="0" smtClean="0"/>
              <a:t>ANTH 360</a:t>
            </a:r>
          </a:p>
          <a:p>
            <a:r>
              <a:rPr lang="en-US" dirty="0" smtClean="0"/>
              <a:t>19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7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Abortion in the United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million abortions in US (2011)</a:t>
            </a:r>
          </a:p>
          <a:p>
            <a:r>
              <a:rPr lang="en-US" dirty="0" smtClean="0"/>
              <a:t>1.3 million Cesarean deliveries (2009)</a:t>
            </a:r>
          </a:p>
          <a:p>
            <a:r>
              <a:rPr lang="en-US" dirty="0" smtClean="0"/>
              <a:t>2011 data shows resuming decrease in total abortions after 2008</a:t>
            </a:r>
          </a:p>
          <a:p>
            <a:r>
              <a:rPr lang="en-US" dirty="0" smtClean="0"/>
              <a:t>Popular media usually portrays public responses to abortion, but doesn’t look at physicians and training</a:t>
            </a:r>
          </a:p>
          <a:p>
            <a:r>
              <a:rPr lang="en-US" dirty="0" smtClean="0"/>
              <a:t>Previously shortages of abortion-providing physicians</a:t>
            </a:r>
          </a:p>
          <a:p>
            <a:r>
              <a:rPr lang="en-US" dirty="0" smtClean="0"/>
              <a:t>Continued lack of geographic access to abortion providers across the country, particularly rural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 in the United States (2011)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providers</a:t>
            </a:r>
          </a:p>
          <a:p>
            <a:pPr lvl="1"/>
            <a:r>
              <a:rPr lang="en-US" dirty="0" smtClean="0"/>
              <a:t>Abortion clinics: 19%</a:t>
            </a:r>
          </a:p>
          <a:p>
            <a:pPr lvl="1"/>
            <a:r>
              <a:rPr lang="en-US" dirty="0" smtClean="0"/>
              <a:t>Other clinics: 30%</a:t>
            </a:r>
          </a:p>
          <a:p>
            <a:pPr lvl="1"/>
            <a:r>
              <a:rPr lang="en-US" dirty="0" smtClean="0"/>
              <a:t>Hospitals: 35%</a:t>
            </a:r>
          </a:p>
          <a:p>
            <a:pPr lvl="1"/>
            <a:r>
              <a:rPr lang="en-US" dirty="0" smtClean="0"/>
              <a:t>Physicians’ offices: 17%</a:t>
            </a:r>
          </a:p>
          <a:p>
            <a:r>
              <a:rPr lang="en-US" dirty="0" smtClean="0"/>
              <a:t>Distribution of abortion procedures</a:t>
            </a:r>
          </a:p>
          <a:p>
            <a:pPr lvl="1"/>
            <a:r>
              <a:rPr lang="en-US" dirty="0"/>
              <a:t>Abortion clinics: </a:t>
            </a:r>
            <a:r>
              <a:rPr lang="en-US" dirty="0" smtClean="0"/>
              <a:t>63%</a:t>
            </a:r>
            <a:endParaRPr lang="en-US" dirty="0"/>
          </a:p>
          <a:p>
            <a:pPr lvl="1"/>
            <a:r>
              <a:rPr lang="en-US" dirty="0"/>
              <a:t>Other clinics: </a:t>
            </a:r>
            <a:r>
              <a:rPr lang="en-US" dirty="0" smtClean="0"/>
              <a:t>31%</a:t>
            </a:r>
            <a:endParaRPr lang="en-US" dirty="0"/>
          </a:p>
          <a:p>
            <a:pPr lvl="1"/>
            <a:r>
              <a:rPr lang="en-US" dirty="0"/>
              <a:t>Hospitals: </a:t>
            </a:r>
            <a:r>
              <a:rPr lang="en-US" dirty="0" smtClean="0"/>
              <a:t>4%</a:t>
            </a:r>
            <a:endParaRPr lang="en-US" dirty="0"/>
          </a:p>
          <a:p>
            <a:pPr lvl="1"/>
            <a:r>
              <a:rPr lang="en-US" dirty="0"/>
              <a:t>Physicians’ offices: </a:t>
            </a:r>
            <a:r>
              <a:rPr lang="en-US" dirty="0" smtClean="0"/>
              <a:t>1%</a:t>
            </a:r>
          </a:p>
          <a:p>
            <a:r>
              <a:rPr lang="en-US" dirty="0" smtClean="0"/>
              <a:t>Many hospitals and physicians’ offices have low rate of abortion procedures, some with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OB/GYN Training in Residency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ACGME Program </a:t>
            </a:r>
            <a:r>
              <a:rPr lang="en-US" dirty="0" smtClean="0"/>
              <a:t>Requirements mandate:</a:t>
            </a:r>
          </a:p>
          <a:p>
            <a:pPr lvl="1"/>
            <a:r>
              <a:rPr lang="is-IS" dirty="0"/>
              <a:t>IV.A.6.d).(1) </a:t>
            </a:r>
            <a:r>
              <a:rPr lang="en-US" dirty="0" smtClean="0"/>
              <a:t>“</a:t>
            </a:r>
            <a:r>
              <a:rPr lang="en-US" dirty="0"/>
              <a:t>Programs must provide training or access to training in the provision of abortions, and this must be part of the planned </a:t>
            </a:r>
            <a:r>
              <a:rPr lang="en-US" dirty="0" smtClean="0"/>
              <a:t>curriculum”</a:t>
            </a:r>
          </a:p>
          <a:p>
            <a:pPr lvl="1"/>
            <a:r>
              <a:rPr lang="en-US" dirty="0" smtClean="0"/>
              <a:t>Allows for opt-out by individual residents for “a </a:t>
            </a:r>
            <a:r>
              <a:rPr lang="en-US" dirty="0"/>
              <a:t>religious or moral </a:t>
            </a:r>
            <a:r>
              <a:rPr lang="en-US" dirty="0" smtClean="0"/>
              <a:t>objection”</a:t>
            </a:r>
          </a:p>
          <a:p>
            <a:r>
              <a:rPr lang="en-US" dirty="0" smtClean="0"/>
              <a:t>Most programs meet this requirement, but 2013 survey of residents had 15% (58 of 362) that had no elective abortion training in their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motivation does not necessarily enable a physician to perform elective or therapeutic abortions</a:t>
            </a:r>
          </a:p>
          <a:p>
            <a:r>
              <a:rPr lang="en-US" dirty="0" smtClean="0"/>
              <a:t>Blocked by:</a:t>
            </a:r>
          </a:p>
          <a:p>
            <a:pPr lvl="1"/>
            <a:r>
              <a:rPr lang="en-US" dirty="0" smtClean="0"/>
              <a:t>Peer relationships, </a:t>
            </a:r>
            <a:r>
              <a:rPr lang="en-US" dirty="0"/>
              <a:t>senior </a:t>
            </a:r>
            <a:r>
              <a:rPr lang="en-US" dirty="0" smtClean="0"/>
              <a:t>colleagues in private practices</a:t>
            </a:r>
          </a:p>
          <a:p>
            <a:pPr lvl="1"/>
            <a:r>
              <a:rPr lang="en-US" dirty="0" smtClean="0"/>
              <a:t>Spoken and unspoken avoidance of abortion as a topic</a:t>
            </a:r>
          </a:p>
          <a:p>
            <a:pPr lvl="1"/>
            <a:r>
              <a:rPr lang="en-US" dirty="0" smtClean="0"/>
              <a:t>Institutions forbid abortions either in-network or for any practices operating in their facilities</a:t>
            </a:r>
          </a:p>
          <a:p>
            <a:r>
              <a:rPr lang="en-US" dirty="0" smtClean="0"/>
              <a:t>Continued consolidation of medical services into large networks reduces diversity in policies and allows restrictive policies to </a:t>
            </a:r>
            <a:r>
              <a:rPr lang="en-US" dirty="0" err="1" smtClean="0"/>
              <a:t>propogate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Patient/Physician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Advantageous to have abortions available through usual OB/GYN or primary care</a:t>
            </a:r>
          </a:p>
          <a:p>
            <a:r>
              <a:rPr lang="en-US" dirty="0" smtClean="0"/>
              <a:t>Patients need to know their physician’s views on abortion to ensure they can receive (or not) a referral if the practice does not perform abortions</a:t>
            </a:r>
          </a:p>
          <a:p>
            <a:r>
              <a:rPr lang="en-US" dirty="0" smtClean="0"/>
              <a:t>Patient privacy from regular physician(s) benefits from having separate clinic services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 training of physicians in abortion procedures is insufficient</a:t>
            </a:r>
          </a:p>
          <a:p>
            <a:r>
              <a:rPr lang="en-US" dirty="0" smtClean="0"/>
              <a:t>Geographic disparities continue</a:t>
            </a:r>
          </a:p>
          <a:p>
            <a:r>
              <a:rPr lang="en-US" dirty="0" smtClean="0"/>
              <a:t>Conservative views are forcibly continued through hospital and private practice policies</a:t>
            </a:r>
          </a:p>
          <a:p>
            <a:r>
              <a:rPr lang="en-US" dirty="0" smtClean="0"/>
              <a:t>Availability of abortion in private practices is advantageous, but difficult </a:t>
            </a:r>
            <a:r>
              <a:rPr lang="en-US" smtClean="0"/>
              <a:t>to achieve</a:t>
            </a:r>
            <a:endParaRPr lang="en-US" dirty="0" smtClean="0"/>
          </a:p>
          <a:p>
            <a:r>
              <a:rPr lang="en-US" dirty="0" smtClean="0"/>
              <a:t>Improved communication and policy development is required to ensure wider access to abortion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3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239</TotalTime>
  <Words>424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Abortion Training: Availability, Access, Motivations, and Impacts on US Physicians</vt:lpstr>
      <vt:lpstr>Abortion in the United States</vt:lpstr>
      <vt:lpstr>Providers in the United States (2011)</vt:lpstr>
      <vt:lpstr>OB/GYN Training in Residency</vt:lpstr>
      <vt:lpstr>Barriers to Practice</vt:lpstr>
      <vt:lpstr>Patient/Physician Relationships</vt:lpstr>
      <vt:lpstr>Conclusions</vt:lpstr>
      <vt:lpstr>Questions?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Murphy</dc:creator>
  <cp:lastModifiedBy>Thomas Murphy</cp:lastModifiedBy>
  <cp:revision>11</cp:revision>
  <dcterms:created xsi:type="dcterms:W3CDTF">2016-04-19T13:03:07Z</dcterms:created>
  <dcterms:modified xsi:type="dcterms:W3CDTF">2016-04-19T17:03:00Z</dcterms:modified>
</cp:coreProperties>
</file>