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3"/>
  </p:handoutMasterIdLst>
  <p:sldIdLst>
    <p:sldId id="256" r:id="rId2"/>
    <p:sldId id="264" r:id="rId3"/>
    <p:sldId id="263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95" r:id="rId12"/>
    <p:sldId id="273" r:id="rId13"/>
    <p:sldId id="274" r:id="rId14"/>
    <p:sldId id="275" r:id="rId15"/>
    <p:sldId id="276" r:id="rId16"/>
    <p:sldId id="277" r:id="rId17"/>
    <p:sldId id="280" r:id="rId18"/>
    <p:sldId id="281" r:id="rId19"/>
    <p:sldId id="282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90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6" r:id="rId42"/>
  </p:sldIdLst>
  <p:sldSz cx="9144000" cy="6858000" type="screen4x3"/>
  <p:notesSz cx="6794500" cy="9931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EE8F-FFE1-47DD-9EB3-5670B774654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DCA7-D373-48AA-BEEE-CC8D4007D18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639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750E0-CE15-4EC1-B1D0-C2B3694DFCFC}" type="datetimeFigureOut">
              <a:rPr lang="de-DE" smtClean="0"/>
              <a:t>25.09.2013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125D8-FD85-4FE8-A7C4-126F06AA89EA}" type="slidenum">
              <a:rPr lang="de-DE" smtClean="0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clojure.github.com/clojure/clojure.core-api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484784"/>
            <a:ext cx="4464496" cy="4464496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2699792" y="620687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chemeClr val="bg1"/>
                </a:solidFill>
              </a:rPr>
              <a:t>Clojure</a:t>
            </a:r>
            <a:r>
              <a:rPr lang="de-DE" sz="3200" dirty="0" smtClean="0">
                <a:solidFill>
                  <a:schemeClr val="bg1"/>
                </a:solidFill>
              </a:rPr>
              <a:t> für die CLR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98072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Eigene Funktionen in </a:t>
            </a:r>
            <a:r>
              <a:rPr lang="de-DE" dirty="0" err="1" smtClean="0"/>
              <a:t>Clojure</a:t>
            </a:r>
            <a:r>
              <a:rPr lang="de-DE" dirty="0" smtClean="0"/>
              <a:t> definieren!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060848"/>
            <a:ext cx="5904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defn</a:t>
            </a:r>
            <a:r>
              <a:rPr lang="de-DE" sz="4000" dirty="0" smtClean="0"/>
              <a:t> 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[</a:t>
            </a:r>
            <a:r>
              <a:rPr lang="de-DE" sz="4000" dirty="0" err="1" smtClean="0"/>
              <a:t>name</a:t>
            </a:r>
            <a:r>
              <a:rPr lang="de-DE" sz="4000" dirty="0" smtClean="0"/>
              <a:t>]</a:t>
            </a:r>
          </a:p>
          <a:p>
            <a:r>
              <a:rPr lang="de-DE" sz="4000" dirty="0"/>
              <a:t> </a:t>
            </a:r>
            <a:r>
              <a:rPr lang="de-DE" sz="4000" dirty="0" smtClean="0"/>
              <a:t>     (</a:t>
            </a:r>
            <a:r>
              <a:rPr lang="de-DE" sz="4000" dirty="0" err="1" smtClean="0"/>
              <a:t>str</a:t>
            </a:r>
            <a:r>
              <a:rPr lang="de-DE" sz="4000" dirty="0" smtClean="0"/>
              <a:t> „Hallo “ </a:t>
            </a:r>
            <a:r>
              <a:rPr lang="de-DE" sz="4000" dirty="0" err="1" smtClean="0"/>
              <a:t>name</a:t>
            </a:r>
            <a:r>
              <a:rPr lang="de-DE" sz="4000" dirty="0" smtClean="0"/>
              <a:t>))</a:t>
            </a:r>
            <a:endParaRPr lang="de-DE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2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155679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Definition!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0050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Benutzung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789564" y="4581128"/>
            <a:ext cx="7670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smtClean="0"/>
              <a:t>(</a:t>
            </a:r>
            <a:r>
              <a:rPr lang="de-DE" sz="4000" dirty="0" err="1" smtClean="0"/>
              <a:t>greetings</a:t>
            </a:r>
            <a:r>
              <a:rPr lang="de-DE" sz="4000" dirty="0" smtClean="0"/>
              <a:t> „Thomas“) </a:t>
            </a:r>
          </a:p>
          <a:p>
            <a:r>
              <a:rPr lang="de-DE" sz="4000" dirty="0" smtClean="0"/>
              <a:t>User=&gt;“Hallo Thomas“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9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046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Grundlegende Kontrollstrukturen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51520" y="1052736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def</a:t>
            </a:r>
            <a:r>
              <a:rPr lang="de-DE" dirty="0" smtClean="0"/>
              <a:t> 		=&gt; Erzeugt ein </a:t>
            </a:r>
            <a:r>
              <a:rPr lang="de-DE" dirty="0" err="1" smtClean="0"/>
              <a:t>Rootbinding</a:t>
            </a:r>
            <a:r>
              <a:rPr lang="de-DE" dirty="0" smtClean="0"/>
              <a:t> in den Namespace</a:t>
            </a:r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else</a:t>
            </a:r>
            <a:r>
              <a:rPr lang="de-DE" dirty="0" smtClean="0"/>
              <a:t>	=&gt; Verzweigung</a:t>
            </a:r>
          </a:p>
          <a:p>
            <a:r>
              <a:rPr lang="de-DE" dirty="0"/>
              <a:t>d</a:t>
            </a:r>
            <a:r>
              <a:rPr lang="de-DE" dirty="0" smtClean="0"/>
              <a:t>o		=&gt; Anweisungsblock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et</a:t>
            </a:r>
            <a:r>
              <a:rPr lang="de-DE" dirty="0" smtClean="0"/>
              <a:t>		=&gt; Binding Form</a:t>
            </a:r>
          </a:p>
          <a:p>
            <a:r>
              <a:rPr lang="de-DE" dirty="0" err="1"/>
              <a:t>q</a:t>
            </a:r>
            <a:r>
              <a:rPr lang="de-DE" dirty="0" err="1" smtClean="0"/>
              <a:t>uote</a:t>
            </a:r>
            <a:r>
              <a:rPr lang="de-DE" dirty="0" smtClean="0"/>
              <a:t>		=&gt; </a:t>
            </a:r>
            <a:r>
              <a:rPr lang="de-DE" dirty="0" err="1" smtClean="0"/>
              <a:t>quouten</a:t>
            </a:r>
            <a:r>
              <a:rPr lang="de-DE" dirty="0" smtClean="0"/>
              <a:t> von Anweisungen. Die Anweisung wird nicht evaluiert</a:t>
            </a:r>
          </a:p>
          <a:p>
            <a:r>
              <a:rPr lang="de-DE" dirty="0" err="1"/>
              <a:t>f</a:t>
            </a:r>
            <a:r>
              <a:rPr lang="de-DE" dirty="0" err="1" smtClean="0"/>
              <a:t>n</a:t>
            </a:r>
            <a:r>
              <a:rPr lang="de-DE" dirty="0" smtClean="0"/>
              <a:t>		=&gt; zum Erzeugen von Funktionen</a:t>
            </a:r>
          </a:p>
          <a:p>
            <a:r>
              <a:rPr lang="de-DE" dirty="0" err="1"/>
              <a:t>l</a:t>
            </a:r>
            <a:r>
              <a:rPr lang="de-DE" dirty="0" err="1" smtClean="0"/>
              <a:t>oop</a:t>
            </a:r>
            <a:r>
              <a:rPr lang="de-DE" dirty="0" smtClean="0"/>
              <a:t>		=&gt; Binding Form für Rekursion</a:t>
            </a:r>
          </a:p>
          <a:p>
            <a:r>
              <a:rPr lang="de-DE" dirty="0" err="1"/>
              <a:t>r</a:t>
            </a:r>
            <a:r>
              <a:rPr lang="de-DE" dirty="0" err="1" smtClean="0"/>
              <a:t>ecur</a:t>
            </a:r>
            <a:r>
              <a:rPr lang="de-DE" dirty="0" smtClean="0"/>
              <a:t>		=&gt; Sprungpunkt für Rekursion</a:t>
            </a:r>
          </a:p>
          <a:p>
            <a:r>
              <a:rPr lang="de-DE" dirty="0" err="1" smtClean="0"/>
              <a:t>Throw</a:t>
            </a:r>
            <a:r>
              <a:rPr lang="de-DE" dirty="0" smtClean="0"/>
              <a:t>		=&gt; </a:t>
            </a:r>
            <a:r>
              <a:rPr lang="de-DE" dirty="0" err="1" smtClean="0"/>
              <a:t>Exception</a:t>
            </a:r>
            <a:r>
              <a:rPr lang="de-DE" smtClean="0"/>
              <a:t> auslösen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1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ohne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 smtClean="0"/>
              <a:t>s.ToUpper</a:t>
            </a:r>
            <a:r>
              <a:rPr lang="de-DE" dirty="0" smtClean="0"/>
              <a:t>();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 smtClean="0"/>
              <a:t>(.</a:t>
            </a:r>
            <a:r>
              <a:rPr lang="de-DE" dirty="0" err="1" smtClean="0"/>
              <a:t>TuUpper</a:t>
            </a:r>
            <a:r>
              <a:rPr lang="de-DE" dirty="0" smtClean="0"/>
              <a:t> s)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Funktionen mit Parameter</a:t>
            </a:r>
          </a:p>
          <a:p>
            <a:r>
              <a:rPr lang="de-DE" dirty="0"/>
              <a:t>(.</a:t>
            </a:r>
            <a:r>
              <a:rPr lang="de-DE" dirty="0" err="1"/>
              <a:t>instanceMember</a:t>
            </a:r>
            <a:r>
              <a:rPr lang="de-DE" dirty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args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String s = " </a:t>
            </a:r>
            <a:r>
              <a:rPr lang="de-DE" dirty="0" smtClean="0"/>
              <a:t>Hallo</a:t>
            </a:r>
            <a:r>
              <a:rPr lang="de-DE" dirty="0"/>
              <a:t>";</a:t>
            </a:r>
          </a:p>
          <a:p>
            <a:r>
              <a:rPr lang="de-DE" dirty="0" err="1"/>
              <a:t>s.Replace</a:t>
            </a:r>
            <a:r>
              <a:rPr lang="de-DE" dirty="0" smtClean="0"/>
              <a:t>(</a:t>
            </a:r>
            <a:r>
              <a:rPr lang="de-DE" dirty="0"/>
              <a:t>"a" ,"e"</a:t>
            </a:r>
            <a:r>
              <a:rPr lang="de-DE" dirty="0" smtClean="0"/>
              <a:t>);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"Hallo")</a:t>
            </a:r>
          </a:p>
          <a:p>
            <a:r>
              <a:rPr lang="de-DE" dirty="0"/>
              <a:t>(.</a:t>
            </a:r>
            <a:r>
              <a:rPr lang="de-DE" dirty="0" err="1"/>
              <a:t>Replace</a:t>
            </a:r>
            <a:r>
              <a:rPr lang="de-DE" dirty="0"/>
              <a:t> s "a"  "e")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6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Funktionen mit Parameter</a:t>
            </a:r>
          </a:p>
          <a:p>
            <a:r>
              <a:rPr lang="de-DE" dirty="0"/>
              <a:t>(</a:t>
            </a:r>
            <a:r>
              <a:rPr lang="de-DE" dirty="0" err="1"/>
              <a:t>Classname</a:t>
            </a:r>
            <a:r>
              <a:rPr lang="de-DE" dirty="0"/>
              <a:t>/</a:t>
            </a:r>
            <a:r>
              <a:rPr lang="de-DE" dirty="0" err="1"/>
              <a:t>staticMethod</a:t>
            </a:r>
            <a:r>
              <a:rPr lang="de-DE" dirty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 err="1"/>
              <a:t>String.Format</a:t>
            </a:r>
            <a:r>
              <a:rPr lang="de-DE" dirty="0"/>
              <a:t>("Value={0}", 1</a:t>
            </a:r>
            <a:r>
              <a:rPr lang="de-DE" dirty="0" smtClean="0"/>
              <a:t>);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(String/Format "Value={0}"  1)</a:t>
            </a:r>
          </a:p>
          <a:p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statischen Feldern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de-DE" dirty="0"/>
              <a:t>Double d =</a:t>
            </a:r>
            <a:r>
              <a:rPr lang="de-DE" dirty="0" err="1"/>
              <a:t>Math.PI</a:t>
            </a:r>
            <a:r>
              <a:rPr lang="de-DE" dirty="0"/>
              <a:t>;</a:t>
            </a:r>
          </a:p>
          <a:p>
            <a:r>
              <a:rPr lang="de-DE" dirty="0" smtClean="0"/>
              <a:t>String </a:t>
            </a:r>
            <a:r>
              <a:rPr lang="de-DE" dirty="0" err="1"/>
              <a:t>emp</a:t>
            </a:r>
            <a:r>
              <a:rPr lang="de-DE" dirty="0"/>
              <a:t> = </a:t>
            </a:r>
            <a:r>
              <a:rPr lang="de-DE" dirty="0" err="1"/>
              <a:t>String.Empty</a:t>
            </a:r>
            <a:r>
              <a:rPr lang="de-DE" dirty="0"/>
              <a:t>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 err="1"/>
              <a:t>Math</a:t>
            </a:r>
            <a:r>
              <a:rPr lang="de-DE" dirty="0"/>
              <a:t>/PI</a:t>
            </a:r>
          </a:p>
          <a:p>
            <a:r>
              <a:rPr lang="de-DE" dirty="0" smtClean="0"/>
              <a:t>String/Empty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1052736"/>
            <a:ext cx="561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</a:t>
            </a:r>
            <a:r>
              <a:rPr lang="de-DE" dirty="0" smtClean="0"/>
              <a:t> mit .NET</a:t>
            </a:r>
          </a:p>
          <a:p>
            <a:endParaRPr lang="de-DE" dirty="0"/>
          </a:p>
          <a:p>
            <a:r>
              <a:rPr lang="de-DE" dirty="0" smtClean="0"/>
              <a:t>Aufruf von </a:t>
            </a:r>
            <a:r>
              <a:rPr lang="de-DE" dirty="0" err="1" smtClean="0"/>
              <a:t>Konstruktoren</a:t>
            </a:r>
            <a:endParaRPr lang="de-DE" dirty="0" smtClean="0"/>
          </a:p>
          <a:p>
            <a:r>
              <a:rPr lang="de-DE" dirty="0"/>
              <a:t>(</a:t>
            </a:r>
            <a:r>
              <a:rPr lang="de-DE" dirty="0" err="1" smtClean="0"/>
              <a:t>Classname</a:t>
            </a:r>
            <a:r>
              <a:rPr lang="de-DE" dirty="0"/>
              <a:t>.</a:t>
            </a:r>
            <a:r>
              <a:rPr lang="de-DE" dirty="0" smtClean="0"/>
              <a:t> </a:t>
            </a:r>
            <a:r>
              <a:rPr lang="de-DE" dirty="0" err="1"/>
              <a:t>args</a:t>
            </a:r>
            <a:r>
              <a:rPr lang="de-DE" dirty="0"/>
              <a:t>*)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636912"/>
            <a:ext cx="4536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</a:t>
            </a:r>
          </a:p>
          <a:p>
            <a:endParaRPr lang="de-DE" dirty="0"/>
          </a:p>
          <a:p>
            <a:r>
              <a:rPr lang="de-DE" dirty="0" smtClean="0"/>
              <a:t>In C#</a:t>
            </a:r>
            <a:endParaRPr lang="de-DE" dirty="0"/>
          </a:p>
          <a:p>
            <a:r>
              <a:rPr lang="pl-PL" dirty="0"/>
              <a:t>Uri u = new Uri("http://google.de");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endParaRPr lang="de-DE" dirty="0" smtClean="0"/>
          </a:p>
          <a:p>
            <a:r>
              <a:rPr lang="de-DE" dirty="0"/>
              <a:t>(Uri. </a:t>
            </a:r>
            <a:r>
              <a:rPr lang="de-DE"/>
              <a:t>"http://www.google.de")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Interop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8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62068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Funktionen erzeugen, Varianten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340768"/>
            <a:ext cx="53285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; Erzeugung einer Funktion mit 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 25</a:t>
            </a:r>
          </a:p>
          <a:p>
            <a:endParaRPr lang="de-DE" dirty="0"/>
          </a:p>
          <a:p>
            <a:r>
              <a:rPr lang="de-DE" dirty="0" smtClean="0"/>
              <a:t>;  Erzeugung einer Funktion mit der </a:t>
            </a:r>
            <a:r>
              <a:rPr lang="de-DE" dirty="0" err="1" smtClean="0"/>
              <a:t>fn</a:t>
            </a:r>
            <a:r>
              <a:rPr lang="de-DE" dirty="0" smtClean="0"/>
              <a:t> Form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quadrat1 (</a:t>
            </a:r>
            <a:r>
              <a:rPr lang="de-DE" dirty="0" err="1" smtClean="0"/>
              <a:t>fn</a:t>
            </a:r>
            <a:r>
              <a:rPr lang="de-DE" dirty="0" smtClean="0"/>
              <a:t> [x] (* x x))</a:t>
            </a:r>
            <a:endParaRPr lang="de-DE" dirty="0"/>
          </a:p>
          <a:p>
            <a:r>
              <a:rPr lang="de-DE" dirty="0"/>
              <a:t>(quadrat1 5)	; 25</a:t>
            </a:r>
          </a:p>
          <a:p>
            <a:endParaRPr lang="de-DE" dirty="0" smtClean="0"/>
          </a:p>
          <a:p>
            <a:r>
              <a:rPr lang="de-DE" dirty="0" smtClean="0"/>
              <a:t>; Erzeugung einer Funktion mit </a:t>
            </a:r>
            <a:r>
              <a:rPr lang="de-DE" dirty="0" err="1" smtClean="0"/>
              <a:t>reader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#</a:t>
            </a:r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quadrat2 #(* % %))</a:t>
            </a:r>
          </a:p>
          <a:p>
            <a:r>
              <a:rPr lang="de-DE" dirty="0"/>
              <a:t>(</a:t>
            </a:r>
            <a:r>
              <a:rPr lang="de-DE" dirty="0" smtClean="0"/>
              <a:t>quadrat125</a:t>
            </a:r>
            <a:r>
              <a:rPr lang="de-DE" dirty="0"/>
              <a:t>)	; 25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eine anonyme Funktion </a:t>
            </a:r>
          </a:p>
          <a:p>
            <a:r>
              <a:rPr lang="de-DE" dirty="0" smtClean="0"/>
              <a:t>((</a:t>
            </a:r>
            <a:r>
              <a:rPr lang="de-DE" dirty="0" err="1" smtClean="0"/>
              <a:t>fn</a:t>
            </a:r>
            <a:r>
              <a:rPr lang="de-DE" dirty="0" smtClean="0"/>
              <a:t> [x] (* x x)) 5) 	; 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9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357980" y="1062028"/>
            <a:ext cx="75983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Das sind Funktionen die selber Funktionen als Parameter bekommen oder eine Funktion als Rückgabe Wert haben.</a:t>
            </a:r>
          </a:p>
          <a:p>
            <a:endParaRPr lang="de-DE" dirty="0"/>
          </a:p>
          <a:p>
            <a:r>
              <a:rPr lang="de-DE" dirty="0" smtClean="0"/>
              <a:t>2 normale Funktionen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mal2 [x] (* 2 x))	</a:t>
            </a:r>
          </a:p>
          <a:p>
            <a:r>
              <a:rPr lang="de-DE" dirty="0" smtClean="0"/>
              <a:t>(mal2 5) 		;25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[x] (* x x))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quadrat</a:t>
            </a:r>
            <a:r>
              <a:rPr lang="de-DE" dirty="0" smtClean="0"/>
              <a:t> 5) 	;25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[f1 f2 x] (f1 (f2 x)))</a:t>
            </a:r>
          </a:p>
          <a:p>
            <a:r>
              <a:rPr lang="de-DE" dirty="0"/>
              <a:t>(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 5)	; 50</a:t>
            </a:r>
          </a:p>
          <a:p>
            <a:r>
              <a:rPr lang="de-DE" dirty="0"/>
              <a:t>(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 </a:t>
            </a:r>
            <a:r>
              <a:rPr lang="de-DE" dirty="0"/>
              <a:t>5)	; </a:t>
            </a:r>
            <a:r>
              <a:rPr lang="de-DE" dirty="0" smtClean="0"/>
              <a:t>100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gen-</a:t>
            </a:r>
            <a:r>
              <a:rPr lang="de-DE" dirty="0" err="1" smtClean="0"/>
              <a:t>both</a:t>
            </a:r>
            <a:r>
              <a:rPr lang="de-DE" dirty="0" smtClean="0"/>
              <a:t> [f1 f2] (</a:t>
            </a:r>
            <a:r>
              <a:rPr lang="de-DE" dirty="0" err="1" smtClean="0"/>
              <a:t>fn</a:t>
            </a:r>
            <a:r>
              <a:rPr lang="de-DE" dirty="0" smtClean="0"/>
              <a:t> [x] (f1 (f2 x))))</a:t>
            </a:r>
          </a:p>
          <a:p>
            <a:r>
              <a:rPr lang="de-DE" dirty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mq</a:t>
            </a:r>
            <a:r>
              <a:rPr lang="de-DE" dirty="0"/>
              <a:t> (gen-</a:t>
            </a:r>
            <a:r>
              <a:rPr lang="de-DE" dirty="0" err="1"/>
              <a:t>both</a:t>
            </a:r>
            <a:r>
              <a:rPr lang="de-DE" dirty="0"/>
              <a:t> mal2 </a:t>
            </a:r>
            <a:r>
              <a:rPr lang="de-DE" dirty="0" err="1"/>
              <a:t>quadrat</a:t>
            </a:r>
            <a:r>
              <a:rPr lang="de-DE" dirty="0"/>
              <a:t>))</a:t>
            </a:r>
          </a:p>
          <a:p>
            <a:r>
              <a:rPr lang="de-DE" dirty="0"/>
              <a:t>(</a:t>
            </a:r>
            <a:r>
              <a:rPr lang="de-DE" dirty="0" err="1"/>
              <a:t>mq</a:t>
            </a:r>
            <a:r>
              <a:rPr lang="de-DE" dirty="0"/>
              <a:t> 5)	; 50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smtClean="0"/>
              <a:t>qm </a:t>
            </a:r>
            <a:r>
              <a:rPr lang="de-DE" dirty="0"/>
              <a:t>(gen-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 smtClean="0"/>
              <a:t>quadrat</a:t>
            </a:r>
            <a:r>
              <a:rPr lang="de-DE" dirty="0" smtClean="0"/>
              <a:t> mal2))</a:t>
            </a:r>
            <a:endParaRPr lang="de-DE" dirty="0"/>
          </a:p>
          <a:p>
            <a:r>
              <a:rPr lang="de-DE" dirty="0" smtClean="0"/>
              <a:t>(qm </a:t>
            </a:r>
            <a:r>
              <a:rPr lang="de-DE" dirty="0"/>
              <a:t>5)	; </a:t>
            </a:r>
            <a:r>
              <a:rPr lang="de-DE" dirty="0" smtClean="0"/>
              <a:t>100</a:t>
            </a:r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43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69269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HOF Higher Order Funktion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(</a:t>
            </a:r>
            <a:r>
              <a:rPr lang="de-DE" dirty="0" err="1" smtClean="0"/>
              <a:t>defn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 [n m]</a:t>
            </a:r>
          </a:p>
          <a:p>
            <a:r>
              <a:rPr lang="de-DE" dirty="0" smtClean="0"/>
              <a:t>  (</a:t>
            </a:r>
            <a:r>
              <a:rPr lang="de-DE" dirty="0" err="1" smtClean="0"/>
              <a:t>System.Threading.Thread</a:t>
            </a:r>
            <a:r>
              <a:rPr lang="de-DE" dirty="0" smtClean="0"/>
              <a:t>/</a:t>
            </a:r>
            <a:r>
              <a:rPr lang="de-DE" dirty="0" err="1" smtClean="0"/>
              <a:t>Sleep</a:t>
            </a:r>
            <a:r>
              <a:rPr lang="de-DE" dirty="0" smtClean="0"/>
              <a:t> 2000)</a:t>
            </a:r>
          </a:p>
          <a:p>
            <a:r>
              <a:rPr lang="de-DE" dirty="0"/>
              <a:t> </a:t>
            </a:r>
            <a:r>
              <a:rPr lang="de-DE" dirty="0" smtClean="0"/>
              <a:t> (* m n))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slow-calc</a:t>
            </a:r>
            <a:r>
              <a:rPr lang="de-DE" dirty="0"/>
              <a:t> 2 6)	; 12 aber langsam</a:t>
            </a:r>
          </a:p>
          <a:p>
            <a:r>
              <a:rPr lang="de-DE" dirty="0"/>
              <a:t>(time (</a:t>
            </a:r>
            <a:r>
              <a:rPr lang="de-DE" dirty="0" err="1"/>
              <a:t>slow-calc</a:t>
            </a:r>
            <a:r>
              <a:rPr lang="de-DE" dirty="0"/>
              <a:t> 2 6))</a:t>
            </a:r>
          </a:p>
          <a:p>
            <a:endParaRPr lang="de-DE" dirty="0"/>
          </a:p>
          <a:p>
            <a:r>
              <a:rPr lang="de-DE" dirty="0" smtClean="0"/>
              <a:t>HOF mit </a:t>
            </a:r>
            <a:r>
              <a:rPr lang="de-DE" dirty="0" err="1" smtClean="0"/>
              <a:t>memonize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Die </a:t>
            </a:r>
            <a:r>
              <a:rPr lang="de-DE" dirty="0" err="1" smtClean="0"/>
              <a:t>memonize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erzeugt eine </a:t>
            </a:r>
            <a:r>
              <a:rPr lang="de-DE" dirty="0" err="1" smtClean="0"/>
              <a:t>cache</a:t>
            </a:r>
            <a:r>
              <a:rPr lang="de-DE" dirty="0" smtClean="0"/>
              <a:t> variante der übergebenen Funktion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</a:t>
            </a:r>
            <a:r>
              <a:rPr lang="de-DE" dirty="0" err="1" smtClean="0"/>
              <a:t>cached-slow-calc</a:t>
            </a:r>
            <a:r>
              <a:rPr lang="de-DE" dirty="0" smtClean="0"/>
              <a:t> (</a:t>
            </a:r>
            <a:r>
              <a:rPr lang="de-DE" dirty="0" err="1" smtClean="0"/>
              <a:t>memoize</a:t>
            </a:r>
            <a:r>
              <a:rPr lang="de-DE" dirty="0" smtClean="0"/>
              <a:t> </a:t>
            </a:r>
            <a:r>
              <a:rPr lang="de-DE" dirty="0" err="1" smtClean="0"/>
              <a:t>slow-calc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	; 12 </a:t>
            </a:r>
            <a:r>
              <a:rPr lang="de-DE" dirty="0" smtClean="0"/>
              <a:t>langsam, aber nur beim ersten mal</a:t>
            </a:r>
            <a:endParaRPr lang="de-DE" dirty="0"/>
          </a:p>
          <a:p>
            <a:r>
              <a:rPr lang="de-DE" dirty="0"/>
              <a:t>(time </a:t>
            </a:r>
            <a:r>
              <a:rPr lang="de-DE" dirty="0" smtClean="0"/>
              <a:t>(</a:t>
            </a:r>
            <a:r>
              <a:rPr lang="de-DE" dirty="0" err="1" smtClean="0"/>
              <a:t>cached-slow-calc</a:t>
            </a:r>
            <a:r>
              <a:rPr lang="de-DE" dirty="0" smtClean="0"/>
              <a:t> </a:t>
            </a:r>
            <a:r>
              <a:rPr lang="de-DE" dirty="0"/>
              <a:t>2 6))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50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Wer hat </a:t>
            </a:r>
            <a:r>
              <a:rPr lang="de-DE" dirty="0" err="1" smtClean="0"/>
              <a:t>Clojure</a:t>
            </a:r>
            <a:r>
              <a:rPr lang="de-DE" dirty="0" smtClean="0"/>
              <a:t> erfunden?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979712" y="112474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Rich </a:t>
            </a:r>
            <a:r>
              <a:rPr lang="de-DE" dirty="0" err="1" smtClean="0"/>
              <a:t>Hickey</a:t>
            </a:r>
            <a:r>
              <a:rPr lang="de-DE" dirty="0" smtClean="0"/>
              <a:t> in Jahre 2007!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124744"/>
            <a:ext cx="2386507" cy="237626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82" y="3933056"/>
            <a:ext cx="2615916" cy="2232248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3779912" y="393305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John </a:t>
            </a:r>
            <a:r>
              <a:rPr lang="de-DE" dirty="0" err="1" smtClean="0"/>
              <a:t>Mc</a:t>
            </a:r>
            <a:r>
              <a:rPr lang="de-DE" dirty="0" smtClean="0"/>
              <a:t> </a:t>
            </a:r>
            <a:r>
              <a:rPr lang="de-DE" dirty="0" err="1" smtClean="0"/>
              <a:t>Carthy</a:t>
            </a:r>
            <a:r>
              <a:rPr lang="de-DE" dirty="0" smtClean="0"/>
              <a:t>!</a:t>
            </a:r>
          </a:p>
          <a:p>
            <a:r>
              <a:rPr lang="de-DE" dirty="0" smtClean="0"/>
              <a:t>Erfinder von List in Jahre 1958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87524" y="4766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Sequence</a:t>
            </a:r>
            <a:r>
              <a:rPr lang="de-DE" dirty="0" smtClean="0"/>
              <a:t> Library von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5536" y="908720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"It is better to have 100 functions operate on one data structure than 10 functions on 10 data structures." —Alan Perlis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87524" y="1527782"/>
            <a:ext cx="851408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1" dirty="0" err="1"/>
              <a:t>Seq</a:t>
            </a:r>
            <a:r>
              <a:rPr lang="de-DE" sz="1400" b="1" dirty="0"/>
              <a:t> in, </a:t>
            </a:r>
            <a:r>
              <a:rPr lang="de-DE" sz="1400" b="1" dirty="0" err="1"/>
              <a:t>Seq</a:t>
            </a:r>
            <a:r>
              <a:rPr lang="de-DE" sz="1400" b="1" dirty="0"/>
              <a:t> out</a:t>
            </a:r>
          </a:p>
          <a:p>
            <a:r>
              <a:rPr lang="de-DE" sz="1400" dirty="0"/>
              <a:t>Shorter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distinct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remove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keep-indexed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Longer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shorter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cons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concat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lazy-cat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cycle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interleave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interpose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head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nthnext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tail</a:t>
            </a:r>
            <a:r>
              <a:rPr lang="de-DE" sz="1400" dirty="0"/>
              <a:t>-items </a:t>
            </a:r>
            <a:r>
              <a:rPr lang="de-DE" sz="1400" dirty="0" err="1"/>
              <a:t>missing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take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take-while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butlast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drop</a:t>
            </a:r>
            <a:r>
              <a:rPr lang="de-DE" sz="1400" dirty="0">
                <a:hlinkClick r:id="rId2"/>
              </a:rPr>
              <a:t>-last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Rearrangment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flatten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reverse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sort-by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shuffle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Create </a:t>
            </a:r>
            <a:r>
              <a:rPr lang="de-DE" sz="1400" dirty="0" err="1"/>
              <a:t>nested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split-at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split-with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</a:t>
            </a:r>
            <a:r>
              <a:rPr lang="de-DE" sz="1400" dirty="0">
                <a:hlinkClick r:id="rId2"/>
              </a:rPr>
              <a:t>-all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partition-by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Process</a:t>
            </a:r>
            <a:r>
              <a:rPr lang="de-DE" sz="1400" dirty="0"/>
              <a:t> </a:t>
            </a:r>
            <a:r>
              <a:rPr lang="de-DE" sz="1400" dirty="0" err="1"/>
              <a:t>each</a:t>
            </a:r>
            <a:r>
              <a:rPr lang="de-DE" sz="1400" dirty="0"/>
              <a:t> item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mapcat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for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replace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reductions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map-indexed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seque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Using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Extract</a:t>
            </a:r>
            <a:r>
              <a:rPr lang="de-DE" sz="1400" dirty="0"/>
              <a:t> a </a:t>
            </a:r>
            <a:r>
              <a:rPr lang="de-DE" sz="1400" dirty="0" err="1"/>
              <a:t>specific-numbered</a:t>
            </a:r>
            <a:r>
              <a:rPr lang="de-DE" sz="1400" dirty="0"/>
              <a:t> item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nfirst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second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when</a:t>
            </a:r>
            <a:r>
              <a:rPr lang="de-DE" sz="1400" dirty="0">
                <a:hlinkClick r:id="rId2"/>
              </a:rPr>
              <a:t>-first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last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rand-</a:t>
            </a:r>
            <a:r>
              <a:rPr lang="de-DE" sz="1400" dirty="0" err="1">
                <a:hlinkClick r:id="rId2"/>
              </a:rPr>
              <a:t>nth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Construct</a:t>
            </a:r>
            <a:r>
              <a:rPr lang="de-DE" sz="1400" dirty="0"/>
              <a:t> a </a:t>
            </a:r>
            <a:r>
              <a:rPr lang="de-DE" sz="1400" dirty="0" err="1"/>
              <a:t>collection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zipmap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vec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into</a:t>
            </a:r>
            <a:r>
              <a:rPr lang="de-DE" sz="1400" dirty="0">
                <a:hlinkClick r:id="rId2"/>
              </a:rPr>
              <a:t>-array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to-array-2d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frequencies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group-by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Pass </a:t>
            </a:r>
            <a:r>
              <a:rPr lang="de-DE" sz="1400" dirty="0" err="1"/>
              <a:t>items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arguments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a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apply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Compute</a:t>
            </a:r>
            <a:r>
              <a:rPr lang="de-DE" sz="1400" dirty="0"/>
              <a:t> a </a:t>
            </a:r>
            <a:r>
              <a:rPr lang="de-DE" sz="1400" dirty="0" err="1"/>
              <a:t>boolean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seq</a:t>
            </a:r>
            <a:r>
              <a:rPr lang="de-DE" sz="1400" dirty="0"/>
              <a:t>: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reduce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every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not-</a:t>
            </a:r>
            <a:r>
              <a:rPr lang="de-DE" sz="1400" dirty="0" err="1">
                <a:hlinkClick r:id="rId2"/>
              </a:rPr>
              <a:t>any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empty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Search a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a </a:t>
            </a:r>
            <a:r>
              <a:rPr lang="de-DE" sz="1400" dirty="0" err="1"/>
              <a:t>predicate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some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filter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Force </a:t>
            </a:r>
            <a:r>
              <a:rPr lang="de-DE" sz="1400" dirty="0" err="1"/>
              <a:t>evaluation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doseq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dorun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doall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>Check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seqs</a:t>
            </a:r>
            <a:r>
              <a:rPr lang="de-DE" sz="1400" dirty="0"/>
              <a:t> </a:t>
            </a:r>
            <a:r>
              <a:rPr lang="de-DE" sz="1400" dirty="0" err="1"/>
              <a:t>have</a:t>
            </a:r>
            <a:r>
              <a:rPr lang="de-DE" sz="1400" dirty="0"/>
              <a:t> </a:t>
            </a:r>
            <a:r>
              <a:rPr lang="de-DE" sz="1400" dirty="0" err="1"/>
              <a:t>been</a:t>
            </a:r>
            <a:r>
              <a:rPr lang="de-DE" sz="1400" dirty="0"/>
              <a:t> </a:t>
            </a:r>
            <a:r>
              <a:rPr lang="de-DE" sz="1400" dirty="0" err="1"/>
              <a:t>forcibly</a:t>
            </a:r>
            <a:r>
              <a:rPr lang="de-DE" sz="1400" dirty="0"/>
              <a:t> </a:t>
            </a:r>
            <a:r>
              <a:rPr lang="de-DE" sz="1400" dirty="0" err="1"/>
              <a:t>evaluated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realized</a:t>
            </a:r>
            <a:r>
              <a:rPr lang="de-DE" sz="1400" dirty="0">
                <a:hlinkClick r:id="rId2"/>
              </a:rPr>
              <a:t>?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/>
              <a:t/>
            </a:r>
            <a:br>
              <a:rPr lang="de-DE" sz="1400" dirty="0"/>
            </a:br>
            <a:r>
              <a:rPr lang="de-DE" sz="1400" b="1" dirty="0" err="1"/>
              <a:t>Creating</a:t>
            </a:r>
            <a:r>
              <a:rPr lang="de-DE" sz="1400" b="1" dirty="0"/>
              <a:t> a </a:t>
            </a:r>
            <a:r>
              <a:rPr lang="de-DE" sz="1400" b="1" dirty="0" err="1"/>
              <a:t>seq</a:t>
            </a:r>
            <a:endParaRPr lang="de-DE" sz="1400" b="1" dirty="0"/>
          </a:p>
          <a:p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collection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vals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keys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subseq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rsubseq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producer</a:t>
            </a:r>
            <a:r>
              <a:rPr lang="de-DE" sz="1400" dirty="0"/>
              <a:t> </a:t>
            </a:r>
            <a:r>
              <a:rPr lang="de-DE" sz="1400" dirty="0" err="1"/>
              <a:t>function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lazy-seq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repeatedly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repeat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range</a:t>
            </a:r>
            <a:r>
              <a:rPr lang="de-DE" sz="1400" dirty="0"/>
              <a:t/>
            </a:r>
            <a:br>
              <a:rPr lang="de-DE" sz="1400" dirty="0"/>
            </a:br>
            <a:r>
              <a:rPr lang="de-DE" sz="1400" dirty="0" err="1"/>
              <a:t>Lazy</a:t>
            </a:r>
            <a:r>
              <a:rPr lang="de-DE" sz="1400" dirty="0"/>
              <a:t> </a:t>
            </a:r>
            <a:r>
              <a:rPr lang="de-DE" sz="1400" dirty="0" err="1"/>
              <a:t>seq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other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r>
              <a:rPr lang="de-DE" sz="1400" dirty="0"/>
              <a:t>: </a:t>
            </a:r>
            <a:r>
              <a:rPr lang="de-DE" sz="1400" dirty="0" err="1">
                <a:hlinkClick r:id="rId2"/>
              </a:rPr>
              <a:t>line-seq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resultset-seq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re-seq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tree-seq</a:t>
            </a:r>
            <a:r>
              <a:rPr lang="de-DE" sz="1400" dirty="0"/>
              <a:t> </a:t>
            </a:r>
            <a:r>
              <a:rPr lang="de-DE" sz="1400" dirty="0">
                <a:hlinkClick r:id="rId2"/>
              </a:rPr>
              <a:t>file-</a:t>
            </a:r>
            <a:r>
              <a:rPr lang="de-DE" sz="1400" dirty="0" err="1">
                <a:hlinkClick r:id="rId2"/>
              </a:rPr>
              <a:t>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xml-seq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iterator-seq</a:t>
            </a:r>
            <a:r>
              <a:rPr lang="de-DE" sz="1400" dirty="0"/>
              <a:t> </a:t>
            </a:r>
            <a:r>
              <a:rPr lang="de-DE" sz="1400" dirty="0" err="1">
                <a:hlinkClick r:id="rId2"/>
              </a:rPr>
              <a:t>enumeration-seq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3367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96172" y="64926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/>
                </a:solidFill>
              </a:rPr>
              <a:t>Sequence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54868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Auszüge aus der </a:t>
            </a:r>
            <a:r>
              <a:rPr lang="de-DE" dirty="0" err="1" smtClean="0"/>
              <a:t>Sequence</a:t>
            </a:r>
            <a:r>
              <a:rPr lang="de-DE" dirty="0" smtClean="0"/>
              <a:t> Library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70662" y="980728"/>
            <a:ext cx="8493572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Erzeugung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range</a:t>
            </a:r>
            <a:r>
              <a:rPr lang="de-DE" dirty="0" smtClean="0"/>
              <a:t>  </a:t>
            </a:r>
            <a:r>
              <a:rPr lang="de-DE" dirty="0" err="1" smtClean="0"/>
              <a:t>repeat</a:t>
            </a:r>
            <a:r>
              <a:rPr lang="de-DE" dirty="0" smtClean="0"/>
              <a:t>  </a:t>
            </a:r>
            <a:r>
              <a:rPr lang="de-DE" dirty="0" err="1" smtClean="0"/>
              <a:t>cycle</a:t>
            </a:r>
            <a:r>
              <a:rPr lang="de-DE" dirty="0" smtClean="0"/>
              <a:t>  </a:t>
            </a:r>
            <a:r>
              <a:rPr lang="de-DE" dirty="0" err="1" smtClean="0"/>
              <a:t>iterate</a:t>
            </a:r>
            <a:r>
              <a:rPr lang="de-DE" dirty="0" smtClean="0"/>
              <a:t>  </a:t>
            </a:r>
            <a:r>
              <a:rPr lang="de-DE" dirty="0" err="1" smtClean="0"/>
              <a:t>repeatedly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Auselsen</a:t>
            </a:r>
            <a:r>
              <a:rPr lang="de-DE" dirty="0" smtClean="0"/>
              <a:t> von </a:t>
            </a:r>
            <a:r>
              <a:rPr lang="de-DE" dirty="0" err="1" smtClean="0"/>
              <a:t>Sequencen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First  </a:t>
            </a:r>
            <a:r>
              <a:rPr lang="de-DE" dirty="0" err="1" smtClean="0"/>
              <a:t>rest</a:t>
            </a:r>
            <a:r>
              <a:rPr lang="de-DE" dirty="0" smtClean="0"/>
              <a:t>  </a:t>
            </a:r>
            <a:r>
              <a:rPr lang="de-DE" dirty="0" err="1" smtClean="0"/>
              <a:t>next</a:t>
            </a:r>
            <a:r>
              <a:rPr lang="de-DE" dirty="0" smtClean="0"/>
              <a:t>  last  </a:t>
            </a:r>
            <a:r>
              <a:rPr lang="de-DE" dirty="0" err="1" smtClean="0"/>
              <a:t>butlast</a:t>
            </a:r>
            <a:r>
              <a:rPr lang="de-DE" dirty="0" smtClean="0"/>
              <a:t> 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nth</a:t>
            </a:r>
            <a:r>
              <a:rPr lang="de-DE" dirty="0" smtClean="0"/>
              <a:t> </a:t>
            </a:r>
            <a:r>
              <a:rPr lang="de-DE" dirty="0" err="1" smtClean="0"/>
              <a:t>count</a:t>
            </a:r>
            <a:r>
              <a:rPr lang="de-DE" dirty="0" smtClean="0"/>
              <a:t>  </a:t>
            </a:r>
            <a:r>
              <a:rPr lang="de-DE" dirty="0" err="1" smtClean="0"/>
              <a:t>ffirst</a:t>
            </a:r>
            <a:r>
              <a:rPr lang="de-DE" dirty="0" smtClean="0"/>
              <a:t>  </a:t>
            </a:r>
            <a:r>
              <a:rPr lang="de-DE" dirty="0" err="1" smtClean="0"/>
              <a:t>nfirst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verändern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 smtClean="0"/>
              <a:t> filtern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f</a:t>
            </a:r>
            <a:r>
              <a:rPr lang="de-DE" dirty="0" err="1" smtClean="0"/>
              <a:t>ilter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</a:t>
            </a:r>
            <a:r>
              <a:rPr lang="de-DE" dirty="0"/>
              <a:t> </a:t>
            </a:r>
            <a:r>
              <a:rPr lang="de-DE" dirty="0" smtClean="0"/>
              <a:t>sortieren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s</a:t>
            </a:r>
            <a:r>
              <a:rPr lang="de-DE" dirty="0" err="1" smtClean="0"/>
              <a:t>ort</a:t>
            </a:r>
            <a:r>
              <a:rPr lang="de-DE" dirty="0" smtClean="0"/>
              <a:t>  </a:t>
            </a:r>
            <a:r>
              <a:rPr lang="de-DE" dirty="0" err="1" smtClean="0"/>
              <a:t>sort-by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Sequencen</a:t>
            </a:r>
            <a:r>
              <a:rPr lang="de-DE" dirty="0" smtClean="0"/>
              <a:t> </a:t>
            </a:r>
            <a:r>
              <a:rPr lang="de-DE" dirty="0" err="1" smtClean="0"/>
              <a:t>grupieren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group-by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err="1" smtClean="0"/>
              <a:t>Sequncen</a:t>
            </a:r>
            <a:r>
              <a:rPr lang="de-DE" dirty="0" smtClean="0"/>
              <a:t> durchlaufen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de-DE" dirty="0" err="1" smtClean="0"/>
              <a:t>reduce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3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76470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Begriffserklärung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040131" y="151300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Value (Fact)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Identity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115616" y="2996952"/>
            <a:ext cx="770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Deutscher Fußball Meister ist Bayern München </a:t>
            </a:r>
          </a:p>
          <a:p>
            <a:r>
              <a:rPr lang="de-DE" dirty="0" smtClean="0"/>
              <a:t>=&gt; Identity</a:t>
            </a:r>
          </a:p>
          <a:p>
            <a:endParaRPr lang="de-DE" dirty="0"/>
          </a:p>
          <a:p>
            <a:r>
              <a:rPr lang="de-DE" dirty="0" smtClean="0"/>
              <a:t>In Jahre 2012 war der deutscher Meister Borussia Dortmund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In Jahre 1970 war </a:t>
            </a:r>
            <a:r>
              <a:rPr lang="de-DE" dirty="0"/>
              <a:t>Borussia </a:t>
            </a:r>
            <a:r>
              <a:rPr lang="de-DE" dirty="0" smtClean="0"/>
              <a:t>Mönchengladbach deutscher Meister</a:t>
            </a:r>
          </a:p>
          <a:p>
            <a:pPr marL="285750" indent="-285750">
              <a:buFont typeface="Symbol"/>
              <a:buChar char="Þ"/>
            </a:pPr>
            <a:r>
              <a:rPr lang="de-DE" dirty="0" smtClean="0"/>
              <a:t>Value oder ein Fact (diese Tatsache wird sich nicht ändern)</a:t>
            </a:r>
          </a:p>
          <a:p>
            <a:pPr marL="285750" indent="-285750">
              <a:buFont typeface="Symbol"/>
              <a:buChar char="Þ"/>
            </a:pPr>
            <a:endParaRPr lang="de-DE" dirty="0"/>
          </a:p>
          <a:p>
            <a:r>
              <a:rPr lang="de-DE" dirty="0" smtClean="0"/>
              <a:t>Eine Identität ist ein Value an einen Punkt in der Zeit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05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Grundlagen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95536" y="105629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Wir haben 4 Zugriffspfade für diese </a:t>
            </a:r>
            <a:r>
              <a:rPr lang="de-DE" dirty="0" err="1" smtClean="0"/>
              <a:t>Entities</a:t>
            </a:r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Vars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r>
              <a:rPr lang="de-DE" dirty="0" smtClean="0"/>
              <a:t>, Atoms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)</a:t>
            </a:r>
          </a:p>
          <a:p>
            <a:r>
              <a:rPr lang="de-DE" dirty="0" smtClean="0"/>
              <a:t> 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24172"/>
              </p:ext>
            </p:extLst>
          </p:nvPr>
        </p:nvGraphicFramePr>
        <p:xfrm>
          <a:off x="623900" y="2276872"/>
          <a:ext cx="6096000" cy="2592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428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Synchron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Asynchron</a:t>
                      </a:r>
                      <a:endParaRPr lang="de-DE" dirty="0"/>
                    </a:p>
                  </a:txBody>
                  <a:tcPr/>
                </a:tc>
              </a:tr>
              <a:tr h="925304">
                <a:tc>
                  <a:txBody>
                    <a:bodyPr/>
                    <a:lstStyle/>
                    <a:p>
                      <a:r>
                        <a:rPr lang="de-DE" dirty="0" smtClean="0"/>
                        <a:t>Koordiniert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1224136">
                <a:tc>
                  <a:txBody>
                    <a:bodyPr/>
                    <a:lstStyle/>
                    <a:p>
                      <a:r>
                        <a:rPr lang="de-DE" dirty="0" smtClean="0"/>
                        <a:t>Unabhängig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Atoms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Agents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9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23528" y="476672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Paralelle</a:t>
            </a:r>
            <a:r>
              <a:rPr lang="de-DE" dirty="0" smtClean="0"/>
              <a:t> Verarbeitung in </a:t>
            </a:r>
            <a:r>
              <a:rPr lang="de-DE" dirty="0" err="1" smtClean="0"/>
              <a:t>Clojure</a:t>
            </a:r>
            <a:r>
              <a:rPr lang="de-DE" dirty="0" smtClean="0"/>
              <a:t>,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Refs</a:t>
            </a:r>
            <a:r>
              <a:rPr lang="de-DE" dirty="0" smtClean="0"/>
              <a:t> arbeiten mit der STM (Software </a:t>
            </a:r>
            <a:r>
              <a:rPr lang="de-DE" dirty="0" err="1" smtClean="0"/>
              <a:t>Transactional</a:t>
            </a:r>
            <a:r>
              <a:rPr lang="de-DE" dirty="0" smtClean="0"/>
              <a:t> Memory)</a:t>
            </a:r>
          </a:p>
          <a:p>
            <a:endParaRPr lang="de-DE" dirty="0"/>
          </a:p>
          <a:p>
            <a:r>
              <a:rPr lang="de-DE" dirty="0" smtClean="0"/>
              <a:t>Die STM arbeitet dabei ähnlich einer Datenbank und hält die ACID Kriterien ein. Das ganze wird wie bei der Datenbank mit einen </a:t>
            </a:r>
            <a:r>
              <a:rPr lang="de-DE" dirty="0" err="1" smtClean="0"/>
              <a:t>Transactionsmechanismus</a:t>
            </a:r>
            <a:r>
              <a:rPr lang="de-DE" dirty="0" smtClean="0"/>
              <a:t> erreicht.</a:t>
            </a:r>
          </a:p>
          <a:p>
            <a:endParaRPr lang="de-DE" dirty="0"/>
          </a:p>
          <a:p>
            <a:r>
              <a:rPr lang="de-DE" dirty="0" smtClean="0"/>
              <a:t>A	-&gt; </a:t>
            </a:r>
            <a:r>
              <a:rPr lang="de-DE" dirty="0" err="1" smtClean="0"/>
              <a:t>Atomic</a:t>
            </a:r>
            <a:endParaRPr lang="de-DE" dirty="0"/>
          </a:p>
          <a:p>
            <a:r>
              <a:rPr lang="de-DE" dirty="0" smtClean="0"/>
              <a:t>Änderungen werden atomar durchgeführt. Entweder alles oder nichts. </a:t>
            </a:r>
          </a:p>
          <a:p>
            <a:endParaRPr lang="de-DE" dirty="0" smtClean="0"/>
          </a:p>
          <a:p>
            <a:r>
              <a:rPr lang="de-DE" dirty="0" smtClean="0"/>
              <a:t>C	-&gt; </a:t>
            </a:r>
            <a:r>
              <a:rPr lang="de-DE" dirty="0" err="1" smtClean="0"/>
              <a:t>Consistent</a:t>
            </a:r>
            <a:endParaRPr lang="de-DE" dirty="0" smtClean="0"/>
          </a:p>
          <a:p>
            <a:r>
              <a:rPr lang="de-DE" dirty="0" smtClean="0"/>
              <a:t>Vor und nach der Änderung befindet sich das System in einen konsistenten Zustand.</a:t>
            </a:r>
          </a:p>
          <a:p>
            <a:endParaRPr lang="de-DE" dirty="0" smtClean="0"/>
          </a:p>
          <a:p>
            <a:r>
              <a:rPr lang="de-DE" dirty="0" smtClean="0"/>
              <a:t>I	-&gt; </a:t>
            </a:r>
            <a:r>
              <a:rPr lang="de-DE" dirty="0" err="1" smtClean="0"/>
              <a:t>Isolated</a:t>
            </a:r>
            <a:endParaRPr lang="de-DE" dirty="0" smtClean="0"/>
          </a:p>
          <a:p>
            <a:r>
              <a:rPr lang="de-DE" dirty="0" smtClean="0"/>
              <a:t>Die Änderungen findet isoliert statt. Andere auf den selben Daten </a:t>
            </a:r>
            <a:r>
              <a:rPr lang="de-DE" dirty="0" err="1" smtClean="0"/>
              <a:t>Statfindene</a:t>
            </a:r>
            <a:r>
              <a:rPr lang="de-DE" dirty="0" smtClean="0"/>
              <a:t> Operationen haben keinen </a:t>
            </a:r>
            <a:r>
              <a:rPr lang="de-DE" dirty="0" err="1" smtClean="0"/>
              <a:t>Einfluß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	-&gt; Durable</a:t>
            </a:r>
          </a:p>
          <a:p>
            <a:r>
              <a:rPr lang="de-DE" dirty="0" smtClean="0"/>
              <a:t>Daten sind dauerhaft </a:t>
            </a:r>
            <a:r>
              <a:rPr lang="de-DE" dirty="0" err="1" smtClean="0"/>
              <a:t>gespeichtert</a:t>
            </a:r>
            <a:r>
              <a:rPr lang="de-DE" dirty="0" smtClean="0"/>
              <a:t>. Das gilt nicht für die STM, da es sich hier um eine Speicheroperation handelt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7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3834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/>
              <a:t>Refs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Refs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ref</a:t>
            </a:r>
            <a:r>
              <a:rPr lang="de-DE" dirty="0" smtClean="0"/>
              <a:t> „Hallo“))	; Erzeug eine Referenz auf ein String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die </a:t>
            </a:r>
            <a:r>
              <a:rPr lang="de-DE" dirty="0" err="1"/>
              <a:t>Ref</a:t>
            </a:r>
            <a:r>
              <a:rPr lang="de-DE" dirty="0"/>
              <a:t> aus </a:t>
            </a:r>
            <a:r>
              <a:rPr lang="de-DE" dirty="0" smtClean="0"/>
              <a:t>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ref</a:t>
            </a:r>
            <a:r>
              <a:rPr lang="de-DE" dirty="0" smtClean="0"/>
              <a:t>-set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die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dosync</a:t>
            </a:r>
            <a:r>
              <a:rPr lang="de-DE" dirty="0" smtClean="0"/>
              <a:t> ……)		; </a:t>
            </a:r>
            <a:r>
              <a:rPr lang="de-DE" dirty="0" err="1" smtClean="0"/>
              <a:t>Transactionsblock</a:t>
            </a:r>
            <a:r>
              <a:rPr lang="de-DE" dirty="0" smtClean="0"/>
              <a:t> in denen </a:t>
            </a:r>
            <a:r>
              <a:rPr lang="de-DE" dirty="0" err="1" smtClean="0"/>
              <a:t>Refs</a:t>
            </a:r>
            <a:r>
              <a:rPr lang="de-DE" dirty="0" smtClean="0"/>
              <a:t> geändert werden dürfen</a:t>
            </a:r>
          </a:p>
          <a:p>
            <a:endParaRPr lang="de-DE" dirty="0"/>
          </a:p>
          <a:p>
            <a:r>
              <a:rPr lang="de-DE" dirty="0"/>
              <a:t>(alter </a:t>
            </a:r>
            <a:r>
              <a:rPr lang="de-DE" dirty="0" smtClean="0"/>
              <a:t>s 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; Ändert den Wert der </a:t>
            </a:r>
            <a:r>
              <a:rPr lang="de-DE" dirty="0" err="1" smtClean="0"/>
              <a:t>Ref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00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75656" y="170080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DEMO </a:t>
            </a:r>
            <a:r>
              <a:rPr lang="de-DE" dirty="0" err="1" smtClean="0"/>
              <a:t>Refs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15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Refs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/>
              <a:t>Transactions</a:t>
            </a:r>
          </a:p>
          <a:p>
            <a:r>
              <a:rPr lang="en-US" dirty="0"/>
              <a:t>• </a:t>
            </a:r>
            <a:r>
              <a:rPr lang="en-US" dirty="0" err="1" smtClean="0"/>
              <a:t>Arbeiten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der Software Transactional Memory </a:t>
            </a:r>
            <a:r>
              <a:rPr lang="en-US" dirty="0"/>
              <a:t>(STM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• Refs </a:t>
            </a:r>
            <a:r>
              <a:rPr lang="en-US" dirty="0" err="1" smtClean="0"/>
              <a:t>können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Transaktion</a:t>
            </a:r>
            <a:r>
              <a:rPr lang="en-US" dirty="0" smtClean="0"/>
              <a:t> </a:t>
            </a:r>
            <a:r>
              <a:rPr lang="en-US" dirty="0" err="1" smtClean="0"/>
              <a:t>geändert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atomar</a:t>
            </a:r>
            <a:r>
              <a:rPr lang="en-US" dirty="0" smtClean="0"/>
              <a:t> und </a:t>
            </a:r>
            <a:r>
              <a:rPr lang="en-US" dirty="0" err="1" smtClean="0"/>
              <a:t>isoliert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Innerhalb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Tranaktion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Refs correct </a:t>
            </a:r>
            <a:r>
              <a:rPr lang="en-US" dirty="0" err="1" smtClean="0"/>
              <a:t>gändert</a:t>
            </a:r>
            <a:r>
              <a:rPr lang="en-US" dirty="0" smtClean="0"/>
              <a:t>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pasiert</a:t>
            </a:r>
            <a:r>
              <a:rPr lang="en-US" dirty="0" smtClean="0"/>
              <a:t> gar </a:t>
            </a:r>
            <a:r>
              <a:rPr lang="en-US" dirty="0" err="1" smtClean="0"/>
              <a:t>nichts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dirty="0" err="1" smtClean="0"/>
              <a:t>Keine</a:t>
            </a:r>
            <a:r>
              <a:rPr lang="en-US" dirty="0" smtClean="0"/>
              <a:t> Transaction </a:t>
            </a:r>
            <a:r>
              <a:rPr lang="en-US" dirty="0" err="1" smtClean="0"/>
              <a:t>sieht</a:t>
            </a:r>
            <a:r>
              <a:rPr lang="en-US" dirty="0" smtClean="0"/>
              <a:t> </a:t>
            </a:r>
            <a:r>
              <a:rPr lang="en-US" dirty="0" err="1" smtClean="0"/>
              <a:t>während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</a:t>
            </a:r>
            <a:r>
              <a:rPr lang="en-US" dirty="0" err="1" smtClean="0"/>
              <a:t>läuft</a:t>
            </a:r>
            <a:r>
              <a:rPr lang="en-US" dirty="0" smtClean="0"/>
              <a:t> die </a:t>
            </a:r>
            <a:r>
              <a:rPr lang="en-US" dirty="0" err="1" smtClean="0"/>
              <a:t>Änderung</a:t>
            </a:r>
            <a:r>
              <a:rPr lang="en-US" dirty="0" smtClean="0"/>
              <a:t> </a:t>
            </a:r>
            <a:r>
              <a:rPr lang="en-US" dirty="0" err="1" smtClean="0"/>
              <a:t>einer</a:t>
            </a:r>
            <a:r>
              <a:rPr lang="en-US" dirty="0" smtClean="0"/>
              <a:t> </a:t>
            </a:r>
            <a:r>
              <a:rPr lang="en-US" dirty="0" err="1" smtClean="0"/>
              <a:t>anderen</a:t>
            </a:r>
            <a:r>
              <a:rPr lang="en-US" dirty="0" smtClean="0"/>
              <a:t> Transaction.</a:t>
            </a:r>
          </a:p>
          <a:p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Tranaktionen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in </a:t>
            </a:r>
            <a:r>
              <a:rPr lang="en-US" dirty="0" err="1" smtClean="0"/>
              <a:t>Konfliktfall</a:t>
            </a:r>
            <a:r>
              <a:rPr lang="en-US" dirty="0" smtClean="0"/>
              <a:t> </a:t>
            </a:r>
            <a:r>
              <a:rPr lang="en-US" dirty="0" err="1" smtClean="0"/>
              <a:t>automatisch</a:t>
            </a:r>
            <a:r>
              <a:rPr lang="en-US" dirty="0" smtClean="0"/>
              <a:t> </a:t>
            </a:r>
            <a:r>
              <a:rPr lang="en-US" dirty="0" err="1" smtClean="0"/>
              <a:t>wiederholt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de-DE" dirty="0" smtClean="0"/>
              <a:t>• Transaktionen dürfen keine Seiteneffekte haben.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84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41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Atoms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Atoms</a:t>
            </a:r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atom</a:t>
            </a:r>
            <a:r>
              <a:rPr lang="de-DE" dirty="0" smtClean="0"/>
              <a:t> „Hallo“))	; Erzeug eines String Atoms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das Atom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das Atom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reset</a:t>
            </a:r>
            <a:r>
              <a:rPr lang="de-DE" dirty="0" smtClean="0"/>
              <a:t>! s „</a:t>
            </a:r>
            <a:r>
              <a:rPr lang="de-DE" dirty="0" err="1" smtClean="0"/>
              <a:t>Bonjour</a:t>
            </a:r>
            <a:r>
              <a:rPr lang="de-DE" dirty="0" smtClean="0"/>
              <a:t>“)	; setzt ein neuen Wert auf das Atom</a:t>
            </a:r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swap</a:t>
            </a:r>
            <a:r>
              <a:rPr lang="de-DE" dirty="0" smtClean="0"/>
              <a:t>! s#(.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 	; Ändert den Wert des Atoms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55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Atoms</a:t>
            </a:r>
            <a:endParaRPr lang="de-DE" dirty="0"/>
          </a:p>
          <a:p>
            <a:r>
              <a:rPr lang="en-US" dirty="0"/>
              <a:t>•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benutzt</a:t>
            </a:r>
            <a:r>
              <a:rPr lang="en-US" dirty="0" smtClean="0"/>
              <a:t>, </a:t>
            </a:r>
            <a:r>
              <a:rPr lang="en-US" dirty="0" err="1" smtClean="0"/>
              <a:t>wenn</a:t>
            </a:r>
            <a:r>
              <a:rPr lang="en-US" dirty="0" smtClean="0"/>
              <a:t> der </a:t>
            </a:r>
            <a:r>
              <a:rPr lang="en-US" dirty="0" err="1" smtClean="0"/>
              <a:t>Zustand</a:t>
            </a:r>
            <a:r>
              <a:rPr lang="en-US" dirty="0" smtClean="0"/>
              <a:t> von </a:t>
            </a:r>
            <a:r>
              <a:rPr lang="en-US" dirty="0" err="1" smtClean="0"/>
              <a:t>anderen</a:t>
            </a:r>
            <a:r>
              <a:rPr lang="en-US" dirty="0" smtClean="0"/>
              <a:t> </a:t>
            </a:r>
            <a:r>
              <a:rPr lang="en-US" dirty="0" err="1" smtClean="0"/>
              <a:t>unabhängig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und </a:t>
            </a:r>
            <a:r>
              <a:rPr lang="en-US" dirty="0" err="1" smtClean="0"/>
              <a:t>separat</a:t>
            </a:r>
            <a:r>
              <a:rPr lang="en-US" dirty="0" smtClean="0"/>
              <a:t> </a:t>
            </a:r>
            <a:r>
              <a:rPr lang="en-US" dirty="0" err="1" smtClean="0"/>
              <a:t>verwaltete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365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75556" y="476672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Was ist </a:t>
            </a:r>
            <a:r>
              <a:rPr lang="de-DE" dirty="0" err="1" smtClean="0"/>
              <a:t>Clojure</a:t>
            </a:r>
            <a:r>
              <a:rPr lang="de-DE" dirty="0" smtClean="0"/>
              <a:t>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5556" y="39109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Interopability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4783506"/>
            <a:ext cx="2468203" cy="158417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70" y="4790563"/>
            <a:ext cx="1748012" cy="130932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790563"/>
            <a:ext cx="1417372" cy="12095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7544" y="64533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Übersicht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5556" y="1052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Lisp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75556" y="152911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Functional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575556" y="2005488"/>
            <a:ext cx="30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Immutable</a:t>
            </a:r>
            <a:r>
              <a:rPr lang="de-DE" dirty="0" smtClean="0"/>
              <a:t> </a:t>
            </a:r>
            <a:r>
              <a:rPr lang="de-DE" dirty="0" err="1" smtClean="0"/>
              <a:t>Datastructures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575556" y="2481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Concurrency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75556" y="295824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 </a:t>
            </a:r>
            <a:r>
              <a:rPr lang="de-DE" dirty="0" err="1" smtClean="0"/>
              <a:t>Based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575556" y="343461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Dynamisch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4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11" grpId="0"/>
      <p:bldP spid="12" grpId="0"/>
      <p:bldP spid="13" grpId="0"/>
      <p:bldP spid="14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4092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err="1" smtClean="0"/>
              <a:t>Agents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1124744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Anweisung für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; Erzeugen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def</a:t>
            </a:r>
            <a:r>
              <a:rPr lang="de-DE" dirty="0" smtClean="0"/>
              <a:t> s (</a:t>
            </a:r>
            <a:r>
              <a:rPr lang="de-DE" dirty="0" err="1" smtClean="0"/>
              <a:t>agent</a:t>
            </a:r>
            <a:r>
              <a:rPr lang="de-DE" dirty="0" smtClean="0"/>
              <a:t> „Hallo“))	; Erzeug eines String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(</a:t>
            </a:r>
            <a:r>
              <a:rPr lang="de-DE" dirty="0" err="1" smtClean="0"/>
              <a:t>deref</a:t>
            </a:r>
            <a:r>
              <a:rPr lang="de-DE" dirty="0" smtClean="0"/>
              <a:t> s)			</a:t>
            </a:r>
            <a:r>
              <a:rPr lang="de-DE" dirty="0"/>
              <a:t>; ließt </a:t>
            </a:r>
            <a:r>
              <a:rPr lang="de-DE" dirty="0" smtClean="0"/>
              <a:t>den Agent aus </a:t>
            </a:r>
            <a:r>
              <a:rPr lang="de-DE" dirty="0"/>
              <a:t>-&gt; „Hallo“</a:t>
            </a:r>
          </a:p>
          <a:p>
            <a:r>
              <a:rPr lang="de-DE" dirty="0" smtClean="0"/>
              <a:t>@s			</a:t>
            </a:r>
            <a:r>
              <a:rPr lang="de-DE" dirty="0"/>
              <a:t>; ließt </a:t>
            </a:r>
            <a:r>
              <a:rPr lang="de-DE" dirty="0" smtClean="0"/>
              <a:t>den Agent aus , als </a:t>
            </a:r>
            <a:r>
              <a:rPr lang="de-DE" dirty="0" err="1" smtClean="0"/>
              <a:t>Readermacro</a:t>
            </a:r>
            <a:r>
              <a:rPr lang="de-DE" dirty="0" smtClean="0"/>
              <a:t> (Kurzschreibweise)</a:t>
            </a:r>
          </a:p>
          <a:p>
            <a:endParaRPr lang="de-DE" dirty="0"/>
          </a:p>
          <a:p>
            <a:r>
              <a:rPr lang="de-DE" dirty="0"/>
              <a:t>(send 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ToUpper</a:t>
            </a:r>
            <a:r>
              <a:rPr lang="de-DE" dirty="0"/>
              <a:t> </a:t>
            </a:r>
            <a:r>
              <a:rPr lang="de-DE" dirty="0" smtClean="0"/>
              <a:t>%))	</a:t>
            </a:r>
            <a:r>
              <a:rPr lang="de-DE" dirty="0"/>
              <a:t>; Neue Nachricht an den Agent Senden</a:t>
            </a:r>
          </a:p>
          <a:p>
            <a:r>
              <a:rPr lang="de-DE" dirty="0" smtClean="0"/>
              <a:t>(</a:t>
            </a:r>
            <a:r>
              <a:rPr lang="de-DE" dirty="0"/>
              <a:t>send-off s</a:t>
            </a:r>
            <a:r>
              <a:rPr lang="de-DE" dirty="0" smtClean="0"/>
              <a:t> </a:t>
            </a:r>
            <a:r>
              <a:rPr lang="de-DE" dirty="0"/>
              <a:t>#(.</a:t>
            </a:r>
            <a:r>
              <a:rPr lang="de-DE" dirty="0" err="1"/>
              <a:t>ToLower</a:t>
            </a:r>
            <a:r>
              <a:rPr lang="de-DE" dirty="0"/>
              <a:t> </a:t>
            </a:r>
            <a:r>
              <a:rPr lang="de-DE" dirty="0" smtClean="0"/>
              <a:t>%)) 	; </a:t>
            </a:r>
            <a:r>
              <a:rPr lang="de-DE" dirty="0"/>
              <a:t>Neue Nachricht an den Agent Senden</a:t>
            </a:r>
          </a:p>
          <a:p>
            <a:r>
              <a:rPr lang="de-DE" dirty="0" smtClean="0"/>
              <a:t>; Die Behandlung in Thread Pool ist anders</a:t>
            </a:r>
          </a:p>
          <a:p>
            <a:endParaRPr lang="de-DE" dirty="0" smtClean="0"/>
          </a:p>
          <a:p>
            <a:r>
              <a:rPr lang="de-DE" dirty="0" smtClean="0"/>
              <a:t>(</a:t>
            </a:r>
            <a:r>
              <a:rPr lang="de-DE" dirty="0" err="1" smtClean="0"/>
              <a:t>await</a:t>
            </a:r>
            <a:r>
              <a:rPr lang="de-DE" dirty="0" smtClean="0"/>
              <a:t> s)			; Wartet </a:t>
            </a:r>
            <a:r>
              <a:rPr lang="de-DE" dirty="0" err="1" smtClean="0"/>
              <a:t>daruf</a:t>
            </a:r>
            <a:r>
              <a:rPr lang="de-DE" dirty="0" smtClean="0"/>
              <a:t> das der Agent fertig ist.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await-for</a:t>
            </a:r>
            <a:r>
              <a:rPr lang="de-DE" dirty="0" smtClean="0"/>
              <a:t> s)		; Wartet 5 Sekunden darauf das der Agent fertig wird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53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7544" y="980728"/>
            <a:ext cx="76328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Agents</a:t>
            </a:r>
            <a:endParaRPr lang="de-DE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Nachrichten</a:t>
            </a:r>
            <a:r>
              <a:rPr lang="en-US" dirty="0" smtClean="0"/>
              <a:t> an den Agent </a:t>
            </a:r>
            <a:r>
              <a:rPr lang="en-US" dirty="0" err="1" smtClean="0"/>
              <a:t>gesendet</a:t>
            </a:r>
            <a:r>
              <a:rPr lang="en-US" dirty="0" smtClean="0"/>
              <a:t>, die </a:t>
            </a:r>
            <a:r>
              <a:rPr lang="en-US" dirty="0" err="1" smtClean="0"/>
              <a:t>gequed</a:t>
            </a:r>
            <a:r>
              <a:rPr lang="en-US" dirty="0" smtClean="0"/>
              <a:t> und </a:t>
            </a:r>
            <a:r>
              <a:rPr lang="en-US" dirty="0" err="1" smtClean="0"/>
              <a:t>abgearbeitet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Die </a:t>
            </a:r>
            <a:r>
              <a:rPr lang="en-US" dirty="0" err="1" smtClean="0"/>
              <a:t>Reihenfolge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eingehalten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sinnvoll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</a:t>
            </a:r>
            <a:r>
              <a:rPr lang="en-US" dirty="0" err="1" smtClean="0"/>
              <a:t>z.B</a:t>
            </a:r>
            <a:r>
              <a:rPr lang="en-US" dirty="0" smtClean="0"/>
              <a:t> </a:t>
            </a:r>
            <a:r>
              <a:rPr lang="en-US" dirty="0" err="1" smtClean="0"/>
              <a:t>langläufige</a:t>
            </a:r>
            <a:r>
              <a:rPr lang="en-US" dirty="0" smtClean="0"/>
              <a:t> IO </a:t>
            </a:r>
            <a:r>
              <a:rPr lang="en-US" dirty="0" err="1" smtClean="0"/>
              <a:t>lastige</a:t>
            </a:r>
            <a:r>
              <a:rPr lang="en-US" dirty="0" smtClean="0"/>
              <a:t> </a:t>
            </a:r>
            <a:r>
              <a:rPr lang="en-US" dirty="0" err="1" smtClean="0"/>
              <a:t>Processe</a:t>
            </a:r>
            <a:r>
              <a:rPr lang="en-US" dirty="0" smtClean="0"/>
              <a:t> (</a:t>
            </a:r>
            <a:r>
              <a:rPr lang="en-US" dirty="0" err="1" smtClean="0"/>
              <a:t>Verarbeitung</a:t>
            </a:r>
            <a:r>
              <a:rPr lang="en-US" dirty="0" smtClean="0"/>
              <a:t> von </a:t>
            </a:r>
            <a:r>
              <a:rPr lang="en-US" dirty="0" err="1" smtClean="0"/>
              <a:t>Datein</a:t>
            </a:r>
            <a:r>
              <a:rPr lang="en-US" dirty="0" smtClean="0"/>
              <a:t>, Web Request </a:t>
            </a:r>
            <a:r>
              <a:rPr lang="en-US" dirty="0" err="1" smtClean="0"/>
              <a:t>laufen</a:t>
            </a:r>
            <a:r>
              <a:rPr lang="en-US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Agents </a:t>
            </a:r>
            <a:r>
              <a:rPr lang="en-US" dirty="0" err="1" smtClean="0"/>
              <a:t>laufen</a:t>
            </a:r>
            <a:r>
              <a:rPr lang="en-US" dirty="0" smtClean="0"/>
              <a:t> auf </a:t>
            </a:r>
            <a:r>
              <a:rPr lang="en-US" dirty="0" err="1" smtClean="0"/>
              <a:t>einen</a:t>
            </a:r>
            <a:r>
              <a:rPr lang="en-US" dirty="0" smtClean="0"/>
              <a:t> </a:t>
            </a:r>
            <a:r>
              <a:rPr lang="en-US" dirty="0" err="1" smtClean="0"/>
              <a:t>eigenen</a:t>
            </a:r>
            <a:r>
              <a:rPr lang="en-US" dirty="0" smtClean="0"/>
              <a:t> Thread.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23528" y="404664"/>
            <a:ext cx="523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Paralelle</a:t>
            </a:r>
            <a:r>
              <a:rPr lang="de-DE" dirty="0"/>
              <a:t> Verarbeitung in </a:t>
            </a:r>
            <a:r>
              <a:rPr lang="de-DE" dirty="0" err="1"/>
              <a:t>Clojure</a:t>
            </a:r>
            <a:r>
              <a:rPr lang="de-DE" dirty="0"/>
              <a:t>, </a:t>
            </a: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56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980728"/>
            <a:ext cx="5760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 ist noch mehr</a:t>
            </a:r>
          </a:p>
          <a:p>
            <a:endParaRPr lang="de-DE" dirty="0"/>
          </a:p>
          <a:p>
            <a:r>
              <a:rPr lang="de-DE" dirty="0" smtClean="0"/>
              <a:t>Delay</a:t>
            </a:r>
          </a:p>
          <a:p>
            <a:r>
              <a:rPr lang="de-DE" dirty="0" smtClean="0"/>
              <a:t>Future</a:t>
            </a:r>
          </a:p>
          <a:p>
            <a:r>
              <a:rPr lang="de-DE" dirty="0" err="1" smtClean="0"/>
              <a:t>Promise</a:t>
            </a:r>
            <a:endParaRPr lang="de-DE" dirty="0" smtClean="0"/>
          </a:p>
          <a:p>
            <a:r>
              <a:rPr lang="de-DE" dirty="0" err="1" smtClean="0"/>
              <a:t>Pmap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867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Clojure</a:t>
            </a:r>
            <a:r>
              <a:rPr lang="de-DE" dirty="0" smtClean="0"/>
              <a:t> hat ein mitgeliefertes </a:t>
            </a:r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Fraemwork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use</a:t>
            </a:r>
            <a:r>
              <a:rPr lang="de-DE" dirty="0"/>
              <a:t> '</a:t>
            </a:r>
            <a:r>
              <a:rPr lang="de-DE" dirty="0" err="1"/>
              <a:t>clojure.test</a:t>
            </a:r>
            <a:r>
              <a:rPr lang="de-DE" dirty="0" smtClean="0"/>
              <a:t>)</a:t>
            </a:r>
          </a:p>
          <a:p>
            <a:endParaRPr lang="de-DE" dirty="0"/>
          </a:p>
          <a:p>
            <a:r>
              <a:rPr lang="de-DE" dirty="0" smtClean="0"/>
              <a:t>; Test erstellen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deftest</a:t>
            </a:r>
            <a:r>
              <a:rPr lang="de-DE" dirty="0"/>
              <a:t> parse-hallo-test</a:t>
            </a:r>
          </a:p>
          <a:p>
            <a:r>
              <a:rPr lang="de-DE" dirty="0"/>
              <a:t>  (</a:t>
            </a:r>
            <a:r>
              <a:rPr lang="de-DE" dirty="0" err="1"/>
              <a:t>let</a:t>
            </a:r>
            <a:r>
              <a:rPr lang="de-DE" dirty="0"/>
              <a:t> [s "HALLO"]</a:t>
            </a:r>
          </a:p>
          <a:p>
            <a:r>
              <a:rPr lang="en-US" dirty="0"/>
              <a:t>    (is (= (.</a:t>
            </a:r>
            <a:r>
              <a:rPr lang="en-US" dirty="0" err="1"/>
              <a:t>ToUpper</a:t>
            </a:r>
            <a:r>
              <a:rPr lang="en-US" dirty="0"/>
              <a:t> "hallo") s) "Should be HALLO</a:t>
            </a:r>
            <a:r>
              <a:rPr lang="en-US" dirty="0" smtClean="0"/>
              <a:t>")</a:t>
            </a:r>
            <a:r>
              <a:rPr lang="de-DE" dirty="0" smtClean="0"/>
              <a:t>))</a:t>
            </a:r>
          </a:p>
          <a:p>
            <a:endParaRPr lang="de-DE" dirty="0"/>
          </a:p>
          <a:p>
            <a:r>
              <a:rPr lang="de-DE" dirty="0" smtClean="0"/>
              <a:t>;Test laufen lassen</a:t>
            </a:r>
          </a:p>
          <a:p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run</a:t>
            </a:r>
            <a:r>
              <a:rPr lang="de-DE" dirty="0"/>
              <a:t>-tests '</a:t>
            </a:r>
            <a:r>
              <a:rPr lang="de-DE" dirty="0" err="1"/>
              <a:t>user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8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Testing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smtClean="0"/>
              <a:t>Funktionen können einfach </a:t>
            </a:r>
            <a:r>
              <a:rPr lang="de-DE" dirty="0" err="1" smtClean="0"/>
              <a:t>gemockt</a:t>
            </a:r>
            <a:r>
              <a:rPr lang="de-DE" dirty="0" smtClean="0"/>
              <a:t> werden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060848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Problem: Wir wollen in einigen Fällen nicht auf die internen Funktionen gehen, sollen wollen Attrappen (Mocks und </a:t>
            </a:r>
            <a:r>
              <a:rPr lang="de-DE" dirty="0" err="1" smtClean="0"/>
              <a:t>Stubs</a:t>
            </a:r>
            <a:r>
              <a:rPr lang="de-DE" dirty="0" smtClean="0"/>
              <a:t>) dazwischen schalten.</a:t>
            </a:r>
          </a:p>
          <a:p>
            <a:endParaRPr lang="de-DE" dirty="0"/>
          </a:p>
          <a:p>
            <a:r>
              <a:rPr lang="de-DE" dirty="0" smtClean="0"/>
              <a:t>Das </a:t>
            </a:r>
            <a:r>
              <a:rPr lang="de-DE" dirty="0" err="1" smtClean="0"/>
              <a:t>with-redefs</a:t>
            </a:r>
            <a:r>
              <a:rPr lang="de-DE" dirty="0" smtClean="0"/>
              <a:t> </a:t>
            </a:r>
            <a:r>
              <a:rPr lang="de-DE" dirty="0" err="1" smtClean="0"/>
              <a:t>Macro</a:t>
            </a:r>
            <a:r>
              <a:rPr lang="de-DE" dirty="0" smtClean="0"/>
              <a:t> ermöglicht uns das.</a:t>
            </a:r>
          </a:p>
          <a:p>
            <a:endParaRPr lang="de-DE" dirty="0"/>
          </a:p>
          <a:p>
            <a:r>
              <a:rPr lang="de-DE" dirty="0" err="1" smtClean="0"/>
              <a:t>Sampel</a:t>
            </a:r>
            <a:r>
              <a:rPr lang="de-DE" dirty="0" smtClean="0"/>
              <a:t>: Mocken von rand-</a:t>
            </a:r>
            <a:r>
              <a:rPr lang="de-DE" smtClean="0"/>
              <a:t>int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4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676" y="3804400"/>
            <a:ext cx="3174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Gut für schnelle Test</a:t>
            </a:r>
          </a:p>
          <a:p>
            <a:endParaRPr lang="de-DE" dirty="0" smtClean="0"/>
          </a:p>
          <a:p>
            <a:r>
              <a:rPr lang="de-DE" dirty="0" smtClean="0"/>
              <a:t>Braucht einen zusätzlichen Editor zum Arbeiten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95" y="2092332"/>
            <a:ext cx="3788507" cy="1359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840" y="620688"/>
            <a:ext cx="219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1628800"/>
            <a:ext cx="112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Bare </a:t>
            </a:r>
            <a:r>
              <a:rPr lang="de-DE" dirty="0" err="1" smtClean="0"/>
              <a:t>Repl</a:t>
            </a:r>
            <a:endParaRPr lang="de-DE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6" y="2169875"/>
            <a:ext cx="3197268" cy="1394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64088" y="15518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Visual Studio Integration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9142" y="3988963"/>
            <a:ext cx="3639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Besser für größere Projekte</a:t>
            </a:r>
          </a:p>
          <a:p>
            <a:endParaRPr lang="de-DE" dirty="0" smtClean="0"/>
          </a:p>
          <a:p>
            <a:r>
              <a:rPr lang="de-DE" dirty="0" smtClean="0"/>
              <a:t>Hat integrierte REPL </a:t>
            </a:r>
          </a:p>
          <a:p>
            <a:r>
              <a:rPr lang="de-DE" dirty="0" smtClean="0"/>
              <a:t>Hat Projekt Support</a:t>
            </a:r>
          </a:p>
          <a:p>
            <a:r>
              <a:rPr lang="de-DE" dirty="0" smtClean="0"/>
              <a:t>Hat File Support</a:t>
            </a:r>
            <a:endParaRPr lang="de-DE" dirty="0"/>
          </a:p>
        </p:txBody>
      </p:sp>
      <p:sp>
        <p:nvSpPr>
          <p:cNvPr id="11" name="Down Arrow 10"/>
          <p:cNvSpPr/>
          <p:nvPr/>
        </p:nvSpPr>
        <p:spPr>
          <a:xfrm rot="3382499">
            <a:off x="2501476" y="869297"/>
            <a:ext cx="360040" cy="842239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own Arrow 13"/>
          <p:cNvSpPr/>
          <p:nvPr/>
        </p:nvSpPr>
        <p:spPr>
          <a:xfrm rot="18136343">
            <a:off x="5471376" y="794912"/>
            <a:ext cx="360040" cy="827851"/>
          </a:xfrm>
          <a:prstGeom prst="downArrow">
            <a:avLst>
              <a:gd name="adj1" fmla="val 314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818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Macrosystem</a:t>
            </a:r>
            <a:r>
              <a:rPr lang="de-DE" dirty="0" smtClean="0"/>
              <a:t>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3093028"/>
            <a:ext cx="77048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Bestehende </a:t>
            </a:r>
            <a:r>
              <a:rPr lang="de-DE" dirty="0" err="1" smtClean="0"/>
              <a:t>Macros</a:t>
            </a:r>
            <a:r>
              <a:rPr lang="de-DE" dirty="0" smtClean="0"/>
              <a:t> anschauen</a:t>
            </a:r>
          </a:p>
          <a:p>
            <a:endParaRPr lang="de-DE" dirty="0"/>
          </a:p>
          <a:p>
            <a:r>
              <a:rPr lang="de-DE" dirty="0" smtClean="0"/>
              <a:t>Um bestehende Makros anschauen zu können brauchen wir die Funktion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acroexpand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 macroexpand-1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/>
              <a:t>m</a:t>
            </a:r>
            <a:r>
              <a:rPr lang="de-DE" dirty="0" err="1" smtClean="0"/>
              <a:t>acroexpand</a:t>
            </a:r>
            <a:r>
              <a:rPr lang="de-DE" dirty="0" smtClean="0"/>
              <a:t>-all	; (</a:t>
            </a:r>
            <a:r>
              <a:rPr lang="de-DE" dirty="0" err="1" smtClean="0"/>
              <a:t>use</a:t>
            </a:r>
            <a:r>
              <a:rPr lang="de-DE" dirty="0" smtClean="0"/>
              <a:t> ‘</a:t>
            </a:r>
            <a:r>
              <a:rPr lang="de-DE" dirty="0" err="1" smtClean="0"/>
              <a:t>clojure.walk</a:t>
            </a:r>
            <a:r>
              <a:rPr lang="de-DE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  <a:p>
            <a:r>
              <a:rPr lang="de-DE" dirty="0" smtClean="0"/>
              <a:t>Beispiel:</a:t>
            </a:r>
          </a:p>
          <a:p>
            <a:endParaRPr lang="de-DE" dirty="0"/>
          </a:p>
          <a:p>
            <a:r>
              <a:rPr lang="de-DE" dirty="0" smtClean="0"/>
              <a:t>In </a:t>
            </a:r>
            <a:r>
              <a:rPr lang="de-DE" dirty="0" err="1" smtClean="0"/>
              <a:t>clojure</a:t>
            </a:r>
            <a:r>
              <a:rPr lang="de-DE" dirty="0" smtClean="0"/>
              <a:t> gibt es bestehende </a:t>
            </a:r>
            <a:r>
              <a:rPr lang="de-DE" dirty="0" err="1" smtClean="0"/>
              <a:t>Macros</a:t>
            </a:r>
            <a:r>
              <a:rPr lang="de-DE" dirty="0" smtClean="0"/>
              <a:t>, wie …</a:t>
            </a:r>
          </a:p>
          <a:p>
            <a:r>
              <a:rPr lang="de-DE" dirty="0" err="1" smtClean="0"/>
              <a:t>defn</a:t>
            </a:r>
            <a:r>
              <a:rPr lang="de-DE" dirty="0" smtClean="0"/>
              <a:t> </a:t>
            </a:r>
          </a:p>
          <a:p>
            <a:r>
              <a:rPr lang="de-DE" dirty="0" smtClean="0"/>
              <a:t>time</a:t>
            </a:r>
          </a:p>
          <a:p>
            <a:r>
              <a:rPr lang="de-DE" dirty="0" err="1" smtClean="0"/>
              <a:t>and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37" y="1196752"/>
            <a:ext cx="43434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116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92696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Macro</a:t>
            </a:r>
            <a:r>
              <a:rPr lang="de-DE" dirty="0" smtClean="0"/>
              <a:t> Expansion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724852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598657" y="4600519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Quellcode wird an der REPL eingegeben / oder aus einer Datei geladen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Alle Makros werden expandiert.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Erst jetzt wird der Code evaluiert</a:t>
            </a:r>
          </a:p>
        </p:txBody>
      </p:sp>
    </p:spTree>
    <p:extLst>
      <p:ext uri="{BB962C8B-B14F-4D97-AF65-F5344CB8AC3E}">
        <p14:creationId xmlns:p14="http://schemas.microsoft.com/office/powerpoint/2010/main" val="2601248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51520" y="260648"/>
            <a:ext cx="8784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Beispiel:</a:t>
            </a:r>
          </a:p>
          <a:p>
            <a:endParaRPr lang="de-DE" dirty="0" smtClean="0"/>
          </a:p>
          <a:p>
            <a:r>
              <a:rPr lang="de-DE" dirty="0" smtClean="0"/>
              <a:t>; Eingeben an der REPL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defn</a:t>
            </a:r>
            <a:r>
              <a:rPr lang="de-DE" dirty="0"/>
              <a:t> </a:t>
            </a:r>
            <a:r>
              <a:rPr lang="de-DE" dirty="0" err="1" smtClean="0"/>
              <a:t>hello-world</a:t>
            </a:r>
            <a:r>
              <a:rPr lang="de-DE" dirty="0" smtClean="0"/>
              <a:t> [] </a:t>
            </a:r>
            <a:r>
              <a:rPr lang="de-DE" dirty="0"/>
              <a:t>(</a:t>
            </a:r>
            <a:r>
              <a:rPr lang="en-US" dirty="0" err="1"/>
              <a:t>strrrrrr</a:t>
            </a:r>
            <a:r>
              <a:rPr lang="en-US" dirty="0"/>
              <a:t> </a:t>
            </a:r>
            <a:r>
              <a:rPr lang="de-DE" dirty="0"/>
              <a:t>“</a:t>
            </a:r>
            <a:r>
              <a:rPr lang="de-DE" dirty="0" err="1"/>
              <a:t>Hello</a:t>
            </a:r>
            <a:r>
              <a:rPr lang="de-DE" dirty="0"/>
              <a:t> World“))</a:t>
            </a:r>
          </a:p>
          <a:p>
            <a:endParaRPr lang="de-DE" dirty="0"/>
          </a:p>
          <a:p>
            <a:r>
              <a:rPr lang="de-DE" dirty="0" smtClean="0"/>
              <a:t>; </a:t>
            </a:r>
            <a:r>
              <a:rPr lang="de-DE" dirty="0" err="1" smtClean="0"/>
              <a:t>Macroexpansion</a:t>
            </a:r>
            <a:endParaRPr lang="de-DE" dirty="0" smtClean="0"/>
          </a:p>
          <a:p>
            <a:r>
              <a:rPr lang="de-DE" dirty="0" smtClean="0"/>
              <a:t>; Dieser Zwischenschritt ist für uns nicht sichtbar</a:t>
            </a:r>
          </a:p>
          <a:p>
            <a:r>
              <a:rPr lang="en-US" dirty="0"/>
              <a:t>(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hello-world [] </a:t>
            </a:r>
            <a:r>
              <a:rPr lang="en-US" dirty="0"/>
              <a:t>(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fn</a:t>
            </a:r>
            <a:r>
              <a:rPr lang="en-US" dirty="0"/>
              <a:t> ([] (</a:t>
            </a:r>
            <a:r>
              <a:rPr lang="en-US" dirty="0" err="1"/>
              <a:t>strrrrrr</a:t>
            </a:r>
            <a:r>
              <a:rPr lang="en-US" dirty="0"/>
              <a:t> "Hello World</a:t>
            </a:r>
            <a:r>
              <a:rPr lang="en-US" dirty="0" smtClean="0"/>
              <a:t>"))))</a:t>
            </a:r>
          </a:p>
          <a:p>
            <a:endParaRPr lang="en-US" dirty="0"/>
          </a:p>
          <a:p>
            <a:r>
              <a:rPr lang="en-US" dirty="0" smtClean="0"/>
              <a:t>; </a:t>
            </a:r>
            <a:r>
              <a:rPr lang="en-US" dirty="0" err="1" smtClean="0"/>
              <a:t>Evaluierung</a:t>
            </a:r>
            <a:r>
              <a:rPr lang="en-US" dirty="0" smtClean="0"/>
              <a:t>, </a:t>
            </a:r>
            <a:r>
              <a:rPr lang="en-US" dirty="0" err="1" smtClean="0"/>
              <a:t>mekert</a:t>
            </a:r>
            <a:r>
              <a:rPr lang="en-US" dirty="0" smtClean="0"/>
              <a:t> die </a:t>
            </a:r>
            <a:r>
              <a:rPr lang="en-US" dirty="0" err="1" smtClean="0"/>
              <a:t>fehlende</a:t>
            </a:r>
            <a:r>
              <a:rPr lang="en-US" dirty="0" smtClean="0"/>
              <a:t> </a:t>
            </a:r>
            <a:r>
              <a:rPr lang="en-US" dirty="0" err="1" smtClean="0"/>
              <a:t>Funktion</a:t>
            </a:r>
            <a:r>
              <a:rPr lang="en-US" dirty="0" smtClean="0"/>
              <a:t> </a:t>
            </a:r>
            <a:r>
              <a:rPr lang="en-US" dirty="0" err="1"/>
              <a:t>strrrrrr</a:t>
            </a:r>
            <a:r>
              <a:rPr lang="en-US" dirty="0"/>
              <a:t> </a:t>
            </a:r>
            <a:r>
              <a:rPr lang="en-US" dirty="0" smtClean="0"/>
              <a:t> an</a:t>
            </a:r>
          </a:p>
          <a:p>
            <a:r>
              <a:rPr lang="en-US" dirty="0" err="1"/>
              <a:t>CompilerException</a:t>
            </a:r>
            <a:r>
              <a:rPr lang="en-US" dirty="0"/>
              <a:t> </a:t>
            </a:r>
            <a:r>
              <a:rPr lang="en-US" dirty="0" err="1"/>
              <a:t>System.InvalidOperationException</a:t>
            </a:r>
            <a:r>
              <a:rPr lang="en-US" dirty="0"/>
              <a:t>: Unable to resolve symbol: </a:t>
            </a:r>
            <a:r>
              <a:rPr lang="en-US" dirty="0" err="1"/>
              <a:t>strrrrrr</a:t>
            </a:r>
            <a:r>
              <a:rPr lang="en-US" dirty="0"/>
              <a:t> in this </a:t>
            </a:r>
            <a:r>
              <a:rPr lang="en-US" dirty="0" smtClean="0"/>
              <a:t>context ….</a:t>
            </a:r>
          </a:p>
          <a:p>
            <a:endParaRPr lang="en-US" dirty="0"/>
          </a:p>
          <a:p>
            <a:r>
              <a:rPr lang="en-US" dirty="0" smtClean="0"/>
              <a:t>; Die </a:t>
            </a:r>
            <a:r>
              <a:rPr lang="en-US" dirty="0" err="1" smtClean="0"/>
              <a:t>Macroexpansion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manuell</a:t>
            </a:r>
            <a:r>
              <a:rPr lang="en-US" dirty="0" smtClean="0"/>
              <a:t> </a:t>
            </a:r>
            <a:r>
              <a:rPr lang="en-US" dirty="0" err="1" smtClean="0"/>
              <a:t>ausgewählt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endParaRPr lang="en-US" dirty="0" smtClean="0"/>
          </a:p>
          <a:p>
            <a:r>
              <a:rPr lang="de-DE" dirty="0"/>
              <a:t>(</a:t>
            </a:r>
            <a:r>
              <a:rPr lang="de-DE" dirty="0" err="1"/>
              <a:t>macroexpand</a:t>
            </a:r>
            <a:r>
              <a:rPr lang="de-DE" dirty="0"/>
              <a:t> ‘(</a:t>
            </a:r>
            <a:r>
              <a:rPr lang="de-DE" dirty="0" err="1"/>
              <a:t>defn</a:t>
            </a:r>
            <a:r>
              <a:rPr lang="de-DE" dirty="0"/>
              <a:t> </a:t>
            </a:r>
            <a:r>
              <a:rPr lang="de-DE" dirty="0" err="1" smtClean="0"/>
              <a:t>hello-world</a:t>
            </a:r>
            <a:r>
              <a:rPr lang="de-DE" dirty="0" smtClean="0"/>
              <a:t> [] </a:t>
            </a:r>
            <a:r>
              <a:rPr lang="de-DE" dirty="0"/>
              <a:t>(</a:t>
            </a:r>
            <a:r>
              <a:rPr lang="en-US" dirty="0" err="1"/>
              <a:t>strrrrrr</a:t>
            </a:r>
            <a:r>
              <a:rPr lang="en-US" dirty="0"/>
              <a:t> </a:t>
            </a:r>
            <a:r>
              <a:rPr lang="de-DE" dirty="0"/>
              <a:t>“</a:t>
            </a:r>
            <a:r>
              <a:rPr lang="de-DE" dirty="0" err="1"/>
              <a:t>Hello</a:t>
            </a:r>
            <a:r>
              <a:rPr lang="de-DE" dirty="0"/>
              <a:t> World“)))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ser =&gt; (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/>
              <a:t>hello-world (</a:t>
            </a:r>
            <a:r>
              <a:rPr lang="en-US" dirty="0" err="1"/>
              <a:t>clojure.core</a:t>
            </a:r>
            <a:r>
              <a:rPr lang="en-US" dirty="0"/>
              <a:t>/</a:t>
            </a:r>
            <a:r>
              <a:rPr lang="en-US" dirty="0" err="1"/>
              <a:t>fn</a:t>
            </a:r>
            <a:r>
              <a:rPr lang="en-US" dirty="0"/>
              <a:t> ([] (</a:t>
            </a:r>
            <a:r>
              <a:rPr lang="en-US" dirty="0" err="1"/>
              <a:t>strrrrrr</a:t>
            </a:r>
            <a:r>
              <a:rPr lang="en-US" dirty="0"/>
              <a:t> Hello World))))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7897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764704"/>
            <a:ext cx="4104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Beispiel Applikationen in Visual Studio</a:t>
            </a:r>
          </a:p>
          <a:p>
            <a:endParaRPr lang="de-DE" dirty="0"/>
          </a:p>
          <a:p>
            <a:r>
              <a:rPr lang="de-DE" dirty="0" smtClean="0"/>
              <a:t>Game </a:t>
            </a:r>
            <a:r>
              <a:rPr lang="de-DE" dirty="0" err="1" smtClean="0"/>
              <a:t>of</a:t>
            </a:r>
            <a:r>
              <a:rPr lang="de-DE" dirty="0" smtClean="0"/>
              <a:t> Life</a:t>
            </a:r>
          </a:p>
          <a:p>
            <a:endParaRPr lang="de-DE" dirty="0"/>
          </a:p>
          <a:p>
            <a:r>
              <a:rPr lang="de-DE" dirty="0" smtClean="0"/>
              <a:t>Word Shuffle</a:t>
            </a:r>
          </a:p>
          <a:p>
            <a:endParaRPr lang="de-DE" dirty="0"/>
          </a:p>
          <a:p>
            <a:r>
              <a:rPr lang="de-DE" dirty="0" smtClean="0"/>
              <a:t>Daten </a:t>
            </a:r>
            <a:r>
              <a:rPr lang="de-DE" dirty="0" err="1" smtClean="0"/>
              <a:t>crunchen</a:t>
            </a:r>
            <a:r>
              <a:rPr lang="de-DE" dirty="0" smtClean="0"/>
              <a:t> File und 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60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971600" y="764704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Von </a:t>
            </a:r>
            <a:r>
              <a:rPr lang="de-DE" dirty="0" err="1" smtClean="0"/>
              <a:t>c#</a:t>
            </a:r>
            <a:r>
              <a:rPr lang="de-DE" dirty="0" smtClean="0"/>
              <a:t> nach </a:t>
            </a:r>
            <a:r>
              <a:rPr lang="de-DE" dirty="0" err="1" smtClean="0"/>
              <a:t>Clojure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971600" y="1700808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Console.WriteLine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World!“);</a:t>
            </a:r>
            <a:endParaRPr lang="de-DE" sz="3200" dirty="0"/>
          </a:p>
        </p:txBody>
      </p:sp>
      <p:sp>
        <p:nvSpPr>
          <p:cNvPr id="6" name="Textfeld 5"/>
          <p:cNvSpPr txBox="1"/>
          <p:nvPr/>
        </p:nvSpPr>
        <p:spPr>
          <a:xfrm>
            <a:off x="971600" y="2466052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WriteLine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2" name="Textfeld 11"/>
          <p:cNvSpPr txBox="1"/>
          <p:nvPr/>
        </p:nvSpPr>
        <p:spPr>
          <a:xfrm>
            <a:off x="971600" y="3284984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 smtClean="0"/>
              <a:t>println</a:t>
            </a:r>
            <a:r>
              <a:rPr lang="de-DE" sz="3200" dirty="0" smtClean="0"/>
              <a:t>(„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13" name="Textfeld 12"/>
          <p:cNvSpPr txBox="1"/>
          <p:nvPr/>
        </p:nvSpPr>
        <p:spPr>
          <a:xfrm>
            <a:off x="971600" y="4293096"/>
            <a:ext cx="6264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(</a:t>
            </a:r>
            <a:r>
              <a:rPr lang="de-DE" sz="3200" dirty="0" err="1" smtClean="0"/>
              <a:t>println</a:t>
            </a:r>
            <a:r>
              <a:rPr lang="de-DE" sz="3200" dirty="0" smtClean="0"/>
              <a:t> „</a:t>
            </a:r>
            <a:r>
              <a:rPr lang="de-DE" sz="3200" dirty="0" err="1" smtClean="0"/>
              <a:t>Hello</a:t>
            </a:r>
            <a:r>
              <a:rPr lang="de-DE" sz="3200" dirty="0" smtClean="0"/>
              <a:t> World!“)</a:t>
            </a:r>
            <a:endParaRPr lang="de-D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27584" y="620688"/>
            <a:ext cx="734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Fazit</a:t>
            </a:r>
          </a:p>
          <a:p>
            <a:endParaRPr lang="de-DE" dirty="0"/>
          </a:p>
          <a:p>
            <a:r>
              <a:rPr lang="de-DE" dirty="0" err="1" smtClean="0"/>
              <a:t>Object</a:t>
            </a:r>
            <a:r>
              <a:rPr lang="de-DE" dirty="0" smtClean="0"/>
              <a:t> vs. Funktion</a:t>
            </a:r>
          </a:p>
          <a:p>
            <a:endParaRPr lang="de-DE" dirty="0"/>
          </a:p>
          <a:p>
            <a:r>
              <a:rPr lang="de-DE" dirty="0" smtClean="0"/>
              <a:t>Polyglotte Programm Ansätze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6764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899592" y="548680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Die verschiedenen Stufen des Lernens </a:t>
            </a:r>
            <a:r>
              <a:rPr lang="de-DE" dirty="0" smtClean="0">
                <a:sym typeface="Wingdings" pitchFamily="2" charset="2"/>
              </a:rPr>
              <a:t></a:t>
            </a:r>
          </a:p>
          <a:p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Was machen die da und warum geht das überhaupt???  (Verwirrung)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Die machen da was! </a:t>
            </a:r>
            <a:r>
              <a:rPr lang="de-DE" dirty="0">
                <a:sym typeface="Wingdings" pitchFamily="2" charset="2"/>
              </a:rPr>
              <a:t>D</a:t>
            </a:r>
            <a:r>
              <a:rPr lang="de-DE" dirty="0" smtClean="0">
                <a:sym typeface="Wingdings" pitchFamily="2" charset="2"/>
              </a:rPr>
              <a:t>as will ich auch. Ich weiß aber nicht so richtig wie!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 smtClean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auch, aber es ist noch schwierig!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>
              <a:sym typeface="Wingdings" pitchFamily="2" charset="2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>
                <a:sym typeface="Wingdings" pitchFamily="2" charset="2"/>
              </a:rPr>
              <a:t>Ich mache das jetzt auch und zwar ganz selbstverständlich!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494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11560" y="548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REPL</a:t>
            </a:r>
          </a:p>
          <a:p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Read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Eval</a:t>
            </a:r>
            <a:endParaRPr lang="de-DE" dirty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Print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Loop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erste Schritte mit der REPL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9269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Einfache Datentypen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645333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Datentypen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568" y="1484784"/>
            <a:ext cx="4464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Integer: 123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Double: 3.14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Big </a:t>
            </a:r>
            <a:r>
              <a:rPr lang="de-DE" dirty="0" err="1" smtClean="0"/>
              <a:t>Decimal</a:t>
            </a:r>
            <a:r>
              <a:rPr lang="de-DE" dirty="0" smtClean="0"/>
              <a:t>: 1.2M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String: „</a:t>
            </a:r>
            <a:r>
              <a:rPr lang="de-DE" dirty="0" err="1" smtClean="0"/>
              <a:t>Hello</a:t>
            </a:r>
            <a:r>
              <a:rPr lang="de-DE" dirty="0" smtClean="0"/>
              <a:t>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Symbol: </a:t>
            </a:r>
            <a:r>
              <a:rPr lang="de-DE" dirty="0" err="1" smtClean="0"/>
              <a:t>foo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Keyword</a:t>
            </a:r>
            <a:r>
              <a:rPr lang="de-DE" dirty="0" smtClean="0"/>
              <a:t>: :</a:t>
            </a:r>
            <a:r>
              <a:rPr lang="de-DE" dirty="0" err="1" smtClean="0"/>
              <a:t>firstname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Boolean: </a:t>
            </a:r>
            <a:r>
              <a:rPr lang="de-DE" dirty="0" err="1" smtClean="0"/>
              <a:t>true,false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Null Value: </a:t>
            </a:r>
            <a:r>
              <a:rPr lang="de-DE" dirty="0" err="1" smtClean="0"/>
              <a:t>nil</a:t>
            </a:r>
            <a:endParaRPr lang="de-DE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dirty="0" smtClean="0"/>
              <a:t>Rational: 1/3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dirty="0" err="1" smtClean="0"/>
              <a:t>Regex</a:t>
            </a:r>
            <a:r>
              <a:rPr lang="de-DE" dirty="0" smtClean="0"/>
              <a:t>: #“[a-zA-Z0-9]“</a:t>
            </a:r>
          </a:p>
          <a:p>
            <a:pPr marL="285750" indent="-285750">
              <a:buFont typeface="Arial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04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134076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Datenstrukturen in </a:t>
            </a:r>
            <a:r>
              <a:rPr lang="de-DE" dirty="0" err="1" smtClean="0"/>
              <a:t>Clojure</a:t>
            </a:r>
            <a:endParaRPr lang="de-D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899592" y="3717032"/>
            <a:ext cx="640871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6348" y="1988840"/>
            <a:ext cx="0" cy="352839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87624" y="227687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List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foo</a:t>
            </a:r>
            <a:r>
              <a:rPr lang="de-DE" dirty="0" smtClean="0"/>
              <a:t> bar </a:t>
            </a:r>
            <a:r>
              <a:rPr lang="de-DE" dirty="0" err="1" smtClean="0"/>
              <a:t>baz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4427984" y="227687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Vektoren</a:t>
            </a:r>
          </a:p>
          <a:p>
            <a:r>
              <a:rPr lang="de-DE" dirty="0" smtClean="0"/>
              <a:t>[1 2 3 4]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3996478"/>
            <a:ext cx="2592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Map</a:t>
            </a:r>
            <a:endParaRPr lang="de-DE" dirty="0" smtClean="0"/>
          </a:p>
          <a:p>
            <a:r>
              <a:rPr lang="de-DE" dirty="0" smtClean="0"/>
              <a:t>{ :</a:t>
            </a:r>
            <a:r>
              <a:rPr lang="de-DE" dirty="0" err="1" smtClean="0"/>
              <a:t>firstname</a:t>
            </a:r>
            <a:r>
              <a:rPr lang="de-DE" dirty="0" smtClean="0"/>
              <a:t> „Thomas“</a:t>
            </a:r>
          </a:p>
          <a:p>
            <a:r>
              <a:rPr lang="de-DE" dirty="0"/>
              <a:t> </a:t>
            </a:r>
            <a:r>
              <a:rPr lang="de-DE" dirty="0" smtClean="0"/>
              <a:t> :</a:t>
            </a:r>
            <a:r>
              <a:rPr lang="de-DE" dirty="0" err="1" smtClean="0"/>
              <a:t>lastname</a:t>
            </a:r>
            <a:r>
              <a:rPr lang="de-DE" dirty="0" smtClean="0"/>
              <a:t> „Schulte“}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>
            <a:off x="4427984" y="399647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Set</a:t>
            </a:r>
          </a:p>
          <a:p>
            <a:r>
              <a:rPr lang="de-DE" dirty="0" smtClean="0"/>
              <a:t>#{ „C“ „C++“ „C#“ „</a:t>
            </a:r>
            <a:r>
              <a:rPr lang="de-DE" dirty="0" err="1" smtClean="0"/>
              <a:t>Clojure</a:t>
            </a:r>
            <a:r>
              <a:rPr lang="de-DE" dirty="0" smtClean="0"/>
              <a:t>“}</a:t>
            </a:r>
          </a:p>
          <a:p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6453336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Datenstrukturen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7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21328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smtClean="0"/>
              <a:t>Demo </a:t>
            </a:r>
          </a:p>
          <a:p>
            <a:r>
              <a:rPr lang="de-DE" sz="4400" dirty="0" smtClean="0"/>
              <a:t>Datentypen und Strukturen</a:t>
            </a:r>
            <a:endParaRPr lang="de-DE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45333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Funktion 1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3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TC101859861[[fn=Fachmesse]]</Template>
  <TotalTime>0</TotalTime>
  <Words>1301</Words>
  <Application>Microsoft Office PowerPoint</Application>
  <PresentationFormat>On-screen Show (4:3)</PresentationFormat>
  <Paragraphs>441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Tradeshow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Schulte, Thomas</cp:lastModifiedBy>
  <cp:revision>111</cp:revision>
  <cp:lastPrinted>2013-09-18T13:46:09Z</cp:lastPrinted>
  <dcterms:created xsi:type="dcterms:W3CDTF">2012-08-04T13:46:56Z</dcterms:created>
  <dcterms:modified xsi:type="dcterms:W3CDTF">2013-09-25T15:17:23Z</dcterms:modified>
</cp:coreProperties>
</file>