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8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95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66" r:id="rId36"/>
    <p:sldId id="261" r:id="rId37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23.09.2013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lojure.github.com/clojure/clojure.core-api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046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Grundlegende Kontrollstrukturen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1052736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</a:t>
            </a:r>
            <a:r>
              <a:rPr lang="de-DE" dirty="0" smtClean="0"/>
              <a:t> 		=&gt; Erzeugt ein </a:t>
            </a:r>
            <a:r>
              <a:rPr lang="de-DE" dirty="0" err="1" smtClean="0"/>
              <a:t>Rootbinding</a:t>
            </a:r>
            <a:r>
              <a:rPr lang="de-DE" dirty="0" smtClean="0"/>
              <a:t> in den Namespace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	=&gt; Verzweigung</a:t>
            </a:r>
          </a:p>
          <a:p>
            <a:r>
              <a:rPr lang="de-DE" dirty="0"/>
              <a:t>d</a:t>
            </a:r>
            <a:r>
              <a:rPr lang="de-DE" dirty="0" smtClean="0"/>
              <a:t>o		=&gt; Anweisungsblock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et</a:t>
            </a:r>
            <a:r>
              <a:rPr lang="de-DE" dirty="0" smtClean="0"/>
              <a:t>		=&gt; Binding Form</a:t>
            </a:r>
          </a:p>
          <a:p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		=&gt; </a:t>
            </a:r>
            <a:r>
              <a:rPr lang="de-DE" dirty="0" err="1" smtClean="0"/>
              <a:t>quouten</a:t>
            </a:r>
            <a:r>
              <a:rPr lang="de-DE" dirty="0" smtClean="0"/>
              <a:t> von Anweisungen. Die Anweisung wird nicht evaluiert</a:t>
            </a:r>
          </a:p>
          <a:p>
            <a:r>
              <a:rPr lang="de-DE" dirty="0" err="1"/>
              <a:t>f</a:t>
            </a:r>
            <a:r>
              <a:rPr lang="de-DE" dirty="0" err="1" smtClean="0"/>
              <a:t>n</a:t>
            </a:r>
            <a:r>
              <a:rPr lang="de-DE" dirty="0" smtClean="0"/>
              <a:t>		=&gt; zum Erzeugen von Funktionen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oop</a:t>
            </a:r>
            <a:r>
              <a:rPr lang="de-DE" dirty="0" smtClean="0"/>
              <a:t>		=&gt; Binding Form für Rekursion</a:t>
            </a:r>
          </a:p>
          <a:p>
            <a:r>
              <a:rPr lang="de-DE" dirty="0" err="1"/>
              <a:t>r</a:t>
            </a:r>
            <a:r>
              <a:rPr lang="de-DE" dirty="0" err="1" smtClean="0"/>
              <a:t>ecur</a:t>
            </a:r>
            <a:r>
              <a:rPr lang="de-DE" dirty="0" smtClean="0"/>
              <a:t>		=&gt; Sprungpunkt für Rekursion</a:t>
            </a:r>
          </a:p>
          <a:p>
            <a:r>
              <a:rPr lang="de-DE" dirty="0" err="1" smtClean="0"/>
              <a:t>Throw</a:t>
            </a:r>
            <a:r>
              <a:rPr lang="de-DE" dirty="0" smtClean="0"/>
              <a:t>		=&gt; </a:t>
            </a:r>
            <a:r>
              <a:rPr lang="de-DE" dirty="0" err="1" smtClean="0"/>
              <a:t>Exception</a:t>
            </a:r>
            <a:r>
              <a:rPr lang="de-DE" smtClean="0"/>
              <a:t> auslösen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17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ohne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 smtClean="0"/>
              <a:t>s.ToUpper</a:t>
            </a:r>
            <a:r>
              <a:rPr lang="de-DE" dirty="0" smtClean="0"/>
              <a:t>();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 smtClean="0"/>
              <a:t>(.</a:t>
            </a:r>
            <a:r>
              <a:rPr lang="de-DE" dirty="0" err="1" smtClean="0"/>
              <a:t>TuUpper</a:t>
            </a:r>
            <a:r>
              <a:rPr lang="de-DE" dirty="0" smtClean="0"/>
              <a:t> s)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mit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args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/>
              <a:t>s.Replace</a:t>
            </a:r>
            <a:r>
              <a:rPr lang="de-DE" dirty="0" smtClean="0"/>
              <a:t>(</a:t>
            </a:r>
            <a:r>
              <a:rPr lang="de-DE" dirty="0"/>
              <a:t>"a" ,"e"</a:t>
            </a:r>
            <a:r>
              <a:rPr lang="de-DE" dirty="0" smtClean="0"/>
              <a:t>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/>
              <a:t>(.</a:t>
            </a:r>
            <a:r>
              <a:rPr lang="de-DE" dirty="0" err="1"/>
              <a:t>Replace</a:t>
            </a:r>
            <a:r>
              <a:rPr lang="de-DE" dirty="0"/>
              <a:t> s "a"  "e")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Funktionen mit Parameter</a:t>
            </a:r>
          </a:p>
          <a:p>
            <a:r>
              <a:rPr lang="de-DE" dirty="0"/>
              <a:t>(</a:t>
            </a:r>
            <a:r>
              <a:rPr lang="de-DE" dirty="0" err="1"/>
              <a:t>Classname</a:t>
            </a:r>
            <a:r>
              <a:rPr lang="de-DE" dirty="0"/>
              <a:t>/</a:t>
            </a:r>
            <a:r>
              <a:rPr lang="de-DE" dirty="0" err="1"/>
              <a:t>staticMethod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 err="1"/>
              <a:t>String.Format</a:t>
            </a:r>
            <a:r>
              <a:rPr lang="de-DE" dirty="0"/>
              <a:t>("Value={0}", 1</a:t>
            </a:r>
            <a:r>
              <a:rPr lang="de-DE" dirty="0" smtClean="0"/>
              <a:t>);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(String/Format "Value={0}"  1)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Feldern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Double d =</a:t>
            </a:r>
            <a:r>
              <a:rPr lang="de-DE" dirty="0" err="1"/>
              <a:t>Math.PI</a:t>
            </a:r>
            <a:r>
              <a:rPr lang="de-DE" dirty="0"/>
              <a:t>;</a:t>
            </a:r>
          </a:p>
          <a:p>
            <a:r>
              <a:rPr lang="de-DE" dirty="0" smtClean="0"/>
              <a:t>String </a:t>
            </a:r>
            <a:r>
              <a:rPr lang="de-DE" dirty="0" err="1"/>
              <a:t>emp</a:t>
            </a:r>
            <a:r>
              <a:rPr lang="de-DE" dirty="0"/>
              <a:t> = </a:t>
            </a:r>
            <a:r>
              <a:rPr lang="de-DE" dirty="0" err="1"/>
              <a:t>String.Empty</a:t>
            </a:r>
            <a:r>
              <a:rPr lang="de-DE" dirty="0"/>
              <a:t>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err="1"/>
              <a:t>Math</a:t>
            </a:r>
            <a:r>
              <a:rPr lang="de-DE" dirty="0"/>
              <a:t>/PI</a:t>
            </a:r>
          </a:p>
          <a:p>
            <a:r>
              <a:rPr lang="de-DE" dirty="0" smtClean="0"/>
              <a:t>String/Empty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</a:t>
            </a:r>
            <a:r>
              <a:rPr lang="de-DE" dirty="0" err="1" smtClean="0"/>
              <a:t>Konstruktoren</a:t>
            </a:r>
            <a:endParaRPr lang="de-DE" dirty="0" smtClean="0"/>
          </a:p>
          <a:p>
            <a:r>
              <a:rPr lang="de-DE" dirty="0"/>
              <a:t>(</a:t>
            </a:r>
            <a:r>
              <a:rPr lang="de-DE" dirty="0" err="1" smtClean="0"/>
              <a:t>Classname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pl-PL" dirty="0"/>
              <a:t>Uri u = new Uri("http://google.de");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(Uri. </a:t>
            </a:r>
            <a:r>
              <a:rPr lang="de-DE"/>
              <a:t>"http://www.google.de")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Funktionen erzeugen, Varianten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; Erzeugung einer Funktion mit 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 25</a:t>
            </a:r>
          </a:p>
          <a:p>
            <a:endParaRPr lang="de-DE" dirty="0"/>
          </a:p>
          <a:p>
            <a:r>
              <a:rPr lang="de-DE" dirty="0" smtClean="0"/>
              <a:t>;  Erzeugung einer Funktion mit der </a:t>
            </a:r>
            <a:r>
              <a:rPr lang="de-DE" dirty="0" err="1" smtClean="0"/>
              <a:t>fn</a:t>
            </a:r>
            <a:r>
              <a:rPr lang="de-DE" dirty="0" smtClean="0"/>
              <a:t> Form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quadrat1 (</a:t>
            </a:r>
            <a:r>
              <a:rPr lang="de-DE" dirty="0" err="1" smtClean="0"/>
              <a:t>fn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/>
              <a:t>(quadrat1 5)	; 25</a:t>
            </a:r>
          </a:p>
          <a:p>
            <a:endParaRPr lang="de-DE" dirty="0" smtClean="0"/>
          </a:p>
          <a:p>
            <a:r>
              <a:rPr lang="de-DE" dirty="0" smtClean="0"/>
              <a:t>; Erzeugung einer Funktion mit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#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quadrat2 #(* % %))</a:t>
            </a:r>
          </a:p>
          <a:p>
            <a:r>
              <a:rPr lang="de-DE" dirty="0"/>
              <a:t>(</a:t>
            </a:r>
            <a:r>
              <a:rPr lang="de-DE" dirty="0" smtClean="0"/>
              <a:t>quadrat125</a:t>
            </a:r>
            <a:r>
              <a:rPr lang="de-DE" dirty="0"/>
              <a:t>)	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eine anonyme Funktion </a:t>
            </a:r>
          </a:p>
          <a:p>
            <a:r>
              <a:rPr lang="de-DE" dirty="0" smtClean="0"/>
              <a:t>((</a:t>
            </a:r>
            <a:r>
              <a:rPr lang="de-DE" dirty="0" err="1" smtClean="0"/>
              <a:t>fn</a:t>
            </a:r>
            <a:r>
              <a:rPr lang="de-DE" dirty="0" smtClean="0"/>
              <a:t> [x] (* x x)) 5) 	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9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57980" y="1062028"/>
            <a:ext cx="75983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sind Funktionen die selber Funktionen als Parameter bekommen oder eine Funktion als Rückgabe Wert haben.</a:t>
            </a:r>
          </a:p>
          <a:p>
            <a:endParaRPr lang="de-DE" dirty="0"/>
          </a:p>
          <a:p>
            <a:r>
              <a:rPr lang="de-DE" dirty="0" smtClean="0"/>
              <a:t>2 normale Funktionen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mal2 [x] (* 2 x))	</a:t>
            </a:r>
          </a:p>
          <a:p>
            <a:r>
              <a:rPr lang="de-DE" dirty="0" smtClean="0"/>
              <a:t>(mal2 5) 		;25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;25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[f1 f2 x] (f1 (f2 x)))</a:t>
            </a:r>
          </a:p>
          <a:p>
            <a:r>
              <a:rPr lang="de-DE" dirty="0"/>
              <a:t>(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 5)	; 50</a:t>
            </a:r>
          </a:p>
          <a:p>
            <a:r>
              <a:rPr lang="de-DE" dirty="0"/>
              <a:t>(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 </a:t>
            </a:r>
            <a:r>
              <a:rPr lang="de-DE" dirty="0"/>
              <a:t>5)	; </a:t>
            </a:r>
            <a:r>
              <a:rPr lang="de-DE" dirty="0" smtClean="0"/>
              <a:t>100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gen-</a:t>
            </a:r>
            <a:r>
              <a:rPr lang="de-DE" dirty="0" err="1" smtClean="0"/>
              <a:t>both</a:t>
            </a:r>
            <a:r>
              <a:rPr lang="de-DE" dirty="0" smtClean="0"/>
              <a:t> [f1 f2] (</a:t>
            </a:r>
            <a:r>
              <a:rPr lang="de-DE" dirty="0" err="1" smtClean="0"/>
              <a:t>fn</a:t>
            </a:r>
            <a:r>
              <a:rPr lang="de-DE" dirty="0" smtClean="0"/>
              <a:t> [x] (f1 (f2 x))))</a:t>
            </a:r>
          </a:p>
          <a:p>
            <a:r>
              <a:rPr lang="de-DE" dirty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mq</a:t>
            </a:r>
            <a:r>
              <a:rPr lang="de-DE" dirty="0"/>
              <a:t> (gen-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))</a:t>
            </a:r>
          </a:p>
          <a:p>
            <a:r>
              <a:rPr lang="de-DE" dirty="0"/>
              <a:t>(</a:t>
            </a:r>
            <a:r>
              <a:rPr lang="de-DE" dirty="0" err="1"/>
              <a:t>mq</a:t>
            </a:r>
            <a:r>
              <a:rPr lang="de-DE" dirty="0"/>
              <a:t> 5)	; 50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smtClean="0"/>
              <a:t>qm </a:t>
            </a:r>
            <a:r>
              <a:rPr lang="de-DE" dirty="0"/>
              <a:t>(gen-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mal2))</a:t>
            </a:r>
            <a:endParaRPr lang="de-DE" dirty="0"/>
          </a:p>
          <a:p>
            <a:r>
              <a:rPr lang="de-DE" dirty="0" smtClean="0"/>
              <a:t>(qm </a:t>
            </a:r>
            <a:r>
              <a:rPr lang="de-DE" dirty="0"/>
              <a:t>5)	; </a:t>
            </a:r>
            <a:r>
              <a:rPr lang="de-DE" dirty="0" smtClean="0"/>
              <a:t>100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3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 [n m]</a:t>
            </a:r>
          </a:p>
          <a:p>
            <a:r>
              <a:rPr lang="de-DE" dirty="0" smtClean="0"/>
              <a:t>  (</a:t>
            </a:r>
            <a:r>
              <a:rPr lang="de-DE" dirty="0" err="1" smtClean="0"/>
              <a:t>System.Threading.Thread</a:t>
            </a:r>
            <a:r>
              <a:rPr lang="de-DE" dirty="0" smtClean="0"/>
              <a:t>/</a:t>
            </a:r>
            <a:r>
              <a:rPr lang="de-DE" dirty="0" err="1" smtClean="0"/>
              <a:t>Sleep</a:t>
            </a:r>
            <a:r>
              <a:rPr lang="de-DE" dirty="0" smtClean="0"/>
              <a:t> 2000)</a:t>
            </a:r>
          </a:p>
          <a:p>
            <a:r>
              <a:rPr lang="de-DE" dirty="0"/>
              <a:t> </a:t>
            </a:r>
            <a:r>
              <a:rPr lang="de-DE" dirty="0" smtClean="0"/>
              <a:t> (* m n))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slow-calc</a:t>
            </a:r>
            <a:r>
              <a:rPr lang="de-DE" dirty="0"/>
              <a:t> 2 6)	; 12 aber langsam</a:t>
            </a:r>
          </a:p>
          <a:p>
            <a:r>
              <a:rPr lang="de-DE" dirty="0"/>
              <a:t>(time (</a:t>
            </a:r>
            <a:r>
              <a:rPr lang="de-DE" dirty="0" err="1"/>
              <a:t>slow-calc</a:t>
            </a:r>
            <a:r>
              <a:rPr lang="de-DE" dirty="0"/>
              <a:t> 2 6))</a:t>
            </a:r>
          </a:p>
          <a:p>
            <a:endParaRPr lang="de-DE" dirty="0"/>
          </a:p>
          <a:p>
            <a:r>
              <a:rPr lang="de-DE" dirty="0" smtClean="0"/>
              <a:t>HOF mit </a:t>
            </a:r>
            <a:r>
              <a:rPr lang="de-DE" dirty="0" err="1" smtClean="0"/>
              <a:t>memonize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Die </a:t>
            </a:r>
            <a:r>
              <a:rPr lang="de-DE" dirty="0" err="1" smtClean="0"/>
              <a:t>memonize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erzeugt eine </a:t>
            </a:r>
            <a:r>
              <a:rPr lang="de-DE" dirty="0" err="1" smtClean="0"/>
              <a:t>cache</a:t>
            </a:r>
            <a:r>
              <a:rPr lang="de-DE" dirty="0" smtClean="0"/>
              <a:t> variante der übergebenen Funktion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 smtClean="0"/>
              <a:t>cached-slow-calc</a:t>
            </a:r>
            <a:r>
              <a:rPr lang="de-DE" dirty="0" smtClean="0"/>
              <a:t> (</a:t>
            </a:r>
            <a:r>
              <a:rPr lang="de-DE" dirty="0" err="1" smtClean="0"/>
              <a:t>memoize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	; 12 </a:t>
            </a:r>
            <a:r>
              <a:rPr lang="de-DE" dirty="0" smtClean="0"/>
              <a:t>langsam, aber nur beim ersten mal</a:t>
            </a:r>
            <a:endParaRPr lang="de-DE" dirty="0"/>
          </a:p>
          <a:p>
            <a:r>
              <a:rPr lang="de-DE" dirty="0"/>
              <a:t>(time </a:t>
            </a:r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0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7524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 Library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90872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"It is better to have 100 functions operate on one data structure than 10 functions on 10 data structures." —Alan Perlis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7524" y="1527782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>
                <a:hlinkClick r:id="rId2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>
                <a:hlinkClick r:id="rId2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when</a:t>
            </a:r>
            <a:r>
              <a:rPr lang="de-DE" sz="1400" dirty="0">
                <a:hlinkClick r:id="rId2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rand-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>
                <a:hlinkClick r:id="rId2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any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realized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file-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336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5486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Auszüge aus der </a:t>
            </a:r>
            <a:r>
              <a:rPr lang="de-DE" dirty="0" err="1" smtClean="0"/>
              <a:t>Sequence</a:t>
            </a:r>
            <a:r>
              <a:rPr lang="de-DE" dirty="0" smtClean="0"/>
              <a:t> Library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0662" y="980728"/>
            <a:ext cx="849357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Erzeugung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range</a:t>
            </a:r>
            <a:r>
              <a:rPr lang="de-DE" dirty="0" smtClean="0"/>
              <a:t>  </a:t>
            </a:r>
            <a:r>
              <a:rPr lang="de-DE" dirty="0" err="1" smtClean="0"/>
              <a:t>repeat</a:t>
            </a:r>
            <a:r>
              <a:rPr lang="de-DE" dirty="0" smtClean="0"/>
              <a:t>  </a:t>
            </a:r>
            <a:r>
              <a:rPr lang="de-DE" dirty="0" err="1" smtClean="0"/>
              <a:t>cycle</a:t>
            </a:r>
            <a:r>
              <a:rPr lang="de-DE" dirty="0" smtClean="0"/>
              <a:t>  </a:t>
            </a:r>
            <a:r>
              <a:rPr lang="de-DE" dirty="0" err="1" smtClean="0"/>
              <a:t>iterate</a:t>
            </a:r>
            <a:r>
              <a:rPr lang="de-DE" dirty="0" smtClean="0"/>
              <a:t>  </a:t>
            </a:r>
            <a:r>
              <a:rPr lang="de-DE" dirty="0" err="1" smtClean="0"/>
              <a:t>repeatedly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Auselsen</a:t>
            </a:r>
            <a:r>
              <a:rPr lang="de-DE" dirty="0" smtClean="0"/>
              <a:t>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First  </a:t>
            </a:r>
            <a:r>
              <a:rPr lang="de-DE" dirty="0" err="1" smtClean="0"/>
              <a:t>rest</a:t>
            </a:r>
            <a:r>
              <a:rPr lang="de-DE" dirty="0" smtClean="0"/>
              <a:t>  </a:t>
            </a:r>
            <a:r>
              <a:rPr lang="de-DE" dirty="0" err="1" smtClean="0"/>
              <a:t>next</a:t>
            </a:r>
            <a:r>
              <a:rPr lang="de-DE" dirty="0" smtClean="0"/>
              <a:t>  last  </a:t>
            </a:r>
            <a:r>
              <a:rPr lang="de-DE" dirty="0" err="1" smtClean="0"/>
              <a:t>butlast</a:t>
            </a:r>
            <a:r>
              <a:rPr lang="de-DE" dirty="0" smtClean="0"/>
              <a:t> 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nth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 </a:t>
            </a:r>
            <a:r>
              <a:rPr lang="de-DE" dirty="0" err="1" smtClean="0"/>
              <a:t>ffirst</a:t>
            </a:r>
            <a:r>
              <a:rPr lang="de-DE" dirty="0" smtClean="0"/>
              <a:t>  </a:t>
            </a:r>
            <a:r>
              <a:rPr lang="de-DE" dirty="0" err="1" smtClean="0"/>
              <a:t>nfirst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verändern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filtern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f</a:t>
            </a:r>
            <a:r>
              <a:rPr lang="de-DE" dirty="0" err="1" smtClean="0"/>
              <a:t>ilter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/>
              <a:t> </a:t>
            </a:r>
            <a:r>
              <a:rPr lang="de-DE" dirty="0" smtClean="0"/>
              <a:t>sortieren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ort</a:t>
            </a:r>
            <a:r>
              <a:rPr lang="de-DE" dirty="0" smtClean="0"/>
              <a:t>  </a:t>
            </a:r>
            <a:r>
              <a:rPr lang="de-DE" dirty="0" err="1" smtClean="0"/>
              <a:t>sort-by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Sequencen</a:t>
            </a:r>
            <a:r>
              <a:rPr lang="de-DE" dirty="0" smtClean="0"/>
              <a:t> </a:t>
            </a:r>
            <a:r>
              <a:rPr lang="de-DE" dirty="0" err="1" smtClean="0"/>
              <a:t>grupieren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group-by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Sequncen</a:t>
            </a:r>
            <a:r>
              <a:rPr lang="de-DE" dirty="0" smtClean="0"/>
              <a:t> durchlaufen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reduce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7647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Begriffserklärung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40131" y="151300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Value (Fact)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Identity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15616" y="299695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Deutscher Fußball Meister ist Bayern München </a:t>
            </a:r>
          </a:p>
          <a:p>
            <a:r>
              <a:rPr lang="de-DE" dirty="0" smtClean="0"/>
              <a:t>=&gt; Identity</a:t>
            </a:r>
          </a:p>
          <a:p>
            <a:endParaRPr lang="de-DE" dirty="0"/>
          </a:p>
          <a:p>
            <a:r>
              <a:rPr lang="de-DE" dirty="0" smtClean="0"/>
              <a:t>In Jahre 2012 war der deutscher Meister Borussia Dortmund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In Jahre 1970 war </a:t>
            </a:r>
            <a:r>
              <a:rPr lang="de-DE" dirty="0"/>
              <a:t>Borussia </a:t>
            </a:r>
            <a:r>
              <a:rPr lang="de-DE" dirty="0" smtClean="0"/>
              <a:t>Mönchengladbach deutscher Meister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Eine Identität ist ein Value an einen Punkt in der Zeit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Grundlagen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105629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haben 4 Zugriffspfade für diese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r>
              <a:rPr lang="de-DE" dirty="0" smtClean="0"/>
              <a:t>, Atoms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24172"/>
              </p:ext>
            </p:extLst>
          </p:nvPr>
        </p:nvGraphicFramePr>
        <p:xfrm>
          <a:off x="623900" y="2276872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428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Asynchron</a:t>
                      </a:r>
                      <a:endParaRPr lang="de-DE" dirty="0"/>
                    </a:p>
                  </a:txBody>
                  <a:tcPr/>
                </a:tc>
              </a:tr>
              <a:tr h="925304">
                <a:tc>
                  <a:txBody>
                    <a:bodyPr/>
                    <a:lstStyle/>
                    <a:p>
                      <a:r>
                        <a:rPr lang="de-DE" dirty="0" smtClean="0"/>
                        <a:t>Koordiniert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de-DE" dirty="0" smtClean="0"/>
                        <a:t>Unabhängig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Atoms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Agents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Refs</a:t>
            </a:r>
            <a:r>
              <a:rPr lang="de-DE" dirty="0" smtClean="0"/>
              <a:t> arbeiten mit der STM (Software </a:t>
            </a:r>
            <a:r>
              <a:rPr lang="de-DE" dirty="0" err="1" smtClean="0"/>
              <a:t>Transactional</a:t>
            </a:r>
            <a:r>
              <a:rPr lang="de-DE" dirty="0" smtClean="0"/>
              <a:t> Memory)</a:t>
            </a:r>
          </a:p>
          <a:p>
            <a:endParaRPr lang="de-DE" dirty="0"/>
          </a:p>
          <a:p>
            <a:r>
              <a:rPr lang="de-DE" dirty="0" smtClean="0"/>
              <a:t>Die STM arbeitet dabei ähnlich einer Datenbank und hält die ACID Kriterien ein. Das ganze wird wie bei der Datenbank mit einen </a:t>
            </a:r>
            <a:r>
              <a:rPr lang="de-DE" dirty="0" err="1" smtClean="0"/>
              <a:t>Transactionsmechanismus</a:t>
            </a:r>
            <a:r>
              <a:rPr lang="de-DE" dirty="0" smtClean="0"/>
              <a:t> erreicht.</a:t>
            </a:r>
          </a:p>
          <a:p>
            <a:endParaRPr lang="de-DE" dirty="0"/>
          </a:p>
          <a:p>
            <a:r>
              <a:rPr lang="de-DE" dirty="0" smtClean="0"/>
              <a:t>A	-&gt; </a:t>
            </a:r>
            <a:r>
              <a:rPr lang="de-DE" dirty="0" err="1" smtClean="0"/>
              <a:t>Atomic</a:t>
            </a:r>
            <a:endParaRPr lang="de-DE" dirty="0"/>
          </a:p>
          <a:p>
            <a:r>
              <a:rPr lang="de-DE" dirty="0" smtClean="0"/>
              <a:t>Änderungen werden atomar durchgeführt. Entweder alles oder nichts. </a:t>
            </a:r>
          </a:p>
          <a:p>
            <a:endParaRPr lang="de-DE" dirty="0" smtClean="0"/>
          </a:p>
          <a:p>
            <a:r>
              <a:rPr lang="de-DE" dirty="0" smtClean="0"/>
              <a:t>C	-&gt; </a:t>
            </a:r>
            <a:r>
              <a:rPr lang="de-DE" dirty="0" err="1" smtClean="0"/>
              <a:t>Consistent</a:t>
            </a:r>
            <a:endParaRPr lang="de-DE" dirty="0" smtClean="0"/>
          </a:p>
          <a:p>
            <a:r>
              <a:rPr lang="de-DE" dirty="0" smtClean="0"/>
              <a:t>Vor und nach der Änderung befindet sich das System in einen konsistenten Zustand.</a:t>
            </a:r>
          </a:p>
          <a:p>
            <a:endParaRPr lang="de-DE" dirty="0" smtClean="0"/>
          </a:p>
          <a:p>
            <a:r>
              <a:rPr lang="de-DE" dirty="0" smtClean="0"/>
              <a:t>I	-&gt; </a:t>
            </a:r>
            <a:r>
              <a:rPr lang="de-DE" dirty="0" err="1" smtClean="0"/>
              <a:t>Isolated</a:t>
            </a:r>
            <a:endParaRPr lang="de-DE" dirty="0" smtClean="0"/>
          </a:p>
          <a:p>
            <a:r>
              <a:rPr lang="de-DE" dirty="0" smtClean="0"/>
              <a:t>Die Änderungen findet isoliert statt. Andere auf den selben Daten </a:t>
            </a:r>
            <a:r>
              <a:rPr lang="de-DE" dirty="0" err="1" smtClean="0"/>
              <a:t>Statfindene</a:t>
            </a:r>
            <a:r>
              <a:rPr lang="de-DE" dirty="0" smtClean="0"/>
              <a:t> Operationen haben keinen </a:t>
            </a:r>
            <a:r>
              <a:rPr lang="de-DE" dirty="0" err="1" smtClean="0"/>
              <a:t>Einfluß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	-&gt; Durable</a:t>
            </a:r>
          </a:p>
          <a:p>
            <a:r>
              <a:rPr lang="de-DE" dirty="0" smtClean="0"/>
              <a:t>Daten sind dauerhaft </a:t>
            </a:r>
            <a:r>
              <a:rPr lang="de-DE" dirty="0" err="1" smtClean="0"/>
              <a:t>gespeichtert</a:t>
            </a:r>
            <a:r>
              <a:rPr lang="de-DE" dirty="0" smtClean="0"/>
              <a:t>. Das gilt nicht für die STM, da es sich hier um eine Speicheroperation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383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/>
              <a:t>Refs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ref</a:t>
            </a:r>
            <a:r>
              <a:rPr lang="de-DE" dirty="0" smtClean="0"/>
              <a:t> „Hallo“))	; Erzeug eine Referenz auf ein String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</a:t>
            </a:r>
            <a:r>
              <a:rPr lang="de-DE" dirty="0" smtClean="0"/>
              <a:t>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ref</a:t>
            </a:r>
            <a:r>
              <a:rPr lang="de-DE" dirty="0" smtClean="0"/>
              <a:t>-set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die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dosync</a:t>
            </a:r>
            <a:r>
              <a:rPr lang="de-DE" dirty="0" smtClean="0"/>
              <a:t> ……)		; </a:t>
            </a:r>
            <a:r>
              <a:rPr lang="de-DE" dirty="0" err="1" smtClean="0"/>
              <a:t>Transactionsblock</a:t>
            </a:r>
            <a:r>
              <a:rPr lang="de-DE" dirty="0" smtClean="0"/>
              <a:t> in denen </a:t>
            </a:r>
            <a:r>
              <a:rPr lang="de-DE" dirty="0" err="1" smtClean="0"/>
              <a:t>Refs</a:t>
            </a:r>
            <a:r>
              <a:rPr lang="de-DE" dirty="0" smtClean="0"/>
              <a:t> geändert werden dürfen</a:t>
            </a:r>
          </a:p>
          <a:p>
            <a:endParaRPr lang="de-DE" dirty="0"/>
          </a:p>
          <a:p>
            <a:r>
              <a:rPr lang="de-DE" dirty="0"/>
              <a:t>(alter </a:t>
            </a:r>
            <a:r>
              <a:rPr lang="de-DE" dirty="0" smtClean="0"/>
              <a:t>s 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; Ändert den Wert der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0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5656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 </a:t>
            </a:r>
            <a:r>
              <a:rPr lang="de-DE" dirty="0" err="1" smtClean="0"/>
              <a:t>Refs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5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Refs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/>
              <a:t>Transactions</a:t>
            </a:r>
          </a:p>
          <a:p>
            <a:r>
              <a:rPr lang="en-US" dirty="0"/>
              <a:t>•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Software Transactional Memory </a:t>
            </a:r>
            <a:r>
              <a:rPr lang="en-US" dirty="0"/>
              <a:t>(STM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• Refs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atomar</a:t>
            </a:r>
            <a:r>
              <a:rPr lang="en-US" dirty="0" smtClean="0"/>
              <a:t> und </a:t>
            </a:r>
            <a:r>
              <a:rPr lang="en-US" dirty="0" err="1" smtClean="0"/>
              <a:t>isoliert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Tranaktion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Refs correct </a:t>
            </a:r>
            <a:r>
              <a:rPr lang="en-US" dirty="0" err="1" smtClean="0"/>
              <a:t>gändert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pasiert</a:t>
            </a:r>
            <a:r>
              <a:rPr lang="en-US" dirty="0" smtClean="0"/>
              <a:t> gar </a:t>
            </a:r>
            <a:r>
              <a:rPr lang="en-US" dirty="0" err="1" smtClean="0"/>
              <a:t>nichts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Keine</a:t>
            </a:r>
            <a:r>
              <a:rPr lang="en-US" dirty="0" smtClean="0"/>
              <a:t> Transaction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 die </a:t>
            </a:r>
            <a:r>
              <a:rPr lang="en-US" dirty="0" err="1" smtClean="0"/>
              <a:t>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Transaction.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Tranaktionen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Konfliktfall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de-DE" dirty="0" smtClean="0"/>
              <a:t>• Transaktionen dürfen keine Seiteneffekte haben.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4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Atoms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Atoms</a:t>
            </a:r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atom</a:t>
            </a:r>
            <a:r>
              <a:rPr lang="de-DE" dirty="0" smtClean="0"/>
              <a:t> „Hallo“))	; Erzeug eines String Atoms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das Atom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das Atom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reset</a:t>
            </a:r>
            <a:r>
              <a:rPr lang="de-DE" dirty="0" smtClean="0"/>
              <a:t>!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das Atom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swap</a:t>
            </a:r>
            <a:r>
              <a:rPr lang="de-DE" dirty="0" smtClean="0"/>
              <a:t>! s#(.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 	; Ändert den Wert des Atoms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Atoms</a:t>
            </a:r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Zustand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und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verwaltete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6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9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agent</a:t>
            </a:r>
            <a:r>
              <a:rPr lang="de-DE" dirty="0" smtClean="0"/>
              <a:t> „Hallo“))	; Erzeug eines String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den Agent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den Agent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/>
              <a:t>(send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</a:t>
            </a:r>
            <a:r>
              <a:rPr lang="de-DE" dirty="0"/>
              <a:t>; Neue Nachricht an den Agent Senden</a:t>
            </a:r>
          </a:p>
          <a:p>
            <a:r>
              <a:rPr lang="de-DE" dirty="0" smtClean="0"/>
              <a:t>(</a:t>
            </a:r>
            <a:r>
              <a:rPr lang="de-DE" dirty="0"/>
              <a:t>send-off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ToLower</a:t>
            </a:r>
            <a:r>
              <a:rPr lang="de-DE" dirty="0"/>
              <a:t> </a:t>
            </a:r>
            <a:r>
              <a:rPr lang="de-DE" dirty="0" smtClean="0"/>
              <a:t>%)) 	; </a:t>
            </a:r>
            <a:r>
              <a:rPr lang="de-DE" dirty="0"/>
              <a:t>Neue Nachricht an den Agent Senden</a:t>
            </a:r>
          </a:p>
          <a:p>
            <a:r>
              <a:rPr lang="de-DE" dirty="0" smtClean="0"/>
              <a:t>; Die Behandlung in Thread Pool ist anders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await</a:t>
            </a:r>
            <a:r>
              <a:rPr lang="de-DE" dirty="0" smtClean="0"/>
              <a:t> s)			; Wartet </a:t>
            </a:r>
            <a:r>
              <a:rPr lang="de-DE" dirty="0" err="1" smtClean="0"/>
              <a:t>daruf</a:t>
            </a:r>
            <a:r>
              <a:rPr lang="de-DE" dirty="0" smtClean="0"/>
              <a:t> das der Agent fertig ist.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await-for</a:t>
            </a:r>
            <a:r>
              <a:rPr lang="de-DE" dirty="0" smtClean="0"/>
              <a:t> s)		; Wartet 5 Sekunden darauf das der Agent fertig wird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Agents</a:t>
            </a:r>
            <a:endParaRPr lang="de-DE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an den Agent </a:t>
            </a:r>
            <a:r>
              <a:rPr lang="en-US" dirty="0" err="1" smtClean="0"/>
              <a:t>gesendet</a:t>
            </a:r>
            <a:r>
              <a:rPr lang="en-US" dirty="0" smtClean="0"/>
              <a:t>, die </a:t>
            </a:r>
            <a:r>
              <a:rPr lang="en-US" dirty="0" err="1" smtClean="0"/>
              <a:t>gequed</a:t>
            </a:r>
            <a:r>
              <a:rPr lang="en-US" dirty="0" smtClean="0"/>
              <a:t> und </a:t>
            </a:r>
            <a:r>
              <a:rPr lang="en-US" dirty="0" err="1" smtClean="0"/>
              <a:t>abgearbeitet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langläufige</a:t>
            </a:r>
            <a:r>
              <a:rPr lang="en-US" dirty="0" smtClean="0"/>
              <a:t> IO </a:t>
            </a:r>
            <a:r>
              <a:rPr lang="en-US" dirty="0" err="1" smtClean="0"/>
              <a:t>lastige</a:t>
            </a:r>
            <a:r>
              <a:rPr lang="en-US" dirty="0" smtClean="0"/>
              <a:t> </a:t>
            </a:r>
            <a:r>
              <a:rPr lang="en-US" dirty="0" err="1" smtClean="0"/>
              <a:t>Processe</a:t>
            </a:r>
            <a:r>
              <a:rPr lang="en-US" dirty="0" smtClean="0"/>
              <a:t> (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Datein</a:t>
            </a:r>
            <a:r>
              <a:rPr lang="en-US" dirty="0" smtClean="0"/>
              <a:t>, Web Request </a:t>
            </a:r>
            <a:r>
              <a:rPr lang="en-US" dirty="0" err="1" smtClean="0"/>
              <a:t>laufen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laufen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Thread.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6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980728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 ist noch mehr</a:t>
            </a:r>
          </a:p>
          <a:p>
            <a:endParaRPr lang="de-DE" dirty="0"/>
          </a:p>
          <a:p>
            <a:r>
              <a:rPr lang="de-DE" dirty="0" smtClean="0"/>
              <a:t>Delay</a:t>
            </a:r>
          </a:p>
          <a:p>
            <a:r>
              <a:rPr lang="de-DE" dirty="0" smtClean="0"/>
              <a:t>Future</a:t>
            </a:r>
          </a:p>
          <a:p>
            <a:r>
              <a:rPr lang="de-DE" dirty="0" err="1" smtClean="0"/>
              <a:t>Promise</a:t>
            </a:r>
            <a:endParaRPr lang="de-DE" dirty="0" smtClean="0"/>
          </a:p>
          <a:p>
            <a:r>
              <a:rPr lang="de-DE" dirty="0" err="1" smtClean="0"/>
              <a:t>Pmap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6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Clojure</a:t>
            </a:r>
            <a:r>
              <a:rPr lang="de-DE" dirty="0" smtClean="0"/>
              <a:t> hat ein mitgeliefertes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Fraemwork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use</a:t>
            </a:r>
            <a:r>
              <a:rPr lang="de-DE" dirty="0"/>
              <a:t> '</a:t>
            </a:r>
            <a:r>
              <a:rPr lang="de-DE" dirty="0" err="1"/>
              <a:t>clojure.test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; Test erstellen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deftest</a:t>
            </a:r>
            <a:r>
              <a:rPr lang="de-DE" dirty="0"/>
              <a:t> parse-hallo-test</a:t>
            </a:r>
          </a:p>
          <a:p>
            <a:r>
              <a:rPr lang="de-DE" dirty="0"/>
              <a:t>  (</a:t>
            </a:r>
            <a:r>
              <a:rPr lang="de-DE" dirty="0" err="1"/>
              <a:t>let</a:t>
            </a:r>
            <a:r>
              <a:rPr lang="de-DE" dirty="0"/>
              <a:t> [s "HALLO"]</a:t>
            </a:r>
          </a:p>
          <a:p>
            <a:r>
              <a:rPr lang="en-US" dirty="0"/>
              <a:t>    (is (= (.</a:t>
            </a:r>
            <a:r>
              <a:rPr lang="en-US" dirty="0" err="1"/>
              <a:t>ToUpper</a:t>
            </a:r>
            <a:r>
              <a:rPr lang="en-US" dirty="0"/>
              <a:t> "hallo") s) "Should be HALLO</a:t>
            </a:r>
            <a:r>
              <a:rPr lang="en-US" dirty="0" smtClean="0"/>
              <a:t>")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;Test laufen lassen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run</a:t>
            </a:r>
            <a:r>
              <a:rPr lang="de-DE" dirty="0"/>
              <a:t>-tests '</a:t>
            </a:r>
            <a:r>
              <a:rPr lang="de-DE" dirty="0" err="1"/>
              <a:t>user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81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Funktionen können einfach </a:t>
            </a:r>
            <a:r>
              <a:rPr lang="de-DE" dirty="0" err="1" smtClean="0"/>
              <a:t>gemockt</a:t>
            </a:r>
            <a:r>
              <a:rPr lang="de-DE" dirty="0" smtClean="0"/>
              <a:t> werden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Wir wollen in einigen Fällen nicht auf die internen Funktionen gehen, sollen wollen Attrappen (Mocks und </a:t>
            </a:r>
            <a:r>
              <a:rPr lang="de-DE" dirty="0" err="1" smtClean="0"/>
              <a:t>Stubs</a:t>
            </a:r>
            <a:r>
              <a:rPr lang="de-DE" dirty="0" smtClean="0"/>
              <a:t>) dazwischen schalten.</a:t>
            </a:r>
          </a:p>
          <a:p>
            <a:endParaRPr lang="de-DE" dirty="0"/>
          </a:p>
          <a:p>
            <a:r>
              <a:rPr lang="de-DE" dirty="0" smtClean="0"/>
              <a:t>Das </a:t>
            </a:r>
            <a:r>
              <a:rPr lang="de-DE" dirty="0" err="1" smtClean="0"/>
              <a:t>with-redefs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ermöglicht uns das.</a:t>
            </a:r>
          </a:p>
          <a:p>
            <a:endParaRPr lang="de-DE" dirty="0"/>
          </a:p>
          <a:p>
            <a:r>
              <a:rPr lang="de-DE" dirty="0" err="1" smtClean="0"/>
              <a:t>Sampel</a:t>
            </a:r>
            <a:r>
              <a:rPr lang="de-DE" dirty="0" smtClean="0"/>
              <a:t>: Mocken von rand-</a:t>
            </a:r>
            <a:r>
              <a:rPr lang="de-DE" smtClean="0"/>
              <a:t>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402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836712"/>
            <a:ext cx="52565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Bild </a:t>
            </a:r>
            <a:r>
              <a:rPr lang="de-DE" dirty="0" err="1" smtClean="0"/>
              <a:t>Hickey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Allgemeines Layout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Cooles Bild über klammern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Basis Daten Typen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Daten </a:t>
            </a:r>
            <a:r>
              <a:rPr lang="de-DE" dirty="0" err="1" smtClean="0"/>
              <a:t>Struckturen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Fragestellung wo die einzelnen Leute stehen, was benutzen Sie für Technologien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Clojure</a:t>
            </a:r>
            <a:r>
              <a:rPr lang="de-DE" dirty="0" smtClean="0"/>
              <a:t> 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Immuteability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(Power -&gt; JVM/CLR/JS, </a:t>
            </a:r>
            <a:r>
              <a:rPr lang="de-DE" dirty="0" err="1" smtClean="0"/>
              <a:t>Robustness</a:t>
            </a:r>
            <a:r>
              <a:rPr lang="de-DE" dirty="0" smtClean="0"/>
              <a:t> -&gt; </a:t>
            </a:r>
            <a:r>
              <a:rPr lang="de-DE" dirty="0" err="1" smtClean="0"/>
              <a:t>functional</a:t>
            </a:r>
            <a:r>
              <a:rPr lang="de-DE" dirty="0" smtClean="0"/>
              <a:t>, </a:t>
            </a:r>
            <a:r>
              <a:rPr lang="de-DE" dirty="0" err="1" smtClean="0"/>
              <a:t>Concurrency</a:t>
            </a:r>
            <a:r>
              <a:rPr lang="de-DE" dirty="0" smtClean="0"/>
              <a:t> -&gt; STM, Focus -&gt; Lisp)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Sample .Net Samples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Clojure</a:t>
            </a:r>
            <a:r>
              <a:rPr lang="de-DE" smtClean="0"/>
              <a:t> Samples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227687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1165</Words>
  <Application>Microsoft Office PowerPoint</Application>
  <PresentationFormat>On-screen Show (4:3)</PresentationFormat>
  <Paragraphs>397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Schulte, Thomas</cp:lastModifiedBy>
  <cp:revision>99</cp:revision>
  <cp:lastPrinted>2013-09-18T13:46:09Z</cp:lastPrinted>
  <dcterms:created xsi:type="dcterms:W3CDTF">2012-08-04T13:46:56Z</dcterms:created>
  <dcterms:modified xsi:type="dcterms:W3CDTF">2013-09-23T14:51:02Z</dcterms:modified>
</cp:coreProperties>
</file>