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2"/>
  </p:handoutMasterIdLst>
  <p:sldIdLst>
    <p:sldId id="256" r:id="rId2"/>
    <p:sldId id="307" r:id="rId3"/>
    <p:sldId id="312" r:id="rId4"/>
    <p:sldId id="311" r:id="rId5"/>
    <p:sldId id="310" r:id="rId6"/>
    <p:sldId id="309" r:id="rId7"/>
    <p:sldId id="308" r:id="rId8"/>
    <p:sldId id="314" r:id="rId9"/>
    <p:sldId id="346" r:id="rId10"/>
    <p:sldId id="313" r:id="rId11"/>
    <p:sldId id="316" r:id="rId12"/>
    <p:sldId id="321" r:id="rId13"/>
    <p:sldId id="318" r:id="rId14"/>
    <p:sldId id="319" r:id="rId15"/>
    <p:sldId id="325" r:id="rId16"/>
    <p:sldId id="317" r:id="rId17"/>
    <p:sldId id="326" r:id="rId18"/>
    <p:sldId id="323" r:id="rId19"/>
    <p:sldId id="324" r:id="rId20"/>
    <p:sldId id="322" r:id="rId21"/>
    <p:sldId id="327" r:id="rId22"/>
    <p:sldId id="328" r:id="rId23"/>
    <p:sldId id="329" r:id="rId24"/>
    <p:sldId id="331" r:id="rId25"/>
    <p:sldId id="334" r:id="rId26"/>
    <p:sldId id="335" r:id="rId27"/>
    <p:sldId id="330" r:id="rId28"/>
    <p:sldId id="333" r:id="rId29"/>
    <p:sldId id="338" r:id="rId30"/>
    <p:sldId id="337" r:id="rId31"/>
    <p:sldId id="336" r:id="rId32"/>
    <p:sldId id="341" r:id="rId33"/>
    <p:sldId id="340" r:id="rId34"/>
    <p:sldId id="339" r:id="rId35"/>
    <p:sldId id="332" r:id="rId36"/>
    <p:sldId id="343" r:id="rId37"/>
    <p:sldId id="342" r:id="rId38"/>
    <p:sldId id="344" r:id="rId39"/>
    <p:sldId id="345" r:id="rId40"/>
    <p:sldId id="266" r:id="rId41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2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9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87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47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5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5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27.09.2013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.github.com/clojure/clojure.core-ap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oq.com/presentations/Simple-Made-Easy" TargetMode="External"/><Relationship Id="rId3" Type="http://schemas.openxmlformats.org/officeDocument/2006/relationships/hyperlink" Target="http://clojuredocs.org/" TargetMode="External"/><Relationship Id="rId7" Type="http://schemas.openxmlformats.org/officeDocument/2006/relationships/hyperlink" Target="https://github.com/speige/vsCloj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omasschulte/" TargetMode="External"/><Relationship Id="rId5" Type="http://schemas.openxmlformats.org/officeDocument/2006/relationships/hyperlink" Target="http://planet.clojure.in/" TargetMode="External"/><Relationship Id="rId4" Type="http://schemas.openxmlformats.org/officeDocument/2006/relationships/hyperlink" Target="https://github.com/clojure/clojure-clr/wiki" TargetMode="External"/><Relationship Id="rId9" Type="http://schemas.openxmlformats.org/officeDocument/2006/relationships/hyperlink" Target="http://channel9.msdn.com/Shows/Going+Deep/Expert-to-Expert-Rich-Hickey-and-Brian-Beckman-Inside-Clojure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96752"/>
            <a:ext cx="4464496" cy="4464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743908" y="548680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Clojure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Grund Elemente von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92056" y="1725380"/>
            <a:ext cx="80648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def</a:t>
            </a:r>
            <a:r>
              <a:rPr lang="de-DE" sz="2000" dirty="0" smtClean="0"/>
              <a:t> 		=&gt; Erzeugt ein </a:t>
            </a:r>
            <a:r>
              <a:rPr lang="de-DE" sz="2000" dirty="0" err="1" smtClean="0"/>
              <a:t>Rootbinding</a:t>
            </a:r>
            <a:r>
              <a:rPr lang="de-DE" sz="2000" dirty="0" smtClean="0"/>
              <a:t> in den Namespace</a:t>
            </a:r>
          </a:p>
          <a:p>
            <a:r>
              <a:rPr lang="de-DE" sz="2000" b="1" dirty="0" err="1"/>
              <a:t>If</a:t>
            </a:r>
            <a:r>
              <a:rPr lang="de-DE" sz="2000" b="1" dirty="0"/>
              <a:t> </a:t>
            </a:r>
            <a:r>
              <a:rPr lang="de-DE" sz="2000" b="1" dirty="0" err="1"/>
              <a:t>then</a:t>
            </a:r>
            <a:r>
              <a:rPr lang="de-DE" sz="2000" b="1" dirty="0"/>
              <a:t> </a:t>
            </a:r>
            <a:r>
              <a:rPr lang="de-DE" sz="2000" b="1" dirty="0" err="1"/>
              <a:t>else</a:t>
            </a:r>
            <a:r>
              <a:rPr lang="de-DE" sz="2000" dirty="0" smtClean="0"/>
              <a:t>	=&gt; Verzweigung</a:t>
            </a:r>
          </a:p>
          <a:p>
            <a:r>
              <a:rPr lang="de-DE" sz="2000" b="1" dirty="0"/>
              <a:t>do</a:t>
            </a:r>
            <a:r>
              <a:rPr lang="de-DE" sz="2000" dirty="0" smtClean="0"/>
              <a:t>		=&gt; Anweisungsblock</a:t>
            </a:r>
          </a:p>
          <a:p>
            <a:r>
              <a:rPr lang="de-DE" sz="2000" b="1" dirty="0" err="1"/>
              <a:t>let</a:t>
            </a:r>
            <a:r>
              <a:rPr lang="de-DE" sz="2000" dirty="0" smtClean="0"/>
              <a:t>		=&gt; Binding Form</a:t>
            </a:r>
          </a:p>
          <a:p>
            <a:r>
              <a:rPr lang="de-DE" sz="2000" b="1" dirty="0" err="1"/>
              <a:t>quote</a:t>
            </a:r>
            <a:r>
              <a:rPr lang="de-DE" sz="2000" dirty="0" smtClean="0"/>
              <a:t>		=&gt; </a:t>
            </a:r>
            <a:r>
              <a:rPr lang="de-DE" sz="2000" dirty="0" err="1" smtClean="0"/>
              <a:t>quoten</a:t>
            </a:r>
            <a:r>
              <a:rPr lang="de-DE" sz="2000" dirty="0" smtClean="0"/>
              <a:t> von Anweisungen. </a:t>
            </a:r>
          </a:p>
          <a:p>
            <a:r>
              <a:rPr lang="de-DE" sz="2000" dirty="0"/>
              <a:t>	</a:t>
            </a:r>
            <a:r>
              <a:rPr lang="de-DE" sz="2000" dirty="0" smtClean="0"/>
              <a:t>	     Die Anweisung wird nicht evaluiert</a:t>
            </a:r>
          </a:p>
          <a:p>
            <a:r>
              <a:rPr lang="de-DE" sz="2000" b="1" dirty="0" err="1"/>
              <a:t>fn</a:t>
            </a:r>
            <a:r>
              <a:rPr lang="de-DE" sz="2000" dirty="0" smtClean="0"/>
              <a:t>		=&gt; zum Erzeugen von Funktionen</a:t>
            </a:r>
          </a:p>
          <a:p>
            <a:r>
              <a:rPr lang="de-DE" sz="2000" b="1" dirty="0" err="1"/>
              <a:t>loop</a:t>
            </a:r>
            <a:r>
              <a:rPr lang="de-DE" sz="2000" dirty="0" smtClean="0"/>
              <a:t>		=&gt; Binding Form für Rekursion</a:t>
            </a:r>
          </a:p>
          <a:p>
            <a:r>
              <a:rPr lang="de-DE" sz="2000" b="1" dirty="0" err="1"/>
              <a:t>recur</a:t>
            </a:r>
            <a:r>
              <a:rPr lang="de-DE" sz="2000" dirty="0" smtClean="0"/>
              <a:t>		=&gt; Sprungpunkt für Rekursion</a:t>
            </a:r>
          </a:p>
          <a:p>
            <a:r>
              <a:rPr lang="de-DE" sz="2000" b="1" dirty="0" err="1"/>
              <a:t>throw</a:t>
            </a:r>
            <a:r>
              <a:rPr lang="de-DE" sz="2000" dirty="0" smtClean="0"/>
              <a:t>		=&gt; </a:t>
            </a:r>
            <a:r>
              <a:rPr lang="de-DE" sz="2000" dirty="0" err="1" smtClean="0"/>
              <a:t>Exception</a:t>
            </a:r>
            <a:r>
              <a:rPr lang="de-DE" sz="2000" dirty="0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1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Interop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59849"/>
              </p:ext>
            </p:extLst>
          </p:nvPr>
        </p:nvGraphicFramePr>
        <p:xfrm>
          <a:off x="899592" y="1412776"/>
          <a:ext cx="698477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35506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Clojure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C#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1" dirty="0" smtClean="0"/>
                        <a:t>Aufruf von Funktionen ohne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 smtClean="0"/>
                        <a:t>(</a:t>
                      </a:r>
                      <a:r>
                        <a:rPr lang="de-DE" sz="2000" b="1" dirty="0" err="1" smtClean="0"/>
                        <a:t>def</a:t>
                      </a:r>
                      <a:r>
                        <a:rPr lang="de-DE" sz="2000" b="1" dirty="0" smtClean="0"/>
                        <a:t> s "Hallo")</a:t>
                      </a:r>
                    </a:p>
                    <a:p>
                      <a:r>
                        <a:rPr lang="de-DE" sz="2000" b="1" dirty="0" smtClean="0"/>
                        <a:t>(.</a:t>
                      </a:r>
                      <a:r>
                        <a:rPr lang="de-DE" sz="2000" b="1" dirty="0" err="1" smtClean="0"/>
                        <a:t>TuUpper</a:t>
                      </a:r>
                      <a:r>
                        <a:rPr lang="de-DE" sz="2000" b="1" dirty="0" smtClean="0"/>
                        <a:t>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String s = " Hallo";</a:t>
                      </a:r>
                    </a:p>
                    <a:p>
                      <a:r>
                        <a:rPr lang="de-DE" dirty="0" err="1" smtClean="0"/>
                        <a:t>s.ToUpper</a:t>
                      </a:r>
                      <a:r>
                        <a:rPr lang="de-DE" dirty="0" smtClean="0"/>
                        <a:t>();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i="1" dirty="0" smtClean="0"/>
                        <a:t>Aufruf von Funktionen mit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 "Hallo")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 "a"  "e")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String s = " Hallo";</a:t>
                      </a:r>
                    </a:p>
                    <a:p>
                      <a:r>
                        <a:rPr lang="de-DE" dirty="0" err="1" smtClean="0"/>
                        <a:t>s.Replace</a:t>
                      </a:r>
                      <a:r>
                        <a:rPr lang="de-DE" dirty="0" smtClean="0"/>
                        <a:t>("a" ,"e");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Aufruf von statischen Funktionen mit Parameter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(String/Format "Value={0}" 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String.Format</a:t>
                      </a:r>
                      <a:r>
                        <a:rPr lang="de-DE" dirty="0" smtClean="0"/>
                        <a:t>("Value={0}", 1);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Interop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5271"/>
              </p:ext>
            </p:extLst>
          </p:nvPr>
        </p:nvGraphicFramePr>
        <p:xfrm>
          <a:off x="899592" y="1412776"/>
          <a:ext cx="69847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35506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Clojure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C#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r>
                        <a:rPr lang="de-DE" sz="1800" dirty="0" smtClean="0"/>
                        <a:t>Aufruf von statischen Feldern</a:t>
                      </a:r>
                      <a:endParaRPr lang="de-D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/PI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String/Empty</a:t>
                      </a:r>
                      <a:endParaRPr lang="de-DE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Double d = </a:t>
                      </a:r>
                      <a:r>
                        <a:rPr lang="de-DE" dirty="0" err="1" smtClean="0"/>
                        <a:t>Math.PI</a:t>
                      </a:r>
                      <a:r>
                        <a:rPr lang="de-DE" dirty="0" smtClean="0"/>
                        <a:t>;</a:t>
                      </a:r>
                    </a:p>
                    <a:p>
                      <a:r>
                        <a:rPr lang="de-DE" dirty="0" smtClean="0"/>
                        <a:t>String </a:t>
                      </a:r>
                      <a:r>
                        <a:rPr lang="de-DE" dirty="0" err="1" smtClean="0"/>
                        <a:t>emp</a:t>
                      </a:r>
                      <a:r>
                        <a:rPr lang="de-DE" dirty="0" smtClean="0"/>
                        <a:t> = </a:t>
                      </a:r>
                      <a:r>
                        <a:rPr lang="de-DE" dirty="0" err="1" smtClean="0"/>
                        <a:t>String.Empty</a:t>
                      </a:r>
                      <a:r>
                        <a:rPr lang="de-DE" dirty="0" smtClean="0"/>
                        <a:t>;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i="1" dirty="0" smtClean="0"/>
                    </a:p>
                    <a:p>
                      <a:r>
                        <a:rPr lang="de-DE" sz="1800" dirty="0" smtClean="0"/>
                        <a:t>Aufruf von </a:t>
                      </a:r>
                      <a:r>
                        <a:rPr lang="de-DE" sz="1800" dirty="0" err="1" smtClean="0"/>
                        <a:t>Konstruktoren</a:t>
                      </a:r>
                      <a:endParaRPr lang="de-DE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(Uri. "http://www.google.de")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Uri u = new Uri("http://google.de");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899592" y="1340768"/>
            <a:ext cx="53285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Erzeugung einer Funktion mit </a:t>
            </a:r>
            <a:r>
              <a:rPr lang="de-DE" i="1" dirty="0" err="1" smtClean="0"/>
              <a:t>defn</a:t>
            </a:r>
            <a:r>
              <a:rPr lang="de-DE" i="1" dirty="0" smtClean="0"/>
              <a:t> </a:t>
            </a:r>
            <a:r>
              <a:rPr lang="de-DE" i="1" dirty="0" err="1" smtClean="0"/>
              <a:t>macro</a:t>
            </a:r>
            <a:endParaRPr lang="de-DE" i="1" dirty="0" smtClean="0"/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quadrat</a:t>
            </a:r>
            <a:r>
              <a:rPr lang="de-DE" sz="2000" b="1" dirty="0" smtClean="0"/>
              <a:t> [x] (* x x))</a:t>
            </a:r>
            <a:endParaRPr lang="de-DE" sz="2000" b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quadrat</a:t>
            </a:r>
            <a:r>
              <a:rPr lang="de-DE" sz="2000" b="1" dirty="0"/>
              <a:t> 5) </a:t>
            </a:r>
            <a:r>
              <a:rPr lang="de-DE" dirty="0" smtClean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/>
              <a:t>;  Erzeugung einer Funktion mit der </a:t>
            </a:r>
            <a:r>
              <a:rPr lang="de-DE" i="1" dirty="0" err="1"/>
              <a:t>fn</a:t>
            </a:r>
            <a:r>
              <a:rPr lang="de-DE" i="1" dirty="0"/>
              <a:t> Form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quadrat1 (</a:t>
            </a:r>
            <a:r>
              <a:rPr lang="de-DE" sz="2000" b="1" dirty="0" err="1"/>
              <a:t>fn</a:t>
            </a:r>
            <a:r>
              <a:rPr lang="de-DE" sz="2000" b="1" dirty="0"/>
              <a:t> [x] (* x x))</a:t>
            </a:r>
          </a:p>
          <a:p>
            <a:r>
              <a:rPr lang="de-DE" sz="2000" b="1" dirty="0"/>
              <a:t>(quadrat1 5)</a:t>
            </a:r>
            <a:r>
              <a:rPr lang="de-DE" dirty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i="1" dirty="0"/>
              <a:t>; Erzeugung einer Funktion mit </a:t>
            </a:r>
            <a:r>
              <a:rPr lang="de-DE" i="1" dirty="0" err="1"/>
              <a:t>reader</a:t>
            </a:r>
            <a:r>
              <a:rPr lang="de-DE" i="1" dirty="0"/>
              <a:t> </a:t>
            </a:r>
            <a:r>
              <a:rPr lang="de-DE" i="1" dirty="0" err="1"/>
              <a:t>macro</a:t>
            </a:r>
            <a:r>
              <a:rPr lang="de-DE" i="1" dirty="0"/>
              <a:t> #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quadrat2 #(* % %))</a:t>
            </a:r>
          </a:p>
          <a:p>
            <a:r>
              <a:rPr lang="de-DE" sz="2000" b="1" dirty="0"/>
              <a:t>(</a:t>
            </a:r>
            <a:r>
              <a:rPr lang="de-DE" sz="2000" b="1" dirty="0" smtClean="0"/>
              <a:t>quadrat2 5</a:t>
            </a:r>
            <a:r>
              <a:rPr lang="de-DE" sz="2000" b="1" dirty="0"/>
              <a:t>)</a:t>
            </a:r>
            <a:r>
              <a:rPr lang="de-DE" dirty="0"/>
              <a:t>	</a:t>
            </a:r>
            <a:r>
              <a:rPr lang="de-DE" i="1" dirty="0"/>
              <a:t>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/>
              <a:t>; eine anonyme Funktion </a:t>
            </a:r>
          </a:p>
          <a:p>
            <a:r>
              <a:rPr lang="de-DE" sz="2000" b="1" dirty="0"/>
              <a:t>((</a:t>
            </a:r>
            <a:r>
              <a:rPr lang="de-DE" sz="2000" b="1" dirty="0" err="1"/>
              <a:t>fn</a:t>
            </a:r>
            <a:r>
              <a:rPr lang="de-DE" sz="2000" b="1" dirty="0"/>
              <a:t> [x] (* x x)) 5) </a:t>
            </a:r>
            <a:r>
              <a:rPr lang="de-DE" dirty="0" smtClean="0"/>
              <a:t>	</a:t>
            </a:r>
            <a:r>
              <a:rPr lang="de-DE" i="1" dirty="0"/>
              <a:t>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0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Higher Order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HOF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82322" y="1224862"/>
            <a:ext cx="75983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2 normale Funktionen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mal2 [x] (* 2 x))</a:t>
            </a:r>
            <a:r>
              <a:rPr lang="de-DE" dirty="0" smtClean="0"/>
              <a:t>	</a:t>
            </a:r>
          </a:p>
          <a:p>
            <a:r>
              <a:rPr lang="de-DE" sz="2000" b="1" dirty="0"/>
              <a:t>(mal2 5) </a:t>
            </a:r>
            <a:r>
              <a:rPr lang="de-DE" dirty="0" smtClean="0"/>
              <a:t>		</a:t>
            </a:r>
            <a:r>
              <a:rPr lang="de-DE" i="1" dirty="0" smtClean="0"/>
              <a:t>;</a:t>
            </a:r>
            <a:r>
              <a:rPr lang="de-DE" i="1" dirty="0"/>
              <a:t>25</a:t>
            </a:r>
          </a:p>
          <a:p>
            <a:endParaRPr lang="de-DE" dirty="0" smtClean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/>
              <a:t>quadrat</a:t>
            </a:r>
            <a:r>
              <a:rPr lang="de-DE" sz="2000" b="1" dirty="0"/>
              <a:t> [x] (* x x))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quadrat</a:t>
            </a:r>
            <a:r>
              <a:rPr lang="de-DE" sz="2000" b="1" dirty="0"/>
              <a:t> 5) </a:t>
            </a:r>
            <a:r>
              <a:rPr lang="de-DE" dirty="0" smtClean="0"/>
              <a:t>		</a:t>
            </a:r>
            <a:r>
              <a:rPr lang="de-DE" i="1" dirty="0" smtClean="0"/>
              <a:t>;</a:t>
            </a:r>
            <a:r>
              <a:rPr lang="de-DE" i="1" dirty="0"/>
              <a:t>25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/>
              <a:t>both</a:t>
            </a:r>
            <a:r>
              <a:rPr lang="de-DE" sz="2000" b="1" dirty="0"/>
              <a:t> [f1 f2 x] (f1 (f2 x)))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both</a:t>
            </a:r>
            <a:r>
              <a:rPr lang="de-DE" sz="2000" b="1" dirty="0"/>
              <a:t> mal2 </a:t>
            </a:r>
            <a:r>
              <a:rPr lang="de-DE" sz="2000" b="1" dirty="0" err="1"/>
              <a:t>quadrat</a:t>
            </a:r>
            <a:r>
              <a:rPr lang="de-DE" sz="2000" b="1" dirty="0"/>
              <a:t> 5)</a:t>
            </a:r>
            <a:r>
              <a:rPr lang="de-DE" dirty="0"/>
              <a:t>	</a:t>
            </a:r>
            <a:r>
              <a:rPr lang="de-DE" i="1" dirty="0"/>
              <a:t>; 50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both</a:t>
            </a:r>
            <a:r>
              <a:rPr lang="de-DE" sz="2000" b="1" dirty="0"/>
              <a:t> </a:t>
            </a:r>
            <a:r>
              <a:rPr lang="de-DE" sz="2000" b="1" dirty="0" err="1"/>
              <a:t>quadrat</a:t>
            </a:r>
            <a:r>
              <a:rPr lang="de-DE" sz="2000" b="1" dirty="0"/>
              <a:t> mal2 5)</a:t>
            </a:r>
            <a:r>
              <a:rPr lang="de-DE" dirty="0"/>
              <a:t>	</a:t>
            </a:r>
            <a:r>
              <a:rPr lang="de-DE" i="1" dirty="0"/>
              <a:t>; 100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gen-</a:t>
            </a:r>
            <a:r>
              <a:rPr lang="de-DE" sz="2000" b="1" dirty="0" err="1"/>
              <a:t>both</a:t>
            </a:r>
            <a:r>
              <a:rPr lang="de-DE" sz="2000" b="1" dirty="0"/>
              <a:t> [f1 f2] (</a:t>
            </a:r>
            <a:r>
              <a:rPr lang="de-DE" sz="2000" b="1" dirty="0" err="1"/>
              <a:t>fn</a:t>
            </a:r>
            <a:r>
              <a:rPr lang="de-DE" sz="2000" b="1" dirty="0"/>
              <a:t> [x] (f1 (f2 x))))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</a:t>
            </a:r>
            <a:r>
              <a:rPr lang="de-DE" sz="2000" b="1" dirty="0" smtClean="0"/>
              <a:t>m2q </a:t>
            </a:r>
            <a:r>
              <a:rPr lang="de-DE" sz="2000" b="1" dirty="0"/>
              <a:t>(gen-</a:t>
            </a:r>
            <a:r>
              <a:rPr lang="de-DE" sz="2000" b="1" dirty="0" err="1"/>
              <a:t>both</a:t>
            </a:r>
            <a:r>
              <a:rPr lang="de-DE" sz="2000" b="1" dirty="0"/>
              <a:t> mal2 </a:t>
            </a:r>
            <a:r>
              <a:rPr lang="de-DE" sz="2000" b="1" dirty="0" err="1"/>
              <a:t>quadrat</a:t>
            </a:r>
            <a:r>
              <a:rPr lang="de-DE" sz="2000" b="1" dirty="0"/>
              <a:t>))</a:t>
            </a:r>
          </a:p>
          <a:p>
            <a:r>
              <a:rPr lang="de-DE" sz="2000" b="1" dirty="0"/>
              <a:t>(</a:t>
            </a:r>
            <a:r>
              <a:rPr lang="de-DE" sz="2000" b="1" dirty="0" smtClean="0"/>
              <a:t>m2q </a:t>
            </a:r>
            <a:r>
              <a:rPr lang="de-DE" sz="2000" b="1" dirty="0"/>
              <a:t>5)</a:t>
            </a:r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i="1" dirty="0" smtClean="0"/>
              <a:t>; </a:t>
            </a:r>
            <a:r>
              <a:rPr lang="de-DE" i="1" dirty="0"/>
              <a:t>50</a:t>
            </a:r>
          </a:p>
          <a:p>
            <a:endParaRPr lang="de-DE" dirty="0" smtClean="0"/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</a:t>
            </a:r>
            <a:r>
              <a:rPr lang="de-DE" sz="2000" b="1" dirty="0" smtClean="0"/>
              <a:t>qm2 </a:t>
            </a:r>
            <a:r>
              <a:rPr lang="de-DE" sz="2000" b="1" dirty="0"/>
              <a:t>(gen-</a:t>
            </a:r>
            <a:r>
              <a:rPr lang="de-DE" sz="2000" b="1" dirty="0" err="1"/>
              <a:t>both</a:t>
            </a:r>
            <a:r>
              <a:rPr lang="de-DE" sz="2000" b="1" dirty="0"/>
              <a:t> </a:t>
            </a:r>
            <a:r>
              <a:rPr lang="de-DE" sz="2000" b="1" dirty="0" err="1"/>
              <a:t>quadrat</a:t>
            </a:r>
            <a:r>
              <a:rPr lang="de-DE" sz="2000" b="1" dirty="0"/>
              <a:t> mal2))</a:t>
            </a:r>
          </a:p>
          <a:p>
            <a:r>
              <a:rPr lang="de-DE" sz="2000" b="1" dirty="0"/>
              <a:t>(</a:t>
            </a:r>
            <a:r>
              <a:rPr lang="de-DE" sz="2000" b="1" dirty="0" smtClean="0"/>
              <a:t>qm2 </a:t>
            </a:r>
            <a:r>
              <a:rPr lang="de-DE" sz="2000" b="1" dirty="0"/>
              <a:t>5)</a:t>
            </a:r>
            <a:r>
              <a:rPr lang="de-DE" dirty="0"/>
              <a:t>	</a:t>
            </a:r>
            <a:r>
              <a:rPr lang="de-DE" dirty="0" smtClean="0"/>
              <a:t>		</a:t>
            </a:r>
            <a:r>
              <a:rPr lang="de-DE" i="1" dirty="0" smtClean="0"/>
              <a:t>; </a:t>
            </a:r>
            <a:r>
              <a:rPr lang="de-DE" i="1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20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Higher Order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HOF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/>
          <p:cNvSpPr txBox="1"/>
          <p:nvPr/>
        </p:nvSpPr>
        <p:spPr>
          <a:xfrm>
            <a:off x="756841" y="1340768"/>
            <a:ext cx="77768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slow-calc</a:t>
            </a:r>
            <a:r>
              <a:rPr lang="de-DE" sz="2000" b="1" dirty="0" smtClean="0"/>
              <a:t> [n m]</a:t>
            </a:r>
          </a:p>
          <a:p>
            <a:r>
              <a:rPr lang="de-DE" sz="2000" b="1" dirty="0" smtClean="0"/>
              <a:t>  (</a:t>
            </a:r>
            <a:r>
              <a:rPr lang="de-DE" sz="2000" b="1" dirty="0" err="1" smtClean="0"/>
              <a:t>System.Threading.Thread</a:t>
            </a:r>
            <a:r>
              <a:rPr lang="de-DE" sz="2000" b="1" dirty="0" smtClean="0"/>
              <a:t>/</a:t>
            </a:r>
            <a:r>
              <a:rPr lang="de-DE" sz="2000" b="1" dirty="0" err="1" smtClean="0"/>
              <a:t>Sleep</a:t>
            </a:r>
            <a:r>
              <a:rPr lang="de-DE" sz="2000" b="1" dirty="0" smtClean="0"/>
              <a:t> 2000)</a:t>
            </a:r>
          </a:p>
          <a:p>
            <a:r>
              <a:rPr lang="de-DE" sz="2000" b="1" dirty="0"/>
              <a:t> </a:t>
            </a:r>
            <a:r>
              <a:rPr lang="de-DE" sz="2000" b="1" dirty="0" smtClean="0"/>
              <a:t> (* m n))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slow-calc</a:t>
            </a:r>
            <a:r>
              <a:rPr lang="de-DE" sz="2000" b="1" dirty="0"/>
              <a:t> 2 6)</a:t>
            </a: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i="1" dirty="0" smtClean="0"/>
              <a:t>; </a:t>
            </a:r>
            <a:r>
              <a:rPr lang="de-DE" i="1" dirty="0"/>
              <a:t>12 aber langsam</a:t>
            </a:r>
          </a:p>
          <a:p>
            <a:r>
              <a:rPr lang="de-DE" sz="2000" b="1" dirty="0"/>
              <a:t>(time (</a:t>
            </a:r>
            <a:r>
              <a:rPr lang="de-DE" sz="2000" b="1" dirty="0" err="1"/>
              <a:t>slow-calc</a:t>
            </a:r>
            <a:r>
              <a:rPr lang="de-DE" sz="2000" b="1" dirty="0"/>
              <a:t> 2 6))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i="1" dirty="0" smtClean="0"/>
              <a:t>;Die </a:t>
            </a:r>
            <a:r>
              <a:rPr lang="de-DE" i="1" dirty="0" err="1" smtClean="0"/>
              <a:t>memonize</a:t>
            </a:r>
            <a:r>
              <a:rPr lang="de-DE" i="1" dirty="0" smtClean="0"/>
              <a:t> </a:t>
            </a:r>
            <a:r>
              <a:rPr lang="de-DE" i="1" dirty="0" err="1" smtClean="0"/>
              <a:t>function</a:t>
            </a:r>
            <a:r>
              <a:rPr lang="de-DE" i="1" dirty="0" smtClean="0"/>
              <a:t> erzeugt eine </a:t>
            </a:r>
            <a:r>
              <a:rPr lang="de-DE" i="1" dirty="0" err="1" smtClean="0"/>
              <a:t>cache</a:t>
            </a:r>
            <a:r>
              <a:rPr lang="de-DE" i="1" dirty="0" smtClean="0"/>
              <a:t> variante der übergebenen Funktion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def</a:t>
            </a:r>
            <a:r>
              <a:rPr lang="de-DE" sz="2000" b="1" dirty="0"/>
              <a:t> </a:t>
            </a:r>
            <a:r>
              <a:rPr lang="de-DE" sz="2000" b="1" dirty="0" err="1"/>
              <a:t>cached-slow-calc</a:t>
            </a:r>
            <a:r>
              <a:rPr lang="de-DE" sz="2000" b="1" dirty="0"/>
              <a:t> (</a:t>
            </a:r>
            <a:r>
              <a:rPr lang="de-DE" sz="2000" b="1" dirty="0" err="1"/>
              <a:t>memoize</a:t>
            </a:r>
            <a:r>
              <a:rPr lang="de-DE" sz="2000" b="1" dirty="0"/>
              <a:t> </a:t>
            </a:r>
            <a:r>
              <a:rPr lang="de-DE" sz="2000" b="1" dirty="0" err="1"/>
              <a:t>slow-calc</a:t>
            </a:r>
            <a:r>
              <a:rPr lang="de-DE" sz="2000" b="1" dirty="0"/>
              <a:t>))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cached-slow-calc</a:t>
            </a:r>
            <a:r>
              <a:rPr lang="de-DE" sz="2000" b="1" dirty="0"/>
              <a:t> 2 6)</a:t>
            </a:r>
            <a:r>
              <a:rPr lang="de-DE" dirty="0"/>
              <a:t>	</a:t>
            </a:r>
            <a:r>
              <a:rPr lang="de-DE" i="1" dirty="0"/>
              <a:t>; 12 </a:t>
            </a:r>
            <a:r>
              <a:rPr lang="de-DE" i="1" dirty="0" smtClean="0"/>
              <a:t>langsam, aber nur beim ersten mal</a:t>
            </a:r>
            <a:endParaRPr lang="de-DE" i="1" dirty="0"/>
          </a:p>
          <a:p>
            <a:r>
              <a:rPr lang="de-DE" sz="2000" b="1" dirty="0"/>
              <a:t>(time (</a:t>
            </a:r>
            <a:r>
              <a:rPr lang="de-DE" sz="2000" b="1" dirty="0" err="1"/>
              <a:t>cached-slow-calc</a:t>
            </a:r>
            <a:r>
              <a:rPr lang="de-DE" sz="2000" b="1" dirty="0"/>
              <a:t> 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Sequence</a:t>
            </a:r>
            <a:r>
              <a:rPr lang="de-DE" sz="2800" dirty="0"/>
              <a:t> Library von </a:t>
            </a:r>
            <a:r>
              <a:rPr lang="de-DE" sz="2800" dirty="0" err="1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539552" y="2708920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"It is better to have 100 functions operate on one data structure than 10 functions on 10 data structures." </a:t>
            </a:r>
            <a:r>
              <a:rPr lang="en-US" sz="2800" dirty="0" smtClean="0"/>
              <a:t>—</a:t>
            </a:r>
          </a:p>
          <a:p>
            <a:endParaRPr lang="en-US" sz="2800" dirty="0"/>
          </a:p>
          <a:p>
            <a:r>
              <a:rPr lang="en-US" sz="2800" dirty="0" smtClean="0"/>
              <a:t>Alan </a:t>
            </a:r>
            <a:r>
              <a:rPr lang="en-US" sz="2800" dirty="0"/>
              <a:t>Perlis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874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Sequence</a:t>
            </a:r>
            <a:r>
              <a:rPr lang="de-DE" sz="2800" dirty="0"/>
              <a:t> Library von </a:t>
            </a:r>
            <a:r>
              <a:rPr lang="de-DE" sz="2800" dirty="0" err="1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827584" y="1412776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drop</a:t>
            </a:r>
            <a:r>
              <a:rPr lang="de-DE" sz="1400" dirty="0">
                <a:hlinkClick r:id="rId3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</a:t>
            </a:r>
            <a:r>
              <a:rPr lang="de-DE" sz="1400" dirty="0">
                <a:hlinkClick r:id="rId3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when</a:t>
            </a:r>
            <a:r>
              <a:rPr lang="de-DE" sz="1400" dirty="0">
                <a:hlinkClick r:id="rId3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rand-</a:t>
            </a:r>
            <a:r>
              <a:rPr lang="de-DE" sz="1400" dirty="0" err="1">
                <a:hlinkClick r:id="rId3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into</a:t>
            </a:r>
            <a:r>
              <a:rPr lang="de-DE" sz="1400" dirty="0">
                <a:hlinkClick r:id="rId3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every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every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not-</a:t>
            </a:r>
            <a:r>
              <a:rPr lang="de-DE" sz="1400" dirty="0" err="1">
                <a:hlinkClick r:id="rId3"/>
              </a:rPr>
              <a:t>any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empty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realized</a:t>
            </a:r>
            <a:r>
              <a:rPr lang="de-DE" sz="1400" dirty="0">
                <a:hlinkClick r:id="rId3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3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3"/>
              </a:rPr>
              <a:t>file-</a:t>
            </a:r>
            <a:r>
              <a:rPr lang="de-DE" sz="1400" dirty="0" err="1">
                <a:hlinkClick r:id="rId3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3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34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Auszüge aus der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 Library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49680" y="1028676"/>
            <a:ext cx="84935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Erzeugung von </a:t>
            </a:r>
            <a:r>
              <a:rPr lang="de-DE" i="1" dirty="0" err="1" smtClean="0"/>
              <a:t>Sequencen</a:t>
            </a:r>
            <a:endParaRPr lang="de-DE" i="1" dirty="0" smtClean="0"/>
          </a:p>
          <a:p>
            <a:r>
              <a:rPr lang="de-DE" sz="2000" b="1" dirty="0" err="1"/>
              <a:t>r</a:t>
            </a:r>
            <a:r>
              <a:rPr lang="de-DE" sz="2000" b="1" dirty="0" err="1" smtClean="0"/>
              <a:t>ange</a:t>
            </a:r>
            <a:r>
              <a:rPr lang="de-DE" dirty="0" smtClean="0"/>
              <a:t>  </a:t>
            </a:r>
            <a:r>
              <a:rPr lang="de-DE" sz="2000" b="1" dirty="0" err="1"/>
              <a:t>repeat</a:t>
            </a:r>
            <a:r>
              <a:rPr lang="de-DE" dirty="0" smtClean="0"/>
              <a:t>  </a:t>
            </a:r>
            <a:r>
              <a:rPr lang="de-DE" sz="2000" b="1" dirty="0" err="1"/>
              <a:t>cycle</a:t>
            </a:r>
            <a:r>
              <a:rPr lang="de-DE" dirty="0" smtClean="0"/>
              <a:t>  </a:t>
            </a:r>
            <a:r>
              <a:rPr lang="de-DE" sz="2000" b="1" dirty="0" err="1"/>
              <a:t>iterate</a:t>
            </a:r>
            <a:r>
              <a:rPr lang="de-DE" dirty="0" smtClean="0"/>
              <a:t>  </a:t>
            </a:r>
            <a:r>
              <a:rPr lang="de-DE" sz="2000" b="1" dirty="0" err="1"/>
              <a:t>repeatedly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Auselsen</a:t>
            </a:r>
            <a:r>
              <a:rPr lang="de-DE" i="1" dirty="0"/>
              <a:t> von </a:t>
            </a:r>
            <a:r>
              <a:rPr lang="de-DE" i="1" dirty="0" err="1"/>
              <a:t>Sequencen</a:t>
            </a:r>
            <a:endParaRPr lang="de-DE" i="1" dirty="0"/>
          </a:p>
          <a:p>
            <a:r>
              <a:rPr lang="de-DE" sz="2000" b="1" dirty="0"/>
              <a:t>First</a:t>
            </a:r>
            <a:r>
              <a:rPr lang="de-DE" dirty="0" smtClean="0"/>
              <a:t>  </a:t>
            </a:r>
            <a:r>
              <a:rPr lang="de-DE" sz="2000" b="1" dirty="0" err="1"/>
              <a:t>rest</a:t>
            </a:r>
            <a:r>
              <a:rPr lang="de-DE" dirty="0" smtClean="0"/>
              <a:t>  </a:t>
            </a:r>
            <a:r>
              <a:rPr lang="de-DE" sz="2000" b="1" dirty="0" err="1"/>
              <a:t>next</a:t>
            </a:r>
            <a:r>
              <a:rPr lang="de-DE" dirty="0" smtClean="0"/>
              <a:t>  </a:t>
            </a:r>
            <a:r>
              <a:rPr lang="de-DE" sz="2000" b="1" dirty="0"/>
              <a:t>last</a:t>
            </a:r>
            <a:r>
              <a:rPr lang="de-DE" dirty="0" smtClean="0"/>
              <a:t>  </a:t>
            </a:r>
            <a:r>
              <a:rPr lang="de-DE" sz="2000" b="1" dirty="0" err="1"/>
              <a:t>butlast</a:t>
            </a:r>
            <a:r>
              <a:rPr lang="de-DE" dirty="0" smtClean="0"/>
              <a:t>  </a:t>
            </a:r>
            <a:r>
              <a:rPr lang="de-DE" sz="2000" b="1" dirty="0" err="1"/>
              <a:t>second</a:t>
            </a:r>
            <a:r>
              <a:rPr lang="de-DE" dirty="0" smtClean="0"/>
              <a:t> </a:t>
            </a:r>
            <a:r>
              <a:rPr lang="de-DE" sz="2000" b="1" dirty="0" err="1"/>
              <a:t>nth</a:t>
            </a:r>
            <a:r>
              <a:rPr lang="de-DE" dirty="0" smtClean="0"/>
              <a:t> </a:t>
            </a:r>
            <a:r>
              <a:rPr lang="de-DE" sz="2000" b="1" dirty="0" err="1"/>
              <a:t>count</a:t>
            </a:r>
            <a:r>
              <a:rPr lang="de-DE" dirty="0" smtClean="0"/>
              <a:t>  </a:t>
            </a:r>
            <a:r>
              <a:rPr lang="de-DE" sz="2000" b="1" dirty="0" err="1"/>
              <a:t>ffirst</a:t>
            </a:r>
            <a:r>
              <a:rPr lang="de-DE" dirty="0" smtClean="0"/>
              <a:t>  </a:t>
            </a:r>
            <a:r>
              <a:rPr lang="de-DE" sz="2000" b="1" dirty="0" err="1"/>
              <a:t>nfirst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verändern</a:t>
            </a:r>
          </a:p>
          <a:p>
            <a:r>
              <a:rPr lang="de-DE" sz="2000" b="1" dirty="0" err="1"/>
              <a:t>map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filtern</a:t>
            </a:r>
          </a:p>
          <a:p>
            <a:r>
              <a:rPr lang="de-DE" sz="2000" b="1" dirty="0" err="1"/>
              <a:t>filter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</a:t>
            </a:r>
            <a:r>
              <a:rPr lang="de-DE" i="1" dirty="0"/>
              <a:t> sortieren</a:t>
            </a:r>
          </a:p>
          <a:p>
            <a:r>
              <a:rPr lang="de-DE" sz="2000" b="1" dirty="0" err="1"/>
              <a:t>sort</a:t>
            </a:r>
            <a:r>
              <a:rPr lang="de-DE" dirty="0" smtClean="0"/>
              <a:t>  </a:t>
            </a:r>
            <a:r>
              <a:rPr lang="de-DE" sz="2000" b="1" dirty="0" err="1"/>
              <a:t>sort-by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Sequencen</a:t>
            </a:r>
            <a:r>
              <a:rPr lang="de-DE" i="1" dirty="0"/>
              <a:t> </a:t>
            </a:r>
            <a:r>
              <a:rPr lang="de-DE" i="1" dirty="0" err="1"/>
              <a:t>grupieren</a:t>
            </a:r>
            <a:endParaRPr lang="de-DE" i="1" dirty="0"/>
          </a:p>
          <a:p>
            <a:r>
              <a:rPr lang="de-DE" sz="2000" b="1" dirty="0" err="1"/>
              <a:t>group-by</a:t>
            </a:r>
            <a:endParaRPr lang="de-DE" sz="2000" b="1" dirty="0"/>
          </a:p>
          <a:p>
            <a:pPr marL="285750" indent="-285750">
              <a:buFont typeface="Arial" pitchFamily="34" charset="0"/>
              <a:buChar char="•"/>
            </a:pPr>
            <a:endParaRPr lang="de-DE" sz="900" dirty="0"/>
          </a:p>
          <a:p>
            <a:r>
              <a:rPr lang="de-DE" i="1" dirty="0" err="1"/>
              <a:t>Sequncen</a:t>
            </a:r>
            <a:r>
              <a:rPr lang="de-DE" i="1" dirty="0"/>
              <a:t> durchlaufen</a:t>
            </a:r>
          </a:p>
          <a:p>
            <a:r>
              <a:rPr lang="de-DE" sz="2000" b="1" dirty="0" err="1"/>
              <a:t>reduce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554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Begriffeerklärung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115616" y="2852936"/>
            <a:ext cx="6768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012160" y="211323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Punkt in der Zeit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59632" y="21328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Fakt (</a:t>
            </a:r>
            <a:r>
              <a:rPr lang="de-DE" dirty="0" err="1" smtClean="0"/>
              <a:t>Tatasache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995936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Identiät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>
            <a:off x="2915816" y="1597442"/>
            <a:ext cx="1080120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4932040" y="1597442"/>
            <a:ext cx="1080120" cy="607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Erfinder der Sprache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23782" y="130941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  <a:p>
            <a:endParaRPr lang="de-DE" dirty="0"/>
          </a:p>
          <a:p>
            <a:r>
              <a:rPr lang="de-DE" dirty="0" smtClean="0"/>
              <a:t>Version 1.5</a:t>
            </a:r>
          </a:p>
          <a:p>
            <a:endParaRPr lang="de-DE" dirty="0"/>
          </a:p>
          <a:p>
            <a:r>
              <a:rPr lang="de-DE" dirty="0" smtClean="0"/>
              <a:t>Open Source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61" y="1196752"/>
            <a:ext cx="2386507" cy="237626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3779912" y="393305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smtClean="0"/>
              <a:t>Erfinder von Lisp in Jahre 1958</a:t>
            </a:r>
          </a:p>
          <a:p>
            <a:endParaRPr lang="de-DE" dirty="0"/>
          </a:p>
          <a:p>
            <a:r>
              <a:rPr lang="de-DE" dirty="0" smtClean="0"/>
              <a:t>Bedeutende Beiträge zum Thema künstliche </a:t>
            </a:r>
            <a:r>
              <a:rPr lang="de-DE" dirty="0" err="1" smtClean="0"/>
              <a:t>Inteligenz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314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93265"/>
              </p:ext>
            </p:extLst>
          </p:nvPr>
        </p:nvGraphicFramePr>
        <p:xfrm>
          <a:off x="899592" y="2132856"/>
          <a:ext cx="6984777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/>
                <a:gridCol w="2328259"/>
                <a:gridCol w="2328259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 anchor="ctr" anchorCtr="1"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14691" y="1268760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9959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Transaktionsmechanismus 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/>
              <a:t>s</a:t>
            </a:r>
            <a:r>
              <a:rPr lang="de-DE" dirty="0" err="1" smtClean="0"/>
              <a:t>tattfindene</a:t>
            </a:r>
            <a:r>
              <a:rPr lang="de-DE" dirty="0" smtClean="0"/>
              <a:t> Operationen haben keinen Einfluss</a:t>
            </a:r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gespeichert.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6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 Anweisungen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66574" y="1340768"/>
            <a:ext cx="85689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ref</a:t>
            </a:r>
            <a:r>
              <a:rPr lang="de-DE" sz="2000" b="1" dirty="0" smtClean="0"/>
              <a:t> „Hallo“))	</a:t>
            </a:r>
            <a:r>
              <a:rPr lang="de-DE" i="1" dirty="0" smtClean="0"/>
              <a:t>; </a:t>
            </a:r>
            <a:r>
              <a:rPr lang="de-DE" i="1" dirty="0"/>
              <a:t>Erzeug eine Referenz auf ein String</a:t>
            </a:r>
          </a:p>
          <a:p>
            <a:endParaRPr lang="de-DE" dirty="0" smtClean="0"/>
          </a:p>
          <a:p>
            <a:r>
              <a:rPr lang="de-DE" i="1" dirty="0"/>
              <a:t>; auslesen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</a:t>
            </a:r>
            <a:r>
              <a:rPr lang="de-DE" dirty="0" smtClean="0"/>
              <a:t>			</a:t>
            </a:r>
            <a:r>
              <a:rPr lang="de-DE" i="1" dirty="0"/>
              <a:t>; ließt die </a:t>
            </a:r>
            <a:r>
              <a:rPr lang="de-DE" i="1" dirty="0" err="1"/>
              <a:t>Ref</a:t>
            </a:r>
            <a:r>
              <a:rPr lang="de-DE" i="1" dirty="0"/>
              <a:t> aus 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</a:t>
            </a:r>
            <a:r>
              <a:rPr lang="de-DE" i="1" dirty="0"/>
              <a:t>; ließt die </a:t>
            </a:r>
            <a:r>
              <a:rPr lang="de-DE" i="1" dirty="0" err="1"/>
              <a:t>Ref</a:t>
            </a:r>
            <a:r>
              <a:rPr lang="de-DE" i="1" dirty="0"/>
              <a:t> aus , als </a:t>
            </a:r>
            <a:r>
              <a:rPr lang="de-DE" i="1" dirty="0" err="1"/>
              <a:t>Readermacro</a:t>
            </a:r>
            <a:r>
              <a:rPr lang="de-DE" i="1" dirty="0"/>
              <a:t> (Kurzschreibweise)</a:t>
            </a:r>
          </a:p>
          <a:p>
            <a:endParaRPr lang="de-DE" dirty="0" smtClean="0"/>
          </a:p>
          <a:p>
            <a:r>
              <a:rPr lang="de-DE" i="1" dirty="0"/>
              <a:t>; bearbeiten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ref</a:t>
            </a:r>
            <a:r>
              <a:rPr lang="de-DE" sz="2000" b="1" dirty="0"/>
              <a:t>-set s „</a:t>
            </a:r>
            <a:r>
              <a:rPr lang="de-DE" sz="2000" b="1" dirty="0" err="1"/>
              <a:t>Bonjour</a:t>
            </a:r>
            <a:r>
              <a:rPr lang="de-DE" sz="2000" b="1" dirty="0"/>
              <a:t>“)</a:t>
            </a:r>
            <a:r>
              <a:rPr lang="de-DE" dirty="0" smtClean="0"/>
              <a:t>	</a:t>
            </a:r>
            <a:r>
              <a:rPr lang="de-DE" i="1" dirty="0"/>
              <a:t>; setzt ein neuen Wert auf die </a:t>
            </a:r>
            <a:r>
              <a:rPr lang="de-DE" i="1" dirty="0" err="1"/>
              <a:t>Ref</a:t>
            </a:r>
            <a:endParaRPr lang="de-DE" i="1" dirty="0"/>
          </a:p>
          <a:p>
            <a:r>
              <a:rPr lang="de-DE" sz="2000" b="1" dirty="0"/>
              <a:t>(alter s #(.</a:t>
            </a:r>
            <a:r>
              <a:rPr lang="de-DE" sz="2000" b="1" dirty="0" err="1"/>
              <a:t>ToUpper</a:t>
            </a:r>
            <a:r>
              <a:rPr lang="de-DE" sz="2000" b="1" dirty="0"/>
              <a:t> %))</a:t>
            </a:r>
            <a:r>
              <a:rPr lang="de-DE" dirty="0"/>
              <a:t>	</a:t>
            </a:r>
            <a:r>
              <a:rPr lang="de-DE" i="1" dirty="0"/>
              <a:t>; Ändert den Wert der </a:t>
            </a:r>
            <a:r>
              <a:rPr lang="de-DE" i="1" dirty="0" err="1"/>
              <a:t>Ref</a:t>
            </a:r>
            <a:endParaRPr lang="de-DE" i="1" dirty="0"/>
          </a:p>
          <a:p>
            <a:endParaRPr lang="de-DE" dirty="0" smtClean="0"/>
          </a:p>
          <a:p>
            <a:r>
              <a:rPr lang="de-DE" i="1" dirty="0"/>
              <a:t>; </a:t>
            </a:r>
            <a:r>
              <a:rPr lang="de-DE" i="1" dirty="0" err="1"/>
              <a:t>Transactionen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dosync</a:t>
            </a:r>
            <a:r>
              <a:rPr lang="de-DE" sz="2000" b="1" dirty="0"/>
              <a:t> ……)</a:t>
            </a:r>
            <a:r>
              <a:rPr lang="de-DE" dirty="0" smtClean="0"/>
              <a:t>		</a:t>
            </a:r>
            <a:r>
              <a:rPr lang="de-DE" i="1" dirty="0"/>
              <a:t>; hier dürfen </a:t>
            </a:r>
            <a:r>
              <a:rPr lang="de-DE" i="1" dirty="0" err="1"/>
              <a:t>Refs</a:t>
            </a:r>
            <a:r>
              <a:rPr lang="de-DE" i="1" dirty="0"/>
              <a:t> geändert werden dürfen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8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/>
              <a:t>Concurrency</a:t>
            </a:r>
            <a:r>
              <a:rPr lang="de-DE" sz="2800" dirty="0"/>
              <a:t> </a:t>
            </a:r>
            <a:r>
              <a:rPr lang="de-DE" sz="2800" dirty="0" smtClean="0"/>
              <a:t>REF‘S Zusammenfassung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755576" y="1340768"/>
            <a:ext cx="76328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Transactions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A</a:t>
            </a:r>
            <a:r>
              <a:rPr lang="en-US" dirty="0" err="1" smtClean="0"/>
              <a:t>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3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Atom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55576" y="1346350"/>
            <a:ext cx="85689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; 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atom</a:t>
            </a:r>
            <a:r>
              <a:rPr lang="de-DE" sz="2000" b="1" dirty="0" smtClean="0"/>
              <a:t> “Hallo“))</a:t>
            </a:r>
            <a:r>
              <a:rPr lang="de-DE" dirty="0" smtClean="0"/>
              <a:t>	</a:t>
            </a:r>
            <a:r>
              <a:rPr lang="de-DE" i="1" dirty="0"/>
              <a:t>; Erzeug eines String Atoms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	</a:t>
            </a:r>
            <a:r>
              <a:rPr lang="de-DE" dirty="0" smtClean="0"/>
              <a:t>		</a:t>
            </a:r>
            <a:r>
              <a:rPr lang="de-DE" i="1" dirty="0"/>
              <a:t>; ließt das Atom aus 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</a:t>
            </a:r>
            <a:r>
              <a:rPr lang="de-DE" i="1" dirty="0"/>
              <a:t>; ließt das Atom aus , als </a:t>
            </a:r>
            <a:r>
              <a:rPr lang="de-DE" i="1" dirty="0" err="1"/>
              <a:t>Readermacro</a:t>
            </a:r>
            <a:r>
              <a:rPr lang="de-DE" i="1" dirty="0"/>
              <a:t> (Kurzschreibweise)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reset</a:t>
            </a:r>
            <a:r>
              <a:rPr lang="de-DE" sz="2000" b="1" dirty="0"/>
              <a:t>! s </a:t>
            </a:r>
            <a:r>
              <a:rPr lang="de-DE" sz="2000" b="1" dirty="0" smtClean="0"/>
              <a:t>“</a:t>
            </a:r>
            <a:r>
              <a:rPr lang="de-DE" sz="2000" b="1" dirty="0" err="1" smtClean="0"/>
              <a:t>Bonjour</a:t>
            </a:r>
            <a:r>
              <a:rPr lang="de-DE" sz="2000" b="1" dirty="0"/>
              <a:t>“)	</a:t>
            </a:r>
            <a:r>
              <a:rPr lang="de-DE" i="1" dirty="0" smtClean="0"/>
              <a:t>; </a:t>
            </a:r>
            <a:r>
              <a:rPr lang="de-DE" i="1" dirty="0"/>
              <a:t>setzt ein neuen Wert auf das Atom</a:t>
            </a:r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swap</a:t>
            </a:r>
            <a:r>
              <a:rPr lang="de-DE" sz="2000" b="1" dirty="0"/>
              <a:t>! s#(.</a:t>
            </a:r>
            <a:r>
              <a:rPr lang="de-DE" sz="2000" b="1" dirty="0" err="1"/>
              <a:t>ToUpper</a:t>
            </a:r>
            <a:r>
              <a:rPr lang="de-DE" sz="2000" b="1" dirty="0"/>
              <a:t> %)) </a:t>
            </a:r>
            <a:r>
              <a:rPr lang="de-DE" dirty="0" smtClean="0"/>
              <a:t>	</a:t>
            </a:r>
            <a:r>
              <a:rPr lang="de-DE" i="1" dirty="0"/>
              <a:t>; Ändert den Wert des Atoms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55576" y="4725144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Zusammenfassung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smtClean="0"/>
              <a:t>Atoms </a:t>
            </a:r>
            <a:r>
              <a:rPr lang="en-US" dirty="0" err="1"/>
              <a:t>w</a:t>
            </a:r>
            <a:r>
              <a:rPr lang="en-US" dirty="0" err="1" smtClean="0"/>
              <a:t>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Agents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755576" y="1268760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Erzeugen</a:t>
            </a:r>
          </a:p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</a:t>
            </a:r>
            <a:r>
              <a:rPr lang="de-DE" sz="2000" b="1" dirty="0" smtClean="0"/>
              <a:t> s (</a:t>
            </a:r>
            <a:r>
              <a:rPr lang="de-DE" sz="2000" b="1" dirty="0" err="1" smtClean="0"/>
              <a:t>agent</a:t>
            </a:r>
            <a:r>
              <a:rPr lang="de-DE" sz="2000" b="1" dirty="0" smtClean="0"/>
              <a:t> „Hallo“))</a:t>
            </a:r>
            <a:r>
              <a:rPr lang="de-DE" dirty="0" smtClean="0"/>
              <a:t>	   </a:t>
            </a:r>
            <a:r>
              <a:rPr lang="de-DE" i="1" dirty="0" smtClean="0"/>
              <a:t>; </a:t>
            </a:r>
            <a:r>
              <a:rPr lang="de-DE" i="1" dirty="0"/>
              <a:t>Erzeug eines String </a:t>
            </a:r>
            <a:r>
              <a:rPr lang="de-DE" i="1" dirty="0" err="1"/>
              <a:t>Agents</a:t>
            </a:r>
            <a:endParaRPr lang="de-DE" i="1" dirty="0"/>
          </a:p>
          <a:p>
            <a:endParaRPr lang="de-DE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deref</a:t>
            </a:r>
            <a:r>
              <a:rPr lang="de-DE" sz="2000" b="1" dirty="0"/>
              <a:t> s)	</a:t>
            </a:r>
            <a:r>
              <a:rPr lang="de-DE" dirty="0" smtClean="0"/>
              <a:t>		   </a:t>
            </a:r>
            <a:r>
              <a:rPr lang="de-DE" i="1" dirty="0" smtClean="0"/>
              <a:t>; </a:t>
            </a:r>
            <a:r>
              <a:rPr lang="de-DE" i="1" dirty="0"/>
              <a:t>ließt den Agent aus -&gt; „Hallo“</a:t>
            </a:r>
          </a:p>
          <a:p>
            <a:r>
              <a:rPr lang="de-DE" sz="2000" b="1" dirty="0"/>
              <a:t>@s</a:t>
            </a:r>
            <a:r>
              <a:rPr lang="de-DE" dirty="0" smtClean="0"/>
              <a:t>			   </a:t>
            </a:r>
            <a:r>
              <a:rPr lang="de-DE" i="1" dirty="0" smtClean="0"/>
              <a:t>; </a:t>
            </a:r>
            <a:r>
              <a:rPr lang="de-DE" i="1" dirty="0"/>
              <a:t>ließt den Agent aus </a:t>
            </a:r>
          </a:p>
          <a:p>
            <a:endParaRPr lang="de-DE" dirty="0"/>
          </a:p>
          <a:p>
            <a:r>
              <a:rPr lang="de-DE" sz="2000" b="1" dirty="0"/>
              <a:t>(send s #(.</a:t>
            </a:r>
            <a:r>
              <a:rPr lang="de-DE" sz="2000" b="1" dirty="0" err="1"/>
              <a:t>ToUpper</a:t>
            </a:r>
            <a:r>
              <a:rPr lang="de-DE" sz="2000" b="1" dirty="0"/>
              <a:t> %))</a:t>
            </a:r>
            <a:r>
              <a:rPr lang="de-DE" dirty="0" smtClean="0"/>
              <a:t>	   </a:t>
            </a:r>
            <a:r>
              <a:rPr lang="de-DE" i="1" dirty="0" smtClean="0"/>
              <a:t>; </a:t>
            </a:r>
            <a:r>
              <a:rPr lang="de-DE" i="1" dirty="0"/>
              <a:t>Neue Nachricht an den Agent Senden</a:t>
            </a:r>
          </a:p>
          <a:p>
            <a:r>
              <a:rPr lang="de-DE" sz="2000" b="1" dirty="0"/>
              <a:t>(send-off s #(.</a:t>
            </a:r>
            <a:r>
              <a:rPr lang="de-DE" sz="2000" b="1" dirty="0" err="1"/>
              <a:t>ToLower</a:t>
            </a:r>
            <a:r>
              <a:rPr lang="de-DE" sz="2000" b="1" dirty="0"/>
              <a:t> %)) </a:t>
            </a:r>
            <a:r>
              <a:rPr lang="de-DE" sz="2000" b="1" dirty="0" smtClean="0"/>
              <a:t>  </a:t>
            </a:r>
            <a:r>
              <a:rPr lang="de-DE" i="1" dirty="0" smtClean="0"/>
              <a:t>; </a:t>
            </a:r>
            <a:r>
              <a:rPr lang="de-DE" i="1" dirty="0"/>
              <a:t>Neue Nachricht an den Agent Senden</a:t>
            </a:r>
          </a:p>
          <a:p>
            <a:r>
              <a:rPr lang="de-DE" i="1" dirty="0" smtClean="0"/>
              <a:t>                                                       ; </a:t>
            </a:r>
            <a:r>
              <a:rPr lang="de-DE" i="1" dirty="0"/>
              <a:t>Die Behandlung in Thread Pool ist anders</a:t>
            </a:r>
          </a:p>
          <a:p>
            <a:endParaRPr lang="de-DE" dirty="0" smtClean="0"/>
          </a:p>
          <a:p>
            <a:r>
              <a:rPr lang="de-DE" sz="2000" b="1" dirty="0"/>
              <a:t>(</a:t>
            </a:r>
            <a:r>
              <a:rPr lang="de-DE" sz="2000" b="1" dirty="0" err="1"/>
              <a:t>await</a:t>
            </a:r>
            <a:r>
              <a:rPr lang="de-DE" sz="2000" b="1" dirty="0"/>
              <a:t> s)</a:t>
            </a:r>
            <a:r>
              <a:rPr lang="de-DE" dirty="0" smtClean="0"/>
              <a:t>			  </a:t>
            </a:r>
            <a:r>
              <a:rPr lang="de-DE" i="1" dirty="0" smtClean="0"/>
              <a:t>; </a:t>
            </a:r>
            <a:r>
              <a:rPr lang="de-DE" i="1" dirty="0"/>
              <a:t>Wartet </a:t>
            </a:r>
            <a:r>
              <a:rPr lang="de-DE" i="1" dirty="0" err="1"/>
              <a:t>daruf</a:t>
            </a:r>
            <a:r>
              <a:rPr lang="de-DE" i="1" dirty="0"/>
              <a:t> das der Agent fertig ist.</a:t>
            </a:r>
          </a:p>
          <a:p>
            <a:r>
              <a:rPr lang="de-DE" sz="2000" b="1" dirty="0"/>
              <a:t>(</a:t>
            </a:r>
            <a:r>
              <a:rPr lang="de-DE" sz="2000" b="1" dirty="0" err="1"/>
              <a:t>await-for</a:t>
            </a:r>
            <a:r>
              <a:rPr lang="de-DE" sz="2000" b="1" dirty="0"/>
              <a:t> 5000 s)</a:t>
            </a:r>
            <a:r>
              <a:rPr lang="de-DE" dirty="0" smtClean="0"/>
              <a:t>	  </a:t>
            </a:r>
            <a:r>
              <a:rPr lang="de-DE" i="1" dirty="0" smtClean="0"/>
              <a:t>; </a:t>
            </a:r>
            <a:r>
              <a:rPr lang="de-DE" i="1" dirty="0"/>
              <a:t>Wartet 5 Sekunden darauf das der Agent fertig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2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</a:t>
            </a:r>
            <a:r>
              <a:rPr lang="de-DE" sz="2800" dirty="0" err="1" smtClean="0"/>
              <a:t>Agents</a:t>
            </a:r>
            <a:r>
              <a:rPr lang="de-DE" sz="2800" dirty="0" smtClean="0"/>
              <a:t> Zusammenfassung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899592" y="1484784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Concurrency</a:t>
            </a:r>
            <a:r>
              <a:rPr lang="de-DE" sz="2800" dirty="0" smtClean="0"/>
              <a:t> „Da ist noch mehr“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203848" y="2276872"/>
            <a:ext cx="18362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d</a:t>
            </a:r>
            <a:r>
              <a:rPr lang="de-DE" sz="3200" b="1" dirty="0" err="1" smtClean="0"/>
              <a:t>elay</a:t>
            </a:r>
            <a:endParaRPr lang="de-DE" sz="3200" b="1" dirty="0" smtClean="0"/>
          </a:p>
          <a:p>
            <a:r>
              <a:rPr lang="de-DE" sz="3200" b="1" dirty="0" err="1" smtClean="0"/>
              <a:t>future</a:t>
            </a:r>
            <a:endParaRPr lang="de-DE" sz="3200" b="1" dirty="0" smtClean="0"/>
          </a:p>
          <a:p>
            <a:r>
              <a:rPr lang="de-DE" sz="3200" b="1" dirty="0" err="1"/>
              <a:t>p</a:t>
            </a:r>
            <a:r>
              <a:rPr lang="de-DE" sz="3200" b="1" dirty="0" err="1" smtClean="0"/>
              <a:t>romise</a:t>
            </a:r>
            <a:endParaRPr lang="de-DE" sz="3200" b="1" dirty="0" smtClean="0"/>
          </a:p>
          <a:p>
            <a:r>
              <a:rPr lang="de-DE" sz="3200" b="1" dirty="0" err="1"/>
              <a:t>p</a:t>
            </a:r>
            <a:r>
              <a:rPr lang="de-DE" sz="3200" b="1" dirty="0" err="1" smtClean="0"/>
              <a:t>map</a:t>
            </a:r>
            <a:endParaRPr lang="de-DE" sz="3200" b="1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0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Testen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899592" y="134076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Clojure</a:t>
            </a:r>
            <a:r>
              <a:rPr lang="de-DE" dirty="0" smtClean="0"/>
              <a:t> 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Box 4"/>
          <p:cNvSpPr txBox="1"/>
          <p:nvPr/>
        </p:nvSpPr>
        <p:spPr>
          <a:xfrm>
            <a:off x="899592" y="2060848"/>
            <a:ext cx="756084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(</a:t>
            </a:r>
            <a:r>
              <a:rPr lang="de-DE" sz="2000" b="1" dirty="0" err="1"/>
              <a:t>use</a:t>
            </a:r>
            <a:r>
              <a:rPr lang="de-DE" sz="2000" b="1" dirty="0"/>
              <a:t> '</a:t>
            </a:r>
            <a:r>
              <a:rPr lang="de-DE" sz="2000" b="1" dirty="0" err="1"/>
              <a:t>clojure.test</a:t>
            </a:r>
            <a:r>
              <a:rPr lang="de-DE" sz="2000" b="1" dirty="0" smtClean="0"/>
              <a:t>)</a:t>
            </a:r>
          </a:p>
          <a:p>
            <a:endParaRPr lang="de-DE" dirty="0"/>
          </a:p>
          <a:p>
            <a:r>
              <a:rPr lang="de-DE" i="1" dirty="0" smtClean="0"/>
              <a:t>; Test erstellen</a:t>
            </a:r>
            <a:endParaRPr lang="de-DE" i="1" dirty="0"/>
          </a:p>
          <a:p>
            <a:r>
              <a:rPr lang="de-DE" dirty="0"/>
              <a:t>(</a:t>
            </a:r>
            <a:r>
              <a:rPr lang="de-DE" sz="2000" b="1" dirty="0" err="1"/>
              <a:t>deftest</a:t>
            </a:r>
            <a:r>
              <a:rPr lang="de-DE" sz="2000" b="1" dirty="0"/>
              <a:t> parse-hallo-test</a:t>
            </a:r>
          </a:p>
          <a:p>
            <a:r>
              <a:rPr lang="de-DE" sz="2000" b="1" dirty="0"/>
              <a:t>  (</a:t>
            </a:r>
            <a:r>
              <a:rPr lang="de-DE" sz="2000" b="1" dirty="0" err="1"/>
              <a:t>let</a:t>
            </a:r>
            <a:r>
              <a:rPr lang="de-DE" sz="2000" b="1" dirty="0"/>
              <a:t> [s "HALLO"]</a:t>
            </a:r>
          </a:p>
          <a:p>
            <a:r>
              <a:rPr lang="en-US" sz="2000" b="1" dirty="0"/>
              <a:t>    (is (= (.</a:t>
            </a:r>
            <a:r>
              <a:rPr lang="en-US" sz="2000" b="1" dirty="0" err="1"/>
              <a:t>ToUpper</a:t>
            </a:r>
            <a:r>
              <a:rPr lang="en-US" sz="2000" b="1" dirty="0"/>
              <a:t> "hallo") s) "Should be HALLO")</a:t>
            </a:r>
            <a:r>
              <a:rPr lang="de-DE" sz="2000" b="1" dirty="0"/>
              <a:t>))</a:t>
            </a:r>
          </a:p>
          <a:p>
            <a:endParaRPr lang="de-DE" dirty="0"/>
          </a:p>
          <a:p>
            <a:r>
              <a:rPr lang="de-DE" i="1" dirty="0" smtClean="0"/>
              <a:t>;Test laufen lassen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run</a:t>
            </a:r>
            <a:r>
              <a:rPr lang="de-DE" sz="2000" b="1" dirty="0"/>
              <a:t>-tests '</a:t>
            </a:r>
            <a:r>
              <a:rPr lang="de-DE" sz="2000" b="1" dirty="0" err="1"/>
              <a:t>user</a:t>
            </a:r>
            <a:r>
              <a:rPr lang="de-DE" sz="2000" b="1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Testen Mocken von Daten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755576" y="1412776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sondern 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sz="2000" b="1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smtClean="0"/>
              <a:t>Sample: Mocken von </a:t>
            </a:r>
            <a:r>
              <a:rPr lang="de-DE" sz="2000" b="1" dirty="0" smtClean="0"/>
              <a:t>rand-</a:t>
            </a:r>
            <a:r>
              <a:rPr lang="de-DE" sz="2000" b="1" dirty="0" err="1" smtClean="0"/>
              <a:t>int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4587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Was ist </a:t>
            </a:r>
            <a:r>
              <a:rPr lang="de-DE" sz="2800" dirty="0" err="1" smtClean="0"/>
              <a:t>Clojure</a:t>
            </a:r>
            <a:r>
              <a:rPr lang="de-DE" sz="2800" dirty="0" smtClean="0"/>
              <a:t>?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857648" y="4411005"/>
            <a:ext cx="18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Interopability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88" y="2267776"/>
            <a:ext cx="2468203" cy="158417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" y="5193488"/>
            <a:ext cx="1748012" cy="130932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2" y="5301208"/>
            <a:ext cx="1417372" cy="1209590"/>
          </a:xfrm>
          <a:prstGeom prst="rect">
            <a:avLst/>
          </a:prstGeom>
        </p:spPr>
      </p:pic>
      <p:sp>
        <p:nvSpPr>
          <p:cNvPr id="12" name="TextBox 1"/>
          <p:cNvSpPr txBox="1"/>
          <p:nvPr/>
        </p:nvSpPr>
        <p:spPr>
          <a:xfrm>
            <a:off x="3981948" y="1344446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Lisp</a:t>
            </a:r>
            <a:endParaRPr lang="de-DE" sz="2400" dirty="0"/>
          </a:p>
        </p:txBody>
      </p:sp>
      <p:sp>
        <p:nvSpPr>
          <p:cNvPr id="13" name="TextBox 10"/>
          <p:cNvSpPr txBox="1"/>
          <p:nvPr/>
        </p:nvSpPr>
        <p:spPr>
          <a:xfrm>
            <a:off x="1241524" y="2193725"/>
            <a:ext cx="148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Functional</a:t>
            </a:r>
            <a:endParaRPr lang="de-DE" sz="2400" dirty="0"/>
          </a:p>
        </p:txBody>
      </p:sp>
      <p:sp>
        <p:nvSpPr>
          <p:cNvPr id="14" name="TextBox 11"/>
          <p:cNvSpPr txBox="1"/>
          <p:nvPr/>
        </p:nvSpPr>
        <p:spPr>
          <a:xfrm>
            <a:off x="6017312" y="2202327"/>
            <a:ext cx="208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Immutable</a:t>
            </a:r>
            <a:r>
              <a:rPr lang="de-DE" sz="2400" dirty="0"/>
              <a:t> </a:t>
            </a:r>
            <a:r>
              <a:rPr lang="de-DE" sz="2400" dirty="0" err="1"/>
              <a:t>Datastructures</a:t>
            </a:r>
            <a:endParaRPr lang="de-DE" sz="2400" dirty="0"/>
          </a:p>
        </p:txBody>
      </p:sp>
      <p:sp>
        <p:nvSpPr>
          <p:cNvPr id="15" name="TextBox 12"/>
          <p:cNvSpPr txBox="1"/>
          <p:nvPr/>
        </p:nvSpPr>
        <p:spPr>
          <a:xfrm>
            <a:off x="1069391" y="3397642"/>
            <a:ext cx="183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Concurrency</a:t>
            </a:r>
            <a:endParaRPr lang="de-DE" sz="2400" dirty="0"/>
          </a:p>
        </p:txBody>
      </p:sp>
      <p:sp>
        <p:nvSpPr>
          <p:cNvPr id="16" name="TextBox 13"/>
          <p:cNvSpPr txBox="1"/>
          <p:nvPr/>
        </p:nvSpPr>
        <p:spPr>
          <a:xfrm>
            <a:off x="6073528" y="3371973"/>
            <a:ext cx="98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REPL </a:t>
            </a:r>
            <a:r>
              <a:rPr lang="de-DE" sz="2400" dirty="0" err="1"/>
              <a:t>Based</a:t>
            </a:r>
            <a:endParaRPr lang="de-DE" sz="2400" dirty="0"/>
          </a:p>
        </p:txBody>
      </p:sp>
      <p:sp>
        <p:nvSpPr>
          <p:cNvPr id="17" name="TextBox 2"/>
          <p:cNvSpPr txBox="1"/>
          <p:nvPr/>
        </p:nvSpPr>
        <p:spPr>
          <a:xfrm>
            <a:off x="2899732" y="4421231"/>
            <a:ext cx="167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Dynamisch</a:t>
            </a:r>
          </a:p>
        </p:txBody>
      </p:sp>
    </p:spTree>
    <p:extLst>
      <p:ext uri="{BB962C8B-B14F-4D97-AF65-F5344CB8AC3E}">
        <p14:creationId xmlns:p14="http://schemas.microsoft.com/office/powerpoint/2010/main" val="14167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899592" y="2996952"/>
            <a:ext cx="77048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Bestehende </a:t>
            </a:r>
            <a:r>
              <a:rPr lang="de-DE" dirty="0" err="1" smtClean="0"/>
              <a:t>Macros</a:t>
            </a:r>
            <a:r>
              <a:rPr lang="de-DE" dirty="0" smtClean="0"/>
              <a:t> anschauen</a:t>
            </a:r>
          </a:p>
          <a:p>
            <a:endParaRPr lang="de-DE" dirty="0"/>
          </a:p>
          <a:p>
            <a:r>
              <a:rPr lang="de-DE" dirty="0" smtClean="0"/>
              <a:t>Um bestehende Makros anschauen zu können brauchen wir die Funktion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err="1" smtClean="0"/>
              <a:t>macroexpand</a:t>
            </a:r>
            <a:endParaRPr lang="de-DE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err="1"/>
              <a:t>macroexpand</a:t>
            </a:r>
            <a:r>
              <a:rPr lang="de-DE" sz="2000" b="1" dirty="0"/>
              <a:t>-all</a:t>
            </a:r>
            <a:r>
              <a:rPr lang="de-DE" dirty="0" smtClean="0"/>
              <a:t>	</a:t>
            </a:r>
            <a:r>
              <a:rPr lang="de-DE" i="1" dirty="0" smtClean="0"/>
              <a:t>; (</a:t>
            </a:r>
            <a:r>
              <a:rPr lang="de-DE" i="1" dirty="0" err="1" smtClean="0"/>
              <a:t>use</a:t>
            </a:r>
            <a:r>
              <a:rPr lang="de-DE" i="1" dirty="0" smtClean="0"/>
              <a:t> ‘</a:t>
            </a:r>
            <a:r>
              <a:rPr lang="de-DE" i="1" dirty="0" err="1" smtClean="0"/>
              <a:t>clojure.walk</a:t>
            </a:r>
            <a:r>
              <a:rPr lang="de-DE" i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Beispiel:</a:t>
            </a:r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r>
              <a:rPr lang="de-DE" dirty="0" smtClean="0"/>
              <a:t> gibt es bestehende </a:t>
            </a:r>
            <a:r>
              <a:rPr lang="de-DE" dirty="0" err="1" smtClean="0"/>
              <a:t>Macros</a:t>
            </a:r>
            <a:r>
              <a:rPr lang="de-DE" dirty="0" smtClean="0"/>
              <a:t>, wie …</a:t>
            </a:r>
          </a:p>
          <a:p>
            <a:r>
              <a:rPr lang="de-DE" sz="2000" b="1" dirty="0" err="1"/>
              <a:t>defn</a:t>
            </a:r>
            <a:r>
              <a:rPr lang="de-DE" sz="2000" b="1" dirty="0"/>
              <a:t> </a:t>
            </a:r>
          </a:p>
          <a:p>
            <a:r>
              <a:rPr lang="de-DE" sz="2000" b="1" dirty="0"/>
              <a:t>time</a:t>
            </a:r>
          </a:p>
          <a:p>
            <a:r>
              <a:rPr lang="de-DE" sz="2000" b="1" dirty="0" err="1"/>
              <a:t>and</a:t>
            </a:r>
            <a:endParaRPr lang="de-DE" sz="20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4343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3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 Expansion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54187"/>
            <a:ext cx="7248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958697" y="4785946"/>
            <a:ext cx="742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Quellcode wird an der REPL eingegeben / oder aus einer Datei geladen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Alle Makros werden expandiert.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Erst jetzt wird der Code evaluiert</a:t>
            </a:r>
          </a:p>
        </p:txBody>
      </p:sp>
    </p:spTree>
    <p:extLst>
      <p:ext uri="{BB962C8B-B14F-4D97-AF65-F5344CB8AC3E}">
        <p14:creationId xmlns:p14="http://schemas.microsoft.com/office/powerpoint/2010/main" val="42521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 Expansion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41588" y="1412776"/>
            <a:ext cx="79208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; Eingeben an der REPL</a:t>
            </a:r>
            <a:endParaRPr lang="de-DE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 smtClean="0"/>
              <a:t>hello-world</a:t>
            </a:r>
            <a:r>
              <a:rPr lang="de-DE" sz="2000" b="1" dirty="0" smtClean="0"/>
              <a:t> [] </a:t>
            </a:r>
            <a:r>
              <a:rPr lang="de-DE" sz="2000" b="1" dirty="0"/>
              <a:t>(</a:t>
            </a:r>
            <a:r>
              <a:rPr lang="en-US" sz="2000" b="1" dirty="0" err="1"/>
              <a:t>strrrrrr</a:t>
            </a:r>
            <a:r>
              <a:rPr lang="en-US" sz="2000" b="1" dirty="0"/>
              <a:t> </a:t>
            </a:r>
            <a:r>
              <a:rPr lang="de-DE" sz="2000" b="1" dirty="0"/>
              <a:t>“</a:t>
            </a:r>
            <a:r>
              <a:rPr lang="de-DE" sz="2000" b="1" dirty="0" err="1"/>
              <a:t>Hello</a:t>
            </a:r>
            <a:r>
              <a:rPr lang="de-DE" sz="2000" b="1" dirty="0"/>
              <a:t> World“))</a:t>
            </a:r>
          </a:p>
          <a:p>
            <a:endParaRPr lang="de-DE" dirty="0"/>
          </a:p>
          <a:p>
            <a:r>
              <a:rPr lang="de-DE" i="1" dirty="0"/>
              <a:t>; </a:t>
            </a:r>
            <a:r>
              <a:rPr lang="de-DE" i="1" dirty="0" err="1"/>
              <a:t>Macroexpansion</a:t>
            </a:r>
            <a:endParaRPr lang="de-DE" i="1" dirty="0"/>
          </a:p>
          <a:p>
            <a:r>
              <a:rPr lang="de-DE" i="1" dirty="0"/>
              <a:t>; Dieser Zwischenschritt ist für uns nicht sichtbar</a:t>
            </a:r>
          </a:p>
          <a:p>
            <a:r>
              <a:rPr lang="en-US" sz="2000" b="1" dirty="0"/>
              <a:t>(</a:t>
            </a:r>
            <a:r>
              <a:rPr lang="en-US" sz="2000" b="1" dirty="0" err="1"/>
              <a:t>def</a:t>
            </a:r>
            <a:r>
              <a:rPr lang="en-US" sz="2000" b="1" dirty="0"/>
              <a:t> hello-world [] (</a:t>
            </a:r>
            <a:r>
              <a:rPr lang="en-US" sz="2000" b="1" dirty="0" err="1"/>
              <a:t>clojure.core</a:t>
            </a:r>
            <a:r>
              <a:rPr lang="en-US" sz="2000" b="1" dirty="0"/>
              <a:t>/</a:t>
            </a:r>
            <a:r>
              <a:rPr lang="en-US" sz="2000" b="1" dirty="0" err="1"/>
              <a:t>fn</a:t>
            </a:r>
            <a:r>
              <a:rPr lang="en-US" sz="2000" b="1" dirty="0"/>
              <a:t> ([] (</a:t>
            </a:r>
            <a:r>
              <a:rPr lang="en-US" sz="2000" b="1" dirty="0" err="1"/>
              <a:t>strrrrrr</a:t>
            </a:r>
            <a:r>
              <a:rPr lang="en-US" sz="2000" b="1" dirty="0"/>
              <a:t> "Hello World"))))</a:t>
            </a:r>
          </a:p>
          <a:p>
            <a:endParaRPr lang="en-US" dirty="0"/>
          </a:p>
          <a:p>
            <a:r>
              <a:rPr lang="en-US" i="1" dirty="0"/>
              <a:t>; </a:t>
            </a:r>
            <a:r>
              <a:rPr lang="en-US" i="1" dirty="0" err="1"/>
              <a:t>Evaluierung</a:t>
            </a:r>
            <a:r>
              <a:rPr lang="en-US" i="1" dirty="0"/>
              <a:t>, </a:t>
            </a:r>
            <a:r>
              <a:rPr lang="en-US" i="1" dirty="0" err="1"/>
              <a:t>mekert</a:t>
            </a:r>
            <a:r>
              <a:rPr lang="en-US" i="1" dirty="0"/>
              <a:t> die </a:t>
            </a:r>
            <a:r>
              <a:rPr lang="en-US" i="1" dirty="0" err="1"/>
              <a:t>fehlende</a:t>
            </a:r>
            <a:r>
              <a:rPr lang="en-US" i="1" dirty="0"/>
              <a:t> </a:t>
            </a:r>
            <a:r>
              <a:rPr lang="en-US" i="1" dirty="0" err="1"/>
              <a:t>Funktion</a:t>
            </a:r>
            <a:r>
              <a:rPr lang="en-US" i="1" dirty="0"/>
              <a:t> </a:t>
            </a:r>
            <a:r>
              <a:rPr lang="en-US" i="1" dirty="0" err="1"/>
              <a:t>strrrrrr</a:t>
            </a:r>
            <a:r>
              <a:rPr lang="en-US" i="1" dirty="0"/>
              <a:t>  an</a:t>
            </a:r>
          </a:p>
          <a:p>
            <a:r>
              <a:rPr lang="en-US" i="1" dirty="0" err="1"/>
              <a:t>CompilerException</a:t>
            </a:r>
            <a:r>
              <a:rPr lang="en-US" i="1" dirty="0"/>
              <a:t> </a:t>
            </a:r>
            <a:r>
              <a:rPr lang="en-US" i="1" dirty="0" err="1"/>
              <a:t>System.InvalidOperationException</a:t>
            </a:r>
            <a:r>
              <a:rPr lang="en-US" i="1" dirty="0"/>
              <a:t>: Unable to resolve symbol: </a:t>
            </a:r>
            <a:r>
              <a:rPr lang="en-US" i="1" dirty="0" err="1"/>
              <a:t>strrrrrr</a:t>
            </a:r>
            <a:r>
              <a:rPr lang="en-US" i="1" dirty="0"/>
              <a:t> in this context ….</a:t>
            </a:r>
          </a:p>
          <a:p>
            <a:endParaRPr lang="en-US" dirty="0"/>
          </a:p>
          <a:p>
            <a:r>
              <a:rPr lang="en-US" i="1" dirty="0"/>
              <a:t>; Die </a:t>
            </a:r>
            <a:r>
              <a:rPr lang="en-US" i="1" dirty="0" err="1"/>
              <a:t>Macroexpansion</a:t>
            </a:r>
            <a:r>
              <a:rPr lang="en-US" i="1" dirty="0"/>
              <a:t> </a:t>
            </a:r>
            <a:r>
              <a:rPr lang="en-US" i="1" dirty="0" err="1"/>
              <a:t>kann</a:t>
            </a:r>
            <a:r>
              <a:rPr lang="en-US" i="1" dirty="0"/>
              <a:t> </a:t>
            </a:r>
            <a:r>
              <a:rPr lang="en-US" i="1" dirty="0" err="1"/>
              <a:t>manuell</a:t>
            </a:r>
            <a:r>
              <a:rPr lang="en-US" i="1" dirty="0"/>
              <a:t> </a:t>
            </a:r>
            <a:r>
              <a:rPr lang="en-US" i="1" dirty="0" err="1"/>
              <a:t>ausgewählt</a:t>
            </a:r>
            <a:r>
              <a:rPr lang="en-US" i="1" dirty="0"/>
              <a:t> </a:t>
            </a:r>
            <a:r>
              <a:rPr lang="en-US" i="1" dirty="0" err="1"/>
              <a:t>werden</a:t>
            </a:r>
            <a:endParaRPr lang="en-US" i="1" dirty="0"/>
          </a:p>
          <a:p>
            <a:r>
              <a:rPr lang="de-DE" sz="2000" b="1" dirty="0"/>
              <a:t>(</a:t>
            </a:r>
            <a:r>
              <a:rPr lang="de-DE" sz="2000" b="1" dirty="0" err="1"/>
              <a:t>macroexpand</a:t>
            </a:r>
            <a:r>
              <a:rPr lang="de-DE" sz="2000" b="1" dirty="0"/>
              <a:t> ‘(</a:t>
            </a:r>
            <a:r>
              <a:rPr lang="de-DE" sz="2000" b="1" dirty="0" err="1"/>
              <a:t>defn</a:t>
            </a:r>
            <a:r>
              <a:rPr lang="de-DE" sz="2000" b="1" dirty="0"/>
              <a:t> </a:t>
            </a:r>
            <a:r>
              <a:rPr lang="de-DE" sz="2000" b="1" dirty="0" err="1"/>
              <a:t>hello-world</a:t>
            </a:r>
            <a:r>
              <a:rPr lang="de-DE" sz="2000" b="1" dirty="0"/>
              <a:t> [] (</a:t>
            </a:r>
            <a:r>
              <a:rPr lang="en-US" sz="2000" b="1" dirty="0" err="1"/>
              <a:t>strrrrrr</a:t>
            </a:r>
            <a:r>
              <a:rPr lang="en-US" sz="2000" b="1" dirty="0"/>
              <a:t> </a:t>
            </a:r>
            <a:r>
              <a:rPr lang="de-DE" sz="2000" b="1" dirty="0"/>
              <a:t>“</a:t>
            </a:r>
            <a:r>
              <a:rPr lang="de-DE" sz="2000" b="1" dirty="0" err="1"/>
              <a:t>Hello</a:t>
            </a:r>
            <a:r>
              <a:rPr lang="de-DE" sz="2000" b="1" dirty="0"/>
              <a:t> World“)))</a:t>
            </a:r>
          </a:p>
          <a:p>
            <a:endParaRPr lang="en-US" dirty="0" smtClean="0"/>
          </a:p>
          <a:p>
            <a:r>
              <a:rPr lang="en-US" i="1" dirty="0"/>
              <a:t>u</a:t>
            </a:r>
            <a:r>
              <a:rPr lang="en-US" i="1" dirty="0" smtClean="0"/>
              <a:t>ser =&gt; (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i="1" dirty="0"/>
              <a:t>hello-world (</a:t>
            </a:r>
            <a:r>
              <a:rPr lang="en-US" i="1" dirty="0" err="1"/>
              <a:t>clojure.core</a:t>
            </a:r>
            <a:r>
              <a:rPr lang="en-US" i="1" dirty="0"/>
              <a:t>/</a:t>
            </a:r>
            <a:r>
              <a:rPr lang="en-US" i="1" dirty="0" err="1"/>
              <a:t>fn</a:t>
            </a:r>
            <a:r>
              <a:rPr lang="en-US" i="1" dirty="0"/>
              <a:t> ([] (</a:t>
            </a:r>
            <a:r>
              <a:rPr lang="en-US" i="1" dirty="0" err="1"/>
              <a:t>strrrrrr</a:t>
            </a:r>
            <a:r>
              <a:rPr lang="en-US" i="1" dirty="0"/>
              <a:t> Hello World))))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 schreiben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755576" y="1412776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(</a:t>
            </a:r>
            <a:r>
              <a:rPr lang="de-DE" sz="2000" b="1" dirty="0" err="1" smtClean="0"/>
              <a:t>defmacro</a:t>
            </a:r>
            <a:r>
              <a:rPr lang="de-DE" sz="2000" b="1" dirty="0" smtClean="0"/>
              <a:t> </a:t>
            </a:r>
            <a:r>
              <a:rPr lang="de-DE" sz="2000" b="1" dirty="0" err="1"/>
              <a:t>dbg</a:t>
            </a:r>
            <a:r>
              <a:rPr lang="de-DE" sz="2000" b="1" dirty="0"/>
              <a:t> [x] </a:t>
            </a:r>
          </a:p>
          <a:p>
            <a:r>
              <a:rPr lang="nn-NO" sz="2000" b="1" dirty="0"/>
              <a:t>  `(let [x# ~x] (println "dbg:" '~x "=" x#) x</a:t>
            </a:r>
            <a:r>
              <a:rPr lang="nn-NO" sz="2000" b="1" dirty="0" smtClean="0"/>
              <a:t>#))</a:t>
            </a:r>
          </a:p>
          <a:p>
            <a:endParaRPr lang="nn-NO" dirty="0" smtClean="0"/>
          </a:p>
          <a:p>
            <a:r>
              <a:rPr lang="nn-NO" sz="2000" b="1" dirty="0"/>
              <a:t>(dbg (* 2 3))</a:t>
            </a:r>
            <a:r>
              <a:rPr lang="nn-NO" dirty="0"/>
              <a:t>	</a:t>
            </a:r>
            <a:r>
              <a:rPr lang="nn-NO" i="1" dirty="0"/>
              <a:t>; dbg: (+ 2 3) = 5</a:t>
            </a:r>
            <a:endParaRPr lang="nn-NO" i="1" dirty="0" smtClean="0"/>
          </a:p>
          <a:p>
            <a:endParaRPr lang="nn-NO" dirty="0"/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Macro heißt dbg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Hat ein Parameter x    -&gt;  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Der Backtick leitet eine Schablone ein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~x unterbricht die Schablone und setzt den Wert selber ein ~x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x# erzeugt einen innerhalb des Macros eindeutigen Bezeichner. Macros können so geschachtelt werden. x#   </a:t>
            </a:r>
            <a:r>
              <a:rPr lang="nn-NO" dirty="0"/>
              <a:t>-&gt; </a:t>
            </a:r>
            <a:r>
              <a:rPr lang="nn-NO" dirty="0" smtClean="0"/>
              <a:t>x</a:t>
            </a:r>
            <a:r>
              <a:rPr lang="nn-NO" dirty="0"/>
              <a:t>__8__auto</a:t>
            </a:r>
            <a:r>
              <a:rPr lang="nn-NO" dirty="0" smtClean="0"/>
              <a:t>__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'~</a:t>
            </a:r>
            <a:r>
              <a:rPr lang="nn-NO" dirty="0" smtClean="0"/>
              <a:t>x setzt den Wert wieder selber ein, aber durch den Quote wir er nicht ausgewertet. </a:t>
            </a:r>
            <a:r>
              <a:rPr lang="nn-NO" dirty="0"/>
              <a:t>'~</a:t>
            </a:r>
            <a:r>
              <a:rPr lang="nn-NO" dirty="0" smtClean="0"/>
              <a:t>x -&gt; (* 2 3)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Das println </a:t>
            </a:r>
            <a:r>
              <a:rPr lang="nn-NO" dirty="0" smtClean="0"/>
              <a:t>gibt folgende aus -  &gt;      dbg:(+ </a:t>
            </a:r>
            <a:r>
              <a:rPr lang="nn-NO" dirty="0"/>
              <a:t>2 3) = </a:t>
            </a:r>
            <a:r>
              <a:rPr lang="nn-NO" dirty="0" smtClean="0"/>
              <a:t>5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 lezte Anweisung des Makros ist x#    -&gt; 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 smtClean="0"/>
              <a:t>Dieser Wert wird zurückgegeben. Das Makro erzeugt also nur den Seiteneffekt der Konsolen Ausgabe, beeinflußt das Programm aber nicht!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894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Makros benutze Tasten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00994"/>
            <a:ext cx="6181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755576" y="145865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Wo finde ich die </a:t>
            </a:r>
            <a:r>
              <a:rPr lang="de-DE" dirty="0" err="1" smtClean="0"/>
              <a:t>Macro</a:t>
            </a:r>
            <a:r>
              <a:rPr lang="de-DE" dirty="0" smtClean="0"/>
              <a:t> Zeichen auf meiner Tastatur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  ‘ 		-&gt;	Taste 1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syntax</a:t>
            </a:r>
            <a:r>
              <a:rPr lang="de-DE" dirty="0"/>
              <a:t>-</a:t>
            </a:r>
            <a:r>
              <a:rPr lang="de-DE" dirty="0" err="1" smtClean="0"/>
              <a:t>quoute</a:t>
            </a:r>
            <a:r>
              <a:rPr lang="de-DE" dirty="0" smtClean="0"/>
              <a:t> `		-&gt;	Taste 2 mit </a:t>
            </a:r>
            <a:r>
              <a:rPr lang="de-DE" dirty="0" err="1" smtClean="0"/>
              <a:t>Shift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unquoute</a:t>
            </a:r>
            <a:r>
              <a:rPr lang="de-DE" dirty="0" smtClean="0"/>
              <a:t> ~		-&gt;	Taste 3 mit </a:t>
            </a:r>
            <a:r>
              <a:rPr lang="de-DE" dirty="0" err="1" smtClean="0"/>
              <a:t>AltGr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Unquote-splicing</a:t>
            </a:r>
            <a:r>
              <a:rPr lang="de-DE" dirty="0" smtClean="0"/>
              <a:t> ~@	-&gt;                </a:t>
            </a:r>
            <a:r>
              <a:rPr lang="de-DE" dirty="0" err="1" smtClean="0"/>
              <a:t>nocmal</a:t>
            </a:r>
            <a:r>
              <a:rPr lang="de-DE" dirty="0" smtClean="0"/>
              <a:t> </a:t>
            </a:r>
            <a:r>
              <a:rPr lang="de-DE" dirty="0" err="1" smtClean="0"/>
              <a:t>unquote</a:t>
            </a:r>
            <a:r>
              <a:rPr lang="de-DE" dirty="0" smtClean="0"/>
              <a:t> + @ Taste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9236" y="4594602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955728" y="3765254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6220894" y="4213796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1763688" y="4153806"/>
            <a:ext cx="26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Arbeiten mit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336084" y="4672559"/>
            <a:ext cx="317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 für schnelle Test</a:t>
            </a:r>
          </a:p>
          <a:p>
            <a:endParaRPr lang="de-DE" dirty="0" smtClean="0"/>
          </a:p>
          <a:p>
            <a:r>
              <a:rPr lang="de-DE" dirty="0" smtClean="0"/>
              <a:t>Braucht einen zusätzlichen Editor zum Arbeiten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03" y="2960491"/>
            <a:ext cx="3788507" cy="13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4"/>
          <p:cNvSpPr txBox="1"/>
          <p:nvPr/>
        </p:nvSpPr>
        <p:spPr>
          <a:xfrm>
            <a:off x="3294248" y="1488847"/>
            <a:ext cx="21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10" name="TextBox 5"/>
          <p:cNvSpPr txBox="1"/>
          <p:nvPr/>
        </p:nvSpPr>
        <p:spPr>
          <a:xfrm>
            <a:off x="1566056" y="2496959"/>
            <a:ext cx="11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Bare </a:t>
            </a:r>
            <a:r>
              <a:rPr lang="de-DE" dirty="0" err="1" smtClean="0"/>
              <a:t>Repl</a:t>
            </a:r>
            <a:endParaRPr lang="de-DE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4" y="3038034"/>
            <a:ext cx="3197268" cy="13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8"/>
          <p:cNvSpPr txBox="1"/>
          <p:nvPr/>
        </p:nvSpPr>
        <p:spPr>
          <a:xfrm>
            <a:off x="5526496" y="24199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 Studio Integration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5271550" y="4857122"/>
            <a:ext cx="363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Besser für größere Projekte</a:t>
            </a:r>
          </a:p>
          <a:p>
            <a:endParaRPr lang="de-DE" dirty="0" smtClean="0"/>
          </a:p>
          <a:p>
            <a:r>
              <a:rPr lang="de-DE" dirty="0" smtClean="0"/>
              <a:t>Hat integrierte REPL </a:t>
            </a:r>
          </a:p>
          <a:p>
            <a:r>
              <a:rPr lang="de-DE" dirty="0" smtClean="0"/>
              <a:t>Hat Projekt Support</a:t>
            </a:r>
          </a:p>
          <a:p>
            <a:r>
              <a:rPr lang="de-DE" dirty="0" smtClean="0"/>
              <a:t>Hat File Support</a:t>
            </a:r>
            <a:endParaRPr lang="de-DE" dirty="0"/>
          </a:p>
        </p:txBody>
      </p:sp>
      <p:sp>
        <p:nvSpPr>
          <p:cNvPr id="14" name="Down Arrow 10"/>
          <p:cNvSpPr/>
          <p:nvPr/>
        </p:nvSpPr>
        <p:spPr>
          <a:xfrm rot="3382499">
            <a:off x="2663884" y="1737456"/>
            <a:ext cx="360040" cy="842239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own Arrow 13"/>
          <p:cNvSpPr/>
          <p:nvPr/>
        </p:nvSpPr>
        <p:spPr>
          <a:xfrm rot="18136343">
            <a:off x="5633784" y="1663071"/>
            <a:ext cx="360040" cy="827851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Beispiele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899592" y="162880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  <a:p>
            <a:endParaRPr lang="de-DE" dirty="0"/>
          </a:p>
          <a:p>
            <a:r>
              <a:rPr lang="de-DE" dirty="0" smtClean="0"/>
              <a:t>Word Shuffle</a:t>
            </a:r>
          </a:p>
          <a:p>
            <a:endParaRPr lang="de-DE" dirty="0"/>
          </a:p>
          <a:p>
            <a:r>
              <a:rPr lang="de-DE" dirty="0" smtClean="0"/>
              <a:t>Daten </a:t>
            </a:r>
            <a:r>
              <a:rPr lang="de-DE" dirty="0" err="1" smtClean="0"/>
              <a:t>crunchen</a:t>
            </a:r>
            <a:r>
              <a:rPr lang="de-DE" dirty="0" smtClean="0"/>
              <a:t> File und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Links und </a:t>
            </a:r>
            <a:r>
              <a:rPr lang="de-DE" sz="2800" dirty="0" err="1" smtClean="0"/>
              <a:t>Resourcen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592" y="126876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Links</a:t>
            </a:r>
            <a:endParaRPr lang="de-DE" dirty="0">
              <a:hlinkClick r:id="rId3"/>
            </a:endParaRP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://clojure.org/</a:t>
            </a:r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://clojuredocs.org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github.com/clojure/clojure-clr/wiki</a:t>
            </a:r>
            <a:endParaRPr lang="de-DE" dirty="0" smtClean="0"/>
          </a:p>
          <a:p>
            <a:r>
              <a:rPr lang="de-DE" dirty="0">
                <a:hlinkClick r:id="rId5"/>
              </a:rPr>
              <a:t>http://planet.clojure.in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Resourcen</a:t>
            </a:r>
            <a:endParaRPr lang="de-DE" dirty="0" smtClean="0"/>
          </a:p>
          <a:p>
            <a:r>
              <a:rPr lang="de-DE" dirty="0">
                <a:hlinkClick r:id="rId6"/>
              </a:rPr>
              <a:t>https://github.com/thomasschulte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github.com/speige/vsClojure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Videos</a:t>
            </a:r>
          </a:p>
          <a:p>
            <a:r>
              <a:rPr lang="de-DE" dirty="0">
                <a:hlinkClick r:id="rId8"/>
              </a:rPr>
              <a:t>http://</a:t>
            </a:r>
            <a:r>
              <a:rPr lang="de-DE" dirty="0" smtClean="0">
                <a:hlinkClick r:id="rId8"/>
              </a:rPr>
              <a:t>www.infoq.com/presentations/Simple-Made-Easy</a:t>
            </a:r>
            <a:endParaRPr lang="de-DE" dirty="0" smtClean="0"/>
          </a:p>
          <a:p>
            <a:r>
              <a:rPr lang="de-DE" dirty="0">
                <a:hlinkClick r:id="rId9"/>
              </a:rPr>
              <a:t>http://</a:t>
            </a:r>
            <a:r>
              <a:rPr lang="de-DE" dirty="0" smtClean="0">
                <a:hlinkClick r:id="rId9"/>
              </a:rPr>
              <a:t>channel9.msdn.com/Shows/Going+Deep/Expert-to-Expert-Rich-Hickey-and-Brian-Beckman-Inside-Clojure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1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Fazit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99592" y="1772816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vs. Funktion</a:t>
            </a:r>
          </a:p>
          <a:p>
            <a:endParaRPr lang="de-DE" dirty="0"/>
          </a:p>
          <a:p>
            <a:r>
              <a:rPr lang="de-DE" dirty="0" smtClean="0"/>
              <a:t>Polyglotte Programm 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4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Überschrift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Von </a:t>
            </a:r>
            <a:r>
              <a:rPr lang="de-DE" sz="2800" dirty="0" err="1" smtClean="0"/>
              <a:t>c#</a:t>
            </a:r>
            <a:r>
              <a:rPr lang="de-DE" sz="2800" dirty="0" smtClean="0"/>
              <a:t> nach </a:t>
            </a:r>
            <a:r>
              <a:rPr lang="de-DE" sz="2800" dirty="0" err="1" smtClean="0"/>
              <a:t>Clojure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92562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/>
              <a:t>Console.WriteLine</a:t>
            </a:r>
            <a:r>
              <a:rPr lang="de-DE" sz="3200" b="1" dirty="0" smtClean="0"/>
              <a:t>(„</a:t>
            </a:r>
            <a:r>
              <a:rPr lang="de-DE" sz="3200" b="1" dirty="0" err="1" smtClean="0"/>
              <a:t>Hello</a:t>
            </a:r>
            <a:r>
              <a:rPr lang="de-DE" sz="3200" b="1" dirty="0" smtClean="0"/>
              <a:t> World!“);</a:t>
            </a:r>
            <a:endParaRPr lang="de-DE" sz="32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925620" y="292494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WriteLine</a:t>
            </a:r>
            <a:r>
              <a:rPr lang="de-DE" sz="3200" b="1" dirty="0"/>
              <a:t>(„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25620" y="4149080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println</a:t>
            </a:r>
            <a:r>
              <a:rPr lang="de-DE" sz="3200" b="1" dirty="0"/>
              <a:t>(„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25620" y="537321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(</a:t>
            </a:r>
            <a:r>
              <a:rPr lang="de-DE" sz="3200" b="1" dirty="0" err="1"/>
              <a:t>println</a:t>
            </a:r>
            <a:r>
              <a:rPr lang="de-DE" sz="3200" b="1" dirty="0"/>
              <a:t> „</a:t>
            </a:r>
            <a:r>
              <a:rPr lang="de-DE" sz="3200" b="1" dirty="0" err="1"/>
              <a:t>Hello</a:t>
            </a:r>
            <a:r>
              <a:rPr lang="de-DE" sz="3200" b="1" dirty="0"/>
              <a:t> World!“)</a:t>
            </a:r>
          </a:p>
        </p:txBody>
      </p:sp>
    </p:spTree>
    <p:extLst>
      <p:ext uri="{BB962C8B-B14F-4D97-AF65-F5344CB8AC3E}">
        <p14:creationId xmlns:p14="http://schemas.microsoft.com/office/powerpoint/2010/main" val="12246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REPL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167844" y="2420888"/>
            <a:ext cx="2160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err="1" smtClean="0"/>
              <a:t>Eval</a:t>
            </a:r>
            <a:endParaRPr lang="de-DE" sz="3200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Loop</a:t>
            </a:r>
            <a:endParaRPr lang="de-DE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5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Einfache Datentypen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/>
          <p:cNvSpPr txBox="1"/>
          <p:nvPr/>
        </p:nvSpPr>
        <p:spPr>
          <a:xfrm>
            <a:off x="755576" y="1858058"/>
            <a:ext cx="73448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Integer: 		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Double: 		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Big </a:t>
            </a:r>
            <a:r>
              <a:rPr lang="de-DE" sz="2400" dirty="0" err="1" smtClean="0"/>
              <a:t>Decimal</a:t>
            </a:r>
            <a:r>
              <a:rPr lang="de-DE" sz="2400" dirty="0" smtClean="0"/>
              <a:t>: 	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String: 		„</a:t>
            </a:r>
            <a:r>
              <a:rPr lang="de-DE" sz="2400" dirty="0" err="1" smtClean="0"/>
              <a:t>Hello</a:t>
            </a:r>
            <a:r>
              <a:rPr lang="de-DE" sz="2400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Symbol: 		</a:t>
            </a:r>
            <a:r>
              <a:rPr lang="de-DE" sz="2400" dirty="0" err="1" smtClean="0"/>
              <a:t>foo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err="1" smtClean="0"/>
              <a:t>Keyword</a:t>
            </a:r>
            <a:r>
              <a:rPr lang="de-DE" sz="2400" dirty="0" smtClean="0"/>
              <a:t>: 		:</a:t>
            </a:r>
            <a:r>
              <a:rPr lang="de-DE" sz="2400" dirty="0" err="1" smtClean="0"/>
              <a:t>firstname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Boolean: 		</a:t>
            </a:r>
            <a:r>
              <a:rPr lang="de-DE" sz="2400" dirty="0" err="1" smtClean="0"/>
              <a:t>true,false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Null Value: 		</a:t>
            </a:r>
            <a:r>
              <a:rPr lang="de-DE" sz="2400" dirty="0" err="1" smtClean="0"/>
              <a:t>nil</a:t>
            </a:r>
            <a:endParaRPr lang="de-DE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Rational: 		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err="1" smtClean="0"/>
              <a:t>Regex</a:t>
            </a:r>
            <a:r>
              <a:rPr lang="de-DE" sz="2400" dirty="0" smtClean="0"/>
              <a:t>: 		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2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Datenstrukturen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899592" y="1307982"/>
            <a:ext cx="302433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Listen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 smtClean="0"/>
              <a:t>(</a:t>
            </a:r>
            <a:r>
              <a:rPr lang="de-DE" sz="2000" b="1" dirty="0" err="1" smtClean="0"/>
              <a:t>str</a:t>
            </a:r>
            <a:r>
              <a:rPr lang="de-DE" sz="2000" b="1" dirty="0" smtClean="0"/>
              <a:t> “Hallo Welt“ “!“)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‘(1 2 3)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11" name="TextBox 8"/>
          <p:cNvSpPr txBox="1"/>
          <p:nvPr/>
        </p:nvSpPr>
        <p:spPr>
          <a:xfrm>
            <a:off x="4287117" y="1316734"/>
            <a:ext cx="25922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Vektoren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[1 2 3 4]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[“a“ “b“ “c“]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9"/>
          <p:cNvSpPr txBox="1"/>
          <p:nvPr/>
        </p:nvSpPr>
        <p:spPr>
          <a:xfrm>
            <a:off x="899592" y="3140968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Maps</a:t>
            </a:r>
            <a:endParaRPr lang="de-DE" sz="2800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{ :</a:t>
            </a:r>
            <a:r>
              <a:rPr lang="de-DE" sz="2000" b="1" dirty="0" err="1"/>
              <a:t>firstname</a:t>
            </a:r>
            <a:r>
              <a:rPr lang="de-DE" sz="2000" b="1" dirty="0"/>
              <a:t> „Thomas“</a:t>
            </a:r>
          </a:p>
          <a:p>
            <a:r>
              <a:rPr lang="de-DE" sz="2000" b="1" dirty="0"/>
              <a:t>       :</a:t>
            </a:r>
            <a:r>
              <a:rPr lang="de-DE" sz="2000" b="1" dirty="0" err="1"/>
              <a:t>lastname</a:t>
            </a:r>
            <a:r>
              <a:rPr lang="de-DE" sz="2000" b="1" dirty="0"/>
              <a:t> „Schulte“}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{ “</a:t>
            </a:r>
            <a:r>
              <a:rPr lang="de-DE" sz="2000" b="1" dirty="0" err="1"/>
              <a:t>name</a:t>
            </a:r>
            <a:r>
              <a:rPr lang="de-DE" sz="2000" b="1" dirty="0"/>
              <a:t>“ “Thomas“</a:t>
            </a:r>
          </a:p>
          <a:p>
            <a:r>
              <a:rPr lang="de-DE" sz="2000" b="1" dirty="0" smtClean="0"/>
              <a:t>       </a:t>
            </a:r>
            <a:r>
              <a:rPr lang="de-DE" sz="2000" b="1" dirty="0"/>
              <a:t>“</a:t>
            </a:r>
            <a:r>
              <a:rPr lang="de-DE" sz="2000" b="1" dirty="0" err="1"/>
              <a:t>vorname</a:t>
            </a:r>
            <a:r>
              <a:rPr lang="de-DE" sz="2000" b="1" dirty="0"/>
              <a:t>“ “Schulte“}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3" name="TextBox 11"/>
          <p:cNvSpPr txBox="1"/>
          <p:nvPr/>
        </p:nvSpPr>
        <p:spPr>
          <a:xfrm>
            <a:off x="4284656" y="3140968"/>
            <a:ext cx="4463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Set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#{ “C“  “C++“  “C#“  “</a:t>
            </a:r>
            <a:r>
              <a:rPr lang="de-DE" sz="2000" b="1" dirty="0" err="1"/>
              <a:t>Clojure</a:t>
            </a:r>
            <a:r>
              <a:rPr lang="de-DE" sz="2000" b="1" dirty="0"/>
              <a:t>“}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b="1" dirty="0"/>
              <a:t>#{ 1  2  3  4}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47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 erstellen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899592" y="1866150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(</a:t>
            </a:r>
            <a:r>
              <a:rPr lang="de-DE" sz="4000" b="1" dirty="0" err="1" smtClean="0"/>
              <a:t>defn</a:t>
            </a:r>
            <a:r>
              <a:rPr lang="de-DE" sz="4000" b="1" dirty="0" smtClean="0"/>
              <a:t> </a:t>
            </a:r>
            <a:r>
              <a:rPr lang="de-DE" sz="4000" b="1" dirty="0" err="1" smtClean="0"/>
              <a:t>greetings</a:t>
            </a:r>
            <a:r>
              <a:rPr lang="de-DE" sz="4000" b="1" dirty="0" smtClean="0"/>
              <a:t> [</a:t>
            </a:r>
            <a:r>
              <a:rPr lang="de-DE" sz="4000" b="1" dirty="0" err="1" smtClean="0"/>
              <a:t>name</a:t>
            </a:r>
            <a:r>
              <a:rPr lang="de-DE" sz="4000" b="1" dirty="0" smtClean="0"/>
              <a:t>]</a:t>
            </a:r>
          </a:p>
          <a:p>
            <a:r>
              <a:rPr lang="de-DE" sz="4000" b="1" dirty="0"/>
              <a:t> </a:t>
            </a:r>
            <a:r>
              <a:rPr lang="de-DE" sz="4000" b="1" dirty="0" smtClean="0"/>
              <a:t>     (</a:t>
            </a:r>
            <a:r>
              <a:rPr lang="de-DE" sz="4000" b="1" dirty="0" err="1" smtClean="0"/>
              <a:t>str</a:t>
            </a:r>
            <a:r>
              <a:rPr lang="de-DE" sz="4000" b="1" dirty="0" smtClean="0"/>
              <a:t> “Hallo “ </a:t>
            </a:r>
            <a:r>
              <a:rPr lang="de-DE" sz="4000" b="1" dirty="0" err="1" smtClean="0"/>
              <a:t>name</a:t>
            </a:r>
            <a:r>
              <a:rPr lang="de-DE" sz="4000" b="1" dirty="0" smtClean="0"/>
              <a:t>))</a:t>
            </a:r>
            <a:endParaRPr lang="de-DE" sz="40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899592" y="14968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Definition!</a:t>
            </a:r>
            <a:endParaRPr lang="de-DE" i="1" dirty="0"/>
          </a:p>
        </p:txBody>
      </p:sp>
      <p:sp>
        <p:nvSpPr>
          <p:cNvPr id="10" name="TextBox 7"/>
          <p:cNvSpPr txBox="1"/>
          <p:nvPr/>
        </p:nvSpPr>
        <p:spPr>
          <a:xfrm>
            <a:off x="899592" y="387239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Benutzung!</a:t>
            </a:r>
            <a:endParaRPr lang="de-DE" i="1" dirty="0"/>
          </a:p>
        </p:txBody>
      </p:sp>
      <p:sp>
        <p:nvSpPr>
          <p:cNvPr id="11" name="TextBox 8"/>
          <p:cNvSpPr txBox="1"/>
          <p:nvPr/>
        </p:nvSpPr>
        <p:spPr>
          <a:xfrm>
            <a:off x="899592" y="4293096"/>
            <a:ext cx="5294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(</a:t>
            </a:r>
            <a:r>
              <a:rPr lang="de-DE" sz="4000" b="1" dirty="0" err="1" smtClean="0"/>
              <a:t>greetings</a:t>
            </a:r>
            <a:r>
              <a:rPr lang="de-DE" sz="4000" b="1" dirty="0" smtClean="0"/>
              <a:t> „Thomas“) </a:t>
            </a:r>
          </a:p>
          <a:p>
            <a:r>
              <a:rPr lang="de-DE" sz="4000" i="1" dirty="0" smtClean="0"/>
              <a:t>User=&gt;“Hallo Thomas“</a:t>
            </a:r>
            <a:endParaRPr lang="de-DE" sz="4000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99592" y="61745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8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32656"/>
            <a:ext cx="720080" cy="72008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5576" y="484006"/>
            <a:ext cx="69847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Funktionen erstellen</a:t>
            </a:r>
            <a:endParaRPr lang="de-DE" sz="28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899592" y="1052736"/>
            <a:ext cx="698477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691680" y="3501008"/>
            <a:ext cx="590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(</a:t>
            </a:r>
            <a:r>
              <a:rPr lang="de-DE" sz="4400" b="1" dirty="0" err="1" smtClean="0"/>
              <a:t>defn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greetings</a:t>
            </a:r>
            <a:r>
              <a:rPr lang="de-DE" sz="4400" b="1" dirty="0" smtClean="0"/>
              <a:t> [</a:t>
            </a:r>
            <a:r>
              <a:rPr lang="de-DE" sz="4400" b="1" dirty="0" err="1" smtClean="0"/>
              <a:t>name</a:t>
            </a:r>
            <a:r>
              <a:rPr lang="de-DE" sz="4400" b="1" dirty="0" smtClean="0"/>
              <a:t>]</a:t>
            </a:r>
          </a:p>
          <a:p>
            <a:r>
              <a:rPr lang="de-DE" sz="4400" b="1" dirty="0"/>
              <a:t> </a:t>
            </a:r>
            <a:r>
              <a:rPr lang="de-DE" sz="4400" b="1" dirty="0" smtClean="0"/>
              <a:t>     (</a:t>
            </a:r>
            <a:r>
              <a:rPr lang="de-DE" sz="4400" b="1" dirty="0" err="1" smtClean="0"/>
              <a:t>str</a:t>
            </a:r>
            <a:r>
              <a:rPr lang="de-DE" sz="4400" b="1" dirty="0" smtClean="0"/>
              <a:t> “Hallo “ </a:t>
            </a:r>
            <a:r>
              <a:rPr lang="de-DE" sz="4400" b="1" dirty="0" err="1" smtClean="0"/>
              <a:t>name</a:t>
            </a:r>
            <a:r>
              <a:rPr lang="de-DE" sz="4400" b="1" dirty="0" smtClean="0"/>
              <a:t>))</a:t>
            </a:r>
            <a:endParaRPr lang="de-D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14851" y="27581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Start der Definition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9852" y="275813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Funktionsname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261963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Parameterliste in eckigen Klammern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54452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Funktionsbody, hier nur eine Anweisung</a:t>
            </a:r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7704" y="3127467"/>
            <a:ext cx="504056" cy="51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23928" y="3127467"/>
            <a:ext cx="0" cy="517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00192" y="3265966"/>
            <a:ext cx="144016" cy="379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239852" y="4869160"/>
            <a:ext cx="7560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1264</Words>
  <Application>Microsoft Office PowerPoint</Application>
  <PresentationFormat>On-screen Show (4:3)</PresentationFormat>
  <Paragraphs>440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184</cp:revision>
  <cp:lastPrinted>2013-09-27T08:35:36Z</cp:lastPrinted>
  <dcterms:created xsi:type="dcterms:W3CDTF">2012-08-04T13:46:56Z</dcterms:created>
  <dcterms:modified xsi:type="dcterms:W3CDTF">2013-09-27T13:09:42Z</dcterms:modified>
</cp:coreProperties>
</file>