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9"/>
  </p:handoutMasterIdLst>
  <p:sldIdLst>
    <p:sldId id="256" r:id="rId2"/>
    <p:sldId id="264" r:id="rId3"/>
    <p:sldId id="263" r:id="rId4"/>
    <p:sldId id="265" r:id="rId5"/>
    <p:sldId id="267" r:id="rId6"/>
    <p:sldId id="268" r:id="rId7"/>
    <p:sldId id="269" r:id="rId8"/>
    <p:sldId id="270" r:id="rId9"/>
    <p:sldId id="271" r:id="rId10"/>
    <p:sldId id="272" r:id="rId11"/>
    <p:sldId id="266" r:id="rId12"/>
    <p:sldId id="257" r:id="rId13"/>
    <p:sldId id="258" r:id="rId14"/>
    <p:sldId id="259" r:id="rId15"/>
    <p:sldId id="260" r:id="rId16"/>
    <p:sldId id="261" r:id="rId17"/>
    <p:sldId id="262" r:id="rId18"/>
  </p:sldIdLst>
  <p:sldSz cx="9144000" cy="6858000" type="screen4x3"/>
  <p:notesSz cx="6794500" cy="9931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34" y="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A9EE8F-FFE1-47DD-9EB3-5670B774654C}" type="datetimeFigureOut">
              <a:rPr lang="de-DE" smtClean="0"/>
              <a:t>17.09.2013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CDCA7-D373-48AA-BEEE-CC8D4007D1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66397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406020"/>
            <a:ext cx="6172199" cy="2251579"/>
          </a:xfrm>
        </p:spPr>
        <p:txBody>
          <a:bodyPr lIns="0" rIns="0" anchor="t">
            <a:noAutofit/>
          </a:bodyPr>
          <a:lstStyle>
            <a:lvl1pPr>
              <a:defRPr sz="6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905864"/>
            <a:ext cx="61722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50E0-CE15-4EC1-B1D0-C2B3694DFCFC}" type="datetimeFigureOut">
              <a:rPr lang="de-DE" smtClean="0"/>
              <a:t>17.09.2013</a:t>
            </a:fld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‹#›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4400" y="1554480"/>
            <a:ext cx="4222308" cy="3886202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50E0-CE15-4EC1-B1D0-C2B3694DFCFC}" type="datetimeFigureOut">
              <a:rPr lang="de-DE" smtClean="0"/>
              <a:t>17.09.2013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848" y="1554480"/>
            <a:ext cx="2075688" cy="38862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6432" y="1554480"/>
            <a:ext cx="4224528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50E0-CE15-4EC1-B1D0-C2B3694DFCFC}" type="datetimeFigureOut">
              <a:rPr lang="de-DE" smtClean="0"/>
              <a:t>17.09.2013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456432" y="1545336"/>
            <a:ext cx="4224528" cy="3886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D9750E0-CE15-4EC1-B1D0-C2B3694DFCFC}" type="datetimeFigureOut">
              <a:rPr lang="de-DE" smtClean="0"/>
              <a:t>17.09.2013</a:t>
            </a:fld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472184"/>
            <a:ext cx="61722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3886200"/>
            <a:ext cx="6172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50E0-CE15-4EC1-B1D0-C2B3694DFCFC}" type="datetimeFigureOut">
              <a:rPr lang="de-DE" smtClean="0"/>
              <a:t>17.09.2013</a:t>
            </a:fld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‹#›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6325" cy="1066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6998" y="1915859"/>
            <a:ext cx="3646966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754" y="1915881"/>
            <a:ext cx="3639311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50E0-CE15-4EC1-B1D0-C2B3694DFCFC}" type="datetimeFigureOut">
              <a:rPr lang="de-DE" smtClean="0"/>
              <a:t>17.09.2013</a:t>
            </a:fld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5734" cy="1066799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916113"/>
            <a:ext cx="363855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860676"/>
            <a:ext cx="363855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5" y="1916113"/>
            <a:ext cx="3660775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2860676"/>
            <a:ext cx="3651250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50E0-CE15-4EC1-B1D0-C2B3694DFCFC}" type="datetimeFigureOut">
              <a:rPr lang="de-DE" smtClean="0"/>
              <a:t>17.09.2013</a:t>
            </a:fld>
            <a:endParaRPr lang="de-DE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‹#›</a:t>
            </a:fld>
            <a:endParaRPr lang="de-DE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62800" y="1551543"/>
            <a:ext cx="1828800" cy="365125"/>
          </a:xfrm>
        </p:spPr>
        <p:txBody>
          <a:bodyPr/>
          <a:lstStyle/>
          <a:p>
            <a:fld id="{ED9750E0-CE15-4EC1-B1D0-C2B3694DFCFC}" type="datetimeFigureOut">
              <a:rPr lang="de-DE" smtClean="0"/>
              <a:t>17.09.2013</a:t>
            </a:fld>
            <a:endParaRPr lang="de-DE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‹#›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50E0-CE15-4EC1-B1D0-C2B3694DFCFC}" type="datetimeFigureOut">
              <a:rPr lang="de-DE" smtClean="0"/>
              <a:t>17.09.2013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450" y="1920876"/>
            <a:ext cx="3654425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6425"/>
            <a:ext cx="3629025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920875"/>
            <a:ext cx="3629025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50E0-CE15-4EC1-B1D0-C2B3694DFCFC}" type="datetimeFigureOut">
              <a:rPr lang="de-DE" smtClean="0"/>
              <a:t>17.09.2013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0074"/>
            <a:ext cx="2074862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3862" y="1650999"/>
            <a:ext cx="5627687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3862" y="614363"/>
            <a:ext cx="3741738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50E0-CE15-4EC1-B1D0-C2B3694DFCFC}" type="datetimeFigureOut">
              <a:rPr lang="de-DE" smtClean="0"/>
              <a:t>17.09.2013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1554480"/>
            <a:ext cx="2073348" cy="19794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4400" y="1547036"/>
            <a:ext cx="4222308" cy="388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750E0-CE15-4EC1-B1D0-C2B3694DFCFC}" type="datetimeFigureOut">
              <a:rPr lang="de-DE" smtClean="0"/>
              <a:t>17.09.2013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9848" y="6356350"/>
            <a:ext cx="510235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59752" y="6356350"/>
            <a:ext cx="113768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125D8-FD85-4FE8-A7C4-126F06AA89EA}" type="slidenum">
              <a:rPr lang="de-DE" smtClean="0"/>
              <a:t>‹#›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1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484784"/>
            <a:ext cx="4464496" cy="4464496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2699792" y="620687"/>
            <a:ext cx="3888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 smtClean="0">
                <a:solidFill>
                  <a:schemeClr val="bg1"/>
                </a:solidFill>
              </a:rPr>
              <a:t>Clojure</a:t>
            </a:r>
            <a:r>
              <a:rPr lang="de-DE" sz="3200" dirty="0" smtClean="0">
                <a:solidFill>
                  <a:schemeClr val="bg1"/>
                </a:solidFill>
              </a:rPr>
              <a:t> für die CLR</a:t>
            </a:r>
            <a:endParaRPr lang="de-DE" sz="3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645333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Übersicht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76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980728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Eigene Funktionen in </a:t>
            </a:r>
            <a:r>
              <a:rPr lang="de-DE" dirty="0" err="1" smtClean="0"/>
              <a:t>Clojure</a:t>
            </a:r>
            <a:r>
              <a:rPr lang="de-DE" dirty="0" smtClean="0"/>
              <a:t> definieren!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2060848"/>
            <a:ext cx="59046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(</a:t>
            </a:r>
            <a:r>
              <a:rPr lang="de-DE" sz="4000" dirty="0" err="1" smtClean="0"/>
              <a:t>defn</a:t>
            </a:r>
            <a:r>
              <a:rPr lang="de-DE" sz="4000" dirty="0" smtClean="0"/>
              <a:t> </a:t>
            </a:r>
            <a:r>
              <a:rPr lang="de-DE" sz="4000" dirty="0" err="1" smtClean="0"/>
              <a:t>greetings</a:t>
            </a:r>
            <a:r>
              <a:rPr lang="de-DE" sz="4000" dirty="0" smtClean="0"/>
              <a:t> [</a:t>
            </a:r>
            <a:r>
              <a:rPr lang="de-DE" sz="4000" dirty="0" err="1" smtClean="0"/>
              <a:t>name</a:t>
            </a:r>
            <a:r>
              <a:rPr lang="de-DE" sz="4000" dirty="0" smtClean="0"/>
              <a:t>]</a:t>
            </a:r>
          </a:p>
          <a:p>
            <a:r>
              <a:rPr lang="de-DE" sz="4000" dirty="0"/>
              <a:t> </a:t>
            </a:r>
            <a:r>
              <a:rPr lang="de-DE" sz="4000" dirty="0" smtClean="0"/>
              <a:t>     (</a:t>
            </a:r>
            <a:r>
              <a:rPr lang="de-DE" sz="4000" dirty="0" err="1" smtClean="0"/>
              <a:t>str</a:t>
            </a:r>
            <a:r>
              <a:rPr lang="de-DE" sz="4000" dirty="0" smtClean="0"/>
              <a:t> „Hallo “ </a:t>
            </a:r>
            <a:r>
              <a:rPr lang="de-DE" sz="4000" dirty="0" err="1" smtClean="0"/>
              <a:t>name</a:t>
            </a:r>
            <a:r>
              <a:rPr lang="de-DE" sz="4000" dirty="0" smtClean="0"/>
              <a:t>))</a:t>
            </a:r>
            <a:endParaRPr lang="de-DE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64533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Funktion </a:t>
            </a:r>
            <a:r>
              <a:rPr lang="de-DE" dirty="0" smtClean="0">
                <a:solidFill>
                  <a:schemeClr val="bg1"/>
                </a:solidFill>
              </a:rPr>
              <a:t>2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568" y="1556792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Definition!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683568" y="400506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Benutzung</a:t>
            </a:r>
            <a:endParaRPr lang="de-DE" dirty="0"/>
          </a:p>
        </p:txBody>
      </p:sp>
      <p:sp>
        <p:nvSpPr>
          <p:cNvPr id="9" name="TextBox 8"/>
          <p:cNvSpPr txBox="1"/>
          <p:nvPr/>
        </p:nvSpPr>
        <p:spPr>
          <a:xfrm>
            <a:off x="789564" y="4581128"/>
            <a:ext cx="76708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(</a:t>
            </a:r>
            <a:r>
              <a:rPr lang="de-DE" sz="4000" dirty="0" err="1" smtClean="0"/>
              <a:t>greetings</a:t>
            </a:r>
            <a:r>
              <a:rPr lang="de-DE" sz="4000" dirty="0" smtClean="0"/>
              <a:t> „Thomas“) </a:t>
            </a:r>
          </a:p>
          <a:p>
            <a:r>
              <a:rPr lang="de-DE" sz="4000" dirty="0" smtClean="0"/>
              <a:t>User=&gt;“Hallo Thomas“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6916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899592" y="548680"/>
            <a:ext cx="69847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Die verschiedenen Stufen des Lernens </a:t>
            </a:r>
            <a:r>
              <a:rPr lang="de-DE" dirty="0" smtClean="0">
                <a:sym typeface="Wingdings" pitchFamily="2" charset="2"/>
              </a:rPr>
              <a:t></a:t>
            </a:r>
          </a:p>
          <a:p>
            <a:endParaRPr lang="de-DE" dirty="0"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>
                <a:sym typeface="Wingdings" pitchFamily="2" charset="2"/>
              </a:rPr>
              <a:t>Was machen die da und warum geht das überhaupt???  (Verwirrung)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 smtClean="0"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>
                <a:sym typeface="Wingdings" pitchFamily="2" charset="2"/>
              </a:rPr>
              <a:t>Die machen da was! </a:t>
            </a:r>
            <a:r>
              <a:rPr lang="de-DE" dirty="0">
                <a:sym typeface="Wingdings" pitchFamily="2" charset="2"/>
              </a:rPr>
              <a:t>D</a:t>
            </a:r>
            <a:r>
              <a:rPr lang="de-DE" dirty="0" smtClean="0">
                <a:sym typeface="Wingdings" pitchFamily="2" charset="2"/>
              </a:rPr>
              <a:t>as will ich auch. Ich weiß aber nicht so richtig wie!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 smtClean="0"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>
                <a:sym typeface="Wingdings" pitchFamily="2" charset="2"/>
              </a:rPr>
              <a:t>Ich mache das jetzt auch, aber es ist noch schwierig!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>
                <a:sym typeface="Wingdings" pitchFamily="2" charset="2"/>
              </a:rPr>
              <a:t>Ich mache das jetzt auch und zwar ganz selbstverständlich!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494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827584" y="1196752"/>
            <a:ext cx="48965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Wie ist dieser Vortrag strukturiert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Einführung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Basics (Dynamic Language)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Lisp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Functional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Host Integration auf der JVM </a:t>
            </a:r>
            <a:r>
              <a:rPr lang="de-DE" dirty="0" err="1" smtClean="0"/>
              <a:t>and</a:t>
            </a:r>
            <a:r>
              <a:rPr lang="de-DE" dirty="0" smtClean="0"/>
              <a:t> CLR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Concurrency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304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043608" y="836712"/>
            <a:ext cx="50405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Vorstellung 3-er Personen</a:t>
            </a:r>
          </a:p>
          <a:p>
            <a:r>
              <a:rPr lang="de-DE" dirty="0" smtClean="0"/>
              <a:t>Thomas Schulte</a:t>
            </a:r>
          </a:p>
          <a:p>
            <a:r>
              <a:rPr lang="de-DE" dirty="0" smtClean="0"/>
              <a:t>Andrew </a:t>
            </a:r>
            <a:r>
              <a:rPr lang="de-DE" dirty="0" err="1" smtClean="0"/>
              <a:t>Carthey</a:t>
            </a:r>
            <a:r>
              <a:rPr lang="de-DE" dirty="0" smtClean="0"/>
              <a:t>, Inventor von Lisp</a:t>
            </a:r>
          </a:p>
          <a:p>
            <a:r>
              <a:rPr lang="de-DE" dirty="0" smtClean="0"/>
              <a:t>Rich </a:t>
            </a:r>
            <a:r>
              <a:rPr lang="de-DE" dirty="0" err="1" smtClean="0"/>
              <a:t>Hickey</a:t>
            </a:r>
            <a:r>
              <a:rPr lang="de-DE" dirty="0" smtClean="0"/>
              <a:t> Inventor von </a:t>
            </a:r>
            <a:r>
              <a:rPr lang="de-DE" dirty="0" err="1" smtClean="0"/>
              <a:t>Clojure</a:t>
            </a:r>
            <a:endParaRPr lang="de-DE" dirty="0" smtClean="0"/>
          </a:p>
          <a:p>
            <a:r>
              <a:rPr lang="de-DE" dirty="0" smtClean="0"/>
              <a:t>en.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671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683568" y="692696"/>
            <a:ext cx="66967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Erste Schritte mit </a:t>
            </a:r>
            <a:r>
              <a:rPr lang="de-DE" dirty="0" err="1" smtClean="0"/>
              <a:t>Clojure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Clojure</a:t>
            </a:r>
            <a:r>
              <a:rPr lang="de-DE" dirty="0" smtClean="0"/>
              <a:t> Programme sind Listen. Eine der wichtigsten Symbole hierfür sind ()</a:t>
            </a:r>
          </a:p>
          <a:p>
            <a:endParaRPr lang="de-DE" dirty="0"/>
          </a:p>
          <a:p>
            <a:r>
              <a:rPr lang="de-DE" dirty="0" smtClean="0"/>
              <a:t>Das Tool der Wahl um </a:t>
            </a:r>
            <a:r>
              <a:rPr lang="de-DE" dirty="0" err="1" smtClean="0"/>
              <a:t>Clojure</a:t>
            </a:r>
            <a:r>
              <a:rPr lang="de-DE" dirty="0" smtClean="0"/>
              <a:t> Programme auszuführen ist die REPL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R </a:t>
            </a:r>
            <a:r>
              <a:rPr lang="de-DE" dirty="0" err="1" smtClean="0"/>
              <a:t>ead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E </a:t>
            </a:r>
            <a:r>
              <a:rPr lang="de-DE" dirty="0" err="1" smtClean="0"/>
              <a:t>val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P </a:t>
            </a:r>
            <a:r>
              <a:rPr lang="de-DE" dirty="0" err="1" smtClean="0"/>
              <a:t>rint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L </a:t>
            </a:r>
            <a:r>
              <a:rPr lang="de-DE" dirty="0" err="1" smtClean="0"/>
              <a:t>oop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r>
              <a:rPr lang="de-DE" dirty="0" smtClean="0"/>
              <a:t>Was wir eingeben wird gelesen, evaluiert, das Ergebnis wird ausgegeben und dann das ganze von vorne (Loop)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r>
              <a:rPr lang="de-DE" dirty="0" smtClean="0"/>
              <a:t>Aber bitte nicht </a:t>
            </a:r>
            <a:r>
              <a:rPr lang="de-DE" dirty="0" err="1" smtClean="0"/>
              <a:t>entäuscht</a:t>
            </a:r>
            <a:r>
              <a:rPr lang="de-DE" dirty="0" smtClean="0"/>
              <a:t> sein, eine </a:t>
            </a:r>
            <a:r>
              <a:rPr lang="de-DE" dirty="0" err="1" smtClean="0"/>
              <a:t>Repl</a:t>
            </a:r>
            <a:r>
              <a:rPr lang="de-DE" dirty="0" smtClean="0"/>
              <a:t> ist in Prinzip eine Command Shell (oder auch Dos Box)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239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115616" y="620688"/>
            <a:ext cx="75608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Erste Schritte an der </a:t>
            </a:r>
            <a:r>
              <a:rPr lang="de-DE" dirty="0" err="1" smtClean="0"/>
              <a:t>Clojure</a:t>
            </a:r>
            <a:r>
              <a:rPr lang="de-DE" dirty="0" smtClean="0"/>
              <a:t> </a:t>
            </a:r>
            <a:r>
              <a:rPr lang="de-DE" dirty="0" err="1" smtClean="0"/>
              <a:t>Repl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Vereinfachung</a:t>
            </a:r>
            <a:endParaRPr lang="de-DE" dirty="0"/>
          </a:p>
          <a:p>
            <a:r>
              <a:rPr lang="de-DE" dirty="0" smtClean="0"/>
              <a:t>Ein </a:t>
            </a:r>
            <a:r>
              <a:rPr lang="de-DE" dirty="0"/>
              <a:t>P</a:t>
            </a:r>
            <a:r>
              <a:rPr lang="de-DE" dirty="0" smtClean="0"/>
              <a:t>rogramm ist eine Liste, der erste Eintrag dieser List ist ein Befehl, alle weiteren Parameter.</a:t>
            </a:r>
          </a:p>
          <a:p>
            <a:endParaRPr lang="de-DE" dirty="0"/>
          </a:p>
          <a:p>
            <a:r>
              <a:rPr lang="de-DE" dirty="0" err="1" smtClean="0"/>
              <a:t>Bsp</a:t>
            </a:r>
            <a:r>
              <a:rPr lang="de-DE" dirty="0" smtClean="0"/>
              <a:t>:</a:t>
            </a:r>
          </a:p>
          <a:p>
            <a:endParaRPr lang="de-DE" dirty="0"/>
          </a:p>
          <a:p>
            <a:r>
              <a:rPr lang="de-DE" dirty="0" smtClean="0"/>
              <a:t>(</a:t>
            </a:r>
            <a:r>
              <a:rPr lang="de-DE" dirty="0" err="1" smtClean="0"/>
              <a:t>println</a:t>
            </a:r>
            <a:r>
              <a:rPr lang="de-DE" dirty="0" smtClean="0"/>
              <a:t> „</a:t>
            </a:r>
            <a:r>
              <a:rPr lang="de-DE" dirty="0" err="1" smtClean="0"/>
              <a:t>Hello</a:t>
            </a:r>
            <a:r>
              <a:rPr lang="de-DE" dirty="0" smtClean="0"/>
              <a:t>“ „World“)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639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899592" y="836712"/>
            <a:ext cx="525658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Bild </a:t>
            </a:r>
            <a:r>
              <a:rPr lang="de-DE" dirty="0" err="1" smtClean="0"/>
              <a:t>Hickey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Allgemeines Layout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Cooles Bild über klammern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Basis Daten Typen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Daten </a:t>
            </a:r>
            <a:r>
              <a:rPr lang="de-DE" dirty="0" err="1" smtClean="0"/>
              <a:t>Struckturen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Fragestellung wo die einzelnen Leute stehen, was benutzen Sie für Technologien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Clojure</a:t>
            </a:r>
            <a:r>
              <a:rPr lang="de-DE" dirty="0" smtClean="0"/>
              <a:t> Timeline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Immuteability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(Power -&gt; JVM/CLR/JS, </a:t>
            </a:r>
            <a:r>
              <a:rPr lang="de-DE" dirty="0" err="1" smtClean="0"/>
              <a:t>Robustness</a:t>
            </a:r>
            <a:r>
              <a:rPr lang="de-DE" dirty="0" smtClean="0"/>
              <a:t> -&gt; </a:t>
            </a:r>
            <a:r>
              <a:rPr lang="de-DE" dirty="0" err="1" smtClean="0"/>
              <a:t>functional</a:t>
            </a:r>
            <a:r>
              <a:rPr lang="de-DE" dirty="0" smtClean="0"/>
              <a:t>, </a:t>
            </a:r>
            <a:r>
              <a:rPr lang="de-DE" dirty="0" err="1" smtClean="0"/>
              <a:t>Concurrency</a:t>
            </a:r>
            <a:r>
              <a:rPr lang="de-DE" dirty="0" smtClean="0"/>
              <a:t> -&gt; STM, Focus -&gt; Lisp)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definitions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naming</a:t>
            </a:r>
            <a:r>
              <a:rPr lang="de-DE" dirty="0" smtClean="0"/>
              <a:t> </a:t>
            </a:r>
            <a:r>
              <a:rPr lang="de-DE" dirty="0" err="1" smtClean="0"/>
              <a:t>convention</a:t>
            </a:r>
            <a:r>
              <a:rPr lang="de-DE" dirty="0" smtClean="0"/>
              <a:t> </a:t>
            </a:r>
            <a:r>
              <a:rPr lang="de-DE" dirty="0" err="1" smtClean="0"/>
              <a:t>even</a:t>
            </a:r>
            <a:r>
              <a:rPr lang="de-DE" dirty="0" smtClean="0"/>
              <a:t>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Sample .Net Samples </a:t>
            </a:r>
            <a:r>
              <a:rPr lang="de-DE" dirty="0" err="1" smtClean="0"/>
              <a:t>vs</a:t>
            </a:r>
            <a:r>
              <a:rPr lang="de-DE" dirty="0" smtClean="0"/>
              <a:t> </a:t>
            </a:r>
            <a:r>
              <a:rPr lang="de-DE" dirty="0" err="1" smtClean="0"/>
              <a:t>Clojure</a:t>
            </a:r>
            <a:r>
              <a:rPr lang="de-DE" smtClean="0"/>
              <a:t> Samples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340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719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611560" y="620688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Wer hat </a:t>
            </a:r>
            <a:r>
              <a:rPr lang="de-DE" dirty="0" err="1" smtClean="0"/>
              <a:t>Clojure</a:t>
            </a:r>
            <a:r>
              <a:rPr lang="de-DE" dirty="0" smtClean="0"/>
              <a:t> erfunden?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1979712" y="1124744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Rich </a:t>
            </a:r>
            <a:r>
              <a:rPr lang="de-DE" dirty="0" err="1" smtClean="0"/>
              <a:t>Hickey</a:t>
            </a:r>
            <a:r>
              <a:rPr lang="de-DE" dirty="0" smtClean="0"/>
              <a:t> in Jahre 2007!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124744"/>
            <a:ext cx="2386507" cy="237626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82" y="3933056"/>
            <a:ext cx="2615916" cy="2232248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779912" y="3933056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John </a:t>
            </a:r>
            <a:r>
              <a:rPr lang="de-DE" dirty="0" err="1" smtClean="0"/>
              <a:t>Mc</a:t>
            </a:r>
            <a:r>
              <a:rPr lang="de-DE" dirty="0" smtClean="0"/>
              <a:t> </a:t>
            </a:r>
            <a:r>
              <a:rPr lang="de-DE" dirty="0" err="1" smtClean="0"/>
              <a:t>Carthy</a:t>
            </a:r>
            <a:r>
              <a:rPr lang="de-DE" dirty="0" smtClean="0"/>
              <a:t>!</a:t>
            </a:r>
          </a:p>
          <a:p>
            <a:r>
              <a:rPr lang="de-DE" dirty="0" smtClean="0"/>
              <a:t>Erfinder von List in Jahre 1958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7544" y="645333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Übersicht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85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575556" y="476672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Was ist </a:t>
            </a:r>
            <a:r>
              <a:rPr lang="de-DE" dirty="0" err="1" smtClean="0"/>
              <a:t>Clojure</a:t>
            </a:r>
            <a:r>
              <a:rPr lang="de-DE" dirty="0" smtClean="0"/>
              <a:t>?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75556" y="3910990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Interopability</a:t>
            </a:r>
            <a:endParaRPr lang="de-DE" dirty="0" smtClean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4783506"/>
            <a:ext cx="2468203" cy="1584176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70" y="4790563"/>
            <a:ext cx="1748012" cy="1309322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4790563"/>
            <a:ext cx="1417372" cy="120959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7544" y="645333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Übersicht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5556" y="105273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Lisp</a:t>
            </a:r>
            <a:endParaRPr lang="de-DE" dirty="0"/>
          </a:p>
        </p:txBody>
      </p:sp>
      <p:sp>
        <p:nvSpPr>
          <p:cNvPr id="11" name="TextBox 10"/>
          <p:cNvSpPr txBox="1"/>
          <p:nvPr/>
        </p:nvSpPr>
        <p:spPr>
          <a:xfrm>
            <a:off x="575556" y="152911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Functional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575556" y="2005488"/>
            <a:ext cx="301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Immutable</a:t>
            </a:r>
            <a:r>
              <a:rPr lang="de-DE" dirty="0" smtClean="0"/>
              <a:t> </a:t>
            </a:r>
            <a:r>
              <a:rPr lang="de-DE" dirty="0" err="1" smtClean="0"/>
              <a:t>Datastructures</a:t>
            </a:r>
            <a:endParaRPr lang="de-DE" dirty="0"/>
          </a:p>
        </p:txBody>
      </p:sp>
      <p:sp>
        <p:nvSpPr>
          <p:cNvPr id="13" name="TextBox 12"/>
          <p:cNvSpPr txBox="1"/>
          <p:nvPr/>
        </p:nvSpPr>
        <p:spPr>
          <a:xfrm>
            <a:off x="575556" y="248186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Concurrency</a:t>
            </a:r>
            <a:endParaRPr lang="de-DE" dirty="0"/>
          </a:p>
        </p:txBody>
      </p:sp>
      <p:sp>
        <p:nvSpPr>
          <p:cNvPr id="14" name="TextBox 13"/>
          <p:cNvSpPr txBox="1"/>
          <p:nvPr/>
        </p:nvSpPr>
        <p:spPr>
          <a:xfrm>
            <a:off x="575556" y="295824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REPL </a:t>
            </a:r>
            <a:r>
              <a:rPr lang="de-DE" dirty="0" err="1" smtClean="0"/>
              <a:t>Based</a:t>
            </a:r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575556" y="343461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Dynamisch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943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11" grpId="0"/>
      <p:bldP spid="12" grpId="0"/>
      <p:bldP spid="13" grpId="0"/>
      <p:bldP spid="14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971600" y="764704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Von </a:t>
            </a:r>
            <a:r>
              <a:rPr lang="de-DE" dirty="0" err="1" smtClean="0"/>
              <a:t>c#</a:t>
            </a:r>
            <a:r>
              <a:rPr lang="de-DE" dirty="0" smtClean="0"/>
              <a:t> nach </a:t>
            </a:r>
            <a:r>
              <a:rPr lang="de-DE" dirty="0" err="1" smtClean="0"/>
              <a:t>Clojure</a:t>
            </a:r>
            <a:r>
              <a:rPr lang="de-DE" dirty="0" smtClean="0"/>
              <a:t>!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971600" y="1700808"/>
            <a:ext cx="6264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err="1" smtClean="0"/>
              <a:t>Console.WriteLine</a:t>
            </a:r>
            <a:r>
              <a:rPr lang="de-DE" sz="3200" dirty="0" smtClean="0"/>
              <a:t>(„</a:t>
            </a:r>
            <a:r>
              <a:rPr lang="de-DE" sz="3200" dirty="0" err="1" smtClean="0"/>
              <a:t>Hello</a:t>
            </a:r>
            <a:r>
              <a:rPr lang="de-DE" sz="3200" dirty="0" smtClean="0"/>
              <a:t> World!“);</a:t>
            </a:r>
            <a:endParaRPr lang="de-DE" sz="3200" dirty="0"/>
          </a:p>
        </p:txBody>
      </p:sp>
      <p:sp>
        <p:nvSpPr>
          <p:cNvPr id="6" name="Textfeld 5"/>
          <p:cNvSpPr txBox="1"/>
          <p:nvPr/>
        </p:nvSpPr>
        <p:spPr>
          <a:xfrm>
            <a:off x="971600" y="2466052"/>
            <a:ext cx="6264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err="1" smtClean="0"/>
              <a:t>WriteLine</a:t>
            </a:r>
            <a:r>
              <a:rPr lang="de-DE" sz="3200" dirty="0" smtClean="0"/>
              <a:t>(„</a:t>
            </a:r>
            <a:r>
              <a:rPr lang="de-DE" sz="3200" dirty="0" err="1" smtClean="0"/>
              <a:t>Hello</a:t>
            </a:r>
            <a:r>
              <a:rPr lang="de-DE" sz="3200" dirty="0" smtClean="0"/>
              <a:t> World!“)</a:t>
            </a:r>
            <a:endParaRPr lang="de-DE" sz="3200" dirty="0"/>
          </a:p>
        </p:txBody>
      </p:sp>
      <p:sp>
        <p:nvSpPr>
          <p:cNvPr id="12" name="Textfeld 11"/>
          <p:cNvSpPr txBox="1"/>
          <p:nvPr/>
        </p:nvSpPr>
        <p:spPr>
          <a:xfrm>
            <a:off x="971600" y="3284984"/>
            <a:ext cx="6264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err="1" smtClean="0"/>
              <a:t>println</a:t>
            </a:r>
            <a:r>
              <a:rPr lang="de-DE" sz="3200" dirty="0" smtClean="0"/>
              <a:t>(„</a:t>
            </a:r>
            <a:r>
              <a:rPr lang="de-DE" sz="3200" dirty="0" err="1" smtClean="0"/>
              <a:t>Hello</a:t>
            </a:r>
            <a:r>
              <a:rPr lang="de-DE" sz="3200" dirty="0" smtClean="0"/>
              <a:t> World!“)</a:t>
            </a:r>
            <a:endParaRPr lang="de-DE" sz="3200" dirty="0"/>
          </a:p>
        </p:txBody>
      </p:sp>
      <p:sp>
        <p:nvSpPr>
          <p:cNvPr id="13" name="Textfeld 12"/>
          <p:cNvSpPr txBox="1"/>
          <p:nvPr/>
        </p:nvSpPr>
        <p:spPr>
          <a:xfrm>
            <a:off x="971600" y="4293096"/>
            <a:ext cx="6264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(</a:t>
            </a:r>
            <a:r>
              <a:rPr lang="de-DE" sz="3200" dirty="0" err="1" smtClean="0"/>
              <a:t>println</a:t>
            </a:r>
            <a:r>
              <a:rPr lang="de-DE" sz="3200" dirty="0" smtClean="0"/>
              <a:t> „</a:t>
            </a:r>
            <a:r>
              <a:rPr lang="de-DE" sz="3200" dirty="0" err="1" smtClean="0"/>
              <a:t>Hello</a:t>
            </a:r>
            <a:r>
              <a:rPr lang="de-DE" sz="3200" dirty="0" smtClean="0"/>
              <a:t> World!“)</a:t>
            </a:r>
            <a:endParaRPr lang="de-DE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64533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Funktion 1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15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611560" y="548680"/>
            <a:ext cx="21602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REPL</a:t>
            </a:r>
          </a:p>
          <a:p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Read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Eval</a:t>
            </a:r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Print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Loop</a:t>
            </a:r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64533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Funktion 1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06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91680" y="2132856"/>
            <a:ext cx="69127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 smtClean="0"/>
              <a:t>Demo </a:t>
            </a:r>
          </a:p>
          <a:p>
            <a:r>
              <a:rPr lang="de-DE" sz="4400" dirty="0" smtClean="0"/>
              <a:t>erste Schritte mit der REPL</a:t>
            </a:r>
            <a:endParaRPr lang="de-DE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64533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Funktion 1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66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692696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Einfache Datentypen in </a:t>
            </a:r>
            <a:r>
              <a:rPr lang="de-DE" dirty="0" err="1" smtClean="0"/>
              <a:t>Clojure</a:t>
            </a:r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645333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Datentypen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568" y="1484784"/>
            <a:ext cx="44644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Integer: 123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Double: 3.14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Big </a:t>
            </a:r>
            <a:r>
              <a:rPr lang="de-DE" dirty="0" err="1" smtClean="0"/>
              <a:t>Decimal</a:t>
            </a:r>
            <a:r>
              <a:rPr lang="de-DE" dirty="0" smtClean="0"/>
              <a:t>: 1.2M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String: „</a:t>
            </a:r>
            <a:r>
              <a:rPr lang="de-DE" dirty="0" err="1" smtClean="0"/>
              <a:t>Hello</a:t>
            </a:r>
            <a:r>
              <a:rPr lang="de-DE" dirty="0" smtClean="0"/>
              <a:t>“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Symbol: </a:t>
            </a:r>
            <a:r>
              <a:rPr lang="de-DE" dirty="0" err="1" smtClean="0"/>
              <a:t>foo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Keyword</a:t>
            </a:r>
            <a:r>
              <a:rPr lang="de-DE" dirty="0" smtClean="0"/>
              <a:t>: :</a:t>
            </a:r>
            <a:r>
              <a:rPr lang="de-DE" dirty="0" err="1" smtClean="0"/>
              <a:t>firstname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Boolean: </a:t>
            </a:r>
            <a:r>
              <a:rPr lang="de-DE" dirty="0" err="1" smtClean="0"/>
              <a:t>true,false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Null Value: </a:t>
            </a:r>
            <a:r>
              <a:rPr lang="de-DE" dirty="0" err="1" smtClean="0"/>
              <a:t>nil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Rational: 1/3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Regex</a:t>
            </a:r>
            <a:r>
              <a:rPr lang="de-DE" dirty="0" smtClean="0"/>
              <a:t>: #“[a-zA-Z0-9]“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104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1340768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Datenstrukturen in </a:t>
            </a:r>
            <a:r>
              <a:rPr lang="de-DE" dirty="0" err="1" smtClean="0"/>
              <a:t>Clojure</a:t>
            </a:r>
            <a:endParaRPr lang="de-DE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899592" y="3717032"/>
            <a:ext cx="640871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4256348" y="1988840"/>
            <a:ext cx="0" cy="352839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87624" y="227687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List</a:t>
            </a:r>
          </a:p>
          <a:p>
            <a:r>
              <a:rPr lang="de-DE" dirty="0" smtClean="0"/>
              <a:t>(</a:t>
            </a:r>
            <a:r>
              <a:rPr lang="de-DE" dirty="0" err="1" smtClean="0"/>
              <a:t>foo</a:t>
            </a:r>
            <a:r>
              <a:rPr lang="de-DE" dirty="0" smtClean="0"/>
              <a:t> bar </a:t>
            </a:r>
            <a:r>
              <a:rPr lang="de-DE" dirty="0" err="1" smtClean="0"/>
              <a:t>baz</a:t>
            </a:r>
            <a:r>
              <a:rPr lang="de-DE" dirty="0" smtClean="0"/>
              <a:t>)</a:t>
            </a:r>
          </a:p>
          <a:p>
            <a:endParaRPr lang="de-DE" dirty="0"/>
          </a:p>
        </p:txBody>
      </p:sp>
      <p:sp>
        <p:nvSpPr>
          <p:cNvPr id="9" name="TextBox 8"/>
          <p:cNvSpPr txBox="1"/>
          <p:nvPr/>
        </p:nvSpPr>
        <p:spPr>
          <a:xfrm>
            <a:off x="4598250" y="2429271"/>
            <a:ext cx="2592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Vektoren</a:t>
            </a:r>
          </a:p>
          <a:p>
            <a:r>
              <a:rPr lang="de-DE" dirty="0" smtClean="0"/>
              <a:t>[1 2 3 4]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10" name="TextBox 9"/>
          <p:cNvSpPr txBox="1"/>
          <p:nvPr/>
        </p:nvSpPr>
        <p:spPr>
          <a:xfrm>
            <a:off x="1259632" y="3996478"/>
            <a:ext cx="25922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Map</a:t>
            </a:r>
            <a:endParaRPr lang="de-DE" dirty="0" smtClean="0"/>
          </a:p>
          <a:p>
            <a:r>
              <a:rPr lang="de-DE" dirty="0" smtClean="0"/>
              <a:t>{ :</a:t>
            </a:r>
            <a:r>
              <a:rPr lang="de-DE" dirty="0" err="1" smtClean="0"/>
              <a:t>firstname</a:t>
            </a:r>
            <a:r>
              <a:rPr lang="de-DE" dirty="0" smtClean="0"/>
              <a:t> „Thomas“</a:t>
            </a:r>
          </a:p>
          <a:p>
            <a:r>
              <a:rPr lang="de-DE" dirty="0"/>
              <a:t> </a:t>
            </a:r>
            <a:r>
              <a:rPr lang="de-DE" dirty="0" smtClean="0"/>
              <a:t> :</a:t>
            </a:r>
            <a:r>
              <a:rPr lang="de-DE" dirty="0" err="1" smtClean="0"/>
              <a:t>lastname</a:t>
            </a:r>
            <a:r>
              <a:rPr lang="de-DE" dirty="0" smtClean="0"/>
              <a:t> „Schulte“}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4427984" y="3996478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Set</a:t>
            </a:r>
          </a:p>
          <a:p>
            <a:r>
              <a:rPr lang="de-DE" dirty="0" smtClean="0"/>
              <a:t>#{ „C“ „C++“ „C#“ „</a:t>
            </a:r>
            <a:r>
              <a:rPr lang="de-DE" dirty="0" err="1" smtClean="0"/>
              <a:t>Clojure</a:t>
            </a:r>
            <a:r>
              <a:rPr lang="de-DE" dirty="0" smtClean="0"/>
              <a:t>“}</a:t>
            </a:r>
          </a:p>
          <a:p>
            <a:endParaRPr lang="de-DE" dirty="0"/>
          </a:p>
        </p:txBody>
      </p:sp>
      <p:sp>
        <p:nvSpPr>
          <p:cNvPr id="13" name="TextBox 12"/>
          <p:cNvSpPr txBox="1"/>
          <p:nvPr/>
        </p:nvSpPr>
        <p:spPr>
          <a:xfrm>
            <a:off x="467544" y="6453336"/>
            <a:ext cx="2268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Datenstrukturen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57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91680" y="2132856"/>
            <a:ext cx="69127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 smtClean="0"/>
              <a:t>Demo </a:t>
            </a:r>
          </a:p>
          <a:p>
            <a:r>
              <a:rPr lang="de-DE" sz="4400" dirty="0" smtClean="0"/>
              <a:t>Datentypen und Strukturen</a:t>
            </a:r>
            <a:endParaRPr lang="de-DE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64533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Funktion 1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43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deshow">
  <a:themeElements>
    <a:clrScheme name="Tradeshow">
      <a:dk1>
        <a:srgbClr val="3F3F3F"/>
      </a:dk1>
      <a:lt1>
        <a:srgbClr val="FFFFFF"/>
      </a:lt1>
      <a:dk2>
        <a:srgbClr val="7DAFC3"/>
      </a:dk2>
      <a:lt2>
        <a:srgbClr val="E5E4DF"/>
      </a:lt2>
      <a:accent1>
        <a:srgbClr val="7C959A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79A4"/>
      </a:hlink>
      <a:folHlink>
        <a:srgbClr val="595959"/>
      </a:folHlink>
    </a:clrScheme>
    <a:fontScheme name="Tradeshow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宋体"/>
        <a:font script="Hant" typeface="新細明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TC101859861[[fn=Fachmesse]]</Template>
  <TotalTime>0</TotalTime>
  <Words>481</Words>
  <Application>Microsoft Office PowerPoint</Application>
  <PresentationFormat>On-screen Show (4:3)</PresentationFormat>
  <Paragraphs>121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Tradeshow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</dc:creator>
  <cp:lastModifiedBy>Schulte, Thomas</cp:lastModifiedBy>
  <cp:revision>41</cp:revision>
  <cp:lastPrinted>2013-09-16T13:33:00Z</cp:lastPrinted>
  <dcterms:created xsi:type="dcterms:W3CDTF">2012-08-04T13:46:56Z</dcterms:created>
  <dcterms:modified xsi:type="dcterms:W3CDTF">2013-09-17T15:25:26Z</dcterms:modified>
</cp:coreProperties>
</file>