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4"/>
  </p:handoutMasterIdLst>
  <p:sldIdLst>
    <p:sldId id="256" r:id="rId2"/>
    <p:sldId id="264" r:id="rId3"/>
    <p:sldId id="263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81" r:id="rId18"/>
    <p:sldId id="282" r:id="rId19"/>
    <p:sldId id="278" r:id="rId20"/>
    <p:sldId id="279" r:id="rId21"/>
    <p:sldId id="266" r:id="rId22"/>
    <p:sldId id="261" r:id="rId23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72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9EE8F-FFE1-47DD-9EB3-5670B774654C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CDCA7-D373-48AA-BEEE-CC8D4007D1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39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ED9750E0-CE15-4EC1-B1D0-C2B3694DFCFC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50E0-CE15-4EC1-B1D0-C2B3694DFCFC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lojure.github.com/clojure/clojure.core-api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84784"/>
            <a:ext cx="4464496" cy="4464496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699792" y="620687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solidFill>
                  <a:schemeClr val="bg1"/>
                </a:solidFill>
              </a:rPr>
              <a:t>Clojure</a:t>
            </a:r>
            <a:r>
              <a:rPr lang="de-DE" sz="3200" dirty="0" smtClean="0">
                <a:solidFill>
                  <a:schemeClr val="bg1"/>
                </a:solidFill>
              </a:rPr>
              <a:t> für die CLR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98072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Eigene Funktionen in </a:t>
            </a:r>
            <a:r>
              <a:rPr lang="de-DE" dirty="0" err="1" smtClean="0"/>
              <a:t>Clojure</a:t>
            </a:r>
            <a:r>
              <a:rPr lang="de-DE" dirty="0" smtClean="0"/>
              <a:t> definieren!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(</a:t>
            </a:r>
            <a:r>
              <a:rPr lang="de-DE" sz="4000" dirty="0" err="1" smtClean="0"/>
              <a:t>defn</a:t>
            </a:r>
            <a:r>
              <a:rPr lang="de-DE" sz="4000" dirty="0" smtClean="0"/>
              <a:t> </a:t>
            </a:r>
            <a:r>
              <a:rPr lang="de-DE" sz="4000" dirty="0" err="1" smtClean="0"/>
              <a:t>greetings</a:t>
            </a:r>
            <a:r>
              <a:rPr lang="de-DE" sz="4000" dirty="0" smtClean="0"/>
              <a:t> [</a:t>
            </a:r>
            <a:r>
              <a:rPr lang="de-DE" sz="4000" dirty="0" err="1" smtClean="0"/>
              <a:t>name</a:t>
            </a:r>
            <a:r>
              <a:rPr lang="de-DE" sz="4000" dirty="0" smtClean="0"/>
              <a:t>]</a:t>
            </a:r>
          </a:p>
          <a:p>
            <a:r>
              <a:rPr lang="de-DE" sz="4000" dirty="0"/>
              <a:t> </a:t>
            </a:r>
            <a:r>
              <a:rPr lang="de-DE" sz="4000" dirty="0" smtClean="0"/>
              <a:t>     (</a:t>
            </a:r>
            <a:r>
              <a:rPr lang="de-DE" sz="4000" dirty="0" err="1" smtClean="0"/>
              <a:t>str</a:t>
            </a:r>
            <a:r>
              <a:rPr lang="de-DE" sz="4000" dirty="0" smtClean="0"/>
              <a:t> „Hallo “ </a:t>
            </a:r>
            <a:r>
              <a:rPr lang="de-DE" sz="4000" dirty="0" err="1" smtClean="0"/>
              <a:t>name</a:t>
            </a:r>
            <a:r>
              <a:rPr lang="de-DE" sz="4000" dirty="0" smtClean="0"/>
              <a:t>))</a:t>
            </a:r>
            <a:endParaRPr lang="de-DE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5567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Definition!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0050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Benutzung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789564" y="4581128"/>
            <a:ext cx="7670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(</a:t>
            </a:r>
            <a:r>
              <a:rPr lang="de-DE" sz="4000" dirty="0" err="1" smtClean="0"/>
              <a:t>greetings</a:t>
            </a:r>
            <a:r>
              <a:rPr lang="de-DE" sz="4000" dirty="0" smtClean="0"/>
              <a:t> „Thomas“) </a:t>
            </a:r>
          </a:p>
          <a:p>
            <a:r>
              <a:rPr lang="de-DE" sz="4000" dirty="0" smtClean="0"/>
              <a:t>User=&gt;“Hallo Thomas“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691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Funktionen ohne Parameter</a:t>
            </a:r>
          </a:p>
          <a:p>
            <a:r>
              <a:rPr lang="de-DE" dirty="0"/>
              <a:t>(.</a:t>
            </a:r>
            <a:r>
              <a:rPr lang="de-DE" dirty="0" err="1"/>
              <a:t>instanceMember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String s = " </a:t>
            </a:r>
            <a:r>
              <a:rPr lang="de-DE" dirty="0" smtClean="0"/>
              <a:t>Hallo</a:t>
            </a:r>
            <a:r>
              <a:rPr lang="de-DE" dirty="0"/>
              <a:t>";</a:t>
            </a:r>
          </a:p>
          <a:p>
            <a:r>
              <a:rPr lang="de-DE" dirty="0" err="1" smtClean="0"/>
              <a:t>s.ToUpper</a:t>
            </a:r>
            <a:r>
              <a:rPr lang="de-DE" dirty="0" smtClean="0"/>
              <a:t>();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"Hallo")</a:t>
            </a:r>
          </a:p>
          <a:p>
            <a:r>
              <a:rPr lang="de-DE" dirty="0" smtClean="0"/>
              <a:t>(.</a:t>
            </a:r>
            <a:r>
              <a:rPr lang="de-DE" dirty="0" err="1" smtClean="0"/>
              <a:t>TuUpper</a:t>
            </a:r>
            <a:r>
              <a:rPr lang="de-DE" dirty="0" smtClean="0"/>
              <a:t> s)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Funktionen mit Parameter</a:t>
            </a:r>
          </a:p>
          <a:p>
            <a:r>
              <a:rPr lang="de-DE" dirty="0"/>
              <a:t>(.</a:t>
            </a:r>
            <a:r>
              <a:rPr lang="de-DE" dirty="0" err="1"/>
              <a:t>instanceMember</a:t>
            </a:r>
            <a:r>
              <a:rPr lang="de-DE" dirty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args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String s = " </a:t>
            </a:r>
            <a:r>
              <a:rPr lang="de-DE" dirty="0" smtClean="0"/>
              <a:t>Hallo</a:t>
            </a:r>
            <a:r>
              <a:rPr lang="de-DE" dirty="0"/>
              <a:t>";</a:t>
            </a:r>
          </a:p>
          <a:p>
            <a:r>
              <a:rPr lang="de-DE" dirty="0" err="1"/>
              <a:t>s.Replace</a:t>
            </a:r>
            <a:r>
              <a:rPr lang="de-DE" dirty="0" smtClean="0"/>
              <a:t>(</a:t>
            </a:r>
            <a:r>
              <a:rPr lang="de-DE" dirty="0"/>
              <a:t>"a" ,"e"</a:t>
            </a:r>
            <a:r>
              <a:rPr lang="de-DE" dirty="0" smtClean="0"/>
              <a:t>);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"Hallo")</a:t>
            </a:r>
          </a:p>
          <a:p>
            <a:r>
              <a:rPr lang="de-DE" dirty="0"/>
              <a:t>(.</a:t>
            </a:r>
            <a:r>
              <a:rPr lang="de-DE" dirty="0" err="1"/>
              <a:t>Replace</a:t>
            </a:r>
            <a:r>
              <a:rPr lang="de-DE" dirty="0"/>
              <a:t> s "a"  "e")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statischen Funktionen mit Parameter</a:t>
            </a:r>
          </a:p>
          <a:p>
            <a:r>
              <a:rPr lang="de-DE" dirty="0"/>
              <a:t>(</a:t>
            </a:r>
            <a:r>
              <a:rPr lang="de-DE" dirty="0" err="1"/>
              <a:t>Classname</a:t>
            </a:r>
            <a:r>
              <a:rPr lang="de-DE" dirty="0"/>
              <a:t>/</a:t>
            </a:r>
            <a:r>
              <a:rPr lang="de-DE" dirty="0" err="1"/>
              <a:t>staticMethod</a:t>
            </a:r>
            <a:r>
              <a:rPr lang="de-DE" dirty="0"/>
              <a:t> </a:t>
            </a:r>
            <a:r>
              <a:rPr lang="de-DE" dirty="0" err="1"/>
              <a:t>args</a:t>
            </a:r>
            <a:r>
              <a:rPr lang="de-DE" dirty="0"/>
              <a:t>*)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 err="1"/>
              <a:t>String.Format</a:t>
            </a:r>
            <a:r>
              <a:rPr lang="de-DE" dirty="0"/>
              <a:t>("Value={0}", 1</a:t>
            </a:r>
            <a:r>
              <a:rPr lang="de-DE" dirty="0" smtClean="0"/>
              <a:t>);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/>
              <a:t>(String/Format "Value={0}"  1)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statischen Feldern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Double d =</a:t>
            </a:r>
            <a:r>
              <a:rPr lang="de-DE" dirty="0" err="1"/>
              <a:t>Math.PI</a:t>
            </a:r>
            <a:r>
              <a:rPr lang="de-DE" dirty="0"/>
              <a:t>;</a:t>
            </a:r>
          </a:p>
          <a:p>
            <a:r>
              <a:rPr lang="de-DE" dirty="0" smtClean="0"/>
              <a:t>String </a:t>
            </a:r>
            <a:r>
              <a:rPr lang="de-DE" dirty="0" err="1"/>
              <a:t>emp</a:t>
            </a:r>
            <a:r>
              <a:rPr lang="de-DE" dirty="0"/>
              <a:t> = </a:t>
            </a:r>
            <a:r>
              <a:rPr lang="de-DE" dirty="0" err="1"/>
              <a:t>String.Empty</a:t>
            </a:r>
            <a:r>
              <a:rPr lang="de-DE" dirty="0"/>
              <a:t>;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err="1"/>
              <a:t>Math</a:t>
            </a:r>
            <a:r>
              <a:rPr lang="de-DE" dirty="0"/>
              <a:t>/PI</a:t>
            </a:r>
          </a:p>
          <a:p>
            <a:r>
              <a:rPr lang="de-DE" dirty="0" smtClean="0"/>
              <a:t>String/Empty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</a:t>
            </a:r>
            <a:r>
              <a:rPr lang="de-DE" dirty="0" err="1" smtClean="0"/>
              <a:t>Konstruktoren</a:t>
            </a:r>
            <a:endParaRPr lang="de-DE" dirty="0" smtClean="0"/>
          </a:p>
          <a:p>
            <a:r>
              <a:rPr lang="de-DE" dirty="0"/>
              <a:t>(</a:t>
            </a:r>
            <a:r>
              <a:rPr lang="de-DE" dirty="0" err="1" smtClean="0"/>
              <a:t>Classname</a:t>
            </a:r>
            <a:r>
              <a:rPr lang="de-DE" dirty="0"/>
              <a:t>.</a:t>
            </a:r>
            <a:r>
              <a:rPr lang="de-DE" dirty="0" smtClean="0"/>
              <a:t> </a:t>
            </a:r>
            <a:r>
              <a:rPr lang="de-DE" dirty="0" err="1"/>
              <a:t>args</a:t>
            </a:r>
            <a:r>
              <a:rPr lang="de-DE" dirty="0"/>
              <a:t>*)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pl-PL" dirty="0"/>
              <a:t>Uri u = new Uri("http://google.de");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/>
              <a:t>(Uri. </a:t>
            </a:r>
            <a:r>
              <a:rPr lang="de-DE"/>
              <a:t>"http://www.google.de")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</a:t>
            </a:r>
            <a:r>
              <a:rPr lang="de-DE" dirty="0" smtClean="0">
                <a:solidFill>
                  <a:schemeClr val="bg1"/>
                </a:solidFill>
              </a:rPr>
              <a:t>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Funktionen erzeugen, Varianten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340768"/>
            <a:ext cx="5328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; Erzeugung einer Funktion mit 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[x] (* x x))</a:t>
            </a:r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quadrat</a:t>
            </a:r>
            <a:r>
              <a:rPr lang="de-DE" dirty="0" smtClean="0"/>
              <a:t> 5) 	; 25</a:t>
            </a:r>
          </a:p>
          <a:p>
            <a:endParaRPr lang="de-DE" dirty="0"/>
          </a:p>
          <a:p>
            <a:r>
              <a:rPr lang="de-DE" dirty="0" smtClean="0"/>
              <a:t>;  Erzeugung einer Funktion mit der </a:t>
            </a:r>
            <a:r>
              <a:rPr lang="de-DE" dirty="0" err="1" smtClean="0"/>
              <a:t>fn</a:t>
            </a:r>
            <a:r>
              <a:rPr lang="de-DE" dirty="0" smtClean="0"/>
              <a:t> Form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quadrat1 (</a:t>
            </a:r>
            <a:r>
              <a:rPr lang="de-DE" dirty="0" err="1" smtClean="0"/>
              <a:t>fn</a:t>
            </a:r>
            <a:r>
              <a:rPr lang="de-DE" dirty="0" smtClean="0"/>
              <a:t> [x] (* x x))</a:t>
            </a:r>
            <a:endParaRPr lang="de-DE" dirty="0"/>
          </a:p>
          <a:p>
            <a:r>
              <a:rPr lang="de-DE" dirty="0"/>
              <a:t>(quadrat1 5)	; 25</a:t>
            </a:r>
          </a:p>
          <a:p>
            <a:endParaRPr lang="de-DE" dirty="0" smtClean="0"/>
          </a:p>
          <a:p>
            <a:r>
              <a:rPr lang="de-DE" dirty="0" smtClean="0"/>
              <a:t>; Erzeugung einer Funktion mit </a:t>
            </a:r>
            <a:r>
              <a:rPr lang="de-DE" dirty="0" err="1" smtClean="0"/>
              <a:t>reader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r>
              <a:rPr lang="de-DE" dirty="0" smtClean="0"/>
              <a:t> #</a:t>
            </a:r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quadrat2 #(* % %))</a:t>
            </a:r>
          </a:p>
          <a:p>
            <a:r>
              <a:rPr lang="de-DE" dirty="0"/>
              <a:t>(</a:t>
            </a:r>
            <a:r>
              <a:rPr lang="de-DE" dirty="0" smtClean="0"/>
              <a:t>quadrat125</a:t>
            </a:r>
            <a:r>
              <a:rPr lang="de-DE" dirty="0"/>
              <a:t>)	; 25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; eine anonyme Funktion </a:t>
            </a:r>
          </a:p>
          <a:p>
            <a:r>
              <a:rPr lang="de-DE" dirty="0" smtClean="0"/>
              <a:t>((</a:t>
            </a:r>
            <a:r>
              <a:rPr lang="de-DE" dirty="0" err="1" smtClean="0"/>
              <a:t>fn</a:t>
            </a:r>
            <a:r>
              <a:rPr lang="de-DE" dirty="0" smtClean="0"/>
              <a:t> [x] (* x x)) 5) 	; 25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796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</a:t>
            </a:r>
            <a:r>
              <a:rPr lang="de-DE" dirty="0" smtClean="0">
                <a:solidFill>
                  <a:schemeClr val="bg1"/>
                </a:solidFill>
              </a:rPr>
              <a:t>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HOF Higher Order Funktion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57980" y="1062028"/>
            <a:ext cx="75983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Das sind Funktionen die selber Funktionen als Parameter bekommen oder eine Funktion als Rückgabe Wert haben.</a:t>
            </a:r>
          </a:p>
          <a:p>
            <a:endParaRPr lang="de-DE" dirty="0"/>
          </a:p>
          <a:p>
            <a:r>
              <a:rPr lang="de-DE" dirty="0" smtClean="0"/>
              <a:t>2 normale Funktionen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mal2 [x] (* 2 x))	</a:t>
            </a:r>
          </a:p>
          <a:p>
            <a:r>
              <a:rPr lang="de-DE" dirty="0" smtClean="0"/>
              <a:t>(mal2 5) 		;25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[x] (* x x))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quadrat</a:t>
            </a:r>
            <a:r>
              <a:rPr lang="de-DE" dirty="0" smtClean="0"/>
              <a:t> 5) 	;25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[f1 f2 x] (f1 (f2 x)))</a:t>
            </a:r>
          </a:p>
          <a:p>
            <a:r>
              <a:rPr lang="de-DE" dirty="0"/>
              <a:t>(</a:t>
            </a:r>
            <a:r>
              <a:rPr lang="de-DE" dirty="0" err="1"/>
              <a:t>both</a:t>
            </a:r>
            <a:r>
              <a:rPr lang="de-DE" dirty="0"/>
              <a:t> mal2 </a:t>
            </a:r>
            <a:r>
              <a:rPr lang="de-DE" dirty="0" err="1"/>
              <a:t>quadrat</a:t>
            </a:r>
            <a:r>
              <a:rPr lang="de-DE" dirty="0"/>
              <a:t> 5)	; 50</a:t>
            </a:r>
          </a:p>
          <a:p>
            <a:r>
              <a:rPr lang="de-DE" dirty="0"/>
              <a:t>(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mal2 </a:t>
            </a:r>
            <a:r>
              <a:rPr lang="de-DE" dirty="0"/>
              <a:t>5)	; </a:t>
            </a:r>
            <a:r>
              <a:rPr lang="de-DE" dirty="0" smtClean="0"/>
              <a:t>100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gen-</a:t>
            </a:r>
            <a:r>
              <a:rPr lang="de-DE" dirty="0" err="1" smtClean="0"/>
              <a:t>both</a:t>
            </a:r>
            <a:r>
              <a:rPr lang="de-DE" dirty="0" smtClean="0"/>
              <a:t> [f1 f2] (</a:t>
            </a:r>
            <a:r>
              <a:rPr lang="de-DE" dirty="0" err="1" smtClean="0"/>
              <a:t>fn</a:t>
            </a:r>
            <a:r>
              <a:rPr lang="de-DE" dirty="0" smtClean="0"/>
              <a:t> [x] (f1 (f2 x))))</a:t>
            </a:r>
          </a:p>
          <a:p>
            <a:r>
              <a:rPr lang="de-DE" dirty="0"/>
              <a:t>(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mq</a:t>
            </a:r>
            <a:r>
              <a:rPr lang="de-DE" dirty="0"/>
              <a:t> (gen-</a:t>
            </a:r>
            <a:r>
              <a:rPr lang="de-DE" dirty="0" err="1"/>
              <a:t>both</a:t>
            </a:r>
            <a:r>
              <a:rPr lang="de-DE" dirty="0"/>
              <a:t> mal2 </a:t>
            </a:r>
            <a:r>
              <a:rPr lang="de-DE" dirty="0" err="1"/>
              <a:t>quadrat</a:t>
            </a:r>
            <a:r>
              <a:rPr lang="de-DE" dirty="0"/>
              <a:t>))</a:t>
            </a:r>
          </a:p>
          <a:p>
            <a:r>
              <a:rPr lang="de-DE" dirty="0"/>
              <a:t>(</a:t>
            </a:r>
            <a:r>
              <a:rPr lang="de-DE" dirty="0" err="1"/>
              <a:t>mq</a:t>
            </a:r>
            <a:r>
              <a:rPr lang="de-DE" dirty="0"/>
              <a:t> 5)	; 50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smtClean="0"/>
              <a:t>qm </a:t>
            </a:r>
            <a:r>
              <a:rPr lang="de-DE" dirty="0"/>
              <a:t>(gen-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mal2))</a:t>
            </a:r>
            <a:endParaRPr lang="de-DE" dirty="0"/>
          </a:p>
          <a:p>
            <a:r>
              <a:rPr lang="de-DE" dirty="0" smtClean="0"/>
              <a:t>(qm </a:t>
            </a:r>
            <a:r>
              <a:rPr lang="de-DE" dirty="0"/>
              <a:t>5)	; </a:t>
            </a:r>
            <a:r>
              <a:rPr lang="de-DE" dirty="0" smtClean="0"/>
              <a:t>100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39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HOF Higher Order Funktion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slow-calc</a:t>
            </a:r>
            <a:r>
              <a:rPr lang="de-DE" dirty="0" smtClean="0"/>
              <a:t> [n m]</a:t>
            </a:r>
          </a:p>
          <a:p>
            <a:r>
              <a:rPr lang="de-DE" dirty="0" smtClean="0"/>
              <a:t>  (</a:t>
            </a:r>
            <a:r>
              <a:rPr lang="de-DE" dirty="0" err="1" smtClean="0"/>
              <a:t>System.Threading.Thread</a:t>
            </a:r>
            <a:r>
              <a:rPr lang="de-DE" dirty="0" smtClean="0"/>
              <a:t>/</a:t>
            </a:r>
            <a:r>
              <a:rPr lang="de-DE" dirty="0" err="1" smtClean="0"/>
              <a:t>Sleep</a:t>
            </a:r>
            <a:r>
              <a:rPr lang="de-DE" dirty="0" smtClean="0"/>
              <a:t> 2000)</a:t>
            </a:r>
          </a:p>
          <a:p>
            <a:r>
              <a:rPr lang="de-DE" dirty="0"/>
              <a:t> </a:t>
            </a:r>
            <a:r>
              <a:rPr lang="de-DE" dirty="0" smtClean="0"/>
              <a:t> (* m n))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slow-calc</a:t>
            </a:r>
            <a:r>
              <a:rPr lang="de-DE" dirty="0"/>
              <a:t> 2 6)	; 12 aber langsam</a:t>
            </a:r>
          </a:p>
          <a:p>
            <a:r>
              <a:rPr lang="de-DE" dirty="0"/>
              <a:t>(time (</a:t>
            </a:r>
            <a:r>
              <a:rPr lang="de-DE" dirty="0" err="1"/>
              <a:t>slow-calc</a:t>
            </a:r>
            <a:r>
              <a:rPr lang="de-DE" dirty="0"/>
              <a:t> 2 6))</a:t>
            </a:r>
          </a:p>
          <a:p>
            <a:endParaRPr lang="de-DE" dirty="0"/>
          </a:p>
          <a:p>
            <a:r>
              <a:rPr lang="de-DE" dirty="0" smtClean="0"/>
              <a:t>HOF mit </a:t>
            </a:r>
            <a:r>
              <a:rPr lang="de-DE" dirty="0" err="1" smtClean="0"/>
              <a:t>memonize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Die </a:t>
            </a:r>
            <a:r>
              <a:rPr lang="de-DE" dirty="0" err="1" smtClean="0"/>
              <a:t>memonize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erzeugt eine </a:t>
            </a:r>
            <a:r>
              <a:rPr lang="de-DE" dirty="0" err="1" smtClean="0"/>
              <a:t>cache</a:t>
            </a:r>
            <a:r>
              <a:rPr lang="de-DE" dirty="0" smtClean="0"/>
              <a:t> variante der übergebenen Funktion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</a:t>
            </a:r>
            <a:r>
              <a:rPr lang="de-DE" dirty="0" err="1" smtClean="0"/>
              <a:t>cached-slow-calc</a:t>
            </a:r>
            <a:r>
              <a:rPr lang="de-DE" dirty="0" smtClean="0"/>
              <a:t> (</a:t>
            </a:r>
            <a:r>
              <a:rPr lang="de-DE" dirty="0" err="1" smtClean="0"/>
              <a:t>memoize</a:t>
            </a:r>
            <a:r>
              <a:rPr lang="de-DE" dirty="0" smtClean="0"/>
              <a:t> </a:t>
            </a:r>
            <a:r>
              <a:rPr lang="de-DE" dirty="0" err="1" smtClean="0"/>
              <a:t>slow-calc</a:t>
            </a:r>
            <a:r>
              <a:rPr lang="de-DE" dirty="0" smtClean="0"/>
              <a:t>))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cached-slow-calc</a:t>
            </a:r>
            <a:r>
              <a:rPr lang="de-DE" dirty="0" smtClean="0"/>
              <a:t> </a:t>
            </a:r>
            <a:r>
              <a:rPr lang="de-DE" dirty="0"/>
              <a:t>2 6)	; 12 </a:t>
            </a:r>
            <a:r>
              <a:rPr lang="de-DE" dirty="0" smtClean="0"/>
              <a:t>langsam, aber nur beim </a:t>
            </a:r>
            <a:r>
              <a:rPr lang="de-DE" smtClean="0"/>
              <a:t>ersten mal</a:t>
            </a:r>
            <a:endParaRPr lang="de-DE" dirty="0"/>
          </a:p>
          <a:p>
            <a:r>
              <a:rPr lang="de-DE" dirty="0"/>
              <a:t>(time </a:t>
            </a:r>
            <a:r>
              <a:rPr lang="de-DE" dirty="0" smtClean="0"/>
              <a:t>(</a:t>
            </a:r>
            <a:r>
              <a:rPr lang="de-DE" dirty="0" err="1" smtClean="0"/>
              <a:t>cached-slow-calc</a:t>
            </a:r>
            <a:r>
              <a:rPr lang="de-DE" dirty="0" smtClean="0"/>
              <a:t> </a:t>
            </a:r>
            <a:r>
              <a:rPr lang="de-DE" dirty="0"/>
              <a:t>2 6))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040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296172" y="64926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Sequence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87524" y="47667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Sequence</a:t>
            </a:r>
            <a:r>
              <a:rPr lang="de-DE" dirty="0" smtClean="0"/>
              <a:t> Library von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95536" y="90872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"It is better to have 100 functions operate on one data structure than 10 functions on 10 data structures." —Alan Perlis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87524" y="1527782"/>
            <a:ext cx="851408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err="1"/>
              <a:t>Seq</a:t>
            </a:r>
            <a:r>
              <a:rPr lang="de-DE" sz="1400" b="1" dirty="0"/>
              <a:t> in, </a:t>
            </a:r>
            <a:r>
              <a:rPr lang="de-DE" sz="1400" b="1" dirty="0" err="1"/>
              <a:t>Seq</a:t>
            </a:r>
            <a:r>
              <a:rPr lang="de-DE" sz="1400" b="1" dirty="0"/>
              <a:t> out</a:t>
            </a:r>
          </a:p>
          <a:p>
            <a:r>
              <a:rPr lang="de-DE" sz="1400" dirty="0"/>
              <a:t>Shorter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distinct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filter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remove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keep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keep-indexed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shorter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cons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concat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lazy-cat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cycle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interleave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interpose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head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drop-while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nthnext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tail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take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take-nth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take-while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butlast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</a:t>
            </a:r>
            <a:r>
              <a:rPr lang="de-DE" sz="1400" dirty="0">
                <a:hlinkClick r:id="rId2"/>
              </a:rPr>
              <a:t>-last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Rearrangment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flatten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reverse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sort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sort-by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shuffle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Create </a:t>
            </a:r>
            <a:r>
              <a:rPr lang="de-DE" sz="1400" dirty="0" err="1"/>
              <a:t>nested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split-at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split-with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</a:t>
            </a:r>
            <a:r>
              <a:rPr lang="de-DE" sz="1400" dirty="0">
                <a:hlinkClick r:id="rId2"/>
              </a:rPr>
              <a:t>-all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Process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item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a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replace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reductions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map-indexed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seque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Using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Extract</a:t>
            </a:r>
            <a:r>
              <a:rPr lang="de-DE" sz="1400" dirty="0"/>
              <a:t> a </a:t>
            </a:r>
            <a:r>
              <a:rPr lang="de-DE" sz="1400" dirty="0" err="1"/>
              <a:t>specific-numbered</a:t>
            </a:r>
            <a:r>
              <a:rPr lang="de-DE" sz="1400" dirty="0"/>
              <a:t> item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second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when</a:t>
            </a:r>
            <a:r>
              <a:rPr lang="de-DE" sz="1400" dirty="0">
                <a:hlinkClick r:id="rId2"/>
              </a:rPr>
              <a:t>-first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last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rand-</a:t>
            </a:r>
            <a:r>
              <a:rPr lang="de-DE" sz="1400" dirty="0" err="1">
                <a:hlinkClick r:id="rId2"/>
              </a:rPr>
              <a:t>nth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Construct</a:t>
            </a:r>
            <a:r>
              <a:rPr lang="de-DE" sz="1400" dirty="0"/>
              <a:t> a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zipmap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into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vec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into</a:t>
            </a:r>
            <a:r>
              <a:rPr lang="de-DE" sz="1400" dirty="0">
                <a:hlinkClick r:id="rId2"/>
              </a:rPr>
              <a:t>-array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to-array-2d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frequencies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group-by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Pass </a:t>
            </a:r>
            <a:r>
              <a:rPr lang="de-DE" sz="1400" dirty="0" err="1"/>
              <a:t>items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arguments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apply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Compute</a:t>
            </a:r>
            <a:r>
              <a:rPr lang="de-DE" sz="1400" dirty="0"/>
              <a:t> a </a:t>
            </a:r>
            <a:r>
              <a:rPr lang="de-DE" sz="1400" dirty="0" err="1"/>
              <a:t>boolean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empty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every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every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any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empty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Search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a </a:t>
            </a:r>
            <a:r>
              <a:rPr lang="de-DE" sz="1400" dirty="0" err="1"/>
              <a:t>predicate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filter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Force </a:t>
            </a:r>
            <a:r>
              <a:rPr lang="de-DE" sz="1400" dirty="0" err="1"/>
              <a:t>evaluation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doseq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dorun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doall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Check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forcibly</a:t>
            </a:r>
            <a:r>
              <a:rPr lang="de-DE" sz="1400" dirty="0"/>
              <a:t> </a:t>
            </a:r>
            <a:r>
              <a:rPr lang="de-DE" sz="1400" dirty="0" err="1"/>
              <a:t>evaluated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realized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Creating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vals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keys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subseq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rsubseq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producer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lazy-seq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repeatedly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iterate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constant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repeat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range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 </a:t>
            </a:r>
            <a:r>
              <a:rPr lang="de-DE" sz="1400" dirty="0" err="1"/>
              <a:t>objects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line-seq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resultset-seq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tree-seq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file-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xml-seq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iterator-seq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enumeration-seq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336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Wer hat </a:t>
            </a:r>
            <a:r>
              <a:rPr lang="de-DE" dirty="0" err="1" smtClean="0"/>
              <a:t>Clojure</a:t>
            </a:r>
            <a:r>
              <a:rPr lang="de-DE" dirty="0" smtClean="0"/>
              <a:t> erfunden?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979712" y="112474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Rich </a:t>
            </a:r>
            <a:r>
              <a:rPr lang="de-DE" dirty="0" err="1" smtClean="0"/>
              <a:t>Hickey</a:t>
            </a:r>
            <a:r>
              <a:rPr lang="de-DE" dirty="0" smtClean="0"/>
              <a:t> in Jahre 2007!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24744"/>
            <a:ext cx="2386507" cy="23762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2" y="3933056"/>
            <a:ext cx="2615916" cy="223224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779912" y="39330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John </a:t>
            </a:r>
            <a:r>
              <a:rPr lang="de-DE" dirty="0" err="1" smtClean="0"/>
              <a:t>Mc</a:t>
            </a:r>
            <a:r>
              <a:rPr lang="de-DE" dirty="0" smtClean="0"/>
              <a:t> </a:t>
            </a:r>
            <a:r>
              <a:rPr lang="de-DE" dirty="0" err="1" smtClean="0"/>
              <a:t>Carthy</a:t>
            </a:r>
            <a:r>
              <a:rPr lang="de-DE" dirty="0" smtClean="0"/>
              <a:t>!</a:t>
            </a:r>
          </a:p>
          <a:p>
            <a:r>
              <a:rPr lang="de-DE" dirty="0" smtClean="0"/>
              <a:t>Erfinder von List in Jahre 1958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296172" y="64926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Sequence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54868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Anwendungsfälle einer </a:t>
            </a:r>
            <a:r>
              <a:rPr lang="de-DE" dirty="0" err="1" smtClean="0"/>
              <a:t>Sequence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39552" y="1340768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File</a:t>
            </a:r>
          </a:p>
          <a:p>
            <a:r>
              <a:rPr lang="de-DE" dirty="0" smtClean="0"/>
              <a:t>XML</a:t>
            </a:r>
          </a:p>
          <a:p>
            <a:r>
              <a:rPr lang="de-DE" dirty="0" smtClean="0"/>
              <a:t>Datenbank</a:t>
            </a:r>
          </a:p>
          <a:p>
            <a:r>
              <a:rPr lang="de-DE" dirty="0" err="1" smtClean="0"/>
              <a:t>Trees</a:t>
            </a:r>
            <a:endParaRPr lang="de-DE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398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548680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verschiedenen Stufen des Lernens </a:t>
            </a:r>
            <a:r>
              <a:rPr lang="de-DE" dirty="0" smtClean="0">
                <a:sym typeface="Wingdings" pitchFamily="2" charset="2"/>
              </a:rPr>
              <a:t></a:t>
            </a:r>
          </a:p>
          <a:p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Was machen die da und warum geht das überhaupt???  (Verwirrung)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Die machen da was! </a:t>
            </a:r>
            <a:r>
              <a:rPr lang="de-DE" dirty="0">
                <a:sym typeface="Wingdings" pitchFamily="2" charset="2"/>
              </a:rPr>
              <a:t>D</a:t>
            </a:r>
            <a:r>
              <a:rPr lang="de-DE" dirty="0" smtClean="0">
                <a:sym typeface="Wingdings" pitchFamily="2" charset="2"/>
              </a:rPr>
              <a:t>as will ich auch. Ich weiß aber nicht so richtig wie!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auch, aber es ist noch schwierig!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 und zwar ganz selbstverständlich!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9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836712"/>
            <a:ext cx="52565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Bild </a:t>
            </a:r>
            <a:r>
              <a:rPr lang="de-DE" dirty="0" err="1" smtClean="0"/>
              <a:t>Hickey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Allgemeines Layout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Cooles Bild über klammern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Basis Daten Typen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Daten </a:t>
            </a:r>
            <a:r>
              <a:rPr lang="de-DE" dirty="0" err="1" smtClean="0"/>
              <a:t>Struckturen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Fragestellung wo die einzelnen Leute stehen, was benutzen Sie für Technologien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Clojure</a:t>
            </a:r>
            <a:r>
              <a:rPr lang="de-DE" dirty="0" smtClean="0"/>
              <a:t> Timeline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Immuteability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(Power -&gt; JVM/CLR/JS, </a:t>
            </a:r>
            <a:r>
              <a:rPr lang="de-DE" dirty="0" err="1" smtClean="0"/>
              <a:t>Robustness</a:t>
            </a:r>
            <a:r>
              <a:rPr lang="de-DE" dirty="0" smtClean="0"/>
              <a:t> -&gt; </a:t>
            </a:r>
            <a:r>
              <a:rPr lang="de-DE" dirty="0" err="1" smtClean="0"/>
              <a:t>functional</a:t>
            </a:r>
            <a:r>
              <a:rPr lang="de-DE" dirty="0" smtClean="0"/>
              <a:t>, </a:t>
            </a:r>
            <a:r>
              <a:rPr lang="de-DE" dirty="0" err="1" smtClean="0"/>
              <a:t>Concurrency</a:t>
            </a:r>
            <a:r>
              <a:rPr lang="de-DE" dirty="0" smtClean="0"/>
              <a:t> -&gt; STM, Focus -&gt; Lisp)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convention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Sample .Net Samples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Clojure</a:t>
            </a:r>
            <a:r>
              <a:rPr lang="de-DE" smtClean="0"/>
              <a:t> Samples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4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75556" y="4766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Clojure</a:t>
            </a:r>
            <a:r>
              <a:rPr lang="de-DE" dirty="0" smtClean="0"/>
              <a:t>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5556" y="391099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Interopability</a:t>
            </a:r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783506"/>
            <a:ext cx="2468203" cy="15841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70" y="4790563"/>
            <a:ext cx="1748012" cy="13093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790563"/>
            <a:ext cx="1417372" cy="12095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556" y="10527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Lisp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75556" y="15291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Functional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75556" y="2005488"/>
            <a:ext cx="301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Immutable</a:t>
            </a:r>
            <a:r>
              <a:rPr lang="de-DE" dirty="0" smtClean="0"/>
              <a:t> </a:t>
            </a:r>
            <a:r>
              <a:rPr lang="de-DE" dirty="0" err="1" smtClean="0"/>
              <a:t>Datastructures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575556" y="2481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Concurrency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75556" y="29582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 </a:t>
            </a:r>
            <a:r>
              <a:rPr lang="de-DE" dirty="0" err="1" smtClean="0"/>
              <a:t>Based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75556" y="343461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Dynamisch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4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/>
      <p:bldP spid="12" grpId="0"/>
      <p:bldP spid="13" grpId="0"/>
      <p:bldP spid="1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71600" y="76470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Von </a:t>
            </a:r>
            <a:r>
              <a:rPr lang="de-DE" dirty="0" err="1" smtClean="0"/>
              <a:t>c#</a:t>
            </a:r>
            <a:r>
              <a:rPr lang="de-DE" dirty="0" smtClean="0"/>
              <a:t> nach </a:t>
            </a:r>
            <a:r>
              <a:rPr lang="de-DE" dirty="0" err="1" smtClean="0"/>
              <a:t>Clojure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71600" y="170080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Console.WriteLine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World!“);</a:t>
            </a:r>
            <a:endParaRPr lang="de-DE" sz="3200" dirty="0"/>
          </a:p>
        </p:txBody>
      </p:sp>
      <p:sp>
        <p:nvSpPr>
          <p:cNvPr id="6" name="Textfeld 5"/>
          <p:cNvSpPr txBox="1"/>
          <p:nvPr/>
        </p:nvSpPr>
        <p:spPr>
          <a:xfrm>
            <a:off x="971600" y="2466052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2" name="Textfeld 11"/>
          <p:cNvSpPr txBox="1"/>
          <p:nvPr/>
        </p:nvSpPr>
        <p:spPr>
          <a:xfrm>
            <a:off x="971600" y="3284984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println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3" name="Textfeld 12"/>
          <p:cNvSpPr txBox="1"/>
          <p:nvPr/>
        </p:nvSpPr>
        <p:spPr>
          <a:xfrm>
            <a:off x="971600" y="4293096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(</a:t>
            </a:r>
            <a:r>
              <a:rPr lang="de-DE" sz="3200" dirty="0" err="1" smtClean="0"/>
              <a:t>println</a:t>
            </a:r>
            <a:r>
              <a:rPr lang="de-DE" sz="3200" dirty="0" smtClean="0"/>
              <a:t> 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548680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</a:t>
            </a:r>
          </a:p>
          <a:p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Eval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Print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Loop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1328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Demo </a:t>
            </a:r>
          </a:p>
          <a:p>
            <a:r>
              <a:rPr lang="de-DE" sz="4400" dirty="0" smtClean="0"/>
              <a:t>erste Schritte mit der REPL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926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Einfache Datentypen in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4533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Datentypen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484784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Integer: 123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Double: 3.14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Big </a:t>
            </a:r>
            <a:r>
              <a:rPr lang="de-DE" dirty="0" err="1" smtClean="0"/>
              <a:t>Decimal</a:t>
            </a:r>
            <a:r>
              <a:rPr lang="de-DE" dirty="0" smtClean="0"/>
              <a:t>: 1.2M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String: „</a:t>
            </a:r>
            <a:r>
              <a:rPr lang="de-DE" dirty="0" err="1" smtClean="0"/>
              <a:t>Hello</a:t>
            </a:r>
            <a:r>
              <a:rPr lang="de-DE" dirty="0" smtClean="0"/>
              <a:t>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Symbol: </a:t>
            </a:r>
            <a:r>
              <a:rPr lang="de-DE" dirty="0" err="1" smtClean="0"/>
              <a:t>foo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Keyword</a:t>
            </a:r>
            <a:r>
              <a:rPr lang="de-DE" dirty="0" smtClean="0"/>
              <a:t>: :</a:t>
            </a:r>
            <a:r>
              <a:rPr lang="de-DE" dirty="0" err="1" smtClean="0"/>
              <a:t>firstname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Boolean: </a:t>
            </a:r>
            <a:r>
              <a:rPr lang="de-DE" dirty="0" err="1" smtClean="0"/>
              <a:t>true,false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Null Value: </a:t>
            </a:r>
            <a:r>
              <a:rPr lang="de-DE" dirty="0" err="1" smtClean="0"/>
              <a:t>nil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Rational: 1/3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Regex</a:t>
            </a:r>
            <a:r>
              <a:rPr lang="de-DE" dirty="0" smtClean="0"/>
              <a:t>: #“[a-zA-Z0-9]“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0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3407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Datenstrukturen in </a:t>
            </a:r>
            <a:r>
              <a:rPr lang="de-DE" dirty="0" err="1" smtClean="0"/>
              <a:t>Clojure</a:t>
            </a:r>
            <a:endParaRPr lang="de-DE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899592" y="3717032"/>
            <a:ext cx="64087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256348" y="1988840"/>
            <a:ext cx="0" cy="35283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7624" y="227687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List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foo</a:t>
            </a:r>
            <a:r>
              <a:rPr lang="de-DE" dirty="0" smtClean="0"/>
              <a:t> bar </a:t>
            </a:r>
            <a:r>
              <a:rPr lang="de-DE" dirty="0" err="1" smtClean="0"/>
              <a:t>baz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2276872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Vektoren</a:t>
            </a:r>
          </a:p>
          <a:p>
            <a:r>
              <a:rPr lang="de-DE" dirty="0" smtClean="0"/>
              <a:t>[1 2 3 4]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3996478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smtClean="0"/>
              <a:t>{ :</a:t>
            </a:r>
            <a:r>
              <a:rPr lang="de-DE" dirty="0" err="1" smtClean="0"/>
              <a:t>firstname</a:t>
            </a:r>
            <a:r>
              <a:rPr lang="de-DE" dirty="0" smtClean="0"/>
              <a:t> „Thomas“</a:t>
            </a:r>
          </a:p>
          <a:p>
            <a:r>
              <a:rPr lang="de-DE" dirty="0"/>
              <a:t> </a:t>
            </a:r>
            <a:r>
              <a:rPr lang="de-DE" dirty="0" smtClean="0"/>
              <a:t> :</a:t>
            </a:r>
            <a:r>
              <a:rPr lang="de-DE" dirty="0" err="1" smtClean="0"/>
              <a:t>lastname</a:t>
            </a:r>
            <a:r>
              <a:rPr lang="de-DE" dirty="0" smtClean="0"/>
              <a:t> „Schulte“}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399647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Set</a:t>
            </a:r>
          </a:p>
          <a:p>
            <a:r>
              <a:rPr lang="de-DE" dirty="0" smtClean="0"/>
              <a:t>#{ „C“ „C++“ „C#“ „</a:t>
            </a:r>
            <a:r>
              <a:rPr lang="de-DE" dirty="0" err="1" smtClean="0"/>
              <a:t>Clojure</a:t>
            </a:r>
            <a:r>
              <a:rPr lang="de-DE" dirty="0" smtClean="0"/>
              <a:t>“}</a:t>
            </a:r>
          </a:p>
          <a:p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6453336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Datenstrukturen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1328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Demo </a:t>
            </a:r>
          </a:p>
          <a:p>
            <a:r>
              <a:rPr lang="de-DE" sz="4400" dirty="0" smtClean="0"/>
              <a:t>Datentypen und Strukturen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663</Words>
  <Application>Microsoft Office PowerPoint</Application>
  <PresentationFormat>On-screen Show (4:3)</PresentationFormat>
  <Paragraphs>222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Tradeshow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Schulte, Thomas</cp:lastModifiedBy>
  <cp:revision>58</cp:revision>
  <cp:lastPrinted>2013-09-18T13:46:09Z</cp:lastPrinted>
  <dcterms:created xsi:type="dcterms:W3CDTF">2012-08-04T13:46:56Z</dcterms:created>
  <dcterms:modified xsi:type="dcterms:W3CDTF">2013-09-20T15:32:10Z</dcterms:modified>
</cp:coreProperties>
</file>