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2"/>
  </p:handoutMasterIdLst>
  <p:sldIdLst>
    <p:sldId id="256" r:id="rId2"/>
    <p:sldId id="307" r:id="rId3"/>
    <p:sldId id="312" r:id="rId4"/>
    <p:sldId id="311" r:id="rId5"/>
    <p:sldId id="310" r:id="rId6"/>
    <p:sldId id="309" r:id="rId7"/>
    <p:sldId id="308" r:id="rId8"/>
    <p:sldId id="314" r:id="rId9"/>
    <p:sldId id="346" r:id="rId10"/>
    <p:sldId id="313" r:id="rId11"/>
    <p:sldId id="316" r:id="rId12"/>
    <p:sldId id="321" r:id="rId13"/>
    <p:sldId id="318" r:id="rId14"/>
    <p:sldId id="319" r:id="rId15"/>
    <p:sldId id="325" r:id="rId16"/>
    <p:sldId id="317" r:id="rId17"/>
    <p:sldId id="326" r:id="rId18"/>
    <p:sldId id="323" r:id="rId19"/>
    <p:sldId id="324" r:id="rId20"/>
    <p:sldId id="322" r:id="rId21"/>
    <p:sldId id="327" r:id="rId22"/>
    <p:sldId id="328" r:id="rId23"/>
    <p:sldId id="329" r:id="rId24"/>
    <p:sldId id="331" r:id="rId25"/>
    <p:sldId id="334" r:id="rId26"/>
    <p:sldId id="335" r:id="rId27"/>
    <p:sldId id="330" r:id="rId28"/>
    <p:sldId id="333" r:id="rId29"/>
    <p:sldId id="338" r:id="rId30"/>
    <p:sldId id="337" r:id="rId31"/>
    <p:sldId id="336" r:id="rId32"/>
    <p:sldId id="341" r:id="rId33"/>
    <p:sldId id="340" r:id="rId34"/>
    <p:sldId id="339" r:id="rId35"/>
    <p:sldId id="332" r:id="rId36"/>
    <p:sldId id="343" r:id="rId37"/>
    <p:sldId id="348" r:id="rId38"/>
    <p:sldId id="347" r:id="rId39"/>
    <p:sldId id="342" r:id="rId40"/>
    <p:sldId id="344" r:id="rId41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0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9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87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47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5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8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03.10.2013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ojure.github.com/clojure/clojure.core-ap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q.com/presentations/Simple-Made-Easy" TargetMode="External"/><Relationship Id="rId3" Type="http://schemas.openxmlformats.org/officeDocument/2006/relationships/hyperlink" Target="http://clojuredocs.org/" TargetMode="External"/><Relationship Id="rId7" Type="http://schemas.openxmlformats.org/officeDocument/2006/relationships/hyperlink" Target="https://github.com/speige/vsCloj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omasschulte/" TargetMode="External"/><Relationship Id="rId5" Type="http://schemas.openxmlformats.org/officeDocument/2006/relationships/hyperlink" Target="http://planet.clojure.in/" TargetMode="External"/><Relationship Id="rId4" Type="http://schemas.openxmlformats.org/officeDocument/2006/relationships/hyperlink" Target="https://github.com/clojure/clojure-clr/wiki" TargetMode="External"/><Relationship Id="rId9" Type="http://schemas.openxmlformats.org/officeDocument/2006/relationships/hyperlink" Target="http://channel9.msdn.com/Shows/Going+Deep/Expert-to-Expert-Rich-Hickey-and-Brian-Beckman-Inside-Cloju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6752"/>
            <a:ext cx="4464496" cy="4464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743908" y="54868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Clojure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Grund Elemente von </a:t>
            </a:r>
            <a:r>
              <a:rPr lang="de-DE" sz="2800" dirty="0" err="1" smtClean="0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92056" y="2492896"/>
            <a:ext cx="7136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 smtClean="0"/>
              <a:t>def</a:t>
            </a:r>
            <a:r>
              <a:rPr lang="de-DE" sz="4400" dirty="0" smtClean="0"/>
              <a:t>    </a:t>
            </a:r>
            <a:r>
              <a:rPr lang="de-DE" sz="4400" b="1" dirty="0" err="1" smtClean="0"/>
              <a:t>If</a:t>
            </a:r>
            <a:r>
              <a:rPr lang="de-DE" sz="4400" b="1" dirty="0" smtClean="0"/>
              <a:t> </a:t>
            </a:r>
            <a:r>
              <a:rPr lang="de-DE" sz="4400" b="1" dirty="0" err="1"/>
              <a:t>then</a:t>
            </a:r>
            <a:r>
              <a:rPr lang="de-DE" sz="4400" b="1" dirty="0"/>
              <a:t> </a:t>
            </a:r>
            <a:r>
              <a:rPr lang="de-DE" sz="4400" b="1" dirty="0" err="1" smtClean="0"/>
              <a:t>else</a:t>
            </a:r>
            <a:r>
              <a:rPr lang="de-DE" sz="4400" dirty="0"/>
              <a:t> </a:t>
            </a:r>
            <a:r>
              <a:rPr lang="de-DE" sz="4400" dirty="0" smtClean="0"/>
              <a:t>   </a:t>
            </a:r>
            <a:r>
              <a:rPr lang="de-DE" sz="4400" b="1" dirty="0" smtClean="0"/>
              <a:t>do    </a:t>
            </a:r>
            <a:r>
              <a:rPr lang="de-DE" sz="4400" b="1" dirty="0" err="1" smtClean="0"/>
              <a:t>let</a:t>
            </a:r>
            <a:r>
              <a:rPr lang="de-DE" sz="4400" dirty="0" smtClean="0"/>
              <a:t> </a:t>
            </a:r>
          </a:p>
          <a:p>
            <a:pPr algn="ctr"/>
            <a:r>
              <a:rPr lang="de-DE" sz="4400" b="1" dirty="0" err="1" smtClean="0"/>
              <a:t>quote</a:t>
            </a:r>
            <a:r>
              <a:rPr lang="de-DE" sz="4400" b="1" dirty="0" smtClean="0"/>
              <a:t>     </a:t>
            </a:r>
            <a:r>
              <a:rPr lang="de-DE" sz="4400" b="1" dirty="0" err="1" smtClean="0"/>
              <a:t>fn</a:t>
            </a:r>
            <a:r>
              <a:rPr lang="de-DE" sz="4400" b="1" dirty="0" smtClean="0"/>
              <a:t>    </a:t>
            </a:r>
            <a:r>
              <a:rPr lang="de-DE" sz="4400" b="1" dirty="0" err="1" smtClean="0"/>
              <a:t>loop</a:t>
            </a:r>
            <a:r>
              <a:rPr lang="de-DE" sz="4400" b="1" dirty="0" smtClean="0"/>
              <a:t>  </a:t>
            </a:r>
            <a:r>
              <a:rPr lang="de-DE" sz="4400" b="1" dirty="0" err="1" smtClean="0"/>
              <a:t>recur</a:t>
            </a:r>
            <a:r>
              <a:rPr lang="de-DE" sz="4400" b="1" dirty="0" smtClean="0"/>
              <a:t>    </a:t>
            </a:r>
          </a:p>
          <a:p>
            <a:pPr algn="ctr"/>
            <a:r>
              <a:rPr lang="de-DE" sz="4400" b="1" dirty="0" err="1" smtClean="0"/>
              <a:t>throw</a:t>
            </a:r>
            <a:r>
              <a:rPr lang="de-DE" sz="4400" b="1" dirty="0" smtClean="0"/>
              <a:t>     </a:t>
            </a:r>
            <a:r>
              <a:rPr lang="de-DE" sz="4400" b="1" dirty="0" err="1" smtClean="0"/>
              <a:t>try</a:t>
            </a:r>
            <a:r>
              <a:rPr lang="de-DE" sz="4400" b="1" dirty="0" smtClean="0"/>
              <a:t>    catch    .    </a:t>
            </a:r>
            <a:r>
              <a:rPr lang="de-DE" sz="4400" b="1" dirty="0" err="1" smtClean="0"/>
              <a:t>new</a:t>
            </a:r>
            <a:endParaRPr lang="de-DE" sz="44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1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Interop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43983"/>
              </p:ext>
            </p:extLst>
          </p:nvPr>
        </p:nvGraphicFramePr>
        <p:xfrm>
          <a:off x="899592" y="1412776"/>
          <a:ext cx="698477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355064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Clojure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C#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1" dirty="0" smtClean="0"/>
                        <a:t>Aufruf von Funktionen ohne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(</a:t>
                      </a:r>
                      <a:r>
                        <a:rPr lang="de-DE" sz="2000" b="1" dirty="0" err="1" smtClean="0"/>
                        <a:t>def</a:t>
                      </a:r>
                      <a:r>
                        <a:rPr lang="de-DE" sz="2000" b="1" dirty="0" smtClean="0"/>
                        <a:t> s "Hallo")</a:t>
                      </a:r>
                    </a:p>
                    <a:p>
                      <a:r>
                        <a:rPr lang="de-DE" sz="2000" b="1" dirty="0" smtClean="0"/>
                        <a:t>(.</a:t>
                      </a:r>
                      <a:r>
                        <a:rPr lang="de-DE" sz="2000" b="1" dirty="0" err="1" smtClean="0"/>
                        <a:t>ToUpper</a:t>
                      </a:r>
                      <a:r>
                        <a:rPr lang="de-DE" sz="2000" b="1" dirty="0" smtClean="0"/>
                        <a:t> </a:t>
                      </a:r>
                      <a:r>
                        <a:rPr lang="de-DE" sz="2000" b="1" dirty="0" smtClean="0"/>
                        <a:t>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String s = " Hallo";</a:t>
                      </a:r>
                    </a:p>
                    <a:p>
                      <a:r>
                        <a:rPr lang="de-DE" dirty="0" err="1" smtClean="0"/>
                        <a:t>s.ToUpper</a:t>
                      </a:r>
                      <a:r>
                        <a:rPr lang="de-DE" dirty="0" smtClean="0"/>
                        <a:t>();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1" dirty="0" smtClean="0"/>
                        <a:t>Aufruf von Funktionen mit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 "Hallo")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(.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 "a"  "e")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String s = " Hallo";</a:t>
                      </a:r>
                    </a:p>
                    <a:p>
                      <a:r>
                        <a:rPr lang="de-DE" dirty="0" err="1" smtClean="0"/>
                        <a:t>s.Replace</a:t>
                      </a:r>
                      <a:r>
                        <a:rPr lang="de-DE" dirty="0" smtClean="0"/>
                        <a:t>("a" ,"e");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Aufruf von statischen Funktionen mit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(String/Format "Value={0}" 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String.Format</a:t>
                      </a:r>
                      <a:r>
                        <a:rPr lang="de-DE" dirty="0" smtClean="0"/>
                        <a:t>("Value={0}", 1);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Interop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14430"/>
              </p:ext>
            </p:extLst>
          </p:nvPr>
        </p:nvGraphicFramePr>
        <p:xfrm>
          <a:off x="899592" y="1412776"/>
          <a:ext cx="69847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355064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Clojure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C#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r>
                        <a:rPr lang="de-DE" sz="1800" dirty="0" smtClean="0"/>
                        <a:t>Aufruf von statischen Feldern</a:t>
                      </a:r>
                      <a:endParaRPr lang="de-D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 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/PI)</a:t>
                      </a:r>
                      <a:endParaRPr lang="de-DE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String/Empty)</a:t>
                      </a:r>
                      <a:endParaRPr lang="de-DE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Double d = </a:t>
                      </a:r>
                      <a:r>
                        <a:rPr lang="de-DE" dirty="0" err="1" smtClean="0"/>
                        <a:t>Math.PI</a:t>
                      </a:r>
                      <a:r>
                        <a:rPr lang="de-DE" dirty="0" smtClean="0"/>
                        <a:t>;</a:t>
                      </a:r>
                    </a:p>
                    <a:p>
                      <a:r>
                        <a:rPr lang="de-DE" dirty="0" smtClean="0"/>
                        <a:t>String </a:t>
                      </a:r>
                      <a:r>
                        <a:rPr lang="de-DE" dirty="0" err="1" smtClean="0"/>
                        <a:t>emp</a:t>
                      </a:r>
                      <a:r>
                        <a:rPr lang="de-DE" dirty="0" smtClean="0"/>
                        <a:t> = </a:t>
                      </a:r>
                      <a:r>
                        <a:rPr lang="de-DE" dirty="0" err="1" smtClean="0"/>
                        <a:t>String.Empty</a:t>
                      </a:r>
                      <a:r>
                        <a:rPr lang="de-DE" dirty="0" smtClean="0"/>
                        <a:t>;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r>
                        <a:rPr lang="de-DE" sz="1800" dirty="0" smtClean="0"/>
                        <a:t>Aufruf von </a:t>
                      </a:r>
                      <a:r>
                        <a:rPr lang="de-DE" sz="1800" dirty="0" err="1" smtClean="0"/>
                        <a:t>Konstruktoren</a:t>
                      </a:r>
                      <a:endParaRPr lang="de-D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(Uri. "http://www.google.de")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Uri</a:t>
                      </a:r>
                      <a:r>
                        <a:rPr lang="pl-PL" dirty="0" smtClean="0"/>
                        <a:t>("http://google.de");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2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899592" y="1340768"/>
            <a:ext cx="73448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Erzeugung einer Funktion mit </a:t>
            </a:r>
            <a:r>
              <a:rPr lang="de-DE" i="1" dirty="0" err="1" smtClean="0"/>
              <a:t>defn</a:t>
            </a:r>
            <a:r>
              <a:rPr lang="de-DE" i="1" dirty="0" smtClean="0"/>
              <a:t> </a:t>
            </a:r>
            <a:r>
              <a:rPr lang="de-DE" i="1" dirty="0" err="1" smtClean="0"/>
              <a:t>macro</a:t>
            </a:r>
            <a:endParaRPr lang="de-DE" i="1" dirty="0" smtClean="0"/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quadrat</a:t>
            </a:r>
            <a:r>
              <a:rPr lang="de-DE" sz="2000" b="1" dirty="0" smtClean="0"/>
              <a:t> [x] (* x x))</a:t>
            </a:r>
            <a:endParaRPr lang="de-DE" sz="2000" b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quadrat</a:t>
            </a:r>
            <a:r>
              <a:rPr lang="de-DE" sz="2000" b="1" dirty="0"/>
              <a:t> 5) </a:t>
            </a:r>
            <a:r>
              <a:rPr lang="de-DE" dirty="0" smtClean="0"/>
              <a:t>	</a:t>
            </a:r>
            <a:r>
              <a:rPr lang="de-DE" i="1" dirty="0"/>
              <a:t>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/>
              <a:t>;  Erzeugung einer Funktion mit der </a:t>
            </a:r>
            <a:r>
              <a:rPr lang="de-DE" i="1" dirty="0" err="1"/>
              <a:t>fn</a:t>
            </a:r>
            <a:r>
              <a:rPr lang="de-DE" i="1" dirty="0"/>
              <a:t> Form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quadrat1 (</a:t>
            </a:r>
            <a:r>
              <a:rPr lang="de-DE" sz="2000" b="1" dirty="0" err="1"/>
              <a:t>fn</a:t>
            </a:r>
            <a:r>
              <a:rPr lang="de-DE" sz="2000" b="1" dirty="0"/>
              <a:t> [x] (* x x</a:t>
            </a:r>
            <a:r>
              <a:rPr lang="de-DE" sz="2000" b="1" dirty="0" smtClean="0"/>
              <a:t>)))</a:t>
            </a:r>
            <a:endParaRPr lang="de-DE" sz="2000" b="1" dirty="0"/>
          </a:p>
          <a:p>
            <a:r>
              <a:rPr lang="de-DE" sz="2000" b="1" dirty="0"/>
              <a:t>(quadrat1 5)</a:t>
            </a:r>
            <a:r>
              <a:rPr lang="de-DE" dirty="0"/>
              <a:t>	</a:t>
            </a:r>
            <a:r>
              <a:rPr lang="de-DE" i="1" dirty="0"/>
              <a:t>; 25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i="1" dirty="0"/>
              <a:t>; Erzeugung einer Funktion mit </a:t>
            </a:r>
            <a:r>
              <a:rPr lang="de-DE" i="1" dirty="0" err="1"/>
              <a:t>reader</a:t>
            </a:r>
            <a:r>
              <a:rPr lang="de-DE" i="1" dirty="0"/>
              <a:t> </a:t>
            </a:r>
            <a:r>
              <a:rPr lang="de-DE" i="1" dirty="0" err="1"/>
              <a:t>macro</a:t>
            </a:r>
            <a:r>
              <a:rPr lang="de-DE" i="1" dirty="0"/>
              <a:t> #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quadrat2 #(* % </a:t>
            </a:r>
            <a:r>
              <a:rPr lang="de-DE" sz="2000" b="1" dirty="0" smtClean="0"/>
              <a:t>%))	; % 1 Para.  %2 2 Para.  %3 3 Para. </a:t>
            </a:r>
            <a:r>
              <a:rPr lang="de-DE" sz="2000" b="1" dirty="0" err="1"/>
              <a:t>u</a:t>
            </a:r>
            <a:r>
              <a:rPr lang="de-DE" sz="2000" b="1" dirty="0" err="1" smtClean="0"/>
              <a:t>.s.w</a:t>
            </a:r>
            <a:endParaRPr lang="de-DE" sz="2000" b="1" dirty="0"/>
          </a:p>
          <a:p>
            <a:r>
              <a:rPr lang="de-DE" sz="2000" b="1" dirty="0"/>
              <a:t>(</a:t>
            </a:r>
            <a:r>
              <a:rPr lang="de-DE" sz="2000" b="1" dirty="0" smtClean="0"/>
              <a:t>quadrat2 5</a:t>
            </a:r>
            <a:r>
              <a:rPr lang="de-DE" sz="2000" b="1" dirty="0"/>
              <a:t>)</a:t>
            </a:r>
            <a:r>
              <a:rPr lang="de-DE" dirty="0"/>
              <a:t>	</a:t>
            </a:r>
            <a:r>
              <a:rPr lang="de-DE" i="1" dirty="0"/>
              <a:t>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/>
              <a:t>; eine anonyme Funktion </a:t>
            </a:r>
          </a:p>
          <a:p>
            <a:r>
              <a:rPr lang="de-DE" sz="2000" b="1" dirty="0"/>
              <a:t>((</a:t>
            </a:r>
            <a:r>
              <a:rPr lang="de-DE" sz="2000" b="1" dirty="0" err="1"/>
              <a:t>fn</a:t>
            </a:r>
            <a:r>
              <a:rPr lang="de-DE" sz="2000" b="1" dirty="0"/>
              <a:t> [x] (* x x)) 5) </a:t>
            </a:r>
            <a:r>
              <a:rPr lang="de-DE" dirty="0" smtClean="0"/>
              <a:t>	</a:t>
            </a:r>
            <a:r>
              <a:rPr lang="de-DE" i="1" dirty="0"/>
              <a:t>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0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Higher Order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HOF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5580112" y="2065620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0070C0"/>
                </a:solidFill>
              </a:rPr>
              <a:t>Normal </a:t>
            </a:r>
            <a:r>
              <a:rPr lang="de-DE" sz="2400" dirty="0" err="1" smtClean="0">
                <a:solidFill>
                  <a:srgbClr val="0070C0"/>
                </a:solidFill>
              </a:rPr>
              <a:t>Function</a:t>
            </a:r>
            <a:endParaRPr lang="de-DE" sz="2400" dirty="0">
              <a:solidFill>
                <a:srgbClr val="0070C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80112" y="5013176"/>
            <a:ext cx="29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Higher Order </a:t>
            </a:r>
            <a:r>
              <a:rPr lang="de-DE" sz="2400" dirty="0" err="1">
                <a:solidFill>
                  <a:srgbClr val="0070C0"/>
                </a:solidFill>
              </a:rPr>
              <a:t>Function</a:t>
            </a:r>
            <a:endParaRPr lang="de-DE" sz="2400" dirty="0">
              <a:solidFill>
                <a:srgbClr val="0070C0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878221" y="3717032"/>
            <a:ext cx="684076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053294" y="1778724"/>
            <a:ext cx="4258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(</a:t>
            </a:r>
            <a:r>
              <a:rPr lang="de-DE" sz="3200" dirty="0" err="1" smtClean="0"/>
              <a:t>defn</a:t>
            </a:r>
            <a:r>
              <a:rPr lang="de-DE" sz="3200" dirty="0" smtClean="0"/>
              <a:t> normal-</a:t>
            </a:r>
            <a:r>
              <a:rPr lang="de-DE" sz="3200" dirty="0" err="1" smtClean="0"/>
              <a:t>fkt</a:t>
            </a:r>
            <a:r>
              <a:rPr lang="de-DE" sz="3200" dirty="0" smtClean="0"/>
              <a:t> [ a ]</a:t>
            </a:r>
          </a:p>
          <a:p>
            <a:r>
              <a:rPr lang="de-DE" sz="3200" dirty="0"/>
              <a:t> </a:t>
            </a:r>
            <a:r>
              <a:rPr lang="de-DE" sz="3200" dirty="0" smtClean="0"/>
              <a:t>  (+ a 1))</a:t>
            </a:r>
            <a:endParaRPr lang="de-DE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3923928" y="1225424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4132017" y="1617024"/>
            <a:ext cx="117849" cy="297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797137" y="2503386"/>
            <a:ext cx="4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11</a:t>
            </a:r>
            <a:endParaRPr lang="de-DE" dirty="0"/>
          </a:p>
        </p:txBody>
      </p:sp>
      <p:cxnSp>
        <p:nvCxnSpPr>
          <p:cNvPr id="23" name="Gerade Verbindung mit Pfeil 22"/>
          <p:cNvCxnSpPr>
            <a:endCxn id="21" idx="1"/>
          </p:cNvCxnSpPr>
          <p:nvPr/>
        </p:nvCxnSpPr>
        <p:spPr>
          <a:xfrm>
            <a:off x="3194011" y="2587172"/>
            <a:ext cx="603126" cy="10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052955" y="4728046"/>
            <a:ext cx="3843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/>
              <a:t>defn</a:t>
            </a:r>
            <a:r>
              <a:rPr lang="de-DE" sz="3200" dirty="0"/>
              <a:t> hof-</a:t>
            </a:r>
            <a:r>
              <a:rPr lang="de-DE" sz="3200" dirty="0" err="1"/>
              <a:t>fkt</a:t>
            </a:r>
            <a:r>
              <a:rPr lang="de-DE" sz="3200" dirty="0"/>
              <a:t> [ f1 ]</a:t>
            </a:r>
          </a:p>
          <a:p>
            <a:r>
              <a:rPr lang="de-DE" sz="3200" dirty="0"/>
              <a:t>   (</a:t>
            </a:r>
            <a:r>
              <a:rPr lang="de-DE" sz="3200" dirty="0" err="1"/>
              <a:t>fn</a:t>
            </a:r>
            <a:r>
              <a:rPr lang="de-DE" sz="3200" dirty="0"/>
              <a:t> [x] (f1 </a:t>
            </a:r>
            <a:r>
              <a:rPr lang="de-DE" sz="3200" dirty="0" smtClean="0"/>
              <a:t>x))) </a:t>
            </a:r>
            <a:endParaRPr lang="de-DE" sz="3200" dirty="0"/>
          </a:p>
        </p:txBody>
      </p:sp>
      <p:sp>
        <p:nvSpPr>
          <p:cNvPr id="25" name="Textfeld 24"/>
          <p:cNvSpPr txBox="1"/>
          <p:nvPr/>
        </p:nvSpPr>
        <p:spPr>
          <a:xfrm>
            <a:off x="3536583" y="3971431"/>
            <a:ext cx="5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inc</a:t>
            </a:r>
            <a:endParaRPr lang="de-DE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3797137" y="4437112"/>
            <a:ext cx="0" cy="29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348437" y="5805264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fn</a:t>
            </a:r>
            <a:r>
              <a:rPr lang="de-DE" dirty="0"/>
              <a:t> [x] </a:t>
            </a:r>
            <a:r>
              <a:rPr lang="de-DE" dirty="0" smtClean="0"/>
              <a:t>(</a:t>
            </a:r>
            <a:r>
              <a:rPr lang="de-DE" dirty="0" err="1" smtClean="0"/>
              <a:t>inc</a:t>
            </a:r>
            <a:r>
              <a:rPr lang="de-DE" dirty="0" smtClean="0"/>
              <a:t> </a:t>
            </a:r>
            <a:r>
              <a:rPr lang="de-DE" dirty="0"/>
              <a:t>x</a:t>
            </a:r>
            <a:r>
              <a:rPr lang="de-DE" dirty="0" smtClean="0"/>
              <a:t>))) </a:t>
            </a:r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923928" y="5661248"/>
            <a:ext cx="37467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feil nach rechts 31"/>
          <p:cNvSpPr/>
          <p:nvPr/>
        </p:nvSpPr>
        <p:spPr>
          <a:xfrm>
            <a:off x="5004048" y="2250286"/>
            <a:ext cx="486920" cy="12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>
            <a:off x="5093192" y="5142421"/>
            <a:ext cx="486920" cy="12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21" grpId="0"/>
      <p:bldP spid="25" grpId="0"/>
      <p:bldP spid="28" grpId="0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Higher Order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HOF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/>
          <p:cNvSpPr txBox="1"/>
          <p:nvPr/>
        </p:nvSpPr>
        <p:spPr>
          <a:xfrm>
            <a:off x="756841" y="1340768"/>
            <a:ext cx="77768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slow-calc</a:t>
            </a:r>
            <a:r>
              <a:rPr lang="de-DE" sz="2000" b="1" dirty="0" smtClean="0"/>
              <a:t> [n m]</a:t>
            </a:r>
          </a:p>
          <a:p>
            <a:r>
              <a:rPr lang="de-DE" sz="2000" b="1" dirty="0" smtClean="0"/>
              <a:t>  (</a:t>
            </a:r>
            <a:r>
              <a:rPr lang="de-DE" sz="2000" b="1" dirty="0" err="1" smtClean="0"/>
              <a:t>System.Threading.Thread</a:t>
            </a:r>
            <a:r>
              <a:rPr lang="de-DE" sz="2000" b="1" dirty="0" smtClean="0"/>
              <a:t>/</a:t>
            </a:r>
            <a:r>
              <a:rPr lang="de-DE" sz="2000" b="1" dirty="0" err="1" smtClean="0"/>
              <a:t>Sleep</a:t>
            </a:r>
            <a:r>
              <a:rPr lang="de-DE" sz="2000" b="1" dirty="0" smtClean="0"/>
              <a:t> 2000)</a:t>
            </a:r>
          </a:p>
          <a:p>
            <a:r>
              <a:rPr lang="de-DE" sz="2000" b="1" dirty="0"/>
              <a:t> </a:t>
            </a:r>
            <a:r>
              <a:rPr lang="de-DE" sz="2000" b="1" dirty="0" smtClean="0"/>
              <a:t> (* m n))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slow-calc</a:t>
            </a:r>
            <a:r>
              <a:rPr lang="de-DE" sz="2000" b="1" dirty="0"/>
              <a:t> 2 6)</a:t>
            </a: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i="1" dirty="0" smtClean="0"/>
              <a:t>; </a:t>
            </a:r>
            <a:r>
              <a:rPr lang="de-DE" i="1" dirty="0"/>
              <a:t>12 aber langsam</a:t>
            </a:r>
          </a:p>
          <a:p>
            <a:r>
              <a:rPr lang="de-DE" sz="2000" b="1" dirty="0"/>
              <a:t>(time (</a:t>
            </a:r>
            <a:r>
              <a:rPr lang="de-DE" sz="2000" b="1" dirty="0" err="1"/>
              <a:t>slow-calc</a:t>
            </a:r>
            <a:r>
              <a:rPr lang="de-DE" sz="2000" b="1" dirty="0"/>
              <a:t> 2 6))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 smtClean="0"/>
              <a:t>;Die </a:t>
            </a:r>
            <a:r>
              <a:rPr lang="de-DE" i="1" dirty="0" err="1" smtClean="0"/>
              <a:t>memonize</a:t>
            </a:r>
            <a:r>
              <a:rPr lang="de-DE" i="1" dirty="0" smtClean="0"/>
              <a:t> </a:t>
            </a:r>
            <a:r>
              <a:rPr lang="de-DE" i="1" dirty="0" err="1" smtClean="0"/>
              <a:t>function</a:t>
            </a:r>
            <a:r>
              <a:rPr lang="de-DE" i="1" dirty="0" smtClean="0"/>
              <a:t> erzeugt eine </a:t>
            </a:r>
            <a:r>
              <a:rPr lang="de-DE" i="1" dirty="0" err="1" smtClean="0"/>
              <a:t>cache</a:t>
            </a:r>
            <a:r>
              <a:rPr lang="de-DE" i="1" dirty="0" smtClean="0"/>
              <a:t> variante der übergebenen Funktion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</a:t>
            </a:r>
            <a:r>
              <a:rPr lang="de-DE" sz="2000" b="1" dirty="0" err="1"/>
              <a:t>cached-slow-calc</a:t>
            </a:r>
            <a:r>
              <a:rPr lang="de-DE" sz="2000" b="1" dirty="0"/>
              <a:t> (</a:t>
            </a:r>
            <a:r>
              <a:rPr lang="de-DE" sz="2000" b="1" dirty="0" err="1"/>
              <a:t>memoize</a:t>
            </a:r>
            <a:r>
              <a:rPr lang="de-DE" sz="2000" b="1" dirty="0"/>
              <a:t> </a:t>
            </a:r>
            <a:r>
              <a:rPr lang="de-DE" sz="2000" b="1" dirty="0" err="1"/>
              <a:t>slow-calc</a:t>
            </a:r>
            <a:r>
              <a:rPr lang="de-DE" sz="2000" b="1" dirty="0"/>
              <a:t>))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cached-slow-calc</a:t>
            </a:r>
            <a:r>
              <a:rPr lang="de-DE" sz="2000" b="1" dirty="0"/>
              <a:t> 2 6)</a:t>
            </a:r>
            <a:r>
              <a:rPr lang="de-DE" dirty="0"/>
              <a:t>	</a:t>
            </a:r>
            <a:r>
              <a:rPr lang="de-DE" i="1" dirty="0"/>
              <a:t>; 12 </a:t>
            </a:r>
            <a:r>
              <a:rPr lang="de-DE" i="1" dirty="0" smtClean="0"/>
              <a:t>langsam, aber nur beim ersten mal</a:t>
            </a:r>
            <a:endParaRPr lang="de-DE" i="1" dirty="0"/>
          </a:p>
          <a:p>
            <a:r>
              <a:rPr lang="de-DE" sz="2000" b="1" dirty="0"/>
              <a:t>(time (</a:t>
            </a:r>
            <a:r>
              <a:rPr lang="de-DE" sz="2000" b="1" dirty="0" err="1"/>
              <a:t>cached-slow-calc</a:t>
            </a:r>
            <a:r>
              <a:rPr lang="de-DE" sz="2000" b="1" dirty="0"/>
              <a:t> 2 6))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Sequence</a:t>
            </a:r>
            <a:r>
              <a:rPr lang="de-DE" sz="2800" dirty="0"/>
              <a:t> Library von </a:t>
            </a:r>
            <a:r>
              <a:rPr lang="de-DE" sz="2800" dirty="0" err="1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539552" y="2708920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"It is better to have 100 functions operate on one data structure than 10 functions on 10 data structures." </a:t>
            </a:r>
            <a:r>
              <a:rPr lang="en-US" sz="2800" dirty="0" smtClean="0"/>
              <a:t>—</a:t>
            </a:r>
          </a:p>
          <a:p>
            <a:endParaRPr lang="en-US" sz="2800" dirty="0"/>
          </a:p>
          <a:p>
            <a:r>
              <a:rPr lang="en-US" sz="2800" dirty="0" smtClean="0"/>
              <a:t>Alan </a:t>
            </a:r>
            <a:r>
              <a:rPr lang="en-US" sz="2800" dirty="0"/>
              <a:t>Perlis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874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Sequence</a:t>
            </a:r>
            <a:r>
              <a:rPr lang="de-DE" sz="2800" dirty="0"/>
              <a:t> Library von </a:t>
            </a:r>
            <a:r>
              <a:rPr lang="de-DE" sz="2800" dirty="0" err="1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827584" y="1412776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drop</a:t>
            </a:r>
            <a:r>
              <a:rPr lang="de-DE" sz="1400" dirty="0">
                <a:hlinkClick r:id="rId3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partition</a:t>
            </a:r>
            <a:r>
              <a:rPr lang="de-DE" sz="1400" dirty="0">
                <a:hlinkClick r:id="rId3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when</a:t>
            </a:r>
            <a:r>
              <a:rPr lang="de-DE" sz="1400" dirty="0">
                <a:hlinkClick r:id="rId3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rand-</a:t>
            </a:r>
            <a:r>
              <a:rPr lang="de-DE" sz="1400" dirty="0" err="1">
                <a:hlinkClick r:id="rId3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into</a:t>
            </a:r>
            <a:r>
              <a:rPr lang="de-DE" sz="1400" dirty="0">
                <a:hlinkClick r:id="rId3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3"/>
              </a:rPr>
              <a:t>not-</a:t>
            </a:r>
            <a:r>
              <a:rPr lang="de-DE" sz="1400" dirty="0" err="1">
                <a:hlinkClick r:id="rId3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seq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every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not-</a:t>
            </a:r>
            <a:r>
              <a:rPr lang="de-DE" sz="1400" dirty="0" err="1">
                <a:hlinkClick r:id="rId3"/>
              </a:rPr>
              <a:t>every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not-</a:t>
            </a:r>
            <a:r>
              <a:rPr lang="de-DE" sz="1400" dirty="0" err="1">
                <a:hlinkClick r:id="rId3"/>
              </a:rPr>
              <a:t>any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empty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realized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file-</a:t>
            </a:r>
            <a:r>
              <a:rPr lang="de-DE" sz="1400" dirty="0" err="1">
                <a:hlinkClick r:id="rId3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34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Auszüge aus der </a:t>
            </a:r>
            <a:r>
              <a:rPr lang="de-DE" sz="2800" dirty="0" err="1" smtClean="0"/>
              <a:t>Sequence</a:t>
            </a:r>
            <a:r>
              <a:rPr lang="de-DE" sz="2800" dirty="0" smtClean="0"/>
              <a:t> Library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49680" y="1028676"/>
            <a:ext cx="84935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Erzeugung von </a:t>
            </a:r>
            <a:r>
              <a:rPr lang="de-DE" i="1" dirty="0" err="1" smtClean="0"/>
              <a:t>Sequencen</a:t>
            </a:r>
            <a:endParaRPr lang="de-DE" i="1" dirty="0" smtClean="0"/>
          </a:p>
          <a:p>
            <a:r>
              <a:rPr lang="de-DE" sz="2000" b="1" dirty="0" err="1"/>
              <a:t>r</a:t>
            </a:r>
            <a:r>
              <a:rPr lang="de-DE" sz="2000" b="1" dirty="0" err="1" smtClean="0"/>
              <a:t>ange</a:t>
            </a:r>
            <a:r>
              <a:rPr lang="de-DE" dirty="0" smtClean="0"/>
              <a:t>  </a:t>
            </a:r>
            <a:r>
              <a:rPr lang="de-DE" sz="2000" b="1" dirty="0" err="1"/>
              <a:t>repeat</a:t>
            </a:r>
            <a:r>
              <a:rPr lang="de-DE" dirty="0" smtClean="0"/>
              <a:t>  </a:t>
            </a:r>
            <a:r>
              <a:rPr lang="de-DE" sz="2000" b="1" dirty="0" err="1"/>
              <a:t>cycle</a:t>
            </a:r>
            <a:r>
              <a:rPr lang="de-DE" dirty="0" smtClean="0"/>
              <a:t>  </a:t>
            </a:r>
            <a:r>
              <a:rPr lang="de-DE" sz="2000" b="1" dirty="0" err="1"/>
              <a:t>iterate</a:t>
            </a:r>
            <a:r>
              <a:rPr lang="de-DE" dirty="0" smtClean="0"/>
              <a:t>  </a:t>
            </a:r>
            <a:r>
              <a:rPr lang="de-DE" sz="2000" b="1" dirty="0" err="1"/>
              <a:t>repeatedly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Auselsen</a:t>
            </a:r>
            <a:r>
              <a:rPr lang="de-DE" i="1" dirty="0"/>
              <a:t> von </a:t>
            </a:r>
            <a:r>
              <a:rPr lang="de-DE" i="1" dirty="0" err="1"/>
              <a:t>Sequencen</a:t>
            </a:r>
            <a:endParaRPr lang="de-DE" i="1" dirty="0"/>
          </a:p>
          <a:p>
            <a:r>
              <a:rPr lang="de-DE" sz="2000" b="1" dirty="0" err="1"/>
              <a:t>f</a:t>
            </a:r>
            <a:r>
              <a:rPr lang="de-DE" sz="2000" b="1" dirty="0" err="1" smtClean="0"/>
              <a:t>irst</a:t>
            </a:r>
            <a:r>
              <a:rPr lang="de-DE" dirty="0" smtClean="0"/>
              <a:t>  </a:t>
            </a:r>
            <a:r>
              <a:rPr lang="de-DE" sz="2000" b="1" dirty="0" err="1"/>
              <a:t>rest</a:t>
            </a:r>
            <a:r>
              <a:rPr lang="de-DE" dirty="0" smtClean="0"/>
              <a:t>  </a:t>
            </a:r>
            <a:r>
              <a:rPr lang="de-DE" sz="2000" b="1" dirty="0" err="1"/>
              <a:t>next</a:t>
            </a:r>
            <a:r>
              <a:rPr lang="de-DE" dirty="0" smtClean="0"/>
              <a:t>  </a:t>
            </a:r>
            <a:r>
              <a:rPr lang="de-DE" sz="2000" b="1" dirty="0"/>
              <a:t>last</a:t>
            </a:r>
            <a:r>
              <a:rPr lang="de-DE" dirty="0" smtClean="0"/>
              <a:t>  </a:t>
            </a:r>
            <a:r>
              <a:rPr lang="de-DE" sz="2000" b="1" dirty="0" err="1"/>
              <a:t>butlast</a:t>
            </a:r>
            <a:r>
              <a:rPr lang="de-DE" dirty="0" smtClean="0"/>
              <a:t>  </a:t>
            </a:r>
            <a:r>
              <a:rPr lang="de-DE" sz="2000" b="1" dirty="0" err="1"/>
              <a:t>second</a:t>
            </a:r>
            <a:r>
              <a:rPr lang="de-DE" dirty="0" smtClean="0"/>
              <a:t> </a:t>
            </a:r>
            <a:r>
              <a:rPr lang="de-DE" sz="2000" b="1" dirty="0" err="1"/>
              <a:t>nth</a:t>
            </a:r>
            <a:r>
              <a:rPr lang="de-DE" dirty="0" smtClean="0"/>
              <a:t> </a:t>
            </a:r>
            <a:r>
              <a:rPr lang="de-DE" sz="2000" b="1" dirty="0" err="1"/>
              <a:t>count</a:t>
            </a:r>
            <a:r>
              <a:rPr lang="de-DE" dirty="0" smtClean="0"/>
              <a:t>  </a:t>
            </a:r>
            <a:r>
              <a:rPr lang="de-DE" sz="2000" b="1" dirty="0" err="1"/>
              <a:t>ffirst</a:t>
            </a:r>
            <a:r>
              <a:rPr lang="de-DE" dirty="0" smtClean="0"/>
              <a:t>  </a:t>
            </a:r>
            <a:r>
              <a:rPr lang="de-DE" sz="2000" b="1" dirty="0" err="1"/>
              <a:t>nfirst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</a:t>
            </a:r>
            <a:r>
              <a:rPr lang="de-DE" i="1" dirty="0"/>
              <a:t> verändern</a:t>
            </a:r>
          </a:p>
          <a:p>
            <a:r>
              <a:rPr lang="de-DE" sz="2000" b="1" dirty="0" err="1"/>
              <a:t>map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</a:t>
            </a:r>
            <a:r>
              <a:rPr lang="de-DE" i="1" dirty="0"/>
              <a:t> filtern</a:t>
            </a:r>
          </a:p>
          <a:p>
            <a:r>
              <a:rPr lang="de-DE" sz="2000" b="1" dirty="0" err="1"/>
              <a:t>filter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</a:t>
            </a:r>
            <a:r>
              <a:rPr lang="de-DE" i="1" dirty="0"/>
              <a:t> sortieren</a:t>
            </a:r>
          </a:p>
          <a:p>
            <a:r>
              <a:rPr lang="de-DE" sz="2000" b="1" dirty="0" err="1"/>
              <a:t>sort</a:t>
            </a:r>
            <a:r>
              <a:rPr lang="de-DE" dirty="0" smtClean="0"/>
              <a:t>  </a:t>
            </a:r>
            <a:r>
              <a:rPr lang="de-DE" sz="2000" b="1" dirty="0" err="1"/>
              <a:t>sort-by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Sequencen</a:t>
            </a:r>
            <a:r>
              <a:rPr lang="de-DE" i="1" dirty="0"/>
              <a:t> </a:t>
            </a:r>
            <a:r>
              <a:rPr lang="de-DE" i="1" dirty="0" err="1"/>
              <a:t>grupieren</a:t>
            </a:r>
            <a:endParaRPr lang="de-DE" i="1" dirty="0"/>
          </a:p>
          <a:p>
            <a:r>
              <a:rPr lang="de-DE" sz="2000" b="1" dirty="0" err="1"/>
              <a:t>group-by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Sequncen</a:t>
            </a:r>
            <a:r>
              <a:rPr lang="de-DE" i="1" dirty="0"/>
              <a:t> durchlaufen</a:t>
            </a:r>
          </a:p>
          <a:p>
            <a:r>
              <a:rPr lang="de-DE" sz="2000" b="1" dirty="0" err="1"/>
              <a:t>reduce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749680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4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smtClean="0"/>
              <a:t> Begriffserklärung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115616" y="2852936"/>
            <a:ext cx="6768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Deutscher Fußball Meister ist Bayern München </a:t>
            </a:r>
          </a:p>
          <a:p>
            <a:r>
              <a:rPr lang="de-DE" dirty="0" smtClean="0"/>
              <a:t>=&gt; Identity</a:t>
            </a:r>
          </a:p>
          <a:p>
            <a:endParaRPr lang="de-DE" dirty="0"/>
          </a:p>
          <a:p>
            <a:r>
              <a:rPr lang="de-DE" dirty="0" smtClean="0"/>
              <a:t>In Jahre 2012 war der deutscher Meister Borussia Dortmund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In Jahre 1970 war </a:t>
            </a:r>
            <a:r>
              <a:rPr lang="de-DE" dirty="0"/>
              <a:t>Borussia </a:t>
            </a:r>
            <a:r>
              <a:rPr lang="de-DE" dirty="0" smtClean="0"/>
              <a:t>Mönchengladbach deutscher Meister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Eine Identität ist ein Value an einen Punkt in der Zeit</a:t>
            </a:r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012160" y="211323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Punkt in der Zeit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59632" y="21328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Fakt (</a:t>
            </a:r>
            <a:r>
              <a:rPr lang="de-DE" dirty="0" err="1" smtClean="0"/>
              <a:t>Tatasache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995936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Identiät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>
            <a:off x="2915816" y="1597442"/>
            <a:ext cx="1080120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4932040" y="1597442"/>
            <a:ext cx="1080120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Erfinder der Sprache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23782" y="130941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  <a:p>
            <a:endParaRPr lang="de-DE" dirty="0"/>
          </a:p>
          <a:p>
            <a:r>
              <a:rPr lang="de-DE" dirty="0" smtClean="0"/>
              <a:t>Version 1.5</a:t>
            </a:r>
          </a:p>
          <a:p>
            <a:endParaRPr lang="de-DE" dirty="0"/>
          </a:p>
          <a:p>
            <a:r>
              <a:rPr lang="de-DE" dirty="0" smtClean="0"/>
              <a:t>Open Source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61" y="1196752"/>
            <a:ext cx="2386507" cy="237626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779912" y="393305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smtClean="0"/>
              <a:t>Erfinder von Lisp in Jahre 1958</a:t>
            </a:r>
          </a:p>
          <a:p>
            <a:endParaRPr lang="de-DE" dirty="0"/>
          </a:p>
          <a:p>
            <a:r>
              <a:rPr lang="de-DE" dirty="0" smtClean="0"/>
              <a:t>Bedeutende Beiträge zum Thema künstliche </a:t>
            </a:r>
            <a:r>
              <a:rPr lang="de-DE" dirty="0" err="1" smtClean="0"/>
              <a:t>Inteligenz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314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93265"/>
              </p:ext>
            </p:extLst>
          </p:nvPr>
        </p:nvGraphicFramePr>
        <p:xfrm>
          <a:off x="899592" y="2132856"/>
          <a:ext cx="6984777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/>
                <a:gridCol w="2328259"/>
                <a:gridCol w="2328259"/>
              </a:tblGrid>
              <a:tr h="4428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Asynchron</a:t>
                      </a:r>
                      <a:endParaRPr lang="de-DE" dirty="0"/>
                    </a:p>
                  </a:txBody>
                  <a:tcPr anchor="ctr" anchorCtr="1"/>
                </a:tc>
              </a:tr>
              <a:tr h="925304">
                <a:tc>
                  <a:txBody>
                    <a:bodyPr/>
                    <a:lstStyle/>
                    <a:p>
                      <a:r>
                        <a:rPr lang="de-DE" dirty="0" smtClean="0"/>
                        <a:t>Koordiniert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Refs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de-DE" dirty="0" smtClean="0"/>
                        <a:t>Unabhängig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Atoms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Agents</a:t>
                      </a:r>
                      <a:endParaRPr lang="de-DE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14691" y="126876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haben 4 Zugriffspfade für diese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r>
              <a:rPr lang="de-DE" dirty="0" smtClean="0"/>
              <a:t>, Atoms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r>
              <a:rPr lang="de-DE" sz="2800" dirty="0"/>
              <a:t> </a:t>
            </a:r>
            <a:r>
              <a:rPr lang="de-DE" sz="2800" dirty="0" smtClean="0"/>
              <a:t>REF‘S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67544" y="1340768"/>
            <a:ext cx="849694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Refs</a:t>
            </a:r>
            <a:r>
              <a:rPr lang="de-DE" dirty="0" smtClean="0"/>
              <a:t> arbeiten mit der STM (Software </a:t>
            </a:r>
            <a:r>
              <a:rPr lang="de-DE" dirty="0" err="1" smtClean="0"/>
              <a:t>Transactional</a:t>
            </a:r>
            <a:r>
              <a:rPr lang="de-DE" dirty="0" smtClean="0"/>
              <a:t> Memory)</a:t>
            </a:r>
          </a:p>
          <a:p>
            <a:endParaRPr lang="de-DE" dirty="0"/>
          </a:p>
          <a:p>
            <a:r>
              <a:rPr lang="de-DE" dirty="0" smtClean="0"/>
              <a:t>Die STM arbeitet dabei ähnlich einer Datenbank und hält die ACID Kriterien ein. Das ganze wird wie bei der Datenbank mit einen Transaktionsmechanismus erreicht.</a:t>
            </a:r>
          </a:p>
          <a:p>
            <a:endParaRPr lang="de-DE" dirty="0"/>
          </a:p>
          <a:p>
            <a:r>
              <a:rPr lang="de-DE" sz="2000" dirty="0" smtClean="0"/>
              <a:t>A</a:t>
            </a:r>
            <a:r>
              <a:rPr lang="de-DE" dirty="0" smtClean="0"/>
              <a:t> -&gt; </a:t>
            </a:r>
            <a:r>
              <a:rPr lang="de-DE" dirty="0" err="1" smtClean="0"/>
              <a:t>Atomic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smtClean="0"/>
              <a:t>       Änderungen werden atomar durchgeführt. Entweder alles oder nichts. </a:t>
            </a:r>
          </a:p>
          <a:p>
            <a:endParaRPr lang="de-DE" dirty="0" smtClean="0"/>
          </a:p>
          <a:p>
            <a:r>
              <a:rPr lang="de-DE" sz="2000" dirty="0"/>
              <a:t>C</a:t>
            </a:r>
            <a:r>
              <a:rPr lang="de-DE" dirty="0" smtClean="0"/>
              <a:t> -&gt; </a:t>
            </a:r>
            <a:r>
              <a:rPr lang="de-DE" dirty="0" err="1" smtClean="0"/>
              <a:t>Consistent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 Vor und nach der Änderung befindet sich das System in einen konsistenten Zustand.</a:t>
            </a:r>
          </a:p>
          <a:p>
            <a:endParaRPr lang="de-DE" dirty="0" smtClean="0"/>
          </a:p>
          <a:p>
            <a:r>
              <a:rPr lang="de-DE" sz="2000" dirty="0" smtClean="0"/>
              <a:t>I</a:t>
            </a:r>
            <a:r>
              <a:rPr lang="de-DE" dirty="0"/>
              <a:t> </a:t>
            </a:r>
            <a:r>
              <a:rPr lang="de-DE" dirty="0" smtClean="0"/>
              <a:t>-&gt; </a:t>
            </a:r>
            <a:r>
              <a:rPr lang="de-DE" dirty="0" err="1" smtClean="0"/>
              <a:t>Isolated</a:t>
            </a:r>
            <a:endParaRPr lang="de-DE" dirty="0" smtClean="0"/>
          </a:p>
          <a:p>
            <a:r>
              <a:rPr lang="de-DE" dirty="0" smtClean="0"/>
              <a:t>       Die Änderungen findet isoliert statt. Andere auf den selben Daten </a:t>
            </a:r>
            <a:r>
              <a:rPr lang="de-DE" dirty="0" smtClean="0"/>
              <a:t>stattfindende  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Operationen haben keinen Einfluss</a:t>
            </a:r>
          </a:p>
          <a:p>
            <a:endParaRPr lang="de-DE" dirty="0" smtClean="0"/>
          </a:p>
          <a:p>
            <a:r>
              <a:rPr lang="de-DE" sz="2000" dirty="0" smtClean="0"/>
              <a:t>D</a:t>
            </a:r>
            <a:r>
              <a:rPr lang="de-DE" dirty="0"/>
              <a:t> </a:t>
            </a:r>
            <a:r>
              <a:rPr lang="de-DE" dirty="0" smtClean="0"/>
              <a:t>-&gt; Durable</a:t>
            </a:r>
          </a:p>
          <a:p>
            <a:r>
              <a:rPr lang="de-DE" dirty="0" smtClean="0"/>
              <a:t>         Daten sind dauerhaft gespeichert. Das gilt nicht für die STM, da es sich hier um eine </a:t>
            </a:r>
          </a:p>
          <a:p>
            <a:r>
              <a:rPr lang="de-DE" dirty="0"/>
              <a:t> </a:t>
            </a:r>
            <a:r>
              <a:rPr lang="de-DE" dirty="0" smtClean="0"/>
              <a:t>        Speicheroperation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6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r>
              <a:rPr lang="de-DE" sz="2800" dirty="0"/>
              <a:t> </a:t>
            </a:r>
            <a:r>
              <a:rPr lang="de-DE" sz="2800" dirty="0" smtClean="0"/>
              <a:t>REF‘S Anweisungen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66574" y="1340768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Erzeugen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</a:t>
            </a:r>
            <a:r>
              <a:rPr lang="de-DE" sz="2000" b="1" dirty="0" smtClean="0"/>
              <a:t> s (</a:t>
            </a:r>
            <a:r>
              <a:rPr lang="de-DE" sz="2000" b="1" dirty="0" err="1" smtClean="0"/>
              <a:t>ref</a:t>
            </a:r>
            <a:r>
              <a:rPr lang="de-DE" sz="2000" b="1" dirty="0" smtClean="0"/>
              <a:t> „Hallo“))	</a:t>
            </a:r>
            <a:r>
              <a:rPr lang="de-DE" i="1" dirty="0" smtClean="0"/>
              <a:t>; </a:t>
            </a:r>
            <a:r>
              <a:rPr lang="de-DE" i="1" dirty="0"/>
              <a:t>Erzeug eine Referenz auf ein String</a:t>
            </a:r>
          </a:p>
          <a:p>
            <a:endParaRPr lang="de-DE" dirty="0" smtClean="0"/>
          </a:p>
          <a:p>
            <a:r>
              <a:rPr lang="de-DE" i="1" dirty="0"/>
              <a:t>; auslesen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deref</a:t>
            </a:r>
            <a:r>
              <a:rPr lang="de-DE" sz="2000" b="1" dirty="0"/>
              <a:t> s)</a:t>
            </a:r>
            <a:r>
              <a:rPr lang="de-DE" dirty="0" smtClean="0"/>
              <a:t>			</a:t>
            </a:r>
            <a:r>
              <a:rPr lang="de-DE" i="1" dirty="0"/>
              <a:t>; ließt die </a:t>
            </a:r>
            <a:r>
              <a:rPr lang="de-DE" i="1" dirty="0" err="1"/>
              <a:t>Ref</a:t>
            </a:r>
            <a:r>
              <a:rPr lang="de-DE" i="1" dirty="0"/>
              <a:t> aus -&gt; „Hallo“</a:t>
            </a:r>
          </a:p>
          <a:p>
            <a:r>
              <a:rPr lang="de-DE" sz="2000" b="1" dirty="0"/>
              <a:t>@s</a:t>
            </a:r>
            <a:r>
              <a:rPr lang="de-DE" dirty="0" smtClean="0"/>
              <a:t>			</a:t>
            </a:r>
            <a:r>
              <a:rPr lang="de-DE" i="1" dirty="0"/>
              <a:t>; ließt die </a:t>
            </a:r>
            <a:r>
              <a:rPr lang="de-DE" i="1" dirty="0" err="1"/>
              <a:t>Ref</a:t>
            </a:r>
            <a:r>
              <a:rPr lang="de-DE" i="1" dirty="0"/>
              <a:t> aus , als </a:t>
            </a:r>
            <a:r>
              <a:rPr lang="de-DE" i="1" dirty="0" err="1"/>
              <a:t>Readermacro</a:t>
            </a:r>
            <a:r>
              <a:rPr lang="de-DE" i="1" dirty="0"/>
              <a:t> (Kurzschreibweise)</a:t>
            </a:r>
          </a:p>
          <a:p>
            <a:endParaRPr lang="de-DE" dirty="0" smtClean="0"/>
          </a:p>
          <a:p>
            <a:r>
              <a:rPr lang="de-DE" i="1" dirty="0"/>
              <a:t>; bearbeiten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ref</a:t>
            </a:r>
            <a:r>
              <a:rPr lang="de-DE" sz="2000" b="1" dirty="0"/>
              <a:t>-set s „</a:t>
            </a:r>
            <a:r>
              <a:rPr lang="de-DE" sz="2000" b="1" dirty="0" err="1"/>
              <a:t>Bonjour</a:t>
            </a:r>
            <a:r>
              <a:rPr lang="de-DE" sz="2000" b="1" dirty="0"/>
              <a:t>“)</a:t>
            </a:r>
            <a:r>
              <a:rPr lang="de-DE" dirty="0" smtClean="0"/>
              <a:t>	</a:t>
            </a:r>
            <a:r>
              <a:rPr lang="de-DE" i="1" dirty="0"/>
              <a:t>; setzt ein neuen Wert auf die </a:t>
            </a:r>
            <a:r>
              <a:rPr lang="de-DE" i="1" dirty="0" err="1"/>
              <a:t>Ref</a:t>
            </a:r>
            <a:endParaRPr lang="de-DE" i="1" dirty="0"/>
          </a:p>
          <a:p>
            <a:r>
              <a:rPr lang="de-DE" sz="2000" b="1" dirty="0"/>
              <a:t>(alter s #(.</a:t>
            </a:r>
            <a:r>
              <a:rPr lang="de-DE" sz="2000" b="1" dirty="0" err="1"/>
              <a:t>ToUpper</a:t>
            </a:r>
            <a:r>
              <a:rPr lang="de-DE" sz="2000" b="1" dirty="0"/>
              <a:t> %))</a:t>
            </a:r>
            <a:r>
              <a:rPr lang="de-DE" dirty="0"/>
              <a:t>	</a:t>
            </a:r>
            <a:r>
              <a:rPr lang="de-DE" i="1" dirty="0"/>
              <a:t>; Ändert den Wert der </a:t>
            </a:r>
            <a:r>
              <a:rPr lang="de-DE" i="1" dirty="0" err="1"/>
              <a:t>Ref</a:t>
            </a:r>
            <a:endParaRPr lang="de-DE" i="1" dirty="0"/>
          </a:p>
          <a:p>
            <a:endParaRPr lang="de-DE" dirty="0" smtClean="0"/>
          </a:p>
          <a:p>
            <a:r>
              <a:rPr lang="de-DE" i="1" dirty="0"/>
              <a:t>; </a:t>
            </a:r>
            <a:r>
              <a:rPr lang="de-DE" i="1" dirty="0" err="1"/>
              <a:t>Transactionen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dosync</a:t>
            </a:r>
            <a:r>
              <a:rPr lang="de-DE" sz="2000" b="1" dirty="0"/>
              <a:t> ……)</a:t>
            </a:r>
            <a:r>
              <a:rPr lang="de-DE" dirty="0" smtClean="0"/>
              <a:t>		</a:t>
            </a:r>
            <a:r>
              <a:rPr lang="de-DE" i="1" dirty="0"/>
              <a:t>; hier dürfen </a:t>
            </a:r>
            <a:r>
              <a:rPr lang="de-DE" i="1" dirty="0" err="1"/>
              <a:t>Refs</a:t>
            </a:r>
            <a:r>
              <a:rPr lang="de-DE" i="1" dirty="0"/>
              <a:t> geändert werden dürfen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8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r>
              <a:rPr lang="de-DE" sz="2800" dirty="0"/>
              <a:t> </a:t>
            </a:r>
            <a:r>
              <a:rPr lang="de-DE" sz="2800" dirty="0" smtClean="0"/>
              <a:t>REF‘S Zusammenfassung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755576" y="1340768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Refs</a:t>
            </a:r>
            <a:r>
              <a:rPr lang="de-DE" dirty="0"/>
              <a:t> </a:t>
            </a:r>
            <a:r>
              <a:rPr lang="de-DE" dirty="0" smtClean="0"/>
              <a:t>und Transactions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Software Transactional Memory </a:t>
            </a:r>
            <a:r>
              <a:rPr lang="en-US" dirty="0"/>
              <a:t>(STM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• Refs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A</a:t>
            </a:r>
            <a:r>
              <a:rPr lang="en-US" dirty="0" err="1" smtClean="0"/>
              <a:t>lle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atomar</a:t>
            </a:r>
            <a:r>
              <a:rPr lang="en-US" dirty="0" smtClean="0"/>
              <a:t> und </a:t>
            </a:r>
            <a:r>
              <a:rPr lang="en-US" dirty="0" err="1" smtClean="0"/>
              <a:t>isoliert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Refs correct </a:t>
            </a:r>
            <a:r>
              <a:rPr lang="en-US" dirty="0" err="1" smtClean="0"/>
              <a:t>gändert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pasiert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gar </a:t>
            </a:r>
            <a:r>
              <a:rPr lang="en-US" dirty="0" err="1" smtClean="0"/>
              <a:t>nichts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 die </a:t>
            </a:r>
            <a:r>
              <a:rPr lang="en-US" dirty="0" err="1" smtClean="0"/>
              <a:t>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Transaktion</a:t>
            </a:r>
            <a:r>
              <a:rPr lang="en-US" dirty="0" smtClean="0"/>
              <a:t>.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Transaktionen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Konfliktfall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de-DE" dirty="0" smtClean="0"/>
              <a:t>• Transaktionen dürfen keine Seiteneffekte haben.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3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Atom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55576" y="1346350"/>
            <a:ext cx="85689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; Erzeugen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</a:t>
            </a:r>
            <a:r>
              <a:rPr lang="de-DE" sz="2000" b="1" dirty="0" smtClean="0"/>
              <a:t> s (</a:t>
            </a:r>
            <a:r>
              <a:rPr lang="de-DE" sz="2000" b="1" dirty="0" err="1" smtClean="0"/>
              <a:t>atom</a:t>
            </a:r>
            <a:r>
              <a:rPr lang="de-DE" sz="2000" b="1" dirty="0" smtClean="0"/>
              <a:t> “Hallo“))</a:t>
            </a:r>
            <a:r>
              <a:rPr lang="de-DE" dirty="0" smtClean="0"/>
              <a:t>	</a:t>
            </a:r>
            <a:r>
              <a:rPr lang="de-DE" i="1" dirty="0"/>
              <a:t>; Erzeug eines String Atoms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deref</a:t>
            </a:r>
            <a:r>
              <a:rPr lang="de-DE" sz="2000" b="1" dirty="0"/>
              <a:t> s)	</a:t>
            </a:r>
            <a:r>
              <a:rPr lang="de-DE" dirty="0" smtClean="0"/>
              <a:t>		</a:t>
            </a:r>
            <a:r>
              <a:rPr lang="de-DE" i="1" dirty="0"/>
              <a:t>; ließt das Atom aus -&gt; „Hallo“</a:t>
            </a:r>
          </a:p>
          <a:p>
            <a:r>
              <a:rPr lang="de-DE" sz="2000" b="1" dirty="0"/>
              <a:t>@s</a:t>
            </a:r>
            <a:r>
              <a:rPr lang="de-DE" dirty="0" smtClean="0"/>
              <a:t>			</a:t>
            </a:r>
            <a:r>
              <a:rPr lang="de-DE" i="1" dirty="0"/>
              <a:t>; ließt das Atom aus , als </a:t>
            </a:r>
            <a:r>
              <a:rPr lang="de-DE" i="1" dirty="0" err="1"/>
              <a:t>Readermacro</a:t>
            </a:r>
            <a:r>
              <a:rPr lang="de-DE" i="1" dirty="0"/>
              <a:t> (Kurzschreibweise)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reset</a:t>
            </a:r>
            <a:r>
              <a:rPr lang="de-DE" sz="2000" b="1" dirty="0"/>
              <a:t>! s </a:t>
            </a:r>
            <a:r>
              <a:rPr lang="de-DE" sz="2000" b="1" dirty="0" smtClean="0"/>
              <a:t>“</a:t>
            </a:r>
            <a:r>
              <a:rPr lang="de-DE" sz="2000" b="1" dirty="0" err="1" smtClean="0"/>
              <a:t>Bonjour</a:t>
            </a:r>
            <a:r>
              <a:rPr lang="de-DE" sz="2000" b="1" dirty="0"/>
              <a:t>“)	</a:t>
            </a:r>
            <a:r>
              <a:rPr lang="de-DE" i="1" dirty="0" smtClean="0"/>
              <a:t>; </a:t>
            </a:r>
            <a:r>
              <a:rPr lang="de-DE" i="1" dirty="0"/>
              <a:t>setzt ein neuen Wert auf das Atom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swap</a:t>
            </a:r>
            <a:r>
              <a:rPr lang="de-DE" sz="2000" b="1" dirty="0"/>
              <a:t>! s#(.</a:t>
            </a:r>
            <a:r>
              <a:rPr lang="de-DE" sz="2000" b="1" dirty="0" err="1"/>
              <a:t>ToUpper</a:t>
            </a:r>
            <a:r>
              <a:rPr lang="de-DE" sz="2000" b="1" dirty="0"/>
              <a:t> %)) </a:t>
            </a:r>
            <a:r>
              <a:rPr lang="de-DE" dirty="0" smtClean="0"/>
              <a:t>	</a:t>
            </a:r>
            <a:r>
              <a:rPr lang="de-DE" i="1" dirty="0"/>
              <a:t>; Ändert den Wert des Atoms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55576" y="4725144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Zusammenfassung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smtClean="0"/>
              <a:t>Atoms </a:t>
            </a:r>
            <a:r>
              <a:rPr lang="en-US" dirty="0" err="1"/>
              <a:t>w</a:t>
            </a:r>
            <a:r>
              <a:rPr lang="en-US" dirty="0" err="1" smtClean="0"/>
              <a:t>erden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Zustand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und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verwaltet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</a:t>
            </a:r>
            <a:r>
              <a:rPr lang="de-DE" sz="2800" dirty="0" err="1" smtClean="0"/>
              <a:t>Agents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55576" y="1268760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Erzeugen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</a:t>
            </a:r>
            <a:r>
              <a:rPr lang="de-DE" sz="2000" b="1" dirty="0" smtClean="0"/>
              <a:t> s (</a:t>
            </a:r>
            <a:r>
              <a:rPr lang="de-DE" sz="2000" b="1" dirty="0" err="1" smtClean="0"/>
              <a:t>agent</a:t>
            </a:r>
            <a:r>
              <a:rPr lang="de-DE" sz="2000" b="1" dirty="0" smtClean="0"/>
              <a:t> „Hallo“))</a:t>
            </a:r>
            <a:r>
              <a:rPr lang="de-DE" dirty="0" smtClean="0"/>
              <a:t>	   </a:t>
            </a:r>
            <a:r>
              <a:rPr lang="de-DE" i="1" dirty="0" smtClean="0"/>
              <a:t>; </a:t>
            </a:r>
            <a:r>
              <a:rPr lang="de-DE" i="1" dirty="0"/>
              <a:t>Erzeug eines String </a:t>
            </a:r>
            <a:r>
              <a:rPr lang="de-DE" i="1" dirty="0" err="1"/>
              <a:t>Agents</a:t>
            </a:r>
            <a:endParaRPr lang="de-DE" i="1" dirty="0"/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deref</a:t>
            </a:r>
            <a:r>
              <a:rPr lang="de-DE" sz="2000" b="1" dirty="0"/>
              <a:t> s)	</a:t>
            </a:r>
            <a:r>
              <a:rPr lang="de-DE" dirty="0" smtClean="0"/>
              <a:t>		   </a:t>
            </a:r>
            <a:r>
              <a:rPr lang="de-DE" i="1" dirty="0" smtClean="0"/>
              <a:t>; </a:t>
            </a:r>
            <a:r>
              <a:rPr lang="de-DE" i="1" dirty="0"/>
              <a:t>ließt den Agent aus -&gt; „Hallo“</a:t>
            </a:r>
          </a:p>
          <a:p>
            <a:r>
              <a:rPr lang="de-DE" sz="2000" b="1" dirty="0"/>
              <a:t>@s</a:t>
            </a:r>
            <a:r>
              <a:rPr lang="de-DE" dirty="0" smtClean="0"/>
              <a:t>			   </a:t>
            </a:r>
            <a:r>
              <a:rPr lang="de-DE" i="1" dirty="0" smtClean="0"/>
              <a:t>; </a:t>
            </a:r>
            <a:r>
              <a:rPr lang="de-DE" i="1" dirty="0"/>
              <a:t>ließt den Agent aus </a:t>
            </a:r>
          </a:p>
          <a:p>
            <a:endParaRPr lang="de-DE" dirty="0"/>
          </a:p>
          <a:p>
            <a:r>
              <a:rPr lang="de-DE" sz="2000" b="1" dirty="0"/>
              <a:t>(send s #(.</a:t>
            </a:r>
            <a:r>
              <a:rPr lang="de-DE" sz="2000" b="1" dirty="0" err="1"/>
              <a:t>ToUpper</a:t>
            </a:r>
            <a:r>
              <a:rPr lang="de-DE" sz="2000" b="1" dirty="0"/>
              <a:t> %))</a:t>
            </a:r>
            <a:r>
              <a:rPr lang="de-DE" dirty="0" smtClean="0"/>
              <a:t>	   </a:t>
            </a:r>
            <a:r>
              <a:rPr lang="de-DE" i="1" dirty="0" smtClean="0"/>
              <a:t>; </a:t>
            </a:r>
            <a:r>
              <a:rPr lang="de-DE" i="1" dirty="0"/>
              <a:t>Neue Nachricht an den Agent Senden</a:t>
            </a:r>
          </a:p>
          <a:p>
            <a:r>
              <a:rPr lang="de-DE" sz="2000" b="1" dirty="0"/>
              <a:t>(send-off s #(.</a:t>
            </a:r>
            <a:r>
              <a:rPr lang="de-DE" sz="2000" b="1" dirty="0" err="1"/>
              <a:t>ToLower</a:t>
            </a:r>
            <a:r>
              <a:rPr lang="de-DE" sz="2000" b="1" dirty="0"/>
              <a:t> %)) </a:t>
            </a:r>
            <a:r>
              <a:rPr lang="de-DE" sz="2000" b="1" dirty="0" smtClean="0"/>
              <a:t>  </a:t>
            </a:r>
            <a:r>
              <a:rPr lang="de-DE" i="1" dirty="0" smtClean="0"/>
              <a:t>; </a:t>
            </a:r>
            <a:r>
              <a:rPr lang="de-DE" i="1" dirty="0"/>
              <a:t>Neue Nachricht an den Agent Senden</a:t>
            </a:r>
          </a:p>
          <a:p>
            <a:r>
              <a:rPr lang="de-DE" i="1" dirty="0" smtClean="0"/>
              <a:t>                                                       ; </a:t>
            </a:r>
            <a:r>
              <a:rPr lang="de-DE" i="1" dirty="0"/>
              <a:t>Die Behandlung in Thread Pool ist anders</a:t>
            </a:r>
          </a:p>
          <a:p>
            <a:endParaRPr lang="de-DE" dirty="0" smtClean="0"/>
          </a:p>
          <a:p>
            <a:r>
              <a:rPr lang="de-DE" sz="2000" b="1" dirty="0"/>
              <a:t>(</a:t>
            </a:r>
            <a:r>
              <a:rPr lang="de-DE" sz="2000" b="1" dirty="0" err="1"/>
              <a:t>await</a:t>
            </a:r>
            <a:r>
              <a:rPr lang="de-DE" sz="2000" b="1" dirty="0"/>
              <a:t> s)</a:t>
            </a:r>
            <a:r>
              <a:rPr lang="de-DE" dirty="0" smtClean="0"/>
              <a:t>			  </a:t>
            </a:r>
            <a:r>
              <a:rPr lang="de-DE" i="1" dirty="0" smtClean="0"/>
              <a:t>; </a:t>
            </a:r>
            <a:r>
              <a:rPr lang="de-DE" i="1" dirty="0"/>
              <a:t>Wartet </a:t>
            </a:r>
            <a:r>
              <a:rPr lang="de-DE" i="1" dirty="0" err="1"/>
              <a:t>daruf</a:t>
            </a:r>
            <a:r>
              <a:rPr lang="de-DE" i="1" dirty="0"/>
              <a:t> das der Agent fertig ist.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await-for</a:t>
            </a:r>
            <a:r>
              <a:rPr lang="de-DE" sz="2000" b="1" dirty="0"/>
              <a:t> 5000 s)</a:t>
            </a:r>
            <a:r>
              <a:rPr lang="de-DE" dirty="0" smtClean="0"/>
              <a:t>	  </a:t>
            </a:r>
            <a:r>
              <a:rPr lang="de-DE" i="1" dirty="0" smtClean="0"/>
              <a:t>; </a:t>
            </a:r>
            <a:r>
              <a:rPr lang="de-DE" i="1" dirty="0"/>
              <a:t>Wartet 5 Sekunden darauf das der Agent fertig wird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2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</a:t>
            </a:r>
            <a:r>
              <a:rPr lang="de-DE" sz="2800" dirty="0" err="1" smtClean="0"/>
              <a:t>Agents</a:t>
            </a:r>
            <a:r>
              <a:rPr lang="de-DE" sz="2800" dirty="0" smtClean="0"/>
              <a:t> Zusammenfassung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899592" y="1484784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an den Agent </a:t>
            </a:r>
            <a:r>
              <a:rPr lang="en-US" dirty="0" err="1" smtClean="0"/>
              <a:t>gesendet</a:t>
            </a:r>
            <a:r>
              <a:rPr lang="en-US" dirty="0" smtClean="0"/>
              <a:t>, die </a:t>
            </a:r>
            <a:r>
              <a:rPr lang="en-US" dirty="0" err="1" smtClean="0"/>
              <a:t>gequed</a:t>
            </a:r>
            <a:r>
              <a:rPr lang="en-US" dirty="0" smtClean="0"/>
              <a:t> und </a:t>
            </a:r>
            <a:r>
              <a:rPr lang="en-US" dirty="0" err="1" smtClean="0"/>
              <a:t>abgearbeitet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langläufige</a:t>
            </a:r>
            <a:r>
              <a:rPr lang="en-US" dirty="0" smtClean="0"/>
              <a:t> IO </a:t>
            </a:r>
            <a:r>
              <a:rPr lang="en-US" dirty="0" err="1" smtClean="0"/>
              <a:t>lastige</a:t>
            </a:r>
            <a:r>
              <a:rPr lang="en-US" dirty="0" smtClean="0"/>
              <a:t> </a:t>
            </a:r>
            <a:r>
              <a:rPr lang="en-US" dirty="0" err="1" smtClean="0"/>
              <a:t>Processe</a:t>
            </a:r>
            <a:r>
              <a:rPr lang="en-US" dirty="0" smtClean="0"/>
              <a:t> (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Datein</a:t>
            </a:r>
            <a:r>
              <a:rPr lang="en-US" dirty="0" smtClean="0"/>
              <a:t>, Web Request </a:t>
            </a:r>
            <a:r>
              <a:rPr lang="en-US" dirty="0" err="1" smtClean="0"/>
              <a:t>laufen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laufen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Thread.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„Da ist noch mehr“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203848" y="2276872"/>
            <a:ext cx="18362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d</a:t>
            </a:r>
            <a:r>
              <a:rPr lang="de-DE" sz="3200" b="1" dirty="0" err="1" smtClean="0"/>
              <a:t>elay</a:t>
            </a:r>
            <a:endParaRPr lang="de-DE" sz="3200" b="1" dirty="0" smtClean="0"/>
          </a:p>
          <a:p>
            <a:r>
              <a:rPr lang="de-DE" sz="3200" b="1" dirty="0" err="1" smtClean="0"/>
              <a:t>future</a:t>
            </a:r>
            <a:endParaRPr lang="de-DE" sz="3200" b="1" dirty="0" smtClean="0"/>
          </a:p>
          <a:p>
            <a:r>
              <a:rPr lang="de-DE" sz="3200" b="1" dirty="0" err="1"/>
              <a:t>p</a:t>
            </a:r>
            <a:r>
              <a:rPr lang="de-DE" sz="3200" b="1" dirty="0" err="1" smtClean="0"/>
              <a:t>romise</a:t>
            </a:r>
            <a:endParaRPr lang="de-DE" sz="3200" b="1" dirty="0" smtClean="0"/>
          </a:p>
          <a:p>
            <a:r>
              <a:rPr lang="de-DE" sz="3200" b="1" dirty="0" err="1"/>
              <a:t>p</a:t>
            </a:r>
            <a:r>
              <a:rPr lang="de-DE" sz="3200" b="1" dirty="0" err="1" smtClean="0"/>
              <a:t>map</a:t>
            </a:r>
            <a:endParaRPr lang="de-DE" sz="3200" b="1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0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Testen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99592" y="134076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Clojure</a:t>
            </a:r>
            <a:r>
              <a:rPr lang="de-DE" dirty="0" smtClean="0"/>
              <a:t> hat ein mitgeliefertes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Fraemwork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TextBox 4"/>
          <p:cNvSpPr txBox="1"/>
          <p:nvPr/>
        </p:nvSpPr>
        <p:spPr>
          <a:xfrm>
            <a:off x="899592" y="2060848"/>
            <a:ext cx="75608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(</a:t>
            </a:r>
            <a:r>
              <a:rPr lang="de-DE" sz="2000" b="1" dirty="0" err="1"/>
              <a:t>use</a:t>
            </a:r>
            <a:r>
              <a:rPr lang="de-DE" sz="2000" b="1" dirty="0"/>
              <a:t> '</a:t>
            </a:r>
            <a:r>
              <a:rPr lang="de-DE" sz="2000" b="1" dirty="0" err="1"/>
              <a:t>clojure.test</a:t>
            </a:r>
            <a:r>
              <a:rPr lang="de-DE" sz="2000" b="1" dirty="0" smtClean="0"/>
              <a:t>)</a:t>
            </a:r>
          </a:p>
          <a:p>
            <a:endParaRPr lang="de-DE" dirty="0"/>
          </a:p>
          <a:p>
            <a:r>
              <a:rPr lang="de-DE" i="1" dirty="0" smtClean="0"/>
              <a:t>; Test erstellen</a:t>
            </a:r>
            <a:endParaRPr lang="de-DE" i="1" dirty="0"/>
          </a:p>
          <a:p>
            <a:r>
              <a:rPr lang="de-DE" dirty="0"/>
              <a:t>(</a:t>
            </a:r>
            <a:r>
              <a:rPr lang="de-DE" sz="2000" b="1" dirty="0" err="1"/>
              <a:t>deftest</a:t>
            </a:r>
            <a:r>
              <a:rPr lang="de-DE" sz="2000" b="1" dirty="0"/>
              <a:t> parse-hallo-test</a:t>
            </a:r>
          </a:p>
          <a:p>
            <a:r>
              <a:rPr lang="de-DE" sz="2000" b="1" dirty="0"/>
              <a:t>  (</a:t>
            </a:r>
            <a:r>
              <a:rPr lang="de-DE" sz="2000" b="1" dirty="0" err="1"/>
              <a:t>let</a:t>
            </a:r>
            <a:r>
              <a:rPr lang="de-DE" sz="2000" b="1" dirty="0"/>
              <a:t> [s "HALLO"]</a:t>
            </a:r>
          </a:p>
          <a:p>
            <a:r>
              <a:rPr lang="en-US" sz="2000" b="1" dirty="0"/>
              <a:t>    (is (= (.</a:t>
            </a:r>
            <a:r>
              <a:rPr lang="en-US" sz="2000" b="1" dirty="0" err="1"/>
              <a:t>ToUpper</a:t>
            </a:r>
            <a:r>
              <a:rPr lang="en-US" sz="2000" b="1" dirty="0"/>
              <a:t> "hallo") s) "Should be HALLO")</a:t>
            </a:r>
            <a:r>
              <a:rPr lang="de-DE" sz="2000" b="1" dirty="0"/>
              <a:t>))</a:t>
            </a:r>
          </a:p>
          <a:p>
            <a:endParaRPr lang="de-DE" dirty="0"/>
          </a:p>
          <a:p>
            <a:r>
              <a:rPr lang="de-DE" i="1" dirty="0" smtClean="0"/>
              <a:t>;Test laufen lassen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run</a:t>
            </a:r>
            <a:r>
              <a:rPr lang="de-DE" sz="2000" b="1" dirty="0"/>
              <a:t>-tests '</a:t>
            </a:r>
            <a:r>
              <a:rPr lang="de-DE" sz="2000" b="1" dirty="0" err="1"/>
              <a:t>user</a:t>
            </a:r>
            <a:r>
              <a:rPr lang="de-DE" sz="2000" b="1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Testen Mocken von Daten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755576" y="1412776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Wir wollen in einigen Fällen nicht auf die internen Funktionen gehen, sondern wollen Attrappen (Mocks und </a:t>
            </a:r>
            <a:r>
              <a:rPr lang="de-DE" dirty="0" err="1" smtClean="0"/>
              <a:t>Stubs</a:t>
            </a:r>
            <a:r>
              <a:rPr lang="de-DE" dirty="0" smtClean="0"/>
              <a:t>) dazwischen schalten.</a:t>
            </a:r>
          </a:p>
          <a:p>
            <a:endParaRPr lang="de-DE" dirty="0"/>
          </a:p>
          <a:p>
            <a:r>
              <a:rPr lang="de-DE" dirty="0" smtClean="0"/>
              <a:t>Das </a:t>
            </a:r>
            <a:r>
              <a:rPr lang="de-DE" sz="2000" b="1" dirty="0" err="1" smtClean="0"/>
              <a:t>with-redefs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ermöglicht uns das.</a:t>
            </a:r>
          </a:p>
          <a:p>
            <a:endParaRPr lang="de-DE" dirty="0"/>
          </a:p>
          <a:p>
            <a:r>
              <a:rPr lang="de-DE" dirty="0" smtClean="0"/>
              <a:t>Sample: Mocken von </a:t>
            </a:r>
            <a:r>
              <a:rPr lang="de-DE" sz="2000" b="1" dirty="0" smtClean="0"/>
              <a:t>rand-</a:t>
            </a:r>
            <a:r>
              <a:rPr lang="de-DE" sz="2000" b="1" dirty="0" err="1" smtClean="0"/>
              <a:t>int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7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Was ist </a:t>
            </a:r>
            <a:r>
              <a:rPr lang="de-DE" sz="2800" dirty="0" err="1" smtClean="0"/>
              <a:t>Clojure</a:t>
            </a:r>
            <a:r>
              <a:rPr lang="de-DE" sz="2800" dirty="0" smtClean="0"/>
              <a:t>?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857648" y="4411005"/>
            <a:ext cx="187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Interopability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88" y="2267776"/>
            <a:ext cx="2468203" cy="15841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" y="5193488"/>
            <a:ext cx="1748012" cy="130932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2" y="5301208"/>
            <a:ext cx="1417372" cy="1209590"/>
          </a:xfrm>
          <a:prstGeom prst="rect">
            <a:avLst/>
          </a:prstGeom>
        </p:spPr>
      </p:pic>
      <p:sp>
        <p:nvSpPr>
          <p:cNvPr id="12" name="TextBox 1"/>
          <p:cNvSpPr txBox="1"/>
          <p:nvPr/>
        </p:nvSpPr>
        <p:spPr>
          <a:xfrm>
            <a:off x="3981948" y="1344446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Lisp</a:t>
            </a:r>
            <a:endParaRPr lang="de-DE" sz="2400" dirty="0"/>
          </a:p>
        </p:txBody>
      </p:sp>
      <p:sp>
        <p:nvSpPr>
          <p:cNvPr id="13" name="TextBox 10"/>
          <p:cNvSpPr txBox="1"/>
          <p:nvPr/>
        </p:nvSpPr>
        <p:spPr>
          <a:xfrm>
            <a:off x="1241524" y="2193725"/>
            <a:ext cx="148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Functional</a:t>
            </a:r>
            <a:endParaRPr lang="de-DE" sz="2400" dirty="0"/>
          </a:p>
        </p:txBody>
      </p:sp>
      <p:sp>
        <p:nvSpPr>
          <p:cNvPr id="14" name="TextBox 11"/>
          <p:cNvSpPr txBox="1"/>
          <p:nvPr/>
        </p:nvSpPr>
        <p:spPr>
          <a:xfrm>
            <a:off x="6017312" y="2202327"/>
            <a:ext cx="2083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Immutable</a:t>
            </a:r>
            <a:r>
              <a:rPr lang="de-DE" sz="2400" dirty="0"/>
              <a:t> </a:t>
            </a:r>
            <a:r>
              <a:rPr lang="de-DE" sz="2400" dirty="0" err="1"/>
              <a:t>Datastructures</a:t>
            </a:r>
            <a:endParaRPr lang="de-DE" sz="2400" dirty="0"/>
          </a:p>
        </p:txBody>
      </p:sp>
      <p:sp>
        <p:nvSpPr>
          <p:cNvPr id="15" name="TextBox 12"/>
          <p:cNvSpPr txBox="1"/>
          <p:nvPr/>
        </p:nvSpPr>
        <p:spPr>
          <a:xfrm>
            <a:off x="1069391" y="3397642"/>
            <a:ext cx="18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Concurrency</a:t>
            </a:r>
            <a:endParaRPr lang="de-DE" sz="2400" dirty="0"/>
          </a:p>
        </p:txBody>
      </p:sp>
      <p:sp>
        <p:nvSpPr>
          <p:cNvPr id="16" name="TextBox 13"/>
          <p:cNvSpPr txBox="1"/>
          <p:nvPr/>
        </p:nvSpPr>
        <p:spPr>
          <a:xfrm>
            <a:off x="6073528" y="3371973"/>
            <a:ext cx="985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REPL </a:t>
            </a:r>
            <a:r>
              <a:rPr lang="de-DE" sz="2400" dirty="0" err="1"/>
              <a:t>Based</a:t>
            </a:r>
            <a:endParaRPr lang="de-DE" sz="2400" dirty="0"/>
          </a:p>
        </p:txBody>
      </p:sp>
      <p:sp>
        <p:nvSpPr>
          <p:cNvPr id="17" name="TextBox 2"/>
          <p:cNvSpPr txBox="1"/>
          <p:nvPr/>
        </p:nvSpPr>
        <p:spPr>
          <a:xfrm>
            <a:off x="2899732" y="4421231"/>
            <a:ext cx="167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Dynamisch</a:t>
            </a:r>
          </a:p>
        </p:txBody>
      </p:sp>
    </p:spTree>
    <p:extLst>
      <p:ext uri="{BB962C8B-B14F-4D97-AF65-F5344CB8AC3E}">
        <p14:creationId xmlns:p14="http://schemas.microsoft.com/office/powerpoint/2010/main" val="14167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Makros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899592" y="2996952"/>
            <a:ext cx="77048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Bestehende </a:t>
            </a:r>
            <a:r>
              <a:rPr lang="de-DE" dirty="0" err="1" smtClean="0"/>
              <a:t>Macros</a:t>
            </a:r>
            <a:r>
              <a:rPr lang="de-DE" dirty="0" smtClean="0"/>
              <a:t> anschauen</a:t>
            </a:r>
          </a:p>
          <a:p>
            <a:endParaRPr lang="de-DE" dirty="0"/>
          </a:p>
          <a:p>
            <a:r>
              <a:rPr lang="de-DE" dirty="0" smtClean="0"/>
              <a:t>Um bestehende Makros anschauen zu können brauchen wir die Funktion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 err="1" smtClean="0"/>
              <a:t>macroexpand</a:t>
            </a:r>
            <a:endParaRPr lang="de-DE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 err="1"/>
              <a:t>macroexpand</a:t>
            </a:r>
            <a:r>
              <a:rPr lang="de-DE" sz="2000" b="1" dirty="0"/>
              <a:t>-all</a:t>
            </a:r>
            <a:r>
              <a:rPr lang="de-DE" dirty="0" smtClean="0"/>
              <a:t>	</a:t>
            </a:r>
            <a:r>
              <a:rPr lang="de-DE" i="1" dirty="0" smtClean="0"/>
              <a:t>; (</a:t>
            </a:r>
            <a:r>
              <a:rPr lang="de-DE" i="1" dirty="0" err="1" smtClean="0"/>
              <a:t>use</a:t>
            </a:r>
            <a:r>
              <a:rPr lang="de-DE" i="1" dirty="0" smtClean="0"/>
              <a:t> ‘</a:t>
            </a:r>
            <a:r>
              <a:rPr lang="de-DE" i="1" dirty="0" err="1" smtClean="0"/>
              <a:t>clojure.walk</a:t>
            </a:r>
            <a:r>
              <a:rPr lang="de-DE" i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Beispiel:</a:t>
            </a:r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r>
              <a:rPr lang="de-DE" dirty="0" smtClean="0"/>
              <a:t> gibt es bestehende </a:t>
            </a:r>
            <a:r>
              <a:rPr lang="de-DE" dirty="0" err="1" smtClean="0"/>
              <a:t>Macros</a:t>
            </a:r>
            <a:r>
              <a:rPr lang="de-DE" dirty="0" smtClean="0"/>
              <a:t>, wie …</a:t>
            </a:r>
          </a:p>
          <a:p>
            <a:r>
              <a:rPr lang="de-DE" sz="2000" b="1" dirty="0" err="1"/>
              <a:t>defn</a:t>
            </a:r>
            <a:r>
              <a:rPr lang="de-DE" sz="2000" b="1" dirty="0"/>
              <a:t> </a:t>
            </a:r>
          </a:p>
          <a:p>
            <a:r>
              <a:rPr lang="de-DE" sz="2000" b="1" dirty="0"/>
              <a:t>time</a:t>
            </a:r>
          </a:p>
          <a:p>
            <a:r>
              <a:rPr lang="de-DE" sz="2000" b="1" dirty="0" err="1"/>
              <a:t>and</a:t>
            </a:r>
            <a:endParaRPr lang="de-DE" sz="20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4343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3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 Expansion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54187"/>
            <a:ext cx="7248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958697" y="4785946"/>
            <a:ext cx="742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Quellcode wird an der REPL eingegeben / oder aus einer Datei geladen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Alle Makros werden expandiert.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Erst jetzt wird der Code evaluiert</a:t>
            </a:r>
          </a:p>
        </p:txBody>
      </p:sp>
    </p:spTree>
    <p:extLst>
      <p:ext uri="{BB962C8B-B14F-4D97-AF65-F5344CB8AC3E}">
        <p14:creationId xmlns:p14="http://schemas.microsoft.com/office/powerpoint/2010/main" val="42521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 Expansion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41588" y="1412776"/>
            <a:ext cx="79208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Eingeben an der REPL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 smtClean="0"/>
              <a:t>hello-world</a:t>
            </a:r>
            <a:r>
              <a:rPr lang="de-DE" sz="2000" b="1" dirty="0" smtClean="0"/>
              <a:t> [] </a:t>
            </a:r>
            <a:r>
              <a:rPr lang="de-DE" sz="2000" b="1" dirty="0"/>
              <a:t>(</a:t>
            </a:r>
            <a:r>
              <a:rPr lang="en-US" sz="2000" b="1" dirty="0" err="1"/>
              <a:t>strrrrrr</a:t>
            </a:r>
            <a:r>
              <a:rPr lang="en-US" sz="2000" b="1" dirty="0"/>
              <a:t> </a:t>
            </a:r>
            <a:r>
              <a:rPr lang="de-DE" sz="2000" b="1" dirty="0"/>
              <a:t>“</a:t>
            </a:r>
            <a:r>
              <a:rPr lang="de-DE" sz="2000" b="1" dirty="0" err="1"/>
              <a:t>Hello</a:t>
            </a:r>
            <a:r>
              <a:rPr lang="de-DE" sz="2000" b="1" dirty="0"/>
              <a:t> World“))</a:t>
            </a:r>
          </a:p>
          <a:p>
            <a:endParaRPr lang="de-DE" dirty="0"/>
          </a:p>
          <a:p>
            <a:r>
              <a:rPr lang="de-DE" i="1" dirty="0"/>
              <a:t>; </a:t>
            </a:r>
            <a:r>
              <a:rPr lang="de-DE" i="1" dirty="0" err="1"/>
              <a:t>Macroexpansion</a:t>
            </a:r>
            <a:endParaRPr lang="de-DE" i="1" dirty="0"/>
          </a:p>
          <a:p>
            <a:r>
              <a:rPr lang="de-DE" i="1" dirty="0"/>
              <a:t>; Dieser Zwischenschritt ist für uns nicht sichtbar</a:t>
            </a:r>
          </a:p>
          <a:p>
            <a:r>
              <a:rPr lang="en-US" sz="2000" b="1" dirty="0"/>
              <a:t>(</a:t>
            </a:r>
            <a:r>
              <a:rPr lang="en-US" sz="2000" b="1" dirty="0" err="1"/>
              <a:t>def</a:t>
            </a:r>
            <a:r>
              <a:rPr lang="en-US" sz="2000" b="1" dirty="0"/>
              <a:t> hello-world [] (</a:t>
            </a:r>
            <a:r>
              <a:rPr lang="en-US" sz="2000" b="1" dirty="0" err="1"/>
              <a:t>clojure.core</a:t>
            </a:r>
            <a:r>
              <a:rPr lang="en-US" sz="2000" b="1" dirty="0"/>
              <a:t>/</a:t>
            </a:r>
            <a:r>
              <a:rPr lang="en-US" sz="2000" b="1" dirty="0" err="1"/>
              <a:t>fn</a:t>
            </a:r>
            <a:r>
              <a:rPr lang="en-US" sz="2000" b="1" dirty="0"/>
              <a:t> ([] (</a:t>
            </a:r>
            <a:r>
              <a:rPr lang="en-US" sz="2000" b="1" dirty="0" err="1"/>
              <a:t>strrrrrr</a:t>
            </a:r>
            <a:r>
              <a:rPr lang="en-US" sz="2000" b="1" dirty="0"/>
              <a:t> "Hello World"))))</a:t>
            </a:r>
          </a:p>
          <a:p>
            <a:endParaRPr lang="en-US" dirty="0"/>
          </a:p>
          <a:p>
            <a:r>
              <a:rPr lang="en-US" i="1" dirty="0"/>
              <a:t>; </a:t>
            </a:r>
            <a:r>
              <a:rPr lang="en-US" i="1" dirty="0" err="1"/>
              <a:t>Evaluierung</a:t>
            </a:r>
            <a:r>
              <a:rPr lang="en-US" i="1" dirty="0"/>
              <a:t>, </a:t>
            </a:r>
            <a:r>
              <a:rPr lang="en-US" i="1" dirty="0" err="1"/>
              <a:t>mekert</a:t>
            </a:r>
            <a:r>
              <a:rPr lang="en-US" i="1" dirty="0"/>
              <a:t> die </a:t>
            </a:r>
            <a:r>
              <a:rPr lang="en-US" i="1" dirty="0" err="1"/>
              <a:t>fehlende</a:t>
            </a:r>
            <a:r>
              <a:rPr lang="en-US" i="1" dirty="0"/>
              <a:t> </a:t>
            </a:r>
            <a:r>
              <a:rPr lang="en-US" i="1" dirty="0" err="1"/>
              <a:t>Funktion</a:t>
            </a:r>
            <a:r>
              <a:rPr lang="en-US" i="1" dirty="0"/>
              <a:t> </a:t>
            </a:r>
            <a:r>
              <a:rPr lang="en-US" i="1" dirty="0" err="1"/>
              <a:t>strrrrrr</a:t>
            </a:r>
            <a:r>
              <a:rPr lang="en-US" i="1" dirty="0"/>
              <a:t>  an</a:t>
            </a:r>
          </a:p>
          <a:p>
            <a:r>
              <a:rPr lang="en-US" i="1" dirty="0" err="1"/>
              <a:t>CompilerException</a:t>
            </a:r>
            <a:r>
              <a:rPr lang="en-US" i="1" dirty="0"/>
              <a:t> </a:t>
            </a:r>
            <a:r>
              <a:rPr lang="en-US" i="1" dirty="0" err="1"/>
              <a:t>System.InvalidOperationException</a:t>
            </a:r>
            <a:r>
              <a:rPr lang="en-US" i="1" dirty="0"/>
              <a:t>: Unable to resolve symbol: </a:t>
            </a:r>
            <a:r>
              <a:rPr lang="en-US" i="1" dirty="0" err="1"/>
              <a:t>strrrrrr</a:t>
            </a:r>
            <a:r>
              <a:rPr lang="en-US" i="1" dirty="0"/>
              <a:t> in this context ….</a:t>
            </a:r>
          </a:p>
          <a:p>
            <a:endParaRPr lang="en-US" dirty="0"/>
          </a:p>
          <a:p>
            <a:r>
              <a:rPr lang="en-US" i="1" dirty="0"/>
              <a:t>; Die </a:t>
            </a:r>
            <a:r>
              <a:rPr lang="en-US" i="1" dirty="0" err="1"/>
              <a:t>Macroexpansion</a:t>
            </a:r>
            <a:r>
              <a:rPr lang="en-US" i="1" dirty="0"/>
              <a:t> </a:t>
            </a:r>
            <a:r>
              <a:rPr lang="en-US" i="1" dirty="0" err="1"/>
              <a:t>kann</a:t>
            </a:r>
            <a:r>
              <a:rPr lang="en-US" i="1" dirty="0"/>
              <a:t> </a:t>
            </a:r>
            <a:r>
              <a:rPr lang="en-US" i="1" dirty="0" err="1"/>
              <a:t>manuell</a:t>
            </a:r>
            <a:r>
              <a:rPr lang="en-US" i="1" dirty="0"/>
              <a:t> </a:t>
            </a:r>
            <a:r>
              <a:rPr lang="en-US" i="1" dirty="0" err="1"/>
              <a:t>ausgewählt</a:t>
            </a:r>
            <a:r>
              <a:rPr lang="en-US" i="1" dirty="0"/>
              <a:t> </a:t>
            </a:r>
            <a:r>
              <a:rPr lang="en-US" i="1" dirty="0" err="1"/>
              <a:t>werden</a:t>
            </a:r>
            <a:endParaRPr lang="en-US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macroexpand</a:t>
            </a:r>
            <a:r>
              <a:rPr lang="de-DE" sz="2000" b="1" dirty="0"/>
              <a:t> ‘(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/>
              <a:t>hello-world</a:t>
            </a:r>
            <a:r>
              <a:rPr lang="de-DE" sz="2000" b="1" dirty="0"/>
              <a:t> [] (</a:t>
            </a:r>
            <a:r>
              <a:rPr lang="en-US" sz="2000" b="1" dirty="0" err="1"/>
              <a:t>strrrrrr</a:t>
            </a:r>
            <a:r>
              <a:rPr lang="en-US" sz="2000" b="1" dirty="0"/>
              <a:t> </a:t>
            </a:r>
            <a:r>
              <a:rPr lang="de-DE" sz="2000" b="1" dirty="0"/>
              <a:t>“</a:t>
            </a:r>
            <a:r>
              <a:rPr lang="de-DE" sz="2000" b="1" dirty="0" err="1"/>
              <a:t>Hello</a:t>
            </a:r>
            <a:r>
              <a:rPr lang="de-DE" sz="2000" b="1" dirty="0"/>
              <a:t> World“)))</a:t>
            </a:r>
          </a:p>
          <a:p>
            <a:endParaRPr lang="en-US" dirty="0" smtClean="0"/>
          </a:p>
          <a:p>
            <a:r>
              <a:rPr lang="en-US" i="1" dirty="0"/>
              <a:t>u</a:t>
            </a:r>
            <a:r>
              <a:rPr lang="en-US" i="1" dirty="0" smtClean="0"/>
              <a:t>ser =&gt; (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i="1" dirty="0"/>
              <a:t>hello-world (</a:t>
            </a:r>
            <a:r>
              <a:rPr lang="en-US" i="1" dirty="0" err="1"/>
              <a:t>clojure.core</a:t>
            </a:r>
            <a:r>
              <a:rPr lang="en-US" i="1" dirty="0"/>
              <a:t>/</a:t>
            </a:r>
            <a:r>
              <a:rPr lang="en-US" i="1" dirty="0" err="1"/>
              <a:t>fn</a:t>
            </a:r>
            <a:r>
              <a:rPr lang="en-US" i="1" dirty="0"/>
              <a:t> ([] (</a:t>
            </a:r>
            <a:r>
              <a:rPr lang="en-US" i="1" dirty="0" err="1"/>
              <a:t>strrrrrr</a:t>
            </a:r>
            <a:r>
              <a:rPr lang="en-US" i="1" dirty="0"/>
              <a:t> Hello World))))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Makros schreiben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755576" y="1412776"/>
            <a:ext cx="82089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defmacro</a:t>
            </a:r>
            <a:r>
              <a:rPr lang="de-DE" sz="2000" b="1" dirty="0" smtClean="0"/>
              <a:t> </a:t>
            </a:r>
            <a:r>
              <a:rPr lang="de-DE" sz="2000" b="1" dirty="0" err="1"/>
              <a:t>dbg</a:t>
            </a:r>
            <a:r>
              <a:rPr lang="de-DE" sz="2000" b="1" dirty="0"/>
              <a:t> [x] </a:t>
            </a:r>
          </a:p>
          <a:p>
            <a:r>
              <a:rPr lang="nn-NO" sz="2000" b="1" dirty="0"/>
              <a:t>  `(let [x# ~x] (println "dbg:" '~x "=" x#) x</a:t>
            </a:r>
            <a:r>
              <a:rPr lang="nn-NO" sz="2000" b="1" dirty="0" smtClean="0"/>
              <a:t>#))</a:t>
            </a:r>
          </a:p>
          <a:p>
            <a:endParaRPr lang="nn-NO" dirty="0" smtClean="0"/>
          </a:p>
          <a:p>
            <a:r>
              <a:rPr lang="nn-NO" sz="2000" b="1" dirty="0"/>
              <a:t>(dbg (* 2 3))</a:t>
            </a:r>
            <a:r>
              <a:rPr lang="nn-NO" dirty="0"/>
              <a:t>	</a:t>
            </a:r>
            <a:r>
              <a:rPr lang="nn-NO" i="1" dirty="0"/>
              <a:t>; dbg: (+ 2 3) = 5</a:t>
            </a:r>
            <a:endParaRPr lang="nn-NO" i="1" dirty="0" smtClean="0"/>
          </a:p>
          <a:p>
            <a:endParaRPr lang="nn-NO" dirty="0"/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Macro heißt dbg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Hat ein Parameter x    -&gt;   (* 2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Der Backtick leitet eine Schablone ein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~x unterbricht die Schablone und setzt den Wert selber ein ~x 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x# erzeugt einen innerhalb des Macros eindeutigen Bezeichner. Macros können so geschachtelt werden. x#   </a:t>
            </a:r>
            <a:r>
              <a:rPr lang="nn-NO" dirty="0"/>
              <a:t>-&gt; </a:t>
            </a:r>
            <a:r>
              <a:rPr lang="nn-NO" dirty="0" smtClean="0"/>
              <a:t>x</a:t>
            </a:r>
            <a:r>
              <a:rPr lang="nn-NO" dirty="0"/>
              <a:t>__8__auto</a:t>
            </a:r>
            <a:r>
              <a:rPr lang="nn-NO" dirty="0" smtClean="0"/>
              <a:t>__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'~</a:t>
            </a:r>
            <a:r>
              <a:rPr lang="nn-NO" dirty="0" smtClean="0"/>
              <a:t>x setzt den Wert wieder selber ein, aber durch den Quote wir er nicht ausgewertet. </a:t>
            </a:r>
            <a:r>
              <a:rPr lang="nn-NO" dirty="0"/>
              <a:t>'~</a:t>
            </a:r>
            <a:r>
              <a:rPr lang="nn-NO" dirty="0" smtClean="0"/>
              <a:t>x -&gt; (* 2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Das println </a:t>
            </a:r>
            <a:r>
              <a:rPr lang="nn-NO" dirty="0" smtClean="0"/>
              <a:t>gibt folgende aus -  &gt;      dbg:(+ </a:t>
            </a:r>
            <a:r>
              <a:rPr lang="nn-NO" dirty="0"/>
              <a:t>2 3) = </a:t>
            </a:r>
            <a:r>
              <a:rPr lang="nn-NO" dirty="0" smtClean="0"/>
              <a:t>5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Die lezte Anweisung des Makros ist x# 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Dieser Wert wird zurückgegeben. Das Makro erzeugt also nur den Seiteneffekt der Konsolen Ausgabe, beeinflußt das Programm aber nicht!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899592" y="63592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4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Makros benutze Tasten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00994"/>
            <a:ext cx="61817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755576" y="145865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 finde ich die </a:t>
            </a:r>
            <a:r>
              <a:rPr lang="de-DE" dirty="0" err="1" smtClean="0"/>
              <a:t>Macro</a:t>
            </a:r>
            <a:r>
              <a:rPr lang="de-DE" dirty="0" smtClean="0"/>
              <a:t> Zeichen auf meiner Tastatur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  ‘ 		-&gt;	Taste 1 mit </a:t>
            </a:r>
            <a:r>
              <a:rPr lang="de-DE" dirty="0" err="1" smtClean="0"/>
              <a:t>Shift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syntax</a:t>
            </a:r>
            <a:r>
              <a:rPr lang="de-DE" dirty="0"/>
              <a:t>-</a:t>
            </a:r>
            <a:r>
              <a:rPr lang="de-DE" dirty="0" err="1" smtClean="0"/>
              <a:t>quoute</a:t>
            </a:r>
            <a:r>
              <a:rPr lang="de-DE" dirty="0" smtClean="0"/>
              <a:t> `		-&gt;	Taste 2 mit </a:t>
            </a:r>
            <a:r>
              <a:rPr lang="de-DE" dirty="0" err="1" smtClean="0"/>
              <a:t>Shift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unquoute</a:t>
            </a:r>
            <a:r>
              <a:rPr lang="de-DE" dirty="0" smtClean="0"/>
              <a:t> ~		-&gt;	Taste 3 mit </a:t>
            </a:r>
            <a:r>
              <a:rPr lang="de-DE" dirty="0" err="1" smtClean="0"/>
              <a:t>AltGr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Unquote-splicing</a:t>
            </a:r>
            <a:r>
              <a:rPr lang="de-DE" dirty="0" smtClean="0"/>
              <a:t> ~@	-&gt;              nochmal </a:t>
            </a:r>
            <a:r>
              <a:rPr lang="de-DE" dirty="0" err="1" smtClean="0"/>
              <a:t>unquote</a:t>
            </a:r>
            <a:r>
              <a:rPr lang="de-DE" dirty="0" smtClean="0"/>
              <a:t> + @ Taste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9236" y="4594602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955728" y="3765254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6220894" y="4213796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763688" y="4153806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Arbeiten mit </a:t>
            </a:r>
            <a:r>
              <a:rPr lang="de-DE" sz="2800" dirty="0" err="1" smtClean="0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336084" y="4672559"/>
            <a:ext cx="317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Gut für schnelle Test</a:t>
            </a:r>
          </a:p>
          <a:p>
            <a:endParaRPr lang="de-DE" dirty="0" smtClean="0"/>
          </a:p>
          <a:p>
            <a:r>
              <a:rPr lang="de-DE" dirty="0" smtClean="0"/>
              <a:t>Braucht einen zusätzlichen Editor zum Arbeiten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03" y="2960491"/>
            <a:ext cx="3788507" cy="135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4"/>
          <p:cNvSpPr txBox="1"/>
          <p:nvPr/>
        </p:nvSpPr>
        <p:spPr>
          <a:xfrm>
            <a:off x="3294248" y="1488847"/>
            <a:ext cx="219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10" name="TextBox 5"/>
          <p:cNvSpPr txBox="1"/>
          <p:nvPr/>
        </p:nvSpPr>
        <p:spPr>
          <a:xfrm>
            <a:off x="1566056" y="2496959"/>
            <a:ext cx="112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Bare </a:t>
            </a:r>
            <a:r>
              <a:rPr lang="de-DE" dirty="0" err="1" smtClean="0"/>
              <a:t>Repl</a:t>
            </a:r>
            <a:endParaRPr lang="de-DE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4" y="3038034"/>
            <a:ext cx="3197268" cy="139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8"/>
          <p:cNvSpPr txBox="1"/>
          <p:nvPr/>
        </p:nvSpPr>
        <p:spPr>
          <a:xfrm>
            <a:off x="5526496" y="24199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 Studio Integration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5271550" y="4857122"/>
            <a:ext cx="363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Besser für größere Projekte</a:t>
            </a:r>
          </a:p>
          <a:p>
            <a:endParaRPr lang="de-DE" dirty="0" smtClean="0"/>
          </a:p>
          <a:p>
            <a:r>
              <a:rPr lang="de-DE" dirty="0" smtClean="0"/>
              <a:t>Hat integrierte REPL </a:t>
            </a:r>
          </a:p>
          <a:p>
            <a:r>
              <a:rPr lang="de-DE" dirty="0" smtClean="0"/>
              <a:t>Hat Projekt Support</a:t>
            </a:r>
          </a:p>
          <a:p>
            <a:r>
              <a:rPr lang="de-DE" dirty="0" smtClean="0"/>
              <a:t>Hat File Support</a:t>
            </a:r>
            <a:endParaRPr lang="de-DE" dirty="0"/>
          </a:p>
        </p:txBody>
      </p:sp>
      <p:sp>
        <p:nvSpPr>
          <p:cNvPr id="14" name="Down Arrow 10"/>
          <p:cNvSpPr/>
          <p:nvPr/>
        </p:nvSpPr>
        <p:spPr>
          <a:xfrm rot="3382499">
            <a:off x="2663884" y="1737456"/>
            <a:ext cx="360040" cy="842239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own Arrow 13"/>
          <p:cNvSpPr/>
          <p:nvPr/>
        </p:nvSpPr>
        <p:spPr>
          <a:xfrm rot="18136343">
            <a:off x="5633784" y="1663071"/>
            <a:ext cx="360040" cy="827851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9002" y="63344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2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Beispiele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899592" y="144413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 zerlegen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2188097"/>
            <a:ext cx="7974632" cy="208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Beispiele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899592" y="16288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Word Shuffle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92" y="2276872"/>
            <a:ext cx="771332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5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Beispiele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865064" y="12594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Life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292508"/>
            <a:ext cx="4572947" cy="544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4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Links und </a:t>
            </a:r>
            <a:r>
              <a:rPr lang="de-DE" sz="2800" dirty="0" err="1" smtClean="0"/>
              <a:t>Resourcen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592" y="1268760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Links</a:t>
            </a:r>
            <a:endParaRPr lang="de-DE" dirty="0">
              <a:hlinkClick r:id="rId3"/>
            </a:endParaRPr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://clojure.org/</a:t>
            </a:r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://clojuredocs.org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github.com/clojure/clojure-clr/wiki</a:t>
            </a:r>
            <a:endParaRPr lang="de-DE" dirty="0" smtClean="0"/>
          </a:p>
          <a:p>
            <a:r>
              <a:rPr lang="de-DE" dirty="0">
                <a:hlinkClick r:id="rId5"/>
              </a:rPr>
              <a:t>http://planet.clojure.in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Resourcen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https://github.com/thomasschulte</a:t>
            </a:r>
            <a:r>
              <a:rPr lang="de-DE" dirty="0" smtClean="0">
                <a:hlinkClick r:id="rId6"/>
              </a:rPr>
              <a:t>/</a:t>
            </a:r>
            <a:endParaRPr lang="de-DE" dirty="0" smtClean="0"/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github.com/speige/vsClojure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Videos</a:t>
            </a:r>
          </a:p>
          <a:p>
            <a:r>
              <a:rPr lang="de-DE" dirty="0">
                <a:hlinkClick r:id="rId8"/>
              </a:rPr>
              <a:t>http://</a:t>
            </a:r>
            <a:r>
              <a:rPr lang="de-DE" dirty="0" smtClean="0">
                <a:hlinkClick r:id="rId8"/>
              </a:rPr>
              <a:t>www.infoq.com/presentations/Simple-Made-Easy</a:t>
            </a:r>
            <a:endParaRPr lang="de-DE" dirty="0" smtClean="0"/>
          </a:p>
          <a:p>
            <a:r>
              <a:rPr lang="de-DE" dirty="0">
                <a:hlinkClick r:id="rId9"/>
              </a:rPr>
              <a:t>http://</a:t>
            </a:r>
            <a:r>
              <a:rPr lang="de-DE" dirty="0" smtClean="0">
                <a:hlinkClick r:id="rId9"/>
              </a:rPr>
              <a:t>channel9.msdn.com/Shows/Going+Deep/Expert-to-Expert-Rich-Hickey-and-Brian-Beckman-Inside-Clojure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1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Von </a:t>
            </a:r>
            <a:r>
              <a:rPr lang="de-DE" sz="2800" dirty="0" err="1" smtClean="0"/>
              <a:t>c#</a:t>
            </a:r>
            <a:r>
              <a:rPr lang="de-DE" sz="2800" dirty="0" smtClean="0"/>
              <a:t> nach </a:t>
            </a:r>
            <a:r>
              <a:rPr lang="de-DE" sz="2800" dirty="0" err="1" smtClean="0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2562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/>
              <a:t>Console.WriteLine</a:t>
            </a:r>
            <a:r>
              <a:rPr lang="de-DE" sz="3200" b="1" dirty="0" smtClean="0"/>
              <a:t>(„</a:t>
            </a:r>
            <a:r>
              <a:rPr lang="de-DE" sz="3200" b="1" dirty="0" err="1" smtClean="0"/>
              <a:t>Hello</a:t>
            </a:r>
            <a:r>
              <a:rPr lang="de-DE" sz="3200" b="1" dirty="0" smtClean="0"/>
              <a:t> World!“);</a:t>
            </a:r>
            <a:endParaRPr lang="de-DE" sz="32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925620" y="292494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WriteLine</a:t>
            </a:r>
            <a:r>
              <a:rPr lang="de-DE" sz="3200" b="1" dirty="0"/>
              <a:t>(„</a:t>
            </a:r>
            <a:r>
              <a:rPr lang="de-DE" sz="3200" b="1" dirty="0" err="1"/>
              <a:t>Hello</a:t>
            </a:r>
            <a:r>
              <a:rPr lang="de-DE" sz="3200" b="1" dirty="0"/>
              <a:t> World!“)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25620" y="414908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println</a:t>
            </a:r>
            <a:r>
              <a:rPr lang="de-DE" sz="3200" b="1" dirty="0"/>
              <a:t>(„</a:t>
            </a:r>
            <a:r>
              <a:rPr lang="de-DE" sz="3200" b="1" dirty="0" err="1"/>
              <a:t>Hello</a:t>
            </a:r>
            <a:r>
              <a:rPr lang="de-DE" sz="3200" b="1" dirty="0"/>
              <a:t> World!“)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25620" y="537321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(</a:t>
            </a:r>
            <a:r>
              <a:rPr lang="de-DE" sz="3200" b="1" dirty="0" err="1"/>
              <a:t>println</a:t>
            </a:r>
            <a:r>
              <a:rPr lang="de-DE" sz="3200" b="1" dirty="0"/>
              <a:t> „</a:t>
            </a:r>
            <a:r>
              <a:rPr lang="de-DE" sz="3200" b="1" dirty="0" err="1"/>
              <a:t>Hello</a:t>
            </a:r>
            <a:r>
              <a:rPr lang="de-DE" sz="3200" b="1" dirty="0"/>
              <a:t> World!“)</a:t>
            </a:r>
          </a:p>
        </p:txBody>
      </p:sp>
    </p:spTree>
    <p:extLst>
      <p:ext uri="{BB962C8B-B14F-4D97-AF65-F5344CB8AC3E}">
        <p14:creationId xmlns:p14="http://schemas.microsoft.com/office/powerpoint/2010/main" val="12246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Fazit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868264" y="134076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Ist ideal für </a:t>
            </a:r>
            <a:r>
              <a:rPr lang="de-DE" dirty="0" err="1" smtClean="0"/>
              <a:t>Concurency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Arbeitet auf einer Hostplattform -&gt; Investitions</a:t>
            </a:r>
            <a:r>
              <a:rPr lang="de-DE" dirty="0"/>
              <a:t>s</a:t>
            </a:r>
            <a:r>
              <a:rPr lang="de-DE" dirty="0" smtClean="0"/>
              <a:t>chutz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Ist funktional.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68264" y="265652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 geht noch was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Toolunterstüzung</a:t>
            </a:r>
            <a:r>
              <a:rPr lang="de-DE" dirty="0" smtClean="0"/>
              <a:t> </a:t>
            </a:r>
            <a:r>
              <a:rPr lang="de-DE" dirty="0" err="1" smtClean="0"/>
              <a:t>muß</a:t>
            </a:r>
            <a:r>
              <a:rPr lang="de-DE" dirty="0" smtClean="0"/>
              <a:t> noch ausgebaut werden.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68264" y="350100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Hindernisse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Das lernen einer neuen Sprache ist nicht so schwierig.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Das lernen des neuen Konzepts Funktional ist schwierig.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563888" y="54045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POLYGLOTT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229200"/>
            <a:ext cx="720080" cy="7200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89" y="5107019"/>
            <a:ext cx="964442" cy="964442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>
            <a:off x="2195736" y="558924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3" idx="3"/>
          </p:cNvCxnSpPr>
          <p:nvPr/>
        </p:nvCxnSpPr>
        <p:spPr>
          <a:xfrm flipH="1">
            <a:off x="4932040" y="558924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23" y="5949280"/>
            <a:ext cx="1266092" cy="812621"/>
          </a:xfrm>
          <a:prstGeom prst="rect">
            <a:avLst/>
          </a:prstGeom>
        </p:spPr>
      </p:pic>
      <p:cxnSp>
        <p:nvCxnSpPr>
          <p:cNvPr id="18" name="Gerade Verbindung mit Pfeil 17"/>
          <p:cNvCxnSpPr/>
          <p:nvPr/>
        </p:nvCxnSpPr>
        <p:spPr>
          <a:xfrm>
            <a:off x="4247964" y="5830350"/>
            <a:ext cx="0" cy="237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REPL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167844" y="2420888"/>
            <a:ext cx="2160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err="1" smtClean="0"/>
              <a:t>Eval</a:t>
            </a:r>
            <a:endParaRPr lang="de-DE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Loop</a:t>
            </a:r>
            <a:endParaRPr lang="de-DE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5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Einfache Datentypen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"/>
          <p:cNvSpPr txBox="1"/>
          <p:nvPr/>
        </p:nvSpPr>
        <p:spPr>
          <a:xfrm>
            <a:off x="755576" y="1858058"/>
            <a:ext cx="734481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Integer: 		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Double: 		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/>
              <a:t>String: 		„</a:t>
            </a:r>
            <a:r>
              <a:rPr lang="de-DE" sz="2400" dirty="0" err="1"/>
              <a:t>Hello</a:t>
            </a:r>
            <a:r>
              <a:rPr lang="de-DE" sz="2400" dirty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Big </a:t>
            </a:r>
            <a:r>
              <a:rPr lang="de-DE" sz="2400" dirty="0" err="1" smtClean="0"/>
              <a:t>Decimal</a:t>
            </a:r>
            <a:r>
              <a:rPr lang="de-DE" sz="2400" dirty="0" smtClean="0"/>
              <a:t>: 	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Big Integer                 123N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Symbol: 		</a:t>
            </a:r>
            <a:r>
              <a:rPr lang="de-DE" sz="2400" dirty="0" err="1" smtClean="0"/>
              <a:t>foo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err="1" smtClean="0"/>
              <a:t>Keyword</a:t>
            </a:r>
            <a:r>
              <a:rPr lang="de-DE" sz="2400" dirty="0" smtClean="0"/>
              <a:t>: 		:</a:t>
            </a:r>
            <a:r>
              <a:rPr lang="de-DE" sz="2400" dirty="0" err="1" smtClean="0"/>
              <a:t>firstname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Boolean: 		</a:t>
            </a:r>
            <a:r>
              <a:rPr lang="de-DE" sz="2400" dirty="0" err="1" smtClean="0"/>
              <a:t>true,false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Null Value: 		</a:t>
            </a:r>
            <a:r>
              <a:rPr lang="de-DE" sz="2400" dirty="0" err="1" smtClean="0"/>
              <a:t>nil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Rational: 		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err="1" smtClean="0"/>
              <a:t>Regex</a:t>
            </a:r>
            <a:r>
              <a:rPr lang="de-DE" sz="2400" dirty="0" smtClean="0"/>
              <a:t>: 		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2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Datenstrukturen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899592" y="1307982"/>
            <a:ext cx="302433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Listen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 smtClean="0"/>
              <a:t>(</a:t>
            </a:r>
            <a:r>
              <a:rPr lang="de-DE" sz="2000" b="1" dirty="0" err="1" smtClean="0"/>
              <a:t>str</a:t>
            </a:r>
            <a:r>
              <a:rPr lang="de-DE" sz="2000" b="1" dirty="0" smtClean="0"/>
              <a:t> “Hallo Welt“ “!“)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‘(1 2 3)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TextBox 8"/>
          <p:cNvSpPr txBox="1"/>
          <p:nvPr/>
        </p:nvSpPr>
        <p:spPr>
          <a:xfrm>
            <a:off x="4287117" y="1316734"/>
            <a:ext cx="25922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Vektoren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[1 2 3 4]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[“a“ “b“ “c“]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9"/>
          <p:cNvSpPr txBox="1"/>
          <p:nvPr/>
        </p:nvSpPr>
        <p:spPr>
          <a:xfrm>
            <a:off x="899592" y="3140968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Maps</a:t>
            </a:r>
            <a:endParaRPr lang="de-DE" sz="2800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{ :</a:t>
            </a:r>
            <a:r>
              <a:rPr lang="de-DE" sz="2000" b="1" dirty="0" err="1"/>
              <a:t>firstname</a:t>
            </a:r>
            <a:r>
              <a:rPr lang="de-DE" sz="2000" b="1" dirty="0"/>
              <a:t> „Thomas“</a:t>
            </a:r>
          </a:p>
          <a:p>
            <a:r>
              <a:rPr lang="de-DE" sz="2000" b="1" dirty="0"/>
              <a:t>       :</a:t>
            </a:r>
            <a:r>
              <a:rPr lang="de-DE" sz="2000" b="1" dirty="0" err="1"/>
              <a:t>lastname</a:t>
            </a:r>
            <a:r>
              <a:rPr lang="de-DE" sz="2000" b="1" dirty="0"/>
              <a:t> „Schulte“}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{ “</a:t>
            </a:r>
            <a:r>
              <a:rPr lang="de-DE" sz="2000" b="1" dirty="0" err="1"/>
              <a:t>name</a:t>
            </a:r>
            <a:r>
              <a:rPr lang="de-DE" sz="2000" b="1" dirty="0"/>
              <a:t>“ “Thomas“</a:t>
            </a:r>
          </a:p>
          <a:p>
            <a:r>
              <a:rPr lang="de-DE" sz="2000" b="1" dirty="0" smtClean="0"/>
              <a:t>       </a:t>
            </a:r>
            <a:r>
              <a:rPr lang="de-DE" sz="2000" b="1" dirty="0"/>
              <a:t>“</a:t>
            </a:r>
            <a:r>
              <a:rPr lang="de-DE" sz="2000" b="1" dirty="0" err="1"/>
              <a:t>vorname</a:t>
            </a:r>
            <a:r>
              <a:rPr lang="de-DE" sz="2000" b="1" dirty="0"/>
              <a:t>“ “Schulte“}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3" name="TextBox 11"/>
          <p:cNvSpPr txBox="1"/>
          <p:nvPr/>
        </p:nvSpPr>
        <p:spPr>
          <a:xfrm>
            <a:off x="4284656" y="3140968"/>
            <a:ext cx="4463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Set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#{ “C“  “C++“  “C#“  “</a:t>
            </a:r>
            <a:r>
              <a:rPr lang="de-DE" sz="2000" b="1" dirty="0" err="1"/>
              <a:t>Clojure</a:t>
            </a:r>
            <a:r>
              <a:rPr lang="de-DE" sz="2000" b="1" dirty="0"/>
              <a:t>“}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#{ 1  2  3  4}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4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Funktionen erstellen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899592" y="1866150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(</a:t>
            </a:r>
            <a:r>
              <a:rPr lang="de-DE" sz="4000" b="1" dirty="0" err="1" smtClean="0"/>
              <a:t>defn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greetings</a:t>
            </a:r>
            <a:r>
              <a:rPr lang="de-DE" sz="4000" b="1" dirty="0" smtClean="0"/>
              <a:t> [</a:t>
            </a:r>
            <a:r>
              <a:rPr lang="de-DE" sz="4000" b="1" dirty="0" err="1" smtClean="0"/>
              <a:t>name</a:t>
            </a:r>
            <a:r>
              <a:rPr lang="de-DE" sz="4000" b="1" dirty="0" smtClean="0"/>
              <a:t>]</a:t>
            </a:r>
          </a:p>
          <a:p>
            <a:r>
              <a:rPr lang="de-DE" sz="4000" b="1" dirty="0"/>
              <a:t> </a:t>
            </a:r>
            <a:r>
              <a:rPr lang="de-DE" sz="4000" b="1" dirty="0" smtClean="0"/>
              <a:t>     (</a:t>
            </a:r>
            <a:r>
              <a:rPr lang="de-DE" sz="4000" b="1" dirty="0" err="1" smtClean="0"/>
              <a:t>str</a:t>
            </a:r>
            <a:r>
              <a:rPr lang="de-DE" sz="4000" b="1" dirty="0" smtClean="0"/>
              <a:t> “Hallo “ </a:t>
            </a:r>
            <a:r>
              <a:rPr lang="de-DE" sz="4000" b="1" dirty="0" err="1" smtClean="0"/>
              <a:t>name</a:t>
            </a:r>
            <a:r>
              <a:rPr lang="de-DE" sz="4000" b="1" dirty="0" smtClean="0"/>
              <a:t>))</a:t>
            </a:r>
            <a:endParaRPr lang="de-DE" sz="40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899592" y="14968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Definition!</a:t>
            </a:r>
            <a:endParaRPr lang="de-DE" i="1" dirty="0"/>
          </a:p>
        </p:txBody>
      </p:sp>
      <p:sp>
        <p:nvSpPr>
          <p:cNvPr id="10" name="TextBox 7"/>
          <p:cNvSpPr txBox="1"/>
          <p:nvPr/>
        </p:nvSpPr>
        <p:spPr>
          <a:xfrm>
            <a:off x="899592" y="387239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Benutzung!</a:t>
            </a:r>
            <a:endParaRPr lang="de-DE" i="1" dirty="0"/>
          </a:p>
        </p:txBody>
      </p:sp>
      <p:sp>
        <p:nvSpPr>
          <p:cNvPr id="11" name="TextBox 8"/>
          <p:cNvSpPr txBox="1"/>
          <p:nvPr/>
        </p:nvSpPr>
        <p:spPr>
          <a:xfrm>
            <a:off x="899592" y="4293096"/>
            <a:ext cx="5294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(</a:t>
            </a:r>
            <a:r>
              <a:rPr lang="de-DE" sz="4000" b="1" dirty="0" err="1" smtClean="0"/>
              <a:t>greetings</a:t>
            </a:r>
            <a:r>
              <a:rPr lang="de-DE" sz="4000" b="1" dirty="0" smtClean="0"/>
              <a:t> „Thomas“) </a:t>
            </a:r>
          </a:p>
          <a:p>
            <a:r>
              <a:rPr lang="de-DE" sz="4000" i="1" dirty="0" smtClean="0"/>
              <a:t>User=&gt;“Hallo Thomas“</a:t>
            </a:r>
            <a:endParaRPr lang="de-DE" sz="4000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8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Funktionen erstellen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691680" y="3501008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(</a:t>
            </a:r>
            <a:r>
              <a:rPr lang="de-DE" sz="4400" b="1" dirty="0" err="1" smtClean="0"/>
              <a:t>defn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greetings</a:t>
            </a:r>
            <a:r>
              <a:rPr lang="de-DE" sz="4400" b="1" dirty="0" smtClean="0"/>
              <a:t> [</a:t>
            </a:r>
            <a:r>
              <a:rPr lang="de-DE" sz="4400" b="1" dirty="0" err="1" smtClean="0"/>
              <a:t>name</a:t>
            </a:r>
            <a:r>
              <a:rPr lang="de-DE" sz="4400" b="1" dirty="0" smtClean="0"/>
              <a:t>]</a:t>
            </a:r>
          </a:p>
          <a:p>
            <a:r>
              <a:rPr lang="de-DE" sz="4400" b="1" dirty="0"/>
              <a:t> </a:t>
            </a:r>
            <a:r>
              <a:rPr lang="de-DE" sz="4400" b="1" dirty="0" smtClean="0"/>
              <a:t>     (</a:t>
            </a:r>
            <a:r>
              <a:rPr lang="de-DE" sz="4400" b="1" dirty="0" err="1" smtClean="0"/>
              <a:t>str</a:t>
            </a:r>
            <a:r>
              <a:rPr lang="de-DE" sz="4400" b="1" dirty="0" smtClean="0"/>
              <a:t> “Hallo “ </a:t>
            </a:r>
            <a:r>
              <a:rPr lang="de-DE" sz="4400" b="1" dirty="0" err="1" smtClean="0"/>
              <a:t>name</a:t>
            </a:r>
            <a:r>
              <a:rPr lang="de-DE" sz="4400" b="1" dirty="0" smtClean="0"/>
              <a:t>))</a:t>
            </a:r>
            <a:endParaRPr lang="de-D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14851" y="275813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Start der Definition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9852" y="275813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Funktionsname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261963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Parameterliste in eckigen Klammern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54452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Funktionsbody, hier nur eine Anweisung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7704" y="3127467"/>
            <a:ext cx="504056" cy="517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23928" y="3127467"/>
            <a:ext cx="0" cy="517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00192" y="3265966"/>
            <a:ext cx="144016" cy="379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239852" y="4869160"/>
            <a:ext cx="7560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1379</Words>
  <Application>Microsoft Office PowerPoint</Application>
  <PresentationFormat>Bildschirmpräsentation (4:3)</PresentationFormat>
  <Paragraphs>438</Paragraphs>
  <Slides>40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215</cp:revision>
  <cp:lastPrinted>2013-09-27T08:35:36Z</cp:lastPrinted>
  <dcterms:created xsi:type="dcterms:W3CDTF">2012-08-04T13:46:56Z</dcterms:created>
  <dcterms:modified xsi:type="dcterms:W3CDTF">2013-10-03T16:55:20Z</dcterms:modified>
</cp:coreProperties>
</file>