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99" r:id="rId2"/>
    <p:sldId id="612" r:id="rId3"/>
    <p:sldId id="614" r:id="rId4"/>
    <p:sldId id="615" r:id="rId5"/>
    <p:sldId id="616" r:id="rId6"/>
    <p:sldId id="605" r:id="rId7"/>
    <p:sldId id="604" r:id="rId8"/>
    <p:sldId id="617" r:id="rId9"/>
    <p:sldId id="288" r:id="rId10"/>
    <p:sldId id="554" r:id="rId11"/>
    <p:sldId id="555" r:id="rId12"/>
    <p:sldId id="556" r:id="rId13"/>
    <p:sldId id="55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BC69B"/>
    <a:srgbClr val="F9B67F"/>
    <a:srgbClr val="F8A45E"/>
    <a:srgbClr val="B96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2A4C7-359C-4587-B24C-A9E58CDD722B}" v="1" dt="2020-02-27T02:58:29.8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5" autoAdjust="0"/>
    <p:restoredTop sz="86779" autoAdjust="0"/>
  </p:normalViewPr>
  <p:slideViewPr>
    <p:cSldViewPr>
      <p:cViewPr varScale="1">
        <p:scale>
          <a:sx n="99" d="100"/>
          <a:sy n="99" d="100"/>
        </p:scale>
        <p:origin x="18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5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 Zhang" userId="77beb13f-7537-4a6e-9e46-c5636c3a2623" providerId="ADAL" clId="{BF32A4C7-359C-4587-B24C-A9E58CDD722B}"/>
    <pc:docChg chg="delSld">
      <pc:chgData name="Jian Zhang" userId="77beb13f-7537-4a6e-9e46-c5636c3a2623" providerId="ADAL" clId="{BF32A4C7-359C-4587-B24C-A9E58CDD722B}" dt="2020-02-27T02:57:52.586" v="0" actId="47"/>
      <pc:docMkLst>
        <pc:docMk/>
      </pc:docMkLst>
      <pc:sldChg chg="del">
        <pc:chgData name="Jian Zhang" userId="77beb13f-7537-4a6e-9e46-c5636c3a2623" providerId="ADAL" clId="{BF32A4C7-359C-4587-B24C-A9E58CDD722B}" dt="2020-02-27T02:57:52.586" v="0" actId="47"/>
        <pc:sldMkLst>
          <pc:docMk/>
          <pc:sldMk cId="0" sldId="287"/>
        </pc:sldMkLst>
      </pc:sldChg>
    </pc:docChg>
  </pc:docChgLst>
  <pc:docChgLst>
    <pc:chgData name="Jian Zhang" userId="77beb13f-7537-4a6e-9e46-c5636c3a2623" providerId="ADAL" clId="{9814E9B7-1090-4C29-83FE-C31AECBC6758}"/>
    <pc:docChg chg="undo redo custSel delSld modSld">
      <pc:chgData name="Jian Zhang" userId="77beb13f-7537-4a6e-9e46-c5636c3a2623" providerId="ADAL" clId="{9814E9B7-1090-4C29-83FE-C31AECBC6758}" dt="2020-01-30T06:08:49.534" v="263"/>
      <pc:docMkLst>
        <pc:docMk/>
      </pc:docMkLst>
      <pc:sldChg chg="modSp">
        <pc:chgData name="Jian Zhang" userId="77beb13f-7537-4a6e-9e46-c5636c3a2623" providerId="ADAL" clId="{9814E9B7-1090-4C29-83FE-C31AECBC6758}" dt="2020-01-24T05:56:35.492" v="249" actId="27636"/>
        <pc:sldMkLst>
          <pc:docMk/>
          <pc:sldMk cId="0" sldId="287"/>
        </pc:sldMkLst>
        <pc:spChg chg="mod">
          <ac:chgData name="Jian Zhang" userId="77beb13f-7537-4a6e-9e46-c5636c3a2623" providerId="ADAL" clId="{9814E9B7-1090-4C29-83FE-C31AECBC6758}" dt="2020-01-24T05:56:35.492" v="249" actId="27636"/>
          <ac:spMkLst>
            <pc:docMk/>
            <pc:sldMk cId="0" sldId="287"/>
            <ac:spMk id="3" creationId="{D48EFFCB-FA85-4488-9E86-9F4AD6A6DFB9}"/>
          </ac:spMkLst>
        </pc:spChg>
      </pc:sldChg>
      <pc:sldChg chg="del">
        <pc:chgData name="Jian Zhang" userId="77beb13f-7537-4a6e-9e46-c5636c3a2623" providerId="ADAL" clId="{9814E9B7-1090-4C29-83FE-C31AECBC6758}" dt="2020-01-24T05:33:50.863" v="31" actId="47"/>
        <pc:sldMkLst>
          <pc:docMk/>
          <pc:sldMk cId="1729500620" sldId="549"/>
        </pc:sldMkLst>
      </pc:sldChg>
      <pc:sldChg chg="del">
        <pc:chgData name="Jian Zhang" userId="77beb13f-7537-4a6e-9e46-c5636c3a2623" providerId="ADAL" clId="{9814E9B7-1090-4C29-83FE-C31AECBC6758}" dt="2020-01-24T05:33:50.863" v="31" actId="47"/>
        <pc:sldMkLst>
          <pc:docMk/>
          <pc:sldMk cId="3943394817" sldId="550"/>
        </pc:sldMkLst>
      </pc:sldChg>
      <pc:sldChg chg="del">
        <pc:chgData name="Jian Zhang" userId="77beb13f-7537-4a6e-9e46-c5636c3a2623" providerId="ADAL" clId="{9814E9B7-1090-4C29-83FE-C31AECBC6758}" dt="2020-01-24T05:33:50.863" v="31" actId="47"/>
        <pc:sldMkLst>
          <pc:docMk/>
          <pc:sldMk cId="2885420070" sldId="595"/>
        </pc:sldMkLst>
      </pc:sldChg>
      <pc:sldChg chg="addSp modSp">
        <pc:chgData name="Jian Zhang" userId="77beb13f-7537-4a6e-9e46-c5636c3a2623" providerId="ADAL" clId="{9814E9B7-1090-4C29-83FE-C31AECBC6758}" dt="2020-01-24T05:55:17.806" v="248" actId="1076"/>
        <pc:sldMkLst>
          <pc:docMk/>
          <pc:sldMk cId="4219169557" sldId="604"/>
        </pc:sldMkLst>
        <pc:spChg chg="mod">
          <ac:chgData name="Jian Zhang" userId="77beb13f-7537-4a6e-9e46-c5636c3a2623" providerId="ADAL" clId="{9814E9B7-1090-4C29-83FE-C31AECBC6758}" dt="2020-01-24T05:55:17.806" v="248" actId="1076"/>
          <ac:spMkLst>
            <pc:docMk/>
            <pc:sldMk cId="4219169557" sldId="604"/>
            <ac:spMk id="2" creationId="{1BF29A15-85F3-4F7F-9C4E-A3A57F8BD39A}"/>
          </ac:spMkLst>
        </pc:spChg>
        <pc:spChg chg="add mod">
          <ac:chgData name="Jian Zhang" userId="77beb13f-7537-4a6e-9e46-c5636c3a2623" providerId="ADAL" clId="{9814E9B7-1090-4C29-83FE-C31AECBC6758}" dt="2020-01-24T05:45:54.638" v="199" actId="1076"/>
          <ac:spMkLst>
            <pc:docMk/>
            <pc:sldMk cId="4219169557" sldId="604"/>
            <ac:spMk id="3" creationId="{0A0FC0E7-46E3-4841-B2DA-83943A93F1F0}"/>
          </ac:spMkLst>
        </pc:spChg>
        <pc:spChg chg="mod">
          <ac:chgData name="Jian Zhang" userId="77beb13f-7537-4a6e-9e46-c5636c3a2623" providerId="ADAL" clId="{9814E9B7-1090-4C29-83FE-C31AECBC6758}" dt="2020-01-24T05:47:11.525" v="211" actId="14100"/>
          <ac:spMkLst>
            <pc:docMk/>
            <pc:sldMk cId="4219169557" sldId="604"/>
            <ac:spMk id="39938" creationId="{00000000-0000-0000-0000-000000000000}"/>
          </ac:spMkLst>
        </pc:spChg>
      </pc:sldChg>
      <pc:sldChg chg="addSp delSp modSp">
        <pc:chgData name="Jian Zhang" userId="77beb13f-7537-4a6e-9e46-c5636c3a2623" providerId="ADAL" clId="{9814E9B7-1090-4C29-83FE-C31AECBC6758}" dt="2020-01-30T06:08:49.534" v="263"/>
        <pc:sldMkLst>
          <pc:docMk/>
          <pc:sldMk cId="235365299" sldId="605"/>
        </pc:sldMkLst>
        <pc:spChg chg="mod">
          <ac:chgData name="Jian Zhang" userId="77beb13f-7537-4a6e-9e46-c5636c3a2623" providerId="ADAL" clId="{9814E9B7-1090-4C29-83FE-C31AECBC6758}" dt="2020-01-24T05:14:08.433" v="26" actId="20577"/>
          <ac:spMkLst>
            <pc:docMk/>
            <pc:sldMk cId="235365299" sldId="605"/>
            <ac:spMk id="2" creationId="{0BD8EDE5-729E-495B-9F1A-C108E3D3C0EA}"/>
          </ac:spMkLst>
        </pc:spChg>
        <pc:spChg chg="mod">
          <ac:chgData name="Jian Zhang" userId="77beb13f-7537-4a6e-9e46-c5636c3a2623" providerId="ADAL" clId="{9814E9B7-1090-4C29-83FE-C31AECBC6758}" dt="2020-01-30T06:08:02.511" v="255"/>
          <ac:spMkLst>
            <pc:docMk/>
            <pc:sldMk cId="235365299" sldId="605"/>
            <ac:spMk id="3" creationId="{8B30A179-8DFB-4940-BEE4-599CBAA98A92}"/>
          </ac:spMkLst>
        </pc:spChg>
        <pc:spChg chg="add del mod">
          <ac:chgData name="Jian Zhang" userId="77beb13f-7537-4a6e-9e46-c5636c3a2623" providerId="ADAL" clId="{9814E9B7-1090-4C29-83FE-C31AECBC6758}" dt="2020-01-30T06:08:42.693" v="262" actId="478"/>
          <ac:spMkLst>
            <pc:docMk/>
            <pc:sldMk cId="235365299" sldId="605"/>
            <ac:spMk id="4" creationId="{3908BA87-0EFB-4FCC-BCC1-7DA92BFD921E}"/>
          </ac:spMkLst>
        </pc:spChg>
        <pc:spChg chg="add del mod">
          <ac:chgData name="Jian Zhang" userId="77beb13f-7537-4a6e-9e46-c5636c3a2623" providerId="ADAL" clId="{9814E9B7-1090-4C29-83FE-C31AECBC6758}" dt="2020-01-30T06:08:49.534" v="263"/>
          <ac:spMkLst>
            <pc:docMk/>
            <pc:sldMk cId="235365299" sldId="605"/>
            <ac:spMk id="5" creationId="{76763602-BF92-4E45-A9F9-B8B03409E541}"/>
          </ac:spMkLst>
        </pc:spChg>
      </pc:sldChg>
      <pc:sldChg chg="modSp">
        <pc:chgData name="Jian Zhang" userId="77beb13f-7537-4a6e-9e46-c5636c3a2623" providerId="ADAL" clId="{9814E9B7-1090-4C29-83FE-C31AECBC6758}" dt="2020-01-24T05:56:48.587" v="250" actId="27636"/>
        <pc:sldMkLst>
          <pc:docMk/>
          <pc:sldMk cId="0" sldId="617"/>
        </pc:sldMkLst>
        <pc:spChg chg="mod">
          <ac:chgData name="Jian Zhang" userId="77beb13f-7537-4a6e-9e46-c5636c3a2623" providerId="ADAL" clId="{9814E9B7-1090-4C29-83FE-C31AECBC6758}" dt="2020-01-24T05:56:48.587" v="250" actId="27636"/>
          <ac:spMkLst>
            <pc:docMk/>
            <pc:sldMk cId="0" sldId="617"/>
            <ac:spMk id="3" creationId="{D48EFFCB-FA85-4488-9E86-9F4AD6A6DFB9}"/>
          </ac:spMkLst>
        </pc:spChg>
      </pc:sldChg>
    </pc:docChg>
  </pc:docChgLst>
  <pc:docChgLst>
    <pc:chgData name="Jian Zhang" userId="77beb13f-7537-4a6e-9e46-c5636c3a2623" providerId="ADAL" clId="{FD942AA4-0399-4E3C-804D-699BB056EA67}"/>
    <pc:docChg chg="modSld">
      <pc:chgData name="Jian Zhang" userId="77beb13f-7537-4a6e-9e46-c5636c3a2623" providerId="ADAL" clId="{FD942AA4-0399-4E3C-804D-699BB056EA67}" dt="2019-03-26T10:10:19.603" v="63" actId="20577"/>
      <pc:docMkLst>
        <pc:docMk/>
      </pc:docMkLst>
      <pc:sldChg chg="modSp">
        <pc:chgData name="Jian Zhang" userId="77beb13f-7537-4a6e-9e46-c5636c3a2623" providerId="ADAL" clId="{FD942AA4-0399-4E3C-804D-699BB056EA67}" dt="2019-03-26T03:31:05.602" v="56" actId="6549"/>
        <pc:sldMkLst>
          <pc:docMk/>
          <pc:sldMk cId="0" sldId="499"/>
        </pc:sldMkLst>
        <pc:spChg chg="mod">
          <ac:chgData name="Jian Zhang" userId="77beb13f-7537-4a6e-9e46-c5636c3a2623" providerId="ADAL" clId="{FD942AA4-0399-4E3C-804D-699BB056EA67}" dt="2019-03-26T03:31:05.602" v="56" actId="6549"/>
          <ac:spMkLst>
            <pc:docMk/>
            <pc:sldMk cId="0" sldId="499"/>
            <ac:spMk id="12" creationId="{00000000-0000-0000-0000-000000000000}"/>
          </ac:spMkLst>
        </pc:spChg>
      </pc:sldChg>
      <pc:sldChg chg="modSp">
        <pc:chgData name="Jian Zhang" userId="77beb13f-7537-4a6e-9e46-c5636c3a2623" providerId="ADAL" clId="{FD942AA4-0399-4E3C-804D-699BB056EA67}" dt="2019-03-26T10:10:19.603" v="63" actId="20577"/>
        <pc:sldMkLst>
          <pc:docMk/>
          <pc:sldMk cId="4219169557" sldId="604"/>
        </pc:sldMkLst>
        <pc:spChg chg="mod">
          <ac:chgData name="Jian Zhang" userId="77beb13f-7537-4a6e-9e46-c5636c3a2623" providerId="ADAL" clId="{FD942AA4-0399-4E3C-804D-699BB056EA67}" dt="2019-03-26T10:10:19.603" v="63" actId="20577"/>
          <ac:spMkLst>
            <pc:docMk/>
            <pc:sldMk cId="4219169557" sldId="604"/>
            <ac:spMk id="2" creationId="{1BF29A15-85F3-4F7F-9C4E-A3A57F8BD3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CC91441-4BDD-4863-B4F2-1C1B0FCBBF20}" type="datetimeFigureOut">
              <a:rPr lang="zh-CN" altLang="en-US"/>
              <a:pPr>
                <a:defRPr/>
              </a:pPr>
              <a:t>2020/2/27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0ED8B6-995A-488A-899D-26B199A19E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85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17E2C0-C5CF-46B5-98B7-6F376B3BC036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5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D626020-2DF4-4682-A38A-148109867EF7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5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75CB8EB-6254-47BC-B049-424BFBD5C230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1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799FB-21F3-49FF-946C-3D24B72C12ED}" type="datetimeFigureOut">
              <a:rPr lang="en-AU"/>
              <a:pPr>
                <a:defRPr/>
              </a:pPr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70896-C843-4828-AF8D-A78453E3F54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405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C7748-2C57-43B1-A903-B75EF84CCCCF}" type="datetimeFigureOut">
              <a:rPr lang="en-AU"/>
              <a:pPr>
                <a:defRPr/>
              </a:pPr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7368-8EF7-4C08-BD9D-9880A49EB20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2780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C7265-83A7-4E6E-BFD7-2708D183F504}" type="datetimeFigureOut">
              <a:rPr lang="en-AU"/>
              <a:pPr>
                <a:defRPr/>
              </a:pPr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0D575-FC81-45C0-A786-2D506F84F5A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690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6769100" cy="1052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341438"/>
            <a:ext cx="8229600" cy="4929187"/>
          </a:xfrm>
        </p:spPr>
        <p:txBody>
          <a:bodyPr rtlCol="0">
            <a:normAutofit/>
          </a:bodyPr>
          <a:lstStyle/>
          <a:p>
            <a:pPr lvl="0"/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2057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276600" y="6453188"/>
            <a:ext cx="2362200" cy="228600"/>
          </a:xfrm>
        </p:spPr>
        <p:txBody>
          <a:bodyPr/>
          <a:lstStyle>
            <a:lvl1pPr>
              <a:defRPr/>
            </a:lvl1pPr>
          </a:lstStyle>
          <a:p>
            <a:fld id="{28314481-B04F-4897-994D-592A5F994D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2105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6769100" cy="1052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038600" cy="4929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6288" y="1341438"/>
            <a:ext cx="40386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6288" y="3881438"/>
            <a:ext cx="4038600" cy="2389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2057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3276600" y="6453188"/>
            <a:ext cx="2362200" cy="228600"/>
          </a:xfrm>
        </p:spPr>
        <p:txBody>
          <a:bodyPr/>
          <a:lstStyle>
            <a:lvl1pPr>
              <a:defRPr/>
            </a:lvl1pPr>
          </a:lstStyle>
          <a:p>
            <a:fld id="{9A4C646C-8BE1-4A3B-99E6-C4746B39980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3955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95288" y="144463"/>
            <a:ext cx="8229600" cy="612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2057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276600" y="6453188"/>
            <a:ext cx="2362200" cy="228600"/>
          </a:xfrm>
        </p:spPr>
        <p:txBody>
          <a:bodyPr/>
          <a:lstStyle>
            <a:lvl1pPr>
              <a:defRPr/>
            </a:lvl1pPr>
          </a:lstStyle>
          <a:p>
            <a:fld id="{C1089598-8784-45F0-8BFA-CC5874F0470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0164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15708-5AA8-419A-8ECC-1BF4B5F3CAF7}" type="datetimeFigureOut">
              <a:rPr lang="en-AU"/>
              <a:pPr>
                <a:defRPr/>
              </a:pPr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B1A46-20E2-4DAB-A9CA-5F016DC29CD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359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6158-C276-4D1B-8DBB-2B73B4A7AD06}" type="datetimeFigureOut">
              <a:rPr lang="en-AU"/>
              <a:pPr>
                <a:defRPr/>
              </a:pPr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E9A82-77D6-4AEA-9ED3-0FFA8E13F23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2450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C845B-8572-4572-9C7E-FCCC74572D5B}" type="datetimeFigureOut">
              <a:rPr lang="en-AU"/>
              <a:pPr>
                <a:defRPr/>
              </a:pPr>
              <a:t>27/02/2020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B07D1-B4B1-48A7-94AC-B6694DA1629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285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87969-8356-42B5-B278-4B13BA64BA53}" type="datetimeFigureOut">
              <a:rPr lang="en-AU"/>
              <a:pPr>
                <a:defRPr/>
              </a:pPr>
              <a:t>27/02/2020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52FCC-EA05-4B59-B104-1F2F046BD73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374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300038"/>
            <a:ext cx="7842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8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70940-AFE6-45A3-B169-52AA11D9AF29}" type="datetimeFigureOut">
              <a:rPr lang="en-AU"/>
              <a:pPr>
                <a:defRPr/>
              </a:pPr>
              <a:t>27/02/2020</a:t>
            </a:fld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71775" y="6356350"/>
            <a:ext cx="3744913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AU"/>
              <a:t>2013 PCM Tutorial – Vision, Learning &amp; Application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70731-5E60-4D56-8815-705AAC2227E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967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FCD96-D43C-4FBE-9027-995AD4ABEF48}" type="datetimeFigureOut">
              <a:rPr lang="en-AU"/>
              <a:pPr>
                <a:defRPr/>
              </a:pPr>
              <a:t>27/02/2020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C2D20-F660-4C16-A0D3-71EFD36ADDD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9142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5ECE4-B4AA-41AE-9B6B-19558C87823F}" type="datetimeFigureOut">
              <a:rPr lang="en-AU"/>
              <a:pPr>
                <a:defRPr/>
              </a:pPr>
              <a:t>27/02/2020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1A43F-2213-49F1-90D0-BF13DE2FA62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5077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C10E1-AEEB-4A65-80B3-A38A48300E69}" type="datetimeFigureOut">
              <a:rPr lang="en-AU"/>
              <a:pPr>
                <a:defRPr/>
              </a:pPr>
              <a:t>27/02/2020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0A0FB-72E3-4436-92E8-DF8FF9451A1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565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96EBB6-DC27-495B-9A75-542AAEABA51F}" type="datetimeFigureOut">
              <a:rPr lang="en-AU"/>
              <a:pPr>
                <a:defRPr/>
              </a:pPr>
              <a:t>27/02/2020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7F2E4F2-1ABD-4B2B-B976-BD7FF6D90D7B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2" r:id="rId12"/>
    <p:sldLayoutId id="2147483713" r:id="rId13"/>
    <p:sldLayoutId id="214748371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nCc-v0K-d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XXE42bkqQ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708025" y="1333500"/>
            <a:ext cx="7820025" cy="1123950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61988" y="4281488"/>
            <a:ext cx="7820025" cy="760412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61988" y="4994275"/>
            <a:ext cx="7820025" cy="760413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61988" y="5770563"/>
            <a:ext cx="7820025" cy="760412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199 h 838200"/>
              <a:gd name="connsiteX3" fmla="*/ 0 w 9144000"/>
              <a:gd name="connsiteY3" fmla="*/ 838199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9" y="1119664"/>
            <a:ext cx="8498435" cy="160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1"/>
          <p:cNvSpPr txBox="1">
            <a:spLocks noChangeArrowheads="1"/>
          </p:cNvSpPr>
          <p:nvPr/>
        </p:nvSpPr>
        <p:spPr bwMode="auto">
          <a:xfrm>
            <a:off x="708025" y="1452898"/>
            <a:ext cx="7799933" cy="47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007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 3 Lab Exercises</a:t>
            </a:r>
            <a:endParaRPr lang="en-US" altLang="zh-CN" sz="2800" b="1" dirty="0">
              <a:solidFill>
                <a:srgbClr val="FFC000"/>
              </a:solidFill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96517" y="3673504"/>
            <a:ext cx="6440866" cy="1939002"/>
          </a:xfrm>
          <a:prstGeom prst="rect">
            <a:avLst/>
          </a:prstGeom>
          <a:noFill/>
        </p:spPr>
        <p:txBody>
          <a:bodyPr wrap="none" lIns="0" tIns="0" rIns="0" bIns="40078">
            <a:spAutoFit/>
          </a:bodyPr>
          <a:lstStyle/>
          <a:p>
            <a:pPr algn="ctr" fontAlgn="auto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A/Prof Jian Zhang</a:t>
            </a:r>
          </a:p>
          <a:p>
            <a:pPr algn="ctr" fontAlgn="auto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School of Electrical &amp; Data Engineering </a:t>
            </a:r>
          </a:p>
          <a:p>
            <a:pPr algn="ctr" fontAlgn="auto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University of Technology, Sydney</a:t>
            </a:r>
            <a:br>
              <a:rPr lang="en-AU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altLang="zh-CN" sz="2100" dirty="0">
              <a:solidFill>
                <a:schemeClr val="accent6">
                  <a:lumMod val="75000"/>
                </a:schemeClr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7"/>
    </mc:Choice>
    <mc:Fallback xmlns="">
      <p:transition spd="slow" advTm="105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Mutex Locks in our program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77925"/>
            <a:ext cx="6869112" cy="52546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200" dirty="0">
                <a:ea typeface="ＭＳ Ｐゴシック" charset="0"/>
                <a:cs typeface="ＭＳ Ｐゴシック" charset="0"/>
              </a:rPr>
              <a:t>Simplest is mutex lock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2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pthread_mutex_t</a:t>
            </a:r>
            <a:r>
              <a:rPr lang="en-US" sz="2400" dirty="0">
                <a:solidFill>
                  <a:srgbClr val="FF0000"/>
                </a:solidFill>
              </a:rPr>
              <a:t> 	</a:t>
            </a:r>
            <a:r>
              <a:rPr lang="en-US" sz="2400" dirty="0" err="1">
                <a:solidFill>
                  <a:srgbClr val="FF0000"/>
                </a:solidFill>
              </a:rPr>
              <a:t>mutex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2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200" dirty="0">
                <a:ea typeface="ＭＳ Ｐゴシック" charset="0"/>
                <a:cs typeface="ＭＳ Ｐゴシック" charset="0"/>
              </a:rPr>
              <a:t>Protect a critical section  by first </a:t>
            </a:r>
            <a:r>
              <a:rPr lang="en-US" sz="2200" b="1" dirty="0">
                <a:latin typeface="Courier New"/>
                <a:ea typeface="ＭＳ Ｐゴシック" charset="0"/>
                <a:cs typeface="Courier New"/>
              </a:rPr>
              <a:t>acquire()</a:t>
            </a:r>
            <a:r>
              <a:rPr lang="en-US" sz="2200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a lock -- </a:t>
            </a:r>
            <a:r>
              <a:rPr lang="en-US" sz="2400" dirty="0" err="1">
                <a:solidFill>
                  <a:srgbClr val="FF0000"/>
                </a:solidFill>
              </a:rPr>
              <a:t>pthread_mutex_lock</a:t>
            </a:r>
            <a:r>
              <a:rPr lang="en-US" sz="2400" dirty="0">
                <a:solidFill>
                  <a:srgbClr val="FF0000"/>
                </a:solidFill>
              </a:rPr>
              <a:t>(&amp;</a:t>
            </a:r>
            <a:r>
              <a:rPr lang="en-US" sz="2400" dirty="0" err="1">
                <a:solidFill>
                  <a:srgbClr val="FF0000"/>
                </a:solidFill>
              </a:rPr>
              <a:t>mutex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 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then </a:t>
            </a:r>
            <a:r>
              <a:rPr lang="en-US" sz="2200" b="1" dirty="0">
                <a:latin typeface="Courier New"/>
                <a:ea typeface="ＭＳ Ｐゴシック" charset="0"/>
                <a:cs typeface="Courier New"/>
              </a:rPr>
              <a:t>release()</a:t>
            </a:r>
            <a:r>
              <a:rPr lang="en-US" sz="2200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a lock</a:t>
            </a:r>
            <a:r>
              <a:rPr lang="en-US" sz="2200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200" b="1" dirty="0">
                <a:latin typeface="Courier New"/>
                <a:ea typeface="ＭＳ Ｐゴシック" charset="0"/>
                <a:cs typeface="Courier New"/>
              </a:rPr>
              <a:t>-- </a:t>
            </a:r>
            <a:r>
              <a:rPr lang="en-US" sz="2400" dirty="0" err="1">
                <a:solidFill>
                  <a:srgbClr val="FF0000"/>
                </a:solidFill>
              </a:rPr>
              <a:t>pthread_mutex_unlock</a:t>
            </a:r>
            <a:r>
              <a:rPr lang="en-US" sz="2400" dirty="0">
                <a:solidFill>
                  <a:srgbClr val="FF0000"/>
                </a:solidFill>
              </a:rPr>
              <a:t>(&amp;</a:t>
            </a:r>
            <a:r>
              <a:rPr lang="en-US" sz="2400" dirty="0" err="1">
                <a:solidFill>
                  <a:srgbClr val="FF0000"/>
                </a:solidFill>
              </a:rPr>
              <a:t>mutex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2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sz="2200" dirty="0">
                <a:ea typeface="ＭＳ Ｐゴシック" charset="0"/>
                <a:cs typeface="ＭＳ Ｐゴシック" charset="0"/>
              </a:rPr>
              <a:t>Boolean variable indicating if lock is available or not</a:t>
            </a:r>
          </a:p>
          <a:p>
            <a:pPr>
              <a:lnSpc>
                <a:spcPct val="90000"/>
              </a:lnSpc>
              <a:defRPr/>
            </a:pPr>
            <a:r>
              <a:rPr lang="en-US" sz="2200" dirty="0">
                <a:ea typeface="ＭＳ Ｐゴシック" charset="0"/>
                <a:cs typeface="ＭＳ Ｐゴシック" charset="0"/>
              </a:rPr>
              <a:t>Calls to </a:t>
            </a:r>
            <a:r>
              <a:rPr lang="en-US" sz="2200" b="1" dirty="0">
                <a:latin typeface="Courier New"/>
                <a:ea typeface="ＭＳ Ｐゴシック" charset="0"/>
                <a:cs typeface="Courier New"/>
              </a:rPr>
              <a:t>acquire()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 and </a:t>
            </a:r>
            <a:r>
              <a:rPr lang="en-US" sz="2200" b="1" dirty="0">
                <a:latin typeface="Courier New"/>
                <a:ea typeface="ＭＳ Ｐゴシック" charset="0"/>
                <a:cs typeface="Courier New"/>
              </a:rPr>
              <a:t>release()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 must be </a:t>
            </a:r>
            <a:r>
              <a:rPr lang="en-US" sz="22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atomic</a:t>
            </a:r>
          </a:p>
          <a:p>
            <a:pPr marL="800054" lvl="1" indent="-342900">
              <a:lnSpc>
                <a:spcPct val="90000"/>
              </a:lnSpc>
              <a:defRPr/>
            </a:pPr>
            <a:r>
              <a:rPr lang="en-US" sz="2200" dirty="0">
                <a:ea typeface="ＭＳ Ｐゴシック" charset="0"/>
                <a:cs typeface="ＭＳ Ｐゴシック" charset="0"/>
              </a:rPr>
              <a:t>Usually implemented via hardware atomic instructions</a:t>
            </a:r>
          </a:p>
          <a:p>
            <a:pPr>
              <a:lnSpc>
                <a:spcPct val="90000"/>
              </a:lnSpc>
              <a:defRPr/>
            </a:pPr>
            <a:r>
              <a:rPr lang="en-US" sz="2200" dirty="0">
                <a:ea typeface="ＭＳ Ｐゴシック" charset="0"/>
                <a:cs typeface="ＭＳ Ｐゴシック" charset="0"/>
              </a:rPr>
              <a:t>But this solution requires </a:t>
            </a:r>
            <a:r>
              <a:rPr lang="en-US" sz="2200" b="1" dirty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busy waiting</a:t>
            </a:r>
          </a:p>
          <a:p>
            <a:pPr marL="742930" lvl="1" indent="-342900">
              <a:lnSpc>
                <a:spcPct val="90000"/>
              </a:lnSpc>
              <a:defRPr/>
            </a:pPr>
            <a:r>
              <a:rPr lang="en-US" sz="2200" dirty="0">
                <a:ea typeface="ＭＳ Ｐゴシック" charset="0"/>
                <a:cs typeface="ＭＳ Ｐゴシック" charset="0"/>
              </a:rPr>
              <a:t>This lock therefore called a </a:t>
            </a:r>
            <a:r>
              <a:rPr lang="en-US" sz="2200" b="1" dirty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spinlock</a:t>
            </a:r>
          </a:p>
          <a:p>
            <a:pPr marL="0" indent="0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sz="2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7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5.15 </a:t>
            </a:r>
            <a:r>
              <a:rPr lang="en-US" dirty="0"/>
              <a:t>Consider how to implement a </a:t>
            </a:r>
            <a:r>
              <a:rPr lang="en-US" dirty="0" err="1"/>
              <a:t>mutex</a:t>
            </a:r>
            <a:r>
              <a:rPr lang="en-US" dirty="0"/>
              <a:t> lock using an atomic hardware</a:t>
            </a:r>
          </a:p>
          <a:p>
            <a:r>
              <a:rPr lang="en-US" dirty="0"/>
              <a:t>instruction. Assume that the following structure defining the </a:t>
            </a:r>
            <a:r>
              <a:rPr lang="en-US" dirty="0" err="1"/>
              <a:t>mutex</a:t>
            </a:r>
            <a:endParaRPr lang="en-US" dirty="0"/>
          </a:p>
          <a:p>
            <a:r>
              <a:rPr lang="en-US" dirty="0"/>
              <a:t>lock is available:</a:t>
            </a:r>
          </a:p>
          <a:p>
            <a:r>
              <a:rPr lang="en-US" dirty="0"/>
              <a:t>	</a:t>
            </a:r>
            <a:r>
              <a:rPr lang="en-US" sz="1400" dirty="0" err="1">
                <a:latin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available;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 lock;</a:t>
            </a:r>
          </a:p>
          <a:p>
            <a:r>
              <a:rPr lang="en-US" dirty="0"/>
              <a:t>(</a:t>
            </a:r>
            <a:r>
              <a:rPr lang="en-US" sz="1400" dirty="0">
                <a:latin typeface="Courier New" panose="02070309020205020404" pitchFamily="49" charset="0"/>
              </a:rPr>
              <a:t>available == 0</a:t>
            </a:r>
            <a:r>
              <a:rPr lang="en-US" dirty="0"/>
              <a:t>) indicates that the lock is available, and a value of 1 indicates that the lock is unavailable. Using this </a:t>
            </a:r>
            <a:r>
              <a:rPr lang="en-US" sz="1400" dirty="0" err="1">
                <a:latin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</a:rPr>
              <a:t>,</a:t>
            </a:r>
            <a:r>
              <a:rPr lang="en-US" dirty="0"/>
              <a:t> illustrate how the following functions can be implemented using the </a:t>
            </a:r>
            <a:r>
              <a:rPr lang="en-US" sz="1400" dirty="0">
                <a:latin typeface="Courier New" panose="02070309020205020404" pitchFamily="49" charset="0"/>
              </a:rPr>
              <a:t>test and set() </a:t>
            </a:r>
            <a:r>
              <a:rPr lang="en-US" dirty="0"/>
              <a:t>and </a:t>
            </a:r>
            <a:r>
              <a:rPr lang="en-US" sz="1400" dirty="0">
                <a:latin typeface="Courier New" panose="02070309020205020404" pitchFamily="49" charset="0"/>
              </a:rPr>
              <a:t>compare and swap() </a:t>
            </a:r>
            <a:r>
              <a:rPr lang="en-US" dirty="0"/>
              <a:t>instructions:</a:t>
            </a:r>
          </a:p>
          <a:p>
            <a:pPr lvl="1"/>
            <a:r>
              <a:rPr lang="en-US" dirty="0"/>
              <a:t>• </a:t>
            </a:r>
            <a:r>
              <a:rPr lang="en-US" sz="1400" dirty="0">
                <a:latin typeface="Courier New" panose="02070309020205020404" pitchFamily="49" charset="0"/>
              </a:rPr>
              <a:t>void acquire(lock *</a:t>
            </a:r>
            <a:r>
              <a:rPr lang="en-US" sz="1400" dirty="0" err="1">
                <a:latin typeface="Courier New" panose="02070309020205020404" pitchFamily="49" charset="0"/>
              </a:rPr>
              <a:t>mutex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• </a:t>
            </a:r>
            <a:r>
              <a:rPr lang="en-US" sz="1400" dirty="0">
                <a:latin typeface="Courier New" panose="02070309020205020404" pitchFamily="49" charset="0"/>
              </a:rPr>
              <a:t>void release(lock *</a:t>
            </a:r>
            <a:r>
              <a:rPr lang="en-US" sz="1400" dirty="0" err="1">
                <a:latin typeface="Courier New" panose="02070309020205020404" pitchFamily="49" charset="0"/>
              </a:rPr>
              <a:t>mutex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/>
              <a:t>Be sure to include any initialization that may be necessary.</a:t>
            </a:r>
          </a:p>
        </p:txBody>
      </p:sp>
    </p:spTree>
    <p:extLst>
      <p:ext uri="{BB962C8B-B14F-4D97-AF65-F5344CB8AC3E}">
        <p14:creationId xmlns:p14="http://schemas.microsoft.com/office/powerpoint/2010/main" val="10302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064896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// initialization</a:t>
            </a:r>
          </a:p>
          <a:p>
            <a:r>
              <a:rPr lang="en-US" sz="1400" dirty="0" err="1">
                <a:latin typeface="Courier New" panose="02070309020205020404" pitchFamily="49" charset="0"/>
              </a:rPr>
              <a:t>mutex</a:t>
            </a:r>
            <a:r>
              <a:rPr lang="en-US" sz="1400" dirty="0">
                <a:latin typeface="Courier New" panose="02070309020205020404" pitchFamily="49" charset="0"/>
              </a:rPr>
              <a:t>-&gt;available = 0;</a:t>
            </a:r>
          </a:p>
          <a:p>
            <a:endParaRPr lang="en-US" dirty="0"/>
          </a:p>
          <a:p>
            <a:r>
              <a:rPr lang="en-US" sz="1400" dirty="0">
                <a:latin typeface="Courier New" panose="02070309020205020404" pitchFamily="49" charset="0"/>
              </a:rPr>
              <a:t>// acquire using compare and swap()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void acquire(lock *</a:t>
            </a:r>
            <a:r>
              <a:rPr lang="en-US" sz="1400" dirty="0" err="1">
                <a:latin typeface="Courier New" panose="02070309020205020404" pitchFamily="49" charset="0"/>
              </a:rPr>
              <a:t>mutex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while (compare and swap(&amp;</a:t>
            </a:r>
            <a:r>
              <a:rPr lang="en-US" sz="1400" dirty="0" err="1">
                <a:latin typeface="Courier New" panose="02070309020205020404" pitchFamily="49" charset="0"/>
              </a:rPr>
              <a:t>mutex</a:t>
            </a:r>
            <a:r>
              <a:rPr lang="en-US" sz="1400" dirty="0">
                <a:latin typeface="Courier New" panose="02070309020205020404" pitchFamily="49" charset="0"/>
              </a:rPr>
              <a:t>-&gt;available, 0, 1) != 0)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	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return;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>
                <a:latin typeface="Courier New" panose="02070309020205020404" pitchFamily="49" charset="0"/>
              </a:rPr>
              <a:t>// acquire using test and set()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void acquire(lock *</a:t>
            </a:r>
            <a:r>
              <a:rPr lang="en-US" sz="1400" dirty="0" err="1">
                <a:latin typeface="Courier New" panose="02070309020205020404" pitchFamily="49" charset="0"/>
              </a:rPr>
              <a:t>mutex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while (test and set(&amp;</a:t>
            </a:r>
            <a:r>
              <a:rPr lang="en-US" sz="1400" dirty="0" err="1">
                <a:latin typeface="Courier New" panose="02070309020205020404" pitchFamily="49" charset="0"/>
              </a:rPr>
              <a:t>mutex</a:t>
            </a:r>
            <a:r>
              <a:rPr lang="en-US" sz="1400" dirty="0">
                <a:latin typeface="Courier New" panose="02070309020205020404" pitchFamily="49" charset="0"/>
              </a:rPr>
              <a:t>-&gt;available) != 0)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{…. 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return;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void release(lock *</a:t>
            </a:r>
            <a:r>
              <a:rPr lang="en-US" sz="1400" dirty="0" err="1">
                <a:latin typeface="Courier New" panose="02070309020205020404" pitchFamily="49" charset="0"/>
              </a:rPr>
              <a:t>mutex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</a:rPr>
              <a:t>mutex</a:t>
            </a:r>
            <a:r>
              <a:rPr lang="en-US" sz="1400" dirty="0">
                <a:latin typeface="Courier New" panose="02070309020205020404" pitchFamily="49" charset="0"/>
              </a:rPr>
              <a:t>-&gt;available = 0;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return;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55FC48-1E30-419D-981C-FDEBBAC88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3026" y="1956524"/>
            <a:ext cx="3240360" cy="164352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Arial Unicode MS"/>
                <a:ea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Courier New" panose="02070309020205020404" pitchFamily="49" charset="0"/>
              </a:rPr>
              <a:t>compare_and_swap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Arial Unicode MS"/>
                <a:ea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Arial Unicode MS"/>
                <a:ea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Arial Unicode MS"/>
                <a:ea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{ </a:t>
            </a:r>
            <a:r>
              <a:rPr lang="en-US" altLang="en-US" sz="1400" dirty="0">
                <a:latin typeface="Arial" panose="020B0604020202020204" pitchFamily="34" charset="0"/>
              </a:rPr>
              <a:t>ATOMIC();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Arial Unicode MS"/>
                <a:ea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old_reg_val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old_reg_val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END_ATOMIC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old_reg_val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;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1F86C9F-80F4-4343-899D-AC04F9E1C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53815"/>
            <a:ext cx="4018926" cy="170816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Arial Unicode MS"/>
                <a:ea typeface="Courier New" panose="02070309020205020404" pitchFamily="49" charset="0"/>
              </a:rPr>
              <a:t>#define LOCKED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Arial Unicode MS"/>
                <a:ea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Courier New" panose="02070309020205020404" pitchFamily="49" charset="0"/>
              </a:rPr>
              <a:t>TestAndSet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Arial Unicode MS"/>
                <a:ea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lockPtr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Arial Unicode MS"/>
                <a:ea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oldvalue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=*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lockPtr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*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/>
              </a:rPr>
              <a:t>lockPtr</a:t>
            </a: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 = LOCKED;</a:t>
            </a:r>
          </a:p>
          <a:p>
            <a:pPr lvl="0" eaLnBrk="0" hangingPunct="0">
              <a:spcBef>
                <a:spcPct val="30000"/>
              </a:spcBef>
            </a:pPr>
            <a:r>
              <a:rPr lang="en-US" altLang="en-US" sz="1400" b="1" dirty="0">
                <a:solidFill>
                  <a:srgbClr val="008000"/>
                </a:solidFill>
                <a:latin typeface="Arial Unicode MS"/>
                <a:ea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/>
              </a:rPr>
              <a:t>oldVaue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33265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5.23 </a:t>
            </a:r>
            <a:r>
              <a:rPr lang="en-US" dirty="0"/>
              <a:t>Show how to implement the wait() and signal() semaphore operations in multiprocessor environments using the test and set() instruction. The solution should exhibit minimal busy waiting.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55986"/>
            <a:ext cx="80648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guard = 0;</a:t>
            </a:r>
          </a:p>
          <a:p>
            <a:r>
              <a:rPr lang="en-US" sz="1400" dirty="0" err="1"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semaphore value = 0;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wait()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</a:rPr>
              <a:t>TestAndSet</a:t>
            </a:r>
            <a:r>
              <a:rPr lang="en-US" sz="1400" dirty="0">
                <a:latin typeface="Courier New" panose="02070309020205020404" pitchFamily="49" charset="0"/>
              </a:rPr>
              <a:t>(&amp;guard) == 1);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if (semaphore value == 0)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atomically add process to a queue of processes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waiting for the semaphore and set guard to 0;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}else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semaphore value--;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guard = 0;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signal()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while 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TestAndSet</a:t>
            </a:r>
            <a:r>
              <a:rPr lang="en-US" sz="1400" dirty="0">
                <a:latin typeface="Courier New" panose="02070309020205020404" pitchFamily="49" charset="0"/>
              </a:rPr>
              <a:t>(&amp;guard) == 1);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if (semaphore value == 0 &amp;&amp; there is a process on the wait queue)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//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</a:rPr>
              <a:t>wake up the first process in the queue</a:t>
            </a:r>
          </a:p>
          <a:p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</a:rPr>
              <a:t>		//of waiting processes (busy waiting)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else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semaphore value++;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guard = 0;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528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EBF75CB-7F43-48F0-B8E4-EA4B5013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Threads: Motivation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CF33B5C-B148-4EEB-824C-13420315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1649413"/>
            <a:ext cx="8275637" cy="4114800"/>
          </a:xfrm>
        </p:spPr>
        <p:txBody>
          <a:bodyPr/>
          <a:lstStyle/>
          <a:p>
            <a:pPr eaLnBrk="1" hangingPunct="1"/>
            <a:r>
              <a:rPr lang="en-US" altLang="en-US"/>
              <a:t>Process created and managed by the OS kernel</a:t>
            </a:r>
          </a:p>
          <a:p>
            <a:pPr lvl="1" eaLnBrk="1" hangingPunct="1"/>
            <a:r>
              <a:rPr lang="en-US" altLang="en-US"/>
              <a:t>Process creation expensive, e.g., fork system call</a:t>
            </a:r>
          </a:p>
          <a:p>
            <a:pPr lvl="1" eaLnBrk="1" hangingPunct="1"/>
            <a:r>
              <a:rPr lang="en-US" altLang="en-US"/>
              <a:t>Context switching expensive</a:t>
            </a:r>
          </a:p>
          <a:p>
            <a:pPr lvl="1" eaLnBrk="1" hangingPunct="1"/>
            <a:r>
              <a:rPr lang="en-US" altLang="en-US"/>
              <a:t>IPC requires kernel intervention expensive</a:t>
            </a:r>
          </a:p>
          <a:p>
            <a:pPr lvl="1" eaLnBrk="1" hangingPunct="1"/>
            <a:r>
              <a:rPr lang="en-US" altLang="en-US"/>
              <a:t>Cooperating processes – no need for memory protection, i.e., separate address spaces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082595E9-06C0-4083-8234-A8CA707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512F89-5918-49A3-BD2F-CE080A3FBA42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F9F6E02-EA44-4901-AC84-9DF2DD14F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Threads</a:t>
            </a:r>
            <a:br>
              <a:rPr lang="en-US" altLang="en-US"/>
            </a:br>
            <a:r>
              <a:rPr lang="en-US" altLang="en-US" sz="3200"/>
              <a:t>The Thread Model (1)</a:t>
            </a:r>
            <a:endParaRPr lang="en-US" altLang="en-US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BED12CB-750C-4693-A255-DBB98F7B4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81625"/>
            <a:ext cx="7772400" cy="714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(a) Three processes each with one thread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(b) One process with three threads</a:t>
            </a:r>
            <a:endParaRPr lang="en-US" altLang="en-US" sz="2800"/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F15F1AF2-B352-4D9E-8C1B-187D9AF0B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470025"/>
            <a:ext cx="8228012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9D149BF5-6725-4C82-8170-7AED1B86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961599-9207-4A37-82CC-74E33FC3EF19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12291" name="Rectangle 19">
            <a:extLst>
              <a:ext uri="{FF2B5EF4-FFF2-40B4-BE49-F238E27FC236}">
                <a16:creationId xmlns:a16="http://schemas.microsoft.com/office/drawing/2014/main" id="{8993ECB3-0A4E-4095-8D2E-663817E67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Thread Model (2)</a:t>
            </a:r>
          </a:p>
        </p:txBody>
      </p:sp>
      <p:sp>
        <p:nvSpPr>
          <p:cNvPr id="12292" name="Rectangle 20">
            <a:extLst>
              <a:ext uri="{FF2B5EF4-FFF2-40B4-BE49-F238E27FC236}">
                <a16:creationId xmlns:a16="http://schemas.microsoft.com/office/drawing/2014/main" id="{2FE38371-2F4A-46BB-B510-7C890D54D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924425"/>
            <a:ext cx="7772400" cy="1171575"/>
          </a:xfrm>
        </p:spPr>
        <p:txBody>
          <a:bodyPr/>
          <a:lstStyle/>
          <a:p>
            <a:pPr eaLnBrk="1" hangingPunct="1"/>
            <a:r>
              <a:rPr lang="en-US" altLang="en-US"/>
              <a:t>Items shared by all threads in a process</a:t>
            </a:r>
          </a:p>
          <a:p>
            <a:pPr eaLnBrk="1" hangingPunct="1"/>
            <a:r>
              <a:rPr lang="en-US" altLang="en-US"/>
              <a:t>Items private to each thread</a:t>
            </a:r>
          </a:p>
        </p:txBody>
      </p:sp>
      <p:pic>
        <p:nvPicPr>
          <p:cNvPr id="12293" name="Picture 18">
            <a:extLst>
              <a:ext uri="{FF2B5EF4-FFF2-40B4-BE49-F238E27FC236}">
                <a16:creationId xmlns:a16="http://schemas.microsoft.com/office/drawing/2014/main" id="{626C7B6E-F8A8-4D9E-95B3-70233D9B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/>
          <a:stretch>
            <a:fillRect/>
          </a:stretch>
        </p:blipFill>
        <p:spPr bwMode="auto">
          <a:xfrm>
            <a:off x="352425" y="1619250"/>
            <a:ext cx="85344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Line 21">
            <a:extLst>
              <a:ext uri="{FF2B5EF4-FFF2-40B4-BE49-F238E27FC236}">
                <a16:creationId xmlns:a16="http://schemas.microsoft.com/office/drawing/2014/main" id="{3285D389-E303-4C2E-918F-67A2C7B48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7300" y="1752600"/>
            <a:ext cx="0" cy="2828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9BBFC22E-FB24-44D5-84D6-2888EFC6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F54602-70DF-44EB-A588-AD79C8BC3006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96CBE21-1500-499D-8743-4BC08A8AA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Thread Model (3)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8790214-1540-427E-8BFF-A8491540C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553075"/>
            <a:ext cx="7772400" cy="5429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Each thread has its own stack</a:t>
            </a:r>
          </a:p>
        </p:txBody>
      </p:sp>
      <p:pic>
        <p:nvPicPr>
          <p:cNvPr id="13317" name="Picture 5" descr="C:\B\b4\JPG\foo\2-8.jpg">
            <a:extLst>
              <a:ext uri="{FF2B5EF4-FFF2-40B4-BE49-F238E27FC236}">
                <a16:creationId xmlns:a16="http://schemas.microsoft.com/office/drawing/2014/main" id="{900FBA43-446C-4C19-905E-D6C5AED8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306513"/>
            <a:ext cx="649922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EDE5-729E-495B-9F1A-C108E3D3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AU" dirty="0"/>
              <a:t>A Summary of the T</a:t>
            </a:r>
            <a:r>
              <a:rPr lang="en-US" altLang="zh-CN" dirty="0" err="1"/>
              <a:t>hread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A179-8DFB-4940-BEE4-599CBAA9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66018"/>
            <a:ext cx="8229600" cy="4525963"/>
          </a:xfrm>
        </p:spPr>
        <p:txBody>
          <a:bodyPr/>
          <a:lstStyle/>
          <a:p>
            <a:r>
              <a:rPr lang="en-AU" sz="2800" b="1" dirty="0"/>
              <a:t>What is a Thread?</a:t>
            </a:r>
            <a:br>
              <a:rPr lang="en-AU" sz="2000" dirty="0"/>
            </a:br>
            <a:r>
              <a:rPr lang="en-AU" sz="2400" dirty="0"/>
              <a:t>a process is a job or a program that can be executed by the computer. A process can contain multiple threads.</a:t>
            </a:r>
            <a:endParaRPr lang="en-AU" sz="2400" b="1" dirty="0"/>
          </a:p>
          <a:p>
            <a:r>
              <a:rPr lang="en-AU" sz="2800" b="1" dirty="0"/>
              <a:t>Why Multithreading?</a:t>
            </a:r>
            <a:br>
              <a:rPr lang="en-AU" sz="2000" dirty="0"/>
            </a:br>
            <a:r>
              <a:rPr lang="en-AU" sz="2400" dirty="0"/>
              <a:t>A thread is also known as lightweight process. The idea is to achieve parallelism by dividing a process into multiple threads</a:t>
            </a:r>
          </a:p>
          <a:p>
            <a:r>
              <a:rPr lang="en-AU" sz="2800" b="1" dirty="0"/>
              <a:t>Process vs Thread?</a:t>
            </a:r>
            <a:br>
              <a:rPr lang="en-AU" sz="2000" dirty="0"/>
            </a:br>
            <a:r>
              <a:rPr lang="en-AU" sz="2400" dirty="0"/>
              <a:t>The primary difference is that threads within the same process run in a shared memory space, while processes run in separate memory spaces.</a:t>
            </a:r>
          </a:p>
          <a:p>
            <a:r>
              <a:rPr lang="en-AU" sz="2800" b="1" dirty="0"/>
              <a:t>Advantages of Thread over Process</a:t>
            </a:r>
            <a:br>
              <a:rPr lang="en-AU" sz="2000" dirty="0"/>
            </a:br>
            <a:r>
              <a:rPr lang="en-AU" sz="2400" dirty="0"/>
              <a:t>Responsiveness, Resource Sharing, Economy, Scalability</a:t>
            </a:r>
            <a:br>
              <a:rPr lang="en-AU" sz="1600" dirty="0"/>
            </a:br>
            <a:endParaRPr lang="en-AU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8BA87-0EFB-4FCC-BCC1-7DA92BFD921E}"/>
              </a:ext>
            </a:extLst>
          </p:cNvPr>
          <p:cNvSpPr/>
          <p:nvPr/>
        </p:nvSpPr>
        <p:spPr>
          <a:xfrm>
            <a:off x="1679608" y="6165304"/>
            <a:ext cx="7005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https://www.youtube.com/watch?v=ynCc-v0K-do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6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91264" cy="576535"/>
          </a:xfrm>
        </p:spPr>
        <p:txBody>
          <a:bodyPr/>
          <a:lstStyle/>
          <a:p>
            <a:r>
              <a:rPr lang="en-US" altLang="en-US" sz="3600" dirty="0"/>
              <a:t>Mutex lock in POSIX Programmers’ Manual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F29A15-85F3-4F7F-9C4E-A3A57F8BD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19" y="983625"/>
            <a:ext cx="829126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hangingPunct="0">
              <a:buFont typeface="Arial" panose="020B0604020202020204" pitchFamily="34" charset="0"/>
              <a:buChar char="•"/>
            </a:pPr>
            <a:r>
              <a:rPr lang="en-US" altLang="en-US" sz="2800" b="1" dirty="0"/>
              <a:t>What is Mutex?                                          </a:t>
            </a:r>
          </a:p>
          <a:p>
            <a:pPr eaLnBrk="0" hangingPunct="0"/>
            <a:r>
              <a:rPr lang="en-US" altLang="en-US" sz="2000" dirty="0"/>
              <a:t>A</a:t>
            </a:r>
            <a:r>
              <a:rPr lang="en-AU" sz="2000" dirty="0"/>
              <a:t> mutual exclusion object (mutex) is a program object that allows multiple program threads to share the same resource, but not simultaneously. A mutex is to provide locking mechanism on the shared resources. Therefore, </a:t>
            </a:r>
            <a:r>
              <a:rPr lang="en-US" sz="2000" b="1" dirty="0"/>
              <a:t>Mutex</a:t>
            </a:r>
            <a:r>
              <a:rPr lang="en-US" sz="2000" dirty="0"/>
              <a:t> is a lock that we set before using a shared resource and release after using it. When the lock is set, no other thread can access the locked region of code. </a:t>
            </a:r>
          </a:p>
          <a:p>
            <a:pPr marL="457200" indent="-457200" eaLnBrk="0" hangingPunct="0">
              <a:buFont typeface="Arial" panose="020B0604020202020204" pitchFamily="34" charset="0"/>
              <a:buChar char="•"/>
            </a:pPr>
            <a:r>
              <a:rPr kumimoji="0" lang="en-AU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</a:t>
            </a:r>
            <a:r>
              <a:rPr lang="en-AU" altLang="en-US" sz="2800" b="1" dirty="0"/>
              <a:t>do we need mutex?                                               </a:t>
            </a:r>
          </a:p>
          <a:p>
            <a:pPr eaLnBrk="0" hangingPunct="0"/>
            <a:r>
              <a:rPr lang="en-AU" altLang="en-US" sz="2000" dirty="0"/>
              <a:t>In multiple threads or processes, mutex provide a safe way to access the shared resources, for example access a file.</a:t>
            </a:r>
          </a:p>
          <a:p>
            <a:pPr eaLnBrk="0" hangingPunct="0"/>
            <a:endParaRPr lang="en-AU" altLang="en-US" sz="2400" dirty="0"/>
          </a:p>
          <a:p>
            <a:pPr eaLnBrk="0" hangingPunct="0"/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0FC0E7-46E3-4841-B2DA-83943A93F1F0}"/>
              </a:ext>
            </a:extLst>
          </p:cNvPr>
          <p:cNvSpPr/>
          <p:nvPr/>
        </p:nvSpPr>
        <p:spPr>
          <a:xfrm>
            <a:off x="1187624" y="5877272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https://www.youtube.com/watch?v=GXXE42bkqQk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1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01"/>
    </mc:Choice>
    <mc:Fallback xmlns="">
      <p:transition spd="slow" advTm="516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D409DF1-2A6B-4A77-8AC7-71B45777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Mutex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FFCB-FA85-4488-9E86-9F4AD6A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 typical sequence in the use of a </a:t>
            </a:r>
            <a:r>
              <a:rPr lang="en-US" dirty="0" err="1"/>
              <a:t>mutex</a:t>
            </a:r>
            <a:r>
              <a:rPr lang="en-US" dirty="0"/>
              <a:t> is as follows: </a:t>
            </a:r>
          </a:p>
          <a:p>
            <a:pPr lvl="1">
              <a:defRPr/>
            </a:pPr>
            <a:r>
              <a:rPr lang="en-US" dirty="0"/>
              <a:t>Create and initialize a </a:t>
            </a:r>
            <a:r>
              <a:rPr lang="en-US" dirty="0" err="1"/>
              <a:t>mutex</a:t>
            </a:r>
            <a:r>
              <a:rPr lang="en-US" dirty="0"/>
              <a:t> variable </a:t>
            </a:r>
          </a:p>
          <a:p>
            <a:pPr lvl="1">
              <a:defRPr/>
            </a:pPr>
            <a:r>
              <a:rPr lang="en-US" dirty="0"/>
              <a:t>Several threads attempt to lock the </a:t>
            </a:r>
            <a:r>
              <a:rPr lang="en-US" dirty="0" err="1"/>
              <a:t>mutex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Only one succeeds and that thread owns the </a:t>
            </a:r>
            <a:r>
              <a:rPr lang="en-US" dirty="0" err="1"/>
              <a:t>mutex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The owner thread performs some set of actions </a:t>
            </a:r>
          </a:p>
          <a:p>
            <a:pPr lvl="1">
              <a:defRPr/>
            </a:pPr>
            <a:r>
              <a:rPr lang="en-US" dirty="0"/>
              <a:t>The owner unlocks the </a:t>
            </a:r>
            <a:r>
              <a:rPr lang="en-US" dirty="0" err="1"/>
              <a:t>mutex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Another thread acquires the </a:t>
            </a:r>
            <a:r>
              <a:rPr lang="en-US" dirty="0" err="1"/>
              <a:t>mutex</a:t>
            </a:r>
            <a:r>
              <a:rPr lang="en-US" dirty="0"/>
              <a:t> and repeats the process </a:t>
            </a:r>
          </a:p>
          <a:p>
            <a:pPr lvl="1">
              <a:defRPr/>
            </a:pPr>
            <a:r>
              <a:rPr lang="en-US" dirty="0"/>
              <a:t>Finally the </a:t>
            </a:r>
            <a:r>
              <a:rPr lang="en-US" dirty="0" err="1"/>
              <a:t>mutex</a:t>
            </a:r>
            <a:r>
              <a:rPr lang="en-US" dirty="0"/>
              <a:t> is destroyed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13E1FCE-E309-455F-9886-9FB82CCC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Mutex operations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CE9698B-051F-4357-A0A0-5D8E871C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Creation: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/>
              <a:t>pthread_mutex_t my = PTHREAD_MUTEX_INITIALIZER</a:t>
            </a:r>
          </a:p>
          <a:p>
            <a:r>
              <a:rPr lang="en-US" altLang="en-US" sz="2200"/>
              <a:t>Destroying: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/>
              <a:t>pthread_mutex_destroy(pthread_mutex_t *mutex);</a:t>
            </a:r>
          </a:p>
          <a:p>
            <a:r>
              <a:rPr lang="en-US" altLang="en-US" sz="2200"/>
              <a:t>Locking and unlocking mutexes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/>
              <a:t>pthread_mutex_lock(pthread_mutex_t *mutex);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/>
              <a:t>pthread_mutex_trylock(pthread_mutex_t *mutex);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/>
              <a:t>pthread_mutex_unlock(pthread_mutex_t *mutex);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16339</TotalTime>
  <Words>1075</Words>
  <Application>Microsoft Office PowerPoint</Application>
  <PresentationFormat>On-screen Show (4:3)</PresentationFormat>
  <Paragraphs>141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 Unicode MS</vt:lpstr>
      <vt:lpstr>Monotype Sorts</vt:lpstr>
      <vt:lpstr>Arial</vt:lpstr>
      <vt:lpstr>Calibri</vt:lpstr>
      <vt:lpstr>Courier New</vt:lpstr>
      <vt:lpstr>Garamond</vt:lpstr>
      <vt:lpstr>Helvetica</vt:lpstr>
      <vt:lpstr>Times New Roman</vt:lpstr>
      <vt:lpstr>Wingdings</vt:lpstr>
      <vt:lpstr>Office Theme</vt:lpstr>
      <vt:lpstr>PowerPoint Presentation</vt:lpstr>
      <vt:lpstr>Threads: Motivation</vt:lpstr>
      <vt:lpstr>Threads The Thread Model (1)</vt:lpstr>
      <vt:lpstr>The Thread Model (2)</vt:lpstr>
      <vt:lpstr>The Thread Model (3)</vt:lpstr>
      <vt:lpstr>A Summary of the Thread</vt:lpstr>
      <vt:lpstr>Mutex lock in POSIX Programmers’ Manual </vt:lpstr>
      <vt:lpstr>Mutex variables</vt:lpstr>
      <vt:lpstr>Mutex operations</vt:lpstr>
      <vt:lpstr>Mutex Locks in our program</vt:lpstr>
      <vt:lpstr>PowerPoint Presentation</vt:lpstr>
      <vt:lpstr>PowerPoint Presentation</vt:lpstr>
      <vt:lpstr>PowerPoint Presentation</vt:lpstr>
    </vt:vector>
  </TitlesOfParts>
  <Company>Faculty of Engineering &amp;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Zhang</dc:creator>
  <cp:lastModifiedBy>Jian Zhang</cp:lastModifiedBy>
  <cp:revision>825</cp:revision>
  <dcterms:created xsi:type="dcterms:W3CDTF">2013-06-04T05:21:47Z</dcterms:created>
  <dcterms:modified xsi:type="dcterms:W3CDTF">2020-02-27T02:58:38Z</dcterms:modified>
</cp:coreProperties>
</file>