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2" r:id="rId3"/>
    <p:sldId id="273" r:id="rId4"/>
    <p:sldId id="296" r:id="rId5"/>
    <p:sldId id="274" r:id="rId6"/>
    <p:sldId id="288" r:id="rId7"/>
    <p:sldId id="289" r:id="rId8"/>
    <p:sldId id="290" r:id="rId9"/>
    <p:sldId id="276" r:id="rId10"/>
    <p:sldId id="287" r:id="rId11"/>
    <p:sldId id="278" r:id="rId12"/>
    <p:sldId id="275" r:id="rId13"/>
    <p:sldId id="280" r:id="rId14"/>
    <p:sldId id="281" r:id="rId15"/>
    <p:sldId id="279" r:id="rId16"/>
    <p:sldId id="277" r:id="rId17"/>
    <p:sldId id="295" r:id="rId18"/>
    <p:sldId id="282" r:id="rId19"/>
    <p:sldId id="286" r:id="rId20"/>
    <p:sldId id="285" r:id="rId21"/>
    <p:sldId id="291" r:id="rId22"/>
    <p:sldId id="292"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sorterViewPr>
    <p:cViewPr varScale="1">
      <p:scale>
        <a:sx n="100" d="100"/>
        <a:sy n="100" d="100"/>
      </p:scale>
      <p:origin x="0" y="-54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598F9-4ADA-4B51-B6CC-F76EAD98554E}" type="datetimeFigureOut">
              <a:rPr lang="en-US" smtClean="0"/>
              <a:t>7/18/2018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BCB03-436C-4D8F-97DD-0E8CF3A00739}" type="slidenum">
              <a:rPr lang="en-US" smtClean="0"/>
              <a:t>‹#›</a:t>
            </a:fld>
            <a:endParaRPr lang="en-US"/>
          </a:p>
        </p:txBody>
      </p:sp>
    </p:spTree>
    <p:extLst>
      <p:ext uri="{BB962C8B-B14F-4D97-AF65-F5344CB8AC3E}">
        <p14:creationId xmlns:p14="http://schemas.microsoft.com/office/powerpoint/2010/main" val="1919606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a:t>
            </a:fld>
            <a:endParaRPr lang="en-US"/>
          </a:p>
        </p:txBody>
      </p:sp>
    </p:spTree>
    <p:extLst>
      <p:ext uri="{BB962C8B-B14F-4D97-AF65-F5344CB8AC3E}">
        <p14:creationId xmlns:p14="http://schemas.microsoft.com/office/powerpoint/2010/main" val="58326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10</a:t>
            </a:fld>
            <a:endParaRPr lang="en-US"/>
          </a:p>
        </p:txBody>
      </p:sp>
    </p:spTree>
    <p:extLst>
      <p:ext uri="{BB962C8B-B14F-4D97-AF65-F5344CB8AC3E}">
        <p14:creationId xmlns:p14="http://schemas.microsoft.com/office/powerpoint/2010/main" val="5923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11</a:t>
            </a:fld>
            <a:endParaRPr lang="en-US"/>
          </a:p>
        </p:txBody>
      </p:sp>
    </p:spTree>
    <p:extLst>
      <p:ext uri="{BB962C8B-B14F-4D97-AF65-F5344CB8AC3E}">
        <p14:creationId xmlns:p14="http://schemas.microsoft.com/office/powerpoint/2010/main" val="271290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12</a:t>
            </a:fld>
            <a:endParaRPr lang="en-US"/>
          </a:p>
        </p:txBody>
      </p:sp>
    </p:spTree>
    <p:extLst>
      <p:ext uri="{BB962C8B-B14F-4D97-AF65-F5344CB8AC3E}">
        <p14:creationId xmlns:p14="http://schemas.microsoft.com/office/powerpoint/2010/main" val="568964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13</a:t>
            </a:fld>
            <a:endParaRPr lang="en-US"/>
          </a:p>
        </p:txBody>
      </p:sp>
    </p:spTree>
    <p:extLst>
      <p:ext uri="{BB962C8B-B14F-4D97-AF65-F5344CB8AC3E}">
        <p14:creationId xmlns:p14="http://schemas.microsoft.com/office/powerpoint/2010/main" val="2887882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14</a:t>
            </a:fld>
            <a:endParaRPr lang="en-US"/>
          </a:p>
        </p:txBody>
      </p:sp>
    </p:spTree>
    <p:extLst>
      <p:ext uri="{BB962C8B-B14F-4D97-AF65-F5344CB8AC3E}">
        <p14:creationId xmlns:p14="http://schemas.microsoft.com/office/powerpoint/2010/main" val="378319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15</a:t>
            </a:fld>
            <a:endParaRPr lang="en-US"/>
          </a:p>
        </p:txBody>
      </p:sp>
    </p:spTree>
    <p:extLst>
      <p:ext uri="{BB962C8B-B14F-4D97-AF65-F5344CB8AC3E}">
        <p14:creationId xmlns:p14="http://schemas.microsoft.com/office/powerpoint/2010/main" val="1452958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16</a:t>
            </a:fld>
            <a:endParaRPr lang="en-US"/>
          </a:p>
        </p:txBody>
      </p:sp>
    </p:spTree>
    <p:extLst>
      <p:ext uri="{BB962C8B-B14F-4D97-AF65-F5344CB8AC3E}">
        <p14:creationId xmlns:p14="http://schemas.microsoft.com/office/powerpoint/2010/main" val="174458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17</a:t>
            </a:fld>
            <a:endParaRPr lang="en-US"/>
          </a:p>
        </p:txBody>
      </p:sp>
    </p:spTree>
    <p:extLst>
      <p:ext uri="{BB962C8B-B14F-4D97-AF65-F5344CB8AC3E}">
        <p14:creationId xmlns:p14="http://schemas.microsoft.com/office/powerpoint/2010/main" val="2267780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18</a:t>
            </a:fld>
            <a:endParaRPr lang="en-US"/>
          </a:p>
        </p:txBody>
      </p:sp>
    </p:spTree>
    <p:extLst>
      <p:ext uri="{BB962C8B-B14F-4D97-AF65-F5344CB8AC3E}">
        <p14:creationId xmlns:p14="http://schemas.microsoft.com/office/powerpoint/2010/main" val="305397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19</a:t>
            </a:fld>
            <a:endParaRPr lang="en-US"/>
          </a:p>
        </p:txBody>
      </p:sp>
    </p:spTree>
    <p:extLst>
      <p:ext uri="{BB962C8B-B14F-4D97-AF65-F5344CB8AC3E}">
        <p14:creationId xmlns:p14="http://schemas.microsoft.com/office/powerpoint/2010/main" val="69109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2</a:t>
            </a:fld>
            <a:endParaRPr lang="en-US"/>
          </a:p>
        </p:txBody>
      </p:sp>
    </p:spTree>
    <p:extLst>
      <p:ext uri="{BB962C8B-B14F-4D97-AF65-F5344CB8AC3E}">
        <p14:creationId xmlns:p14="http://schemas.microsoft.com/office/powerpoint/2010/main" val="3655152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20</a:t>
            </a:fld>
            <a:endParaRPr lang="en-US"/>
          </a:p>
        </p:txBody>
      </p:sp>
    </p:spTree>
    <p:extLst>
      <p:ext uri="{BB962C8B-B14F-4D97-AF65-F5344CB8AC3E}">
        <p14:creationId xmlns:p14="http://schemas.microsoft.com/office/powerpoint/2010/main" val="326055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21</a:t>
            </a:fld>
            <a:endParaRPr lang="en-US"/>
          </a:p>
        </p:txBody>
      </p:sp>
    </p:spTree>
    <p:extLst>
      <p:ext uri="{BB962C8B-B14F-4D97-AF65-F5344CB8AC3E}">
        <p14:creationId xmlns:p14="http://schemas.microsoft.com/office/powerpoint/2010/main" val="230449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22</a:t>
            </a:fld>
            <a:endParaRPr lang="en-US"/>
          </a:p>
        </p:txBody>
      </p:sp>
    </p:spTree>
    <p:extLst>
      <p:ext uri="{BB962C8B-B14F-4D97-AF65-F5344CB8AC3E}">
        <p14:creationId xmlns:p14="http://schemas.microsoft.com/office/powerpoint/2010/main" val="154884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23</a:t>
            </a:fld>
            <a:endParaRPr lang="en-US"/>
          </a:p>
        </p:txBody>
      </p:sp>
    </p:spTree>
    <p:extLst>
      <p:ext uri="{BB962C8B-B14F-4D97-AF65-F5344CB8AC3E}">
        <p14:creationId xmlns:p14="http://schemas.microsoft.com/office/powerpoint/2010/main" val="393565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3</a:t>
            </a:fld>
            <a:endParaRPr lang="en-US"/>
          </a:p>
        </p:txBody>
      </p:sp>
    </p:spTree>
    <p:extLst>
      <p:ext uri="{BB962C8B-B14F-4D97-AF65-F5344CB8AC3E}">
        <p14:creationId xmlns:p14="http://schemas.microsoft.com/office/powerpoint/2010/main" val="37498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4</a:t>
            </a:fld>
            <a:endParaRPr lang="en-US"/>
          </a:p>
        </p:txBody>
      </p:sp>
    </p:spTree>
    <p:extLst>
      <p:ext uri="{BB962C8B-B14F-4D97-AF65-F5344CB8AC3E}">
        <p14:creationId xmlns:p14="http://schemas.microsoft.com/office/powerpoint/2010/main" val="346678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5</a:t>
            </a:fld>
            <a:endParaRPr lang="en-US"/>
          </a:p>
        </p:txBody>
      </p:sp>
    </p:spTree>
    <p:extLst>
      <p:ext uri="{BB962C8B-B14F-4D97-AF65-F5344CB8AC3E}">
        <p14:creationId xmlns:p14="http://schemas.microsoft.com/office/powerpoint/2010/main" val="170120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6</a:t>
            </a:fld>
            <a:endParaRPr lang="en-US"/>
          </a:p>
        </p:txBody>
      </p:sp>
    </p:spTree>
    <p:extLst>
      <p:ext uri="{BB962C8B-B14F-4D97-AF65-F5344CB8AC3E}">
        <p14:creationId xmlns:p14="http://schemas.microsoft.com/office/powerpoint/2010/main" val="168452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7</a:t>
            </a:fld>
            <a:endParaRPr lang="en-US"/>
          </a:p>
        </p:txBody>
      </p:sp>
    </p:spTree>
    <p:extLst>
      <p:ext uri="{BB962C8B-B14F-4D97-AF65-F5344CB8AC3E}">
        <p14:creationId xmlns:p14="http://schemas.microsoft.com/office/powerpoint/2010/main" val="7556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8</a:t>
            </a:fld>
            <a:endParaRPr lang="en-US"/>
          </a:p>
        </p:txBody>
      </p:sp>
    </p:spTree>
    <p:extLst>
      <p:ext uri="{BB962C8B-B14F-4D97-AF65-F5344CB8AC3E}">
        <p14:creationId xmlns:p14="http://schemas.microsoft.com/office/powerpoint/2010/main" val="56824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BCB03-436C-4D8F-97DD-0E8CF3A00739}" type="slidenum">
              <a:rPr lang="en-US" smtClean="0"/>
              <a:t>9</a:t>
            </a:fld>
            <a:endParaRPr lang="en-US"/>
          </a:p>
        </p:txBody>
      </p:sp>
    </p:spTree>
    <p:extLst>
      <p:ext uri="{BB962C8B-B14F-4D97-AF65-F5344CB8AC3E}">
        <p14:creationId xmlns:p14="http://schemas.microsoft.com/office/powerpoint/2010/main" val="247968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77A104-0C0B-4348-9A89-F5D228FCF8A6}"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372230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A104-0C0B-4348-9A89-F5D228FCF8A6}"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420409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A104-0C0B-4348-9A89-F5D228FCF8A6}"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252068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A104-0C0B-4348-9A89-F5D228FCF8A6}"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111436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7A104-0C0B-4348-9A89-F5D228FCF8A6}" type="datetimeFigureOut">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24552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77A104-0C0B-4348-9A89-F5D228FCF8A6}"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130546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77A104-0C0B-4348-9A89-F5D228FCF8A6}" type="datetimeFigureOut">
              <a:rPr lang="en-US" smtClean="0"/>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97181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77A104-0C0B-4348-9A89-F5D228FCF8A6}" type="datetimeFigureOut">
              <a:rPr lang="en-US" smtClean="0"/>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420510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7A104-0C0B-4348-9A89-F5D228FCF8A6}" type="datetimeFigureOut">
              <a:rPr lang="en-US" smtClean="0"/>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66083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7A104-0C0B-4348-9A89-F5D228FCF8A6}"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230430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7A104-0C0B-4348-9A89-F5D228FCF8A6}" type="datetimeFigureOut">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14E1F-7F49-4D4D-B6C0-8B734D603AF1}" type="slidenum">
              <a:rPr lang="en-US" smtClean="0"/>
              <a:t>‹#›</a:t>
            </a:fld>
            <a:endParaRPr lang="en-US"/>
          </a:p>
        </p:txBody>
      </p:sp>
    </p:spTree>
    <p:extLst>
      <p:ext uri="{BB962C8B-B14F-4D97-AF65-F5344CB8AC3E}">
        <p14:creationId xmlns:p14="http://schemas.microsoft.com/office/powerpoint/2010/main" val="428871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7A104-0C0B-4348-9A89-F5D228FCF8A6}" type="datetimeFigureOut">
              <a:rPr lang="en-US" smtClean="0"/>
              <a:t>7/18/2018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14E1F-7F49-4D4D-B6C0-8B734D603AF1}" type="slidenum">
              <a:rPr lang="en-US" smtClean="0"/>
              <a:t>‹#›</a:t>
            </a:fld>
            <a:endParaRPr lang="en-US"/>
          </a:p>
        </p:txBody>
      </p:sp>
    </p:spTree>
    <p:extLst>
      <p:ext uri="{BB962C8B-B14F-4D97-AF65-F5344CB8AC3E}">
        <p14:creationId xmlns:p14="http://schemas.microsoft.com/office/powerpoint/2010/main" val="284977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sp.net/web-api/overview/getting-started-with-aspnet-web-ap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cognitive-toolkit/evaluate-a-model-in-an-azure-webapi"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cognitive-toolkit/evaluate-a-model-in-an-azure-webap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cognitive-toolkit/cntk-eval-exampl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hyperlink" Target="https://docs.microsoft.com/en-us/cognitive-toolkit/troubleshoot-cntk"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cognitive-toolkit/Evaluate-a-model-in-an-Azure-Web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cognitive-toolkit/Evaluate-a-model-in-an-Azure-WebAp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WebAPI_Files_Needed_to_published_to_Azure_Web_App.tx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ushanCao/AnimalLabel/blob/master/CNTK/TransferLearning/TNC_TransferLearning.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tncanimallabel.azurewebsites.net/api/labels" TargetMode="External"/><Relationship Id="rId4" Type="http://schemas.openxmlformats.org/officeDocument/2006/relationships/hyperlink" Target="https://docs.microsoft.com/en-us/cognitive-toolkit/Evaluate-a-model-in-an-Azure-WebAp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ncanimallabelwebapi.azurewebsites.net/api/Predi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qqq.blob.core.windows.net/mycontainer/IMAG0005.JPG" TargetMode="External"/><Relationship Id="rId4" Type="http://schemas.openxmlformats.org/officeDocument/2006/relationships/hyperlink" Target="https://southcentralus.dev.cognitive.microsoft.com/docs/services/57982f59b5964e36841e22dfbfe78fc1/operations/5a3044f608fa5e06b890f16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spnet/web-api/overview/data/using-web-api-with-entity-framework/part-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spnet/web-api/overview/data/using-web-api-with-entity-framework/part-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web-api/overview/data/using-web-api-with-entity-framework/part-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web-api/overview/data/using-web-api-with-entity-framework/part-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TNC AI</a:t>
            </a:r>
            <a:br>
              <a:rPr lang="en-US" dirty="0"/>
            </a:br>
            <a:r>
              <a:rPr lang="en-US" sz="4800" dirty="0"/>
              <a:t>Task B – Deep Learning w/ CNTK</a:t>
            </a:r>
          </a:p>
        </p:txBody>
      </p:sp>
      <p:sp>
        <p:nvSpPr>
          <p:cNvPr id="3" name="Subtitle 2"/>
          <p:cNvSpPr>
            <a:spLocks noGrp="1"/>
          </p:cNvSpPr>
          <p:nvPr>
            <p:ph type="subTitle" idx="1"/>
          </p:nvPr>
        </p:nvSpPr>
        <p:spPr/>
        <p:txBody>
          <a:bodyPr/>
          <a:lstStyle/>
          <a:p>
            <a:r>
              <a:rPr lang="en-US" dirty="0"/>
              <a:t>2018/07/17</a:t>
            </a:r>
          </a:p>
          <a:p>
            <a:endParaRPr lang="en-US" dirty="0"/>
          </a:p>
          <a:p>
            <a:r>
              <a:rPr lang="en-US" dirty="0"/>
              <a:t>CNTK Task Team</a:t>
            </a:r>
          </a:p>
        </p:txBody>
      </p:sp>
    </p:spTree>
    <p:extLst>
      <p:ext uri="{BB962C8B-B14F-4D97-AF65-F5344CB8AC3E}">
        <p14:creationId xmlns:p14="http://schemas.microsoft.com/office/powerpoint/2010/main" val="94050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More docs on </a:t>
            </a:r>
            <a:r>
              <a:rPr lang="en-US" sz="2400" dirty="0" err="1"/>
              <a:t>ASP.Net</a:t>
            </a:r>
            <a:r>
              <a:rPr lang="en-US" sz="2400" dirty="0"/>
              <a:t> Web API </a:t>
            </a:r>
          </a:p>
          <a:p>
            <a:pPr lvl="1"/>
            <a:r>
              <a:rPr lang="en-US" sz="2000" dirty="0">
                <a:hlinkClick r:id="rId3"/>
              </a:rPr>
              <a:t>https://www.asp.net/web-api/overview/getting-started-with-aspnet-web-api</a:t>
            </a:r>
            <a:endParaRPr lang="en-US" sz="2000" dirty="0"/>
          </a:p>
          <a:p>
            <a:r>
              <a:rPr lang="en-US" sz="2400" dirty="0"/>
              <a:t>Then follow this doc to add CNTK evaluation code into the skeleton project.</a:t>
            </a:r>
          </a:p>
          <a:p>
            <a:pPr lvl="1"/>
            <a:r>
              <a:rPr lang="en-US" sz="2000" dirty="0">
                <a:hlinkClick r:id="rId4"/>
              </a:rPr>
              <a:t>https://docs.microsoft.com/en-us/cognitive-toolkit/evaluate-a-model-in-an-azure-webapi</a:t>
            </a:r>
            <a:endParaRPr lang="en-US" sz="2000" dirty="0"/>
          </a:p>
          <a:p>
            <a:pPr lvl="1"/>
            <a:endParaRPr lang="en-US" sz="20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spTree>
    <p:extLst>
      <p:ext uri="{BB962C8B-B14F-4D97-AF65-F5344CB8AC3E}">
        <p14:creationId xmlns:p14="http://schemas.microsoft.com/office/powerpoint/2010/main" val="381937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Ensure to configure the project to use 64-bit IIS Express for local debugging</a:t>
            </a:r>
          </a:p>
          <a:p>
            <a:pPr lvl="1"/>
            <a:r>
              <a:rPr lang="en-US" sz="1600" dirty="0">
                <a:hlinkClick r:id="rId3"/>
              </a:rPr>
              <a:t>https://docs.microsoft.com/en-us/cognitive-toolkit/evaluate-a-model-in-an-azure-webapi</a:t>
            </a:r>
            <a:endParaRPr lang="en-US" sz="1600" dirty="0"/>
          </a:p>
          <a:p>
            <a:pPr lvl="1"/>
            <a:r>
              <a:rPr lang="en-US" sz="1600" dirty="0"/>
              <a:t>CNTK requires a 64-bit runtime environment. Make sure in the Configuration Manager that the project is compiled for the x64 platform. In addition, the </a:t>
            </a:r>
            <a:r>
              <a:rPr lang="en-US" sz="1600" dirty="0" err="1"/>
              <a:t>WebApi</a:t>
            </a:r>
            <a:r>
              <a:rPr lang="en-US" sz="1600" dirty="0"/>
              <a:t> we are creating has to be hosted in a 64-bit instance of IIS. You can enforce this by selecting "Use 64 bit version of IIS Express for web sites and projects" Tools -&gt; Options -&gt; Project and Solutions -&gt; </a:t>
            </a:r>
            <a:r>
              <a:rPr lang="en-US" sz="1600" dirty="0" err="1"/>
              <a:t>WebProjects</a:t>
            </a:r>
            <a:endParaRPr lang="en-US" sz="16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65176155-3238-4361-AAB2-3DEC3C546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408" y="2410674"/>
            <a:ext cx="7125694" cy="4239217"/>
          </a:xfrm>
          <a:prstGeom prst="rect">
            <a:avLst/>
          </a:prstGeom>
        </p:spPr>
      </p:pic>
    </p:spTree>
    <p:extLst>
      <p:ext uri="{BB962C8B-B14F-4D97-AF65-F5344CB8AC3E}">
        <p14:creationId xmlns:p14="http://schemas.microsoft.com/office/powerpoint/2010/main" val="168137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You will get this error if the project is not compiled for x64 platform</a:t>
            </a:r>
          </a:p>
          <a:p>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1068FEFA-D768-4229-BD0F-F75BFA32B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2" y="1338857"/>
            <a:ext cx="11976716" cy="4845299"/>
          </a:xfrm>
          <a:prstGeom prst="rect">
            <a:avLst/>
          </a:prstGeom>
        </p:spPr>
      </p:pic>
    </p:spTree>
    <p:extLst>
      <p:ext uri="{BB962C8B-B14F-4D97-AF65-F5344CB8AC3E}">
        <p14:creationId xmlns:p14="http://schemas.microsoft.com/office/powerpoint/2010/main" val="112287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Also ensure to configure the project to build for x64 platform</a:t>
            </a:r>
          </a:p>
          <a:p>
            <a:pPr lvl="1"/>
            <a:r>
              <a:rPr lang="en-US" sz="1600" dirty="0">
                <a:hlinkClick r:id="rId3"/>
              </a:rPr>
              <a:t>https://docs.microsoft.com/en-us/cognitive-toolkit/cntk-eval-examples</a:t>
            </a:r>
            <a:r>
              <a:rPr lang="en-US" sz="1600" dirty="0"/>
              <a:t>  </a:t>
            </a:r>
          </a:p>
          <a:p>
            <a:pPr lvl="1"/>
            <a:r>
              <a:rPr lang="en-US" sz="1600" dirty="0">
                <a:hlinkClick r:id="rId4"/>
              </a:rPr>
              <a:t>https://docs.microsoft.com/en-us/cognitive-toolkit/troubleshoot-cntk</a:t>
            </a:r>
            <a:endParaRPr lang="en-US" sz="1600" dirty="0"/>
          </a:p>
          <a:p>
            <a:pPr lvl="1"/>
            <a:endParaRPr lang="en-US" sz="16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84B3C361-B147-47CA-A33B-1EF49222D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1072" y="2444699"/>
            <a:ext cx="7823602" cy="1968601"/>
          </a:xfrm>
          <a:prstGeom prst="rect">
            <a:avLst/>
          </a:prstGeom>
        </p:spPr>
      </p:pic>
    </p:spTree>
    <p:extLst>
      <p:ext uri="{BB962C8B-B14F-4D97-AF65-F5344CB8AC3E}">
        <p14:creationId xmlns:p14="http://schemas.microsoft.com/office/powerpoint/2010/main" val="326453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hlinkClick r:id="rId3"/>
              </a:rPr>
              <a:t>Ensure to add path in global.aspx</a:t>
            </a:r>
            <a:endParaRPr lang="en-US" sz="2400" dirty="0"/>
          </a:p>
          <a:p>
            <a:pPr marL="0" indent="0">
              <a:buNone/>
            </a:pPr>
            <a:endParaRPr lang="en-US" sz="2400" dirty="0"/>
          </a:p>
          <a:p>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8A30285B-2E6E-4FE7-8C1A-87FFC601F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623" y="1838243"/>
            <a:ext cx="5886753" cy="3181514"/>
          </a:xfrm>
          <a:prstGeom prst="rect">
            <a:avLst/>
          </a:prstGeom>
        </p:spPr>
      </p:pic>
    </p:spTree>
    <p:extLst>
      <p:ext uri="{BB962C8B-B14F-4D97-AF65-F5344CB8AC3E}">
        <p14:creationId xmlns:p14="http://schemas.microsoft.com/office/powerpoint/2010/main" val="1810323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In Tools -&gt; NuGet Package Manager -&gt; Manage NuGet Packages for Solution…</a:t>
            </a:r>
          </a:p>
          <a:p>
            <a:r>
              <a:rPr lang="en-US" sz="2400" dirty="0"/>
              <a:t>Install the </a:t>
            </a:r>
            <a:r>
              <a:rPr lang="en-US" sz="2400" dirty="0" err="1"/>
              <a:t>CNTK.CPUOnly</a:t>
            </a:r>
            <a:r>
              <a:rPr lang="en-US" sz="2400" dirty="0"/>
              <a:t>, </a:t>
            </a:r>
            <a:r>
              <a:rPr lang="en-US" sz="2400" dirty="0" err="1"/>
              <a:t>CNTK.Deps.MKL</a:t>
            </a:r>
            <a:r>
              <a:rPr lang="en-US" sz="2400" dirty="0"/>
              <a:t>, </a:t>
            </a:r>
            <a:r>
              <a:rPr lang="en-US" sz="2400" dirty="0" err="1"/>
              <a:t>CNTK.Deps.OpenCV.Zip</a:t>
            </a:r>
            <a:r>
              <a:rPr lang="en-US" sz="2400" dirty="0"/>
              <a:t> packages</a:t>
            </a:r>
          </a:p>
          <a:p>
            <a:r>
              <a:rPr lang="en-US" sz="2400" dirty="0"/>
              <a:t>Make sure you have these DLLs in the solution folder</a:t>
            </a:r>
          </a:p>
          <a:p>
            <a:endParaRPr lang="en-US" sz="2400" dirty="0"/>
          </a:p>
          <a:p>
            <a:endParaRPr lang="en-US" sz="2400" dirty="0"/>
          </a:p>
          <a:p>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02E818AB-C178-4D10-9A78-812A7FF38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641" y="2310383"/>
            <a:ext cx="8471335" cy="3791145"/>
          </a:xfrm>
          <a:prstGeom prst="rect">
            <a:avLst/>
          </a:prstGeom>
        </p:spPr>
      </p:pic>
    </p:spTree>
    <p:extLst>
      <p:ext uri="{BB962C8B-B14F-4D97-AF65-F5344CB8AC3E}">
        <p14:creationId xmlns:p14="http://schemas.microsoft.com/office/powerpoint/2010/main" val="206679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In </a:t>
            </a:r>
            <a:r>
              <a:rPr lang="en-US" sz="2400" dirty="0" err="1"/>
              <a:t>VisualStudio</a:t>
            </a:r>
            <a:r>
              <a:rPr lang="en-US" sz="2400" dirty="0"/>
              <a:t>, under the solution, create CNTK/Models folder</a:t>
            </a:r>
          </a:p>
          <a:p>
            <a:r>
              <a:rPr lang="en-US" sz="2400" dirty="0"/>
              <a:t>In File Explorer, copy the 2 CNTK models + 1 class label map file in the folder .</a:t>
            </a:r>
          </a:p>
          <a:p>
            <a:endParaRPr lang="en-US" sz="2400" dirty="0"/>
          </a:p>
          <a:p>
            <a:pPr lvl="2"/>
            <a:endParaRPr lang="en-US" sz="1800" dirty="0"/>
          </a:p>
          <a:p>
            <a:pPr lvl="2"/>
            <a:endParaRPr lang="en-US" sz="1800" dirty="0"/>
          </a:p>
          <a:p>
            <a:endParaRPr lang="en-US" sz="2400" dirty="0"/>
          </a:p>
          <a:p>
            <a:pPr marL="457200" lvl="1" indent="0">
              <a:buNone/>
            </a:pPr>
            <a:endParaRPr lang="en-US" sz="2000" dirty="0"/>
          </a:p>
          <a:p>
            <a:pPr lvl="1"/>
            <a:endParaRPr lang="en-US" sz="2000" dirty="0"/>
          </a:p>
        </p:txBody>
      </p:sp>
      <p:pic>
        <p:nvPicPr>
          <p:cNvPr id="5" name="Picture 4">
            <a:extLst>
              <a:ext uri="{FF2B5EF4-FFF2-40B4-BE49-F238E27FC236}">
                <a16:creationId xmlns:a16="http://schemas.microsoft.com/office/drawing/2014/main" id="{FCFE950E-A68F-4FDA-BEE4-801DD2EE5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089" y="1834179"/>
            <a:ext cx="7423532" cy="4057859"/>
          </a:xfrm>
          <a:prstGeom prst="rect">
            <a:avLst/>
          </a:prstGeom>
        </p:spPr>
      </p:pic>
    </p:spTree>
    <p:extLst>
      <p:ext uri="{BB962C8B-B14F-4D97-AF65-F5344CB8AC3E}">
        <p14:creationId xmlns:p14="http://schemas.microsoft.com/office/powerpoint/2010/main" val="28998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In </a:t>
            </a:r>
            <a:r>
              <a:rPr lang="en-US" sz="2400" dirty="0" err="1"/>
              <a:t>VisualStudio</a:t>
            </a:r>
            <a:r>
              <a:rPr lang="en-US" sz="2400" dirty="0"/>
              <a:t>, add the 3 files under the CNTK/Models folder.</a:t>
            </a:r>
          </a:p>
          <a:p>
            <a:r>
              <a:rPr lang="en-US" sz="2400" dirty="0"/>
              <a:t>If you miss this step, these files won’t get published to Azure.</a:t>
            </a:r>
          </a:p>
          <a:p>
            <a:endParaRPr lang="en-US" sz="2400" dirty="0"/>
          </a:p>
          <a:p>
            <a:pPr lvl="2"/>
            <a:endParaRPr lang="en-US" sz="1800" dirty="0"/>
          </a:p>
          <a:p>
            <a:pPr lvl="2"/>
            <a:endParaRPr lang="en-US" sz="1800" dirty="0"/>
          </a:p>
          <a:p>
            <a:endParaRPr lang="en-US" sz="2400" dirty="0"/>
          </a:p>
          <a:p>
            <a:pPr marL="457200" lvl="1" indent="0">
              <a:buNone/>
            </a:pPr>
            <a:endParaRPr lang="en-US" sz="2000" dirty="0"/>
          </a:p>
          <a:p>
            <a:pPr lvl="1"/>
            <a:endParaRPr lang="en-US" sz="2000" dirty="0"/>
          </a:p>
        </p:txBody>
      </p:sp>
      <p:pic>
        <p:nvPicPr>
          <p:cNvPr id="3" name="Picture 2">
            <a:extLst>
              <a:ext uri="{FF2B5EF4-FFF2-40B4-BE49-F238E27FC236}">
                <a16:creationId xmlns:a16="http://schemas.microsoft.com/office/drawing/2014/main" id="{42775C99-9340-4BBC-8DCF-2B41102C7A00}"/>
              </a:ext>
            </a:extLst>
          </p:cNvPr>
          <p:cNvPicPr>
            <a:picLocks noChangeAspect="1"/>
          </p:cNvPicPr>
          <p:nvPr/>
        </p:nvPicPr>
        <p:blipFill>
          <a:blip r:embed="rId3"/>
          <a:stretch>
            <a:fillRect/>
          </a:stretch>
        </p:blipFill>
        <p:spPr>
          <a:xfrm>
            <a:off x="101600" y="1821290"/>
            <a:ext cx="8584180" cy="4828601"/>
          </a:xfrm>
          <a:prstGeom prst="rect">
            <a:avLst/>
          </a:prstGeom>
        </p:spPr>
      </p:pic>
      <p:pic>
        <p:nvPicPr>
          <p:cNvPr id="8" name="Picture 7">
            <a:extLst>
              <a:ext uri="{FF2B5EF4-FFF2-40B4-BE49-F238E27FC236}">
                <a16:creationId xmlns:a16="http://schemas.microsoft.com/office/drawing/2014/main" id="{1F141F17-F3EF-433A-A372-7EED9735F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3748" y="1821290"/>
            <a:ext cx="2954287" cy="4861913"/>
          </a:xfrm>
          <a:prstGeom prst="rect">
            <a:avLst/>
          </a:prstGeom>
        </p:spPr>
      </p:pic>
    </p:spTree>
    <p:extLst>
      <p:ext uri="{BB962C8B-B14F-4D97-AF65-F5344CB8AC3E}">
        <p14:creationId xmlns:p14="http://schemas.microsoft.com/office/powerpoint/2010/main" val="191224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Publish to Azure  - </a:t>
            </a:r>
          </a:p>
          <a:p>
            <a:pPr lvl="1"/>
            <a:r>
              <a:rPr lang="en-US" sz="2000" dirty="0">
                <a:hlinkClick r:id="rId3"/>
              </a:rPr>
              <a:t>https://docs.microsoft.com/en-us/cognitive-toolkit/Evaluate-a-model-in-an-Azure-WebApi</a:t>
            </a:r>
            <a:endParaRPr lang="en-US" sz="2000" dirty="0"/>
          </a:p>
          <a:p>
            <a:pPr lvl="1"/>
            <a:r>
              <a:rPr lang="en-US" sz="2000" dirty="0"/>
              <a:t>Very Important, when Publishing, ensure to choose a x64 configuration.</a:t>
            </a:r>
          </a:p>
          <a:p>
            <a:pPr lvl="1"/>
            <a:endParaRPr lang="en-US" sz="2000" dirty="0"/>
          </a:p>
          <a:p>
            <a:pPr lvl="1"/>
            <a:endParaRPr lang="en-US" sz="2000" dirty="0"/>
          </a:p>
          <a:p>
            <a:pPr marL="457200" lvl="1" indent="0">
              <a:buNone/>
            </a:pPr>
            <a:endParaRPr lang="en-US" sz="2000" dirty="0"/>
          </a:p>
          <a:p>
            <a:pPr lvl="1"/>
            <a:endParaRPr lang="en-US" sz="2000" dirty="0"/>
          </a:p>
        </p:txBody>
      </p:sp>
      <p:pic>
        <p:nvPicPr>
          <p:cNvPr id="5" name="Picture 4">
            <a:extLst>
              <a:ext uri="{FF2B5EF4-FFF2-40B4-BE49-F238E27FC236}">
                <a16:creationId xmlns:a16="http://schemas.microsoft.com/office/drawing/2014/main" id="{BE2DB015-8559-4787-9FCC-43F17427A33D}"/>
              </a:ext>
            </a:extLst>
          </p:cNvPr>
          <p:cNvPicPr>
            <a:picLocks noChangeAspect="1"/>
          </p:cNvPicPr>
          <p:nvPr/>
        </p:nvPicPr>
        <p:blipFill>
          <a:blip r:embed="rId4"/>
          <a:stretch>
            <a:fillRect/>
          </a:stretch>
        </p:blipFill>
        <p:spPr>
          <a:xfrm>
            <a:off x="5665583" y="1841479"/>
            <a:ext cx="6345479" cy="5016521"/>
          </a:xfrm>
          <a:prstGeom prst="rect">
            <a:avLst/>
          </a:prstGeom>
        </p:spPr>
      </p:pic>
    </p:spTree>
    <p:extLst>
      <p:ext uri="{BB962C8B-B14F-4D97-AF65-F5344CB8AC3E}">
        <p14:creationId xmlns:p14="http://schemas.microsoft.com/office/powerpoint/2010/main" val="608859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Publish to Azure  - </a:t>
            </a:r>
          </a:p>
          <a:p>
            <a:pPr lvl="1"/>
            <a:r>
              <a:rPr lang="en-US" sz="2000" dirty="0"/>
              <a:t>A successful publish should include these files -- </a:t>
            </a:r>
            <a:r>
              <a:rPr lang="en-US" sz="2000" dirty="0">
                <a:hlinkClick r:id="rId3" action="ppaction://hlinkfile"/>
              </a:rPr>
              <a:t>WebAPI_Files_Needed_to_published_to_Azure_Web_App.txt</a:t>
            </a:r>
            <a:r>
              <a:rPr lang="en-US" sz="2000" dirty="0"/>
              <a:t> </a:t>
            </a:r>
          </a:p>
          <a:p>
            <a:pPr lvl="1"/>
            <a:endParaRPr lang="en-US" sz="2000" dirty="0"/>
          </a:p>
          <a:p>
            <a:pPr marL="457200" lvl="1" indent="0">
              <a:buNone/>
            </a:pPr>
            <a:endParaRPr lang="en-US" sz="2000" dirty="0"/>
          </a:p>
          <a:p>
            <a:pPr lvl="1"/>
            <a:endParaRPr lang="en-US" sz="2000" dirty="0"/>
          </a:p>
        </p:txBody>
      </p:sp>
    </p:spTree>
    <p:extLst>
      <p:ext uri="{BB962C8B-B14F-4D97-AF65-F5344CB8AC3E}">
        <p14:creationId xmlns:p14="http://schemas.microsoft.com/office/powerpoint/2010/main" val="189629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842"/>
          </a:xfrm>
        </p:spPr>
        <p:txBody>
          <a:bodyPr/>
          <a:lstStyle/>
          <a:p>
            <a:r>
              <a:rPr lang="en-US" dirty="0"/>
              <a:t>Task B CNTK – Project </a:t>
            </a:r>
            <a:r>
              <a:rPr lang="en-US"/>
              <a:t>Status 2018/03/09</a:t>
            </a:r>
            <a:endParaRPr lang="en-US" dirty="0"/>
          </a:p>
        </p:txBody>
      </p:sp>
      <p:sp>
        <p:nvSpPr>
          <p:cNvPr id="5" name="Rectangle 4"/>
          <p:cNvSpPr/>
          <p:nvPr/>
        </p:nvSpPr>
        <p:spPr>
          <a:xfrm>
            <a:off x="308903" y="1705247"/>
            <a:ext cx="2494918" cy="35744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6627" y="2472283"/>
            <a:ext cx="2530629" cy="646331"/>
          </a:xfrm>
          <a:prstGeom prst="rect">
            <a:avLst/>
          </a:prstGeom>
        </p:spPr>
        <p:txBody>
          <a:bodyPr wrap="none">
            <a:spAutoFit/>
          </a:bodyPr>
          <a:lstStyle/>
          <a:p>
            <a:r>
              <a:rPr lang="en-US" dirty="0"/>
              <a:t>Train the model</a:t>
            </a:r>
          </a:p>
          <a:p>
            <a:r>
              <a:rPr lang="en-US" dirty="0">
                <a:hlinkClick r:id="rId3"/>
              </a:rPr>
              <a:t>TNC_TransferLearning.py</a:t>
            </a:r>
            <a:endParaRPr lang="en-US" dirty="0"/>
          </a:p>
        </p:txBody>
      </p:sp>
      <p:sp>
        <p:nvSpPr>
          <p:cNvPr id="7" name="Rectangle 6"/>
          <p:cNvSpPr/>
          <p:nvPr/>
        </p:nvSpPr>
        <p:spPr>
          <a:xfrm>
            <a:off x="872583" y="4763193"/>
            <a:ext cx="1218282" cy="369332"/>
          </a:xfrm>
          <a:prstGeom prst="rect">
            <a:avLst/>
          </a:prstGeom>
        </p:spPr>
        <p:txBody>
          <a:bodyPr wrap="none">
            <a:spAutoFit/>
          </a:bodyPr>
          <a:lstStyle/>
          <a:p>
            <a:r>
              <a:rPr lang="en-US" dirty="0"/>
              <a:t>Local GPUs</a:t>
            </a:r>
          </a:p>
        </p:txBody>
      </p:sp>
      <p:sp>
        <p:nvSpPr>
          <p:cNvPr id="10" name="Flowchart: Document 9"/>
          <p:cNvSpPr/>
          <p:nvPr/>
        </p:nvSpPr>
        <p:spPr>
          <a:xfrm>
            <a:off x="4552007" y="2006931"/>
            <a:ext cx="2585910" cy="1537855"/>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3992" y="2535326"/>
            <a:ext cx="2452916" cy="261610"/>
          </a:xfrm>
          <a:prstGeom prst="rect">
            <a:avLst/>
          </a:prstGeom>
        </p:spPr>
        <p:txBody>
          <a:bodyPr wrap="none">
            <a:spAutoFit/>
          </a:bodyPr>
          <a:lstStyle/>
          <a:p>
            <a:r>
              <a:rPr lang="en-US" sz="1100" dirty="0"/>
              <a:t>TNC_ResNet18_ImageNet_CNTK.model</a:t>
            </a:r>
          </a:p>
        </p:txBody>
      </p:sp>
      <p:sp>
        <p:nvSpPr>
          <p:cNvPr id="11" name="Right Arrow 10"/>
          <p:cNvSpPr/>
          <p:nvPr/>
        </p:nvSpPr>
        <p:spPr>
          <a:xfrm>
            <a:off x="2872308" y="2311258"/>
            <a:ext cx="1606376" cy="535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72308" y="2846755"/>
            <a:ext cx="1375698" cy="577081"/>
          </a:xfrm>
          <a:prstGeom prst="rect">
            <a:avLst/>
          </a:prstGeom>
        </p:spPr>
        <p:txBody>
          <a:bodyPr wrap="none">
            <a:spAutoFit/>
          </a:bodyPr>
          <a:lstStyle/>
          <a:p>
            <a:r>
              <a:rPr lang="en-US" sz="1050" dirty="0"/>
              <a:t>Save the network and</a:t>
            </a:r>
          </a:p>
          <a:p>
            <a:r>
              <a:rPr lang="en-US" sz="1050" dirty="0"/>
              <a:t>learned parameters </a:t>
            </a:r>
          </a:p>
          <a:p>
            <a:r>
              <a:rPr lang="en-US" sz="1050" dirty="0"/>
              <a:t>to a CNTK model file</a:t>
            </a:r>
          </a:p>
        </p:txBody>
      </p:sp>
      <p:sp>
        <p:nvSpPr>
          <p:cNvPr id="13" name="Rectangle 12"/>
          <p:cNvSpPr/>
          <p:nvPr/>
        </p:nvSpPr>
        <p:spPr>
          <a:xfrm>
            <a:off x="9444133" y="1705247"/>
            <a:ext cx="2583025" cy="44063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99720" y="3763918"/>
            <a:ext cx="2606955" cy="21983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04735" y="4344173"/>
            <a:ext cx="2452916" cy="815608"/>
          </a:xfrm>
          <a:prstGeom prst="rect">
            <a:avLst/>
          </a:prstGeom>
        </p:spPr>
        <p:txBody>
          <a:bodyPr wrap="none">
            <a:spAutoFit/>
          </a:bodyPr>
          <a:lstStyle/>
          <a:p>
            <a:r>
              <a:rPr lang="en-US" dirty="0">
                <a:hlinkClick r:id="rId4"/>
              </a:rPr>
              <a:t>ASP.NET Web API</a:t>
            </a:r>
            <a:endParaRPr lang="en-US" dirty="0"/>
          </a:p>
          <a:p>
            <a:r>
              <a:rPr lang="en-US" dirty="0"/>
              <a:t>for</a:t>
            </a:r>
          </a:p>
          <a:p>
            <a:r>
              <a:rPr lang="en-US" sz="1100" dirty="0"/>
              <a:t>TNC_ResNet18_ImageNet_CNTK.model</a:t>
            </a:r>
          </a:p>
        </p:txBody>
      </p:sp>
      <p:sp>
        <p:nvSpPr>
          <p:cNvPr id="16" name="Right Arrow 15"/>
          <p:cNvSpPr/>
          <p:nvPr/>
        </p:nvSpPr>
        <p:spPr>
          <a:xfrm>
            <a:off x="7303225" y="2776210"/>
            <a:ext cx="2048924" cy="370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276501" y="4075113"/>
            <a:ext cx="2075648" cy="370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91398" y="3331317"/>
            <a:ext cx="1526380" cy="577081"/>
          </a:xfrm>
          <a:prstGeom prst="rect">
            <a:avLst/>
          </a:prstGeom>
        </p:spPr>
        <p:txBody>
          <a:bodyPr wrap="none">
            <a:spAutoFit/>
          </a:bodyPr>
          <a:lstStyle/>
          <a:p>
            <a:r>
              <a:rPr lang="en-US" sz="1050" dirty="0"/>
              <a:t>Publish the web API </a:t>
            </a:r>
          </a:p>
          <a:p>
            <a:r>
              <a:rPr lang="en-US" sz="1050" dirty="0"/>
              <a:t>(including the model) to </a:t>
            </a:r>
          </a:p>
          <a:p>
            <a:r>
              <a:rPr lang="en-US" sz="1050" dirty="0"/>
              <a:t>Azure App Service</a:t>
            </a:r>
          </a:p>
        </p:txBody>
      </p:sp>
      <p:sp>
        <p:nvSpPr>
          <p:cNvPr id="19" name="Rectangle 18"/>
          <p:cNvSpPr/>
          <p:nvPr/>
        </p:nvSpPr>
        <p:spPr>
          <a:xfrm>
            <a:off x="10197676" y="4918673"/>
            <a:ext cx="1075936" cy="369332"/>
          </a:xfrm>
          <a:prstGeom prst="rect">
            <a:avLst/>
          </a:prstGeom>
        </p:spPr>
        <p:txBody>
          <a:bodyPr wrap="none">
            <a:spAutoFit/>
          </a:bodyPr>
          <a:lstStyle/>
          <a:p>
            <a:r>
              <a:rPr lang="en-US" dirty="0"/>
              <a:t>CPU-Only</a:t>
            </a:r>
          </a:p>
        </p:txBody>
      </p:sp>
      <p:sp>
        <p:nvSpPr>
          <p:cNvPr id="20" name="Rectangle 19"/>
          <p:cNvSpPr/>
          <p:nvPr/>
        </p:nvSpPr>
        <p:spPr>
          <a:xfrm>
            <a:off x="9796349" y="5487320"/>
            <a:ext cx="1878591" cy="369332"/>
          </a:xfrm>
          <a:prstGeom prst="rect">
            <a:avLst/>
          </a:prstGeom>
        </p:spPr>
        <p:txBody>
          <a:bodyPr wrap="none">
            <a:spAutoFit/>
          </a:bodyPr>
          <a:lstStyle/>
          <a:p>
            <a:r>
              <a:rPr lang="en-US" dirty="0"/>
              <a:t>Azure App Service</a:t>
            </a:r>
          </a:p>
        </p:txBody>
      </p:sp>
      <p:sp>
        <p:nvSpPr>
          <p:cNvPr id="21" name="Rectangle 20"/>
          <p:cNvSpPr/>
          <p:nvPr/>
        </p:nvSpPr>
        <p:spPr>
          <a:xfrm>
            <a:off x="9705629" y="2803780"/>
            <a:ext cx="1983977" cy="369332"/>
          </a:xfrm>
          <a:prstGeom prst="rect">
            <a:avLst/>
          </a:prstGeom>
        </p:spPr>
        <p:txBody>
          <a:bodyPr wrap="square">
            <a:spAutoFit/>
          </a:bodyPr>
          <a:lstStyle/>
          <a:p>
            <a:r>
              <a:rPr lang="en-US" dirty="0">
                <a:hlinkClick r:id="rId5"/>
              </a:rPr>
              <a:t>TNC Label REST API</a:t>
            </a:r>
            <a:endParaRPr lang="en-US" dirty="0"/>
          </a:p>
        </p:txBody>
      </p:sp>
    </p:spTree>
    <p:extLst>
      <p:ext uri="{BB962C8B-B14F-4D97-AF65-F5344CB8AC3E}">
        <p14:creationId xmlns:p14="http://schemas.microsoft.com/office/powerpoint/2010/main" val="115385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Publish to Azure  - </a:t>
            </a:r>
          </a:p>
          <a:p>
            <a:pPr lvl="1"/>
            <a:r>
              <a:rPr lang="en-US" sz="2000" dirty="0"/>
              <a:t>After publishing, need to go in Azure portal to set the platform to 64-bit</a:t>
            </a:r>
          </a:p>
          <a:p>
            <a:pPr lvl="1"/>
            <a:endParaRPr lang="en-US" sz="2000" dirty="0"/>
          </a:p>
          <a:p>
            <a:pPr marL="457200" lvl="1" indent="0">
              <a:buNone/>
            </a:pPr>
            <a:endParaRPr lang="en-US" sz="2000" dirty="0"/>
          </a:p>
          <a:p>
            <a:pPr lvl="1"/>
            <a:endParaRPr lang="en-US" sz="2000" dirty="0"/>
          </a:p>
        </p:txBody>
      </p:sp>
      <p:pic>
        <p:nvPicPr>
          <p:cNvPr id="4" name="Picture 3">
            <a:extLst>
              <a:ext uri="{FF2B5EF4-FFF2-40B4-BE49-F238E27FC236}">
                <a16:creationId xmlns:a16="http://schemas.microsoft.com/office/drawing/2014/main" id="{806F0A99-E1AE-4923-9AF4-8315F9421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687" y="1479263"/>
            <a:ext cx="7690186" cy="5223174"/>
          </a:xfrm>
          <a:prstGeom prst="rect">
            <a:avLst/>
          </a:prstGeom>
        </p:spPr>
      </p:pic>
    </p:spTree>
    <p:extLst>
      <p:ext uri="{BB962C8B-B14F-4D97-AF65-F5344CB8AC3E}">
        <p14:creationId xmlns:p14="http://schemas.microsoft.com/office/powerpoint/2010/main" val="408552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 - Postman</a:t>
            </a:r>
          </a:p>
        </p:txBody>
      </p:sp>
      <p:pic>
        <p:nvPicPr>
          <p:cNvPr id="5" name="Picture 4">
            <a:extLst>
              <a:ext uri="{FF2B5EF4-FFF2-40B4-BE49-F238E27FC236}">
                <a16:creationId xmlns:a16="http://schemas.microsoft.com/office/drawing/2014/main" id="{F88A6098-EF11-4D5B-B703-305B05FBB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614" y="928995"/>
            <a:ext cx="10128771" cy="4870700"/>
          </a:xfrm>
          <a:prstGeom prst="rect">
            <a:avLst/>
          </a:prstGeom>
        </p:spPr>
      </p:pic>
    </p:spTree>
    <p:extLst>
      <p:ext uri="{BB962C8B-B14F-4D97-AF65-F5344CB8AC3E}">
        <p14:creationId xmlns:p14="http://schemas.microsoft.com/office/powerpoint/2010/main" val="393035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 - Postman</a:t>
            </a:r>
          </a:p>
        </p:txBody>
      </p:sp>
      <p:pic>
        <p:nvPicPr>
          <p:cNvPr id="4" name="Picture 3">
            <a:extLst>
              <a:ext uri="{FF2B5EF4-FFF2-40B4-BE49-F238E27FC236}">
                <a16:creationId xmlns:a16="http://schemas.microsoft.com/office/drawing/2014/main" id="{35144C46-B3CD-4C20-BD8C-14B5ADEBF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388" y="842096"/>
            <a:ext cx="10173223" cy="5575587"/>
          </a:xfrm>
          <a:prstGeom prst="rect">
            <a:avLst/>
          </a:prstGeom>
        </p:spPr>
      </p:pic>
    </p:spTree>
    <p:extLst>
      <p:ext uri="{BB962C8B-B14F-4D97-AF65-F5344CB8AC3E}">
        <p14:creationId xmlns:p14="http://schemas.microsoft.com/office/powerpoint/2010/main" val="185224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 - Postman</a:t>
            </a:r>
          </a:p>
        </p:txBody>
      </p:sp>
      <p:pic>
        <p:nvPicPr>
          <p:cNvPr id="5" name="Picture 4">
            <a:extLst>
              <a:ext uri="{FF2B5EF4-FFF2-40B4-BE49-F238E27FC236}">
                <a16:creationId xmlns:a16="http://schemas.microsoft.com/office/drawing/2014/main" id="{1DF1FACE-A81D-4B23-A925-A044AED7A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665" y="984124"/>
            <a:ext cx="10090669" cy="4889751"/>
          </a:xfrm>
          <a:prstGeom prst="rect">
            <a:avLst/>
          </a:prstGeom>
        </p:spPr>
      </p:pic>
    </p:spTree>
    <p:extLst>
      <p:ext uri="{BB962C8B-B14F-4D97-AF65-F5344CB8AC3E}">
        <p14:creationId xmlns:p14="http://schemas.microsoft.com/office/powerpoint/2010/main" val="21601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842"/>
          </a:xfrm>
        </p:spPr>
        <p:txBody>
          <a:bodyPr/>
          <a:lstStyle/>
          <a:p>
            <a:r>
              <a:rPr lang="en-US" dirty="0"/>
              <a:t>Task B CNTK – Web API</a:t>
            </a:r>
          </a:p>
        </p:txBody>
      </p:sp>
      <p:sp>
        <p:nvSpPr>
          <p:cNvPr id="22" name="Content Placeholder 2"/>
          <p:cNvSpPr>
            <a:spLocks noGrp="1"/>
          </p:cNvSpPr>
          <p:nvPr>
            <p:ph idx="1"/>
          </p:nvPr>
        </p:nvSpPr>
        <p:spPr>
          <a:xfrm>
            <a:off x="838200" y="1255222"/>
            <a:ext cx="10515600" cy="5350851"/>
          </a:xfrm>
        </p:spPr>
        <p:txBody>
          <a:bodyPr>
            <a:normAutofit/>
          </a:bodyPr>
          <a:lstStyle/>
          <a:p>
            <a:r>
              <a:rPr lang="en-US" sz="2400" dirty="0"/>
              <a:t>TNC China CNTK Model Web API URL</a:t>
            </a:r>
          </a:p>
          <a:p>
            <a:pPr lvl="1"/>
            <a:r>
              <a:rPr lang="en-US" dirty="0">
                <a:hlinkClick r:id="rId3"/>
              </a:rPr>
              <a:t>http://tncanimallabelwebapi.azurewebsites.net/api/Prediction</a:t>
            </a:r>
            <a:r>
              <a:rPr lang="en-US" dirty="0"/>
              <a:t> </a:t>
            </a:r>
            <a:endParaRPr lang="en-US" sz="2000" dirty="0"/>
          </a:p>
          <a:p>
            <a:pPr lvl="1"/>
            <a:endParaRPr lang="en-US" sz="1800" dirty="0"/>
          </a:p>
          <a:p>
            <a:r>
              <a:rPr lang="en-US" sz="2400" dirty="0"/>
              <a:t>Its interface mirrors the Microsoft </a:t>
            </a:r>
            <a:r>
              <a:rPr lang="en-US" sz="2400" dirty="0" err="1"/>
              <a:t>CustomVision</a:t>
            </a:r>
            <a:r>
              <a:rPr lang="en-US" sz="2400" dirty="0"/>
              <a:t> API </a:t>
            </a:r>
            <a:endParaRPr lang="en-US" sz="2000" dirty="0"/>
          </a:p>
          <a:p>
            <a:pPr lvl="1"/>
            <a:r>
              <a:rPr lang="en-US" sz="2000" dirty="0"/>
              <a:t>1.	</a:t>
            </a:r>
            <a:r>
              <a:rPr lang="en-US" sz="2000" dirty="0" err="1"/>
              <a:t>PredictImageUrl</a:t>
            </a:r>
            <a:endParaRPr lang="en-US" sz="2000" dirty="0"/>
          </a:p>
          <a:p>
            <a:pPr lvl="1"/>
            <a:r>
              <a:rPr lang="en-US" sz="2000" dirty="0">
                <a:hlinkClick r:id="rId4"/>
              </a:rPr>
              <a:t>https://southcentralus.dev.cognitive.microsoft.com/docs/services/57982f59b5964e36841e22dfbfe78fc1/operations/5a3044f608fa5e06b890f163</a:t>
            </a:r>
            <a:endParaRPr lang="en-US" sz="2000" dirty="0"/>
          </a:p>
          <a:p>
            <a:pPr marL="457200" lvl="1" indent="0">
              <a:buNone/>
            </a:pPr>
            <a:endParaRPr lang="en-US" sz="2000" dirty="0"/>
          </a:p>
          <a:p>
            <a:r>
              <a:rPr lang="en-US" sz="2400" dirty="0"/>
              <a:t>Test Image URL</a:t>
            </a:r>
            <a:endParaRPr lang="en-US" sz="2000" dirty="0"/>
          </a:p>
          <a:p>
            <a:pPr lvl="1"/>
            <a:r>
              <a:rPr lang="en-US" sz="2000" u="sng" dirty="0">
                <a:hlinkClick r:id="rId5"/>
              </a:rPr>
              <a:t>https://qqq.blob.core.windows.net/mycontainer/IMAG0005.JPG</a:t>
            </a:r>
            <a:endParaRPr lang="en-US" sz="2000" dirty="0"/>
          </a:p>
          <a:p>
            <a:pPr marL="457200" lvl="1" indent="0">
              <a:buNone/>
            </a:pPr>
            <a:endParaRPr lang="en-US" sz="20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spTree>
    <p:extLst>
      <p:ext uri="{BB962C8B-B14F-4D97-AF65-F5344CB8AC3E}">
        <p14:creationId xmlns:p14="http://schemas.microsoft.com/office/powerpoint/2010/main" val="368085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842"/>
          </a:xfrm>
        </p:spPr>
        <p:txBody>
          <a:bodyPr/>
          <a:lstStyle/>
          <a:p>
            <a:r>
              <a:rPr lang="en-US" dirty="0"/>
              <a:t>Task B CNTK – Web API</a:t>
            </a:r>
          </a:p>
        </p:txBody>
      </p:sp>
      <p:sp>
        <p:nvSpPr>
          <p:cNvPr id="22" name="Content Placeholder 2"/>
          <p:cNvSpPr>
            <a:spLocks noGrp="1"/>
          </p:cNvSpPr>
          <p:nvPr>
            <p:ph idx="1"/>
          </p:nvPr>
        </p:nvSpPr>
        <p:spPr>
          <a:xfrm>
            <a:off x="838200" y="1255222"/>
            <a:ext cx="10515600" cy="5350851"/>
          </a:xfrm>
        </p:spPr>
        <p:txBody>
          <a:bodyPr>
            <a:normAutofit/>
          </a:bodyPr>
          <a:lstStyle/>
          <a:p>
            <a:r>
              <a:rPr lang="en-US" sz="2400" dirty="0"/>
              <a:t>The CNTK Web API repurposes the Prediction-key request header to allow the clients to select which CNTK model to evaluate</a:t>
            </a:r>
          </a:p>
          <a:p>
            <a:pPr lvl="1"/>
            <a:r>
              <a:rPr lang="en-US" sz="2000" dirty="0"/>
              <a:t>If the Prediction-key request header is present, the API will use it as the model name, and load the corresponding CNTK model file and its associated class label map file.   E.g. if Prediction-key == TNC_ResNet18_ImageNet_CNTK, the API will load these 2 files:</a:t>
            </a:r>
          </a:p>
          <a:p>
            <a:pPr lvl="2"/>
            <a:r>
              <a:rPr lang="en-US" sz="1600" dirty="0"/>
              <a:t>TNC_ResNet18_ImageNet_CNTK.model  -- the CNTK model file</a:t>
            </a:r>
          </a:p>
          <a:p>
            <a:pPr lvl="2"/>
            <a:r>
              <a:rPr lang="en-US" sz="1600" dirty="0"/>
              <a:t>TNC_ResNet18_ImageNet_CNTK.csv  -- the csv class label mapping file</a:t>
            </a:r>
          </a:p>
          <a:p>
            <a:pPr lvl="2"/>
            <a:endParaRPr lang="en-US" sz="1600" dirty="0"/>
          </a:p>
          <a:p>
            <a:pPr lvl="1"/>
            <a:r>
              <a:rPr lang="en-US" sz="2000" dirty="0"/>
              <a:t>If the Prediction-key request header is present, but it is an invalid model name, the API will throw an exception.</a:t>
            </a:r>
          </a:p>
          <a:p>
            <a:pPr lvl="1"/>
            <a:r>
              <a:rPr lang="en-US" sz="2000" dirty="0"/>
              <a:t>If the Prediction-key request header is not present, the API will load a default CNTK model and its class label mapping file.</a:t>
            </a:r>
          </a:p>
          <a:p>
            <a:pPr lvl="1"/>
            <a:endParaRPr lang="en-US" sz="2000" dirty="0"/>
          </a:p>
          <a:p>
            <a:pPr marL="457200" lvl="1" indent="0">
              <a:buNone/>
            </a:pPr>
            <a:endParaRPr lang="en-US" sz="20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spTree>
    <p:extLst>
      <p:ext uri="{BB962C8B-B14F-4D97-AF65-F5344CB8AC3E}">
        <p14:creationId xmlns:p14="http://schemas.microsoft.com/office/powerpoint/2010/main" val="94663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Follow this tutorial to create a skeleton Web API project with Http Post method</a:t>
            </a:r>
          </a:p>
          <a:p>
            <a:pPr lvl="1"/>
            <a:r>
              <a:rPr lang="en-US" sz="2000" dirty="0">
                <a:hlinkClick r:id="rId3"/>
              </a:rPr>
              <a:t>https://docs.microsoft.com/en-us/aspnet/web-api/overview/data/using-web-api-with-entity-framework/part-1</a:t>
            </a:r>
            <a:r>
              <a:rPr lang="en-US" sz="2000" dirty="0"/>
              <a:t> </a:t>
            </a:r>
          </a:p>
          <a:p>
            <a:pPr lvl="1"/>
            <a:endParaRPr lang="en-US" sz="20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3" name="Picture 2">
            <a:extLst>
              <a:ext uri="{FF2B5EF4-FFF2-40B4-BE49-F238E27FC236}">
                <a16:creationId xmlns:a16="http://schemas.microsoft.com/office/drawing/2014/main" id="{1B085382-3E46-492C-99C0-8959DEEB392C}"/>
              </a:ext>
            </a:extLst>
          </p:cNvPr>
          <p:cNvPicPr>
            <a:picLocks noChangeAspect="1"/>
          </p:cNvPicPr>
          <p:nvPr/>
        </p:nvPicPr>
        <p:blipFill>
          <a:blip r:embed="rId4"/>
          <a:stretch>
            <a:fillRect/>
          </a:stretch>
        </p:blipFill>
        <p:spPr>
          <a:xfrm>
            <a:off x="1504824" y="1778920"/>
            <a:ext cx="8618231" cy="4983082"/>
          </a:xfrm>
          <a:prstGeom prst="rect">
            <a:avLst/>
          </a:prstGeom>
        </p:spPr>
      </p:pic>
    </p:spTree>
    <p:extLst>
      <p:ext uri="{BB962C8B-B14F-4D97-AF65-F5344CB8AC3E}">
        <p14:creationId xmlns:p14="http://schemas.microsoft.com/office/powerpoint/2010/main" val="272239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Follow this tutorial to create a skeleton Web API project with Http Post method</a:t>
            </a:r>
          </a:p>
          <a:p>
            <a:pPr lvl="1"/>
            <a:r>
              <a:rPr lang="en-US" sz="2000" dirty="0">
                <a:hlinkClick r:id="rId3"/>
              </a:rPr>
              <a:t>https://docs.microsoft.com/en-us/aspnet/web-api/overview/data/using-web-api-with-entity-framework/part-1</a:t>
            </a:r>
            <a:r>
              <a:rPr lang="en-US" sz="2000" dirty="0"/>
              <a:t> </a:t>
            </a:r>
          </a:p>
          <a:p>
            <a:pPr lvl="1"/>
            <a:endParaRPr lang="en-US" sz="20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B0805021-E045-4F31-8FD1-E254188F9FCF}"/>
              </a:ext>
            </a:extLst>
          </p:cNvPr>
          <p:cNvPicPr>
            <a:picLocks noChangeAspect="1"/>
          </p:cNvPicPr>
          <p:nvPr/>
        </p:nvPicPr>
        <p:blipFill>
          <a:blip r:embed="rId4"/>
          <a:stretch>
            <a:fillRect/>
          </a:stretch>
        </p:blipFill>
        <p:spPr>
          <a:xfrm>
            <a:off x="2346698" y="1759238"/>
            <a:ext cx="7776357" cy="5074402"/>
          </a:xfrm>
          <a:prstGeom prst="rect">
            <a:avLst/>
          </a:prstGeom>
        </p:spPr>
      </p:pic>
    </p:spTree>
    <p:extLst>
      <p:ext uri="{BB962C8B-B14F-4D97-AF65-F5344CB8AC3E}">
        <p14:creationId xmlns:p14="http://schemas.microsoft.com/office/powerpoint/2010/main" val="31759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Follow this tutorial to create a skeleton Web API project with Http Post method</a:t>
            </a:r>
          </a:p>
          <a:p>
            <a:pPr lvl="1"/>
            <a:r>
              <a:rPr lang="en-US" sz="2000" dirty="0">
                <a:hlinkClick r:id="rId3"/>
              </a:rPr>
              <a:t>https://docs.microsoft.com/en-us/aspnet/web-api/overview/data/using-web-api-with-entity-framework/part-1</a:t>
            </a:r>
            <a:r>
              <a:rPr lang="en-US" sz="2000" dirty="0"/>
              <a:t> </a:t>
            </a:r>
          </a:p>
          <a:p>
            <a:pPr lvl="1"/>
            <a:endParaRPr lang="en-US" sz="20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3" name="Picture 2">
            <a:extLst>
              <a:ext uri="{FF2B5EF4-FFF2-40B4-BE49-F238E27FC236}">
                <a16:creationId xmlns:a16="http://schemas.microsoft.com/office/drawing/2014/main" id="{1607EB2E-91D4-4304-AECB-40FE9DEF8688}"/>
              </a:ext>
            </a:extLst>
          </p:cNvPr>
          <p:cNvPicPr>
            <a:picLocks noChangeAspect="1"/>
          </p:cNvPicPr>
          <p:nvPr/>
        </p:nvPicPr>
        <p:blipFill>
          <a:blip r:embed="rId4"/>
          <a:stretch>
            <a:fillRect/>
          </a:stretch>
        </p:blipFill>
        <p:spPr>
          <a:xfrm>
            <a:off x="4042923" y="1505529"/>
            <a:ext cx="7557949" cy="5241890"/>
          </a:xfrm>
          <a:prstGeom prst="rect">
            <a:avLst/>
          </a:prstGeom>
        </p:spPr>
      </p:pic>
    </p:spTree>
    <p:extLst>
      <p:ext uri="{BB962C8B-B14F-4D97-AF65-F5344CB8AC3E}">
        <p14:creationId xmlns:p14="http://schemas.microsoft.com/office/powerpoint/2010/main" val="307991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Follow this tutorial to create a skeleton Web API project with Http Post method</a:t>
            </a:r>
          </a:p>
          <a:p>
            <a:pPr lvl="1"/>
            <a:r>
              <a:rPr lang="en-US" sz="2000" dirty="0">
                <a:hlinkClick r:id="rId3"/>
              </a:rPr>
              <a:t>https://docs.microsoft.com/en-us/aspnet/web-api/overview/data/using-web-api-with-entity-framework/part-1</a:t>
            </a:r>
            <a:r>
              <a:rPr lang="en-US" sz="2000" dirty="0"/>
              <a:t> </a:t>
            </a:r>
          </a:p>
          <a:p>
            <a:pPr lvl="1"/>
            <a:endParaRPr lang="en-US" sz="2000" dirty="0"/>
          </a:p>
          <a:p>
            <a:pPr lvl="2"/>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2C009676-9FCA-46DF-8B7A-3317FCE5B901}"/>
              </a:ext>
            </a:extLst>
          </p:cNvPr>
          <p:cNvPicPr>
            <a:picLocks noChangeAspect="1"/>
          </p:cNvPicPr>
          <p:nvPr/>
        </p:nvPicPr>
        <p:blipFill>
          <a:blip r:embed="rId4"/>
          <a:stretch>
            <a:fillRect/>
          </a:stretch>
        </p:blipFill>
        <p:spPr>
          <a:xfrm>
            <a:off x="1905000" y="2566987"/>
            <a:ext cx="8382000" cy="1724025"/>
          </a:xfrm>
          <a:prstGeom prst="rect">
            <a:avLst/>
          </a:prstGeom>
        </p:spPr>
      </p:pic>
    </p:spTree>
    <p:extLst>
      <p:ext uri="{BB962C8B-B14F-4D97-AF65-F5344CB8AC3E}">
        <p14:creationId xmlns:p14="http://schemas.microsoft.com/office/powerpoint/2010/main" val="409988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9"/>
            <a:ext cx="10515600" cy="503092"/>
          </a:xfrm>
        </p:spPr>
        <p:txBody>
          <a:bodyPr>
            <a:normAutofit fontScale="90000"/>
          </a:bodyPr>
          <a:lstStyle/>
          <a:p>
            <a:r>
              <a:rPr lang="en-US" sz="3600" dirty="0" err="1"/>
              <a:t>TNCAnimalLabelWebAPI</a:t>
            </a:r>
            <a:r>
              <a:rPr lang="en-US" sz="3600" dirty="0"/>
              <a:t> Solution</a:t>
            </a:r>
          </a:p>
        </p:txBody>
      </p:sp>
      <p:sp>
        <p:nvSpPr>
          <p:cNvPr id="22" name="Content Placeholder 2"/>
          <p:cNvSpPr>
            <a:spLocks noGrp="1"/>
          </p:cNvSpPr>
          <p:nvPr>
            <p:ph idx="1"/>
          </p:nvPr>
        </p:nvSpPr>
        <p:spPr>
          <a:xfrm>
            <a:off x="609599" y="756472"/>
            <a:ext cx="10991273" cy="5350851"/>
          </a:xfrm>
        </p:spPr>
        <p:txBody>
          <a:bodyPr>
            <a:normAutofit/>
          </a:bodyPr>
          <a:lstStyle/>
          <a:p>
            <a:r>
              <a:rPr lang="en-US" sz="2400" dirty="0"/>
              <a:t>In Tools -&gt; NuGet Package Manager -&gt; Manage NuGet Packages for Solution…</a:t>
            </a:r>
          </a:p>
          <a:p>
            <a:r>
              <a:rPr lang="en-US" sz="2400" dirty="0"/>
              <a:t>Install the </a:t>
            </a:r>
            <a:r>
              <a:rPr lang="en-US" sz="2400" dirty="0" err="1"/>
              <a:t>CNTK.CPUOnly</a:t>
            </a:r>
            <a:r>
              <a:rPr lang="en-US" sz="2400" dirty="0"/>
              <a:t>, </a:t>
            </a:r>
            <a:r>
              <a:rPr lang="en-US" sz="2400" dirty="0" err="1"/>
              <a:t>CNTK.Deps.MKL</a:t>
            </a:r>
            <a:r>
              <a:rPr lang="en-US" sz="2400" dirty="0"/>
              <a:t>, </a:t>
            </a:r>
            <a:r>
              <a:rPr lang="en-US" sz="2400" dirty="0" err="1"/>
              <a:t>CNTK.Deps.OpenCV.Zip</a:t>
            </a:r>
            <a:r>
              <a:rPr lang="en-US" sz="2400" dirty="0"/>
              <a:t> packages</a:t>
            </a:r>
          </a:p>
          <a:p>
            <a:endParaRPr lang="en-US" sz="2400" dirty="0"/>
          </a:p>
          <a:p>
            <a:endParaRPr lang="en-US" sz="1800" dirty="0"/>
          </a:p>
          <a:p>
            <a:pPr lvl="1"/>
            <a:endParaRPr lang="en-US" sz="2000" dirty="0"/>
          </a:p>
          <a:p>
            <a:pPr lvl="1"/>
            <a:endParaRPr lang="en-US" sz="2000" dirty="0"/>
          </a:p>
          <a:p>
            <a:pPr lvl="2"/>
            <a:endParaRPr lang="en-US" sz="1800" dirty="0"/>
          </a:p>
          <a:p>
            <a:pPr lvl="2"/>
            <a:endParaRPr lang="en-US" sz="1800" dirty="0"/>
          </a:p>
          <a:p>
            <a:endParaRPr lang="en-US" sz="2400" dirty="0"/>
          </a:p>
          <a:p>
            <a:pPr lvl="1"/>
            <a:endParaRPr lang="en-US" sz="2000" dirty="0"/>
          </a:p>
          <a:p>
            <a:pPr lvl="1"/>
            <a:endParaRPr lang="en-US" sz="2000" dirty="0"/>
          </a:p>
        </p:txBody>
      </p:sp>
      <p:pic>
        <p:nvPicPr>
          <p:cNvPr id="5" name="Picture 4">
            <a:extLst>
              <a:ext uri="{FF2B5EF4-FFF2-40B4-BE49-F238E27FC236}">
                <a16:creationId xmlns:a16="http://schemas.microsoft.com/office/drawing/2014/main" id="{745CB491-B32C-4879-9E97-F60DF3533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62" y="1830718"/>
            <a:ext cx="10243076" cy="3880049"/>
          </a:xfrm>
          <a:prstGeom prst="rect">
            <a:avLst/>
          </a:prstGeom>
        </p:spPr>
      </p:pic>
    </p:spTree>
    <p:extLst>
      <p:ext uri="{BB962C8B-B14F-4D97-AF65-F5344CB8AC3E}">
        <p14:creationId xmlns:p14="http://schemas.microsoft.com/office/powerpoint/2010/main" val="171886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897</Words>
  <Application>Microsoft Office PowerPoint</Application>
  <PresentationFormat>Widescreen</PresentationFormat>
  <Paragraphs>218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TNC AI Task B – Deep Learning w/ CNTK</vt:lpstr>
      <vt:lpstr>Task B CNTK – Project Status 2018/03/09</vt:lpstr>
      <vt:lpstr>Task B CNTK – Web API</vt:lpstr>
      <vt:lpstr>Task B CNTK – Web API</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vt:lpstr>
      <vt:lpstr>TNCAnimalLabelWebAPI Solution - Postman</vt:lpstr>
      <vt:lpstr>TNCAnimalLabelWebAPI Solution - Postman</vt:lpstr>
      <vt:lpstr>TNCAnimalLabelWebAPI Solution - Postman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Yushan Cao</dc:creator>
  <cp:lastModifiedBy>Yushan Cao</cp:lastModifiedBy>
  <cp:revision>144</cp:revision>
  <dcterms:created xsi:type="dcterms:W3CDTF">2017-10-30T22:04:40Z</dcterms:created>
  <dcterms:modified xsi:type="dcterms:W3CDTF">2018-07-18T20:57:43Z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yuca@microsoft.com</vt:lpwstr>
  </property>
  <property fmtid="{D5CDD505-2E9C-101B-9397-08002B2CF9AE}" pid="5" name="MSIP_Label_f42aa342-8706-4288-bd11-ebb85995028c_SetDate">
    <vt:lpwstr>2017-10-30T22:04:44.1576524Z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