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76" r:id="rId3"/>
    <p:sldId id="277" r:id="rId4"/>
    <p:sldId id="269" r:id="rId5"/>
    <p:sldId id="271" r:id="rId6"/>
    <p:sldId id="270"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6084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2530D-3FA6-4BD8-94AE-95EFFF9C282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182854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385021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555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401217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317332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3608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3246343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2999412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0"/>
        <p:cNvGrpSpPr/>
        <p:nvPr/>
      </p:nvGrpSpPr>
      <p:grpSpPr>
        <a:xfrm>
          <a:off x="0" y="0"/>
          <a:ext cx="0" cy="0"/>
          <a:chOff x="0" y="0"/>
          <a:chExt cx="0" cy="0"/>
        </a:xfrm>
      </p:grpSpPr>
      <p:sp>
        <p:nvSpPr>
          <p:cNvPr id="22" name="Google Shape;22;p9"/>
          <p:cNvSpPr txBox="1">
            <a:spLocks noGrp="1"/>
          </p:cNvSpPr>
          <p:nvPr>
            <p:ph type="title"/>
          </p:nvPr>
        </p:nvSpPr>
        <p:spPr>
          <a:xfrm>
            <a:off x="233259" y="234863"/>
            <a:ext cx="11725485" cy="60939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27617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272560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183226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2530D-3FA6-4BD8-94AE-95EFFF9C282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29465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2530D-3FA6-4BD8-94AE-95EFFF9C2824}"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277240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2005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160337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DC2530D-3FA6-4BD8-94AE-95EFFF9C2824}" type="datetimeFigureOut">
              <a:rPr lang="en-US" smtClean="0"/>
              <a:t>11/2/2020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313930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2530D-3FA6-4BD8-94AE-95EFFF9C282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74594-6D8A-4B22-9A30-D5A3BCF607E7}" type="slidenum">
              <a:rPr lang="en-US" smtClean="0"/>
              <a:t>‹#›</a:t>
            </a:fld>
            <a:endParaRPr lang="en-US"/>
          </a:p>
        </p:txBody>
      </p:sp>
    </p:spTree>
    <p:extLst>
      <p:ext uri="{BB962C8B-B14F-4D97-AF65-F5344CB8AC3E}">
        <p14:creationId xmlns:p14="http://schemas.microsoft.com/office/powerpoint/2010/main" val="420978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C2530D-3FA6-4BD8-94AE-95EFFF9C2824}" type="datetimeFigureOut">
              <a:rPr lang="en-US" smtClean="0"/>
              <a:t>11/2/2020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274594-6D8A-4B22-9A30-D5A3BCF607E7}" type="slidenum">
              <a:rPr lang="en-US" smtClean="0"/>
              <a:t>‹#›</a:t>
            </a:fld>
            <a:endParaRPr lang="en-US"/>
          </a:p>
        </p:txBody>
      </p:sp>
    </p:spTree>
    <p:extLst>
      <p:ext uri="{BB962C8B-B14F-4D97-AF65-F5344CB8AC3E}">
        <p14:creationId xmlns:p14="http://schemas.microsoft.com/office/powerpoint/2010/main" val="2072504121"/>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0879-E3FD-48C1-99DD-DBC482960DC6}"/>
              </a:ext>
            </a:extLst>
          </p:cNvPr>
          <p:cNvSpPr>
            <a:spLocks noGrp="1"/>
          </p:cNvSpPr>
          <p:nvPr>
            <p:ph type="ctrTitle"/>
          </p:nvPr>
        </p:nvSpPr>
        <p:spPr>
          <a:xfrm>
            <a:off x="1232452" y="1890988"/>
            <a:ext cx="9144000" cy="2387600"/>
          </a:xfrm>
        </p:spPr>
        <p:txBody>
          <a:bodyPr/>
          <a:lstStyle/>
          <a:p>
            <a:pPr algn="l"/>
            <a:r>
              <a:rPr lang="en-US" dirty="0"/>
              <a:t>Boston Housing Prices</a:t>
            </a:r>
          </a:p>
        </p:txBody>
      </p:sp>
      <p:sp>
        <p:nvSpPr>
          <p:cNvPr id="3" name="Subtitle 2">
            <a:extLst>
              <a:ext uri="{FF2B5EF4-FFF2-40B4-BE49-F238E27FC236}">
                <a16:creationId xmlns:a16="http://schemas.microsoft.com/office/drawing/2014/main" id="{22070726-4F02-46E9-8614-CC4BFFC6A07B}"/>
              </a:ext>
            </a:extLst>
          </p:cNvPr>
          <p:cNvSpPr>
            <a:spLocks noGrp="1"/>
          </p:cNvSpPr>
          <p:nvPr>
            <p:ph type="subTitle" idx="1"/>
          </p:nvPr>
        </p:nvSpPr>
        <p:spPr>
          <a:xfrm>
            <a:off x="1404730" y="4278588"/>
            <a:ext cx="9144000" cy="453127"/>
          </a:xfrm>
        </p:spPr>
        <p:txBody>
          <a:bodyPr>
            <a:normAutofit/>
          </a:bodyPr>
          <a:lstStyle/>
          <a:p>
            <a:pPr algn="l"/>
            <a:r>
              <a:rPr lang="en-US" dirty="0"/>
              <a:t>By Thomas Simon</a:t>
            </a:r>
          </a:p>
        </p:txBody>
      </p:sp>
    </p:spTree>
    <p:extLst>
      <p:ext uri="{BB962C8B-B14F-4D97-AF65-F5344CB8AC3E}">
        <p14:creationId xmlns:p14="http://schemas.microsoft.com/office/powerpoint/2010/main" val="229251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8CB0-4B70-4644-A3F3-D3CEE1411BE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C7D3359-0C15-42B5-944C-B39304CBA838}"/>
              </a:ext>
            </a:extLst>
          </p:cNvPr>
          <p:cNvSpPr>
            <a:spLocks noGrp="1"/>
          </p:cNvSpPr>
          <p:nvPr>
            <p:ph idx="1"/>
          </p:nvPr>
        </p:nvSpPr>
        <p:spPr/>
        <p:txBody>
          <a:bodyPr/>
          <a:lstStyle/>
          <a:p>
            <a:r>
              <a:rPr lang="en-US" dirty="0"/>
              <a:t>Problem Statement</a:t>
            </a:r>
          </a:p>
          <a:p>
            <a:r>
              <a:rPr lang="en-US" dirty="0"/>
              <a:t>Causes of Median Home Value Decrease</a:t>
            </a:r>
          </a:p>
          <a:p>
            <a:r>
              <a:rPr lang="en-US" dirty="0"/>
              <a:t>Home Value Decreases (Continued)</a:t>
            </a:r>
          </a:p>
          <a:p>
            <a:r>
              <a:rPr lang="en-US" dirty="0"/>
              <a:t>Causes of Median Home Value Increases</a:t>
            </a:r>
          </a:p>
          <a:p>
            <a:r>
              <a:rPr lang="en-US" dirty="0"/>
              <a:t>Recommendation</a:t>
            </a:r>
          </a:p>
          <a:p>
            <a:endParaRPr lang="en-US" dirty="0"/>
          </a:p>
        </p:txBody>
      </p:sp>
    </p:spTree>
    <p:extLst>
      <p:ext uri="{BB962C8B-B14F-4D97-AF65-F5344CB8AC3E}">
        <p14:creationId xmlns:p14="http://schemas.microsoft.com/office/powerpoint/2010/main" val="247178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367D-0D18-4406-8522-E14C4E0C7B8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65CB9D6-516A-4026-8072-3F03CC673136}"/>
              </a:ext>
            </a:extLst>
          </p:cNvPr>
          <p:cNvSpPr>
            <a:spLocks noGrp="1"/>
          </p:cNvSpPr>
          <p:nvPr>
            <p:ph idx="1"/>
          </p:nvPr>
        </p:nvSpPr>
        <p:spPr>
          <a:xfrm>
            <a:off x="2676938" y="2262947"/>
            <a:ext cx="6506819" cy="1937992"/>
          </a:xfrm>
          <a:ln>
            <a:solidFill>
              <a:srgbClr val="FFFF00"/>
            </a:solidFill>
          </a:ln>
        </p:spPr>
        <p:txBody>
          <a:bodyPr>
            <a:normAutofit fontScale="92500" lnSpcReduction="10000"/>
          </a:bodyPr>
          <a:lstStyle/>
          <a:p>
            <a:pPr marL="0" indent="0" algn="ctr">
              <a:buNone/>
            </a:pPr>
            <a:r>
              <a:rPr lang="en-US" sz="2400" i="0" u="none" strike="noStrike" dirty="0">
                <a:effectLst/>
              </a:rPr>
              <a:t>How can crime rate, non-retail businesses per town, and the avg number of rooms per dwelling increase the median value of homes by at least 5%, within a year? In general, what are the key factors that are driving the median value of owner-occupied homes? </a:t>
            </a:r>
            <a:endParaRPr lang="en-US" sz="2400" dirty="0"/>
          </a:p>
        </p:txBody>
      </p:sp>
    </p:spTree>
    <p:extLst>
      <p:ext uri="{BB962C8B-B14F-4D97-AF65-F5344CB8AC3E}">
        <p14:creationId xmlns:p14="http://schemas.microsoft.com/office/powerpoint/2010/main" val="53564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AE75-DF09-4797-B243-8FFF1F6ABF4C}"/>
              </a:ext>
            </a:extLst>
          </p:cNvPr>
          <p:cNvSpPr>
            <a:spLocks noGrp="1"/>
          </p:cNvSpPr>
          <p:nvPr>
            <p:ph type="title"/>
          </p:nvPr>
        </p:nvSpPr>
        <p:spPr>
          <a:xfrm>
            <a:off x="233259" y="234863"/>
            <a:ext cx="10156445" cy="553998"/>
          </a:xfrm>
        </p:spPr>
        <p:txBody>
          <a:bodyPr/>
          <a:lstStyle/>
          <a:p>
            <a:r>
              <a:rPr lang="en-US" sz="1800" dirty="0">
                <a:ea typeface="+mj-lt"/>
                <a:cs typeface="+mj-lt"/>
              </a:rPr>
              <a:t>There are a list of factors that affect the decrease in the median home value, but most notably are the Pupil-teacher ratio by town and the Lower Status of the Population.</a:t>
            </a:r>
            <a:endParaRPr lang="en-US" sz="1800" dirty="0"/>
          </a:p>
        </p:txBody>
      </p:sp>
      <p:sp>
        <p:nvSpPr>
          <p:cNvPr id="3" name="TextBox 2">
            <a:extLst>
              <a:ext uri="{FF2B5EF4-FFF2-40B4-BE49-F238E27FC236}">
                <a16:creationId xmlns:a16="http://schemas.microsoft.com/office/drawing/2014/main" id="{DE9052D2-F52C-4D74-BF42-6563E502A849}"/>
              </a:ext>
            </a:extLst>
          </p:cNvPr>
          <p:cNvSpPr txBox="1"/>
          <p:nvPr/>
        </p:nvSpPr>
        <p:spPr>
          <a:xfrm>
            <a:off x="424071" y="4369250"/>
            <a:ext cx="1551879" cy="369332"/>
          </a:xfrm>
          <a:prstGeom prst="rect">
            <a:avLst/>
          </a:prstGeom>
          <a:noFill/>
        </p:spPr>
        <p:txBody>
          <a:bodyPr wrap="square" rtlCol="0">
            <a:spAutoFit/>
          </a:bodyPr>
          <a:lstStyle/>
          <a:p>
            <a:r>
              <a:rPr lang="en-US" b="1" dirty="0"/>
              <a:t>Key Insights</a:t>
            </a:r>
          </a:p>
        </p:txBody>
      </p:sp>
      <p:sp>
        <p:nvSpPr>
          <p:cNvPr id="4" name="Rectangle 3">
            <a:extLst>
              <a:ext uri="{FF2B5EF4-FFF2-40B4-BE49-F238E27FC236}">
                <a16:creationId xmlns:a16="http://schemas.microsoft.com/office/drawing/2014/main" id="{8D933351-96D0-423E-B918-37E9CFCA80B4}"/>
              </a:ext>
            </a:extLst>
          </p:cNvPr>
          <p:cNvSpPr/>
          <p:nvPr/>
        </p:nvSpPr>
        <p:spPr>
          <a:xfrm>
            <a:off x="518179" y="4743182"/>
            <a:ext cx="11031092" cy="15913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3AA228AF-D70A-4696-840B-2B45D78ADA40}"/>
              </a:ext>
            </a:extLst>
          </p:cNvPr>
          <p:cNvPicPr>
            <a:picLocks noChangeAspect="1"/>
          </p:cNvPicPr>
          <p:nvPr/>
        </p:nvPicPr>
        <p:blipFill>
          <a:blip r:embed="rId2"/>
          <a:stretch>
            <a:fillRect/>
          </a:stretch>
        </p:blipFill>
        <p:spPr>
          <a:xfrm>
            <a:off x="424071" y="1221781"/>
            <a:ext cx="11031092" cy="2806659"/>
          </a:xfrm>
          <a:prstGeom prst="rect">
            <a:avLst/>
          </a:prstGeom>
        </p:spPr>
      </p:pic>
      <p:sp>
        <p:nvSpPr>
          <p:cNvPr id="8" name="TextBox 7">
            <a:extLst>
              <a:ext uri="{FF2B5EF4-FFF2-40B4-BE49-F238E27FC236}">
                <a16:creationId xmlns:a16="http://schemas.microsoft.com/office/drawing/2014/main" id="{78BCF16F-E837-4B57-8C13-B6E290322603}"/>
              </a:ext>
            </a:extLst>
          </p:cNvPr>
          <p:cNvSpPr txBox="1"/>
          <p:nvPr/>
        </p:nvSpPr>
        <p:spPr>
          <a:xfrm>
            <a:off x="518179" y="4738582"/>
            <a:ext cx="11090725"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Pupil-teacher ratio by town and Lower Status of Population both seem to have more noticeable effects on the Median value of owner-occupied homes; this shows that as Pupil-teacher ratio and Lower Status increase, the value of the home decreases substantially. To mitigate drops in home value, we should look for ways to decrease the pupil-teacher ratio so students can get a better learning experience, which in turn, will lead to higher home values.</a:t>
            </a:r>
          </a:p>
        </p:txBody>
      </p:sp>
    </p:spTree>
    <p:extLst>
      <p:ext uri="{BB962C8B-B14F-4D97-AF65-F5344CB8AC3E}">
        <p14:creationId xmlns:p14="http://schemas.microsoft.com/office/powerpoint/2010/main" val="106521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AE75-DF09-4797-B243-8FFF1F6ABF4C}"/>
              </a:ext>
            </a:extLst>
          </p:cNvPr>
          <p:cNvSpPr>
            <a:spLocks noGrp="1"/>
          </p:cNvSpPr>
          <p:nvPr>
            <p:ph type="title"/>
          </p:nvPr>
        </p:nvSpPr>
        <p:spPr>
          <a:xfrm>
            <a:off x="233259" y="234863"/>
            <a:ext cx="10116689" cy="664797"/>
          </a:xfrm>
        </p:spPr>
        <p:txBody>
          <a:bodyPr/>
          <a:lstStyle/>
          <a:p>
            <a:r>
              <a:rPr lang="en-US" sz="2400" dirty="0">
                <a:ea typeface="+mj-lt"/>
                <a:cs typeface="+mj-lt"/>
              </a:rPr>
              <a:t>Crime Rate is also a result of an increase in the Pupil-teacher ratio by town and the Lower Status of the Population.</a:t>
            </a:r>
            <a:endParaRPr lang="en-US" dirty="0"/>
          </a:p>
        </p:txBody>
      </p:sp>
      <p:sp>
        <p:nvSpPr>
          <p:cNvPr id="3" name="TextBox 2">
            <a:extLst>
              <a:ext uri="{FF2B5EF4-FFF2-40B4-BE49-F238E27FC236}">
                <a16:creationId xmlns:a16="http://schemas.microsoft.com/office/drawing/2014/main" id="{DE9052D2-F52C-4D74-BF42-6563E502A849}"/>
              </a:ext>
            </a:extLst>
          </p:cNvPr>
          <p:cNvSpPr txBox="1"/>
          <p:nvPr/>
        </p:nvSpPr>
        <p:spPr>
          <a:xfrm>
            <a:off x="9318919" y="1510227"/>
            <a:ext cx="1666898" cy="369332"/>
          </a:xfrm>
          <a:prstGeom prst="rect">
            <a:avLst/>
          </a:prstGeom>
          <a:noFill/>
        </p:spPr>
        <p:txBody>
          <a:bodyPr wrap="square" lIns="91440" tIns="45720" rIns="91440" bIns="45720" rtlCol="0" anchor="t">
            <a:spAutoFit/>
          </a:bodyPr>
          <a:lstStyle/>
          <a:p>
            <a:r>
              <a:rPr lang="en-US" b="1" dirty="0"/>
              <a:t>Key Insights</a:t>
            </a:r>
          </a:p>
        </p:txBody>
      </p:sp>
      <p:sp>
        <p:nvSpPr>
          <p:cNvPr id="4" name="Rectangle 3">
            <a:extLst>
              <a:ext uri="{FF2B5EF4-FFF2-40B4-BE49-F238E27FC236}">
                <a16:creationId xmlns:a16="http://schemas.microsoft.com/office/drawing/2014/main" id="{8D933351-96D0-423E-B918-37E9CFCA80B4}"/>
              </a:ext>
            </a:extLst>
          </p:cNvPr>
          <p:cNvSpPr/>
          <p:nvPr/>
        </p:nvSpPr>
        <p:spPr>
          <a:xfrm>
            <a:off x="9409043" y="1908313"/>
            <a:ext cx="2549701" cy="47148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4634283E-F9D8-44BE-A9F6-7BC6FBA8C0D9}"/>
              </a:ext>
            </a:extLst>
          </p:cNvPr>
          <p:cNvPicPr>
            <a:picLocks noChangeAspect="1"/>
          </p:cNvPicPr>
          <p:nvPr/>
        </p:nvPicPr>
        <p:blipFill>
          <a:blip r:embed="rId2"/>
          <a:stretch>
            <a:fillRect/>
          </a:stretch>
        </p:blipFill>
        <p:spPr>
          <a:xfrm>
            <a:off x="292679" y="1414041"/>
            <a:ext cx="8760341" cy="4754683"/>
          </a:xfrm>
          <a:prstGeom prst="rect">
            <a:avLst/>
          </a:prstGeom>
        </p:spPr>
      </p:pic>
      <p:pic>
        <p:nvPicPr>
          <p:cNvPr id="7" name="Picture 6">
            <a:extLst>
              <a:ext uri="{FF2B5EF4-FFF2-40B4-BE49-F238E27FC236}">
                <a16:creationId xmlns:a16="http://schemas.microsoft.com/office/drawing/2014/main" id="{2FF5A5FB-B0C4-4246-9CDD-7FE2C70CBF39}"/>
              </a:ext>
            </a:extLst>
          </p:cNvPr>
          <p:cNvPicPr>
            <a:picLocks noChangeAspect="1"/>
          </p:cNvPicPr>
          <p:nvPr/>
        </p:nvPicPr>
        <p:blipFill>
          <a:blip r:embed="rId3"/>
          <a:stretch>
            <a:fillRect/>
          </a:stretch>
        </p:blipFill>
        <p:spPr>
          <a:xfrm>
            <a:off x="7461285" y="1514205"/>
            <a:ext cx="1486107" cy="619211"/>
          </a:xfrm>
          <a:prstGeom prst="rect">
            <a:avLst/>
          </a:prstGeom>
        </p:spPr>
      </p:pic>
      <p:sp>
        <p:nvSpPr>
          <p:cNvPr id="8" name="TextBox 7">
            <a:extLst>
              <a:ext uri="{FF2B5EF4-FFF2-40B4-BE49-F238E27FC236}">
                <a16:creationId xmlns:a16="http://schemas.microsoft.com/office/drawing/2014/main" id="{3736D8B7-66F4-484B-AD1E-459DCC37C306}"/>
              </a:ext>
            </a:extLst>
          </p:cNvPr>
          <p:cNvSpPr txBox="1"/>
          <p:nvPr/>
        </p:nvSpPr>
        <p:spPr>
          <a:xfrm>
            <a:off x="9409043" y="1908313"/>
            <a:ext cx="2549701" cy="4682820"/>
          </a:xfrm>
          <a:prstGeom prst="rect">
            <a:avLst/>
          </a:prstGeom>
          <a:noFill/>
        </p:spPr>
        <p:txBody>
          <a:bodyPr wrap="square" rtlCol="0">
            <a:spAutoFit/>
          </a:bodyPr>
          <a:lstStyle/>
          <a:p>
            <a:pPr marL="285750" indent="-285750">
              <a:buFont typeface="Arial" panose="020B0604020202020204" pitchFamily="34" charset="0"/>
              <a:buChar char="•"/>
            </a:pPr>
            <a:r>
              <a:rPr lang="en-US" sz="1570" dirty="0">
                <a:solidFill>
                  <a:schemeClr val="bg1"/>
                </a:solidFill>
              </a:rPr>
              <a:t>Drilling down further into the pupil teacher ratio and lower status numbers, we can see that they both seem to have a high correlation with a larger crime rate as well. This means that to not increase the median home values, but to decrease the crime rate, we should look to focus on decreasing the lower status of the pop. And pupil-teacher ratio.</a:t>
            </a:r>
          </a:p>
        </p:txBody>
      </p:sp>
    </p:spTree>
    <p:extLst>
      <p:ext uri="{BB962C8B-B14F-4D97-AF65-F5344CB8AC3E}">
        <p14:creationId xmlns:p14="http://schemas.microsoft.com/office/powerpoint/2010/main" val="124924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AE75-DF09-4797-B243-8FFF1F6ABF4C}"/>
              </a:ext>
            </a:extLst>
          </p:cNvPr>
          <p:cNvSpPr>
            <a:spLocks noGrp="1"/>
          </p:cNvSpPr>
          <p:nvPr>
            <p:ph type="title"/>
          </p:nvPr>
        </p:nvSpPr>
        <p:spPr>
          <a:xfrm>
            <a:off x="233259" y="234863"/>
            <a:ext cx="10116689" cy="738664"/>
          </a:xfrm>
        </p:spPr>
        <p:txBody>
          <a:bodyPr/>
          <a:lstStyle/>
          <a:p>
            <a:r>
              <a:rPr lang="en-US" sz="2400" dirty="0">
                <a:ea typeface="+mj-lt"/>
                <a:cs typeface="+mj-lt"/>
              </a:rPr>
              <a:t>There are 3 notable variables that increase in proportion to the median value of owner-occupied homes.</a:t>
            </a:r>
            <a:endParaRPr lang="en-US" dirty="0"/>
          </a:p>
        </p:txBody>
      </p:sp>
      <p:sp>
        <p:nvSpPr>
          <p:cNvPr id="3" name="TextBox 2">
            <a:extLst>
              <a:ext uri="{FF2B5EF4-FFF2-40B4-BE49-F238E27FC236}">
                <a16:creationId xmlns:a16="http://schemas.microsoft.com/office/drawing/2014/main" id="{DE9052D2-F52C-4D74-BF42-6563E502A849}"/>
              </a:ext>
            </a:extLst>
          </p:cNvPr>
          <p:cNvSpPr txBox="1"/>
          <p:nvPr/>
        </p:nvSpPr>
        <p:spPr>
          <a:xfrm>
            <a:off x="381671" y="4679746"/>
            <a:ext cx="1537502" cy="369332"/>
          </a:xfrm>
          <a:prstGeom prst="rect">
            <a:avLst/>
          </a:prstGeom>
          <a:noFill/>
        </p:spPr>
        <p:txBody>
          <a:bodyPr wrap="square" rtlCol="0">
            <a:spAutoFit/>
          </a:bodyPr>
          <a:lstStyle/>
          <a:p>
            <a:r>
              <a:rPr lang="en-US" b="1" dirty="0"/>
              <a:t>Key Insights</a:t>
            </a:r>
          </a:p>
        </p:txBody>
      </p:sp>
      <p:sp>
        <p:nvSpPr>
          <p:cNvPr id="4" name="Rectangle 3">
            <a:extLst>
              <a:ext uri="{FF2B5EF4-FFF2-40B4-BE49-F238E27FC236}">
                <a16:creationId xmlns:a16="http://schemas.microsoft.com/office/drawing/2014/main" id="{8D933351-96D0-423E-B918-37E9CFCA80B4}"/>
              </a:ext>
            </a:extLst>
          </p:cNvPr>
          <p:cNvSpPr/>
          <p:nvPr/>
        </p:nvSpPr>
        <p:spPr>
          <a:xfrm>
            <a:off x="487689" y="5049078"/>
            <a:ext cx="11216622" cy="10866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3F8AB792-A11B-4E95-A1A3-2659F35A91C9}"/>
              </a:ext>
            </a:extLst>
          </p:cNvPr>
          <p:cNvPicPr>
            <a:picLocks noChangeAspect="1"/>
          </p:cNvPicPr>
          <p:nvPr/>
        </p:nvPicPr>
        <p:blipFill>
          <a:blip r:embed="rId2"/>
          <a:stretch>
            <a:fillRect/>
          </a:stretch>
        </p:blipFill>
        <p:spPr>
          <a:xfrm>
            <a:off x="487689" y="1096380"/>
            <a:ext cx="11216622" cy="3583366"/>
          </a:xfrm>
          <a:prstGeom prst="rect">
            <a:avLst/>
          </a:prstGeom>
        </p:spPr>
      </p:pic>
      <p:sp>
        <p:nvSpPr>
          <p:cNvPr id="7" name="TextBox 6">
            <a:extLst>
              <a:ext uri="{FF2B5EF4-FFF2-40B4-BE49-F238E27FC236}">
                <a16:creationId xmlns:a16="http://schemas.microsoft.com/office/drawing/2014/main" id="{E79E736D-6301-4856-95F3-4C247DF0A836}"/>
              </a:ext>
            </a:extLst>
          </p:cNvPr>
          <p:cNvSpPr txBox="1"/>
          <p:nvPr/>
        </p:nvSpPr>
        <p:spPr>
          <a:xfrm>
            <a:off x="487689" y="5049078"/>
            <a:ext cx="11216622"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average number of rooms per dwelling has the most significant effect on an increase in the median home value. Thus, we should look for ways to increase the number of rooms in mid-to-low median home value areas to give the quickest boost their home prices.</a:t>
            </a:r>
          </a:p>
        </p:txBody>
      </p:sp>
    </p:spTree>
    <p:extLst>
      <p:ext uri="{BB962C8B-B14F-4D97-AF65-F5344CB8AC3E}">
        <p14:creationId xmlns:p14="http://schemas.microsoft.com/office/powerpoint/2010/main" val="303069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AE75-DF09-4797-B243-8FFF1F6ABF4C}"/>
              </a:ext>
            </a:extLst>
          </p:cNvPr>
          <p:cNvSpPr>
            <a:spLocks noGrp="1"/>
          </p:cNvSpPr>
          <p:nvPr>
            <p:ph type="title"/>
          </p:nvPr>
        </p:nvSpPr>
        <p:spPr>
          <a:xfrm>
            <a:off x="233260" y="234863"/>
            <a:ext cx="10090184" cy="923330"/>
          </a:xfrm>
        </p:spPr>
        <p:txBody>
          <a:bodyPr/>
          <a:lstStyle/>
          <a:p>
            <a:r>
              <a:rPr lang="en-US" sz="2000" dirty="0">
                <a:ea typeface="+mj-lt"/>
                <a:cs typeface="+mj-lt"/>
              </a:rPr>
              <a:t>Recommendation: Investing in building out more rooms in lower-status parts of the population in addition to focusing on reducing the pupil-teacher ratio enables a promising trajectory toward increased home values.</a:t>
            </a:r>
            <a:endParaRPr lang="en-US" sz="2000" dirty="0"/>
          </a:p>
        </p:txBody>
      </p:sp>
      <p:sp>
        <p:nvSpPr>
          <p:cNvPr id="3" name="TextBox 2">
            <a:extLst>
              <a:ext uri="{FF2B5EF4-FFF2-40B4-BE49-F238E27FC236}">
                <a16:creationId xmlns:a16="http://schemas.microsoft.com/office/drawing/2014/main" id="{DE9052D2-F52C-4D74-BF42-6563E502A849}"/>
              </a:ext>
            </a:extLst>
          </p:cNvPr>
          <p:cNvSpPr txBox="1"/>
          <p:nvPr/>
        </p:nvSpPr>
        <p:spPr>
          <a:xfrm>
            <a:off x="8726556" y="1340199"/>
            <a:ext cx="1537502" cy="369332"/>
          </a:xfrm>
          <a:prstGeom prst="rect">
            <a:avLst/>
          </a:prstGeom>
          <a:noFill/>
        </p:spPr>
        <p:txBody>
          <a:bodyPr wrap="square" rtlCol="0">
            <a:spAutoFit/>
          </a:bodyPr>
          <a:lstStyle/>
          <a:p>
            <a:r>
              <a:rPr lang="en-US" b="1" dirty="0"/>
              <a:t>Key Insights</a:t>
            </a:r>
          </a:p>
        </p:txBody>
      </p:sp>
      <p:sp>
        <p:nvSpPr>
          <p:cNvPr id="4" name="Rectangle 3">
            <a:extLst>
              <a:ext uri="{FF2B5EF4-FFF2-40B4-BE49-F238E27FC236}">
                <a16:creationId xmlns:a16="http://schemas.microsoft.com/office/drawing/2014/main" id="{8D933351-96D0-423E-B918-37E9CFCA80B4}"/>
              </a:ext>
            </a:extLst>
          </p:cNvPr>
          <p:cNvSpPr/>
          <p:nvPr/>
        </p:nvSpPr>
        <p:spPr>
          <a:xfrm>
            <a:off x="8816679" y="1679714"/>
            <a:ext cx="2884991" cy="47406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pic>
        <p:nvPicPr>
          <p:cNvPr id="8" name="Picture 7">
            <a:extLst>
              <a:ext uri="{FF2B5EF4-FFF2-40B4-BE49-F238E27FC236}">
                <a16:creationId xmlns:a16="http://schemas.microsoft.com/office/drawing/2014/main" id="{CE02AA7B-E81A-4362-BA43-B1105CFB83E2}"/>
              </a:ext>
            </a:extLst>
          </p:cNvPr>
          <p:cNvPicPr>
            <a:picLocks noChangeAspect="1"/>
          </p:cNvPicPr>
          <p:nvPr/>
        </p:nvPicPr>
        <p:blipFill>
          <a:blip r:embed="rId2"/>
          <a:stretch>
            <a:fillRect/>
          </a:stretch>
        </p:blipFill>
        <p:spPr>
          <a:xfrm>
            <a:off x="1192645" y="1419803"/>
            <a:ext cx="5512906" cy="5082682"/>
          </a:xfrm>
          <a:prstGeom prst="rect">
            <a:avLst/>
          </a:prstGeom>
        </p:spPr>
      </p:pic>
      <p:pic>
        <p:nvPicPr>
          <p:cNvPr id="9" name="Picture 8">
            <a:extLst>
              <a:ext uri="{FF2B5EF4-FFF2-40B4-BE49-F238E27FC236}">
                <a16:creationId xmlns:a16="http://schemas.microsoft.com/office/drawing/2014/main" id="{A4A45758-251B-4AA8-9E24-6D596B01DF3B}"/>
              </a:ext>
            </a:extLst>
          </p:cNvPr>
          <p:cNvPicPr>
            <a:picLocks noChangeAspect="1"/>
          </p:cNvPicPr>
          <p:nvPr/>
        </p:nvPicPr>
        <p:blipFill>
          <a:blip r:embed="rId3"/>
          <a:stretch>
            <a:fillRect/>
          </a:stretch>
        </p:blipFill>
        <p:spPr>
          <a:xfrm>
            <a:off x="6705551" y="1030593"/>
            <a:ext cx="1467055" cy="619211"/>
          </a:xfrm>
          <a:prstGeom prst="rect">
            <a:avLst/>
          </a:prstGeom>
        </p:spPr>
      </p:pic>
      <p:sp>
        <p:nvSpPr>
          <p:cNvPr id="10" name="TextBox 9">
            <a:extLst>
              <a:ext uri="{FF2B5EF4-FFF2-40B4-BE49-F238E27FC236}">
                <a16:creationId xmlns:a16="http://schemas.microsoft.com/office/drawing/2014/main" id="{A4A260BF-588E-4BC6-9373-3DCFD1256370}"/>
              </a:ext>
            </a:extLst>
          </p:cNvPr>
          <p:cNvSpPr txBox="1"/>
          <p:nvPr/>
        </p:nvSpPr>
        <p:spPr>
          <a:xfrm>
            <a:off x="8825948" y="1649804"/>
            <a:ext cx="2902226"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Looking further into the average number of rooms per dwelling against the median value of owner-occupied homes, we can see that the lower status of the population tends to have fewer rooms per dwelling, and thus brings down the home value for them. My recommendation for the Boston Housing Authority is to invest in more rooms per dwelling in lower status communities to increase their home values.</a:t>
            </a:r>
          </a:p>
        </p:txBody>
      </p:sp>
    </p:spTree>
    <p:extLst>
      <p:ext uri="{BB962C8B-B14F-4D97-AF65-F5344CB8AC3E}">
        <p14:creationId xmlns:p14="http://schemas.microsoft.com/office/powerpoint/2010/main" val="1182173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
  <TotalTime>1689</TotalTime>
  <Words>463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Boston Housing Prices</vt:lpstr>
      <vt:lpstr>Agenda</vt:lpstr>
      <vt:lpstr>Problem Statement</vt:lpstr>
      <vt:lpstr>There are a list of factors that affect the decrease in the median home value, but most notably are the Pupil-teacher ratio by town and the Lower Status of the Population.</vt:lpstr>
      <vt:lpstr>Crime Rate is also a result of an increase in the Pupil-teacher ratio by town and the Lower Status of the Population.</vt:lpstr>
      <vt:lpstr>There are 3 notable variables that increase in proportion to the median value of owner-occupied homes.</vt:lpstr>
      <vt:lpstr>Recommendation: Investing in building out more rooms in lower-status parts of the population in addition to focusing on reducing the pupil-teacher ratio enables a promising trajectory toward increased home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Simon</dc:creator>
  <cp:lastModifiedBy>Thomas Simon</cp:lastModifiedBy>
  <cp:revision>33</cp:revision>
  <dcterms:created xsi:type="dcterms:W3CDTF">2020-08-14T20:19:06Z</dcterms:created>
  <dcterms:modified xsi:type="dcterms:W3CDTF">2020-11-02T20:24:26Z</dcterms:modified>
</cp:coreProperties>
</file>