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7" r:id="rId3"/>
    <p:sldId id="261" r:id="rId4"/>
    <p:sldId id="258" r:id="rId5"/>
    <p:sldId id="259" r:id="rId6"/>
    <p:sldId id="260" r:id="rId7"/>
    <p:sldId id="264"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4" autoAdjust="0"/>
    <p:restoredTop sz="94660"/>
  </p:normalViewPr>
  <p:slideViewPr>
    <p:cSldViewPr snapToGrid="0">
      <p:cViewPr varScale="1">
        <p:scale>
          <a:sx n="86" d="100"/>
          <a:sy n="86" d="100"/>
        </p:scale>
        <p:origin x="47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9D210DF-F6E7-440D-9943-CB1A47E9AD84}" type="datetimeFigureOut">
              <a:rPr lang="en-US" smtClean="0"/>
              <a:t>11/2/2020</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2E020E9-0186-4C68-9241-ABD4366FF483}" type="slidenum">
              <a:rPr lang="en-US" smtClean="0"/>
              <a:t>‹#›</a:t>
            </a:fld>
            <a:endParaRPr lang="en-US"/>
          </a:p>
        </p:txBody>
      </p:sp>
    </p:spTree>
    <p:extLst>
      <p:ext uri="{BB962C8B-B14F-4D97-AF65-F5344CB8AC3E}">
        <p14:creationId xmlns:p14="http://schemas.microsoft.com/office/powerpoint/2010/main" val="422742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D210DF-F6E7-440D-9943-CB1A47E9AD84}" type="datetimeFigureOut">
              <a:rPr lang="en-US" smtClean="0"/>
              <a:t>11/2/2020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2E020E9-0186-4C68-9241-ABD4366FF483}" type="slidenum">
              <a:rPr lang="en-US" smtClean="0"/>
              <a:t>‹#›</a:t>
            </a:fld>
            <a:endParaRPr lang="en-US"/>
          </a:p>
        </p:txBody>
      </p:sp>
    </p:spTree>
    <p:extLst>
      <p:ext uri="{BB962C8B-B14F-4D97-AF65-F5344CB8AC3E}">
        <p14:creationId xmlns:p14="http://schemas.microsoft.com/office/powerpoint/2010/main" val="2266820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D210DF-F6E7-440D-9943-CB1A47E9AD84}" type="datetimeFigureOut">
              <a:rPr lang="en-US" smtClean="0"/>
              <a:t>11/2/2020</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2E020E9-0186-4C68-9241-ABD4366FF483}"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88229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9D210DF-F6E7-440D-9943-CB1A47E9AD84}" type="datetimeFigureOut">
              <a:rPr lang="en-US" smtClean="0"/>
              <a:t>11/2/2020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2E020E9-0186-4C68-9241-ABD4366FF483}" type="slidenum">
              <a:rPr lang="en-US" smtClean="0"/>
              <a:t>‹#›</a:t>
            </a:fld>
            <a:endParaRPr lang="en-US"/>
          </a:p>
        </p:txBody>
      </p:sp>
    </p:spTree>
    <p:extLst>
      <p:ext uri="{BB962C8B-B14F-4D97-AF65-F5344CB8AC3E}">
        <p14:creationId xmlns:p14="http://schemas.microsoft.com/office/powerpoint/2010/main" val="62404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9D210DF-F6E7-440D-9943-CB1A47E9AD84}" type="datetimeFigureOut">
              <a:rPr lang="en-US" smtClean="0"/>
              <a:t>11/2/2020</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2E020E9-0186-4C68-9241-ABD4366FF483}"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35485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9D210DF-F6E7-440D-9943-CB1A47E9AD84}" type="datetimeFigureOut">
              <a:rPr lang="en-US" smtClean="0"/>
              <a:t>11/2/2020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2E020E9-0186-4C68-9241-ABD4366FF483}" type="slidenum">
              <a:rPr lang="en-US" smtClean="0"/>
              <a:t>‹#›</a:t>
            </a:fld>
            <a:endParaRPr lang="en-US"/>
          </a:p>
        </p:txBody>
      </p:sp>
    </p:spTree>
    <p:extLst>
      <p:ext uri="{BB962C8B-B14F-4D97-AF65-F5344CB8AC3E}">
        <p14:creationId xmlns:p14="http://schemas.microsoft.com/office/powerpoint/2010/main" val="32763221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D210DF-F6E7-440D-9943-CB1A47E9AD84}" type="datetimeFigureOut">
              <a:rPr lang="en-US" smtClean="0"/>
              <a:t>11/2/2020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2E020E9-0186-4C68-9241-ABD4366FF483}" type="slidenum">
              <a:rPr lang="en-US" smtClean="0"/>
              <a:t>‹#›</a:t>
            </a:fld>
            <a:endParaRPr lang="en-US"/>
          </a:p>
        </p:txBody>
      </p:sp>
    </p:spTree>
    <p:extLst>
      <p:ext uri="{BB962C8B-B14F-4D97-AF65-F5344CB8AC3E}">
        <p14:creationId xmlns:p14="http://schemas.microsoft.com/office/powerpoint/2010/main" val="24140519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D210DF-F6E7-440D-9943-CB1A47E9AD84}" type="datetimeFigureOut">
              <a:rPr lang="en-US" smtClean="0"/>
              <a:t>11/2/2020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2E020E9-0186-4C68-9241-ABD4366FF483}" type="slidenum">
              <a:rPr lang="en-US" smtClean="0"/>
              <a:t>‹#›</a:t>
            </a:fld>
            <a:endParaRPr lang="en-US"/>
          </a:p>
        </p:txBody>
      </p:sp>
    </p:spTree>
    <p:extLst>
      <p:ext uri="{BB962C8B-B14F-4D97-AF65-F5344CB8AC3E}">
        <p14:creationId xmlns:p14="http://schemas.microsoft.com/office/powerpoint/2010/main" val="2882326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D210DF-F6E7-440D-9943-CB1A47E9AD84}" type="datetimeFigureOut">
              <a:rPr lang="en-US" smtClean="0"/>
              <a:t>11/2/2020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2E020E9-0186-4C68-9241-ABD4366FF483}" type="slidenum">
              <a:rPr lang="en-US" smtClean="0"/>
              <a:t>‹#›</a:t>
            </a:fld>
            <a:endParaRPr lang="en-US"/>
          </a:p>
        </p:txBody>
      </p:sp>
    </p:spTree>
    <p:extLst>
      <p:ext uri="{BB962C8B-B14F-4D97-AF65-F5344CB8AC3E}">
        <p14:creationId xmlns:p14="http://schemas.microsoft.com/office/powerpoint/2010/main" val="18603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D210DF-F6E7-440D-9943-CB1A47E9AD84}" type="datetimeFigureOut">
              <a:rPr lang="en-US" smtClean="0"/>
              <a:t>11/2/2020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2E020E9-0186-4C68-9241-ABD4366FF483}" type="slidenum">
              <a:rPr lang="en-US" smtClean="0"/>
              <a:t>‹#›</a:t>
            </a:fld>
            <a:endParaRPr lang="en-US"/>
          </a:p>
        </p:txBody>
      </p:sp>
    </p:spTree>
    <p:extLst>
      <p:ext uri="{BB962C8B-B14F-4D97-AF65-F5344CB8AC3E}">
        <p14:creationId xmlns:p14="http://schemas.microsoft.com/office/powerpoint/2010/main" val="1032645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D210DF-F6E7-440D-9943-CB1A47E9AD84}" type="datetimeFigureOut">
              <a:rPr lang="en-US" smtClean="0"/>
              <a:t>11/2/2020</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2E020E9-0186-4C68-9241-ABD4366FF483}" type="slidenum">
              <a:rPr lang="en-US" smtClean="0"/>
              <a:t>‹#›</a:t>
            </a:fld>
            <a:endParaRPr lang="en-US"/>
          </a:p>
        </p:txBody>
      </p:sp>
    </p:spTree>
    <p:extLst>
      <p:ext uri="{BB962C8B-B14F-4D97-AF65-F5344CB8AC3E}">
        <p14:creationId xmlns:p14="http://schemas.microsoft.com/office/powerpoint/2010/main" val="1026195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D210DF-F6E7-440D-9943-CB1A47E9AD84}" type="datetimeFigureOut">
              <a:rPr lang="en-US" smtClean="0"/>
              <a:t>11/2/2020</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2E020E9-0186-4C68-9241-ABD4366FF483}" type="slidenum">
              <a:rPr lang="en-US" smtClean="0"/>
              <a:t>‹#›</a:t>
            </a:fld>
            <a:endParaRPr lang="en-US"/>
          </a:p>
        </p:txBody>
      </p:sp>
    </p:spTree>
    <p:extLst>
      <p:ext uri="{BB962C8B-B14F-4D97-AF65-F5344CB8AC3E}">
        <p14:creationId xmlns:p14="http://schemas.microsoft.com/office/powerpoint/2010/main" val="406342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9D210DF-F6E7-440D-9943-CB1A47E9AD84}" type="datetimeFigureOut">
              <a:rPr lang="en-US" smtClean="0"/>
              <a:t>11/2/2020</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2E020E9-0186-4C68-9241-ABD4366FF483}" type="slidenum">
              <a:rPr lang="en-US" smtClean="0"/>
              <a:t>‹#›</a:t>
            </a:fld>
            <a:endParaRPr lang="en-US"/>
          </a:p>
        </p:txBody>
      </p:sp>
    </p:spTree>
    <p:extLst>
      <p:ext uri="{BB962C8B-B14F-4D97-AF65-F5344CB8AC3E}">
        <p14:creationId xmlns:p14="http://schemas.microsoft.com/office/powerpoint/2010/main" val="3353228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D210DF-F6E7-440D-9943-CB1A47E9AD84}" type="datetimeFigureOut">
              <a:rPr lang="en-US" smtClean="0"/>
              <a:t>11/2/2020</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2E020E9-0186-4C68-9241-ABD4366FF483}" type="slidenum">
              <a:rPr lang="en-US" smtClean="0"/>
              <a:t>‹#›</a:t>
            </a:fld>
            <a:endParaRPr lang="en-US"/>
          </a:p>
        </p:txBody>
      </p:sp>
    </p:spTree>
    <p:extLst>
      <p:ext uri="{BB962C8B-B14F-4D97-AF65-F5344CB8AC3E}">
        <p14:creationId xmlns:p14="http://schemas.microsoft.com/office/powerpoint/2010/main" val="1881156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D210DF-F6E7-440D-9943-CB1A47E9AD84}" type="datetimeFigureOut">
              <a:rPr lang="en-US" smtClean="0"/>
              <a:t>11/2/2020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2E020E9-0186-4C68-9241-ABD4366FF483}" type="slidenum">
              <a:rPr lang="en-US" smtClean="0"/>
              <a:t>‹#›</a:t>
            </a:fld>
            <a:endParaRPr lang="en-US"/>
          </a:p>
        </p:txBody>
      </p:sp>
    </p:spTree>
    <p:extLst>
      <p:ext uri="{BB962C8B-B14F-4D97-AF65-F5344CB8AC3E}">
        <p14:creationId xmlns:p14="http://schemas.microsoft.com/office/powerpoint/2010/main" val="1019981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D210DF-F6E7-440D-9943-CB1A47E9AD84}" type="datetimeFigureOut">
              <a:rPr lang="en-US" smtClean="0"/>
              <a:t>11/2/2020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2E020E9-0186-4C68-9241-ABD4366FF483}" type="slidenum">
              <a:rPr lang="en-US" smtClean="0"/>
              <a:t>‹#›</a:t>
            </a:fld>
            <a:endParaRPr lang="en-US"/>
          </a:p>
        </p:txBody>
      </p:sp>
    </p:spTree>
    <p:extLst>
      <p:ext uri="{BB962C8B-B14F-4D97-AF65-F5344CB8AC3E}">
        <p14:creationId xmlns:p14="http://schemas.microsoft.com/office/powerpoint/2010/main" val="653086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9D210DF-F6E7-440D-9943-CB1A47E9AD84}" type="datetimeFigureOut">
              <a:rPr lang="en-US" smtClean="0"/>
              <a:t>11/2/2020</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2E020E9-0186-4C68-9241-ABD4366FF483}" type="slidenum">
              <a:rPr lang="en-US" smtClean="0"/>
              <a:t>‹#›</a:t>
            </a:fld>
            <a:endParaRPr lang="en-US"/>
          </a:p>
        </p:txBody>
      </p:sp>
    </p:spTree>
    <p:extLst>
      <p:ext uri="{BB962C8B-B14F-4D97-AF65-F5344CB8AC3E}">
        <p14:creationId xmlns:p14="http://schemas.microsoft.com/office/powerpoint/2010/main" val="4058414536"/>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EAB2C-9B1F-4D50-A54D-0FA7E9D10928}"/>
              </a:ext>
            </a:extLst>
          </p:cNvPr>
          <p:cNvSpPr>
            <a:spLocks noGrp="1"/>
          </p:cNvSpPr>
          <p:nvPr>
            <p:ph type="ctrTitle"/>
          </p:nvPr>
        </p:nvSpPr>
        <p:spPr/>
        <p:txBody>
          <a:bodyPr/>
          <a:lstStyle/>
          <a:p>
            <a:r>
              <a:rPr lang="en-US" dirty="0"/>
              <a:t>Hotel Booking Demand</a:t>
            </a:r>
          </a:p>
        </p:txBody>
      </p:sp>
      <p:sp>
        <p:nvSpPr>
          <p:cNvPr id="3" name="Subtitle 2">
            <a:extLst>
              <a:ext uri="{FF2B5EF4-FFF2-40B4-BE49-F238E27FC236}">
                <a16:creationId xmlns:a16="http://schemas.microsoft.com/office/drawing/2014/main" id="{262256EC-E382-4F5D-9279-0FC3F058026E}"/>
              </a:ext>
            </a:extLst>
          </p:cNvPr>
          <p:cNvSpPr>
            <a:spLocks noGrp="1"/>
          </p:cNvSpPr>
          <p:nvPr>
            <p:ph type="subTitle" idx="1"/>
          </p:nvPr>
        </p:nvSpPr>
        <p:spPr/>
        <p:txBody>
          <a:bodyPr/>
          <a:lstStyle/>
          <a:p>
            <a:r>
              <a:rPr lang="en-US" dirty="0"/>
              <a:t>By: Thomas Simon</a:t>
            </a:r>
          </a:p>
        </p:txBody>
      </p:sp>
    </p:spTree>
    <p:extLst>
      <p:ext uri="{BB962C8B-B14F-4D97-AF65-F5344CB8AC3E}">
        <p14:creationId xmlns:p14="http://schemas.microsoft.com/office/powerpoint/2010/main" val="3814512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57D28-4D5E-47FF-AFBF-49E88FCB18B7}"/>
              </a:ext>
            </a:extLst>
          </p:cNvPr>
          <p:cNvSpPr>
            <a:spLocks noGrp="1"/>
          </p:cNvSpPr>
          <p:nvPr>
            <p:ph type="title"/>
          </p:nvPr>
        </p:nvSpPr>
        <p:spPr>
          <a:xfrm>
            <a:off x="1563758" y="125618"/>
            <a:ext cx="8825946" cy="1325563"/>
          </a:xfrm>
        </p:spPr>
        <p:txBody>
          <a:bodyPr>
            <a:normAutofit/>
          </a:bodyPr>
          <a:lstStyle/>
          <a:p>
            <a:r>
              <a:rPr lang="en-US" sz="2800" dirty="0"/>
              <a:t>City Hotel Cancellations are more problematic than Resort Hotels  </a:t>
            </a:r>
          </a:p>
        </p:txBody>
      </p:sp>
      <p:sp>
        <p:nvSpPr>
          <p:cNvPr id="5" name="Rectangle 4">
            <a:extLst>
              <a:ext uri="{FF2B5EF4-FFF2-40B4-BE49-F238E27FC236}">
                <a16:creationId xmlns:a16="http://schemas.microsoft.com/office/drawing/2014/main" id="{A0912B0B-54CB-4222-AA12-E95F3DE1A35C}"/>
              </a:ext>
            </a:extLst>
          </p:cNvPr>
          <p:cNvSpPr/>
          <p:nvPr/>
        </p:nvSpPr>
        <p:spPr>
          <a:xfrm>
            <a:off x="9210260" y="1457740"/>
            <a:ext cx="2835966" cy="477481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TextBox 5">
            <a:extLst>
              <a:ext uri="{FF2B5EF4-FFF2-40B4-BE49-F238E27FC236}">
                <a16:creationId xmlns:a16="http://schemas.microsoft.com/office/drawing/2014/main" id="{CA7B9388-5FC6-442D-92E5-8D2A596CAB2F}"/>
              </a:ext>
            </a:extLst>
          </p:cNvPr>
          <p:cNvSpPr txBox="1"/>
          <p:nvPr/>
        </p:nvSpPr>
        <p:spPr>
          <a:xfrm>
            <a:off x="9210260" y="1088405"/>
            <a:ext cx="1417982" cy="369332"/>
          </a:xfrm>
          <a:prstGeom prst="rect">
            <a:avLst/>
          </a:prstGeom>
          <a:noFill/>
        </p:spPr>
        <p:txBody>
          <a:bodyPr wrap="square" rtlCol="0">
            <a:spAutoFit/>
          </a:bodyPr>
          <a:lstStyle/>
          <a:p>
            <a:r>
              <a:rPr lang="en-US" b="1" dirty="0"/>
              <a:t>Key Insight</a:t>
            </a:r>
          </a:p>
        </p:txBody>
      </p:sp>
      <p:sp>
        <p:nvSpPr>
          <p:cNvPr id="7" name="TextBox 6">
            <a:extLst>
              <a:ext uri="{FF2B5EF4-FFF2-40B4-BE49-F238E27FC236}">
                <a16:creationId xmlns:a16="http://schemas.microsoft.com/office/drawing/2014/main" id="{E5C7C918-9AD9-4793-8862-002DA576BB3C}"/>
              </a:ext>
            </a:extLst>
          </p:cNvPr>
          <p:cNvSpPr txBox="1"/>
          <p:nvPr/>
        </p:nvSpPr>
        <p:spPr>
          <a:xfrm>
            <a:off x="9210260" y="1431238"/>
            <a:ext cx="2835966" cy="4801314"/>
          </a:xfrm>
          <a:prstGeom prst="rect">
            <a:avLst/>
          </a:prstGeom>
          <a:noFill/>
        </p:spPr>
        <p:txBody>
          <a:bodyPr wrap="square" rtlCol="0">
            <a:spAutoFit/>
          </a:bodyPr>
          <a:lstStyle/>
          <a:p>
            <a:pPr marL="285750" indent="-285750">
              <a:buFont typeface="Arial" panose="020B0604020202020204" pitchFamily="34" charset="0"/>
              <a:buChar char="•"/>
            </a:pPr>
            <a:r>
              <a:rPr lang="en-US" dirty="0"/>
              <a:t>City Hotel Cancellations in April, June, and May are the biggest problem driving overall cancellations. Before even looking into remedying cancellations at resort hotels, we should focus on city hotels since even the best performing month, December, is equivalent to Resort Hotel’s highest cancellation month.</a:t>
            </a:r>
          </a:p>
        </p:txBody>
      </p:sp>
      <p:pic>
        <p:nvPicPr>
          <p:cNvPr id="8" name="Picture 7">
            <a:extLst>
              <a:ext uri="{FF2B5EF4-FFF2-40B4-BE49-F238E27FC236}">
                <a16:creationId xmlns:a16="http://schemas.microsoft.com/office/drawing/2014/main" id="{24F1D09F-27A8-4C6D-99F5-B3C053F746C7}"/>
              </a:ext>
            </a:extLst>
          </p:cNvPr>
          <p:cNvPicPr>
            <a:picLocks noChangeAspect="1"/>
          </p:cNvPicPr>
          <p:nvPr/>
        </p:nvPicPr>
        <p:blipFill>
          <a:blip r:embed="rId2"/>
          <a:stretch>
            <a:fillRect/>
          </a:stretch>
        </p:blipFill>
        <p:spPr>
          <a:xfrm>
            <a:off x="1371600" y="1099065"/>
            <a:ext cx="6985553" cy="5632971"/>
          </a:xfrm>
          <a:prstGeom prst="rect">
            <a:avLst/>
          </a:prstGeom>
        </p:spPr>
      </p:pic>
    </p:spTree>
    <p:extLst>
      <p:ext uri="{BB962C8B-B14F-4D97-AF65-F5344CB8AC3E}">
        <p14:creationId xmlns:p14="http://schemas.microsoft.com/office/powerpoint/2010/main" val="3147703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57D28-4D5E-47FF-AFBF-49E88FCB18B7}"/>
              </a:ext>
            </a:extLst>
          </p:cNvPr>
          <p:cNvSpPr>
            <a:spLocks noGrp="1"/>
          </p:cNvSpPr>
          <p:nvPr>
            <p:ph type="title"/>
          </p:nvPr>
        </p:nvSpPr>
        <p:spPr>
          <a:xfrm>
            <a:off x="1619527" y="486172"/>
            <a:ext cx="10212983" cy="642429"/>
          </a:xfrm>
        </p:spPr>
        <p:txBody>
          <a:bodyPr>
            <a:normAutofit fontScale="90000"/>
          </a:bodyPr>
          <a:lstStyle/>
          <a:p>
            <a:r>
              <a:rPr lang="en-US" sz="2800" dirty="0"/>
              <a:t>Up to 1/2 of the money is saved in Non-refundable cancellations</a:t>
            </a:r>
          </a:p>
        </p:txBody>
      </p:sp>
      <p:pic>
        <p:nvPicPr>
          <p:cNvPr id="4" name="Picture 3">
            <a:extLst>
              <a:ext uri="{FF2B5EF4-FFF2-40B4-BE49-F238E27FC236}">
                <a16:creationId xmlns:a16="http://schemas.microsoft.com/office/drawing/2014/main" id="{1D7601B3-24DD-41D8-ADAF-0196962A0199}"/>
              </a:ext>
            </a:extLst>
          </p:cNvPr>
          <p:cNvPicPr>
            <a:picLocks noChangeAspect="1"/>
          </p:cNvPicPr>
          <p:nvPr/>
        </p:nvPicPr>
        <p:blipFill>
          <a:blip r:embed="rId2"/>
          <a:stretch>
            <a:fillRect/>
          </a:stretch>
        </p:blipFill>
        <p:spPr>
          <a:xfrm>
            <a:off x="468269" y="1231834"/>
            <a:ext cx="8397435" cy="5354424"/>
          </a:xfrm>
          <a:prstGeom prst="rect">
            <a:avLst/>
          </a:prstGeom>
        </p:spPr>
      </p:pic>
      <p:pic>
        <p:nvPicPr>
          <p:cNvPr id="6" name="Picture 5">
            <a:extLst>
              <a:ext uri="{FF2B5EF4-FFF2-40B4-BE49-F238E27FC236}">
                <a16:creationId xmlns:a16="http://schemas.microsoft.com/office/drawing/2014/main" id="{2A103D1A-C240-4DD4-9397-C276AB7C7522}"/>
              </a:ext>
            </a:extLst>
          </p:cNvPr>
          <p:cNvPicPr>
            <a:picLocks noChangeAspect="1"/>
          </p:cNvPicPr>
          <p:nvPr/>
        </p:nvPicPr>
        <p:blipFill>
          <a:blip r:embed="rId3"/>
          <a:stretch>
            <a:fillRect/>
          </a:stretch>
        </p:blipFill>
        <p:spPr>
          <a:xfrm>
            <a:off x="6862945" y="1731687"/>
            <a:ext cx="2002759" cy="894566"/>
          </a:xfrm>
          <a:prstGeom prst="rect">
            <a:avLst/>
          </a:prstGeom>
        </p:spPr>
      </p:pic>
      <p:sp>
        <p:nvSpPr>
          <p:cNvPr id="8" name="Rectangle 7">
            <a:extLst>
              <a:ext uri="{FF2B5EF4-FFF2-40B4-BE49-F238E27FC236}">
                <a16:creationId xmlns:a16="http://schemas.microsoft.com/office/drawing/2014/main" id="{7DA463F7-A9AD-4DD0-8FC7-F0A30CE5FFD5}"/>
              </a:ext>
            </a:extLst>
          </p:cNvPr>
          <p:cNvSpPr/>
          <p:nvPr/>
        </p:nvSpPr>
        <p:spPr>
          <a:xfrm>
            <a:off x="9210261" y="2578809"/>
            <a:ext cx="2676939" cy="257628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TextBox 9">
            <a:extLst>
              <a:ext uri="{FF2B5EF4-FFF2-40B4-BE49-F238E27FC236}">
                <a16:creationId xmlns:a16="http://schemas.microsoft.com/office/drawing/2014/main" id="{D376D8E6-5193-4616-A558-B2CACEF0F5EC}"/>
              </a:ext>
            </a:extLst>
          </p:cNvPr>
          <p:cNvSpPr txBox="1"/>
          <p:nvPr/>
        </p:nvSpPr>
        <p:spPr>
          <a:xfrm>
            <a:off x="9210261" y="2233200"/>
            <a:ext cx="1417982" cy="369332"/>
          </a:xfrm>
          <a:prstGeom prst="rect">
            <a:avLst/>
          </a:prstGeom>
          <a:noFill/>
        </p:spPr>
        <p:txBody>
          <a:bodyPr wrap="square" rtlCol="0">
            <a:spAutoFit/>
          </a:bodyPr>
          <a:lstStyle/>
          <a:p>
            <a:r>
              <a:rPr lang="en-US" b="1" dirty="0"/>
              <a:t>Key Insight</a:t>
            </a:r>
          </a:p>
        </p:txBody>
      </p:sp>
      <p:sp>
        <p:nvSpPr>
          <p:cNvPr id="12" name="TextBox 11">
            <a:extLst>
              <a:ext uri="{FF2B5EF4-FFF2-40B4-BE49-F238E27FC236}">
                <a16:creationId xmlns:a16="http://schemas.microsoft.com/office/drawing/2014/main" id="{DD79FAE5-A3D5-49EC-AD17-E38B481E15DC}"/>
              </a:ext>
            </a:extLst>
          </p:cNvPr>
          <p:cNvSpPr txBox="1"/>
          <p:nvPr/>
        </p:nvSpPr>
        <p:spPr>
          <a:xfrm>
            <a:off x="9197009" y="2586497"/>
            <a:ext cx="2676939" cy="2031325"/>
          </a:xfrm>
          <a:prstGeom prst="rect">
            <a:avLst/>
          </a:prstGeom>
          <a:noFill/>
        </p:spPr>
        <p:txBody>
          <a:bodyPr wrap="square" rtlCol="0">
            <a:spAutoFit/>
          </a:bodyPr>
          <a:lstStyle/>
          <a:p>
            <a:pPr marL="285750" indent="-285750">
              <a:buFont typeface="Arial" panose="020B0604020202020204" pitchFamily="34" charset="0"/>
              <a:buChar char="•"/>
            </a:pPr>
            <a:r>
              <a:rPr lang="en-US" dirty="0"/>
              <a:t>If we’d like to mitigate risk further from year- round cancellations, we should increase non-refund offerings, especially in months July and August. </a:t>
            </a:r>
          </a:p>
        </p:txBody>
      </p:sp>
    </p:spTree>
    <p:extLst>
      <p:ext uri="{BB962C8B-B14F-4D97-AF65-F5344CB8AC3E}">
        <p14:creationId xmlns:p14="http://schemas.microsoft.com/office/powerpoint/2010/main" val="1435668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57D28-4D5E-47FF-AFBF-49E88FCB18B7}"/>
              </a:ext>
            </a:extLst>
          </p:cNvPr>
          <p:cNvSpPr>
            <a:spLocks noGrp="1"/>
          </p:cNvSpPr>
          <p:nvPr>
            <p:ph type="title"/>
          </p:nvPr>
        </p:nvSpPr>
        <p:spPr>
          <a:xfrm>
            <a:off x="1563756" y="469241"/>
            <a:ext cx="10515600" cy="907262"/>
          </a:xfrm>
        </p:spPr>
        <p:txBody>
          <a:bodyPr>
            <a:normAutofit fontScale="90000"/>
          </a:bodyPr>
          <a:lstStyle/>
          <a:p>
            <a:r>
              <a:rPr lang="en-US" sz="2800" dirty="0"/>
              <a:t>Cancellations are happening most often via Online Travel Agents</a:t>
            </a:r>
          </a:p>
        </p:txBody>
      </p:sp>
      <p:pic>
        <p:nvPicPr>
          <p:cNvPr id="3" name="Picture 2">
            <a:extLst>
              <a:ext uri="{FF2B5EF4-FFF2-40B4-BE49-F238E27FC236}">
                <a16:creationId xmlns:a16="http://schemas.microsoft.com/office/drawing/2014/main" id="{8F17A8D2-F663-44E1-82AB-69E58689647D}"/>
              </a:ext>
            </a:extLst>
          </p:cNvPr>
          <p:cNvPicPr>
            <a:picLocks noChangeAspect="1"/>
          </p:cNvPicPr>
          <p:nvPr/>
        </p:nvPicPr>
        <p:blipFill>
          <a:blip r:embed="rId2"/>
          <a:stretch>
            <a:fillRect/>
          </a:stretch>
        </p:blipFill>
        <p:spPr>
          <a:xfrm>
            <a:off x="1441173" y="1074128"/>
            <a:ext cx="5380383" cy="5623316"/>
          </a:xfrm>
          <a:prstGeom prst="rect">
            <a:avLst/>
          </a:prstGeom>
        </p:spPr>
      </p:pic>
      <p:pic>
        <p:nvPicPr>
          <p:cNvPr id="4" name="Picture 3">
            <a:extLst>
              <a:ext uri="{FF2B5EF4-FFF2-40B4-BE49-F238E27FC236}">
                <a16:creationId xmlns:a16="http://schemas.microsoft.com/office/drawing/2014/main" id="{8E5BD533-82B5-410F-A072-342C6C2157B9}"/>
              </a:ext>
            </a:extLst>
          </p:cNvPr>
          <p:cNvPicPr>
            <a:picLocks noChangeAspect="1"/>
          </p:cNvPicPr>
          <p:nvPr/>
        </p:nvPicPr>
        <p:blipFill>
          <a:blip r:embed="rId3"/>
          <a:stretch>
            <a:fillRect/>
          </a:stretch>
        </p:blipFill>
        <p:spPr>
          <a:xfrm>
            <a:off x="7109791" y="1376503"/>
            <a:ext cx="1536300" cy="2052497"/>
          </a:xfrm>
          <a:prstGeom prst="rect">
            <a:avLst/>
          </a:prstGeom>
        </p:spPr>
      </p:pic>
      <p:sp>
        <p:nvSpPr>
          <p:cNvPr id="6" name="Rectangle 5">
            <a:extLst>
              <a:ext uri="{FF2B5EF4-FFF2-40B4-BE49-F238E27FC236}">
                <a16:creationId xmlns:a16="http://schemas.microsoft.com/office/drawing/2014/main" id="{9EF8046C-0E1B-4C69-AD5B-4E7B124B8D47}"/>
              </a:ext>
            </a:extLst>
          </p:cNvPr>
          <p:cNvSpPr/>
          <p:nvPr/>
        </p:nvSpPr>
        <p:spPr>
          <a:xfrm>
            <a:off x="9222561" y="1745982"/>
            <a:ext cx="2676939" cy="477408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35906323-5D3F-4C54-9043-FF6C100EE76E}"/>
              </a:ext>
            </a:extLst>
          </p:cNvPr>
          <p:cNvSpPr txBox="1"/>
          <p:nvPr/>
        </p:nvSpPr>
        <p:spPr>
          <a:xfrm>
            <a:off x="9143048" y="1391657"/>
            <a:ext cx="1417982" cy="369332"/>
          </a:xfrm>
          <a:prstGeom prst="rect">
            <a:avLst/>
          </a:prstGeom>
          <a:noFill/>
        </p:spPr>
        <p:txBody>
          <a:bodyPr wrap="square" rtlCol="0">
            <a:spAutoFit/>
          </a:bodyPr>
          <a:lstStyle/>
          <a:p>
            <a:r>
              <a:rPr lang="en-US" b="1" dirty="0"/>
              <a:t>Key Insight</a:t>
            </a:r>
          </a:p>
        </p:txBody>
      </p:sp>
      <p:sp>
        <p:nvSpPr>
          <p:cNvPr id="10" name="TextBox 9">
            <a:extLst>
              <a:ext uri="{FF2B5EF4-FFF2-40B4-BE49-F238E27FC236}">
                <a16:creationId xmlns:a16="http://schemas.microsoft.com/office/drawing/2014/main" id="{8D33CF2F-ED23-4CCB-9439-A44799E9BEF6}"/>
              </a:ext>
            </a:extLst>
          </p:cNvPr>
          <p:cNvSpPr txBox="1"/>
          <p:nvPr/>
        </p:nvSpPr>
        <p:spPr>
          <a:xfrm>
            <a:off x="9222561" y="1745982"/>
            <a:ext cx="2676939" cy="4247317"/>
          </a:xfrm>
          <a:prstGeom prst="rect">
            <a:avLst/>
          </a:prstGeom>
          <a:noFill/>
        </p:spPr>
        <p:txBody>
          <a:bodyPr wrap="square" rtlCol="0">
            <a:spAutoFit/>
          </a:bodyPr>
          <a:lstStyle/>
          <a:p>
            <a:pPr marL="285750" indent="-285750">
              <a:buFont typeface="Arial" panose="020B0604020202020204" pitchFamily="34" charset="0"/>
              <a:buChar char="•"/>
            </a:pPr>
            <a:r>
              <a:rPr lang="en-US" dirty="0"/>
              <a:t>Online TA cancellations are almost 3x greater than Offline TA/TO and more than 2x larger than Groups. This is likely a result of family vacations during the summer months booked online; we should consider focusing on increasing corporate sales because that’ll likely result in fewer cancellations.  </a:t>
            </a:r>
          </a:p>
        </p:txBody>
      </p:sp>
    </p:spTree>
    <p:extLst>
      <p:ext uri="{BB962C8B-B14F-4D97-AF65-F5344CB8AC3E}">
        <p14:creationId xmlns:p14="http://schemas.microsoft.com/office/powerpoint/2010/main" val="771493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57D28-4D5E-47FF-AFBF-49E88FCB18B7}"/>
              </a:ext>
            </a:extLst>
          </p:cNvPr>
          <p:cNvSpPr>
            <a:spLocks noGrp="1"/>
          </p:cNvSpPr>
          <p:nvPr>
            <p:ph type="title"/>
          </p:nvPr>
        </p:nvSpPr>
        <p:spPr>
          <a:xfrm>
            <a:off x="1676400" y="289153"/>
            <a:ext cx="10515600" cy="1325563"/>
          </a:xfrm>
        </p:spPr>
        <p:txBody>
          <a:bodyPr>
            <a:normAutofit/>
          </a:bodyPr>
          <a:lstStyle/>
          <a:p>
            <a:r>
              <a:rPr lang="en-US" sz="2800" dirty="0"/>
              <a:t>Agent 9 is garnering almost 300% more cancellations than the 2</a:t>
            </a:r>
            <a:r>
              <a:rPr lang="en-US" sz="2800" baseline="30000" dirty="0"/>
              <a:t>nd</a:t>
            </a:r>
            <a:r>
              <a:rPr lang="en-US" sz="2800" dirty="0"/>
              <a:t> worst performer in relation to cancellations</a:t>
            </a:r>
          </a:p>
        </p:txBody>
      </p:sp>
      <p:pic>
        <p:nvPicPr>
          <p:cNvPr id="3" name="Picture 2">
            <a:extLst>
              <a:ext uri="{FF2B5EF4-FFF2-40B4-BE49-F238E27FC236}">
                <a16:creationId xmlns:a16="http://schemas.microsoft.com/office/drawing/2014/main" id="{886882D7-3AD2-4536-8A71-4AB85AA73D6C}"/>
              </a:ext>
            </a:extLst>
          </p:cNvPr>
          <p:cNvPicPr>
            <a:picLocks noChangeAspect="1"/>
          </p:cNvPicPr>
          <p:nvPr/>
        </p:nvPicPr>
        <p:blipFill>
          <a:blip r:embed="rId2"/>
          <a:stretch>
            <a:fillRect/>
          </a:stretch>
        </p:blipFill>
        <p:spPr>
          <a:xfrm>
            <a:off x="722918" y="1310236"/>
            <a:ext cx="7684707" cy="5167658"/>
          </a:xfrm>
          <a:prstGeom prst="rect">
            <a:avLst/>
          </a:prstGeom>
        </p:spPr>
      </p:pic>
      <p:sp>
        <p:nvSpPr>
          <p:cNvPr id="5" name="Rectangle 4">
            <a:extLst>
              <a:ext uri="{FF2B5EF4-FFF2-40B4-BE49-F238E27FC236}">
                <a16:creationId xmlns:a16="http://schemas.microsoft.com/office/drawing/2014/main" id="{E618D77A-7EEE-4924-B8C3-FA4416BB8D07}"/>
              </a:ext>
            </a:extLst>
          </p:cNvPr>
          <p:cNvSpPr/>
          <p:nvPr/>
        </p:nvSpPr>
        <p:spPr>
          <a:xfrm>
            <a:off x="9210261" y="2278238"/>
            <a:ext cx="2676939" cy="419965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TextBox 6">
            <a:extLst>
              <a:ext uri="{FF2B5EF4-FFF2-40B4-BE49-F238E27FC236}">
                <a16:creationId xmlns:a16="http://schemas.microsoft.com/office/drawing/2014/main" id="{343FBDAD-8685-4A40-8148-7DD15EE5EC80}"/>
              </a:ext>
            </a:extLst>
          </p:cNvPr>
          <p:cNvSpPr txBox="1"/>
          <p:nvPr/>
        </p:nvSpPr>
        <p:spPr>
          <a:xfrm>
            <a:off x="9197009" y="1908166"/>
            <a:ext cx="1417982" cy="369332"/>
          </a:xfrm>
          <a:prstGeom prst="rect">
            <a:avLst/>
          </a:prstGeom>
          <a:noFill/>
        </p:spPr>
        <p:txBody>
          <a:bodyPr wrap="square" rtlCol="0">
            <a:spAutoFit/>
          </a:bodyPr>
          <a:lstStyle/>
          <a:p>
            <a:r>
              <a:rPr lang="en-US" b="1" dirty="0"/>
              <a:t>Key Insight</a:t>
            </a:r>
          </a:p>
        </p:txBody>
      </p:sp>
      <p:sp>
        <p:nvSpPr>
          <p:cNvPr id="9" name="TextBox 8">
            <a:extLst>
              <a:ext uri="{FF2B5EF4-FFF2-40B4-BE49-F238E27FC236}">
                <a16:creationId xmlns:a16="http://schemas.microsoft.com/office/drawing/2014/main" id="{CEBE9790-CD66-4B47-B7C0-F32D5F340383}"/>
              </a:ext>
            </a:extLst>
          </p:cNvPr>
          <p:cNvSpPr txBox="1"/>
          <p:nvPr/>
        </p:nvSpPr>
        <p:spPr>
          <a:xfrm>
            <a:off x="9223513" y="2292972"/>
            <a:ext cx="2676939" cy="3416320"/>
          </a:xfrm>
          <a:prstGeom prst="rect">
            <a:avLst/>
          </a:prstGeom>
          <a:noFill/>
        </p:spPr>
        <p:txBody>
          <a:bodyPr wrap="square" rtlCol="0">
            <a:spAutoFit/>
          </a:bodyPr>
          <a:lstStyle/>
          <a:p>
            <a:pPr marL="285750" indent="-285750">
              <a:buFont typeface="Arial" panose="020B0604020202020204" pitchFamily="34" charset="0"/>
              <a:buChar char="•"/>
            </a:pPr>
            <a:r>
              <a:rPr lang="en-US" dirty="0"/>
              <a:t>What’s interesting is that the 3</a:t>
            </a:r>
            <a:r>
              <a:rPr lang="en-US" baseline="30000" dirty="0"/>
              <a:t>rd</a:t>
            </a:r>
            <a:r>
              <a:rPr lang="en-US" dirty="0"/>
              <a:t> worst performer shows that there are 3,362 cancellations through a non-specified agent. We should look further into what’s enabling this figure. Is this direct sales, which may be altogether bypassing an agent?</a:t>
            </a:r>
          </a:p>
        </p:txBody>
      </p:sp>
    </p:spTree>
    <p:extLst>
      <p:ext uri="{BB962C8B-B14F-4D97-AF65-F5344CB8AC3E}">
        <p14:creationId xmlns:p14="http://schemas.microsoft.com/office/powerpoint/2010/main" val="170212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57D28-4D5E-47FF-AFBF-49E88FCB18B7}"/>
              </a:ext>
            </a:extLst>
          </p:cNvPr>
          <p:cNvSpPr>
            <a:spLocks noGrp="1"/>
          </p:cNvSpPr>
          <p:nvPr>
            <p:ph type="title"/>
          </p:nvPr>
        </p:nvSpPr>
        <p:spPr>
          <a:xfrm>
            <a:off x="1567070" y="259109"/>
            <a:ext cx="10515600" cy="1325563"/>
          </a:xfrm>
        </p:spPr>
        <p:txBody>
          <a:bodyPr>
            <a:normAutofit/>
          </a:bodyPr>
          <a:lstStyle/>
          <a:p>
            <a:r>
              <a:rPr lang="en-US" sz="2800" dirty="0"/>
              <a:t>Agent 9 leads majority of the cancellations in our largest market segment, Online TA</a:t>
            </a:r>
          </a:p>
        </p:txBody>
      </p:sp>
      <p:sp>
        <p:nvSpPr>
          <p:cNvPr id="7" name="Rectangle 6">
            <a:extLst>
              <a:ext uri="{FF2B5EF4-FFF2-40B4-BE49-F238E27FC236}">
                <a16:creationId xmlns:a16="http://schemas.microsoft.com/office/drawing/2014/main" id="{8F490C50-142C-4843-A107-1367D428AF78}"/>
              </a:ext>
            </a:extLst>
          </p:cNvPr>
          <p:cNvSpPr/>
          <p:nvPr/>
        </p:nvSpPr>
        <p:spPr>
          <a:xfrm>
            <a:off x="9223513" y="2677629"/>
            <a:ext cx="2676939" cy="287503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TextBox 8">
            <a:extLst>
              <a:ext uri="{FF2B5EF4-FFF2-40B4-BE49-F238E27FC236}">
                <a16:creationId xmlns:a16="http://schemas.microsoft.com/office/drawing/2014/main" id="{C2C34AA3-F7C7-46F9-A14E-36DEA508C9E5}"/>
              </a:ext>
            </a:extLst>
          </p:cNvPr>
          <p:cNvSpPr txBox="1"/>
          <p:nvPr/>
        </p:nvSpPr>
        <p:spPr>
          <a:xfrm>
            <a:off x="9190381" y="2308298"/>
            <a:ext cx="1417982" cy="369332"/>
          </a:xfrm>
          <a:prstGeom prst="rect">
            <a:avLst/>
          </a:prstGeom>
          <a:noFill/>
        </p:spPr>
        <p:txBody>
          <a:bodyPr wrap="square" rtlCol="0">
            <a:spAutoFit/>
          </a:bodyPr>
          <a:lstStyle/>
          <a:p>
            <a:r>
              <a:rPr lang="en-US" b="1" dirty="0"/>
              <a:t>Key Insight</a:t>
            </a:r>
          </a:p>
        </p:txBody>
      </p:sp>
      <p:sp>
        <p:nvSpPr>
          <p:cNvPr id="11" name="TextBox 10">
            <a:extLst>
              <a:ext uri="{FF2B5EF4-FFF2-40B4-BE49-F238E27FC236}">
                <a16:creationId xmlns:a16="http://schemas.microsoft.com/office/drawing/2014/main" id="{8AF1AC48-970E-4962-B110-D0FE66DF2E1D}"/>
              </a:ext>
            </a:extLst>
          </p:cNvPr>
          <p:cNvSpPr txBox="1"/>
          <p:nvPr/>
        </p:nvSpPr>
        <p:spPr>
          <a:xfrm>
            <a:off x="9206947" y="2690882"/>
            <a:ext cx="2676939" cy="2031325"/>
          </a:xfrm>
          <a:prstGeom prst="rect">
            <a:avLst/>
          </a:prstGeom>
          <a:noFill/>
        </p:spPr>
        <p:txBody>
          <a:bodyPr wrap="square" rtlCol="0">
            <a:spAutoFit/>
          </a:bodyPr>
          <a:lstStyle/>
          <a:p>
            <a:pPr marL="285750" indent="-285750">
              <a:buFont typeface="Arial" panose="020B0604020202020204" pitchFamily="34" charset="0"/>
              <a:buChar char="•"/>
            </a:pPr>
            <a:r>
              <a:rPr lang="en-US" dirty="0"/>
              <a:t>We should focus on investigating Agents 9 and 240 since Online TA is our largest market for cancellations and they’re the two largest contributing agents.</a:t>
            </a:r>
          </a:p>
        </p:txBody>
      </p:sp>
      <p:pic>
        <p:nvPicPr>
          <p:cNvPr id="12" name="Picture 11">
            <a:extLst>
              <a:ext uri="{FF2B5EF4-FFF2-40B4-BE49-F238E27FC236}">
                <a16:creationId xmlns:a16="http://schemas.microsoft.com/office/drawing/2014/main" id="{8A8FDEB9-5F65-4708-9A07-F1C01190CC3A}"/>
              </a:ext>
            </a:extLst>
          </p:cNvPr>
          <p:cNvPicPr>
            <a:picLocks noChangeAspect="1"/>
          </p:cNvPicPr>
          <p:nvPr/>
        </p:nvPicPr>
        <p:blipFill>
          <a:blip r:embed="rId2"/>
          <a:stretch>
            <a:fillRect/>
          </a:stretch>
        </p:blipFill>
        <p:spPr>
          <a:xfrm>
            <a:off x="599661" y="1228960"/>
            <a:ext cx="8279296" cy="5369931"/>
          </a:xfrm>
          <a:prstGeom prst="rect">
            <a:avLst/>
          </a:prstGeom>
        </p:spPr>
      </p:pic>
      <p:pic>
        <p:nvPicPr>
          <p:cNvPr id="5" name="Picture 4">
            <a:extLst>
              <a:ext uri="{FF2B5EF4-FFF2-40B4-BE49-F238E27FC236}">
                <a16:creationId xmlns:a16="http://schemas.microsoft.com/office/drawing/2014/main" id="{FB550CEF-0BA9-4B7B-9C02-DF1E9B0385BC}"/>
              </a:ext>
            </a:extLst>
          </p:cNvPr>
          <p:cNvPicPr>
            <a:picLocks noChangeAspect="1"/>
          </p:cNvPicPr>
          <p:nvPr/>
        </p:nvPicPr>
        <p:blipFill rotWithShape="1">
          <a:blip r:embed="rId3"/>
          <a:srcRect r="63538"/>
          <a:stretch/>
        </p:blipFill>
        <p:spPr>
          <a:xfrm>
            <a:off x="7156177" y="2040513"/>
            <a:ext cx="954154" cy="1879192"/>
          </a:xfrm>
          <a:prstGeom prst="rect">
            <a:avLst/>
          </a:prstGeom>
        </p:spPr>
      </p:pic>
    </p:spTree>
    <p:extLst>
      <p:ext uri="{BB962C8B-B14F-4D97-AF65-F5344CB8AC3E}">
        <p14:creationId xmlns:p14="http://schemas.microsoft.com/office/powerpoint/2010/main" val="2530427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C8DBA-053A-42E5-9B5D-0268283CC66F}"/>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C83115CE-74C8-440C-8B13-79D8CBA6B67D}"/>
              </a:ext>
            </a:extLst>
          </p:cNvPr>
          <p:cNvSpPr>
            <a:spLocks noGrp="1"/>
          </p:cNvSpPr>
          <p:nvPr>
            <p:ph idx="1"/>
          </p:nvPr>
        </p:nvSpPr>
        <p:spPr>
          <a:xfrm>
            <a:off x="1881809" y="1905000"/>
            <a:ext cx="9622803" cy="2468217"/>
          </a:xfrm>
        </p:spPr>
        <p:txBody>
          <a:bodyPr>
            <a:noAutofit/>
          </a:bodyPr>
          <a:lstStyle/>
          <a:p>
            <a:r>
              <a:rPr lang="en-US" sz="2000" dirty="0"/>
              <a:t>Focus on City Hotel Cancellations, especially during Months April, May, and June</a:t>
            </a:r>
          </a:p>
          <a:p>
            <a:r>
              <a:rPr lang="en-US" sz="2000" dirty="0"/>
              <a:t>Consider increasing non-refund offerings to mitigate loss in revenue</a:t>
            </a:r>
          </a:p>
          <a:p>
            <a:r>
              <a:rPr lang="en-US" sz="2000" dirty="0"/>
              <a:t>Increase corporate sales to mitigate seemingly inevitable cancellations from Online Travel Agents during the summer months</a:t>
            </a:r>
          </a:p>
          <a:p>
            <a:r>
              <a:rPr lang="en-US" sz="2000" dirty="0"/>
              <a:t>Investigate Agents 9 and 240 since they’re the 2 largest contributors to cancellations</a:t>
            </a:r>
          </a:p>
          <a:p>
            <a:endParaRPr lang="en-US" sz="2000" dirty="0"/>
          </a:p>
        </p:txBody>
      </p:sp>
    </p:spTree>
    <p:extLst>
      <p:ext uri="{BB962C8B-B14F-4D97-AF65-F5344CB8AC3E}">
        <p14:creationId xmlns:p14="http://schemas.microsoft.com/office/powerpoint/2010/main" val="6212829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docProps/app.xml><?xml version="1.0" encoding="utf-8"?>
<Properties xmlns="http://schemas.openxmlformats.org/officeDocument/2006/extended-properties" xmlns:vt="http://schemas.openxmlformats.org/officeDocument/2006/docPropsVTypes">
  <Template>Wisp</Template>
  <TotalTime>1234</TotalTime>
  <Words>329</Words>
  <Application>Microsoft Office PowerPoint</Application>
  <PresentationFormat>Widescreen</PresentationFormat>
  <Paragraphs>22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Wisp</vt:lpstr>
      <vt:lpstr>Hotel Booking Demand</vt:lpstr>
      <vt:lpstr>City Hotel Cancellations are more problematic than Resort Hotels  </vt:lpstr>
      <vt:lpstr>Up to 1/2 of the money is saved in Non-refundable cancellations</vt:lpstr>
      <vt:lpstr>Cancellations are happening most often via Online Travel Agents</vt:lpstr>
      <vt:lpstr>Agent 9 is garnering almost 300% more cancellations than the 2nd worst performer in relation to cancellations</vt:lpstr>
      <vt:lpstr>Agent 9 leads majority of the cancellations in our largest market segment, Online TA</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Thomas Simon</dc:creator>
  <cp:lastModifiedBy>Thomas Simon</cp:lastModifiedBy>
  <cp:revision>13</cp:revision>
  <dcterms:created xsi:type="dcterms:W3CDTF">2020-09-21T00:18:04Z</dcterms:created>
  <dcterms:modified xsi:type="dcterms:W3CDTF">2020-11-02T20:38:53Z</dcterms:modified>
</cp:coreProperties>
</file>