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 id="2147483651" r:id="rId2"/>
  </p:sldMasterIdLst>
  <p:notesMasterIdLst>
    <p:notesMasterId r:id="rId9"/>
  </p:notesMasterIdLst>
  <p:sldIdLst>
    <p:sldId id="256" r:id="rId3"/>
    <p:sldId id="257" r:id="rId4"/>
    <p:sldId id="258" r:id="rId5"/>
    <p:sldId id="259" r:id="rId6"/>
    <p:sldId id="260" r:id="rId7"/>
    <p:sldId id="261" r:id="rId8"/>
  </p:sldIdLst>
  <p:sldSz cx="8961438" cy="6721475"/>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3">
          <p15:clr>
            <a:srgbClr val="A4A3A4"/>
          </p15:clr>
        </p15:guide>
        <p15:guide id="2" pos="5535">
          <p15:clr>
            <a:srgbClr val="A4A3A4"/>
          </p15:clr>
        </p15:guide>
        <p15:guide id="3" pos="119">
          <p15:clr>
            <a:srgbClr val="A4A3A4"/>
          </p15:clr>
        </p15:guide>
        <p15:guide id="4" pos="3664">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ggHTocux73eUUS8qCNXO43N9vI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1411" y="77"/>
      </p:cViewPr>
      <p:guideLst>
        <p:guide orient="horz" pos="293"/>
        <p:guide pos="5535"/>
        <p:guide pos="119"/>
        <p:guide pos="366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customschemas.google.com/relationships/presentationmetadata" Target="metadata"/><Relationship Id="rId3" Type="http://schemas.openxmlformats.org/officeDocument/2006/relationships/slide" Target="slides/slide1.xml"/><Relationship Id="rId7" Type="http://schemas.openxmlformats.org/officeDocument/2006/relationships/slide" Target="slides/slide5.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 name="Google Shape;4;n"/>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2pPr>
            <a:lvl3pPr marL="1371600" marR="0" lvl="2"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
        <p:nvSpPr>
          <p:cNvPr id="6" name="Google Shape;6;n"/>
          <p:cNvSpPr txBox="1">
            <a:spLocks noGrp="1"/>
          </p:cNvSpPr>
          <p:nvPr>
            <p:ph type="ftr" idx="11"/>
          </p:nvPr>
        </p:nvSpPr>
        <p:spPr>
          <a:xfrm>
            <a:off x="6331953" y="110938"/>
            <a:ext cx="65" cy="122914"/>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6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38" name="Google Shape;38;p1:notes"/>
          <p:cNvSpPr txBox="1">
            <a:spLocks noGrp="1"/>
          </p:cNvSpPr>
          <p:nvPr>
            <p:ph type="body" idx="1"/>
          </p:nvPr>
        </p:nvSpPr>
        <p:spPr>
          <a:xfrm>
            <a:off x="472065" y="5333978"/>
            <a:ext cx="5859954" cy="24582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39" name="Google Shape;39;p1:notes"/>
          <p:cNvSpPr txBox="1">
            <a:spLocks noGrp="1"/>
          </p:cNvSpPr>
          <p:nvPr>
            <p:ph type="sldNum" idx="12"/>
          </p:nvPr>
        </p:nvSpPr>
        <p:spPr>
          <a:xfrm>
            <a:off x="6245419" y="9545294"/>
            <a:ext cx="86598" cy="185676"/>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en-AU"/>
              <a:t>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3: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 name="Google Shape;46;p3: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67" name="Google Shape;67;p2:notes"/>
          <p:cNvSpPr txBox="1">
            <a:spLocks noGrp="1"/>
          </p:cNvSpPr>
          <p:nvPr>
            <p:ph type="body" idx="1"/>
          </p:nvPr>
        </p:nvSpPr>
        <p:spPr>
          <a:xfrm>
            <a:off x="472065" y="5333979"/>
            <a:ext cx="5859954" cy="24622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68" name="Google Shape;68;p2:notes"/>
          <p:cNvSpPr txBox="1">
            <a:spLocks noGrp="1"/>
          </p:cNvSpPr>
          <p:nvPr>
            <p:ph type="sldNum" idx="12"/>
          </p:nvPr>
        </p:nvSpPr>
        <p:spPr>
          <a:xfrm>
            <a:off x="6247057" y="9546304"/>
            <a:ext cx="84959" cy="184666"/>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en-AU"/>
              <a:t>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1" name="Google Shape;101;p5: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3"/>
        <p:cNvGrpSpPr/>
        <p:nvPr/>
      </p:nvGrpSpPr>
      <p:grpSpPr>
        <a:xfrm>
          <a:off x="0" y="0"/>
          <a:ext cx="0" cy="0"/>
          <a:chOff x="0" y="0"/>
          <a:chExt cx="0" cy="0"/>
        </a:xfrm>
      </p:grpSpPr>
      <p:sp>
        <p:nvSpPr>
          <p:cNvPr id="14" name="Google Shape;14;p8"/>
          <p:cNvSpPr/>
          <p:nvPr/>
        </p:nvSpPr>
        <p:spPr>
          <a:xfrm>
            <a:off x="0" y="4630993"/>
            <a:ext cx="8961438" cy="209048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none">
              <a:solidFill>
                <a:schemeClr val="dk1"/>
              </a:solidFill>
              <a:latin typeface="Arial"/>
              <a:ea typeface="Arial"/>
              <a:cs typeface="Arial"/>
              <a:sym typeface="Arial"/>
            </a:endParaRPr>
          </a:p>
        </p:txBody>
      </p:sp>
      <p:graphicFrame>
        <p:nvGraphicFramePr>
          <p:cNvPr id="15" name="Google Shape;15;p8"/>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0" r:id="rId3" imgW="1587" imgH="1587" progId="TCLayout.ActiveDocument.1">
                  <p:embed/>
                </p:oleObj>
              </mc:Choice>
              <mc:Fallback>
                <p:oleObj r:id="rId3" imgW="1587" imgH="1587" progId="TCLayout.ActiveDocument.1">
                  <p:embed/>
                  <p:pic>
                    <p:nvPicPr>
                      <p:cNvPr id="15" name="Google Shape;15;p8"/>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16" name="Google Shape;16;p8"/>
          <p:cNvSpPr txBox="1">
            <a:spLocks noGrp="1"/>
          </p:cNvSpPr>
          <p:nvPr>
            <p:ph type="ctrTitle"/>
          </p:nvPr>
        </p:nvSpPr>
        <p:spPr>
          <a:xfrm>
            <a:off x="233363" y="3475212"/>
            <a:ext cx="7368890" cy="49244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1">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233363" y="4761441"/>
            <a:ext cx="7368890" cy="21544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400">
                <a:latin typeface="Arial"/>
                <a:ea typeface="Arial"/>
                <a:cs typeface="Arial"/>
                <a:sym typeface="Arial"/>
              </a:defRPr>
            </a:lvl1pPr>
            <a:lvl2pPr lvl="1" algn="l">
              <a:spcBef>
                <a:spcPts val="0"/>
              </a:spcBef>
              <a:spcAft>
                <a:spcPts val="0"/>
              </a:spcAft>
              <a:buSzPts val="2250"/>
              <a:buChar char="▪"/>
              <a:defRPr/>
            </a:lvl2pPr>
            <a:lvl3pPr lvl="2" algn="l">
              <a:spcBef>
                <a:spcPts val="0"/>
              </a:spcBef>
              <a:spcAft>
                <a:spcPts val="0"/>
              </a:spcAft>
              <a:buSzPts val="2160"/>
              <a:buChar char="–"/>
              <a:defRPr/>
            </a:lvl3pPr>
            <a:lvl4pPr lvl="3" algn="l">
              <a:spcBef>
                <a:spcPts val="0"/>
              </a:spcBef>
              <a:spcAft>
                <a:spcPts val="0"/>
              </a:spcAft>
              <a:buSzPts val="2160"/>
              <a:buChar char="▫"/>
              <a:defRPr/>
            </a:lvl4pPr>
            <a:lvl5pPr lvl="4" algn="l">
              <a:spcBef>
                <a:spcPts val="0"/>
              </a:spcBef>
              <a:spcAft>
                <a:spcPts val="0"/>
              </a:spcAft>
              <a:buSzPts val="1602"/>
              <a:buChar char="-"/>
              <a:defRPr/>
            </a:lvl5pPr>
            <a:lvl6pPr lvl="5" algn="l">
              <a:spcBef>
                <a:spcPts val="0"/>
              </a:spcBef>
              <a:spcAft>
                <a:spcPts val="0"/>
              </a:spcAft>
              <a:buSzPts val="1602"/>
              <a:buChar char="-"/>
              <a:defRPr/>
            </a:lvl6pPr>
            <a:lvl7pPr lvl="6" algn="l">
              <a:spcBef>
                <a:spcPts val="0"/>
              </a:spcBef>
              <a:spcAft>
                <a:spcPts val="0"/>
              </a:spcAft>
              <a:buSzPts val="1602"/>
              <a:buChar char="-"/>
              <a:defRPr/>
            </a:lvl7pPr>
            <a:lvl8pPr lvl="7" algn="l">
              <a:spcBef>
                <a:spcPts val="0"/>
              </a:spcBef>
              <a:spcAft>
                <a:spcPts val="0"/>
              </a:spcAft>
              <a:buSzPts val="1602"/>
              <a:buChar char="-"/>
              <a:defRPr/>
            </a:lvl8pPr>
            <a:lvl9pPr lvl="8" algn="l">
              <a:spcBef>
                <a:spcPts val="0"/>
              </a:spcBef>
              <a:spcAft>
                <a:spcPts val="0"/>
              </a:spcAft>
              <a:buSzPts val="1602"/>
              <a:buChar char="-"/>
              <a:defRPr/>
            </a:lvl9pPr>
          </a:lstStyle>
          <a:p>
            <a:endParaRPr/>
          </a:p>
        </p:txBody>
      </p:sp>
      <p:sp>
        <p:nvSpPr>
          <p:cNvPr id="18" name="Google Shape;18;p8"/>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800" b="0" i="0" u="none" strike="noStrike" cap="none">
              <a:solidFill>
                <a:srgbClr val="000000"/>
              </a:solidFill>
              <a:latin typeface="Arial"/>
              <a:ea typeface="Arial"/>
              <a:cs typeface="Arial"/>
              <a:sym typeface="Arial"/>
            </a:endParaRPr>
          </a:p>
        </p:txBody>
      </p:sp>
      <p:pic>
        <p:nvPicPr>
          <p:cNvPr id="19" name="Google Shape;19;p8" descr="https://lh4.googleusercontent.com/Mo5xEJ40kcGhKGf19rqfoefwMDgEDGstwv3C0JMs_Y1J7HXWuY8KuHjIz12F4qpz39l8989Nh5t9fTPG58GPBPEtE9L9dY0nOi1oyFoNENbnqmS8eFn9dFoas4bIwH5xdPoSfddu"/>
          <p:cNvPicPr preferRelativeResize="0"/>
          <p:nvPr/>
        </p:nvPicPr>
        <p:blipFill rotWithShape="1">
          <a:blip r:embed="rId5">
            <a:alphaModFix/>
          </a:blip>
          <a:srcRect/>
          <a:stretch/>
        </p:blipFill>
        <p:spPr>
          <a:xfrm>
            <a:off x="6477666" y="0"/>
            <a:ext cx="2483772" cy="79412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0"/>
        <p:cNvGrpSpPr/>
        <p:nvPr/>
      </p:nvGrpSpPr>
      <p:grpSpPr>
        <a:xfrm>
          <a:off x="0" y="0"/>
          <a:ext cx="0" cy="0"/>
          <a:chOff x="0" y="0"/>
          <a:chExt cx="0" cy="0"/>
        </a:xfrm>
      </p:grpSpPr>
      <p:graphicFrame>
        <p:nvGraphicFramePr>
          <p:cNvPr id="21" name="Google Shape;21;p9"/>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4" r:id="rId3" imgW="1587" imgH="1587" progId="TCLayout.ActiveDocument.1">
                  <p:embed/>
                </p:oleObj>
              </mc:Choice>
              <mc:Fallback>
                <p:oleObj r:id="rId3" imgW="1587" imgH="1587" progId="TCLayout.ActiveDocument.1">
                  <p:embed/>
                  <p:pic>
                    <p:nvPicPr>
                      <p:cNvPr id="21" name="Google Shape;21;p9"/>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22" name="Google Shape;22;p9"/>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3" name="Google Shape;23;p9"/>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31"/>
        <p:cNvGrpSpPr/>
        <p:nvPr/>
      </p:nvGrpSpPr>
      <p:grpSpPr>
        <a:xfrm>
          <a:off x="0" y="0"/>
          <a:ext cx="0" cy="0"/>
          <a:chOff x="0" y="0"/>
          <a:chExt cx="0" cy="0"/>
        </a:xfrm>
      </p:grpSpPr>
      <p:sp>
        <p:nvSpPr>
          <p:cNvPr id="32" name="Google Shape;32;p12"/>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371475" algn="l">
              <a:spcBef>
                <a:spcPts val="0"/>
              </a:spcBef>
              <a:spcAft>
                <a:spcPts val="0"/>
              </a:spcAft>
              <a:buSzPts val="2250"/>
              <a:buChar char="▪"/>
              <a:defRPr/>
            </a:lvl2pPr>
            <a:lvl3pPr marL="1371600" lvl="2" indent="-365760" algn="l">
              <a:spcBef>
                <a:spcPts val="0"/>
              </a:spcBef>
              <a:spcAft>
                <a:spcPts val="0"/>
              </a:spcAft>
              <a:buSzPts val="2160"/>
              <a:buChar char="–"/>
              <a:defRPr/>
            </a:lvl3pPr>
            <a:lvl4pPr marL="1828800" lvl="3" indent="-365760" algn="l">
              <a:spcBef>
                <a:spcPts val="0"/>
              </a:spcBef>
              <a:spcAft>
                <a:spcPts val="0"/>
              </a:spcAft>
              <a:buSzPts val="2160"/>
              <a:buChar char="▫"/>
              <a:defRPr/>
            </a:lvl4pPr>
            <a:lvl5pPr marL="2286000" lvl="4" indent="-330326" algn="l">
              <a:spcBef>
                <a:spcPts val="0"/>
              </a:spcBef>
              <a:spcAft>
                <a:spcPts val="0"/>
              </a:spcAft>
              <a:buSzPts val="1602"/>
              <a:buChar char="-"/>
              <a:defRPr/>
            </a:lvl5pPr>
            <a:lvl6pPr marL="2743200" lvl="5" indent="-330326" algn="l">
              <a:spcBef>
                <a:spcPts val="0"/>
              </a:spcBef>
              <a:spcAft>
                <a:spcPts val="0"/>
              </a:spcAft>
              <a:buSzPts val="1602"/>
              <a:buChar char="-"/>
              <a:defRPr/>
            </a:lvl6pPr>
            <a:lvl7pPr marL="3200400" lvl="6" indent="-330326" algn="l">
              <a:spcBef>
                <a:spcPts val="0"/>
              </a:spcBef>
              <a:spcAft>
                <a:spcPts val="0"/>
              </a:spcAft>
              <a:buSzPts val="1602"/>
              <a:buChar char="-"/>
              <a:defRPr/>
            </a:lvl7pPr>
            <a:lvl8pPr marL="3657600" lvl="7" indent="-330327" algn="l">
              <a:spcBef>
                <a:spcPts val="0"/>
              </a:spcBef>
              <a:spcAft>
                <a:spcPts val="0"/>
              </a:spcAft>
              <a:buSzPts val="1602"/>
              <a:buChar char="-"/>
              <a:defRPr/>
            </a:lvl8pPr>
            <a:lvl9pPr marL="4114800" lvl="8" indent="-330327" algn="l">
              <a:spcBef>
                <a:spcPts val="0"/>
              </a:spcBef>
              <a:spcAft>
                <a:spcPts val="0"/>
              </a:spcAft>
              <a:buSzPts val="1602"/>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graphicFrame>
        <p:nvGraphicFramePr>
          <p:cNvPr id="8" name="Google Shape;8;p7"/>
          <p:cNvGraphicFramePr/>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6" r:id="rId5" imgW="158750" imgH="158750" progId="TCLayout.ActiveDocument.1">
                  <p:embed/>
                </p:oleObj>
              </mc:Choice>
              <mc:Fallback>
                <p:oleObj r:id="rId5" imgW="158750" imgH="158750" progId="TCLayout.ActiveDocument.1">
                  <p:embed/>
                  <p:pic>
                    <p:nvPicPr>
                      <p:cNvPr id="8" name="Google Shape;8;p7"/>
                      <p:cNvPicPr preferRelativeResize="0"/>
                      <p:nvPr/>
                    </p:nvPicPr>
                    <p:blipFill rotWithShape="1">
                      <a:blip r:embed="rId6">
                        <a:alphaModFix/>
                      </a:blip>
                      <a:srcRect/>
                      <a:stretch/>
                    </p:blipFill>
                    <p:spPr>
                      <a:xfrm>
                        <a:off x="0" y="0"/>
                        <a:ext cx="158750" cy="158750"/>
                      </a:xfrm>
                      <a:prstGeom prst="rect">
                        <a:avLst/>
                      </a:prstGeom>
                      <a:noFill/>
                      <a:ln>
                        <a:noFill/>
                      </a:ln>
                    </p:spPr>
                  </p:pic>
                </p:oleObj>
              </mc:Fallback>
            </mc:AlternateContent>
          </a:graphicData>
        </a:graphic>
      </p:graphicFrame>
      <p:sp>
        <p:nvSpPr>
          <p:cNvPr id="9" name="Google Shape;9;p7"/>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800" b="0" i="0" u="none" strike="noStrike" cap="none">
              <a:solidFill>
                <a:srgbClr val="000000"/>
              </a:solidFill>
              <a:latin typeface="Arial"/>
              <a:ea typeface="Arial"/>
              <a:cs typeface="Arial"/>
              <a:sym typeface="Arial"/>
            </a:endParaRPr>
          </a:p>
        </p:txBody>
      </p:sp>
      <p:sp>
        <p:nvSpPr>
          <p:cNvPr id="10" name="Google Shape;10;p7"/>
          <p:cNvSpPr txBox="1">
            <a:spLocks noGrp="1"/>
          </p:cNvSpPr>
          <p:nvPr>
            <p:ph type="body" idx="1"/>
          </p:nvPr>
        </p:nvSpPr>
        <p:spPr>
          <a:xfrm>
            <a:off x="2296318" y="2519678"/>
            <a:ext cx="4302125" cy="1231106"/>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55600" algn="l" rtl="0">
              <a:spcBef>
                <a:spcPts val="0"/>
              </a:spcBef>
              <a:spcAft>
                <a:spcPts val="0"/>
              </a:spcAft>
              <a:buClr>
                <a:schemeClr val="dk2"/>
              </a:buClr>
              <a:buSzPts val="2000"/>
              <a:buFont typeface="Arial"/>
              <a:buChar char="▪"/>
              <a:defRPr sz="1600" b="0" i="0" u="none" strike="noStrike" cap="none">
                <a:solidFill>
                  <a:schemeClr val="dk1"/>
                </a:solidFill>
                <a:latin typeface="Arial"/>
                <a:ea typeface="Arial"/>
                <a:cs typeface="Arial"/>
                <a:sym typeface="Arial"/>
              </a:defRPr>
            </a:lvl2pPr>
            <a:lvl3pPr marL="1371600" marR="0" lvl="2"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4pPr>
            <a:lvl5pPr marL="2286000" marR="0" lvl="4"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6pPr>
            <a:lvl7pPr marL="3200400" marR="0" lvl="6"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7pPr>
            <a:lvl8pPr marL="3657600" marR="0" lvl="7"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8pPr>
            <a:lvl9pPr marL="4114800" marR="0" lvl="8"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1" name="Google Shape;11;p7"/>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9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9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19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19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19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19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19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19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1900" b="1" i="0" u="none" strike="noStrike" cap="none">
                <a:solidFill>
                  <a:schemeClr val="dk2"/>
                </a:solidFill>
                <a:latin typeface="Arial"/>
                <a:ea typeface="Arial"/>
                <a:cs typeface="Arial"/>
                <a:sym typeface="Arial"/>
              </a:defRPr>
            </a:lvl9pPr>
          </a:lstStyle>
          <a:p>
            <a:endParaRPr/>
          </a:p>
        </p:txBody>
      </p:sp>
      <p:sp>
        <p:nvSpPr>
          <p:cNvPr id="12" name="Google Shape;12;p7"/>
          <p:cNvSpPr txBox="1"/>
          <p:nvPr/>
        </p:nvSpPr>
        <p:spPr>
          <a:xfrm>
            <a:off x="8632894" y="6485048"/>
            <a:ext cx="157094" cy="153888"/>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AU"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10"/>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223" b="0" i="0" u="none" strike="noStrike" cap="none">
                <a:solidFill>
                  <a:schemeClr val="accent6"/>
                </a:solidFill>
                <a:latin typeface="Arial"/>
                <a:ea typeface="Arial"/>
                <a:cs typeface="Arial"/>
                <a:sym typeface="Arial"/>
              </a:defRPr>
            </a:lvl1pPr>
            <a:lvl2pPr marL="914400" marR="0" lvl="1" indent="-325675" algn="l" rtl="0">
              <a:spcBef>
                <a:spcPts val="0"/>
              </a:spcBef>
              <a:spcAft>
                <a:spcPts val="0"/>
              </a:spcAft>
              <a:buClr>
                <a:schemeClr val="dk2"/>
              </a:buClr>
              <a:buSzPts val="1529"/>
              <a:buFont typeface="Arial"/>
              <a:buChar char="▪"/>
              <a:defRPr sz="1223" b="0" i="0" u="none" strike="noStrike" cap="none">
                <a:solidFill>
                  <a:schemeClr val="accent6"/>
                </a:solidFill>
                <a:latin typeface="Arial"/>
                <a:ea typeface="Arial"/>
                <a:cs typeface="Arial"/>
                <a:sym typeface="Arial"/>
              </a:defRPr>
            </a:lvl2pPr>
            <a:lvl3pPr marL="1371600" marR="0" lvl="2" indent="-321792" algn="l" rtl="0">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3pPr>
            <a:lvl4pPr marL="1828800" marR="0" lvl="3" indent="-321792" algn="l" rtl="0">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4pPr>
            <a:lvl5pPr marL="2286000" marR="0" lvl="4" indent="-297717" algn="l" rtl="0">
              <a:spcBef>
                <a:spcPts val="0"/>
              </a:spcBef>
              <a:spcAft>
                <a:spcPts val="0"/>
              </a:spcAft>
              <a:buClr>
                <a:schemeClr val="dk2"/>
              </a:buClr>
              <a:buSzPts val="1088"/>
              <a:buFont typeface="Arial"/>
              <a:buChar char="-"/>
              <a:defRPr sz="1223" b="0" i="0" u="none" strike="noStrike" cap="none">
                <a:solidFill>
                  <a:schemeClr val="accent6"/>
                </a:solidFill>
                <a:latin typeface="Arial"/>
                <a:ea typeface="Arial"/>
                <a:cs typeface="Arial"/>
                <a:sym typeface="Arial"/>
              </a:defRPr>
            </a:lvl5pPr>
            <a:lvl6pPr marL="2743200" marR="0" lvl="5"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6pPr>
            <a:lvl7pPr marL="3200400" marR="0" lvl="6"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7pPr>
            <a:lvl8pPr marL="3657600" marR="0" lvl="7"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8pPr>
            <a:lvl9pPr marL="4114800" marR="0" lvl="8"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9pPr>
          </a:lstStyle>
          <a:p>
            <a:endParaRPr/>
          </a:p>
        </p:txBody>
      </p:sp>
      <p:sp>
        <p:nvSpPr>
          <p:cNvPr id="26" name="Google Shape;26;p10"/>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452" b="1" i="0" u="none" strike="noStrike" cap="none">
                <a:solidFill>
                  <a:schemeClr val="accent6"/>
                </a:solidFill>
                <a:latin typeface="Arial"/>
                <a:ea typeface="Arial"/>
                <a:cs typeface="Arial"/>
                <a:sym typeface="Arial"/>
              </a:defRPr>
            </a:lvl1pPr>
            <a:lvl2pPr marR="0" lvl="1" algn="l" rtl="0">
              <a:spcBef>
                <a:spcPts val="0"/>
              </a:spcBef>
              <a:spcAft>
                <a:spcPts val="0"/>
              </a:spcAft>
              <a:buSzPts val="1400"/>
              <a:buNone/>
              <a:defRPr sz="1452"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1452"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1452"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1452"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1452"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1452"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1452"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1452" b="1" i="0" u="none" strike="noStrike" cap="none">
                <a:solidFill>
                  <a:schemeClr val="dk2"/>
                </a:solidFill>
                <a:latin typeface="Arial"/>
                <a:ea typeface="Arial"/>
                <a:cs typeface="Arial"/>
                <a:sym typeface="Arial"/>
              </a:defRPr>
            </a:lvl9pPr>
          </a:lstStyle>
          <a:p>
            <a:endParaRPr/>
          </a:p>
        </p:txBody>
      </p:sp>
      <p:sp>
        <p:nvSpPr>
          <p:cNvPr id="27" name="Google Shape;27;p10"/>
          <p:cNvSpPr txBox="1"/>
          <p:nvPr/>
        </p:nvSpPr>
        <p:spPr>
          <a:xfrm>
            <a:off x="8671366" y="6503196"/>
            <a:ext cx="118623" cy="117596"/>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AU" sz="764">
                <a:solidFill>
                  <a:schemeClr val="dk1"/>
                </a:solidFill>
                <a:latin typeface="Arial"/>
                <a:ea typeface="Arial"/>
                <a:cs typeface="Arial"/>
                <a:sym typeface="Arial"/>
              </a:rPr>
              <a:t>‹#›</a:t>
            </a:fld>
            <a:endParaRPr sz="764">
              <a:solidFill>
                <a:schemeClr val="dk1"/>
              </a:solidFill>
              <a:latin typeface="Arial"/>
              <a:ea typeface="Arial"/>
              <a:cs typeface="Arial"/>
              <a:sym typeface="Arial"/>
            </a:endParaRPr>
          </a:p>
        </p:txBody>
      </p:sp>
      <p:cxnSp>
        <p:nvCxnSpPr>
          <p:cNvPr id="28" name="Google Shape;28;p10"/>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txBox="1">
            <a:spLocks noGrp="1"/>
          </p:cNvSpPr>
          <p:nvPr>
            <p:ph type="ctrTitle"/>
          </p:nvPr>
        </p:nvSpPr>
        <p:spPr>
          <a:xfrm>
            <a:off x="233364" y="3475206"/>
            <a:ext cx="7368890" cy="984885"/>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AU" dirty="0"/>
              <a:t>Hotel Bookings – </a:t>
            </a:r>
            <a:br>
              <a:rPr lang="en-AU" dirty="0"/>
            </a:br>
            <a:r>
              <a:rPr lang="en-AU" dirty="0"/>
              <a:t>Technical Presentation</a:t>
            </a:r>
            <a:endParaRPr dirty="0"/>
          </a:p>
        </p:txBody>
      </p:sp>
      <p:sp>
        <p:nvSpPr>
          <p:cNvPr id="42" name="Google Shape;42;p1"/>
          <p:cNvSpPr txBox="1"/>
          <p:nvPr/>
        </p:nvSpPr>
        <p:spPr>
          <a:xfrm>
            <a:off x="233364" y="5082685"/>
            <a:ext cx="493553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AU" sz="1400" b="0" i="0" u="none" strike="noStrike" cap="none" dirty="0">
                <a:solidFill>
                  <a:schemeClr val="dk1"/>
                </a:solidFill>
                <a:latin typeface="Arial"/>
                <a:ea typeface="Arial"/>
                <a:cs typeface="Arial"/>
                <a:sym typeface="Arial"/>
              </a:rPr>
              <a:t>Date: 10/1/2020 </a:t>
            </a:r>
            <a:endParaRPr dirty="0"/>
          </a:p>
        </p:txBody>
      </p:sp>
      <p:sp>
        <p:nvSpPr>
          <p:cNvPr id="43" name="Google Shape;43;p1"/>
          <p:cNvSpPr txBox="1"/>
          <p:nvPr/>
        </p:nvSpPr>
        <p:spPr>
          <a:xfrm>
            <a:off x="233363" y="5390533"/>
            <a:ext cx="493553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AU" sz="1400" b="0" i="0" u="none" strike="noStrike" cap="none" dirty="0">
                <a:solidFill>
                  <a:schemeClr val="dk1"/>
                </a:solidFill>
                <a:latin typeface="Arial"/>
                <a:ea typeface="Arial"/>
                <a:cs typeface="Arial"/>
                <a:sym typeface="Arial"/>
              </a:rPr>
              <a:t>Presenter: Thomas Simon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3"/>
          <p:cNvSpPr txBox="1">
            <a:spLocks noGrp="1"/>
          </p:cNvSpPr>
          <p:nvPr>
            <p:ph type="title"/>
          </p:nvPr>
        </p:nvSpPr>
        <p:spPr>
          <a:xfrm>
            <a:off x="171451" y="230188"/>
            <a:ext cx="8618537" cy="369332"/>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AU" sz="2400" dirty="0"/>
              <a:t>Cancellations are a hindrance to revenue.</a:t>
            </a:r>
            <a:endParaRPr sz="2400" dirty="0"/>
          </a:p>
        </p:txBody>
      </p:sp>
      <p:grpSp>
        <p:nvGrpSpPr>
          <p:cNvPr id="49" name="Google Shape;49;p3"/>
          <p:cNvGrpSpPr/>
          <p:nvPr/>
        </p:nvGrpSpPr>
        <p:grpSpPr>
          <a:xfrm>
            <a:off x="165559" y="2234369"/>
            <a:ext cx="8638284" cy="2393050"/>
            <a:chOff x="709649" y="1346899"/>
            <a:chExt cx="7491440" cy="1492135"/>
          </a:xfrm>
        </p:grpSpPr>
        <p:sp>
          <p:nvSpPr>
            <p:cNvPr id="50" name="Google Shape;50;p3"/>
            <p:cNvSpPr/>
            <p:nvPr/>
          </p:nvSpPr>
          <p:spPr>
            <a:xfrm>
              <a:off x="883141" y="1445674"/>
              <a:ext cx="3663767" cy="1393360"/>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51" name="Google Shape;51;p3"/>
            <p:cNvSpPr/>
            <p:nvPr/>
          </p:nvSpPr>
          <p:spPr>
            <a:xfrm>
              <a:off x="952547" y="1919150"/>
              <a:ext cx="3528392" cy="5017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b="1" dirty="0">
                  <a:solidFill>
                    <a:srgbClr val="002060"/>
                  </a:solidFill>
                  <a:latin typeface="Quattrocento Sans"/>
                  <a:ea typeface="Quattrocento Sans"/>
                  <a:cs typeface="Quattrocento Sans"/>
                  <a:sym typeface="Quattrocento Sans"/>
                </a:rPr>
                <a:t>Problem 1</a:t>
              </a:r>
              <a:endParaRPr dirty="0"/>
            </a:p>
            <a:p>
              <a:pPr marL="0" marR="0" lvl="0" indent="0" algn="ctr" rtl="0">
                <a:spcBef>
                  <a:spcPts val="0"/>
                </a:spcBef>
                <a:spcAft>
                  <a:spcPts val="0"/>
                </a:spcAft>
                <a:buNone/>
              </a:pPr>
              <a:r>
                <a:rPr lang="en-AU" b="1" dirty="0">
                  <a:solidFill>
                    <a:srgbClr val="002060"/>
                  </a:solidFill>
                  <a:latin typeface="Quattrocento Sans"/>
                  <a:ea typeface="Quattrocento Sans"/>
                  <a:cs typeface="Quattrocento Sans"/>
                  <a:sym typeface="Quattrocento Sans"/>
                </a:rPr>
                <a:t>Cancellations are leading to a loss in potential revenue.</a:t>
              </a:r>
              <a:endParaRPr dirty="0"/>
            </a:p>
          </p:txBody>
        </p:sp>
        <p:sp>
          <p:nvSpPr>
            <p:cNvPr id="52" name="Google Shape;52;p3"/>
            <p:cNvSpPr/>
            <p:nvPr/>
          </p:nvSpPr>
          <p:spPr>
            <a:xfrm>
              <a:off x="709649" y="1346899"/>
              <a:ext cx="381642" cy="392605"/>
            </a:xfrm>
            <a:prstGeom prst="ellipse">
              <a:avLst/>
            </a:prstGeom>
            <a:solidFill>
              <a:srgbClr val="F2F2F2"/>
            </a:solidFill>
            <a:ln w="28575" cap="flat" cmpd="sng">
              <a:solidFill>
                <a:srgbClr val="F5AF3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a:solidFill>
                    <a:srgbClr val="002060"/>
                  </a:solidFill>
                  <a:latin typeface="Quattrocento Sans"/>
                  <a:ea typeface="Quattrocento Sans"/>
                  <a:cs typeface="Quattrocento Sans"/>
                  <a:sym typeface="Quattrocento Sans"/>
                </a:rPr>
                <a:t>!</a:t>
              </a:r>
              <a:endParaRPr/>
            </a:p>
          </p:txBody>
        </p:sp>
        <p:sp>
          <p:nvSpPr>
            <p:cNvPr id="53" name="Google Shape;53;p3"/>
            <p:cNvSpPr/>
            <p:nvPr/>
          </p:nvSpPr>
          <p:spPr>
            <a:xfrm>
              <a:off x="4537322" y="1445674"/>
              <a:ext cx="3663767" cy="1393360"/>
            </a:xfrm>
            <a:prstGeom prst="rect">
              <a:avLst/>
            </a:prstGeom>
            <a:solidFill>
              <a:srgbClr val="F6A4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54" name="Google Shape;54;p3"/>
            <p:cNvSpPr/>
            <p:nvPr/>
          </p:nvSpPr>
          <p:spPr>
            <a:xfrm>
              <a:off x="4627557" y="1828658"/>
              <a:ext cx="3528392" cy="64808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b="1" dirty="0">
                  <a:solidFill>
                    <a:srgbClr val="002060"/>
                  </a:solidFill>
                  <a:latin typeface="Quattrocento Sans"/>
                  <a:ea typeface="Quattrocento Sans"/>
                  <a:cs typeface="Quattrocento Sans"/>
                  <a:sym typeface="Quattrocento Sans"/>
                </a:rPr>
                <a:t>We need to look for cancellation trends across different months, market segments, etc. since revenue is directly impacted and look for ways to mitigate any potential losses.</a:t>
              </a:r>
              <a:endParaRPr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a:spLocks noGrp="1"/>
          </p:cNvSpPr>
          <p:nvPr>
            <p:ph type="title"/>
          </p:nvPr>
        </p:nvSpPr>
        <p:spPr>
          <a:xfrm>
            <a:off x="171000" y="412384"/>
            <a:ext cx="8618537" cy="24622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AU" sz="1600" dirty="0"/>
              <a:t>With Zero Correlation between all of the variables, Cancellations seem to be seasonal.</a:t>
            </a:r>
            <a:endParaRPr dirty="0"/>
          </a:p>
        </p:txBody>
      </p:sp>
      <p:sp>
        <p:nvSpPr>
          <p:cNvPr id="72" name="Google Shape;72;p2"/>
          <p:cNvSpPr txBox="1"/>
          <p:nvPr/>
        </p:nvSpPr>
        <p:spPr>
          <a:xfrm>
            <a:off x="487779" y="5298704"/>
            <a:ext cx="153134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b="1" dirty="0">
                <a:solidFill>
                  <a:schemeClr val="dk1"/>
                </a:solidFill>
                <a:latin typeface="Arial"/>
                <a:ea typeface="Arial"/>
                <a:cs typeface="Arial"/>
                <a:sym typeface="Arial"/>
              </a:rPr>
              <a:t>Key Insights</a:t>
            </a:r>
            <a:endParaRPr dirty="0"/>
          </a:p>
        </p:txBody>
      </p:sp>
      <p:sp>
        <p:nvSpPr>
          <p:cNvPr id="74" name="Google Shape;74;p2"/>
          <p:cNvSpPr/>
          <p:nvPr/>
        </p:nvSpPr>
        <p:spPr>
          <a:xfrm>
            <a:off x="536492" y="5570427"/>
            <a:ext cx="7888453" cy="991008"/>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cxnSp>
        <p:nvCxnSpPr>
          <p:cNvPr id="80" name="Google Shape;80;p2"/>
          <p:cNvCxnSpPr>
            <a:cxnSpLocks/>
          </p:cNvCxnSpPr>
          <p:nvPr/>
        </p:nvCxnSpPr>
        <p:spPr>
          <a:xfrm rot="5400000">
            <a:off x="6586814" y="4956267"/>
            <a:ext cx="111300" cy="599700"/>
          </a:xfrm>
          <a:prstGeom prst="bentConnector3">
            <a:avLst>
              <a:gd name="adj1" fmla="val 50010"/>
            </a:avLst>
          </a:prstGeom>
          <a:noFill/>
          <a:ln w="12700" cap="flat" cmpd="sng">
            <a:solidFill>
              <a:schemeClr val="lt1"/>
            </a:solidFill>
            <a:prstDash val="solid"/>
            <a:miter lim="800000"/>
            <a:headEnd type="none" w="med" len="med"/>
            <a:tailEnd type="none" w="med" len="med"/>
          </a:ln>
        </p:spPr>
      </p:cxnSp>
      <p:cxnSp>
        <p:nvCxnSpPr>
          <p:cNvPr id="81" name="Google Shape;81;p2"/>
          <p:cNvCxnSpPr>
            <a:cxnSpLocks/>
          </p:cNvCxnSpPr>
          <p:nvPr/>
        </p:nvCxnSpPr>
        <p:spPr>
          <a:xfrm rot="-5400000" flipH="1">
            <a:off x="7185764" y="4957017"/>
            <a:ext cx="111300" cy="598200"/>
          </a:xfrm>
          <a:prstGeom prst="bentConnector3">
            <a:avLst>
              <a:gd name="adj1" fmla="val 50009"/>
            </a:avLst>
          </a:prstGeom>
          <a:noFill/>
          <a:ln w="12700" cap="flat" cmpd="sng">
            <a:solidFill>
              <a:schemeClr val="lt1"/>
            </a:solidFill>
            <a:prstDash val="solid"/>
            <a:miter lim="800000"/>
            <a:headEnd type="none" w="med" len="med"/>
            <a:tailEnd type="none" w="med" len="med"/>
          </a:ln>
        </p:spPr>
      </p:cxnSp>
      <p:cxnSp>
        <p:nvCxnSpPr>
          <p:cNvPr id="82" name="Google Shape;82;p2"/>
          <p:cNvCxnSpPr>
            <a:cxnSpLocks/>
          </p:cNvCxnSpPr>
          <p:nvPr/>
        </p:nvCxnSpPr>
        <p:spPr>
          <a:xfrm flipH="1">
            <a:off x="6941414" y="5200467"/>
            <a:ext cx="900" cy="111300"/>
          </a:xfrm>
          <a:prstGeom prst="straightConnector1">
            <a:avLst/>
          </a:prstGeom>
          <a:noFill/>
          <a:ln w="12700" cap="flat" cmpd="sng">
            <a:solidFill>
              <a:schemeClr val="lt1"/>
            </a:solidFill>
            <a:prstDash val="solid"/>
            <a:round/>
            <a:headEnd type="none" w="sm" len="sm"/>
            <a:tailEnd type="none" w="sm" len="sm"/>
          </a:ln>
        </p:spPr>
      </p:cxnSp>
      <p:pic>
        <p:nvPicPr>
          <p:cNvPr id="2" name="Picture 1">
            <a:extLst>
              <a:ext uri="{FF2B5EF4-FFF2-40B4-BE49-F238E27FC236}">
                <a16:creationId xmlns:a16="http://schemas.microsoft.com/office/drawing/2014/main" id="{104D0877-157F-4071-B636-CEEB056CAE21}"/>
              </a:ext>
            </a:extLst>
          </p:cNvPr>
          <p:cNvPicPr>
            <a:picLocks noChangeAspect="1"/>
          </p:cNvPicPr>
          <p:nvPr/>
        </p:nvPicPr>
        <p:blipFill>
          <a:blip r:embed="rId3"/>
          <a:stretch>
            <a:fillRect/>
          </a:stretch>
        </p:blipFill>
        <p:spPr>
          <a:xfrm>
            <a:off x="1012956" y="955289"/>
            <a:ext cx="6934626" cy="4356478"/>
          </a:xfrm>
          <a:prstGeom prst="rect">
            <a:avLst/>
          </a:prstGeom>
        </p:spPr>
      </p:pic>
      <p:sp>
        <p:nvSpPr>
          <p:cNvPr id="3" name="TextBox 2">
            <a:extLst>
              <a:ext uri="{FF2B5EF4-FFF2-40B4-BE49-F238E27FC236}">
                <a16:creationId xmlns:a16="http://schemas.microsoft.com/office/drawing/2014/main" id="{1187AA77-103A-4690-A6D5-51FD4F1A26A6}"/>
              </a:ext>
            </a:extLst>
          </p:cNvPr>
          <p:cNvSpPr txBox="1"/>
          <p:nvPr/>
        </p:nvSpPr>
        <p:spPr>
          <a:xfrm>
            <a:off x="536492" y="5570427"/>
            <a:ext cx="7888453" cy="738664"/>
          </a:xfrm>
          <a:prstGeom prst="rect">
            <a:avLst/>
          </a:prstGeom>
          <a:noFill/>
        </p:spPr>
        <p:txBody>
          <a:bodyPr wrap="square" rtlCol="0">
            <a:spAutoFit/>
          </a:bodyPr>
          <a:lstStyle/>
          <a:p>
            <a:pPr marL="285750" indent="-285750">
              <a:buFont typeface="Arial" panose="020B0604020202020204" pitchFamily="34" charset="0"/>
              <a:buChar char="•"/>
            </a:pPr>
            <a:r>
              <a:rPr lang="en-US" dirty="0"/>
              <a:t>Cancellations are happening 2-3k more times throughout the summer months. With no correlation between the variables, looking at the data by market segment and distribution will have the most significant information for us to learn from.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4"/>
          <p:cNvSpPr txBox="1">
            <a:spLocks noGrp="1"/>
          </p:cNvSpPr>
          <p:nvPr>
            <p:ph type="title"/>
          </p:nvPr>
        </p:nvSpPr>
        <p:spPr>
          <a:xfrm>
            <a:off x="171451" y="145589"/>
            <a:ext cx="8618537" cy="738664"/>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1600" b="1" i="0" u="none" strike="noStrike" dirty="0">
                <a:solidFill>
                  <a:srgbClr val="002C46"/>
                </a:solidFill>
                <a:effectLst/>
                <a:latin typeface="Arial" panose="020B0604020202020204" pitchFamily="34" charset="0"/>
              </a:rPr>
              <a:t>Descriptive statistics was used to understand the current standing of each individual variable, while Inferential statistics was used to understand how these variables correlate with cancellations and each other.</a:t>
            </a:r>
            <a:r>
              <a:rPr lang="en-US" sz="1600" b="0" i="0" dirty="0">
                <a:solidFill>
                  <a:srgbClr val="000000"/>
                </a:solidFill>
                <a:effectLst/>
                <a:latin typeface="Arial" panose="020B0604020202020204" pitchFamily="34" charset="0"/>
              </a:rPr>
              <a:t>​</a:t>
            </a:r>
            <a:endParaRPr dirty="0"/>
          </a:p>
        </p:txBody>
      </p:sp>
      <p:cxnSp>
        <p:nvCxnSpPr>
          <p:cNvPr id="89" name="Google Shape;89;p4"/>
          <p:cNvCxnSpPr/>
          <p:nvPr/>
        </p:nvCxnSpPr>
        <p:spPr>
          <a:xfrm>
            <a:off x="182468" y="6453336"/>
            <a:ext cx="8784976" cy="0"/>
          </a:xfrm>
          <a:prstGeom prst="straightConnector1">
            <a:avLst/>
          </a:prstGeom>
          <a:noFill/>
          <a:ln w="25400" cap="flat" cmpd="sng">
            <a:solidFill>
              <a:srgbClr val="000000"/>
            </a:solidFill>
            <a:prstDash val="solid"/>
            <a:round/>
            <a:headEnd type="none" w="sm" len="sm"/>
            <a:tailEnd type="none" w="sm" len="sm"/>
          </a:ln>
        </p:spPr>
      </p:cxnSp>
      <p:sp>
        <p:nvSpPr>
          <p:cNvPr id="90" name="Google Shape;90;p4"/>
          <p:cNvSpPr/>
          <p:nvPr/>
        </p:nvSpPr>
        <p:spPr>
          <a:xfrm>
            <a:off x="2779646" y="1713518"/>
            <a:ext cx="3590619" cy="1647219"/>
          </a:xfrm>
          <a:prstGeom prst="rect">
            <a:avLst/>
          </a:prstGeom>
          <a:solidFill>
            <a:srgbClr val="F2F2F2">
              <a:alpha val="84705"/>
            </a:srgbClr>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algn="ctr">
              <a:buSzPts val="1400"/>
            </a:pPr>
            <a:r>
              <a:rPr lang="en-US" sz="1600" b="1" dirty="0"/>
              <a:t>How can we decrease annual hotel cancellations by up to 5% through examining the average daily rate, lead time, type of hotel, total number of individuals attending, and market segment, by year 2018?</a:t>
            </a:r>
            <a:endParaRPr lang="en-US" sz="1600" b="1" i="0" u="none" strike="noStrike" cap="none" dirty="0">
              <a:solidFill>
                <a:srgbClr val="000000"/>
              </a:solidFill>
              <a:latin typeface="Arial"/>
              <a:ea typeface="Arial"/>
              <a:cs typeface="Arial"/>
              <a:sym typeface="Arial"/>
            </a:endParaRPr>
          </a:p>
        </p:txBody>
      </p:sp>
      <p:sp>
        <p:nvSpPr>
          <p:cNvPr id="91" name="Google Shape;91;p4"/>
          <p:cNvSpPr/>
          <p:nvPr/>
        </p:nvSpPr>
        <p:spPr>
          <a:xfrm>
            <a:off x="431217" y="4290069"/>
            <a:ext cx="3590619" cy="1647219"/>
          </a:xfrm>
          <a:prstGeom prst="rect">
            <a:avLst/>
          </a:prstGeom>
          <a:noFill/>
          <a:ln w="25400" cap="flat" cmpd="sng">
            <a:solidFill>
              <a:schemeClr val="accent1"/>
            </a:solidFill>
            <a:prstDash val="dash"/>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800" b="1">
              <a:solidFill>
                <a:srgbClr val="002060"/>
              </a:solidFill>
              <a:latin typeface="Arial"/>
              <a:ea typeface="Arial"/>
              <a:cs typeface="Arial"/>
              <a:sym typeface="Arial"/>
            </a:endParaRPr>
          </a:p>
        </p:txBody>
      </p:sp>
      <p:cxnSp>
        <p:nvCxnSpPr>
          <p:cNvPr id="92" name="Google Shape;92;p4"/>
          <p:cNvCxnSpPr/>
          <p:nvPr/>
        </p:nvCxnSpPr>
        <p:spPr>
          <a:xfrm flipH="1">
            <a:off x="3385133" y="3772869"/>
            <a:ext cx="1" cy="516048"/>
          </a:xfrm>
          <a:prstGeom prst="straightConnector1">
            <a:avLst/>
          </a:prstGeom>
          <a:noFill/>
          <a:ln w="25400" cap="flat" cmpd="sng">
            <a:solidFill>
              <a:schemeClr val="accent1"/>
            </a:solidFill>
            <a:prstDash val="dash"/>
            <a:round/>
            <a:headEnd type="none" w="sm" len="sm"/>
            <a:tailEnd type="none" w="sm" len="sm"/>
          </a:ln>
        </p:spPr>
      </p:cxnSp>
      <p:sp>
        <p:nvSpPr>
          <p:cNvPr id="93" name="Google Shape;93;p4"/>
          <p:cNvSpPr/>
          <p:nvPr/>
        </p:nvSpPr>
        <p:spPr>
          <a:xfrm>
            <a:off x="4939604" y="4288917"/>
            <a:ext cx="3590619" cy="1647219"/>
          </a:xfrm>
          <a:prstGeom prst="rect">
            <a:avLst/>
          </a:prstGeom>
          <a:noFill/>
          <a:ln w="25400" cap="flat" cmpd="sng">
            <a:solidFill>
              <a:schemeClr val="accent1"/>
            </a:solidFill>
            <a:prstDash val="dash"/>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800" b="1">
              <a:solidFill>
                <a:srgbClr val="002060"/>
              </a:solidFill>
              <a:latin typeface="Arial"/>
              <a:ea typeface="Arial"/>
              <a:cs typeface="Arial"/>
              <a:sym typeface="Arial"/>
            </a:endParaRPr>
          </a:p>
        </p:txBody>
      </p:sp>
      <p:cxnSp>
        <p:nvCxnSpPr>
          <p:cNvPr id="94" name="Google Shape;94;p4"/>
          <p:cNvCxnSpPr/>
          <p:nvPr/>
        </p:nvCxnSpPr>
        <p:spPr>
          <a:xfrm flipH="1">
            <a:off x="5465485" y="3771717"/>
            <a:ext cx="1" cy="516048"/>
          </a:xfrm>
          <a:prstGeom prst="straightConnector1">
            <a:avLst/>
          </a:prstGeom>
          <a:noFill/>
          <a:ln w="25400" cap="flat" cmpd="sng">
            <a:solidFill>
              <a:schemeClr val="accent1"/>
            </a:solidFill>
            <a:prstDash val="dash"/>
            <a:round/>
            <a:headEnd type="none" w="sm" len="sm"/>
            <a:tailEnd type="none" w="sm" len="sm"/>
          </a:ln>
        </p:spPr>
      </p:cxnSp>
      <p:cxnSp>
        <p:nvCxnSpPr>
          <p:cNvPr id="95" name="Google Shape;95;p4"/>
          <p:cNvCxnSpPr/>
          <p:nvPr/>
        </p:nvCxnSpPr>
        <p:spPr>
          <a:xfrm>
            <a:off x="3385133" y="3771717"/>
            <a:ext cx="2035166" cy="0"/>
          </a:xfrm>
          <a:prstGeom prst="straightConnector1">
            <a:avLst/>
          </a:prstGeom>
          <a:noFill/>
          <a:ln w="25400" cap="flat" cmpd="sng">
            <a:solidFill>
              <a:schemeClr val="accent1"/>
            </a:solidFill>
            <a:prstDash val="dash"/>
            <a:round/>
            <a:headEnd type="none" w="sm" len="sm"/>
            <a:tailEnd type="none" w="sm" len="sm"/>
          </a:ln>
        </p:spPr>
      </p:cxnSp>
      <p:cxnSp>
        <p:nvCxnSpPr>
          <p:cNvPr id="96" name="Google Shape;96;p4"/>
          <p:cNvCxnSpPr>
            <a:stCxn id="90" idx="2"/>
          </p:cNvCxnSpPr>
          <p:nvPr/>
        </p:nvCxnSpPr>
        <p:spPr>
          <a:xfrm>
            <a:off x="4574956" y="3360737"/>
            <a:ext cx="0" cy="411000"/>
          </a:xfrm>
          <a:prstGeom prst="straightConnector1">
            <a:avLst/>
          </a:prstGeom>
          <a:noFill/>
          <a:ln w="25400" cap="flat" cmpd="sng">
            <a:solidFill>
              <a:schemeClr val="accent1"/>
            </a:solidFill>
            <a:prstDash val="dash"/>
            <a:round/>
            <a:headEnd type="none" w="sm" len="sm"/>
            <a:tailEnd type="none" w="sm" len="sm"/>
          </a:ln>
        </p:spPr>
      </p:cxnSp>
      <p:sp>
        <p:nvSpPr>
          <p:cNvPr id="97" name="Google Shape;97;p4"/>
          <p:cNvSpPr txBox="1"/>
          <p:nvPr/>
        </p:nvSpPr>
        <p:spPr>
          <a:xfrm>
            <a:off x="1077646" y="4769469"/>
            <a:ext cx="308472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600" dirty="0">
                <a:solidFill>
                  <a:schemeClr val="dk1"/>
                </a:solidFill>
                <a:latin typeface="Arial"/>
                <a:ea typeface="Arial"/>
                <a:cs typeface="Arial"/>
                <a:sym typeface="Arial"/>
              </a:rPr>
              <a:t>Descriptive Statistics</a:t>
            </a:r>
            <a:endParaRPr dirty="0"/>
          </a:p>
        </p:txBody>
      </p:sp>
      <p:sp>
        <p:nvSpPr>
          <p:cNvPr id="98" name="Google Shape;98;p4"/>
          <p:cNvSpPr txBox="1"/>
          <p:nvPr/>
        </p:nvSpPr>
        <p:spPr>
          <a:xfrm>
            <a:off x="5705265" y="4813595"/>
            <a:ext cx="308472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600" dirty="0">
                <a:solidFill>
                  <a:schemeClr val="dk1"/>
                </a:solidFill>
                <a:latin typeface="Arial"/>
                <a:ea typeface="Arial"/>
                <a:cs typeface="Arial"/>
                <a:sym typeface="Arial"/>
              </a:rPr>
              <a:t>Inferential Statistics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5"/>
          <p:cNvSpPr txBox="1">
            <a:spLocks noGrp="1"/>
          </p:cNvSpPr>
          <p:nvPr>
            <p:ph type="title"/>
          </p:nvPr>
        </p:nvSpPr>
        <p:spPr>
          <a:xfrm>
            <a:off x="171451" y="230188"/>
            <a:ext cx="8618537" cy="55399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AU" sz="1800" dirty="0"/>
              <a:t>Travel Agent #9 is losing a little over $1.6M, almost 3 times greater than the 2</a:t>
            </a:r>
            <a:r>
              <a:rPr lang="en-AU" sz="1800" baseline="30000" dirty="0"/>
              <a:t>nd</a:t>
            </a:r>
            <a:r>
              <a:rPr lang="en-AU" sz="1800" dirty="0"/>
              <a:t> worst performing agent for cancellations.</a:t>
            </a:r>
            <a:endParaRPr dirty="0"/>
          </a:p>
        </p:txBody>
      </p:sp>
      <p:cxnSp>
        <p:nvCxnSpPr>
          <p:cNvPr id="104" name="Google Shape;104;p5"/>
          <p:cNvCxnSpPr/>
          <p:nvPr/>
        </p:nvCxnSpPr>
        <p:spPr>
          <a:xfrm>
            <a:off x="182468" y="6453336"/>
            <a:ext cx="8784976" cy="0"/>
          </a:xfrm>
          <a:prstGeom prst="straightConnector1">
            <a:avLst/>
          </a:prstGeom>
          <a:noFill/>
          <a:ln w="25400" cap="flat" cmpd="sng">
            <a:solidFill>
              <a:srgbClr val="000000"/>
            </a:solidFill>
            <a:prstDash val="solid"/>
            <a:round/>
            <a:headEnd type="none" w="sm" len="sm"/>
            <a:tailEnd type="none" w="sm" len="sm"/>
          </a:ln>
        </p:spPr>
      </p:cxnSp>
      <p:sp>
        <p:nvSpPr>
          <p:cNvPr id="106" name="Google Shape;106;p5"/>
          <p:cNvSpPr/>
          <p:nvPr/>
        </p:nvSpPr>
        <p:spPr>
          <a:xfrm>
            <a:off x="5464366" y="1355536"/>
            <a:ext cx="2963538" cy="4835939"/>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sp>
        <p:nvSpPr>
          <p:cNvPr id="107" name="Google Shape;107;p5"/>
          <p:cNvSpPr txBox="1"/>
          <p:nvPr/>
        </p:nvSpPr>
        <p:spPr>
          <a:xfrm>
            <a:off x="5414790" y="1047759"/>
            <a:ext cx="153134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b="1">
                <a:solidFill>
                  <a:schemeClr val="dk1"/>
                </a:solidFill>
                <a:latin typeface="Arial"/>
                <a:ea typeface="Arial"/>
                <a:cs typeface="Arial"/>
                <a:sym typeface="Arial"/>
              </a:rPr>
              <a:t>Key Insights</a:t>
            </a:r>
            <a:endParaRPr/>
          </a:p>
        </p:txBody>
      </p:sp>
      <p:cxnSp>
        <p:nvCxnSpPr>
          <p:cNvPr id="108" name="Google Shape;108;p5"/>
          <p:cNvCxnSpPr/>
          <p:nvPr/>
        </p:nvCxnSpPr>
        <p:spPr>
          <a:xfrm>
            <a:off x="4979624" y="1134737"/>
            <a:ext cx="0" cy="5056743"/>
          </a:xfrm>
          <a:prstGeom prst="straightConnector1">
            <a:avLst/>
          </a:prstGeom>
          <a:noFill/>
          <a:ln w="25400" cap="flat" cmpd="sng">
            <a:solidFill>
              <a:srgbClr val="000000"/>
            </a:solidFill>
            <a:prstDash val="solid"/>
            <a:round/>
            <a:headEnd type="none" w="sm" len="sm"/>
            <a:tailEnd type="none" w="sm" len="sm"/>
          </a:ln>
        </p:spPr>
      </p:cxnSp>
      <p:sp>
        <p:nvSpPr>
          <p:cNvPr id="109" name="Google Shape;109;p5"/>
          <p:cNvSpPr txBox="1"/>
          <p:nvPr/>
        </p:nvSpPr>
        <p:spPr>
          <a:xfrm>
            <a:off x="5464366" y="1403666"/>
            <a:ext cx="2963538" cy="504749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400"/>
              <a:buFont typeface="Noto Sans Symbols"/>
              <a:buChar char="▪"/>
            </a:pPr>
            <a:r>
              <a:rPr lang="en-AU" sz="1400" dirty="0">
                <a:solidFill>
                  <a:schemeClr val="dk1"/>
                </a:solidFill>
                <a:latin typeface="Arial"/>
                <a:ea typeface="Arial"/>
                <a:cs typeface="Arial"/>
                <a:sym typeface="Arial"/>
              </a:rPr>
              <a:t>Online Travel Agents result in the most cancellations, with about 75% of the total compared to other market segments. With these agents garnering 3 times more cancellations than other avenues, we should primarily focus here until we can reasonably mitigate lost revenue.</a:t>
            </a:r>
          </a:p>
          <a:p>
            <a:pPr marL="285750" marR="0" lvl="0" indent="-285750" algn="l" rtl="0">
              <a:spcBef>
                <a:spcPts val="0"/>
              </a:spcBef>
              <a:spcAft>
                <a:spcPts val="0"/>
              </a:spcAft>
              <a:buClr>
                <a:schemeClr val="dk1"/>
              </a:buClr>
              <a:buSzPts val="1400"/>
              <a:buFont typeface="Noto Sans Symbols"/>
              <a:buChar char="▪"/>
            </a:pPr>
            <a:r>
              <a:rPr lang="en-AU" sz="1400" dirty="0">
                <a:solidFill>
                  <a:schemeClr val="dk1"/>
                </a:solidFill>
                <a:latin typeface="Arial"/>
                <a:ea typeface="Arial"/>
                <a:cs typeface="Arial"/>
                <a:sym typeface="Arial"/>
              </a:rPr>
              <a:t>Agents #9, #240, and #1 are the largest contributors to lost revenue as a direct result of cancellations. We should consider looking further into why these distributors have a much higher cancellation rate relative to the others.</a:t>
            </a:r>
            <a:endParaRPr dirty="0"/>
          </a:p>
          <a:p>
            <a:pPr marL="285750" marR="0" lvl="0" indent="-285750" algn="l" rtl="0">
              <a:spcBef>
                <a:spcPts val="0"/>
              </a:spcBef>
              <a:spcAft>
                <a:spcPts val="0"/>
              </a:spcAft>
              <a:buClr>
                <a:schemeClr val="dk1"/>
              </a:buClr>
              <a:buSzPts val="1400"/>
              <a:buFont typeface="Noto Sans Symbols"/>
              <a:buChar char="▪"/>
            </a:pPr>
            <a:endParaRPr dirty="0"/>
          </a:p>
          <a:p>
            <a:pPr marL="0" marR="0" lvl="0" indent="0" algn="l" rtl="0">
              <a:spcBef>
                <a:spcPts val="0"/>
              </a:spcBef>
              <a:spcAft>
                <a:spcPts val="0"/>
              </a:spcAft>
              <a:buNone/>
            </a:pPr>
            <a:endParaRPr sz="1400" dirty="0">
              <a:solidFill>
                <a:schemeClr val="dk1"/>
              </a:solidFill>
              <a:latin typeface="Arial"/>
              <a:ea typeface="Arial"/>
              <a:cs typeface="Arial"/>
              <a:sym typeface="Arial"/>
            </a:endParaRPr>
          </a:p>
          <a:p>
            <a:pPr marL="0" marR="0" lvl="0" indent="0" algn="l" rtl="0">
              <a:spcBef>
                <a:spcPts val="0"/>
              </a:spcBef>
              <a:spcAft>
                <a:spcPts val="0"/>
              </a:spcAft>
              <a:buNone/>
            </a:pPr>
            <a:endParaRPr sz="1400" dirty="0">
              <a:solidFill>
                <a:schemeClr val="dk1"/>
              </a:solidFill>
              <a:latin typeface="Arial"/>
              <a:ea typeface="Arial"/>
              <a:cs typeface="Arial"/>
              <a:sym typeface="Arial"/>
            </a:endParaRPr>
          </a:p>
          <a:p>
            <a:pPr marL="285750" marR="0" lvl="0" indent="-196850" algn="l" rtl="0">
              <a:spcBef>
                <a:spcPts val="0"/>
              </a:spcBef>
              <a:spcAft>
                <a:spcPts val="0"/>
              </a:spcAft>
              <a:buClr>
                <a:schemeClr val="dk1"/>
              </a:buClr>
              <a:buSzPts val="1400"/>
              <a:buFont typeface="Noto Sans Symbols"/>
              <a:buNone/>
            </a:pPr>
            <a:endParaRPr sz="1400" dirty="0">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B5204B1D-D816-47A9-8608-17059AE5850D}"/>
              </a:ext>
            </a:extLst>
          </p:cNvPr>
          <p:cNvPicPr>
            <a:picLocks noChangeAspect="1"/>
          </p:cNvPicPr>
          <p:nvPr/>
        </p:nvPicPr>
        <p:blipFill>
          <a:blip r:embed="rId3"/>
          <a:stretch>
            <a:fillRect/>
          </a:stretch>
        </p:blipFill>
        <p:spPr>
          <a:xfrm>
            <a:off x="445091" y="1567451"/>
            <a:ext cx="4534533" cy="391532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171452" y="399465"/>
            <a:ext cx="8618537" cy="276999"/>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AU" sz="1800" dirty="0"/>
              <a:t>There is zero correlation between cancellations and other variables.</a:t>
            </a:r>
            <a:endParaRPr dirty="0"/>
          </a:p>
        </p:txBody>
      </p:sp>
      <p:cxnSp>
        <p:nvCxnSpPr>
          <p:cNvPr id="115" name="Google Shape;115;p6"/>
          <p:cNvCxnSpPr/>
          <p:nvPr/>
        </p:nvCxnSpPr>
        <p:spPr>
          <a:xfrm>
            <a:off x="182468" y="6453336"/>
            <a:ext cx="8784976" cy="0"/>
          </a:xfrm>
          <a:prstGeom prst="straightConnector1">
            <a:avLst/>
          </a:prstGeom>
          <a:noFill/>
          <a:ln w="25400" cap="flat" cmpd="sng">
            <a:solidFill>
              <a:srgbClr val="000000"/>
            </a:solidFill>
            <a:prstDash val="solid"/>
            <a:round/>
            <a:headEnd type="none" w="sm" len="sm"/>
            <a:tailEnd type="none" w="sm" len="sm"/>
          </a:ln>
        </p:spPr>
      </p:cxnSp>
      <p:sp>
        <p:nvSpPr>
          <p:cNvPr id="116" name="Google Shape;116;p6"/>
          <p:cNvSpPr/>
          <p:nvPr/>
        </p:nvSpPr>
        <p:spPr>
          <a:xfrm>
            <a:off x="5464366" y="1355536"/>
            <a:ext cx="2963538" cy="4835939"/>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sp>
        <p:nvSpPr>
          <p:cNvPr id="117" name="Google Shape;117;p6"/>
          <p:cNvSpPr txBox="1"/>
          <p:nvPr/>
        </p:nvSpPr>
        <p:spPr>
          <a:xfrm>
            <a:off x="5414790" y="1047759"/>
            <a:ext cx="153134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b="1">
                <a:solidFill>
                  <a:schemeClr val="dk1"/>
                </a:solidFill>
                <a:latin typeface="Arial"/>
                <a:ea typeface="Arial"/>
                <a:cs typeface="Arial"/>
                <a:sym typeface="Arial"/>
              </a:rPr>
              <a:t>Key Insights</a:t>
            </a:r>
            <a:endParaRPr/>
          </a:p>
        </p:txBody>
      </p:sp>
      <p:cxnSp>
        <p:nvCxnSpPr>
          <p:cNvPr id="118" name="Google Shape;118;p6"/>
          <p:cNvCxnSpPr/>
          <p:nvPr/>
        </p:nvCxnSpPr>
        <p:spPr>
          <a:xfrm>
            <a:off x="5214755" y="1131736"/>
            <a:ext cx="0" cy="5056743"/>
          </a:xfrm>
          <a:prstGeom prst="straightConnector1">
            <a:avLst/>
          </a:prstGeom>
          <a:noFill/>
          <a:ln w="25400" cap="flat" cmpd="sng">
            <a:solidFill>
              <a:srgbClr val="000000"/>
            </a:solidFill>
            <a:prstDash val="solid"/>
            <a:round/>
            <a:headEnd type="none" w="sm" len="sm"/>
            <a:tailEnd type="none" w="sm" len="sm"/>
          </a:ln>
        </p:spPr>
      </p:cxnSp>
      <p:sp>
        <p:nvSpPr>
          <p:cNvPr id="119" name="Google Shape;119;p6"/>
          <p:cNvSpPr txBox="1"/>
          <p:nvPr/>
        </p:nvSpPr>
        <p:spPr>
          <a:xfrm>
            <a:off x="5464366" y="1403666"/>
            <a:ext cx="2963538" cy="2677616"/>
          </a:xfrm>
          <a:prstGeom prst="rect">
            <a:avLst/>
          </a:prstGeom>
          <a:noFill/>
          <a:ln>
            <a:noFill/>
          </a:ln>
        </p:spPr>
        <p:txBody>
          <a:bodyPr spcFirstLastPara="1" wrap="square" lIns="91425" tIns="45700" rIns="91425" bIns="45700" anchor="t" anchorCtr="0">
            <a:spAutoFit/>
          </a:bodyPr>
          <a:lstStyle/>
          <a:p>
            <a:pPr marL="374650" marR="0" lvl="0" indent="-285750" algn="l" rtl="0">
              <a:spcBef>
                <a:spcPts val="0"/>
              </a:spcBef>
              <a:spcAft>
                <a:spcPts val="0"/>
              </a:spcAft>
              <a:buClr>
                <a:schemeClr val="dk1"/>
              </a:buClr>
              <a:buSzPts val="1400"/>
              <a:buFont typeface="Arial" panose="020B0604020202020204" pitchFamily="34" charset="0"/>
              <a:buChar char="•"/>
            </a:pPr>
            <a:r>
              <a:rPr lang="en-US" dirty="0">
                <a:solidFill>
                  <a:schemeClr val="dk1"/>
                </a:solidFill>
              </a:rPr>
              <a:t>When examining the correlations between each variable, I noticed something very interesting: none of these data points have any significant correlation with each other. This confirmed my belief that there’s likely more of a problem with how the sale of hotel rooms are distributed via agents rather than any of these other listed variables. </a:t>
            </a:r>
            <a:endParaRPr sz="1400" dirty="0">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FED3FB3C-A2C1-47D5-BFD1-AEB8025A2EAF}"/>
              </a:ext>
            </a:extLst>
          </p:cNvPr>
          <p:cNvPicPr>
            <a:picLocks noChangeAspect="1"/>
          </p:cNvPicPr>
          <p:nvPr/>
        </p:nvPicPr>
        <p:blipFill>
          <a:blip r:embed="rId3"/>
          <a:stretch>
            <a:fillRect/>
          </a:stretch>
        </p:blipFill>
        <p:spPr>
          <a:xfrm>
            <a:off x="50522" y="1554484"/>
            <a:ext cx="5039428" cy="4389111"/>
          </a:xfrm>
          <a:prstGeom prst="rect">
            <a:avLst/>
          </a:prstGeom>
        </p:spPr>
      </p:pic>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TotalTime>
  <Words>386</Words>
  <Application>Microsoft Office PowerPoint</Application>
  <PresentationFormat>Custom</PresentationFormat>
  <Paragraphs>26</Paragraphs>
  <Slides>6</Slides>
  <Notes>6</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6</vt:i4>
      </vt:variant>
    </vt:vector>
  </HeadingPairs>
  <TitlesOfParts>
    <vt:vector size="12" baseType="lpstr">
      <vt:lpstr>Arial</vt:lpstr>
      <vt:lpstr>Noto Sans Symbols</vt:lpstr>
      <vt:lpstr>Quattrocento Sans</vt:lpstr>
      <vt:lpstr>Synergy_CF_YNR002</vt:lpstr>
      <vt:lpstr>1_Synergy_CF_YNR002</vt:lpstr>
      <vt:lpstr>TCLayout.ActiveDocument.1</vt:lpstr>
      <vt:lpstr>Hotel Bookings –  Technical Presentation</vt:lpstr>
      <vt:lpstr>Cancellations are a hindrance to revenue.</vt:lpstr>
      <vt:lpstr>With Zero Correlation between all of the variables, Cancellations seem to be seasonal.</vt:lpstr>
      <vt:lpstr>Descriptive statistics was used to understand the current standing of each individual variable, while Inferential statistics was used to understand how these variables correlate with cancellations and each other.​</vt:lpstr>
      <vt:lpstr>Travel Agent #9 is losing a little over $1.6M, almost 3 times greater than the 2nd worst performing agent for cancellations.</vt:lpstr>
      <vt:lpstr>There is zero correlation between cancellations and other variables.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Water Corp – Technical Presentation</dc:title>
  <dc:creator>Chris Hui</dc:creator>
  <cp:lastModifiedBy>Thomas Simon</cp:lastModifiedBy>
  <cp:revision>16</cp:revision>
  <dcterms:created xsi:type="dcterms:W3CDTF">2015-09-14T11:37:31Z</dcterms:created>
  <dcterms:modified xsi:type="dcterms:W3CDTF">2020-11-02T20:40:09Z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Office2010WasSaved">
    <vt:lpwstr>1</vt:lpwstr>
  </property>
  <property fmtid="{D5CDD505-2E9C-101B-9397-08002B2CF9AE}" pid="10" name="DocID">
    <vt:lpwstr>Doc ID</vt:lpwstr>
  </property>
  <property fmtid="{D5CDD505-2E9C-101B-9397-08002B2CF9AE}" pid="11" name="MSIP_Label_97c7b3fc-4128-41ae-86b4-e4b1b1ae5e15_Enabled">
    <vt:lpwstr>True</vt:lpwstr>
  </property>
  <property fmtid="{D5CDD505-2E9C-101B-9397-08002B2CF9AE}" pid="12" name="MSIP_Label_97c7b3fc-4128-41ae-86b4-e4b1b1ae5e15_SiteId">
    <vt:lpwstr>97160e56-eb00-44fe-b31d-0d6d351c636d</vt:lpwstr>
  </property>
  <property fmtid="{D5CDD505-2E9C-101B-9397-08002B2CF9AE}" pid="13" name="MSIP_Label_97c7b3fc-4128-41ae-86b4-e4b1b1ae5e15_Owner">
    <vt:lpwstr>Chris.Hui@origin.com.au</vt:lpwstr>
  </property>
  <property fmtid="{D5CDD505-2E9C-101B-9397-08002B2CF9AE}" pid="14" name="MSIP_Label_97c7b3fc-4128-41ae-86b4-e4b1b1ae5e15_SetDate">
    <vt:lpwstr>2019-06-30T23:39:24.8162734Z</vt:lpwstr>
  </property>
  <property fmtid="{D5CDD505-2E9C-101B-9397-08002B2CF9AE}" pid="15" name="MSIP_Label_97c7b3fc-4128-41ae-86b4-e4b1b1ae5e15_Name">
    <vt:lpwstr>General</vt:lpwstr>
  </property>
  <property fmtid="{D5CDD505-2E9C-101B-9397-08002B2CF9AE}" pid="16" name="MSIP_Label_97c7b3fc-4128-41ae-86b4-e4b1b1ae5e15_Application">
    <vt:lpwstr>Microsoft Azure Information Protection</vt:lpwstr>
  </property>
  <property fmtid="{D5CDD505-2E9C-101B-9397-08002B2CF9AE}" pid="17" name="MSIP_Label_97c7b3fc-4128-41ae-86b4-e4b1b1ae5e15_ActionId">
    <vt:lpwstr>d3fbac77-f25a-4694-bf90-8d76f690b9b8</vt:lpwstr>
  </property>
  <property fmtid="{D5CDD505-2E9C-101B-9397-08002B2CF9AE}" pid="18" name="MSIP_Label_97c7b3fc-4128-41ae-86b4-e4b1b1ae5e15_Extended_MSFT_Method">
    <vt:lpwstr>Automatic</vt:lpwstr>
  </property>
  <property fmtid="{D5CDD505-2E9C-101B-9397-08002B2CF9AE}" pid="19" name="Sensitivity">
    <vt:lpwstr>General</vt:lpwstr>
  </property>
</Properties>
</file>