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61" r:id="rId4"/>
    <p:sldId id="258"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DF6781-63B6-4149-8D24-DC60FF67833F}" v="25" dt="2020-09-16T19:09:55.491"/>
    <p1510:client id="{A1AA498F-192F-4CFE-9F7E-031267BEAF7F}" v="3" dt="2020-09-16T19:13:07.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AC914B-486D-4B7C-B136-CBD69E6BFB0D}"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342095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14B-486D-4B7C-B136-CBD69E6BFB0D}"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254334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14B-486D-4B7C-B136-CBD69E6BFB0D}"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0B937C-AA06-455C-831B-54ED616DB86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020587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AC914B-486D-4B7C-B136-CBD69E6BFB0D}"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1522070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AC914B-486D-4B7C-B136-CBD69E6BFB0D}"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0B937C-AA06-455C-831B-54ED616DB86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207188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AC914B-486D-4B7C-B136-CBD69E6BFB0D}"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165673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AC914B-486D-4B7C-B136-CBD69E6BFB0D}"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2282312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AC914B-486D-4B7C-B136-CBD69E6BFB0D}"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404714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AC914B-486D-4B7C-B136-CBD69E6BFB0D}"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276527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14B-486D-4B7C-B136-CBD69E6BFB0D}"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320805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AC914B-486D-4B7C-B136-CBD69E6BFB0D}"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137001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AC914B-486D-4B7C-B136-CBD69E6BFB0D}"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131558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AC914B-486D-4B7C-B136-CBD69E6BFB0D}"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346313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C914B-486D-4B7C-B136-CBD69E6BFB0D}"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169071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C914B-486D-4B7C-B136-CBD69E6BFB0D}"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302524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C914B-486D-4B7C-B136-CBD69E6BFB0D}"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0B937C-AA06-455C-831B-54ED616DB866}" type="slidenum">
              <a:rPr lang="en-US" smtClean="0"/>
              <a:t>‹#›</a:t>
            </a:fld>
            <a:endParaRPr lang="en-US"/>
          </a:p>
        </p:txBody>
      </p:sp>
    </p:spTree>
    <p:extLst>
      <p:ext uri="{BB962C8B-B14F-4D97-AF65-F5344CB8AC3E}">
        <p14:creationId xmlns:p14="http://schemas.microsoft.com/office/powerpoint/2010/main" val="70211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AC914B-486D-4B7C-B136-CBD69E6BFB0D}" type="datetimeFigureOut">
              <a:rPr lang="en-US" smtClean="0"/>
              <a:t>11/2/2020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0B937C-AA06-455C-831B-54ED616DB866}" type="slidenum">
              <a:rPr lang="en-US" smtClean="0"/>
              <a:t>‹#›</a:t>
            </a:fld>
            <a:endParaRPr lang="en-US"/>
          </a:p>
        </p:txBody>
      </p:sp>
    </p:spTree>
    <p:extLst>
      <p:ext uri="{BB962C8B-B14F-4D97-AF65-F5344CB8AC3E}">
        <p14:creationId xmlns:p14="http://schemas.microsoft.com/office/powerpoint/2010/main" val="567043277"/>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77EC-CD39-4534-987B-8947C229B42F}"/>
              </a:ext>
            </a:extLst>
          </p:cNvPr>
          <p:cNvSpPr>
            <a:spLocks noGrp="1"/>
          </p:cNvSpPr>
          <p:nvPr>
            <p:ph type="ctrTitle"/>
          </p:nvPr>
        </p:nvSpPr>
        <p:spPr/>
        <p:txBody>
          <a:bodyPr/>
          <a:lstStyle/>
          <a:p>
            <a:r>
              <a:rPr lang="en-US"/>
              <a:t>Hotel Booking Demand</a:t>
            </a:r>
          </a:p>
        </p:txBody>
      </p:sp>
      <p:sp>
        <p:nvSpPr>
          <p:cNvPr id="3" name="Subtitle 2">
            <a:extLst>
              <a:ext uri="{FF2B5EF4-FFF2-40B4-BE49-F238E27FC236}">
                <a16:creationId xmlns:a16="http://schemas.microsoft.com/office/drawing/2014/main" id="{20A20452-47B4-4896-BD46-032F327EBC65}"/>
              </a:ext>
            </a:extLst>
          </p:cNvPr>
          <p:cNvSpPr>
            <a:spLocks noGrp="1"/>
          </p:cNvSpPr>
          <p:nvPr>
            <p:ph type="subTitle" idx="1"/>
          </p:nvPr>
        </p:nvSpPr>
        <p:spPr/>
        <p:txBody>
          <a:bodyPr/>
          <a:lstStyle/>
          <a:p>
            <a:r>
              <a:rPr lang="en-US"/>
              <a:t>By: Thomas Simon</a:t>
            </a:r>
          </a:p>
        </p:txBody>
      </p:sp>
    </p:spTree>
    <p:extLst>
      <p:ext uri="{BB962C8B-B14F-4D97-AF65-F5344CB8AC3E}">
        <p14:creationId xmlns:p14="http://schemas.microsoft.com/office/powerpoint/2010/main" val="311324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2234D0-8D32-4E84-89AF-6B9CF27FC070}"/>
              </a:ext>
            </a:extLst>
          </p:cNvPr>
          <p:cNvSpPr/>
          <p:nvPr/>
        </p:nvSpPr>
        <p:spPr>
          <a:xfrm>
            <a:off x="8878957" y="2728218"/>
            <a:ext cx="2739887" cy="19522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A2EC931-A2AE-416F-A7E0-087D3A133209}"/>
              </a:ext>
            </a:extLst>
          </p:cNvPr>
          <p:cNvSpPr>
            <a:spLocks noGrp="1"/>
          </p:cNvSpPr>
          <p:nvPr>
            <p:ph type="title"/>
          </p:nvPr>
        </p:nvSpPr>
        <p:spPr>
          <a:xfrm>
            <a:off x="1676400" y="280639"/>
            <a:ext cx="9574696" cy="895907"/>
          </a:xfrm>
        </p:spPr>
        <p:txBody>
          <a:bodyPr>
            <a:normAutofit fontScale="90000"/>
          </a:bodyPr>
          <a:lstStyle/>
          <a:p>
            <a:r>
              <a:rPr lang="en-US" sz="2800"/>
              <a:t>Hotel Cancellations are affecting revenue 2x worse in months April through August than in any of the other months.</a:t>
            </a:r>
          </a:p>
        </p:txBody>
      </p:sp>
      <p:pic>
        <p:nvPicPr>
          <p:cNvPr id="6" name="Picture 5">
            <a:extLst>
              <a:ext uri="{FF2B5EF4-FFF2-40B4-BE49-F238E27FC236}">
                <a16:creationId xmlns:a16="http://schemas.microsoft.com/office/drawing/2014/main" id="{4E633A0C-9357-438F-91CB-E7DED6B7AB78}"/>
              </a:ext>
            </a:extLst>
          </p:cNvPr>
          <p:cNvPicPr>
            <a:picLocks noChangeAspect="1"/>
          </p:cNvPicPr>
          <p:nvPr/>
        </p:nvPicPr>
        <p:blipFill>
          <a:blip r:embed="rId2"/>
          <a:stretch>
            <a:fillRect/>
          </a:stretch>
        </p:blipFill>
        <p:spPr>
          <a:xfrm>
            <a:off x="652670" y="1356243"/>
            <a:ext cx="7912774" cy="5096876"/>
          </a:xfrm>
          <a:prstGeom prst="rect">
            <a:avLst/>
          </a:prstGeom>
        </p:spPr>
      </p:pic>
      <p:sp>
        <p:nvSpPr>
          <p:cNvPr id="7" name="TextBox 6">
            <a:extLst>
              <a:ext uri="{FF2B5EF4-FFF2-40B4-BE49-F238E27FC236}">
                <a16:creationId xmlns:a16="http://schemas.microsoft.com/office/drawing/2014/main" id="{D1F85069-9DB0-492B-8B3B-B6FD5B99AE70}"/>
              </a:ext>
            </a:extLst>
          </p:cNvPr>
          <p:cNvSpPr txBox="1"/>
          <p:nvPr/>
        </p:nvSpPr>
        <p:spPr>
          <a:xfrm>
            <a:off x="8873456" y="2733719"/>
            <a:ext cx="2888974" cy="1754326"/>
          </a:xfrm>
          <a:prstGeom prst="rect">
            <a:avLst/>
          </a:prstGeom>
          <a:noFill/>
        </p:spPr>
        <p:txBody>
          <a:bodyPr wrap="square" rtlCol="0">
            <a:spAutoFit/>
          </a:bodyPr>
          <a:lstStyle/>
          <a:p>
            <a:pPr marL="285750" indent="-285750">
              <a:buFont typeface="Arial" panose="020B0604020202020204" pitchFamily="34" charset="0"/>
              <a:buChar char="•"/>
            </a:pPr>
            <a:r>
              <a:rPr lang="en-US"/>
              <a:t>Cancellations are noticeably happening during the summer months. Could this be because family plans keep changing?</a:t>
            </a:r>
          </a:p>
        </p:txBody>
      </p:sp>
      <p:sp>
        <p:nvSpPr>
          <p:cNvPr id="8" name="TextBox 7">
            <a:extLst>
              <a:ext uri="{FF2B5EF4-FFF2-40B4-BE49-F238E27FC236}">
                <a16:creationId xmlns:a16="http://schemas.microsoft.com/office/drawing/2014/main" id="{6BD6759D-D479-44EB-ADBF-5E8031416C03}"/>
              </a:ext>
            </a:extLst>
          </p:cNvPr>
          <p:cNvSpPr txBox="1"/>
          <p:nvPr/>
        </p:nvSpPr>
        <p:spPr>
          <a:xfrm>
            <a:off x="8878957" y="2368825"/>
            <a:ext cx="2955234" cy="369332"/>
          </a:xfrm>
          <a:prstGeom prst="rect">
            <a:avLst/>
          </a:prstGeom>
          <a:noFill/>
        </p:spPr>
        <p:txBody>
          <a:bodyPr wrap="square" rtlCol="0">
            <a:spAutoFit/>
          </a:bodyPr>
          <a:lstStyle/>
          <a:p>
            <a:r>
              <a:rPr lang="en-US" b="1"/>
              <a:t>Key Insight</a:t>
            </a:r>
          </a:p>
        </p:txBody>
      </p:sp>
    </p:spTree>
    <p:extLst>
      <p:ext uri="{BB962C8B-B14F-4D97-AF65-F5344CB8AC3E}">
        <p14:creationId xmlns:p14="http://schemas.microsoft.com/office/powerpoint/2010/main" val="113157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87BA-0D7A-48A7-9F78-39910F7FE098}"/>
              </a:ext>
            </a:extLst>
          </p:cNvPr>
          <p:cNvSpPr>
            <a:spLocks noGrp="1"/>
          </p:cNvSpPr>
          <p:nvPr>
            <p:ph type="title"/>
          </p:nvPr>
        </p:nvSpPr>
        <p:spPr>
          <a:xfrm>
            <a:off x="1676400" y="365559"/>
            <a:ext cx="8395252" cy="814318"/>
          </a:xfrm>
        </p:spPr>
        <p:txBody>
          <a:bodyPr>
            <a:normAutofit fontScale="90000"/>
          </a:bodyPr>
          <a:lstStyle/>
          <a:p>
            <a:r>
              <a:rPr lang="en-US" sz="2800"/>
              <a:t>The number of cancellations for months April through August are as high 40% of total bookings.</a:t>
            </a:r>
          </a:p>
        </p:txBody>
      </p:sp>
      <p:pic>
        <p:nvPicPr>
          <p:cNvPr id="5" name="Picture 4">
            <a:extLst>
              <a:ext uri="{FF2B5EF4-FFF2-40B4-BE49-F238E27FC236}">
                <a16:creationId xmlns:a16="http://schemas.microsoft.com/office/drawing/2014/main" id="{2A176B7D-79BC-4492-B770-FD3F25CC31FD}"/>
              </a:ext>
            </a:extLst>
          </p:cNvPr>
          <p:cNvPicPr>
            <a:picLocks noChangeAspect="1"/>
          </p:cNvPicPr>
          <p:nvPr/>
        </p:nvPicPr>
        <p:blipFill>
          <a:blip r:embed="rId2"/>
          <a:stretch>
            <a:fillRect/>
          </a:stretch>
        </p:blipFill>
        <p:spPr>
          <a:xfrm>
            <a:off x="533400" y="1364109"/>
            <a:ext cx="8149398" cy="4904342"/>
          </a:xfrm>
          <a:prstGeom prst="rect">
            <a:avLst/>
          </a:prstGeom>
        </p:spPr>
      </p:pic>
      <p:sp>
        <p:nvSpPr>
          <p:cNvPr id="7" name="Rectangle 6">
            <a:extLst>
              <a:ext uri="{FF2B5EF4-FFF2-40B4-BE49-F238E27FC236}">
                <a16:creationId xmlns:a16="http://schemas.microsoft.com/office/drawing/2014/main" id="{0E1AE16B-B72A-4AE3-95D4-23411F23ED45}"/>
              </a:ext>
            </a:extLst>
          </p:cNvPr>
          <p:cNvSpPr/>
          <p:nvPr/>
        </p:nvSpPr>
        <p:spPr>
          <a:xfrm>
            <a:off x="8915400" y="2169031"/>
            <a:ext cx="2739887" cy="4323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2E9BDE33-5E49-482D-9DD9-E00FABE5B994}"/>
              </a:ext>
            </a:extLst>
          </p:cNvPr>
          <p:cNvSpPr txBox="1"/>
          <p:nvPr/>
        </p:nvSpPr>
        <p:spPr>
          <a:xfrm>
            <a:off x="8915400" y="1800566"/>
            <a:ext cx="2955234" cy="369332"/>
          </a:xfrm>
          <a:prstGeom prst="rect">
            <a:avLst/>
          </a:prstGeom>
          <a:noFill/>
        </p:spPr>
        <p:txBody>
          <a:bodyPr wrap="square" rtlCol="0">
            <a:spAutoFit/>
          </a:bodyPr>
          <a:lstStyle/>
          <a:p>
            <a:r>
              <a:rPr lang="en-US" b="1"/>
              <a:t>Key Insight</a:t>
            </a:r>
          </a:p>
        </p:txBody>
      </p:sp>
      <p:sp>
        <p:nvSpPr>
          <p:cNvPr id="10" name="TextBox 9">
            <a:extLst>
              <a:ext uri="{FF2B5EF4-FFF2-40B4-BE49-F238E27FC236}">
                <a16:creationId xmlns:a16="http://schemas.microsoft.com/office/drawing/2014/main" id="{015FCA16-2419-4688-B014-F53852D97D52}"/>
              </a:ext>
            </a:extLst>
          </p:cNvPr>
          <p:cNvSpPr txBox="1"/>
          <p:nvPr/>
        </p:nvSpPr>
        <p:spPr>
          <a:xfrm>
            <a:off x="8915399" y="2153616"/>
            <a:ext cx="2739887" cy="3693319"/>
          </a:xfrm>
          <a:prstGeom prst="rect">
            <a:avLst/>
          </a:prstGeom>
          <a:noFill/>
        </p:spPr>
        <p:txBody>
          <a:bodyPr wrap="square" rtlCol="0">
            <a:spAutoFit/>
          </a:bodyPr>
          <a:lstStyle/>
          <a:p>
            <a:pPr marL="285750" indent="-285750">
              <a:buFont typeface="Arial" panose="020B0604020202020204" pitchFamily="34" charset="0"/>
              <a:buChar char="•"/>
            </a:pPr>
            <a:r>
              <a:rPr lang="en-US"/>
              <a:t>From the summer months mentioned, we can see that there’s a total of 10k – 12k bookings occurring. With cancellations as high as 40%, maybe we could use the remaining 7 months as a guide to better understand and adjust operations to be less prone to cancellations.</a:t>
            </a:r>
          </a:p>
        </p:txBody>
      </p:sp>
    </p:spTree>
    <p:extLst>
      <p:ext uri="{BB962C8B-B14F-4D97-AF65-F5344CB8AC3E}">
        <p14:creationId xmlns:p14="http://schemas.microsoft.com/office/powerpoint/2010/main" val="34772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62B1-1B67-4659-A324-B69C7B99E6DD}"/>
              </a:ext>
            </a:extLst>
          </p:cNvPr>
          <p:cNvSpPr>
            <a:spLocks noGrp="1"/>
          </p:cNvSpPr>
          <p:nvPr>
            <p:ph type="title"/>
          </p:nvPr>
        </p:nvSpPr>
        <p:spPr>
          <a:xfrm>
            <a:off x="1676400" y="209614"/>
            <a:ext cx="9044609" cy="1325563"/>
          </a:xfrm>
        </p:spPr>
        <p:txBody>
          <a:bodyPr>
            <a:normAutofit/>
          </a:bodyPr>
          <a:lstStyle/>
          <a:p>
            <a:r>
              <a:rPr lang="en-US" sz="2800"/>
              <a:t>The top 6 most expensive months by the average daily rate noticeably includes April through August.</a:t>
            </a:r>
          </a:p>
        </p:txBody>
      </p:sp>
      <p:pic>
        <p:nvPicPr>
          <p:cNvPr id="4" name="Picture 3">
            <a:extLst>
              <a:ext uri="{FF2B5EF4-FFF2-40B4-BE49-F238E27FC236}">
                <a16:creationId xmlns:a16="http://schemas.microsoft.com/office/drawing/2014/main" id="{86E8F4C6-4F0F-4802-AE6F-22A36E92B9E3}"/>
              </a:ext>
            </a:extLst>
          </p:cNvPr>
          <p:cNvPicPr>
            <a:picLocks noChangeAspect="1"/>
          </p:cNvPicPr>
          <p:nvPr/>
        </p:nvPicPr>
        <p:blipFill>
          <a:blip r:embed="rId2"/>
          <a:stretch>
            <a:fillRect/>
          </a:stretch>
        </p:blipFill>
        <p:spPr>
          <a:xfrm>
            <a:off x="602576" y="1326326"/>
            <a:ext cx="8140546" cy="5531674"/>
          </a:xfrm>
          <a:prstGeom prst="rect">
            <a:avLst/>
          </a:prstGeom>
        </p:spPr>
      </p:pic>
      <p:sp>
        <p:nvSpPr>
          <p:cNvPr id="6" name="Rectangle 5">
            <a:extLst>
              <a:ext uri="{FF2B5EF4-FFF2-40B4-BE49-F238E27FC236}">
                <a16:creationId xmlns:a16="http://schemas.microsoft.com/office/drawing/2014/main" id="{962F9C81-0F92-4103-B7F4-D7331944D4E7}"/>
              </a:ext>
            </a:extLst>
          </p:cNvPr>
          <p:cNvSpPr/>
          <p:nvPr/>
        </p:nvSpPr>
        <p:spPr>
          <a:xfrm>
            <a:off x="8918713" y="1548775"/>
            <a:ext cx="2739887" cy="50996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E363F69D-234B-4F56-9C9E-E9437B2217AB}"/>
              </a:ext>
            </a:extLst>
          </p:cNvPr>
          <p:cNvSpPr txBox="1"/>
          <p:nvPr/>
        </p:nvSpPr>
        <p:spPr>
          <a:xfrm>
            <a:off x="8878957" y="1179443"/>
            <a:ext cx="2955234" cy="369332"/>
          </a:xfrm>
          <a:prstGeom prst="rect">
            <a:avLst/>
          </a:prstGeom>
          <a:noFill/>
        </p:spPr>
        <p:txBody>
          <a:bodyPr wrap="square" rtlCol="0">
            <a:spAutoFit/>
          </a:bodyPr>
          <a:lstStyle/>
          <a:p>
            <a:r>
              <a:rPr lang="en-US" b="1"/>
              <a:t>Key Insight</a:t>
            </a:r>
          </a:p>
        </p:txBody>
      </p:sp>
      <p:sp>
        <p:nvSpPr>
          <p:cNvPr id="9" name="TextBox 8">
            <a:extLst>
              <a:ext uri="{FF2B5EF4-FFF2-40B4-BE49-F238E27FC236}">
                <a16:creationId xmlns:a16="http://schemas.microsoft.com/office/drawing/2014/main" id="{08CD4588-4EDE-4568-830D-5BF5FD332DC7}"/>
              </a:ext>
            </a:extLst>
          </p:cNvPr>
          <p:cNvSpPr txBox="1"/>
          <p:nvPr/>
        </p:nvSpPr>
        <p:spPr>
          <a:xfrm>
            <a:off x="8878957" y="1562373"/>
            <a:ext cx="2739886" cy="4247317"/>
          </a:xfrm>
          <a:prstGeom prst="rect">
            <a:avLst/>
          </a:prstGeom>
          <a:noFill/>
        </p:spPr>
        <p:txBody>
          <a:bodyPr wrap="square" rtlCol="0">
            <a:spAutoFit/>
          </a:bodyPr>
          <a:lstStyle/>
          <a:p>
            <a:pPr marL="285750" indent="-285750">
              <a:buFont typeface="Arial" panose="020B0604020202020204" pitchFamily="34" charset="0"/>
              <a:buChar char="•"/>
            </a:pPr>
            <a:r>
              <a:rPr lang="en-US"/>
              <a:t>Looking at the treemap here, we can see that the average daily rates are highest for these same 5 summer months. We should investigate possibly decreasing rates. If we did, would this correlate with fewer cancellations? And if so, what percent reduction in cancellations would occur based on every dollar decreased?</a:t>
            </a:r>
          </a:p>
        </p:txBody>
      </p:sp>
    </p:spTree>
    <p:extLst>
      <p:ext uri="{BB962C8B-B14F-4D97-AF65-F5344CB8AC3E}">
        <p14:creationId xmlns:p14="http://schemas.microsoft.com/office/powerpoint/2010/main" val="278291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04CD-B98A-41A9-8FCA-CC214B58A167}"/>
              </a:ext>
            </a:extLst>
          </p:cNvPr>
          <p:cNvSpPr>
            <a:spLocks noGrp="1"/>
          </p:cNvSpPr>
          <p:nvPr>
            <p:ph type="title"/>
          </p:nvPr>
        </p:nvSpPr>
        <p:spPr>
          <a:xfrm>
            <a:off x="1676400" y="375753"/>
            <a:ext cx="9813235" cy="973345"/>
          </a:xfrm>
        </p:spPr>
        <p:txBody>
          <a:bodyPr>
            <a:normAutofit/>
          </a:bodyPr>
          <a:lstStyle/>
          <a:p>
            <a:r>
              <a:rPr lang="en-US" sz="2800"/>
              <a:t>People are booking 1 to 1.5 months further in advance during summer months compared to any other time. </a:t>
            </a:r>
          </a:p>
        </p:txBody>
      </p:sp>
      <p:pic>
        <p:nvPicPr>
          <p:cNvPr id="5" name="Picture 4">
            <a:extLst>
              <a:ext uri="{FF2B5EF4-FFF2-40B4-BE49-F238E27FC236}">
                <a16:creationId xmlns:a16="http://schemas.microsoft.com/office/drawing/2014/main" id="{4BE258FC-3DCD-4FA0-A5AC-8CA5EE3496F3}"/>
              </a:ext>
            </a:extLst>
          </p:cNvPr>
          <p:cNvPicPr>
            <a:picLocks noChangeAspect="1"/>
          </p:cNvPicPr>
          <p:nvPr/>
        </p:nvPicPr>
        <p:blipFill>
          <a:blip r:embed="rId2"/>
          <a:stretch>
            <a:fillRect/>
          </a:stretch>
        </p:blipFill>
        <p:spPr>
          <a:xfrm>
            <a:off x="519393" y="1515041"/>
            <a:ext cx="8159702" cy="4967206"/>
          </a:xfrm>
          <a:prstGeom prst="rect">
            <a:avLst/>
          </a:prstGeom>
        </p:spPr>
      </p:pic>
      <p:sp>
        <p:nvSpPr>
          <p:cNvPr id="7" name="Rectangle 6">
            <a:extLst>
              <a:ext uri="{FF2B5EF4-FFF2-40B4-BE49-F238E27FC236}">
                <a16:creationId xmlns:a16="http://schemas.microsoft.com/office/drawing/2014/main" id="{18599A2C-6CD2-4BFB-B04D-714409843838}"/>
              </a:ext>
            </a:extLst>
          </p:cNvPr>
          <p:cNvSpPr/>
          <p:nvPr/>
        </p:nvSpPr>
        <p:spPr>
          <a:xfrm>
            <a:off x="8932720" y="2506890"/>
            <a:ext cx="2739887" cy="36660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CB8AF3B4-84E8-4B77-9A00-77EC4BC7626E}"/>
              </a:ext>
            </a:extLst>
          </p:cNvPr>
          <p:cNvSpPr txBox="1"/>
          <p:nvPr/>
        </p:nvSpPr>
        <p:spPr>
          <a:xfrm>
            <a:off x="8878957" y="2128850"/>
            <a:ext cx="2955234" cy="369332"/>
          </a:xfrm>
          <a:prstGeom prst="rect">
            <a:avLst/>
          </a:prstGeom>
          <a:noFill/>
        </p:spPr>
        <p:txBody>
          <a:bodyPr wrap="square" rtlCol="0">
            <a:spAutoFit/>
          </a:bodyPr>
          <a:lstStyle/>
          <a:p>
            <a:r>
              <a:rPr lang="en-US" b="1"/>
              <a:t>Key Insights</a:t>
            </a:r>
          </a:p>
        </p:txBody>
      </p:sp>
      <p:sp>
        <p:nvSpPr>
          <p:cNvPr id="10" name="TextBox 9">
            <a:extLst>
              <a:ext uri="{FF2B5EF4-FFF2-40B4-BE49-F238E27FC236}">
                <a16:creationId xmlns:a16="http://schemas.microsoft.com/office/drawing/2014/main" id="{D88EE8FD-11C6-4CA6-993A-3CEF4C05A272}"/>
              </a:ext>
            </a:extLst>
          </p:cNvPr>
          <p:cNvSpPr txBox="1"/>
          <p:nvPr/>
        </p:nvSpPr>
        <p:spPr>
          <a:xfrm>
            <a:off x="8878957" y="2504956"/>
            <a:ext cx="2753894" cy="2862322"/>
          </a:xfrm>
          <a:prstGeom prst="rect">
            <a:avLst/>
          </a:prstGeom>
          <a:noFill/>
        </p:spPr>
        <p:txBody>
          <a:bodyPr wrap="square" rtlCol="0">
            <a:spAutoFit/>
          </a:bodyPr>
          <a:lstStyle/>
          <a:p>
            <a:pPr marL="285750" indent="-285750">
              <a:buFont typeface="Arial" panose="020B0604020202020204" pitchFamily="34" charset="0"/>
              <a:buChar char="•"/>
            </a:pPr>
            <a:r>
              <a:rPr lang="en-US"/>
              <a:t>Does booking too far in advance correlate with a higher likelihood of a cancellation?</a:t>
            </a:r>
          </a:p>
          <a:p>
            <a:pPr marL="285750" indent="-285750">
              <a:buFont typeface="Arial" panose="020B0604020202020204" pitchFamily="34" charset="0"/>
              <a:buChar char="•"/>
            </a:pPr>
            <a:r>
              <a:rPr lang="en-US"/>
              <a:t>Why does September and October, the early autumn months, also have long lead times even though they’re not part of summer?</a:t>
            </a:r>
          </a:p>
        </p:txBody>
      </p:sp>
    </p:spTree>
    <p:extLst>
      <p:ext uri="{BB962C8B-B14F-4D97-AF65-F5344CB8AC3E}">
        <p14:creationId xmlns:p14="http://schemas.microsoft.com/office/powerpoint/2010/main" val="275683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1E86-E429-4B36-B4AD-660F3261706A}"/>
              </a:ext>
            </a:extLst>
          </p:cNvPr>
          <p:cNvSpPr>
            <a:spLocks noGrp="1"/>
          </p:cNvSpPr>
          <p:nvPr>
            <p:ph type="title"/>
          </p:nvPr>
        </p:nvSpPr>
        <p:spPr>
          <a:xfrm>
            <a:off x="1623391" y="457054"/>
            <a:ext cx="6858000" cy="974182"/>
          </a:xfrm>
        </p:spPr>
        <p:txBody>
          <a:bodyPr>
            <a:normAutofit/>
          </a:bodyPr>
          <a:lstStyle/>
          <a:p>
            <a:r>
              <a:rPr lang="en-US" sz="2800"/>
              <a:t>Online TA was contributing more than 50% to cancellations.</a:t>
            </a:r>
          </a:p>
        </p:txBody>
      </p:sp>
      <p:pic>
        <p:nvPicPr>
          <p:cNvPr id="4" name="Picture 3">
            <a:extLst>
              <a:ext uri="{FF2B5EF4-FFF2-40B4-BE49-F238E27FC236}">
                <a16:creationId xmlns:a16="http://schemas.microsoft.com/office/drawing/2014/main" id="{75AF6C2F-921D-4738-9F11-2B2DDC831C61}"/>
              </a:ext>
            </a:extLst>
          </p:cNvPr>
          <p:cNvPicPr>
            <a:picLocks noChangeAspect="1"/>
          </p:cNvPicPr>
          <p:nvPr/>
        </p:nvPicPr>
        <p:blipFill>
          <a:blip r:embed="rId2"/>
          <a:stretch>
            <a:fillRect/>
          </a:stretch>
        </p:blipFill>
        <p:spPr>
          <a:xfrm>
            <a:off x="1141343" y="2380729"/>
            <a:ext cx="4873487" cy="3832030"/>
          </a:xfrm>
          <a:prstGeom prst="rect">
            <a:avLst/>
          </a:prstGeom>
        </p:spPr>
      </p:pic>
      <p:pic>
        <p:nvPicPr>
          <p:cNvPr id="5" name="Picture 4">
            <a:extLst>
              <a:ext uri="{FF2B5EF4-FFF2-40B4-BE49-F238E27FC236}">
                <a16:creationId xmlns:a16="http://schemas.microsoft.com/office/drawing/2014/main" id="{5147B317-1D9E-472D-A8F6-A47C01C090E3}"/>
              </a:ext>
            </a:extLst>
          </p:cNvPr>
          <p:cNvPicPr>
            <a:picLocks noChangeAspect="1"/>
          </p:cNvPicPr>
          <p:nvPr/>
        </p:nvPicPr>
        <p:blipFill>
          <a:blip r:embed="rId3"/>
          <a:stretch>
            <a:fillRect/>
          </a:stretch>
        </p:blipFill>
        <p:spPr>
          <a:xfrm>
            <a:off x="626166" y="1874546"/>
            <a:ext cx="3855960" cy="322325"/>
          </a:xfrm>
          <a:prstGeom prst="rect">
            <a:avLst/>
          </a:prstGeom>
        </p:spPr>
      </p:pic>
      <p:pic>
        <p:nvPicPr>
          <p:cNvPr id="6" name="Picture 5">
            <a:extLst>
              <a:ext uri="{FF2B5EF4-FFF2-40B4-BE49-F238E27FC236}">
                <a16:creationId xmlns:a16="http://schemas.microsoft.com/office/drawing/2014/main" id="{C58ACE8C-4ABB-434A-83BA-D919D793558E}"/>
              </a:ext>
            </a:extLst>
          </p:cNvPr>
          <p:cNvPicPr>
            <a:picLocks noChangeAspect="1"/>
          </p:cNvPicPr>
          <p:nvPr/>
        </p:nvPicPr>
        <p:blipFill>
          <a:blip r:embed="rId4"/>
          <a:stretch>
            <a:fillRect/>
          </a:stretch>
        </p:blipFill>
        <p:spPr>
          <a:xfrm>
            <a:off x="6452841" y="1874545"/>
            <a:ext cx="1597528" cy="2299889"/>
          </a:xfrm>
          <a:prstGeom prst="rect">
            <a:avLst/>
          </a:prstGeom>
        </p:spPr>
      </p:pic>
      <p:sp>
        <p:nvSpPr>
          <p:cNvPr id="8" name="Rectangle 7">
            <a:extLst>
              <a:ext uri="{FF2B5EF4-FFF2-40B4-BE49-F238E27FC236}">
                <a16:creationId xmlns:a16="http://schemas.microsoft.com/office/drawing/2014/main" id="{4F1E2593-5110-42BB-B156-A03320FDE598}"/>
              </a:ext>
            </a:extLst>
          </p:cNvPr>
          <p:cNvSpPr/>
          <p:nvPr/>
        </p:nvSpPr>
        <p:spPr>
          <a:xfrm>
            <a:off x="8918713" y="2220202"/>
            <a:ext cx="2739887" cy="38320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C2C08A48-C5F6-46E8-BC47-652CE0B81EDC}"/>
              </a:ext>
            </a:extLst>
          </p:cNvPr>
          <p:cNvSpPr txBox="1"/>
          <p:nvPr/>
        </p:nvSpPr>
        <p:spPr>
          <a:xfrm>
            <a:off x="8918712" y="1874545"/>
            <a:ext cx="2955234" cy="369332"/>
          </a:xfrm>
          <a:prstGeom prst="rect">
            <a:avLst/>
          </a:prstGeom>
          <a:noFill/>
        </p:spPr>
        <p:txBody>
          <a:bodyPr wrap="square" rtlCol="0">
            <a:spAutoFit/>
          </a:bodyPr>
          <a:lstStyle/>
          <a:p>
            <a:r>
              <a:rPr lang="en-US" b="1"/>
              <a:t>Key Insight</a:t>
            </a:r>
          </a:p>
        </p:txBody>
      </p:sp>
      <p:sp>
        <p:nvSpPr>
          <p:cNvPr id="11" name="TextBox 10">
            <a:extLst>
              <a:ext uri="{FF2B5EF4-FFF2-40B4-BE49-F238E27FC236}">
                <a16:creationId xmlns:a16="http://schemas.microsoft.com/office/drawing/2014/main" id="{10DD7DD1-5D8D-4000-92A5-64051F1D2146}"/>
              </a:ext>
            </a:extLst>
          </p:cNvPr>
          <p:cNvSpPr txBox="1"/>
          <p:nvPr/>
        </p:nvSpPr>
        <p:spPr>
          <a:xfrm>
            <a:off x="8872971" y="2243877"/>
            <a:ext cx="2739887" cy="3139321"/>
          </a:xfrm>
          <a:prstGeom prst="rect">
            <a:avLst/>
          </a:prstGeom>
          <a:noFill/>
        </p:spPr>
        <p:txBody>
          <a:bodyPr wrap="square" rtlCol="0">
            <a:spAutoFit/>
          </a:bodyPr>
          <a:lstStyle/>
          <a:p>
            <a:pPr marL="285750" indent="-285750">
              <a:buFont typeface="Arial" panose="020B0604020202020204" pitchFamily="34" charset="0"/>
              <a:buChar char="•"/>
            </a:pPr>
            <a:r>
              <a:rPr lang="en-US"/>
              <a:t>Online Travel Agents (TA) are responsible for over $2.2M in cancellations, almost 4 times the next largest. We should dive further into which agents specifically are the least effective and should be reconsidered as partners.</a:t>
            </a:r>
          </a:p>
        </p:txBody>
      </p:sp>
    </p:spTree>
    <p:extLst>
      <p:ext uri="{BB962C8B-B14F-4D97-AF65-F5344CB8AC3E}">
        <p14:creationId xmlns:p14="http://schemas.microsoft.com/office/powerpoint/2010/main" val="2009126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DC33-B835-4A7E-9C34-24251C8C3736}"/>
              </a:ext>
            </a:extLst>
          </p:cNvPr>
          <p:cNvSpPr>
            <a:spLocks noGrp="1"/>
          </p:cNvSpPr>
          <p:nvPr>
            <p:ph type="title"/>
          </p:nvPr>
        </p:nvSpPr>
        <p:spPr>
          <a:xfrm>
            <a:off x="1649896" y="365125"/>
            <a:ext cx="7043530" cy="814318"/>
          </a:xfrm>
        </p:spPr>
        <p:txBody>
          <a:bodyPr>
            <a:normAutofit fontScale="90000"/>
          </a:bodyPr>
          <a:lstStyle/>
          <a:p>
            <a:r>
              <a:rPr lang="en-US" sz="2800"/>
              <a:t>Agent #9 lost $1.5M in cancellations, nearly 3 times more than the next agent. </a:t>
            </a:r>
          </a:p>
        </p:txBody>
      </p:sp>
      <p:pic>
        <p:nvPicPr>
          <p:cNvPr id="4" name="Picture 3">
            <a:extLst>
              <a:ext uri="{FF2B5EF4-FFF2-40B4-BE49-F238E27FC236}">
                <a16:creationId xmlns:a16="http://schemas.microsoft.com/office/drawing/2014/main" id="{804C9A51-3471-47BB-B201-8FCA885A1555}"/>
              </a:ext>
            </a:extLst>
          </p:cNvPr>
          <p:cNvPicPr>
            <a:picLocks noChangeAspect="1"/>
          </p:cNvPicPr>
          <p:nvPr/>
        </p:nvPicPr>
        <p:blipFill>
          <a:blip r:embed="rId2"/>
          <a:stretch>
            <a:fillRect/>
          </a:stretch>
        </p:blipFill>
        <p:spPr>
          <a:xfrm>
            <a:off x="1768767" y="1284577"/>
            <a:ext cx="5572937" cy="5432737"/>
          </a:xfrm>
          <a:prstGeom prst="rect">
            <a:avLst/>
          </a:prstGeom>
        </p:spPr>
      </p:pic>
      <p:sp>
        <p:nvSpPr>
          <p:cNvPr id="6" name="Rectangle 5">
            <a:extLst>
              <a:ext uri="{FF2B5EF4-FFF2-40B4-BE49-F238E27FC236}">
                <a16:creationId xmlns:a16="http://schemas.microsoft.com/office/drawing/2014/main" id="{3B595022-E562-4D12-93D0-C63D944ED8E0}"/>
              </a:ext>
            </a:extLst>
          </p:cNvPr>
          <p:cNvSpPr/>
          <p:nvPr/>
        </p:nvSpPr>
        <p:spPr>
          <a:xfrm>
            <a:off x="8811037" y="994777"/>
            <a:ext cx="3076163" cy="53553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D9E44B01-5978-44DE-8329-88F3D3C825C8}"/>
              </a:ext>
            </a:extLst>
          </p:cNvPr>
          <p:cNvSpPr txBox="1"/>
          <p:nvPr/>
        </p:nvSpPr>
        <p:spPr>
          <a:xfrm>
            <a:off x="8811037" y="625445"/>
            <a:ext cx="2955234" cy="369332"/>
          </a:xfrm>
          <a:prstGeom prst="rect">
            <a:avLst/>
          </a:prstGeom>
          <a:noFill/>
        </p:spPr>
        <p:txBody>
          <a:bodyPr wrap="square" rtlCol="0">
            <a:spAutoFit/>
          </a:bodyPr>
          <a:lstStyle/>
          <a:p>
            <a:r>
              <a:rPr lang="en-US" b="1"/>
              <a:t>Key Insight</a:t>
            </a:r>
          </a:p>
        </p:txBody>
      </p:sp>
      <p:sp>
        <p:nvSpPr>
          <p:cNvPr id="9" name="TextBox 8">
            <a:extLst>
              <a:ext uri="{FF2B5EF4-FFF2-40B4-BE49-F238E27FC236}">
                <a16:creationId xmlns:a16="http://schemas.microsoft.com/office/drawing/2014/main" id="{222035AE-7A0D-4F87-A046-65F6B704FB0E}"/>
              </a:ext>
            </a:extLst>
          </p:cNvPr>
          <p:cNvSpPr txBox="1"/>
          <p:nvPr/>
        </p:nvSpPr>
        <p:spPr>
          <a:xfrm>
            <a:off x="8786190" y="994777"/>
            <a:ext cx="3193774" cy="5355312"/>
          </a:xfrm>
          <a:prstGeom prst="rect">
            <a:avLst/>
          </a:prstGeom>
          <a:noFill/>
        </p:spPr>
        <p:txBody>
          <a:bodyPr wrap="square" rtlCol="0">
            <a:spAutoFit/>
          </a:bodyPr>
          <a:lstStyle/>
          <a:p>
            <a:pPr marL="285750" indent="-285750">
              <a:buFont typeface="Arial" panose="020B0604020202020204" pitchFamily="34" charset="0"/>
              <a:buChar char="•"/>
            </a:pPr>
            <a:r>
              <a:rPr lang="en-US"/>
              <a:t>So now, looking at the agents, Agent #9 is the least effective partner as they’re losing a potential $1.5M in revenue through cancellations. We should reevaluate them as a partner and figure out why cancellations are so high through this avenue. It’s also worth noting that Agents #240 and #1 should be evaluated too since they seem to be notable outliers based on their revenue loss as well.</a:t>
            </a:r>
          </a:p>
        </p:txBody>
      </p:sp>
    </p:spTree>
    <p:extLst>
      <p:ext uri="{BB962C8B-B14F-4D97-AF65-F5344CB8AC3E}">
        <p14:creationId xmlns:p14="http://schemas.microsoft.com/office/powerpoint/2010/main" val="280688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B843-62B2-406B-A2A0-336737146566}"/>
              </a:ext>
            </a:extLst>
          </p:cNvPr>
          <p:cNvSpPr>
            <a:spLocks noGrp="1"/>
          </p:cNvSpPr>
          <p:nvPr>
            <p:ph type="title"/>
          </p:nvPr>
        </p:nvSpPr>
        <p:spPr>
          <a:xfrm>
            <a:off x="1784543" y="544597"/>
            <a:ext cx="8911687" cy="1280890"/>
          </a:xfrm>
        </p:spPr>
        <p:txBody>
          <a:bodyPr/>
          <a:lstStyle/>
          <a:p>
            <a:r>
              <a:rPr lang="en-US">
                <a:latin typeface="+mn-lt"/>
              </a:rPr>
              <a:t>Recommendations</a:t>
            </a:r>
          </a:p>
        </p:txBody>
      </p:sp>
      <p:sp>
        <p:nvSpPr>
          <p:cNvPr id="3" name="Content Placeholder 2">
            <a:extLst>
              <a:ext uri="{FF2B5EF4-FFF2-40B4-BE49-F238E27FC236}">
                <a16:creationId xmlns:a16="http://schemas.microsoft.com/office/drawing/2014/main" id="{817E721E-88E4-4375-96E4-643E99355040}"/>
              </a:ext>
            </a:extLst>
          </p:cNvPr>
          <p:cNvSpPr>
            <a:spLocks noGrp="1"/>
          </p:cNvSpPr>
          <p:nvPr>
            <p:ph idx="1"/>
          </p:nvPr>
        </p:nvSpPr>
        <p:spPr>
          <a:xfrm>
            <a:off x="838200" y="1550504"/>
            <a:ext cx="10515600" cy="4626459"/>
          </a:xfrm>
        </p:spPr>
        <p:txBody>
          <a:bodyPr>
            <a:normAutofit/>
          </a:bodyPr>
          <a:lstStyle/>
          <a:p>
            <a:pPr>
              <a:buClrTx/>
              <a:buFont typeface="Arial" panose="020B0604020202020204" pitchFamily="34" charset="0"/>
              <a:buChar char="•"/>
            </a:pPr>
            <a:r>
              <a:rPr lang="en-US" sz="2200"/>
              <a:t>Look into summer months and see if longer lead times for customer bookings correlate with a higher rate of cancellations.</a:t>
            </a:r>
          </a:p>
          <a:p>
            <a:pPr>
              <a:buClrTx/>
              <a:buFont typeface="Arial" panose="020B0604020202020204" pitchFamily="34" charset="0"/>
              <a:buChar char="•"/>
            </a:pPr>
            <a:r>
              <a:rPr lang="en-US" sz="2200"/>
              <a:t>Consider reducing the average daily rates or offer promotions during the summer months to test whether cancellations will decrease.</a:t>
            </a:r>
          </a:p>
          <a:p>
            <a:pPr>
              <a:buClrTx/>
              <a:buFont typeface="Arial" panose="020B0604020202020204" pitchFamily="34" charset="0"/>
              <a:buChar char="•"/>
            </a:pPr>
            <a:r>
              <a:rPr lang="en-US" sz="2200"/>
              <a:t>With most cancellations coming from online travel agents, consider reevaluating Agents #9, #240, and #1 since they have the greatest revenue loss.</a:t>
            </a:r>
          </a:p>
        </p:txBody>
      </p:sp>
    </p:spTree>
    <p:extLst>
      <p:ext uri="{BB962C8B-B14F-4D97-AF65-F5344CB8AC3E}">
        <p14:creationId xmlns:p14="http://schemas.microsoft.com/office/powerpoint/2010/main" val="26849874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477</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Hotel Booking Demand</vt:lpstr>
      <vt:lpstr>Hotel Cancellations are affecting revenue 2x worse in months April through August than in any of the other months.</vt:lpstr>
      <vt:lpstr>The number of cancellations for months April through August are as high 40% of total bookings.</vt:lpstr>
      <vt:lpstr>The top 6 most expensive months by the average daily rate noticeably includes April through August.</vt:lpstr>
      <vt:lpstr>People are booking 1 to 1.5 months further in advance during summer months compared to any other time. </vt:lpstr>
      <vt:lpstr>Online TA was contributing more than 50% to cancellations.</vt:lpstr>
      <vt:lpstr>Agent #9 lost $1.5M in cancellations, nearly 3 times more than the next agent.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Simon</dc:creator>
  <cp:lastModifiedBy>Thomas Simon</cp:lastModifiedBy>
  <cp:revision>2</cp:revision>
  <dcterms:created xsi:type="dcterms:W3CDTF">2020-09-15T22:04:38Z</dcterms:created>
  <dcterms:modified xsi:type="dcterms:W3CDTF">2020-11-02T20:37:34Z</dcterms:modified>
</cp:coreProperties>
</file>