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580" r:id="rId3"/>
    <p:sldId id="581" r:id="rId4"/>
    <p:sldId id="583" r:id="rId5"/>
    <p:sldId id="584" r:id="rId6"/>
    <p:sldId id="585" r:id="rId7"/>
    <p:sldId id="586" r:id="rId8"/>
    <p:sldId id="582" r:id="rId9"/>
    <p:sldId id="587" r:id="rId10"/>
    <p:sldId id="588" r:id="rId11"/>
    <p:sldId id="590" r:id="rId12"/>
    <p:sldId id="591" r:id="rId13"/>
    <p:sldId id="605" r:id="rId14"/>
    <p:sldId id="603" r:id="rId15"/>
    <p:sldId id="604" r:id="rId16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3" autoAdjust="0"/>
    <p:restoredTop sz="98886" autoAdjust="0"/>
  </p:normalViewPr>
  <p:slideViewPr>
    <p:cSldViewPr>
      <p:cViewPr>
        <p:scale>
          <a:sx n="100" d="100"/>
          <a:sy n="100" d="100"/>
        </p:scale>
        <p:origin x="-1980" y="-432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2-01 at 8.14.19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90" y="964725"/>
            <a:ext cx="7001988" cy="5785680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smtClean="0"/>
              <a:t>The MATLAB User Interface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Shaun Tarves</a:t>
            </a:r>
          </a:p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Studsvik </a:t>
            </a:r>
            <a:r>
              <a:rPr lang="en-US" sz="1400" dirty="0" err="1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external data, it must be imported into MATLAB and stored in MATLAB “containers” (variables)</a:t>
            </a:r>
          </a:p>
          <a:p>
            <a:r>
              <a:rPr lang="en-US" dirty="0" smtClean="0"/>
              <a:t>To open the Import Wizard:</a:t>
            </a:r>
          </a:p>
          <a:p>
            <a:pPr lvl="1"/>
            <a:r>
              <a:rPr lang="en-US" b="1" dirty="0" err="1" smtClean="0"/>
              <a:t>File</a:t>
            </a:r>
            <a:r>
              <a:rPr lang="en-US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/>
              <a:t>Import</a:t>
            </a:r>
            <a:r>
              <a:rPr lang="en-US" b="1" dirty="0" smtClean="0"/>
              <a:t> Data</a:t>
            </a:r>
          </a:p>
          <a:p>
            <a:pPr lvl="1"/>
            <a:r>
              <a:rPr lang="en-US" dirty="0" smtClean="0"/>
              <a:t>Select the file gasprices.xls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Try: Use the Import Wizard to create MATLAB variables containing the data in </a:t>
            </a:r>
            <a:r>
              <a:rPr lang="en-US" smtClean="0">
                <a:solidFill>
                  <a:schemeClr val="tx2"/>
                </a:solidFill>
              </a:rPr>
              <a:t>the file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has several data container types for various kinds of information</a:t>
            </a:r>
          </a:p>
          <a:p>
            <a:pPr lvl="1"/>
            <a:r>
              <a:rPr lang="en-US" dirty="0" smtClean="0"/>
              <a:t>Some are familiar (strings, doubles, etc.), some are not (cell arrays, </a:t>
            </a:r>
            <a:r>
              <a:rPr lang="en-US" dirty="0" err="1" smtClean="0"/>
              <a:t>structs</a:t>
            </a:r>
            <a:r>
              <a:rPr lang="en-US" dirty="0" smtClean="0"/>
              <a:t>, etc.)</a:t>
            </a:r>
          </a:p>
          <a:p>
            <a:r>
              <a:rPr lang="en-US" i="1" dirty="0" smtClean="0"/>
              <a:t>Double (precision) arrays</a:t>
            </a:r>
            <a:r>
              <a:rPr lang="en-US" dirty="0" smtClean="0"/>
              <a:t> are the default type of variable for numeric data</a:t>
            </a:r>
          </a:p>
          <a:p>
            <a:r>
              <a:rPr lang="en-US" i="1" dirty="0" smtClean="0"/>
              <a:t>Cell arrays </a:t>
            </a:r>
            <a:r>
              <a:rPr lang="en-US" dirty="0" smtClean="0"/>
              <a:t>are versatile, and can store both numeric and character data in the same container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Variable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view and edit the contents of variables in the base workspace using the Variable Editor</a:t>
            </a:r>
          </a:p>
          <a:p>
            <a:r>
              <a:rPr lang="en-US" dirty="0" smtClean="0">
                <a:solidFill>
                  <a:srgbClr val="B50026"/>
                </a:solidFill>
              </a:rPr>
              <a:t>Try: Double-click on the </a:t>
            </a:r>
            <a:r>
              <a:rPr lang="en-US" i="1" dirty="0" smtClean="0">
                <a:solidFill>
                  <a:srgbClr val="B50026"/>
                </a:solidFill>
              </a:rPr>
              <a:t>data</a:t>
            </a:r>
            <a:r>
              <a:rPr lang="en-US" dirty="0" smtClean="0">
                <a:solidFill>
                  <a:srgbClr val="B50026"/>
                </a:solidFill>
              </a:rPr>
              <a:t> variable and explore its contents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To edit data in a variable, simply select the data and type in new values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Try: Find the </a:t>
            </a:r>
            <a:r>
              <a:rPr lang="en-US" dirty="0" err="1" smtClean="0">
                <a:solidFill>
                  <a:schemeClr val="tx2"/>
                </a:solidFill>
              </a:rPr>
              <a:t>NaN</a:t>
            </a:r>
            <a:r>
              <a:rPr lang="en-US" dirty="0" smtClean="0">
                <a:solidFill>
                  <a:schemeClr val="tx2"/>
                </a:solidFill>
              </a:rPr>
              <a:t> in column 2 and change its value to 1.89. Notice the changes to the variable in the Workspace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Variable Editor</a:t>
            </a:r>
            <a:endParaRPr lang="en-US" dirty="0"/>
          </a:p>
        </p:txBody>
      </p:sp>
      <p:pic>
        <p:nvPicPr>
          <p:cNvPr id="8" name="Content Placeholder 7" descr="Screen shot 2011-02-01 at 8.18.3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" r="-88"/>
          <a:stretch/>
        </p:blipFill>
        <p:spPr>
          <a:xfrm>
            <a:off x="942795" y="1950435"/>
            <a:ext cx="7319089" cy="33533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save a series of commands for easy access</a:t>
            </a:r>
          </a:p>
          <a:p>
            <a:r>
              <a:rPr lang="en-US" dirty="0" smtClean="0"/>
              <a:t>For example, to clean up the MATLAB desktop, you will use: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clear:</a:t>
            </a:r>
            <a:r>
              <a:rPr lang="en-US" i="1" dirty="0" smtClean="0"/>
              <a:t> </a:t>
            </a:r>
            <a:r>
              <a:rPr lang="en-US" dirty="0" smtClean="0"/>
              <a:t>Clears the workspace variables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clc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smtClean="0"/>
              <a:t>Clears the Command Window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close:</a:t>
            </a:r>
            <a:r>
              <a:rPr lang="en-US" dirty="0" smtClean="0"/>
              <a:t> Closes the current figure</a:t>
            </a:r>
          </a:p>
          <a:p>
            <a:r>
              <a:rPr lang="en-US" dirty="0" smtClean="0"/>
              <a:t>To create a shortcut, right-click the Shortcuts bar at the top of the desktop and choose </a:t>
            </a:r>
            <a:r>
              <a:rPr lang="en-US" b="1" dirty="0" smtClean="0"/>
              <a:t>New Shortcut</a:t>
            </a:r>
          </a:p>
          <a:p>
            <a:pPr lvl="1"/>
            <a:r>
              <a:rPr lang="en-US" dirty="0" smtClean="0"/>
              <a:t>Enter the previous 3 commands on separate lines and click </a:t>
            </a:r>
            <a:r>
              <a:rPr lang="en-US" b="1" dirty="0" smtClean="0"/>
              <a:t>Save</a:t>
            </a:r>
            <a:endParaRPr lang="en-US" dirty="0" smtClean="0"/>
          </a:p>
          <a:p>
            <a:r>
              <a:rPr lang="en-US" dirty="0" smtClean="0">
                <a:solidFill>
                  <a:srgbClr val="B50026"/>
                </a:solidFill>
              </a:rPr>
              <a:t>Try: Click your new shortcut button to clear the Desktop</a:t>
            </a:r>
            <a:endParaRPr lang="en-US" dirty="0">
              <a:solidFill>
                <a:srgbClr val="B5002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Where does MATLAB display a listing of stored variables and their attributes?</a:t>
            </a:r>
          </a:p>
          <a:p>
            <a:pPr marL="447675" lvl="1" indent="0">
              <a:buNone/>
            </a:pPr>
            <a:r>
              <a:rPr lang="en-US" sz="2000" b="1" dirty="0" smtClean="0"/>
              <a:t>Workspace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the default MATLAB variable </a:t>
            </a:r>
            <a:r>
              <a:rPr lang="en-US" dirty="0"/>
              <a:t>type</a:t>
            </a:r>
          </a:p>
          <a:p>
            <a:pPr marL="447675" lvl="1" indent="0">
              <a:buNone/>
            </a:pPr>
            <a:r>
              <a:rPr lang="en-US" sz="2000" b="1" dirty="0" smtClean="0"/>
              <a:t>Double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T/F: The MATLAB desktop is </a:t>
            </a:r>
            <a:r>
              <a:rPr lang="en-US" dirty="0"/>
              <a:t>customizable</a:t>
            </a:r>
          </a:p>
          <a:p>
            <a:pPr marL="447675" lvl="1" indent="0">
              <a:buNone/>
            </a:pPr>
            <a:r>
              <a:rPr lang="en-US" sz="2000" b="1" dirty="0" smtClean="0"/>
              <a:t>True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MATLAB Desktop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1" b="1060"/>
          <a:stretch/>
        </p:blipFill>
        <p:spPr>
          <a:xfrm>
            <a:off x="539550" y="1054335"/>
            <a:ext cx="8064500" cy="5105400"/>
          </a:xfrm>
        </p:spPr>
      </p:pic>
      <p:sp>
        <p:nvSpPr>
          <p:cNvPr id="13" name="Rectangle 12"/>
          <p:cNvSpPr/>
          <p:nvPr/>
        </p:nvSpPr>
        <p:spPr>
          <a:xfrm>
            <a:off x="2421360" y="4728345"/>
            <a:ext cx="4390890" cy="1164930"/>
          </a:xfrm>
          <a:prstGeom prst="rect">
            <a:avLst/>
          </a:prstGeom>
          <a:solidFill>
            <a:srgbClr val="FFFFFF"/>
          </a:solidFill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8100" cmpd="sng">
                  <a:noFill/>
                </a:ln>
                <a:solidFill>
                  <a:srgbClr val="000000"/>
                </a:solidFill>
              </a:rPr>
              <a:t>Command Window</a:t>
            </a:r>
            <a:endParaRPr lang="en-US" dirty="0">
              <a:ln w="38100" cmpd="sng"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7055" y="1502385"/>
            <a:ext cx="1657785" cy="2195445"/>
          </a:xfrm>
          <a:prstGeom prst="rect">
            <a:avLst/>
          </a:prstGeom>
          <a:solidFill>
            <a:srgbClr val="FFFFFF"/>
          </a:solidFill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8100" cmpd="sng">
                  <a:noFill/>
                </a:ln>
                <a:solidFill>
                  <a:srgbClr val="000000"/>
                </a:solidFill>
              </a:rPr>
              <a:t>Workspace</a:t>
            </a:r>
            <a:endParaRPr lang="en-US" dirty="0">
              <a:ln w="38100" cmpd="sng"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7055" y="3697830"/>
            <a:ext cx="1657785" cy="2195445"/>
          </a:xfrm>
          <a:prstGeom prst="rect">
            <a:avLst/>
          </a:prstGeom>
          <a:solidFill>
            <a:srgbClr val="FFFFFF"/>
          </a:solidFill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8100" cmpd="sng">
                  <a:noFill/>
                </a:ln>
                <a:solidFill>
                  <a:srgbClr val="000000"/>
                </a:solidFill>
              </a:rPr>
              <a:t>Command History</a:t>
            </a:r>
            <a:endParaRPr lang="en-US" dirty="0">
              <a:ln w="38100" cmpd="sng"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3965" y="1547190"/>
            <a:ext cx="1747395" cy="4390890"/>
          </a:xfrm>
          <a:prstGeom prst="rect">
            <a:avLst/>
          </a:prstGeom>
          <a:solidFill>
            <a:srgbClr val="FFFFFF"/>
          </a:solidFill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8100" cmpd="sng">
                  <a:noFill/>
                </a:ln>
                <a:solidFill>
                  <a:srgbClr val="000000"/>
                </a:solidFill>
              </a:rPr>
              <a:t>Current Folder</a:t>
            </a:r>
            <a:endParaRPr lang="en-US" dirty="0">
              <a:ln w="38100" cmpd="sng">
                <a:noFill/>
              </a:ln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6165" y="1547190"/>
            <a:ext cx="4390890" cy="3181155"/>
          </a:xfrm>
          <a:prstGeom prst="rect">
            <a:avLst/>
          </a:prstGeom>
          <a:solidFill>
            <a:srgbClr val="FFFFFF"/>
          </a:solidFill>
          <a:ln w="571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8100" cmpd="sng">
                  <a:noFill/>
                </a:ln>
                <a:solidFill>
                  <a:srgbClr val="000000"/>
                </a:solidFill>
              </a:rPr>
              <a:t>Editor</a:t>
            </a:r>
            <a:endParaRPr lang="en-US" dirty="0">
              <a:ln w="38100" cmpd="sng">
                <a:noFill/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enter MATLAB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5" descr="Screen shot 2011-01-31 at 1.5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" y="2801730"/>
            <a:ext cx="7618740" cy="20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display </a:t>
            </a:r>
            <a:r>
              <a:rPr lang="en-US" dirty="0"/>
              <a:t>and access MATLAB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5" descr="Screen shot 2011-01-31 at 2.0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60" y="2577705"/>
            <a:ext cx="5763435" cy="27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/>
              <a:t>Folder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display file and folder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5" descr="Screen shot 2011-01-31 at 1.5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70" y="471870"/>
            <a:ext cx="2190164" cy="55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</a:t>
            </a:r>
            <a:r>
              <a:rPr lang="en-US" dirty="0"/>
              <a:t>record your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6" name="Picture 5" descr="Screen shot 2011-01-31 at 2.0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90" y="2801730"/>
            <a:ext cx="5488965" cy="22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</a:t>
            </a:r>
            <a:r>
              <a:rPr lang="en-US" dirty="0"/>
              <a:t>display and edit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More on this to come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MATLAB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component can be undocked to a separate window, docked back into the desktop, or closed</a:t>
            </a:r>
          </a:p>
          <a:p>
            <a:r>
              <a:rPr lang="en-US" dirty="0" smtClean="0"/>
              <a:t>The layout can be customized and saved by accessing </a:t>
            </a:r>
            <a:r>
              <a:rPr lang="en-US" b="1" dirty="0" err="1" smtClean="0"/>
              <a:t>Desktop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1" dirty="0" err="1" smtClean="0"/>
              <a:t>Save</a:t>
            </a:r>
            <a:r>
              <a:rPr lang="en-US" b="1" dirty="0" smtClean="0"/>
              <a:t> Layout</a:t>
            </a:r>
            <a:endParaRPr lang="en-US" b="1" dirty="0"/>
          </a:p>
          <a:p>
            <a:r>
              <a:rPr lang="en-US" dirty="0" smtClean="0"/>
              <a:t>The </a:t>
            </a:r>
            <a:r>
              <a:rPr lang="en-US" b="1" dirty="0" smtClean="0"/>
              <a:t>Start</a:t>
            </a:r>
            <a:r>
              <a:rPr lang="en-US" dirty="0" smtClean="0"/>
              <a:t> button allows you to access wizards, help, and other goodies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Gas Price Data (</a:t>
            </a:r>
            <a:r>
              <a:rPr lang="en-US" dirty="0" err="1" smtClean="0"/>
              <a:t>gasprices.csv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your MATLAB current directory to the directory containing the course files</a:t>
            </a:r>
          </a:p>
          <a:p>
            <a:pPr lvl="1"/>
            <a:r>
              <a:rPr lang="en-US" dirty="0" smtClean="0"/>
              <a:t>Hint: You can do this several ways, both in the Desktop and from the command line</a:t>
            </a:r>
          </a:p>
          <a:p>
            <a:r>
              <a:rPr lang="en-US" dirty="0" smtClean="0"/>
              <a:t>C:…..\</a:t>
            </a:r>
            <a:r>
              <a:rPr lang="en-US" dirty="0" err="1" smtClean="0"/>
              <a:t>MatlabDesktop</a:t>
            </a:r>
            <a:r>
              <a:rPr lang="en-US" dirty="0" smtClean="0"/>
              <a:t>\</a:t>
            </a:r>
            <a:r>
              <a:rPr lang="en-US" dirty="0" err="1" smtClean="0"/>
              <a:t>gasprices.csv</a:t>
            </a:r>
            <a:endParaRPr lang="en-US" dirty="0" smtClean="0"/>
          </a:p>
          <a:p>
            <a:r>
              <a:rPr lang="en-US" dirty="0" smtClean="0"/>
              <a:t>Right-click the filename in the Current Folder Browser</a:t>
            </a:r>
          </a:p>
          <a:p>
            <a:pPr lvl="1"/>
            <a:r>
              <a:rPr lang="en-US" dirty="0" smtClean="0"/>
              <a:t>Open as Text (in the Editor)</a:t>
            </a:r>
          </a:p>
          <a:p>
            <a:pPr lvl="1"/>
            <a:r>
              <a:rPr lang="en-US" dirty="0" smtClean="0"/>
              <a:t>Open outside MATLAB (in the appropriate application)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41623</TotalTime>
  <Words>558</Words>
  <Application>Microsoft Office PowerPoint</Application>
  <PresentationFormat>On-screen Show (4:3)</PresentationFormat>
  <Paragraphs>92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Standardformgivning</vt:lpstr>
      <vt:lpstr>The MATLAB User Interface</vt:lpstr>
      <vt:lpstr>The MATLAB Desktop</vt:lpstr>
      <vt:lpstr>Command Window</vt:lpstr>
      <vt:lpstr>Workspace</vt:lpstr>
      <vt:lpstr>Current Folder Browser</vt:lpstr>
      <vt:lpstr>Command History</vt:lpstr>
      <vt:lpstr>Editor</vt:lpstr>
      <vt:lpstr>The MATLAB Desktop</vt:lpstr>
      <vt:lpstr>Example: Gas Price Data (gasprices.csv)</vt:lpstr>
      <vt:lpstr>The Import Wizard</vt:lpstr>
      <vt:lpstr>MATLAB Data Types</vt:lpstr>
      <vt:lpstr>The Variable Editor</vt:lpstr>
      <vt:lpstr>The Variable Editor</vt:lpstr>
      <vt:lpstr>Shortcuts</vt:lpstr>
      <vt:lpstr>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tsmed</cp:lastModifiedBy>
  <cp:revision>1202</cp:revision>
  <dcterms:created xsi:type="dcterms:W3CDTF">2007-02-23T12:59:28Z</dcterms:created>
  <dcterms:modified xsi:type="dcterms:W3CDTF">2011-10-06T14:43:52Z</dcterms:modified>
</cp:coreProperties>
</file>