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42"/>
  </p:notesMasterIdLst>
  <p:handoutMasterIdLst>
    <p:handoutMasterId r:id="rId43"/>
  </p:handoutMasterIdLst>
  <p:sldIdLst>
    <p:sldId id="256" r:id="rId2"/>
    <p:sldId id="427" r:id="rId3"/>
    <p:sldId id="579" r:id="rId4"/>
    <p:sldId id="604" r:id="rId5"/>
    <p:sldId id="605" r:id="rId6"/>
    <p:sldId id="606" r:id="rId7"/>
    <p:sldId id="603" r:id="rId8"/>
    <p:sldId id="607" r:id="rId9"/>
    <p:sldId id="608" r:id="rId10"/>
    <p:sldId id="609" r:id="rId11"/>
    <p:sldId id="582" r:id="rId12"/>
    <p:sldId id="610" r:id="rId13"/>
    <p:sldId id="583" r:id="rId14"/>
    <p:sldId id="584" r:id="rId15"/>
    <p:sldId id="585" r:id="rId16"/>
    <p:sldId id="611" r:id="rId17"/>
    <p:sldId id="613" r:id="rId18"/>
    <p:sldId id="586" r:id="rId19"/>
    <p:sldId id="587" r:id="rId20"/>
    <p:sldId id="614" r:id="rId21"/>
    <p:sldId id="615" r:id="rId22"/>
    <p:sldId id="588" r:id="rId23"/>
    <p:sldId id="589" r:id="rId24"/>
    <p:sldId id="620" r:id="rId25"/>
    <p:sldId id="590" r:id="rId26"/>
    <p:sldId id="621" r:id="rId27"/>
    <p:sldId id="591" r:id="rId28"/>
    <p:sldId id="592" r:id="rId29"/>
    <p:sldId id="593" r:id="rId30"/>
    <p:sldId id="594" r:id="rId31"/>
    <p:sldId id="595" r:id="rId32"/>
    <p:sldId id="596" r:id="rId33"/>
    <p:sldId id="597" r:id="rId34"/>
    <p:sldId id="598" r:id="rId35"/>
    <p:sldId id="599" r:id="rId36"/>
    <p:sldId id="616" r:id="rId37"/>
    <p:sldId id="618" r:id="rId38"/>
    <p:sldId id="600" r:id="rId39"/>
    <p:sldId id="601" r:id="rId40"/>
    <p:sldId id="602" r:id="rId41"/>
  </p:sldIdLst>
  <p:sldSz cx="9144000" cy="6858000" type="screen4x3"/>
  <p:notesSz cx="6858000" cy="92964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F767A"/>
    <a:srgbClr val="CCECFF"/>
    <a:srgbClr val="BB001F"/>
    <a:srgbClr val="66CCFF"/>
    <a:srgbClr val="EAEAEA"/>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8864" autoAdjust="0"/>
  </p:normalViewPr>
  <p:slideViewPr>
    <p:cSldViewPr>
      <p:cViewPr>
        <p:scale>
          <a:sx n="100" d="100"/>
          <a:sy n="100" d="100"/>
        </p:scale>
        <p:origin x="-898" y="-38"/>
      </p:cViewPr>
      <p:guideLst>
        <p:guide orient="horz" pos="2153"/>
        <p:guide orient="horz" pos="3849"/>
        <p:guide orient="horz" pos="1100"/>
        <p:guide orient="horz" pos="4209"/>
        <p:guide orient="horz" pos="301"/>
        <p:guide pos="2880"/>
        <p:guide pos="340"/>
        <p:guide pos="5420"/>
        <p:guide pos="2931"/>
      </p:guideLst>
    </p:cSldViewPr>
  </p:slideViewPr>
  <p:outlineViewPr>
    <p:cViewPr>
      <p:scale>
        <a:sx n="33" d="100"/>
        <a:sy n="33" d="100"/>
      </p:scale>
      <p:origin x="0" y="6168"/>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514" y="-58"/>
      </p:cViewPr>
      <p:guideLst>
        <p:guide orient="horz" pos="2928"/>
        <p:guide pos="2160"/>
      </p:guideLst>
    </p:cSldViewPr>
  </p:notesViewPr>
  <p:gridSpacing cx="44805" cy="448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atin typeface="Arial" charset="0"/>
              </a:defRPr>
            </a:lvl1pPr>
          </a:lstStyle>
          <a:p>
            <a:pPr>
              <a:defRPr/>
            </a:pPr>
            <a:endParaRPr lang="sv-SE"/>
          </a:p>
        </p:txBody>
      </p:sp>
      <p:sp>
        <p:nvSpPr>
          <p:cNvPr id="5123" name="Rectangle 3"/>
          <p:cNvSpPr>
            <a:spLocks noGrp="1" noChangeArrowheads="1"/>
          </p:cNvSpPr>
          <p:nvPr>
            <p:ph type="dt" sz="quarter" idx="1"/>
          </p:nvPr>
        </p:nvSpPr>
        <p:spPr bwMode="auto">
          <a:xfrm>
            <a:off x="3884414"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atin typeface="Arial" charset="0"/>
              </a:defRPr>
            </a:lvl1pPr>
          </a:lstStyle>
          <a:p>
            <a:pPr>
              <a:defRPr/>
            </a:pPr>
            <a:endParaRPr lang="sv-SE"/>
          </a:p>
        </p:txBody>
      </p:sp>
      <p:sp>
        <p:nvSpPr>
          <p:cNvPr id="5124" name="Rectangle 4"/>
          <p:cNvSpPr>
            <a:spLocks noGrp="1" noChangeArrowheads="1"/>
          </p:cNvSpPr>
          <p:nvPr>
            <p:ph type="ftr" sz="quarter" idx="2"/>
          </p:nvPr>
        </p:nvSpPr>
        <p:spPr bwMode="auto">
          <a:xfrm>
            <a:off x="0"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atin typeface="Arial" charset="0"/>
              </a:defRPr>
            </a:lvl1pPr>
          </a:lstStyle>
          <a:p>
            <a:pPr>
              <a:defRPr/>
            </a:pPr>
            <a:endParaRPr lang="sv-SE"/>
          </a:p>
        </p:txBody>
      </p:sp>
      <p:sp>
        <p:nvSpPr>
          <p:cNvPr id="5125" name="Rectangle 5"/>
          <p:cNvSpPr>
            <a:spLocks noGrp="1" noChangeArrowheads="1"/>
          </p:cNvSpPr>
          <p:nvPr>
            <p:ph type="sldNum" sz="quarter" idx="3"/>
          </p:nvPr>
        </p:nvSpPr>
        <p:spPr bwMode="auto">
          <a:xfrm>
            <a:off x="3884414"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atin typeface="Arial" charset="0"/>
              </a:defRPr>
            </a:lvl1pPr>
          </a:lstStyle>
          <a:p>
            <a:pPr>
              <a:defRPr/>
            </a:pPr>
            <a:fld id="{3A401F79-B537-4B79-B95A-5C0FF4231B52}" type="slidenum">
              <a:rPr lang="sv-SE"/>
              <a:pPr>
                <a:defRPr/>
              </a:pPr>
              <a:t>‹#›</a:t>
            </a:fld>
            <a:endParaRPr lang="sv-SE"/>
          </a:p>
        </p:txBody>
      </p:sp>
    </p:spTree>
    <p:extLst>
      <p:ext uri="{BB962C8B-B14F-4D97-AF65-F5344CB8AC3E}">
        <p14:creationId xmlns:p14="http://schemas.microsoft.com/office/powerpoint/2010/main" val="1261503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atin typeface="Arial" charset="0"/>
              </a:defRPr>
            </a:lvl1pPr>
          </a:lstStyle>
          <a:p>
            <a:pPr>
              <a:defRPr/>
            </a:pPr>
            <a:endParaRPr lang="sv-SE"/>
          </a:p>
        </p:txBody>
      </p:sp>
      <p:sp>
        <p:nvSpPr>
          <p:cNvPr id="4099" name="Rectangle 3"/>
          <p:cNvSpPr>
            <a:spLocks noGrp="1" noChangeArrowheads="1"/>
          </p:cNvSpPr>
          <p:nvPr>
            <p:ph type="dt" idx="1"/>
          </p:nvPr>
        </p:nvSpPr>
        <p:spPr bwMode="auto">
          <a:xfrm>
            <a:off x="3884414"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atin typeface="Arial" charset="0"/>
              </a:defRPr>
            </a:lvl1pPr>
          </a:lstStyle>
          <a:p>
            <a:pPr>
              <a:defRPr/>
            </a:pPr>
            <a:endParaRPr lang="sv-SE"/>
          </a:p>
        </p:txBody>
      </p:sp>
      <p:sp>
        <p:nvSpPr>
          <p:cNvPr id="14340" name="Rectangle 4"/>
          <p:cNvSpPr>
            <a:spLocks noGrp="1" noRot="1" noChangeAspect="1" noChangeArrowheads="1" noTextEdit="1"/>
          </p:cNvSpPr>
          <p:nvPr>
            <p:ph type="sldImg" idx="2"/>
          </p:nvPr>
        </p:nvSpPr>
        <p:spPr bwMode="auto">
          <a:xfrm>
            <a:off x="1106488" y="698500"/>
            <a:ext cx="4646612"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6098" y="4414561"/>
            <a:ext cx="5485805" cy="418399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p>
            <a:pPr lvl="0"/>
            <a:endParaRPr lang="sv-SE" noProof="0" dirty="0" smtClean="0"/>
          </a:p>
        </p:txBody>
      </p:sp>
      <p:sp>
        <p:nvSpPr>
          <p:cNvPr id="4102"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atin typeface="Arial" charset="0"/>
              </a:defRPr>
            </a:lvl1pPr>
          </a:lstStyle>
          <a:p>
            <a:pPr>
              <a:defRPr/>
            </a:pPr>
            <a:endParaRPr lang="sv-SE"/>
          </a:p>
        </p:txBody>
      </p:sp>
      <p:sp>
        <p:nvSpPr>
          <p:cNvPr id="4103" name="Rectangle 7"/>
          <p:cNvSpPr>
            <a:spLocks noGrp="1" noChangeArrowheads="1"/>
          </p:cNvSpPr>
          <p:nvPr>
            <p:ph type="sldNum" sz="quarter" idx="5"/>
          </p:nvPr>
        </p:nvSpPr>
        <p:spPr bwMode="auto">
          <a:xfrm>
            <a:off x="3884414"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atin typeface="Arial" charset="0"/>
              </a:defRPr>
            </a:lvl1pPr>
          </a:lstStyle>
          <a:p>
            <a:pPr>
              <a:defRPr/>
            </a:pPr>
            <a:fld id="{A5C20F66-52DC-4C66-9B65-3009F42F130C}" type="slidenum">
              <a:rPr lang="sv-SE"/>
              <a:pPr>
                <a:defRPr/>
              </a:pPr>
              <a:t>‹#›</a:t>
            </a:fld>
            <a:endParaRPr lang="sv-SE"/>
          </a:p>
        </p:txBody>
      </p:sp>
    </p:spTree>
    <p:extLst>
      <p:ext uri="{BB962C8B-B14F-4D97-AF65-F5344CB8AC3E}">
        <p14:creationId xmlns:p14="http://schemas.microsoft.com/office/powerpoint/2010/main" val="976721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descr="Screen shot 2011-02-01 at 8.14.19 A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86290" y="964725"/>
            <a:ext cx="7001988" cy="5785680"/>
          </a:xfrm>
          <a:prstGeom prst="rect">
            <a:avLst/>
          </a:prstGeom>
        </p:spPr>
      </p:pic>
      <p:pic>
        <p:nvPicPr>
          <p:cNvPr id="5" name="Picture 15" descr="Title-bg"/>
          <p:cNvPicPr>
            <a:picLocks noChangeAspect="1" noChangeArrowheads="1"/>
          </p:cNvPicPr>
          <p:nvPr userDrawn="1"/>
        </p:nvPicPr>
        <p:blipFill>
          <a:blip r:embed="rId3" cstate="print"/>
          <a:srcRect/>
          <a:stretch>
            <a:fillRect/>
          </a:stretch>
        </p:blipFill>
        <p:spPr bwMode="auto">
          <a:xfrm>
            <a:off x="0" y="-9525"/>
            <a:ext cx="9144000" cy="6867525"/>
          </a:xfrm>
          <a:prstGeom prst="rect">
            <a:avLst/>
          </a:prstGeom>
          <a:noFill/>
          <a:ln w="9525">
            <a:noFill/>
            <a:miter lim="800000"/>
            <a:headEnd/>
            <a:tailEnd/>
          </a:ln>
        </p:spPr>
      </p:pic>
      <p:sp>
        <p:nvSpPr>
          <p:cNvPr id="6" name="Line 9"/>
          <p:cNvSpPr>
            <a:spLocks noChangeShapeType="1"/>
          </p:cNvSpPr>
          <p:nvPr/>
        </p:nvSpPr>
        <p:spPr bwMode="auto">
          <a:xfrm flipH="1">
            <a:off x="0" y="4884738"/>
            <a:ext cx="5100638" cy="0"/>
          </a:xfrm>
          <a:prstGeom prst="line">
            <a:avLst/>
          </a:prstGeom>
          <a:noFill/>
          <a:ln w="25400">
            <a:solidFill>
              <a:schemeClr val="bg1"/>
            </a:solidFill>
            <a:round/>
            <a:headEnd/>
            <a:tailEnd/>
          </a:ln>
          <a:effectLst/>
        </p:spPr>
        <p:txBody>
          <a:bodyPr/>
          <a:lstStyle/>
          <a:p>
            <a:pPr>
              <a:defRPr/>
            </a:pPr>
            <a:endParaRPr lang="en-US"/>
          </a:p>
        </p:txBody>
      </p:sp>
      <p:sp>
        <p:nvSpPr>
          <p:cNvPr id="7" name="Text Box 18"/>
          <p:cNvSpPr txBox="1">
            <a:spLocks noChangeArrowheads="1"/>
          </p:cNvSpPr>
          <p:nvPr/>
        </p:nvSpPr>
        <p:spPr bwMode="auto">
          <a:xfrm>
            <a:off x="9144000" y="3429000"/>
            <a:ext cx="1436688" cy="942975"/>
          </a:xfrm>
          <a:prstGeom prst="rect">
            <a:avLst/>
          </a:prstGeom>
          <a:noFill/>
          <a:ln w="9525">
            <a:noFill/>
            <a:miter lim="800000"/>
            <a:headEnd/>
            <a:tailEnd/>
          </a:ln>
          <a:effectLst/>
        </p:spPr>
        <p:txBody>
          <a:bodyPr>
            <a:spAutoFit/>
          </a:bodyPr>
          <a:lstStyle/>
          <a:p>
            <a:pPr>
              <a:spcBef>
                <a:spcPct val="50000"/>
              </a:spcBef>
              <a:defRPr/>
            </a:pPr>
            <a:r>
              <a:rPr lang="sv-SE" sz="1400" dirty="0">
                <a:solidFill>
                  <a:schemeClr val="bg1"/>
                </a:solidFill>
              </a:rPr>
              <a:t>Rank the picture below the Core </a:t>
            </a:r>
            <a:r>
              <a:rPr lang="sv-SE" sz="1400" u="sng" dirty="0">
                <a:solidFill>
                  <a:schemeClr val="bg1"/>
                </a:solidFill>
              </a:rPr>
              <a:t>on the template slide</a:t>
            </a:r>
          </a:p>
        </p:txBody>
      </p:sp>
      <p:sp>
        <p:nvSpPr>
          <p:cNvPr id="8" name="Text Box 19"/>
          <p:cNvSpPr txBox="1">
            <a:spLocks noChangeArrowheads="1"/>
          </p:cNvSpPr>
          <p:nvPr/>
        </p:nvSpPr>
        <p:spPr bwMode="auto">
          <a:xfrm>
            <a:off x="-1436688" y="4121150"/>
            <a:ext cx="1436688" cy="517525"/>
          </a:xfrm>
          <a:prstGeom prst="rect">
            <a:avLst/>
          </a:prstGeom>
          <a:noFill/>
          <a:ln w="9525">
            <a:noFill/>
            <a:miter lim="800000"/>
            <a:headEnd/>
            <a:tailEnd/>
          </a:ln>
          <a:effectLst/>
        </p:spPr>
        <p:txBody>
          <a:bodyPr>
            <a:spAutoFit/>
          </a:bodyPr>
          <a:lstStyle/>
          <a:p>
            <a:pPr algn="r">
              <a:defRPr/>
            </a:pPr>
            <a:r>
              <a:rPr lang="sv-SE" sz="1400">
                <a:solidFill>
                  <a:schemeClr val="bg1"/>
                </a:solidFill>
              </a:rPr>
              <a:t>Slide title</a:t>
            </a:r>
          </a:p>
          <a:p>
            <a:pPr algn="r">
              <a:defRPr/>
            </a:pPr>
            <a:r>
              <a:rPr lang="sv-SE" sz="1400">
                <a:solidFill>
                  <a:schemeClr val="bg1"/>
                </a:solidFill>
              </a:rPr>
              <a:t>36pt</a:t>
            </a:r>
          </a:p>
        </p:txBody>
      </p:sp>
      <p:sp>
        <p:nvSpPr>
          <p:cNvPr id="9" name="Text Box 20"/>
          <p:cNvSpPr txBox="1">
            <a:spLocks noChangeArrowheads="1"/>
          </p:cNvSpPr>
          <p:nvPr/>
        </p:nvSpPr>
        <p:spPr bwMode="auto">
          <a:xfrm>
            <a:off x="-1581150" y="5021263"/>
            <a:ext cx="1581150" cy="517525"/>
          </a:xfrm>
          <a:prstGeom prst="rect">
            <a:avLst/>
          </a:prstGeom>
          <a:noFill/>
          <a:ln w="9525">
            <a:noFill/>
            <a:miter lim="800000"/>
            <a:headEnd/>
            <a:tailEnd/>
          </a:ln>
          <a:effectLst/>
        </p:spPr>
        <p:txBody>
          <a:bodyPr>
            <a:spAutoFit/>
          </a:bodyPr>
          <a:lstStyle/>
          <a:p>
            <a:pPr algn="r">
              <a:defRPr/>
            </a:pPr>
            <a:r>
              <a:rPr lang="sv-SE" sz="1400">
                <a:solidFill>
                  <a:schemeClr val="bg1"/>
                </a:solidFill>
              </a:rPr>
              <a:t>Slide subtitle</a:t>
            </a:r>
          </a:p>
          <a:p>
            <a:pPr algn="r">
              <a:defRPr/>
            </a:pPr>
            <a:r>
              <a:rPr lang="sv-SE" sz="1400">
                <a:solidFill>
                  <a:schemeClr val="bg1"/>
                </a:solidFill>
              </a:rPr>
              <a:t>18pt</a:t>
            </a:r>
          </a:p>
        </p:txBody>
      </p:sp>
      <p:pic>
        <p:nvPicPr>
          <p:cNvPr id="10" name="Picture 21" descr="Studsvik_logo_neg"/>
          <p:cNvPicPr>
            <a:picLocks noChangeAspect="1" noChangeArrowheads="1"/>
          </p:cNvPicPr>
          <p:nvPr/>
        </p:nvPicPr>
        <p:blipFill>
          <a:blip r:embed="rId4" cstate="print"/>
          <a:srcRect/>
          <a:stretch>
            <a:fillRect/>
          </a:stretch>
        </p:blipFill>
        <p:spPr bwMode="auto">
          <a:xfrm>
            <a:off x="339725" y="376238"/>
            <a:ext cx="1809750" cy="681037"/>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539750" y="3492500"/>
            <a:ext cx="4032250" cy="1470025"/>
          </a:xfrm>
        </p:spPr>
        <p:txBody>
          <a:bodyPr anchor="b"/>
          <a:lstStyle>
            <a:lvl1pPr>
              <a:defRPr>
                <a:solidFill>
                  <a:schemeClr val="bg1"/>
                </a:solidFill>
              </a:defRPr>
            </a:lvl1pPr>
          </a:lstStyle>
          <a:p>
            <a:r>
              <a:rPr lang="sv-SE" dirty="0" smtClean="0"/>
              <a:t>Overview</a:t>
            </a:r>
            <a:endParaRPr lang="sv-SE" dirty="0"/>
          </a:p>
        </p:txBody>
      </p:sp>
      <p:sp>
        <p:nvSpPr>
          <p:cNvPr id="3075" name="Rectangle 3"/>
          <p:cNvSpPr>
            <a:spLocks noGrp="1" noChangeArrowheads="1"/>
          </p:cNvSpPr>
          <p:nvPr>
            <p:ph type="subTitle" idx="1" hasCustomPrompt="1"/>
          </p:nvPr>
        </p:nvSpPr>
        <p:spPr>
          <a:xfrm>
            <a:off x="550863" y="5019675"/>
            <a:ext cx="4032250" cy="665163"/>
          </a:xfrm>
        </p:spPr>
        <p:txBody>
          <a:bodyPr/>
          <a:lstStyle>
            <a:lvl1pPr marL="0" indent="0">
              <a:lnSpc>
                <a:spcPts val="2000"/>
              </a:lnSpc>
              <a:spcBef>
                <a:spcPct val="0"/>
              </a:spcBef>
              <a:buFontTx/>
              <a:buNone/>
              <a:defRPr sz="1800" baseline="0">
                <a:solidFill>
                  <a:schemeClr val="bg1"/>
                </a:solidFill>
              </a:defRPr>
            </a:lvl1pPr>
          </a:lstStyle>
          <a:p>
            <a:r>
              <a:rPr lang="sv-SE" dirty="0" smtClean="0"/>
              <a:t>Studsvik Scandpower</a:t>
            </a:r>
          </a:p>
          <a:p>
            <a:endParaRPr lang="sv-SE" dirty="0"/>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BDC9D53-F1AF-4A1C-BD73-8A86C7534EC9}" type="slidenum">
              <a:rPr lang="sv-SE"/>
              <a:pPr>
                <a:defRPr/>
              </a:pPr>
              <a:t>‹#›</a:t>
            </a:fld>
            <a:endParaRPr lang="sv-SE"/>
          </a:p>
        </p:txBody>
      </p:sp>
      <p:sp>
        <p:nvSpPr>
          <p:cNvPr id="5"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6"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477838"/>
            <a:ext cx="2016125" cy="5632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988" y="477838"/>
            <a:ext cx="5900737" cy="5632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C95B00B-25EF-4349-962F-70CF4ECCD940}" type="slidenum">
              <a:rPr lang="sv-SE"/>
              <a:pPr>
                <a:defRPr/>
              </a:pPr>
              <a:t>‹#›</a:t>
            </a:fld>
            <a:endParaRPr lang="sv-SE"/>
          </a:p>
        </p:txBody>
      </p:sp>
      <p:sp>
        <p:nvSpPr>
          <p:cNvPr id="5"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6"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B001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18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6"/>
          <p:cNvSpPr>
            <a:spLocks noGrp="1" noChangeArrowheads="1"/>
          </p:cNvSpPr>
          <p:nvPr>
            <p:ph type="sldNum" sz="quarter" idx="10"/>
          </p:nvPr>
        </p:nvSpPr>
        <p:spPr>
          <a:ln/>
        </p:spPr>
        <p:txBody>
          <a:bodyPr/>
          <a:lstStyle>
            <a:lvl1pPr>
              <a:defRPr/>
            </a:lvl1pPr>
          </a:lstStyle>
          <a:p>
            <a:pPr>
              <a:defRPr/>
            </a:pPr>
            <a:fld id="{80EBFE44-7490-4A8A-A050-8CE29536F924}" type="slidenum">
              <a:rPr lang="sv-SE"/>
              <a:pPr>
                <a:defRPr/>
              </a:pPr>
              <a:t>‹#›</a:t>
            </a:fld>
            <a:endParaRPr lang="sv-SE"/>
          </a:p>
        </p:txBody>
      </p:sp>
      <p:sp>
        <p:nvSpPr>
          <p:cNvPr id="5" name="Date Placeholder 8"/>
          <p:cNvSpPr>
            <a:spLocks noGrp="1"/>
          </p:cNvSpPr>
          <p:nvPr>
            <p:ph type="dt" sz="half" idx="11"/>
          </p:nvPr>
        </p:nvSpPr>
        <p:spPr>
          <a:xfrm>
            <a:off x="457200" y="6397625"/>
            <a:ext cx="2374900" cy="365125"/>
          </a:xfrm>
        </p:spPr>
        <p:txBody>
          <a:bodyPr/>
          <a:lstStyle>
            <a:lvl1pPr>
              <a:defRPr/>
            </a:lvl1pPr>
          </a:lstStyle>
          <a:p>
            <a:pPr>
              <a:defRPr/>
            </a:pPr>
            <a:r>
              <a:rPr lang="sv-SE" smtClean="0"/>
              <a:t>March 2011</a:t>
            </a:r>
            <a:endParaRPr lang="en-US"/>
          </a:p>
        </p:txBody>
      </p:sp>
      <p:sp>
        <p:nvSpPr>
          <p:cNvPr id="6" name="Footer Placeholder 9"/>
          <p:cNvSpPr>
            <a:spLocks noGrp="1"/>
          </p:cNvSpPr>
          <p:nvPr>
            <p:ph type="ftr" sz="quarter" idx="12"/>
          </p:nvPr>
        </p:nvSpPr>
        <p:spPr>
          <a:xfrm>
            <a:off x="3409950" y="6397625"/>
            <a:ext cx="2895600" cy="365125"/>
          </a:xfrm>
        </p:spPr>
        <p:txBody>
          <a:bodyPr/>
          <a:lstStyle>
            <a:lvl1pPr>
              <a:defRPr/>
            </a:lvl1pPr>
          </a:lstStyle>
          <a:p>
            <a:pPr>
              <a:defRPr/>
            </a:pPr>
            <a:r>
              <a:rPr lang="en-US" smtClean="0"/>
              <a:t>Studsvik Matlab Class</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DCCAA3D-9297-4924-8C34-9C0D7C8BA1DF}" type="slidenum">
              <a:rPr lang="sv-SE"/>
              <a:pPr>
                <a:defRPr/>
              </a:pPr>
              <a:t>‹#›</a:t>
            </a:fld>
            <a:endParaRPr lang="sv-SE"/>
          </a:p>
        </p:txBody>
      </p:sp>
      <p:sp>
        <p:nvSpPr>
          <p:cNvPr id="5"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6"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746250"/>
            <a:ext cx="3956050" cy="4364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46250"/>
            <a:ext cx="3956050" cy="4364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ED59669-AEAD-439E-AB78-97A273540220}" type="slidenum">
              <a:rPr lang="sv-SE"/>
              <a:pPr>
                <a:defRPr/>
              </a:pPr>
              <a:t>‹#›</a:t>
            </a:fld>
            <a:endParaRPr lang="sv-SE"/>
          </a:p>
        </p:txBody>
      </p:sp>
      <p:sp>
        <p:nvSpPr>
          <p:cNvPr id="6"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7"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9A576F1-4B4A-46AA-BC49-7B1C6A510C2C}" type="slidenum">
              <a:rPr lang="sv-SE"/>
              <a:pPr>
                <a:defRPr/>
              </a:pPr>
              <a:t>‹#›</a:t>
            </a:fld>
            <a:endParaRPr lang="sv-SE"/>
          </a:p>
        </p:txBody>
      </p:sp>
      <p:sp>
        <p:nvSpPr>
          <p:cNvPr id="8"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9"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A82D525-6040-420A-9CD1-031DD8A7EB12}" type="slidenum">
              <a:rPr lang="sv-SE"/>
              <a:pPr>
                <a:defRPr/>
              </a:pPr>
              <a:t>‹#›</a:t>
            </a:fld>
            <a:endParaRPr lang="sv-SE"/>
          </a:p>
        </p:txBody>
      </p:sp>
      <p:sp>
        <p:nvSpPr>
          <p:cNvPr id="4"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5"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CD67FAC-A103-45BC-A2F0-32BD1E5E7B2E}" type="slidenum">
              <a:rPr lang="sv-SE"/>
              <a:pPr>
                <a:defRPr/>
              </a:pPr>
              <a:t>‹#›</a:t>
            </a:fld>
            <a:endParaRPr lang="sv-SE"/>
          </a:p>
        </p:txBody>
      </p:sp>
      <p:sp>
        <p:nvSpPr>
          <p:cNvPr id="3"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4"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539B7AE-C53C-4CEF-BF74-C1659495C1F6}" type="slidenum">
              <a:rPr lang="sv-SE"/>
              <a:pPr>
                <a:defRPr/>
              </a:pPr>
              <a:t>‹#›</a:t>
            </a:fld>
            <a:endParaRPr lang="sv-SE"/>
          </a:p>
        </p:txBody>
      </p:sp>
      <p:sp>
        <p:nvSpPr>
          <p:cNvPr id="6"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7"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305ABB8-E6C2-4B5F-ADC1-9AB60BB77969}" type="slidenum">
              <a:rPr lang="sv-SE"/>
              <a:pPr>
                <a:defRPr/>
              </a:pPr>
              <a:t>‹#›</a:t>
            </a:fld>
            <a:endParaRPr lang="sv-SE"/>
          </a:p>
        </p:txBody>
      </p:sp>
      <p:sp>
        <p:nvSpPr>
          <p:cNvPr id="6" name="Date Placeholder 8"/>
          <p:cNvSpPr>
            <a:spLocks noGrp="1"/>
          </p:cNvSpPr>
          <p:nvPr>
            <p:ph type="dt" sz="half" idx="11"/>
          </p:nvPr>
        </p:nvSpPr>
        <p:spPr/>
        <p:txBody>
          <a:bodyPr/>
          <a:lstStyle>
            <a:lvl1pPr>
              <a:defRPr/>
            </a:lvl1pPr>
          </a:lstStyle>
          <a:p>
            <a:pPr>
              <a:defRPr/>
            </a:pPr>
            <a:r>
              <a:rPr lang="sv-SE" smtClean="0"/>
              <a:t>March 2011</a:t>
            </a:r>
            <a:endParaRPr lang="en-US"/>
          </a:p>
        </p:txBody>
      </p:sp>
      <p:sp>
        <p:nvSpPr>
          <p:cNvPr id="7" name="Footer Placeholder 9"/>
          <p:cNvSpPr>
            <a:spLocks noGrp="1"/>
          </p:cNvSpPr>
          <p:nvPr>
            <p:ph type="ftr" sz="quarter" idx="12"/>
          </p:nvPr>
        </p:nvSpPr>
        <p:spPr/>
        <p:txBody>
          <a:bodyPr/>
          <a:lstStyle>
            <a:lvl1pPr>
              <a:defRPr/>
            </a:lvl1pPr>
          </a:lstStyle>
          <a:p>
            <a:pPr>
              <a:defRPr/>
            </a:pPr>
            <a:r>
              <a:rPr lang="en-US" smtClean="0"/>
              <a:t>Studsvik Matlab Class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Bottenbård (kopia)"/>
          <p:cNvPicPr>
            <a:picLocks noChangeAspect="1" noChangeArrowheads="1"/>
          </p:cNvPicPr>
          <p:nvPr/>
        </p:nvPicPr>
        <p:blipFill>
          <a:blip r:embed="rId13" cstate="print"/>
          <a:srcRect/>
          <a:stretch>
            <a:fillRect/>
          </a:stretch>
        </p:blipFill>
        <p:spPr bwMode="auto">
          <a:xfrm>
            <a:off x="0" y="6346825"/>
            <a:ext cx="9144000" cy="5111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4988" y="477838"/>
            <a:ext cx="8069262"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sv-SE" smtClean="0"/>
              <a:t>Click to edit headline</a:t>
            </a:r>
          </a:p>
        </p:txBody>
      </p:sp>
      <p:sp>
        <p:nvSpPr>
          <p:cNvPr id="1028" name="Rectangle 3"/>
          <p:cNvSpPr>
            <a:spLocks noGrp="1" noChangeArrowheads="1"/>
          </p:cNvSpPr>
          <p:nvPr>
            <p:ph type="body" idx="1"/>
          </p:nvPr>
        </p:nvSpPr>
        <p:spPr bwMode="auto">
          <a:xfrm>
            <a:off x="539750" y="1746250"/>
            <a:ext cx="8064500" cy="4364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sv-SE" smtClean="0"/>
              <a:t>Click to edit text</a:t>
            </a:r>
          </a:p>
          <a:p>
            <a:pPr lvl="1"/>
            <a:r>
              <a:rPr lang="sv-SE" smtClean="0"/>
              <a:t>Level 2</a:t>
            </a:r>
          </a:p>
          <a:p>
            <a:pPr lvl="2"/>
            <a:r>
              <a:rPr lang="sv-SE" smtClean="0"/>
              <a:t>Level 3</a:t>
            </a:r>
          </a:p>
          <a:p>
            <a:pPr lvl="3"/>
            <a:r>
              <a:rPr lang="sv-SE" smtClean="0"/>
              <a:t>Level 4</a:t>
            </a:r>
          </a:p>
          <a:p>
            <a:pPr lvl="4"/>
            <a:r>
              <a:rPr lang="sv-SE" smtClean="0"/>
              <a:t>Level 5</a:t>
            </a:r>
          </a:p>
        </p:txBody>
      </p:sp>
      <p:sp>
        <p:nvSpPr>
          <p:cNvPr id="1030" name="Rectangle 6"/>
          <p:cNvSpPr>
            <a:spLocks noGrp="1" noChangeArrowheads="1"/>
          </p:cNvSpPr>
          <p:nvPr>
            <p:ph type="sldNum" sz="quarter" idx="4"/>
          </p:nvPr>
        </p:nvSpPr>
        <p:spPr bwMode="auto">
          <a:xfrm>
            <a:off x="8250238" y="127000"/>
            <a:ext cx="685800" cy="1730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solidFill>
                  <a:srgbClr val="464646"/>
                </a:solidFill>
                <a:latin typeface="Arial" charset="0"/>
              </a:defRPr>
            </a:lvl1pPr>
          </a:lstStyle>
          <a:p>
            <a:pPr>
              <a:defRPr/>
            </a:pPr>
            <a:fld id="{216C6895-59F8-4FB4-80C6-9F069D4D504C}" type="slidenum">
              <a:rPr lang="sv-SE"/>
              <a:pPr>
                <a:defRPr/>
              </a:pPr>
              <a:t>‹#›</a:t>
            </a:fld>
            <a:endParaRPr lang="sv-SE"/>
          </a:p>
        </p:txBody>
      </p:sp>
      <p:sp>
        <p:nvSpPr>
          <p:cNvPr id="1037" name="Text Box 13"/>
          <p:cNvSpPr txBox="1">
            <a:spLocks noChangeArrowheads="1"/>
          </p:cNvSpPr>
          <p:nvPr/>
        </p:nvSpPr>
        <p:spPr bwMode="auto">
          <a:xfrm>
            <a:off x="-2182813" y="269875"/>
            <a:ext cx="2182813" cy="2432050"/>
          </a:xfrm>
          <a:prstGeom prst="rect">
            <a:avLst/>
          </a:prstGeom>
          <a:noFill/>
          <a:ln w="9525">
            <a:noFill/>
            <a:miter lim="800000"/>
            <a:headEnd/>
            <a:tailEnd/>
          </a:ln>
          <a:effectLst/>
        </p:spPr>
        <p:txBody>
          <a:bodyPr>
            <a:spAutoFit/>
          </a:bodyPr>
          <a:lstStyle/>
          <a:p>
            <a:pPr algn="r" eaLnBrk="0" hangingPunct="0">
              <a:defRPr/>
            </a:pPr>
            <a:endParaRPr lang="en-US" sz="1400" noProof="1">
              <a:solidFill>
                <a:srgbClr val="FFFFFF"/>
              </a:solidFill>
            </a:endParaRPr>
          </a:p>
          <a:p>
            <a:pPr algn="r" eaLnBrk="0" hangingPunct="0">
              <a:defRPr/>
            </a:pPr>
            <a:r>
              <a:rPr lang="en-US" sz="1400" noProof="1">
                <a:solidFill>
                  <a:srgbClr val="FFFFFF"/>
                </a:solidFill>
              </a:rPr>
              <a:t>Slide title </a:t>
            </a:r>
          </a:p>
          <a:p>
            <a:pPr algn="r" eaLnBrk="0" hangingPunct="0">
              <a:defRPr/>
            </a:pPr>
            <a:r>
              <a:rPr lang="sv-SE" sz="1400">
                <a:solidFill>
                  <a:srgbClr val="FFFFFF"/>
                </a:solidFill>
              </a:rPr>
              <a:t>36</a:t>
            </a:r>
            <a:r>
              <a:rPr lang="sv-SE" sz="1400" noProof="1">
                <a:solidFill>
                  <a:srgbClr val="FFFFFF"/>
                </a:solidFill>
              </a:rPr>
              <a:t> pt</a:t>
            </a:r>
          </a:p>
          <a:p>
            <a:pPr algn="r" eaLnBrk="0" hangingPunct="0">
              <a:defRPr/>
            </a:pPr>
            <a:endParaRPr lang="sv-SE" sz="1400" noProof="1">
              <a:solidFill>
                <a:srgbClr val="FFFFFF"/>
              </a:solidFill>
            </a:endParaRPr>
          </a:p>
          <a:p>
            <a:pPr algn="r" eaLnBrk="0" hangingPunct="0">
              <a:defRPr/>
            </a:pPr>
            <a:endParaRPr lang="sv-SE" sz="1400">
              <a:solidFill>
                <a:srgbClr val="FFFFFF"/>
              </a:solidFill>
            </a:endParaRPr>
          </a:p>
          <a:p>
            <a:pPr algn="r" eaLnBrk="0" hangingPunct="0">
              <a:defRPr/>
            </a:pPr>
            <a:endParaRPr lang="sv-SE" sz="1400">
              <a:solidFill>
                <a:srgbClr val="FFFFFF"/>
              </a:solidFill>
            </a:endParaRPr>
          </a:p>
          <a:p>
            <a:pPr algn="r" eaLnBrk="0" hangingPunct="0">
              <a:defRPr/>
            </a:pPr>
            <a:endParaRPr lang="sv-SE" sz="1400" noProof="1">
              <a:solidFill>
                <a:srgbClr val="FFFFFF"/>
              </a:solidFill>
            </a:endParaRPr>
          </a:p>
          <a:p>
            <a:pPr algn="r" eaLnBrk="0" hangingPunct="0">
              <a:defRPr/>
            </a:pPr>
            <a:r>
              <a:rPr lang="sv-SE" sz="1400" noProof="1">
                <a:solidFill>
                  <a:srgbClr val="FFFFFF"/>
                </a:solidFill>
              </a:rPr>
              <a:t>Text</a:t>
            </a:r>
          </a:p>
          <a:p>
            <a:pPr algn="r" eaLnBrk="0" hangingPunct="0">
              <a:defRPr/>
            </a:pPr>
            <a:r>
              <a:rPr lang="sv-SE" sz="1400" noProof="1">
                <a:solidFill>
                  <a:srgbClr val="FFFFFF"/>
                </a:solidFill>
              </a:rPr>
              <a:t> 24 pt</a:t>
            </a:r>
          </a:p>
          <a:p>
            <a:pPr algn="r" eaLnBrk="0" hangingPunct="0">
              <a:defRPr/>
            </a:pPr>
            <a:r>
              <a:rPr lang="sv-SE" sz="1400" noProof="1">
                <a:solidFill>
                  <a:srgbClr val="FFFFFF"/>
                </a:solidFill>
              </a:rPr>
              <a:t>Bullets level 2</a:t>
            </a:r>
          </a:p>
          <a:p>
            <a:pPr algn="r" eaLnBrk="0" hangingPunct="0">
              <a:defRPr/>
            </a:pPr>
            <a:r>
              <a:rPr lang="sv-SE" sz="1400" noProof="1">
                <a:solidFill>
                  <a:srgbClr val="FFFFFF"/>
                </a:solidFill>
              </a:rPr>
              <a:t>20 pt</a:t>
            </a:r>
          </a:p>
        </p:txBody>
      </p:sp>
      <p:sp>
        <p:nvSpPr>
          <p:cNvPr id="9" name="Date Placeholder 8"/>
          <p:cNvSpPr>
            <a:spLocks noGrp="1"/>
          </p:cNvSpPr>
          <p:nvPr>
            <p:ph type="dt" sz="half" idx="2"/>
          </p:nvPr>
        </p:nvSpPr>
        <p:spPr>
          <a:xfrm>
            <a:off x="457200" y="6356350"/>
            <a:ext cx="23749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bg1"/>
                </a:solidFill>
              </a:defRPr>
            </a:lvl1pPr>
          </a:lstStyle>
          <a:p>
            <a:pPr>
              <a:defRPr/>
            </a:pPr>
            <a:r>
              <a:rPr lang="sv-SE" smtClean="0"/>
              <a:t>March 2011</a:t>
            </a:r>
            <a:endParaRPr lang="en-US"/>
          </a:p>
        </p:txBody>
      </p:sp>
      <p:sp>
        <p:nvSpPr>
          <p:cNvPr id="10" name="Footer Placeholder 9"/>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chemeClr val="bg1"/>
                </a:solidFill>
              </a:defRPr>
            </a:lvl1pPr>
          </a:lstStyle>
          <a:p>
            <a:pPr>
              <a:defRPr/>
            </a:pPr>
            <a:r>
              <a:rPr lang="en-US" smtClean="0"/>
              <a:t>Studsvik Matlab Class</a:t>
            </a:r>
            <a:endParaRPr 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iming>
    <p:tnLst>
      <p:par>
        <p:cTn id="1" dur="indefinite" restart="never" nodeType="tmRoot"/>
      </p:par>
    </p:tnLst>
  </p:timing>
  <p:hf sldNum="0" hdr="0"/>
  <p:txStyles>
    <p:titleStyle>
      <a:lvl1pPr algn="l" rtl="0" eaLnBrk="0" fontAlgn="base" hangingPunct="0">
        <a:lnSpc>
          <a:spcPts val="3800"/>
        </a:lnSpc>
        <a:spcBef>
          <a:spcPct val="0"/>
        </a:spcBef>
        <a:spcAft>
          <a:spcPct val="0"/>
        </a:spcAft>
        <a:defRPr sz="3200">
          <a:solidFill>
            <a:srgbClr val="B80026"/>
          </a:solidFill>
          <a:latin typeface="+mj-lt"/>
          <a:ea typeface="+mj-ea"/>
          <a:cs typeface="+mj-cs"/>
        </a:defRPr>
      </a:lvl1pPr>
      <a:lvl2pPr algn="l" rtl="0" eaLnBrk="0" fontAlgn="base" hangingPunct="0">
        <a:lnSpc>
          <a:spcPts val="3800"/>
        </a:lnSpc>
        <a:spcBef>
          <a:spcPct val="0"/>
        </a:spcBef>
        <a:spcAft>
          <a:spcPct val="0"/>
        </a:spcAft>
        <a:defRPr sz="3200">
          <a:solidFill>
            <a:srgbClr val="B80026"/>
          </a:solidFill>
          <a:latin typeface="Arial" charset="0"/>
        </a:defRPr>
      </a:lvl2pPr>
      <a:lvl3pPr algn="l" rtl="0" eaLnBrk="0" fontAlgn="base" hangingPunct="0">
        <a:lnSpc>
          <a:spcPts val="3800"/>
        </a:lnSpc>
        <a:spcBef>
          <a:spcPct val="0"/>
        </a:spcBef>
        <a:spcAft>
          <a:spcPct val="0"/>
        </a:spcAft>
        <a:defRPr sz="3200">
          <a:solidFill>
            <a:srgbClr val="B80026"/>
          </a:solidFill>
          <a:latin typeface="Arial" charset="0"/>
        </a:defRPr>
      </a:lvl3pPr>
      <a:lvl4pPr algn="l" rtl="0" eaLnBrk="0" fontAlgn="base" hangingPunct="0">
        <a:lnSpc>
          <a:spcPts val="3800"/>
        </a:lnSpc>
        <a:spcBef>
          <a:spcPct val="0"/>
        </a:spcBef>
        <a:spcAft>
          <a:spcPct val="0"/>
        </a:spcAft>
        <a:defRPr sz="3200">
          <a:solidFill>
            <a:srgbClr val="B80026"/>
          </a:solidFill>
          <a:latin typeface="Arial" charset="0"/>
        </a:defRPr>
      </a:lvl4pPr>
      <a:lvl5pPr algn="l" rtl="0" eaLnBrk="0" fontAlgn="base" hangingPunct="0">
        <a:lnSpc>
          <a:spcPts val="3800"/>
        </a:lnSpc>
        <a:spcBef>
          <a:spcPct val="0"/>
        </a:spcBef>
        <a:spcAft>
          <a:spcPct val="0"/>
        </a:spcAft>
        <a:defRPr sz="3200">
          <a:solidFill>
            <a:srgbClr val="B80026"/>
          </a:solidFill>
          <a:latin typeface="Arial" charset="0"/>
        </a:defRPr>
      </a:lvl5pPr>
      <a:lvl6pPr marL="457200" algn="l" rtl="0" fontAlgn="base">
        <a:lnSpc>
          <a:spcPts val="3800"/>
        </a:lnSpc>
        <a:spcBef>
          <a:spcPct val="0"/>
        </a:spcBef>
        <a:spcAft>
          <a:spcPct val="0"/>
        </a:spcAft>
        <a:defRPr sz="3600">
          <a:solidFill>
            <a:srgbClr val="B80026"/>
          </a:solidFill>
          <a:latin typeface="Arial" charset="0"/>
        </a:defRPr>
      </a:lvl6pPr>
      <a:lvl7pPr marL="914400" algn="l" rtl="0" fontAlgn="base">
        <a:lnSpc>
          <a:spcPts val="3800"/>
        </a:lnSpc>
        <a:spcBef>
          <a:spcPct val="0"/>
        </a:spcBef>
        <a:spcAft>
          <a:spcPct val="0"/>
        </a:spcAft>
        <a:defRPr sz="3600">
          <a:solidFill>
            <a:srgbClr val="B80026"/>
          </a:solidFill>
          <a:latin typeface="Arial" charset="0"/>
        </a:defRPr>
      </a:lvl7pPr>
      <a:lvl8pPr marL="1371600" algn="l" rtl="0" fontAlgn="base">
        <a:lnSpc>
          <a:spcPts val="3800"/>
        </a:lnSpc>
        <a:spcBef>
          <a:spcPct val="0"/>
        </a:spcBef>
        <a:spcAft>
          <a:spcPct val="0"/>
        </a:spcAft>
        <a:defRPr sz="3600">
          <a:solidFill>
            <a:srgbClr val="B80026"/>
          </a:solidFill>
          <a:latin typeface="Arial" charset="0"/>
        </a:defRPr>
      </a:lvl8pPr>
      <a:lvl9pPr marL="1828800" algn="l" rtl="0" fontAlgn="base">
        <a:lnSpc>
          <a:spcPts val="3800"/>
        </a:lnSpc>
        <a:spcBef>
          <a:spcPct val="0"/>
        </a:spcBef>
        <a:spcAft>
          <a:spcPct val="0"/>
        </a:spcAft>
        <a:defRPr sz="3600">
          <a:solidFill>
            <a:srgbClr val="B80026"/>
          </a:solidFill>
          <a:latin typeface="Arial" charset="0"/>
        </a:defRPr>
      </a:lvl9pPr>
    </p:titleStyle>
    <p:bodyStyle>
      <a:lvl1pPr marL="269875" indent="-269875" algn="l" rtl="0" eaLnBrk="0" fontAlgn="base" hangingPunct="0">
        <a:spcBef>
          <a:spcPct val="40000"/>
        </a:spcBef>
        <a:spcAft>
          <a:spcPct val="0"/>
        </a:spcAft>
        <a:buChar char="•"/>
        <a:defRPr sz="1600">
          <a:solidFill>
            <a:schemeClr val="tx1"/>
          </a:solidFill>
          <a:latin typeface="+mn-lt"/>
          <a:ea typeface="+mn-ea"/>
          <a:cs typeface="+mn-cs"/>
        </a:defRPr>
      </a:lvl1pPr>
      <a:lvl2pPr marL="717550" indent="-268288" algn="l" rtl="0" eaLnBrk="0" fontAlgn="base" hangingPunct="0">
        <a:spcBef>
          <a:spcPct val="20000"/>
        </a:spcBef>
        <a:spcAft>
          <a:spcPct val="0"/>
        </a:spcAft>
        <a:buChar char="–"/>
        <a:defRPr sz="1200">
          <a:solidFill>
            <a:schemeClr val="tx1"/>
          </a:solidFill>
          <a:latin typeface="+mn-lt"/>
        </a:defRPr>
      </a:lvl2pPr>
      <a:lvl3pPr marL="1163638" indent="-155575" algn="l" rtl="0" eaLnBrk="0" fontAlgn="base" hangingPunct="0">
        <a:spcBef>
          <a:spcPct val="20000"/>
        </a:spcBef>
        <a:spcAft>
          <a:spcPct val="0"/>
        </a:spcAft>
        <a:buChar char="•"/>
        <a:defRPr sz="1000">
          <a:solidFill>
            <a:schemeClr val="tx1"/>
          </a:solidFill>
          <a:latin typeface="+mn-lt"/>
        </a:defRPr>
      </a:lvl3pPr>
      <a:lvl4pPr marL="164465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vn.studsvikscandpower.com/cmslab/trun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hdfgroup.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hdfgroup.org/ftp/HDF5/examples/examples-by-api/api18-m.html" TargetMode="External"/><Relationship Id="rId2" Type="http://schemas.openxmlformats.org/officeDocument/2006/relationships/hyperlink" Target="http://www.hdfgroup.org/HDF5/doc/index.html" TargetMode="External"/><Relationship Id="rId1" Type="http://schemas.openxmlformats.org/officeDocument/2006/relationships/slideLayout" Target="../slideLayouts/slideLayout2.xml"/><Relationship Id="rId4" Type="http://schemas.openxmlformats.org/officeDocument/2006/relationships/hyperlink" Target="https://svn.studsvikscandpower.com/svn/matlab/tru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3384550"/>
            <a:ext cx="4391025" cy="1470025"/>
          </a:xfrm>
        </p:spPr>
        <p:txBody>
          <a:bodyPr/>
          <a:lstStyle/>
          <a:p>
            <a:r>
              <a:rPr lang="en-US" sz="3600" dirty="0" smtClean="0"/>
              <a:t>MATLAB File I/O</a:t>
            </a:r>
            <a:endParaRPr lang="en-US" sz="2000" dirty="0" smtClean="0"/>
          </a:p>
        </p:txBody>
      </p:sp>
      <p:sp>
        <p:nvSpPr>
          <p:cNvPr id="3076" name="Rectangle 3"/>
          <p:cNvSpPr>
            <a:spLocks noChangeArrowheads="1"/>
          </p:cNvSpPr>
          <p:nvPr/>
        </p:nvSpPr>
        <p:spPr bwMode="auto">
          <a:xfrm>
            <a:off x="550863" y="5060950"/>
            <a:ext cx="4735512" cy="390525"/>
          </a:xfrm>
          <a:prstGeom prst="rect">
            <a:avLst/>
          </a:prstGeom>
          <a:noFill/>
          <a:ln w="9525">
            <a:noFill/>
            <a:miter lim="800000"/>
            <a:headEnd/>
            <a:tailEnd/>
          </a:ln>
        </p:spPr>
        <p:txBody>
          <a:bodyPr lIns="0" tIns="0" rIns="0" bIns="0"/>
          <a:lstStyle/>
          <a:p>
            <a:pPr eaLnBrk="1" hangingPunct="1"/>
            <a:r>
              <a:rPr lang="en-US" sz="1400" dirty="0" smtClean="0">
                <a:solidFill>
                  <a:schemeClr val="bg1"/>
                </a:solidFill>
              </a:rPr>
              <a:t>Bo Berggren</a:t>
            </a:r>
          </a:p>
          <a:p>
            <a:pPr eaLnBrk="1" hangingPunct="1"/>
            <a:r>
              <a:rPr lang="en-US" sz="1400" dirty="0" smtClean="0">
                <a:solidFill>
                  <a:schemeClr val="bg1"/>
                </a:solidFill>
              </a:rPr>
              <a:t>Shaun </a:t>
            </a:r>
            <a:r>
              <a:rPr lang="en-US" sz="1400" dirty="0" smtClean="0">
                <a:solidFill>
                  <a:schemeClr val="bg1"/>
                </a:solidFill>
              </a:rPr>
              <a:t>Tarves</a:t>
            </a:r>
          </a:p>
          <a:p>
            <a:pPr eaLnBrk="1" hangingPunct="1"/>
            <a:r>
              <a:rPr lang="en-US" sz="1400" dirty="0" smtClean="0">
                <a:solidFill>
                  <a:schemeClr val="bg1"/>
                </a:solidFill>
              </a:rPr>
              <a:t>Studsvik Scandpower</a:t>
            </a:r>
          </a:p>
          <a:p>
            <a:pPr eaLnBrk="1" hangingPunct="1"/>
            <a:endParaRPr lang="en-US" sz="1400"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Text Files with </a:t>
            </a:r>
            <a:r>
              <a:rPr lang="en-US" dirty="0" err="1" smtClean="0">
                <a:latin typeface="Courier New"/>
                <a:cs typeface="Courier New"/>
              </a:rPr>
              <a:t>textscan</a:t>
            </a:r>
            <a:endParaRPr lang="en-US" dirty="0">
              <a:latin typeface="Courier New"/>
              <a:cs typeface="Courier New"/>
            </a:endParaRPr>
          </a:p>
        </p:txBody>
      </p:sp>
      <p:sp>
        <p:nvSpPr>
          <p:cNvPr id="3" name="Content Placeholder 2"/>
          <p:cNvSpPr>
            <a:spLocks noGrp="1"/>
          </p:cNvSpPr>
          <p:nvPr>
            <p:ph idx="1"/>
          </p:nvPr>
        </p:nvSpPr>
        <p:spPr/>
        <p:txBody>
          <a:bodyPr/>
          <a:lstStyle/>
          <a:p>
            <a:r>
              <a:rPr lang="en-US" dirty="0" err="1" smtClean="0">
                <a:latin typeface="Courier New"/>
                <a:cs typeface="Courier New"/>
              </a:rPr>
              <a:t>textscan</a:t>
            </a:r>
            <a:r>
              <a:rPr lang="en-US" dirty="0" smtClean="0"/>
              <a:t> is used to read formatted text data in a file</a:t>
            </a:r>
          </a:p>
          <a:p>
            <a:r>
              <a:rPr lang="en-US" dirty="0" smtClean="0"/>
              <a:t>There are two required arguments to </a:t>
            </a:r>
            <a:r>
              <a:rPr lang="en-US" dirty="0" err="1" smtClean="0">
                <a:latin typeface="Courier New"/>
                <a:cs typeface="Courier New"/>
              </a:rPr>
              <a:t>textscan</a:t>
            </a:r>
            <a:r>
              <a:rPr lang="en-US" dirty="0" smtClean="0"/>
              <a:t>:</a:t>
            </a:r>
          </a:p>
          <a:p>
            <a:pPr lvl="1"/>
            <a:r>
              <a:rPr lang="en-US" dirty="0" smtClean="0"/>
              <a:t>The file identifier (</a:t>
            </a:r>
            <a:r>
              <a:rPr lang="en-US" i="1" dirty="0" smtClean="0"/>
              <a:t>handle</a:t>
            </a:r>
            <a:r>
              <a:rPr lang="en-US" dirty="0" smtClean="0"/>
              <a:t>)</a:t>
            </a:r>
          </a:p>
          <a:p>
            <a:pPr lvl="1"/>
            <a:r>
              <a:rPr lang="en-US" dirty="0" smtClean="0"/>
              <a:t>The formatting string</a:t>
            </a:r>
          </a:p>
          <a:p>
            <a:r>
              <a:rPr lang="en-US" dirty="0" smtClean="0"/>
              <a:t>The formatting string uses type/precision codes, similar to those found in other languages</a:t>
            </a:r>
          </a:p>
          <a:p>
            <a:r>
              <a:rPr lang="en-US" dirty="0" smtClean="0">
                <a:solidFill>
                  <a:srgbClr val="B50026"/>
                </a:solidFill>
              </a:rPr>
              <a:t>Try: </a:t>
            </a:r>
            <a:r>
              <a:rPr lang="en-US" dirty="0" smtClean="0">
                <a:solidFill>
                  <a:srgbClr val="B50026"/>
                </a:solidFill>
                <a:latin typeface="Courier New"/>
                <a:cs typeface="Courier New"/>
              </a:rPr>
              <a:t>doc </a:t>
            </a:r>
            <a:r>
              <a:rPr lang="en-US" dirty="0" err="1" smtClean="0">
                <a:solidFill>
                  <a:srgbClr val="B50026"/>
                </a:solidFill>
                <a:latin typeface="Courier New"/>
                <a:cs typeface="Courier New"/>
              </a:rPr>
              <a:t>textscan</a:t>
            </a:r>
            <a:endParaRPr lang="en-US" dirty="0">
              <a:solidFill>
                <a:srgbClr val="B50026"/>
              </a:solidFill>
              <a:latin typeface="Courier New"/>
              <a:cs typeface="Courier New"/>
            </a:endParaRPr>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30421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Text </a:t>
            </a:r>
            <a:r>
              <a:rPr lang="en-US" dirty="0" smtClean="0"/>
              <a:t>Files </a:t>
            </a:r>
            <a:r>
              <a:rPr lang="en-US" dirty="0"/>
              <a:t>with </a:t>
            </a:r>
            <a:r>
              <a:rPr lang="en-US" dirty="0" err="1">
                <a:latin typeface="Courier New"/>
                <a:cs typeface="Courier New"/>
              </a:rPr>
              <a:t>textscan</a:t>
            </a:r>
            <a:endParaRPr lang="en-US" dirty="0"/>
          </a:p>
        </p:txBody>
      </p:sp>
      <p:sp>
        <p:nvSpPr>
          <p:cNvPr id="3" name="Content Placeholder 2"/>
          <p:cNvSpPr>
            <a:spLocks noGrp="1"/>
          </p:cNvSpPr>
          <p:nvPr>
            <p:ph idx="1"/>
          </p:nvPr>
        </p:nvSpPr>
        <p:spPr/>
        <p:txBody>
          <a:bodyPr/>
          <a:lstStyle/>
          <a:p>
            <a:r>
              <a:rPr lang="sv-SE" dirty="0" smtClean="0"/>
              <a:t>For </a:t>
            </a:r>
            <a:r>
              <a:rPr lang="sv-SE" dirty="0" err="1" smtClean="0"/>
              <a:t>example</a:t>
            </a:r>
            <a:r>
              <a:rPr lang="sv-SE" dirty="0" smtClean="0"/>
              <a:t>:</a:t>
            </a:r>
          </a:p>
          <a:p>
            <a:pPr marL="447675" lvl="1" indent="0">
              <a:buNone/>
            </a:pPr>
            <a:r>
              <a:rPr lang="sv-SE" dirty="0" smtClean="0"/>
              <a:t>If each line of the file contains a string, a floating </a:t>
            </a:r>
            <a:r>
              <a:rPr lang="sv-SE" dirty="0" err="1" smtClean="0"/>
              <a:t>point</a:t>
            </a:r>
            <a:r>
              <a:rPr lang="sv-SE" dirty="0" smtClean="0"/>
              <a:t> </a:t>
            </a:r>
            <a:r>
              <a:rPr lang="sv-SE" dirty="0" err="1" smtClean="0"/>
              <a:t>value</a:t>
            </a:r>
            <a:r>
              <a:rPr lang="sv-SE" dirty="0" smtClean="0"/>
              <a:t>, and two integers, separated by spaces, enter:</a:t>
            </a:r>
            <a:br>
              <a:rPr lang="sv-SE" dirty="0" smtClean="0"/>
            </a:br>
            <a:r>
              <a:rPr lang="sv-SE" dirty="0" smtClean="0">
                <a:latin typeface="Courier New" pitchFamily="49" charset="0"/>
                <a:cs typeface="Courier New" pitchFamily="49" charset="0"/>
              </a:rPr>
              <a:t>data = textscan(</a:t>
            </a:r>
            <a:r>
              <a:rPr lang="sv-SE" dirty="0" err="1" smtClean="0">
                <a:latin typeface="Courier New" pitchFamily="49" charset="0"/>
                <a:cs typeface="Courier New" pitchFamily="49" charset="0"/>
              </a:rPr>
              <a:t>fid</a:t>
            </a:r>
            <a:r>
              <a:rPr lang="sv-SE" dirty="0" smtClean="0">
                <a:latin typeface="Courier New" pitchFamily="49" charset="0"/>
                <a:cs typeface="Courier New" pitchFamily="49" charset="0"/>
              </a:rPr>
              <a:t>,’%s%f%d%d’);</a:t>
            </a:r>
          </a:p>
          <a:p>
            <a:pPr marL="447675" lvl="1" indent="0">
              <a:buNone/>
            </a:pPr>
            <a:endParaRPr lang="sv-SE" dirty="0">
              <a:latin typeface="Courier New" pitchFamily="49" charset="0"/>
              <a:cs typeface="Courier New" pitchFamily="49" charset="0"/>
            </a:endParaRPr>
          </a:p>
          <a:p>
            <a:pPr marL="285750" indent="-285750"/>
            <a:r>
              <a:rPr lang="sv-SE" dirty="0" err="1" smtClean="0">
                <a:cs typeface="Courier New" pitchFamily="49" charset="0"/>
              </a:rPr>
              <a:t>This</a:t>
            </a:r>
            <a:r>
              <a:rPr lang="sv-SE" dirty="0" smtClean="0">
                <a:cs typeface="Courier New" pitchFamily="49" charset="0"/>
              </a:rPr>
              <a:t> </a:t>
            </a:r>
            <a:r>
              <a:rPr lang="sv-SE" dirty="0" err="1" smtClean="0">
                <a:cs typeface="Courier New" pitchFamily="49" charset="0"/>
              </a:rPr>
              <a:t>will</a:t>
            </a:r>
            <a:r>
              <a:rPr lang="sv-SE" dirty="0" smtClean="0">
                <a:cs typeface="Courier New" pitchFamily="49" charset="0"/>
              </a:rPr>
              <a:t> read the data </a:t>
            </a:r>
            <a:r>
              <a:rPr lang="sv-SE" dirty="0" err="1" smtClean="0">
                <a:cs typeface="Courier New" pitchFamily="49" charset="0"/>
              </a:rPr>
              <a:t>into</a:t>
            </a:r>
            <a:r>
              <a:rPr lang="sv-SE" dirty="0" smtClean="0">
                <a:cs typeface="Courier New" pitchFamily="49" charset="0"/>
              </a:rPr>
              <a:t> a 1-by-4 cell </a:t>
            </a:r>
            <a:r>
              <a:rPr lang="sv-SE" dirty="0" err="1" smtClean="0">
                <a:cs typeface="Courier New" pitchFamily="49" charset="0"/>
              </a:rPr>
              <a:t>array</a:t>
            </a:r>
            <a:r>
              <a:rPr lang="sv-SE" dirty="0" smtClean="0">
                <a:cs typeface="Courier New" pitchFamily="49" charset="0"/>
              </a:rPr>
              <a:t> </a:t>
            </a:r>
            <a:r>
              <a:rPr lang="sv-SE" dirty="0" smtClean="0">
                <a:latin typeface="Courier New"/>
                <a:cs typeface="Courier New"/>
              </a:rPr>
              <a:t>data</a:t>
            </a:r>
            <a:r>
              <a:rPr lang="sv-SE" dirty="0" smtClean="0">
                <a:cs typeface="Courier New" pitchFamily="49" charset="0"/>
              </a:rPr>
              <a:t>.</a:t>
            </a:r>
          </a:p>
          <a:p>
            <a:pPr marL="285750" indent="-285750"/>
            <a:r>
              <a:rPr lang="sv-SE" dirty="0" err="1" smtClean="0">
                <a:cs typeface="Courier New" pitchFamily="49" charset="0"/>
              </a:rPr>
              <a:t>Each</a:t>
            </a:r>
            <a:r>
              <a:rPr lang="sv-SE" dirty="0" smtClean="0">
                <a:cs typeface="Courier New" pitchFamily="49" charset="0"/>
              </a:rPr>
              <a:t> element </a:t>
            </a:r>
            <a:r>
              <a:rPr lang="sv-SE" dirty="0" err="1" smtClean="0">
                <a:cs typeface="Courier New" pitchFamily="49" charset="0"/>
              </a:rPr>
              <a:t>of</a:t>
            </a:r>
            <a:r>
              <a:rPr lang="sv-SE" dirty="0" smtClean="0">
                <a:cs typeface="Courier New" pitchFamily="49" charset="0"/>
              </a:rPr>
              <a:t> </a:t>
            </a:r>
            <a:r>
              <a:rPr lang="sv-SE" dirty="0" smtClean="0">
                <a:latin typeface="Courier New"/>
                <a:cs typeface="Courier New"/>
              </a:rPr>
              <a:t>data</a:t>
            </a:r>
            <a:r>
              <a:rPr lang="sv-SE" dirty="0" smtClean="0">
                <a:cs typeface="Courier New" pitchFamily="49" charset="0"/>
              </a:rPr>
              <a:t> </a:t>
            </a:r>
            <a:r>
              <a:rPr lang="sv-SE" dirty="0" err="1" smtClean="0">
                <a:cs typeface="Courier New" pitchFamily="49" charset="0"/>
              </a:rPr>
              <a:t>will</a:t>
            </a:r>
            <a:r>
              <a:rPr lang="sv-SE" dirty="0" smtClean="0">
                <a:cs typeface="Courier New" pitchFamily="49" charset="0"/>
              </a:rPr>
              <a:t> be an </a:t>
            </a:r>
            <a:r>
              <a:rPr lang="sv-SE" i="1" dirty="0" smtClean="0">
                <a:cs typeface="Courier New" pitchFamily="49" charset="0"/>
              </a:rPr>
              <a:t>n</a:t>
            </a:r>
            <a:r>
              <a:rPr lang="sv-SE" dirty="0" smtClean="0">
                <a:cs typeface="Courier New" pitchFamily="49" charset="0"/>
              </a:rPr>
              <a:t>-by-1 </a:t>
            </a:r>
            <a:r>
              <a:rPr lang="sv-SE" dirty="0" err="1" smtClean="0">
                <a:cs typeface="Courier New" pitchFamily="49" charset="0"/>
              </a:rPr>
              <a:t>array</a:t>
            </a:r>
            <a:r>
              <a:rPr lang="sv-SE" dirty="0" smtClean="0">
                <a:cs typeface="Courier New" pitchFamily="49" charset="0"/>
              </a:rPr>
              <a:t> </a:t>
            </a:r>
            <a:r>
              <a:rPr lang="sv-SE" dirty="0" err="1" smtClean="0">
                <a:cs typeface="Courier New" pitchFamily="49" charset="0"/>
              </a:rPr>
              <a:t>of</a:t>
            </a:r>
            <a:r>
              <a:rPr lang="sv-SE" dirty="0" smtClean="0">
                <a:cs typeface="Courier New" pitchFamily="49" charset="0"/>
              </a:rPr>
              <a:t> the </a:t>
            </a:r>
            <a:r>
              <a:rPr lang="sv-SE" dirty="0" err="1" smtClean="0">
                <a:cs typeface="Courier New" pitchFamily="49" charset="0"/>
              </a:rPr>
              <a:t>appropriate</a:t>
            </a:r>
            <a:r>
              <a:rPr lang="sv-SE" dirty="0" smtClean="0">
                <a:cs typeface="Courier New" pitchFamily="49" charset="0"/>
              </a:rPr>
              <a:t> </a:t>
            </a:r>
            <a:r>
              <a:rPr lang="sv-SE" dirty="0" err="1" smtClean="0">
                <a:cs typeface="Courier New" pitchFamily="49" charset="0"/>
              </a:rPr>
              <a:t>type</a:t>
            </a:r>
            <a:r>
              <a:rPr lang="sv-SE" dirty="0" smtClean="0">
                <a:cs typeface="Courier New" pitchFamily="49" charset="0"/>
              </a:rPr>
              <a:t>, </a:t>
            </a:r>
            <a:r>
              <a:rPr lang="sv-SE" dirty="0" err="1" smtClean="0">
                <a:cs typeface="Courier New" pitchFamily="49" charset="0"/>
              </a:rPr>
              <a:t>where</a:t>
            </a:r>
            <a:r>
              <a:rPr lang="sv-SE" dirty="0" smtClean="0">
                <a:cs typeface="Courier New" pitchFamily="49" charset="0"/>
              </a:rPr>
              <a:t> </a:t>
            </a:r>
            <a:r>
              <a:rPr lang="sv-SE" i="1" dirty="0" smtClean="0">
                <a:cs typeface="Courier New" pitchFamily="49" charset="0"/>
              </a:rPr>
              <a:t>n</a:t>
            </a:r>
            <a:r>
              <a:rPr lang="sv-SE" dirty="0" smtClean="0">
                <a:cs typeface="Courier New" pitchFamily="49" charset="0"/>
              </a:rPr>
              <a:t> is the </a:t>
            </a:r>
            <a:r>
              <a:rPr lang="sv-SE" dirty="0" err="1" smtClean="0">
                <a:cs typeface="Courier New" pitchFamily="49" charset="0"/>
              </a:rPr>
              <a:t>number</a:t>
            </a:r>
            <a:r>
              <a:rPr lang="sv-SE" dirty="0" smtClean="0">
                <a:cs typeface="Courier New" pitchFamily="49" charset="0"/>
              </a:rPr>
              <a:t> </a:t>
            </a:r>
            <a:r>
              <a:rPr lang="sv-SE" dirty="0" err="1" smtClean="0">
                <a:cs typeface="Courier New" pitchFamily="49" charset="0"/>
              </a:rPr>
              <a:t>of</a:t>
            </a:r>
            <a:r>
              <a:rPr lang="sv-SE" dirty="0">
                <a:cs typeface="Courier New" pitchFamily="49" charset="0"/>
              </a:rPr>
              <a:t> </a:t>
            </a:r>
            <a:r>
              <a:rPr lang="sv-SE" dirty="0" err="1" smtClean="0">
                <a:cs typeface="Courier New" pitchFamily="49" charset="0"/>
              </a:rPr>
              <a:t>consecutive</a:t>
            </a:r>
            <a:r>
              <a:rPr lang="sv-SE" dirty="0" smtClean="0">
                <a:cs typeface="Courier New" pitchFamily="49" charset="0"/>
              </a:rPr>
              <a:t> </a:t>
            </a:r>
            <a:r>
              <a:rPr lang="sv-SE" dirty="0" err="1" smtClean="0">
                <a:cs typeface="Courier New" pitchFamily="49" charset="0"/>
              </a:rPr>
              <a:t>lines</a:t>
            </a:r>
            <a:r>
              <a:rPr lang="sv-SE" dirty="0" smtClean="0">
                <a:cs typeface="Courier New" pitchFamily="49" charset="0"/>
              </a:rPr>
              <a:t> in the </a:t>
            </a:r>
            <a:r>
              <a:rPr lang="sv-SE" dirty="0" err="1" smtClean="0">
                <a:cs typeface="Courier New" pitchFamily="49" charset="0"/>
              </a:rPr>
              <a:t>file</a:t>
            </a:r>
            <a:r>
              <a:rPr lang="sv-SE" dirty="0" smtClean="0">
                <a:cs typeface="Courier New" pitchFamily="49" charset="0"/>
              </a:rPr>
              <a:t> </a:t>
            </a:r>
            <a:r>
              <a:rPr lang="sv-SE" dirty="0" err="1" smtClean="0">
                <a:cs typeface="Courier New" pitchFamily="49" charset="0"/>
              </a:rPr>
              <a:t>that</a:t>
            </a:r>
            <a:r>
              <a:rPr lang="sv-SE" dirty="0" smtClean="0">
                <a:cs typeface="Courier New" pitchFamily="49" charset="0"/>
              </a:rPr>
              <a:t> </a:t>
            </a:r>
            <a:r>
              <a:rPr lang="sv-SE" dirty="0" err="1" smtClean="0">
                <a:cs typeface="Courier New" pitchFamily="49" charset="0"/>
              </a:rPr>
              <a:t>matches</a:t>
            </a:r>
            <a:r>
              <a:rPr lang="sv-SE" dirty="0" smtClean="0">
                <a:cs typeface="Courier New" pitchFamily="49" charset="0"/>
              </a:rPr>
              <a:t> the format</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5886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Text </a:t>
            </a:r>
            <a:r>
              <a:rPr lang="en-US" dirty="0" smtClean="0"/>
              <a:t>Files </a:t>
            </a:r>
            <a:r>
              <a:rPr lang="en-US" dirty="0"/>
              <a:t>with </a:t>
            </a:r>
            <a:r>
              <a:rPr lang="en-US" dirty="0" err="1">
                <a:latin typeface="Courier New"/>
                <a:cs typeface="Courier New"/>
              </a:rPr>
              <a:t>textscan</a:t>
            </a:r>
            <a:endParaRPr lang="en-US" dirty="0"/>
          </a:p>
        </p:txBody>
      </p:sp>
      <p:sp>
        <p:nvSpPr>
          <p:cNvPr id="3" name="Content Placeholder 2"/>
          <p:cNvSpPr>
            <a:spLocks noGrp="1"/>
          </p:cNvSpPr>
          <p:nvPr>
            <p:ph idx="1"/>
          </p:nvPr>
        </p:nvSpPr>
        <p:spPr/>
        <p:txBody>
          <a:bodyPr/>
          <a:lstStyle/>
          <a:p>
            <a:r>
              <a:rPr lang="sv-SE" dirty="0" smtClean="0">
                <a:cs typeface="Courier New" pitchFamily="49" charset="0"/>
              </a:rPr>
              <a:t>If </a:t>
            </a:r>
            <a:r>
              <a:rPr lang="sv-SE" dirty="0" err="1" smtClean="0">
                <a:latin typeface="Courier New"/>
                <a:cs typeface="Courier New"/>
              </a:rPr>
              <a:t>textscan</a:t>
            </a:r>
            <a:r>
              <a:rPr lang="sv-SE" dirty="0" smtClean="0">
                <a:cs typeface="Courier New" pitchFamily="49" charset="0"/>
              </a:rPr>
              <a:t> </a:t>
            </a:r>
            <a:r>
              <a:rPr lang="sv-SE" dirty="0" err="1">
                <a:cs typeface="Courier New" pitchFamily="49" charset="0"/>
              </a:rPr>
              <a:t>encounters</a:t>
            </a:r>
            <a:r>
              <a:rPr lang="sv-SE" dirty="0">
                <a:cs typeface="Courier New" pitchFamily="49" charset="0"/>
              </a:rPr>
              <a:t> a </a:t>
            </a:r>
            <a:r>
              <a:rPr lang="sv-SE" dirty="0" err="1">
                <a:cs typeface="Courier New" pitchFamily="49" charset="0"/>
              </a:rPr>
              <a:t>line</a:t>
            </a:r>
            <a:r>
              <a:rPr lang="sv-SE" dirty="0">
                <a:cs typeface="Courier New" pitchFamily="49" charset="0"/>
              </a:rPr>
              <a:t> </a:t>
            </a:r>
            <a:r>
              <a:rPr lang="sv-SE" dirty="0" err="1">
                <a:cs typeface="Courier New" pitchFamily="49" charset="0"/>
              </a:rPr>
              <a:t>of</a:t>
            </a:r>
            <a:r>
              <a:rPr lang="sv-SE" dirty="0">
                <a:cs typeface="Courier New" pitchFamily="49" charset="0"/>
              </a:rPr>
              <a:t> the </a:t>
            </a:r>
            <a:r>
              <a:rPr lang="sv-SE" dirty="0" err="1">
                <a:cs typeface="Courier New" pitchFamily="49" charset="0"/>
              </a:rPr>
              <a:t>file</a:t>
            </a:r>
            <a:r>
              <a:rPr lang="sv-SE" dirty="0">
                <a:cs typeface="Courier New" pitchFamily="49" charset="0"/>
              </a:rPr>
              <a:t> </a:t>
            </a:r>
            <a:r>
              <a:rPr lang="sv-SE" dirty="0" err="1">
                <a:cs typeface="Courier New" pitchFamily="49" charset="0"/>
              </a:rPr>
              <a:t>that</a:t>
            </a:r>
            <a:r>
              <a:rPr lang="sv-SE" dirty="0">
                <a:cs typeface="Courier New" pitchFamily="49" charset="0"/>
              </a:rPr>
              <a:t> </a:t>
            </a:r>
            <a:r>
              <a:rPr lang="sv-SE" dirty="0" err="1">
                <a:cs typeface="Courier New" pitchFamily="49" charset="0"/>
              </a:rPr>
              <a:t>does</a:t>
            </a:r>
            <a:r>
              <a:rPr lang="sv-SE" dirty="0">
                <a:cs typeface="Courier New" pitchFamily="49" charset="0"/>
              </a:rPr>
              <a:t> not fit the </a:t>
            </a:r>
            <a:r>
              <a:rPr lang="sv-SE" dirty="0" err="1">
                <a:cs typeface="Courier New" pitchFamily="49" charset="0"/>
              </a:rPr>
              <a:t>specified</a:t>
            </a:r>
            <a:r>
              <a:rPr lang="sv-SE" dirty="0">
                <a:cs typeface="Courier New" pitchFamily="49" charset="0"/>
              </a:rPr>
              <a:t> format, it stops </a:t>
            </a:r>
            <a:r>
              <a:rPr lang="sv-SE" dirty="0" err="1">
                <a:cs typeface="Courier New" pitchFamily="49" charset="0"/>
              </a:rPr>
              <a:t>reading</a:t>
            </a:r>
            <a:r>
              <a:rPr lang="sv-SE" dirty="0">
                <a:cs typeface="Courier New" pitchFamily="49" charset="0"/>
              </a:rPr>
              <a:t> and </a:t>
            </a:r>
            <a:r>
              <a:rPr lang="sv-SE" dirty="0" err="1">
                <a:cs typeface="Courier New" pitchFamily="49" charset="0"/>
              </a:rPr>
              <a:t>returns</a:t>
            </a:r>
            <a:r>
              <a:rPr lang="sv-SE" dirty="0">
                <a:cs typeface="Courier New" pitchFamily="49" charset="0"/>
              </a:rPr>
              <a:t> </a:t>
            </a:r>
            <a:r>
              <a:rPr lang="sv-SE" dirty="0" err="1">
                <a:cs typeface="Courier New" pitchFamily="49" charset="0"/>
              </a:rPr>
              <a:t>what</a:t>
            </a:r>
            <a:r>
              <a:rPr lang="sv-SE" dirty="0">
                <a:cs typeface="Courier New" pitchFamily="49" charset="0"/>
              </a:rPr>
              <a:t> is read so far.</a:t>
            </a:r>
          </a:p>
          <a:p>
            <a:pPr lvl="1"/>
            <a:r>
              <a:rPr lang="sv-SE" dirty="0">
                <a:cs typeface="Courier New" pitchFamily="49" charset="0"/>
              </a:rPr>
              <a:t>It </a:t>
            </a:r>
            <a:r>
              <a:rPr lang="sv-SE" dirty="0" err="1">
                <a:cs typeface="Courier New" pitchFamily="49" charset="0"/>
              </a:rPr>
              <a:t>will</a:t>
            </a:r>
            <a:r>
              <a:rPr lang="sv-SE" dirty="0">
                <a:cs typeface="Courier New" pitchFamily="49" charset="0"/>
              </a:rPr>
              <a:t> </a:t>
            </a:r>
            <a:r>
              <a:rPr lang="sv-SE" b="1" dirty="0">
                <a:cs typeface="Courier New" pitchFamily="49" charset="0"/>
              </a:rPr>
              <a:t>not</a:t>
            </a:r>
            <a:r>
              <a:rPr lang="sv-SE" dirty="0">
                <a:cs typeface="Courier New" pitchFamily="49" charset="0"/>
              </a:rPr>
              <a:t> </a:t>
            </a:r>
            <a:r>
              <a:rPr lang="sv-SE" dirty="0" err="1">
                <a:cs typeface="Courier New" pitchFamily="49" charset="0"/>
              </a:rPr>
              <a:t>give</a:t>
            </a:r>
            <a:r>
              <a:rPr lang="sv-SE" dirty="0">
                <a:cs typeface="Courier New" pitchFamily="49" charset="0"/>
              </a:rPr>
              <a:t> an </a:t>
            </a:r>
            <a:r>
              <a:rPr lang="sv-SE" dirty="0" err="1">
                <a:cs typeface="Courier New" pitchFamily="49" charset="0"/>
              </a:rPr>
              <a:t>error</a:t>
            </a:r>
            <a:r>
              <a:rPr lang="sv-SE" dirty="0">
                <a:cs typeface="Courier New" pitchFamily="49" charset="0"/>
              </a:rPr>
              <a:t> </a:t>
            </a:r>
            <a:r>
              <a:rPr lang="sv-SE" dirty="0" err="1">
                <a:cs typeface="Courier New" pitchFamily="49" charset="0"/>
              </a:rPr>
              <a:t>message</a:t>
            </a:r>
            <a:r>
              <a:rPr lang="sv-SE" dirty="0">
                <a:cs typeface="Courier New" pitchFamily="49" charset="0"/>
              </a:rPr>
              <a:t>.</a:t>
            </a:r>
          </a:p>
          <a:p>
            <a:r>
              <a:rPr lang="sv-SE" dirty="0" smtClean="0">
                <a:cs typeface="Courier New" pitchFamily="49" charset="0"/>
              </a:rPr>
              <a:t>The </a:t>
            </a:r>
            <a:r>
              <a:rPr lang="sv-SE" dirty="0" err="1" smtClean="0">
                <a:cs typeface="Courier New" pitchFamily="49" charset="0"/>
              </a:rPr>
              <a:t>file</a:t>
            </a:r>
            <a:r>
              <a:rPr lang="sv-SE" dirty="0" smtClean="0">
                <a:cs typeface="Courier New" pitchFamily="49" charset="0"/>
              </a:rPr>
              <a:t> </a:t>
            </a:r>
            <a:r>
              <a:rPr lang="sv-SE" dirty="0" err="1" smtClean="0">
                <a:cs typeface="Courier New" pitchFamily="49" charset="0"/>
              </a:rPr>
              <a:t>remains</a:t>
            </a:r>
            <a:r>
              <a:rPr lang="sv-SE" dirty="0" smtClean="0">
                <a:cs typeface="Courier New" pitchFamily="49" charset="0"/>
              </a:rPr>
              <a:t> </a:t>
            </a:r>
            <a:r>
              <a:rPr lang="sv-SE" dirty="0" err="1" smtClean="0">
                <a:cs typeface="Courier New" pitchFamily="49" charset="0"/>
              </a:rPr>
              <a:t>open</a:t>
            </a:r>
            <a:r>
              <a:rPr lang="sv-SE" dirty="0" smtClean="0">
                <a:cs typeface="Courier New" pitchFamily="49" charset="0"/>
              </a:rPr>
              <a:t> at the </a:t>
            </a:r>
            <a:r>
              <a:rPr lang="sv-SE" dirty="0" err="1" smtClean="0">
                <a:cs typeface="Courier New" pitchFamily="49" charset="0"/>
              </a:rPr>
              <a:t>line</a:t>
            </a:r>
            <a:r>
              <a:rPr lang="sv-SE" dirty="0" smtClean="0">
                <a:cs typeface="Courier New" pitchFamily="49" charset="0"/>
              </a:rPr>
              <a:t> </a:t>
            </a:r>
            <a:r>
              <a:rPr lang="sv-SE" dirty="0" err="1" smtClean="0">
                <a:cs typeface="Courier New" pitchFamily="49" charset="0"/>
              </a:rPr>
              <a:t>where</a:t>
            </a:r>
            <a:r>
              <a:rPr lang="sv-SE" dirty="0" smtClean="0">
                <a:cs typeface="Courier New" pitchFamily="49" charset="0"/>
              </a:rPr>
              <a:t> </a:t>
            </a:r>
            <a:r>
              <a:rPr lang="sv-SE" dirty="0" err="1" smtClean="0">
                <a:latin typeface="Courier New"/>
                <a:cs typeface="Courier New"/>
              </a:rPr>
              <a:t>textscan</a:t>
            </a:r>
            <a:r>
              <a:rPr lang="sv-SE" dirty="0" smtClean="0">
                <a:cs typeface="Courier New" pitchFamily="49" charset="0"/>
              </a:rPr>
              <a:t> </a:t>
            </a:r>
            <a:r>
              <a:rPr lang="sv-SE" dirty="0" err="1" smtClean="0">
                <a:cs typeface="Courier New" pitchFamily="49" charset="0"/>
              </a:rPr>
              <a:t>stopped</a:t>
            </a:r>
            <a:r>
              <a:rPr lang="sv-SE" dirty="0" smtClean="0">
                <a:cs typeface="Courier New" pitchFamily="49" charset="0"/>
              </a:rPr>
              <a:t> </a:t>
            </a:r>
            <a:r>
              <a:rPr lang="sv-SE" dirty="0" err="1" smtClean="0">
                <a:cs typeface="Courier New" pitchFamily="49" charset="0"/>
              </a:rPr>
              <a:t>reading</a:t>
            </a:r>
            <a:r>
              <a:rPr lang="sv-SE" dirty="0" smtClean="0">
                <a:cs typeface="Courier New" pitchFamily="49" charset="0"/>
              </a:rPr>
              <a:t> data.</a:t>
            </a:r>
          </a:p>
          <a:p>
            <a:pPr lvl="1"/>
            <a:r>
              <a:rPr lang="sv-SE" dirty="0" err="1" smtClean="0">
                <a:cs typeface="Courier New" pitchFamily="49" charset="0"/>
              </a:rPr>
              <a:t>This</a:t>
            </a:r>
            <a:r>
              <a:rPr lang="sv-SE" dirty="0" smtClean="0">
                <a:cs typeface="Courier New" pitchFamily="49" charset="0"/>
              </a:rPr>
              <a:t> </a:t>
            </a:r>
            <a:r>
              <a:rPr lang="sv-SE" dirty="0" err="1" smtClean="0">
                <a:cs typeface="Courier New" pitchFamily="49" charset="0"/>
              </a:rPr>
              <a:t>allows</a:t>
            </a:r>
            <a:r>
              <a:rPr lang="sv-SE" dirty="0" smtClean="0">
                <a:cs typeface="Courier New" pitchFamily="49" charset="0"/>
              </a:rPr>
              <a:t> </a:t>
            </a:r>
            <a:r>
              <a:rPr lang="sv-SE" dirty="0" err="1" smtClean="0">
                <a:cs typeface="Courier New" pitchFamily="49" charset="0"/>
              </a:rPr>
              <a:t>you</a:t>
            </a:r>
            <a:r>
              <a:rPr lang="sv-SE" dirty="0" smtClean="0">
                <a:cs typeface="Courier New" pitchFamily="49" charset="0"/>
              </a:rPr>
              <a:t> </a:t>
            </a:r>
            <a:r>
              <a:rPr lang="sv-SE" dirty="0" err="1" smtClean="0">
                <a:cs typeface="Courier New" pitchFamily="49" charset="0"/>
              </a:rPr>
              <a:t>to</a:t>
            </a:r>
            <a:r>
              <a:rPr lang="sv-SE" dirty="0" smtClean="0">
                <a:cs typeface="Courier New" pitchFamily="49" charset="0"/>
              </a:rPr>
              <a:t> read </a:t>
            </a:r>
            <a:r>
              <a:rPr lang="sv-SE" dirty="0" err="1" smtClean="0">
                <a:cs typeface="Courier New" pitchFamily="49" charset="0"/>
              </a:rPr>
              <a:t>files</a:t>
            </a:r>
            <a:r>
              <a:rPr lang="sv-SE" dirty="0" smtClean="0">
                <a:cs typeface="Courier New" pitchFamily="49" charset="0"/>
              </a:rPr>
              <a:t> </a:t>
            </a:r>
            <a:r>
              <a:rPr lang="sv-SE" dirty="0" err="1" smtClean="0">
                <a:cs typeface="Courier New" pitchFamily="49" charset="0"/>
              </a:rPr>
              <a:t>with</a:t>
            </a:r>
            <a:r>
              <a:rPr lang="sv-SE" dirty="0" smtClean="0">
                <a:cs typeface="Courier New" pitchFamily="49" charset="0"/>
              </a:rPr>
              <a:t> blocks </a:t>
            </a:r>
            <a:r>
              <a:rPr lang="sv-SE" dirty="0" err="1" smtClean="0">
                <a:cs typeface="Courier New" pitchFamily="49" charset="0"/>
              </a:rPr>
              <a:t>of</a:t>
            </a:r>
            <a:r>
              <a:rPr lang="sv-SE" dirty="0" smtClean="0">
                <a:cs typeface="Courier New" pitchFamily="49" charset="0"/>
              </a:rPr>
              <a:t> data </a:t>
            </a:r>
            <a:r>
              <a:rPr lang="sv-SE" dirty="0" err="1" smtClean="0">
                <a:cs typeface="Courier New" pitchFamily="49" charset="0"/>
              </a:rPr>
              <a:t>where</a:t>
            </a:r>
            <a:r>
              <a:rPr lang="sv-SE" dirty="0" smtClean="0">
                <a:cs typeface="Courier New" pitchFamily="49" charset="0"/>
              </a:rPr>
              <a:t> </a:t>
            </a:r>
            <a:r>
              <a:rPr lang="sv-SE" dirty="0" err="1" smtClean="0">
                <a:cs typeface="Courier New" pitchFamily="49" charset="0"/>
              </a:rPr>
              <a:t>each</a:t>
            </a:r>
            <a:r>
              <a:rPr lang="sv-SE" dirty="0" smtClean="0">
                <a:cs typeface="Courier New" pitchFamily="49" charset="0"/>
              </a:rPr>
              <a:t> block has </a:t>
            </a:r>
            <a:r>
              <a:rPr lang="sv-SE" dirty="0" err="1" smtClean="0">
                <a:cs typeface="Courier New" pitchFamily="49" charset="0"/>
              </a:rPr>
              <a:t>its</a:t>
            </a:r>
            <a:r>
              <a:rPr lang="sv-SE" dirty="0" smtClean="0">
                <a:cs typeface="Courier New" pitchFamily="49" charset="0"/>
              </a:rPr>
              <a:t> </a:t>
            </a:r>
            <a:r>
              <a:rPr lang="sv-SE" dirty="0" err="1" smtClean="0">
                <a:cs typeface="Courier New" pitchFamily="49" charset="0"/>
              </a:rPr>
              <a:t>own</a:t>
            </a:r>
            <a:r>
              <a:rPr lang="sv-SE" dirty="0" smtClean="0">
                <a:cs typeface="Courier New" pitchFamily="49" charset="0"/>
              </a:rPr>
              <a:t> formatting</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185144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Exercise</a:t>
            </a:r>
            <a:r>
              <a:rPr lang="sv-SE" dirty="0" smtClean="0"/>
              <a:t> 2: </a:t>
            </a:r>
            <a:r>
              <a:rPr lang="en-US" dirty="0"/>
              <a:t>Reading </a:t>
            </a:r>
            <a:r>
              <a:rPr lang="en-US" dirty="0" smtClean="0"/>
              <a:t>Data using </a:t>
            </a:r>
            <a:r>
              <a:rPr lang="en-US" dirty="0" err="1">
                <a:latin typeface="Courier New"/>
                <a:cs typeface="Courier New"/>
              </a:rPr>
              <a:t>textscan</a:t>
            </a:r>
            <a:endParaRPr lang="en-US" dirty="0"/>
          </a:p>
        </p:txBody>
      </p:sp>
      <p:sp>
        <p:nvSpPr>
          <p:cNvPr id="3" name="Content Placeholder 2"/>
          <p:cNvSpPr>
            <a:spLocks noGrp="1"/>
          </p:cNvSpPr>
          <p:nvPr>
            <p:ph idx="1"/>
          </p:nvPr>
        </p:nvSpPr>
        <p:spPr/>
        <p:txBody>
          <a:bodyPr/>
          <a:lstStyle/>
          <a:p>
            <a:r>
              <a:rPr lang="en-US" dirty="0" smtClean="0"/>
              <a:t>The file </a:t>
            </a:r>
            <a:r>
              <a:rPr lang="en-US" dirty="0" smtClean="0">
                <a:latin typeface="Courier New"/>
                <a:cs typeface="Courier New"/>
              </a:rPr>
              <a:t>Exercise2.txt</a:t>
            </a:r>
            <a:r>
              <a:rPr lang="en-US" dirty="0" smtClean="0"/>
              <a:t> contains results from a competition. Using this data, determine:</a:t>
            </a:r>
            <a:endParaRPr lang="sv-SE" dirty="0" smtClean="0"/>
          </a:p>
          <a:p>
            <a:pPr marL="790575" lvl="1" indent="-342900">
              <a:buFont typeface="+mj-lt"/>
              <a:buAutoNum type="arabicParenR"/>
            </a:pPr>
            <a:r>
              <a:rPr lang="en-US" dirty="0" smtClean="0"/>
              <a:t>How </a:t>
            </a:r>
            <a:r>
              <a:rPr lang="en-US" dirty="0"/>
              <a:t>many females competed?</a:t>
            </a:r>
          </a:p>
          <a:p>
            <a:pPr marL="790575" lvl="1" indent="-342900">
              <a:buFont typeface="+mj-lt"/>
              <a:buAutoNum type="arabicParenR"/>
            </a:pPr>
            <a:r>
              <a:rPr lang="en-US" dirty="0"/>
              <a:t>What is the average age of:</a:t>
            </a:r>
          </a:p>
          <a:p>
            <a:pPr marL="1238250" lvl="2" indent="-342900">
              <a:buFont typeface="+mj-lt"/>
              <a:buAutoNum type="alphaLcParenR"/>
            </a:pPr>
            <a:r>
              <a:rPr lang="en-US" sz="1800" dirty="0"/>
              <a:t>all contenders?</a:t>
            </a:r>
          </a:p>
          <a:p>
            <a:pPr marL="1238250" lvl="2" indent="-342900">
              <a:buFont typeface="+mj-lt"/>
              <a:buAutoNum type="alphaLcParenR"/>
            </a:pPr>
            <a:r>
              <a:rPr lang="en-US" sz="1800" dirty="0"/>
              <a:t>the male contenders?</a:t>
            </a:r>
          </a:p>
          <a:p>
            <a:pPr marL="1238250" lvl="2" indent="-342900">
              <a:buFont typeface="+mj-lt"/>
              <a:buAutoNum type="alphaLcParenR"/>
            </a:pPr>
            <a:r>
              <a:rPr lang="en-US" sz="1800" dirty="0"/>
              <a:t>the female contenders?</a:t>
            </a:r>
          </a:p>
          <a:p>
            <a:pPr marL="792162" lvl="1" indent="-342900">
              <a:buFont typeface="+mj-lt"/>
              <a:buAutoNum type="arabicParenR"/>
            </a:pPr>
            <a:r>
              <a:rPr lang="en-US" dirty="0"/>
              <a:t>How many men are between 30 and 50 years old?</a:t>
            </a:r>
            <a:endParaRPr lang="en-US" sz="1400" dirty="0"/>
          </a:p>
          <a:p>
            <a:pPr marL="0" indent="0">
              <a:buNone/>
            </a:pPr>
            <a:endParaRPr lang="en-US" sz="1800" dirty="0" smtClean="0"/>
          </a:p>
          <a:p>
            <a:pPr marL="1171575" lvl="1" indent="-725488" defTabSz="1169988">
              <a:buNone/>
            </a:pPr>
            <a:r>
              <a:rPr lang="en-US" dirty="0" smtClean="0"/>
              <a:t>Hint:</a:t>
            </a:r>
            <a:r>
              <a:rPr lang="en-US" dirty="0"/>
              <a:t> </a:t>
            </a:r>
            <a:r>
              <a:rPr lang="en-US" dirty="0" smtClean="0"/>
              <a:t>Invoke </a:t>
            </a:r>
            <a:r>
              <a:rPr lang="en-US" dirty="0" err="1">
                <a:latin typeface="Courier New" pitchFamily="49" charset="0"/>
                <a:cs typeface="Courier New" pitchFamily="49" charset="0"/>
              </a:rPr>
              <a:t>textscan</a:t>
            </a:r>
            <a:r>
              <a:rPr lang="en-US" dirty="0"/>
              <a:t> </a:t>
            </a:r>
            <a:r>
              <a:rPr lang="en-US" dirty="0" smtClean="0"/>
              <a:t>twice, </a:t>
            </a:r>
            <a:r>
              <a:rPr lang="en-US" dirty="0"/>
              <a:t>once for the headers and once for the </a:t>
            </a:r>
            <a:r>
              <a:rPr lang="en-US" dirty="0" smtClean="0"/>
              <a:t>data.</a:t>
            </a:r>
            <a:br>
              <a:rPr lang="en-US" dirty="0" smtClean="0"/>
            </a:br>
            <a:r>
              <a:rPr lang="en-US" dirty="0" smtClean="0"/>
              <a:t>Or, set the </a:t>
            </a:r>
            <a:r>
              <a:rPr lang="en-US" dirty="0" smtClean="0">
                <a:latin typeface="Courier New"/>
                <a:cs typeface="Courier New"/>
              </a:rPr>
              <a:t>‘</a:t>
            </a:r>
            <a:r>
              <a:rPr lang="en-US" dirty="0" err="1" smtClean="0">
                <a:latin typeface="Courier New"/>
                <a:cs typeface="Courier New"/>
              </a:rPr>
              <a:t>HeaderLines</a:t>
            </a:r>
            <a:r>
              <a:rPr lang="en-US" dirty="0" smtClean="0">
                <a:latin typeface="Courier New"/>
                <a:cs typeface="Courier New"/>
              </a:rPr>
              <a:t>’</a:t>
            </a:r>
            <a:r>
              <a:rPr lang="en-US" dirty="0" smtClean="0"/>
              <a:t> property-value pair</a:t>
            </a:r>
            <a:endParaRPr lang="en-US" dirty="0" smtClean="0">
              <a:latin typeface="Courier New" pitchFamily="49" charset="0"/>
              <a:cs typeface="Courier New" pitchFamily="49" charset="0"/>
            </a:endParaRPr>
          </a:p>
          <a:p>
            <a:pPr marL="1171575" lvl="1" indent="-725488">
              <a:buNone/>
            </a:pPr>
            <a:r>
              <a:rPr lang="en-US" dirty="0" smtClean="0"/>
              <a:t>Hint: Indexing can be conditional, e.g. </a:t>
            </a:r>
            <a:r>
              <a:rPr lang="en-US" dirty="0" smtClean="0">
                <a:latin typeface="Courier New" pitchFamily="49" charset="0"/>
                <a:cs typeface="Courier New" pitchFamily="49" charset="0"/>
              </a:rPr>
              <a:t>A(A &gt; 3)</a:t>
            </a:r>
            <a:r>
              <a:rPr lang="en-US" dirty="0" smtClean="0"/>
              <a:t> or</a:t>
            </a:r>
            <a:br>
              <a:rPr lang="en-US" dirty="0" smtClean="0"/>
            </a:br>
            <a:r>
              <a:rPr lang="en-US" dirty="0" smtClean="0">
                <a:latin typeface="Courier New" pitchFamily="49" charset="0"/>
                <a:cs typeface="Courier New" pitchFamily="49" charset="0"/>
              </a:rPr>
              <a:t>A(A &gt; 3 &amp; A &lt; 10)</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2507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Text Files</a:t>
            </a:r>
            <a:endParaRPr lang="en-US" dirty="0"/>
          </a:p>
        </p:txBody>
      </p:sp>
      <p:sp>
        <p:nvSpPr>
          <p:cNvPr id="3" name="Content Placeholder 2"/>
          <p:cNvSpPr>
            <a:spLocks noGrp="1"/>
          </p:cNvSpPr>
          <p:nvPr>
            <p:ph idx="1"/>
          </p:nvPr>
        </p:nvSpPr>
        <p:spPr/>
        <p:txBody>
          <a:bodyPr/>
          <a:lstStyle/>
          <a:p>
            <a:r>
              <a:rPr lang="sv-SE" dirty="0" smtClean="0"/>
              <a:t>The </a:t>
            </a:r>
            <a:r>
              <a:rPr lang="sv-SE" dirty="0" smtClean="0">
                <a:latin typeface="Courier New" pitchFamily="49" charset="0"/>
                <a:cs typeface="Courier New" pitchFamily="49" charset="0"/>
              </a:rPr>
              <a:t>fscanf</a:t>
            </a:r>
            <a:r>
              <a:rPr lang="sv-SE" dirty="0" smtClean="0"/>
              <a:t> function reads a line and converts the text according to a format string.</a:t>
            </a:r>
          </a:p>
          <a:p>
            <a:r>
              <a:rPr lang="sv-SE" dirty="0" smtClean="0"/>
              <a:t>If a line of the file contains a string, a floating point value, a two character string and an integer, separated by spaces, enter:</a:t>
            </a:r>
            <a:br>
              <a:rPr lang="sv-SE" dirty="0" smtClean="0"/>
            </a:br>
            <a:r>
              <a:rPr lang="sv-SE" dirty="0" smtClean="0">
                <a:latin typeface="Courier New" pitchFamily="49" charset="0"/>
                <a:cs typeface="Courier New" pitchFamily="49" charset="0"/>
              </a:rPr>
              <a:t>data = fscanf(</a:t>
            </a:r>
            <a:r>
              <a:rPr lang="sv-SE" dirty="0" err="1" smtClean="0">
                <a:latin typeface="Courier New" pitchFamily="49" charset="0"/>
                <a:cs typeface="Courier New" pitchFamily="49" charset="0"/>
              </a:rPr>
              <a:t>fid</a:t>
            </a:r>
            <a:r>
              <a:rPr lang="sv-SE" dirty="0" smtClean="0">
                <a:latin typeface="Courier New" pitchFamily="49" charset="0"/>
                <a:cs typeface="Courier New" pitchFamily="49" charset="0"/>
              </a:rPr>
              <a:t>,’%s %f %2c %d’);</a:t>
            </a:r>
          </a:p>
          <a:p>
            <a:r>
              <a:rPr lang="sv-SE" dirty="0" smtClean="0">
                <a:cs typeface="Courier New" pitchFamily="49" charset="0"/>
              </a:rPr>
              <a:t>The </a:t>
            </a:r>
            <a:r>
              <a:rPr lang="sv-SE" dirty="0" smtClean="0">
                <a:latin typeface="Courier New" pitchFamily="49" charset="0"/>
                <a:cs typeface="Courier New" pitchFamily="49" charset="0"/>
              </a:rPr>
              <a:t>fgetl</a:t>
            </a:r>
            <a:r>
              <a:rPr lang="sv-SE" dirty="0" smtClean="0">
                <a:cs typeface="Courier New" pitchFamily="49" charset="0"/>
              </a:rPr>
              <a:t> and </a:t>
            </a:r>
            <a:r>
              <a:rPr lang="sv-SE" dirty="0" smtClean="0">
                <a:latin typeface="Courier New" pitchFamily="49" charset="0"/>
                <a:cs typeface="Courier New" pitchFamily="49" charset="0"/>
              </a:rPr>
              <a:t>fgets</a:t>
            </a:r>
            <a:r>
              <a:rPr lang="sv-SE" dirty="0" smtClean="0">
                <a:cs typeface="Courier New" pitchFamily="49" charset="0"/>
              </a:rPr>
              <a:t> functions read a single line of a text file into a </a:t>
            </a:r>
            <a:r>
              <a:rPr lang="sv-SE" dirty="0" err="1" smtClean="0">
                <a:cs typeface="Courier New" pitchFamily="49" charset="0"/>
              </a:rPr>
              <a:t>character</a:t>
            </a:r>
            <a:r>
              <a:rPr lang="sv-SE" dirty="0" smtClean="0">
                <a:cs typeface="Courier New" pitchFamily="49" charset="0"/>
              </a:rPr>
              <a:t> </a:t>
            </a:r>
            <a:r>
              <a:rPr lang="sv-SE" dirty="0" err="1" smtClean="0">
                <a:cs typeface="Courier New" pitchFamily="49" charset="0"/>
              </a:rPr>
              <a:t>array</a:t>
            </a:r>
            <a:r>
              <a:rPr lang="sv-SE" dirty="0" smtClean="0">
                <a:cs typeface="Courier New" pitchFamily="49" charset="0"/>
              </a:rPr>
              <a:t>.</a:t>
            </a:r>
          </a:p>
          <a:p>
            <a:r>
              <a:rPr lang="sv-SE" dirty="0" err="1" smtClean="0">
                <a:cs typeface="Courier New" pitchFamily="49" charset="0"/>
              </a:rPr>
              <a:t>This</a:t>
            </a:r>
            <a:r>
              <a:rPr lang="sv-SE" dirty="0" smtClean="0">
                <a:cs typeface="Courier New" pitchFamily="49" charset="0"/>
              </a:rPr>
              <a:t> typically requires parsing each line as it is read. Functions like </a:t>
            </a:r>
            <a:r>
              <a:rPr lang="sv-SE" dirty="0" smtClean="0">
                <a:latin typeface="Courier New" pitchFamily="49" charset="0"/>
                <a:cs typeface="Courier New" pitchFamily="49" charset="0"/>
              </a:rPr>
              <a:t>regexp</a:t>
            </a:r>
            <a:r>
              <a:rPr lang="sv-SE" dirty="0" smtClean="0">
                <a:cs typeface="Courier New" pitchFamily="49" charset="0"/>
              </a:rPr>
              <a:t> and </a:t>
            </a:r>
            <a:r>
              <a:rPr lang="sv-SE" dirty="0" smtClean="0">
                <a:latin typeface="Courier New" pitchFamily="49" charset="0"/>
                <a:cs typeface="Courier New" pitchFamily="49" charset="0"/>
              </a:rPr>
              <a:t>str2double</a:t>
            </a:r>
            <a:r>
              <a:rPr lang="sv-SE" dirty="0" smtClean="0">
                <a:cs typeface="Courier New" pitchFamily="49" charset="0"/>
              </a:rPr>
              <a:t> are often useful for this.</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3592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Text Files</a:t>
            </a:r>
          </a:p>
        </p:txBody>
      </p:sp>
      <p:sp>
        <p:nvSpPr>
          <p:cNvPr id="3" name="Content Placeholder 2"/>
          <p:cNvSpPr>
            <a:spLocks noGrp="1"/>
          </p:cNvSpPr>
          <p:nvPr>
            <p:ph idx="1"/>
          </p:nvPr>
        </p:nvSpPr>
        <p:spPr/>
        <p:txBody>
          <a:bodyPr/>
          <a:lstStyle/>
          <a:p>
            <a:r>
              <a:rPr lang="sv-SE" dirty="0" smtClean="0"/>
              <a:t>The auxiliary function </a:t>
            </a:r>
            <a:r>
              <a:rPr lang="sv-SE" dirty="0" smtClean="0">
                <a:latin typeface="Courier New" pitchFamily="49" charset="0"/>
                <a:cs typeface="Courier New" pitchFamily="49" charset="0"/>
              </a:rPr>
              <a:t>feof</a:t>
            </a:r>
            <a:r>
              <a:rPr lang="sv-SE" dirty="0" smtClean="0"/>
              <a:t> is particularly useful when reading lines from a file without knowing how many lines it </a:t>
            </a:r>
            <a:r>
              <a:rPr lang="sv-SE" dirty="0" err="1" smtClean="0"/>
              <a:t>contains</a:t>
            </a:r>
            <a:r>
              <a:rPr lang="sv-SE" dirty="0" smtClean="0"/>
              <a:t>.</a:t>
            </a:r>
          </a:p>
          <a:p>
            <a:r>
              <a:rPr lang="sv-SE" dirty="0" err="1" smtClean="0"/>
              <a:t>Example</a:t>
            </a:r>
            <a:r>
              <a:rPr lang="sv-SE" dirty="0" smtClean="0"/>
              <a:t>:</a:t>
            </a:r>
            <a:br>
              <a:rPr lang="sv-SE" dirty="0" smtClean="0"/>
            </a:br>
            <a:r>
              <a:rPr lang="en-US" sz="1800" dirty="0">
                <a:latin typeface="Courier New" pitchFamily="49" charset="0"/>
                <a:cs typeface="Courier New" pitchFamily="49" charset="0"/>
              </a:rPr>
              <a:t>while(~</a:t>
            </a:r>
            <a:r>
              <a:rPr lang="en-US" sz="1800" dirty="0" err="1" smtClean="0">
                <a:latin typeface="Courier New" pitchFamily="49" charset="0"/>
                <a:cs typeface="Courier New" pitchFamily="49" charset="0"/>
              </a:rPr>
              <a:t>feof</a:t>
            </a:r>
            <a:r>
              <a:rPr lang="en-US" sz="1800" dirty="0" smtClean="0">
                <a:latin typeface="Courier New" pitchFamily="49" charset="0"/>
                <a:cs typeface="Courier New" pitchFamily="49" charset="0"/>
              </a:rPr>
              <a:t>(fid))</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Read a line of </a:t>
            </a:r>
            <a:r>
              <a:rPr lang="en-US" sz="1800" dirty="0" smtClean="0">
                <a:latin typeface="Courier New" pitchFamily="49" charset="0"/>
                <a:cs typeface="Courier New" pitchFamily="49" charset="0"/>
              </a:rPr>
              <a:t>data</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line = </a:t>
            </a:r>
            <a:r>
              <a:rPr lang="en-US" sz="1800" dirty="0" err="1" smtClean="0">
                <a:latin typeface="Courier New" pitchFamily="49" charset="0"/>
                <a:cs typeface="Courier New" pitchFamily="49" charset="0"/>
              </a:rPr>
              <a:t>fgetl</a:t>
            </a:r>
            <a:r>
              <a:rPr lang="en-US" sz="1800" dirty="0" smtClean="0">
                <a:latin typeface="Courier New" pitchFamily="49" charset="0"/>
                <a:cs typeface="Courier New" pitchFamily="49" charset="0"/>
              </a:rPr>
              <a:t>(fid);</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smtClean="0">
                <a:latin typeface="Courier New" pitchFamily="49" charset="0"/>
                <a:cs typeface="Courier New" pitchFamily="49" charset="0"/>
              </a:rPr>
              <a:t>end</a:t>
            </a:r>
            <a:endParaRPr lang="sv-SE" dirty="0" smtClean="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7240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Text Files</a:t>
            </a:r>
          </a:p>
        </p:txBody>
      </p:sp>
      <p:sp>
        <p:nvSpPr>
          <p:cNvPr id="3" name="Content Placeholder 2"/>
          <p:cNvSpPr>
            <a:spLocks noGrp="1"/>
          </p:cNvSpPr>
          <p:nvPr>
            <p:ph idx="1"/>
          </p:nvPr>
        </p:nvSpPr>
        <p:spPr/>
        <p:txBody>
          <a:bodyPr/>
          <a:lstStyle/>
          <a:p>
            <a:r>
              <a:rPr lang="sv-SE" dirty="0" smtClean="0"/>
              <a:t>The </a:t>
            </a:r>
            <a:r>
              <a:rPr lang="sv-SE" dirty="0" err="1">
                <a:latin typeface="Courier New" pitchFamily="49" charset="0"/>
                <a:cs typeface="Courier New" pitchFamily="49" charset="0"/>
              </a:rPr>
              <a:t>fprintf</a:t>
            </a:r>
            <a:r>
              <a:rPr lang="sv-SE" dirty="0">
                <a:latin typeface="Courier New" pitchFamily="49" charset="0"/>
                <a:cs typeface="Courier New" pitchFamily="49" charset="0"/>
              </a:rPr>
              <a:t> </a:t>
            </a:r>
            <a:r>
              <a:rPr lang="sv-SE" dirty="0" err="1"/>
              <a:t>function</a:t>
            </a:r>
            <a:r>
              <a:rPr lang="sv-SE" dirty="0"/>
              <a:t> is </a:t>
            </a:r>
            <a:r>
              <a:rPr lang="sv-SE" dirty="0" err="1"/>
              <a:t>used</a:t>
            </a:r>
            <a:r>
              <a:rPr lang="sv-SE" dirty="0"/>
              <a:t> for </a:t>
            </a:r>
            <a:r>
              <a:rPr lang="sv-SE" dirty="0" err="1"/>
              <a:t>writing</a:t>
            </a:r>
            <a:r>
              <a:rPr lang="sv-SE" dirty="0"/>
              <a:t> text data </a:t>
            </a:r>
            <a:r>
              <a:rPr lang="sv-SE" dirty="0" err="1"/>
              <a:t>to</a:t>
            </a:r>
            <a:r>
              <a:rPr lang="sv-SE" dirty="0"/>
              <a:t> a </a:t>
            </a:r>
            <a:r>
              <a:rPr lang="sv-SE" dirty="0" err="1"/>
              <a:t>file</a:t>
            </a:r>
            <a:r>
              <a:rPr lang="sv-SE" dirty="0" smtClean="0"/>
              <a:t>.</a:t>
            </a:r>
          </a:p>
          <a:p>
            <a:r>
              <a:rPr lang="sv-SE" dirty="0" err="1" smtClean="0"/>
              <a:t>Both</a:t>
            </a:r>
            <a:r>
              <a:rPr lang="sv-SE" dirty="0" smtClean="0"/>
              <a:t> </a:t>
            </a:r>
            <a:r>
              <a:rPr lang="sv-SE" dirty="0" err="1" smtClean="0">
                <a:latin typeface="Courier New"/>
                <a:cs typeface="Courier New"/>
              </a:rPr>
              <a:t>fscanf</a:t>
            </a:r>
            <a:r>
              <a:rPr lang="sv-SE" dirty="0" smtClean="0"/>
              <a:t> and </a:t>
            </a:r>
            <a:r>
              <a:rPr lang="sv-SE" dirty="0" err="1" smtClean="0">
                <a:latin typeface="Courier New"/>
                <a:cs typeface="Courier New"/>
              </a:rPr>
              <a:t>fprintf</a:t>
            </a:r>
            <a:r>
              <a:rPr lang="sv-SE" dirty="0" smtClean="0"/>
              <a:t> </a:t>
            </a:r>
            <a:r>
              <a:rPr lang="sv-SE" dirty="0" err="1" smtClean="0"/>
              <a:t>are</a:t>
            </a:r>
            <a:r>
              <a:rPr lang="sv-SE" dirty="0" smtClean="0"/>
              <a:t> </a:t>
            </a:r>
            <a:r>
              <a:rPr lang="sv-SE" dirty="0" err="1" smtClean="0"/>
              <a:t>vectorized</a:t>
            </a:r>
            <a:r>
              <a:rPr lang="sv-SE" dirty="0" smtClean="0"/>
              <a:t>, so the </a:t>
            </a:r>
            <a:r>
              <a:rPr lang="sv-SE" dirty="0" err="1" smtClean="0"/>
              <a:t>command</a:t>
            </a:r>
            <a:r>
              <a:rPr lang="sv-SE" dirty="0" smtClean="0"/>
              <a:t> </a:t>
            </a:r>
            <a:r>
              <a:rPr lang="sv-SE" dirty="0" err="1" smtClean="0"/>
              <a:t>only</a:t>
            </a:r>
            <a:r>
              <a:rPr lang="sv-SE" dirty="0" smtClean="0"/>
              <a:t> </a:t>
            </a:r>
            <a:r>
              <a:rPr lang="sv-SE" dirty="0" err="1" smtClean="0"/>
              <a:t>needs</a:t>
            </a:r>
            <a:r>
              <a:rPr lang="sv-SE" dirty="0" smtClean="0"/>
              <a:t> </a:t>
            </a:r>
            <a:r>
              <a:rPr lang="sv-SE" dirty="0" err="1" smtClean="0"/>
              <a:t>to</a:t>
            </a:r>
            <a:r>
              <a:rPr lang="sv-SE" dirty="0" smtClean="0"/>
              <a:t> be </a:t>
            </a:r>
            <a:r>
              <a:rPr lang="sv-SE" dirty="0" err="1" smtClean="0"/>
              <a:t>issued</a:t>
            </a:r>
            <a:r>
              <a:rPr lang="sv-SE" dirty="0" smtClean="0"/>
              <a:t> </a:t>
            </a:r>
            <a:r>
              <a:rPr lang="sv-SE" dirty="0" err="1" smtClean="0"/>
              <a:t>once</a:t>
            </a:r>
            <a:r>
              <a:rPr lang="sv-SE" dirty="0" smtClean="0"/>
              <a:t>, </a:t>
            </a:r>
            <a:r>
              <a:rPr lang="sv-SE" dirty="0" err="1" smtClean="0"/>
              <a:t>with</a:t>
            </a:r>
            <a:r>
              <a:rPr lang="sv-SE" dirty="0" smtClean="0"/>
              <a:t> the format </a:t>
            </a:r>
            <a:r>
              <a:rPr lang="sv-SE" dirty="0" err="1" smtClean="0"/>
              <a:t>specification</a:t>
            </a:r>
            <a:r>
              <a:rPr lang="sv-SE" dirty="0" smtClean="0"/>
              <a:t> string given for a </a:t>
            </a:r>
            <a:r>
              <a:rPr lang="sv-SE" dirty="0" err="1" smtClean="0"/>
              <a:t>single</a:t>
            </a:r>
            <a:r>
              <a:rPr lang="sv-SE" dirty="0" smtClean="0"/>
              <a:t> </a:t>
            </a:r>
            <a:r>
              <a:rPr lang="sv-SE" dirty="0" err="1" smtClean="0"/>
              <a:t>line</a:t>
            </a:r>
            <a:endParaRPr lang="sv-SE"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0428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Text Files</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
        <p:nvSpPr>
          <p:cNvPr id="6" name="Rounded Rectangle 5"/>
          <p:cNvSpPr/>
          <p:nvPr/>
        </p:nvSpPr>
        <p:spPr>
          <a:xfrm>
            <a:off x="1390845" y="1726410"/>
            <a:ext cx="2777910" cy="672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ourier New"/>
                <a:cs typeface="Courier New"/>
              </a:rPr>
              <a:t>fopen</a:t>
            </a:r>
            <a:endParaRPr lang="en-US" dirty="0">
              <a:latin typeface="Courier New"/>
              <a:cs typeface="Courier New"/>
            </a:endParaRPr>
          </a:p>
        </p:txBody>
      </p:sp>
      <p:sp>
        <p:nvSpPr>
          <p:cNvPr id="7" name="Rounded Rectangle 6"/>
          <p:cNvSpPr/>
          <p:nvPr/>
        </p:nvSpPr>
        <p:spPr>
          <a:xfrm>
            <a:off x="1390845" y="5086785"/>
            <a:ext cx="2777910" cy="672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ourier New"/>
                <a:cs typeface="Courier New"/>
              </a:rPr>
              <a:t>fclose</a:t>
            </a:r>
            <a:endParaRPr lang="en-US" dirty="0">
              <a:latin typeface="Courier New"/>
              <a:cs typeface="Courier New"/>
            </a:endParaRPr>
          </a:p>
        </p:txBody>
      </p:sp>
      <p:sp>
        <p:nvSpPr>
          <p:cNvPr id="8" name="Rounded Rectangle 7"/>
          <p:cNvSpPr/>
          <p:nvPr/>
        </p:nvSpPr>
        <p:spPr>
          <a:xfrm>
            <a:off x="942795"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fscanf</a:t>
            </a:r>
            <a:endParaRPr lang="en-US" dirty="0" smtClean="0">
              <a:latin typeface="Courier New"/>
              <a:cs typeface="Courier New"/>
            </a:endParaRPr>
          </a:p>
          <a:p>
            <a:r>
              <a:rPr lang="en-US" dirty="0" err="1" smtClean="0">
                <a:latin typeface="Courier New"/>
                <a:cs typeface="Courier New"/>
              </a:rPr>
              <a:t>fgetl</a:t>
            </a:r>
            <a:endParaRPr lang="en-US" dirty="0" smtClean="0">
              <a:latin typeface="Courier New"/>
              <a:cs typeface="Courier New"/>
            </a:endParaRPr>
          </a:p>
          <a:p>
            <a:r>
              <a:rPr lang="en-US" dirty="0" err="1" smtClean="0">
                <a:latin typeface="Courier New"/>
                <a:cs typeface="Courier New"/>
              </a:rPr>
              <a:t>fgets</a:t>
            </a:r>
            <a:endParaRPr lang="en-US" dirty="0">
              <a:latin typeface="Courier New"/>
              <a:cs typeface="Courier New"/>
            </a:endParaRPr>
          </a:p>
        </p:txBody>
      </p:sp>
      <p:sp>
        <p:nvSpPr>
          <p:cNvPr id="9" name="Rounded Rectangle 8"/>
          <p:cNvSpPr/>
          <p:nvPr/>
        </p:nvSpPr>
        <p:spPr>
          <a:xfrm>
            <a:off x="2914216"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fprintf</a:t>
            </a:r>
            <a:endParaRPr lang="en-US" dirty="0">
              <a:latin typeface="Courier New"/>
              <a:cs typeface="Courier New"/>
            </a:endParaRPr>
          </a:p>
        </p:txBody>
      </p:sp>
      <p:sp>
        <p:nvSpPr>
          <p:cNvPr id="10" name="Down Arrow 9"/>
          <p:cNvSpPr/>
          <p:nvPr/>
        </p:nvSpPr>
        <p:spPr>
          <a:xfrm>
            <a:off x="2600580" y="2488095"/>
            <a:ext cx="358440" cy="4480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Down Arrow 10"/>
          <p:cNvSpPr/>
          <p:nvPr/>
        </p:nvSpPr>
        <p:spPr>
          <a:xfrm>
            <a:off x="2645385" y="4549125"/>
            <a:ext cx="358440" cy="4480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1030321" y="2611618"/>
            <a:ext cx="1346234" cy="369332"/>
          </a:xfrm>
          <a:prstGeom prst="rect">
            <a:avLst/>
          </a:prstGeom>
          <a:noFill/>
        </p:spPr>
        <p:txBody>
          <a:bodyPr wrap="square" rtlCol="0">
            <a:spAutoFit/>
          </a:bodyPr>
          <a:lstStyle/>
          <a:p>
            <a:r>
              <a:rPr lang="en-US" b="1" dirty="0" smtClean="0"/>
              <a:t>INPUT</a:t>
            </a:r>
            <a:endParaRPr lang="en-US" b="1" dirty="0"/>
          </a:p>
        </p:txBody>
      </p:sp>
      <p:sp>
        <p:nvSpPr>
          <p:cNvPr id="13" name="TextBox 12"/>
          <p:cNvSpPr txBox="1"/>
          <p:nvPr/>
        </p:nvSpPr>
        <p:spPr>
          <a:xfrm>
            <a:off x="3138240" y="2611618"/>
            <a:ext cx="1346234" cy="369332"/>
          </a:xfrm>
          <a:prstGeom prst="rect">
            <a:avLst/>
          </a:prstGeom>
          <a:noFill/>
        </p:spPr>
        <p:txBody>
          <a:bodyPr wrap="square" rtlCol="0">
            <a:spAutoFit/>
          </a:bodyPr>
          <a:lstStyle/>
          <a:p>
            <a:r>
              <a:rPr lang="en-US" b="1" dirty="0" smtClean="0"/>
              <a:t>OUTPUT</a:t>
            </a:r>
            <a:endParaRPr lang="en-US" b="1" dirty="0"/>
          </a:p>
        </p:txBody>
      </p:sp>
      <p:sp>
        <p:nvSpPr>
          <p:cNvPr id="14" name="Rounded Rectangle 13"/>
          <p:cNvSpPr/>
          <p:nvPr/>
        </p:nvSpPr>
        <p:spPr>
          <a:xfrm>
            <a:off x="6050565"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feof</a:t>
            </a:r>
            <a:endParaRPr lang="en-US" dirty="0" smtClean="0">
              <a:latin typeface="Courier New"/>
              <a:cs typeface="Courier New"/>
            </a:endParaRPr>
          </a:p>
          <a:p>
            <a:r>
              <a:rPr lang="en-US" dirty="0" err="1" smtClean="0">
                <a:latin typeface="Courier New"/>
                <a:cs typeface="Courier New"/>
              </a:rPr>
              <a:t>ftell</a:t>
            </a:r>
            <a:endParaRPr lang="en-US" dirty="0" smtClean="0">
              <a:latin typeface="Courier New"/>
              <a:cs typeface="Courier New"/>
            </a:endParaRPr>
          </a:p>
          <a:p>
            <a:r>
              <a:rPr lang="en-US" dirty="0" err="1" smtClean="0">
                <a:latin typeface="Courier New"/>
                <a:cs typeface="Courier New"/>
              </a:rPr>
              <a:t>fseek</a:t>
            </a:r>
            <a:endParaRPr lang="en-US" dirty="0" smtClean="0">
              <a:latin typeface="Courier New"/>
              <a:cs typeface="Courier New"/>
            </a:endParaRPr>
          </a:p>
          <a:p>
            <a:r>
              <a:rPr lang="en-US" dirty="0" err="1" smtClean="0">
                <a:latin typeface="Courier New"/>
                <a:cs typeface="Courier New"/>
              </a:rPr>
              <a:t>frewind</a:t>
            </a:r>
            <a:endParaRPr lang="en-US" dirty="0" smtClean="0">
              <a:latin typeface="Courier New"/>
              <a:cs typeface="Courier New"/>
            </a:endParaRPr>
          </a:p>
          <a:p>
            <a:r>
              <a:rPr lang="en-US" dirty="0" err="1" smtClean="0">
                <a:latin typeface="Courier New"/>
                <a:cs typeface="Courier New"/>
              </a:rPr>
              <a:t>ferror</a:t>
            </a:r>
            <a:endParaRPr lang="en-US" dirty="0">
              <a:latin typeface="Courier New"/>
              <a:cs typeface="Courier New"/>
            </a:endParaRPr>
          </a:p>
        </p:txBody>
      </p:sp>
      <p:sp>
        <p:nvSpPr>
          <p:cNvPr id="15" name="TextBox 14"/>
          <p:cNvSpPr txBox="1"/>
          <p:nvPr/>
        </p:nvSpPr>
        <p:spPr>
          <a:xfrm>
            <a:off x="6184979" y="2611618"/>
            <a:ext cx="1435843" cy="369332"/>
          </a:xfrm>
          <a:prstGeom prst="rect">
            <a:avLst/>
          </a:prstGeom>
          <a:noFill/>
        </p:spPr>
        <p:txBody>
          <a:bodyPr wrap="square" rtlCol="0">
            <a:spAutoFit/>
          </a:bodyPr>
          <a:lstStyle/>
          <a:p>
            <a:r>
              <a:rPr lang="en-US" b="1" dirty="0" smtClean="0"/>
              <a:t>AUXILIARY</a:t>
            </a:r>
            <a:endParaRPr lang="en-US" b="1" dirty="0"/>
          </a:p>
        </p:txBody>
      </p:sp>
    </p:spTree>
    <p:extLst>
      <p:ext uri="{BB962C8B-B14F-4D97-AF65-F5344CB8AC3E}">
        <p14:creationId xmlns:p14="http://schemas.microsoft.com/office/powerpoint/2010/main" val="2491741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Exercise</a:t>
            </a:r>
            <a:r>
              <a:rPr lang="sv-SE" dirty="0" smtClean="0"/>
              <a:t> 3: Read and </a:t>
            </a:r>
            <a:r>
              <a:rPr lang="sv-SE" dirty="0" err="1" smtClean="0"/>
              <a:t>Write</a:t>
            </a:r>
            <a:r>
              <a:rPr lang="sv-SE" dirty="0" smtClean="0"/>
              <a:t> Text </a:t>
            </a:r>
            <a:r>
              <a:rPr lang="sv-SE" dirty="0" err="1" smtClean="0"/>
              <a:t>Files</a:t>
            </a:r>
            <a:endParaRPr lang="en-US" dirty="0"/>
          </a:p>
        </p:txBody>
      </p:sp>
      <p:sp>
        <p:nvSpPr>
          <p:cNvPr id="3" name="Content Placeholder 2"/>
          <p:cNvSpPr>
            <a:spLocks noGrp="1"/>
          </p:cNvSpPr>
          <p:nvPr>
            <p:ph idx="1"/>
          </p:nvPr>
        </p:nvSpPr>
        <p:spPr/>
        <p:txBody>
          <a:bodyPr/>
          <a:lstStyle/>
          <a:p>
            <a:r>
              <a:rPr lang="en-US" dirty="0"/>
              <a:t>The file </a:t>
            </a:r>
            <a:r>
              <a:rPr lang="en-US" dirty="0" smtClean="0">
                <a:latin typeface="Courier New"/>
                <a:cs typeface="Courier New"/>
              </a:rPr>
              <a:t>Exercise3.</a:t>
            </a:r>
            <a:r>
              <a:rPr lang="en-US" dirty="0">
                <a:latin typeface="Courier New"/>
                <a:cs typeface="Courier New"/>
              </a:rPr>
              <a:t>txt</a:t>
            </a:r>
            <a:r>
              <a:rPr lang="en-US" dirty="0"/>
              <a:t> contains results from a competition. Using this </a:t>
            </a:r>
            <a:r>
              <a:rPr lang="en-US" dirty="0" smtClean="0"/>
              <a:t>data:</a:t>
            </a:r>
            <a:endParaRPr lang="sv-SE" sz="1800" dirty="0" smtClean="0"/>
          </a:p>
          <a:p>
            <a:pPr marL="447675" lvl="1" indent="0">
              <a:buNone/>
            </a:pPr>
            <a:r>
              <a:rPr lang="en-US" dirty="0" smtClean="0"/>
              <a:t>1) Save </a:t>
            </a:r>
            <a:r>
              <a:rPr lang="en-US" dirty="0"/>
              <a:t>the </a:t>
            </a:r>
            <a:r>
              <a:rPr lang="en-US" dirty="0" smtClean="0"/>
              <a:t>results </a:t>
            </a:r>
            <a:r>
              <a:rPr lang="en-US" dirty="0"/>
              <a:t>to a new file </a:t>
            </a:r>
            <a:r>
              <a:rPr lang="en-US" dirty="0" smtClean="0">
                <a:latin typeface="Courier New"/>
                <a:cs typeface="Courier New"/>
              </a:rPr>
              <a:t>Exercise3_</a:t>
            </a:r>
            <a:r>
              <a:rPr lang="en-US" dirty="0" smtClean="0">
                <a:latin typeface="Courier New" pitchFamily="49" charset="0"/>
                <a:cs typeface="Courier New" pitchFamily="49" charset="0"/>
              </a:rPr>
              <a:t>reorder.txt,</a:t>
            </a:r>
            <a:r>
              <a:rPr lang="en-US" dirty="0" smtClean="0"/>
              <a:t> </a:t>
            </a:r>
            <a:r>
              <a:rPr lang="en-US" dirty="0"/>
              <a:t>changing the order of the columns to Rank, Sex, Age, </a:t>
            </a:r>
            <a:r>
              <a:rPr lang="en-US" dirty="0" smtClean="0"/>
              <a:t>Name.</a:t>
            </a:r>
            <a:br>
              <a:rPr lang="en-US" dirty="0" smtClean="0"/>
            </a:br>
            <a:r>
              <a:rPr lang="en-US" dirty="0" smtClean="0"/>
              <a:t/>
            </a:r>
            <a:br>
              <a:rPr lang="en-US" dirty="0" smtClean="0"/>
            </a:br>
            <a:r>
              <a:rPr lang="en-US" b="1" dirty="0" smtClean="0"/>
              <a:t>The </a:t>
            </a:r>
            <a:r>
              <a:rPr lang="en-US" b="1" dirty="0">
                <a:latin typeface="Courier New"/>
                <a:cs typeface="Courier New"/>
              </a:rPr>
              <a:t>textscan</a:t>
            </a:r>
            <a:r>
              <a:rPr lang="en-US" b="1" dirty="0"/>
              <a:t> function is not allowed in this exercise.</a:t>
            </a:r>
          </a:p>
          <a:p>
            <a:pPr marL="447675" lvl="1" indent="0">
              <a:buNone/>
            </a:pPr>
            <a:r>
              <a:rPr lang="en-US" dirty="0"/>
              <a:t> </a:t>
            </a:r>
          </a:p>
          <a:p>
            <a:pPr marL="990600" lvl="1" indent="-544513">
              <a:buNone/>
            </a:pPr>
            <a:r>
              <a:rPr lang="en-US" dirty="0" smtClean="0"/>
              <a:t>Hint:	Read the file line-by-line using </a:t>
            </a:r>
            <a:r>
              <a:rPr lang="en-US" dirty="0" err="1" smtClean="0">
                <a:latin typeface="Courier New" pitchFamily="49" charset="0"/>
                <a:cs typeface="Courier New" pitchFamily="49" charset="0"/>
              </a:rPr>
              <a:t>fscanf</a:t>
            </a:r>
            <a:r>
              <a:rPr lang="en-US" dirty="0" smtClean="0"/>
              <a:t>. Take </a:t>
            </a:r>
            <a:r>
              <a:rPr lang="en-US" dirty="0"/>
              <a:t>advantage of the fact that the names in </a:t>
            </a:r>
            <a:r>
              <a:rPr lang="en-US" dirty="0" smtClean="0">
                <a:latin typeface="Courier New" pitchFamily="49" charset="0"/>
                <a:cs typeface="Courier New" pitchFamily="49" charset="0"/>
              </a:rPr>
              <a:t>Exercise3.txt</a:t>
            </a:r>
            <a:r>
              <a:rPr lang="en-US" dirty="0" smtClean="0"/>
              <a:t> </a:t>
            </a:r>
            <a:r>
              <a:rPr lang="en-US" dirty="0"/>
              <a:t>can be seen as fixed size of six characters. The function </a:t>
            </a:r>
            <a:r>
              <a:rPr lang="en-US" dirty="0">
                <a:latin typeface="Courier New" pitchFamily="49" charset="0"/>
                <a:cs typeface="Courier New" pitchFamily="49" charset="0"/>
              </a:rPr>
              <a:t>strtrim</a:t>
            </a:r>
            <a:r>
              <a:rPr lang="en-US" dirty="0"/>
              <a:t> can be used to trim off unwanted whitespace</a:t>
            </a:r>
            <a:r>
              <a:rPr lang="en-US" dirty="0" smtClean="0"/>
              <a:t>.</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395518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Binary </a:t>
            </a:r>
            <a:r>
              <a:rPr lang="en-US" dirty="0"/>
              <a:t>Files</a:t>
            </a:r>
          </a:p>
        </p:txBody>
      </p:sp>
      <p:sp>
        <p:nvSpPr>
          <p:cNvPr id="3" name="Content Placeholder 2"/>
          <p:cNvSpPr>
            <a:spLocks noGrp="1"/>
          </p:cNvSpPr>
          <p:nvPr>
            <p:ph idx="1"/>
          </p:nvPr>
        </p:nvSpPr>
        <p:spPr/>
        <p:txBody>
          <a:bodyPr/>
          <a:lstStyle/>
          <a:p>
            <a:r>
              <a:rPr lang="sv-SE" dirty="0" smtClean="0"/>
              <a:t>The </a:t>
            </a:r>
            <a:r>
              <a:rPr lang="sv-SE" dirty="0" err="1" smtClean="0"/>
              <a:t>file</a:t>
            </a:r>
            <a:r>
              <a:rPr lang="sv-SE" dirty="0" smtClean="0"/>
              <a:t> must be </a:t>
            </a:r>
            <a:r>
              <a:rPr lang="sv-SE" dirty="0" err="1" smtClean="0"/>
              <a:t>opened</a:t>
            </a:r>
            <a:r>
              <a:rPr lang="sv-SE" dirty="0" smtClean="0"/>
              <a:t> </a:t>
            </a:r>
            <a:r>
              <a:rPr lang="sv-SE" dirty="0" err="1" smtClean="0"/>
              <a:t>using</a:t>
            </a:r>
            <a:r>
              <a:rPr lang="sv-SE" dirty="0"/>
              <a:t> </a:t>
            </a:r>
            <a:r>
              <a:rPr lang="sv-SE" dirty="0" smtClean="0"/>
              <a:t>the </a:t>
            </a:r>
            <a:r>
              <a:rPr lang="sv-SE" dirty="0" smtClean="0">
                <a:latin typeface="Courier New"/>
                <a:cs typeface="Courier New"/>
              </a:rPr>
              <a:t>’b’</a:t>
            </a:r>
            <a:r>
              <a:rPr lang="sv-SE" dirty="0" smtClean="0"/>
              <a:t> flag in the </a:t>
            </a:r>
            <a:r>
              <a:rPr lang="sv-SE" dirty="0" smtClean="0">
                <a:latin typeface="Courier New"/>
                <a:cs typeface="Courier New"/>
              </a:rPr>
              <a:t>permissions</a:t>
            </a:r>
            <a:r>
              <a:rPr lang="sv-SE" dirty="0" smtClean="0"/>
              <a:t> </a:t>
            </a:r>
            <a:r>
              <a:rPr lang="sv-SE" dirty="0" err="1" smtClean="0"/>
              <a:t>field</a:t>
            </a:r>
            <a:r>
              <a:rPr lang="sv-SE" dirty="0" smtClean="0"/>
              <a:t> </a:t>
            </a:r>
          </a:p>
          <a:p>
            <a:r>
              <a:rPr lang="sv-SE" dirty="0" err="1"/>
              <a:t>Example</a:t>
            </a:r>
            <a:r>
              <a:rPr lang="sv-SE" dirty="0"/>
              <a:t>: </a:t>
            </a:r>
            <a:r>
              <a:rPr lang="sv-SE" dirty="0" err="1">
                <a:latin typeface="Courier New" pitchFamily="49" charset="0"/>
                <a:cs typeface="Courier New" pitchFamily="49" charset="0"/>
              </a:rPr>
              <a:t>fid</a:t>
            </a:r>
            <a:r>
              <a:rPr lang="sv-SE" dirty="0">
                <a:latin typeface="Courier New" pitchFamily="49" charset="0"/>
                <a:cs typeface="Courier New" pitchFamily="49" charset="0"/>
              </a:rPr>
              <a:t> = </a:t>
            </a:r>
            <a:r>
              <a:rPr lang="sv-SE" dirty="0" err="1">
                <a:latin typeface="Courier New" pitchFamily="49" charset="0"/>
                <a:cs typeface="Courier New" pitchFamily="49" charset="0"/>
              </a:rPr>
              <a:t>fopen</a:t>
            </a:r>
            <a:r>
              <a:rPr lang="sv-SE" dirty="0">
                <a:latin typeface="Courier New" pitchFamily="49" charset="0"/>
                <a:cs typeface="Courier New" pitchFamily="49" charset="0"/>
              </a:rPr>
              <a:t>(’myfile.</a:t>
            </a:r>
            <a:r>
              <a:rPr lang="sv-SE" dirty="0" err="1">
                <a:latin typeface="Courier New" pitchFamily="49" charset="0"/>
                <a:cs typeface="Courier New" pitchFamily="49" charset="0"/>
              </a:rPr>
              <a:t>txt</a:t>
            </a:r>
            <a:r>
              <a:rPr lang="sv-SE" dirty="0">
                <a:latin typeface="Courier New" pitchFamily="49" charset="0"/>
                <a:cs typeface="Courier New" pitchFamily="49" charset="0"/>
              </a:rPr>
              <a:t>’</a:t>
            </a:r>
            <a:r>
              <a:rPr lang="sv-SE" dirty="0" smtClean="0">
                <a:latin typeface="Courier New" pitchFamily="49" charset="0"/>
                <a:cs typeface="Courier New" pitchFamily="49" charset="0"/>
              </a:rPr>
              <a:t>,’</a:t>
            </a:r>
            <a:r>
              <a:rPr lang="sv-SE" dirty="0" err="1" smtClean="0">
                <a:latin typeface="Courier New" pitchFamily="49" charset="0"/>
                <a:cs typeface="Courier New" pitchFamily="49" charset="0"/>
              </a:rPr>
              <a:t>rb</a:t>
            </a:r>
            <a:r>
              <a:rPr lang="sv-SE" dirty="0" smtClean="0">
                <a:latin typeface="Courier New" pitchFamily="49" charset="0"/>
                <a:cs typeface="Courier New" pitchFamily="49" charset="0"/>
              </a:rPr>
              <a:t>’</a:t>
            </a:r>
            <a:r>
              <a:rPr lang="sv-SE" dirty="0">
                <a:latin typeface="Courier New" pitchFamily="49" charset="0"/>
                <a:cs typeface="Courier New" pitchFamily="49" charset="0"/>
              </a:rPr>
              <a:t>)</a:t>
            </a:r>
            <a:r>
              <a:rPr lang="sv-SE" dirty="0" smtClean="0">
                <a:latin typeface="Courier New" pitchFamily="49" charset="0"/>
                <a:cs typeface="Courier New" pitchFamily="49" charset="0"/>
              </a:rPr>
              <a:t>;</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7721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File I/O</a:t>
            </a:r>
            <a:br>
              <a:rPr lang="en-US" dirty="0" smtClean="0"/>
            </a:br>
            <a:r>
              <a:rPr lang="en-US" i="1" dirty="0" smtClean="0"/>
              <a:t>Outline</a:t>
            </a:r>
            <a:endParaRPr lang="en-US" i="1" dirty="0"/>
          </a:p>
        </p:txBody>
      </p:sp>
      <p:sp>
        <p:nvSpPr>
          <p:cNvPr id="3" name="Content Placeholder 2"/>
          <p:cNvSpPr>
            <a:spLocks noGrp="1"/>
          </p:cNvSpPr>
          <p:nvPr>
            <p:ph idx="1"/>
          </p:nvPr>
        </p:nvSpPr>
        <p:spPr/>
        <p:txBody>
          <a:bodyPr/>
          <a:lstStyle/>
          <a:p>
            <a:r>
              <a:rPr lang="en-US" dirty="0" smtClean="0"/>
              <a:t>High-Level </a:t>
            </a:r>
            <a:r>
              <a:rPr lang="en-US" dirty="0" smtClean="0">
                <a:latin typeface="Courier New"/>
                <a:cs typeface="Courier New"/>
              </a:rPr>
              <a:t>*read </a:t>
            </a:r>
            <a:r>
              <a:rPr lang="en-US" dirty="0" smtClean="0"/>
              <a:t>and </a:t>
            </a:r>
            <a:r>
              <a:rPr lang="en-US" dirty="0" smtClean="0">
                <a:latin typeface="Courier New"/>
                <a:cs typeface="Courier New"/>
              </a:rPr>
              <a:t>*write</a:t>
            </a:r>
            <a:r>
              <a:rPr lang="en-US" dirty="0" smtClean="0"/>
              <a:t> functions</a:t>
            </a:r>
          </a:p>
          <a:p>
            <a:r>
              <a:rPr lang="en-US" dirty="0" smtClean="0"/>
              <a:t>Opening and Closing Files</a:t>
            </a:r>
          </a:p>
          <a:p>
            <a:r>
              <a:rPr lang="en-US" dirty="0" smtClean="0"/>
              <a:t>Working with Text Files</a:t>
            </a:r>
          </a:p>
          <a:p>
            <a:r>
              <a:rPr lang="en-US" dirty="0" smtClean="0"/>
              <a:t>Working with Binary Files</a:t>
            </a:r>
          </a:p>
          <a:p>
            <a:r>
              <a:rPr lang="en-US" dirty="0" smtClean="0"/>
              <a:t>Working with HDF5 Files</a:t>
            </a:r>
          </a:p>
        </p:txBody>
      </p:sp>
      <p:sp>
        <p:nvSpPr>
          <p:cNvPr id="4" name="Date Placeholder 3"/>
          <p:cNvSpPr>
            <a:spLocks noGrp="1"/>
          </p:cNvSpPr>
          <p:nvPr>
            <p:ph type="dt" sz="half" idx="11"/>
          </p:nvPr>
        </p:nvSpPr>
        <p:spPr/>
        <p:txBody>
          <a:bodyPr/>
          <a:lstStyle/>
          <a:p>
            <a:pPr>
              <a:defRPr/>
            </a:pPr>
            <a:r>
              <a:rPr lang="en-US" dirty="0" smtClean="0"/>
              <a:t>March</a:t>
            </a:r>
            <a:r>
              <a:rPr lang="sv-SE" dirty="0" smtClean="0"/>
              <a:t>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Binary Files</a:t>
            </a:r>
            <a:endParaRPr lang="en-US" dirty="0"/>
          </a:p>
        </p:txBody>
      </p:sp>
      <p:sp>
        <p:nvSpPr>
          <p:cNvPr id="3" name="Content Placeholder 2"/>
          <p:cNvSpPr>
            <a:spLocks noGrp="1"/>
          </p:cNvSpPr>
          <p:nvPr>
            <p:ph idx="1"/>
          </p:nvPr>
        </p:nvSpPr>
        <p:spPr/>
        <p:txBody>
          <a:bodyPr/>
          <a:lstStyle/>
          <a:p>
            <a:r>
              <a:rPr lang="sv-SE" dirty="0" smtClean="0"/>
              <a:t>A </a:t>
            </a:r>
            <a:r>
              <a:rPr lang="sv-SE" dirty="0"/>
              <a:t>matrix </a:t>
            </a:r>
            <a:r>
              <a:rPr lang="sv-SE" dirty="0" err="1"/>
              <a:t>of</a:t>
            </a:r>
            <a:r>
              <a:rPr lang="sv-SE" dirty="0"/>
              <a:t> a </a:t>
            </a:r>
            <a:r>
              <a:rPr lang="sv-SE" dirty="0" err="1"/>
              <a:t>single</a:t>
            </a:r>
            <a:r>
              <a:rPr lang="sv-SE" dirty="0"/>
              <a:t> data </a:t>
            </a:r>
            <a:r>
              <a:rPr lang="sv-SE" dirty="0" err="1"/>
              <a:t>type</a:t>
            </a:r>
            <a:r>
              <a:rPr lang="sv-SE" dirty="0"/>
              <a:t> </a:t>
            </a:r>
            <a:r>
              <a:rPr lang="sv-SE" dirty="0" err="1"/>
              <a:t>can</a:t>
            </a:r>
            <a:r>
              <a:rPr lang="sv-SE" dirty="0"/>
              <a:t> be </a:t>
            </a:r>
            <a:r>
              <a:rPr lang="sv-SE" dirty="0" err="1"/>
              <a:t>written</a:t>
            </a:r>
            <a:r>
              <a:rPr lang="sv-SE" dirty="0"/>
              <a:t> </a:t>
            </a:r>
            <a:r>
              <a:rPr lang="sv-SE" dirty="0" err="1"/>
              <a:t>to</a:t>
            </a:r>
            <a:r>
              <a:rPr lang="sv-SE" dirty="0"/>
              <a:t> a </a:t>
            </a:r>
            <a:r>
              <a:rPr lang="sv-SE" dirty="0" err="1"/>
              <a:t>file</a:t>
            </a:r>
            <a:r>
              <a:rPr lang="sv-SE" dirty="0"/>
              <a:t> in </a:t>
            </a:r>
            <a:r>
              <a:rPr lang="sv-SE" dirty="0" err="1"/>
              <a:t>binary</a:t>
            </a:r>
            <a:r>
              <a:rPr lang="sv-SE" dirty="0"/>
              <a:t> format </a:t>
            </a:r>
            <a:r>
              <a:rPr lang="sv-SE" dirty="0" err="1"/>
              <a:t>using</a:t>
            </a:r>
            <a:r>
              <a:rPr lang="sv-SE" dirty="0"/>
              <a:t> </a:t>
            </a:r>
            <a:r>
              <a:rPr lang="sv-SE" dirty="0" err="1" smtClean="0">
                <a:latin typeface="Courier New" pitchFamily="49" charset="0"/>
                <a:cs typeface="Courier New" pitchFamily="49" charset="0"/>
              </a:rPr>
              <a:t>fwrite</a:t>
            </a:r>
            <a:endParaRPr lang="sv-SE" dirty="0" smtClean="0">
              <a:latin typeface="Courier New" pitchFamily="49" charset="0"/>
              <a:cs typeface="Courier New" pitchFamily="49" charset="0"/>
            </a:endParaRPr>
          </a:p>
          <a:p>
            <a:r>
              <a:rPr lang="sv-SE" dirty="0" smtClean="0">
                <a:cs typeface="Courier New" pitchFamily="49" charset="0"/>
              </a:rPr>
              <a:t>The </a:t>
            </a:r>
            <a:r>
              <a:rPr lang="sv-SE" dirty="0" err="1" smtClean="0">
                <a:cs typeface="Courier New" pitchFamily="49" charset="0"/>
              </a:rPr>
              <a:t>binary</a:t>
            </a:r>
            <a:r>
              <a:rPr lang="sv-SE" dirty="0" smtClean="0">
                <a:cs typeface="Courier New" pitchFamily="49" charset="0"/>
              </a:rPr>
              <a:t> </a:t>
            </a:r>
            <a:r>
              <a:rPr lang="sv-SE" dirty="0" err="1" smtClean="0">
                <a:cs typeface="Courier New" pitchFamily="49" charset="0"/>
              </a:rPr>
              <a:t>encoding</a:t>
            </a:r>
            <a:r>
              <a:rPr lang="sv-SE" dirty="0" smtClean="0">
                <a:cs typeface="Courier New" pitchFamily="49" charset="0"/>
              </a:rPr>
              <a:t> is </a:t>
            </a:r>
            <a:r>
              <a:rPr lang="sv-SE" dirty="0" err="1" smtClean="0">
                <a:cs typeface="Courier New" pitchFamily="49" charset="0"/>
              </a:rPr>
              <a:t>determined</a:t>
            </a:r>
            <a:r>
              <a:rPr lang="sv-SE" dirty="0" smtClean="0">
                <a:cs typeface="Courier New" pitchFamily="49" charset="0"/>
              </a:rPr>
              <a:t> by the precision chosen </a:t>
            </a:r>
            <a:r>
              <a:rPr lang="sv-SE" dirty="0" err="1" smtClean="0">
                <a:cs typeface="Courier New" pitchFamily="49" charset="0"/>
              </a:rPr>
              <a:t>when</a:t>
            </a:r>
            <a:r>
              <a:rPr lang="sv-SE" dirty="0" smtClean="0">
                <a:cs typeface="Courier New" pitchFamily="49" charset="0"/>
              </a:rPr>
              <a:t> </a:t>
            </a:r>
            <a:r>
              <a:rPr lang="sv-SE" dirty="0" err="1" smtClean="0">
                <a:cs typeface="Courier New" pitchFamily="49" charset="0"/>
              </a:rPr>
              <a:t>writing</a:t>
            </a:r>
            <a:r>
              <a:rPr lang="sv-SE" dirty="0" smtClean="0">
                <a:cs typeface="Courier New" pitchFamily="49" charset="0"/>
              </a:rPr>
              <a:t> the </a:t>
            </a:r>
            <a:r>
              <a:rPr lang="sv-SE" dirty="0" err="1" smtClean="0">
                <a:cs typeface="Courier New" pitchFamily="49" charset="0"/>
              </a:rPr>
              <a:t>file</a:t>
            </a:r>
            <a:endParaRPr lang="sv-SE" dirty="0" smtClean="0"/>
          </a:p>
          <a:p>
            <a:r>
              <a:rPr lang="sv-SE" dirty="0"/>
              <a:t>W</a:t>
            </a:r>
            <a:r>
              <a:rPr lang="sv-SE" dirty="0" smtClean="0"/>
              <a:t>rite matrix </a:t>
            </a:r>
            <a:r>
              <a:rPr lang="sv-SE" dirty="0" smtClean="0">
                <a:latin typeface="Courier New" pitchFamily="49" charset="0"/>
                <a:cs typeface="Courier New" pitchFamily="49" charset="0"/>
              </a:rPr>
              <a:t>A</a:t>
            </a:r>
            <a:r>
              <a:rPr lang="sv-SE" dirty="0" smtClean="0"/>
              <a:t> as a </a:t>
            </a:r>
            <a:r>
              <a:rPr lang="sv-SE" dirty="0" err="1" smtClean="0"/>
              <a:t>single</a:t>
            </a:r>
            <a:r>
              <a:rPr lang="sv-SE" dirty="0" smtClean="0"/>
              <a:t>-precision float matrix:</a:t>
            </a:r>
            <a:br>
              <a:rPr lang="sv-SE" dirty="0" smtClean="0"/>
            </a:br>
            <a:r>
              <a:rPr lang="sv-SE" dirty="0" smtClean="0">
                <a:latin typeface="Courier New" pitchFamily="49" charset="0"/>
                <a:cs typeface="Courier New" pitchFamily="49" charset="0"/>
              </a:rPr>
              <a:t>fwrite(</a:t>
            </a:r>
            <a:r>
              <a:rPr lang="sv-SE" dirty="0" err="1" smtClean="0">
                <a:latin typeface="Courier New" pitchFamily="49" charset="0"/>
                <a:cs typeface="Courier New" pitchFamily="49" charset="0"/>
              </a:rPr>
              <a:t>fid,A,’float</a:t>
            </a:r>
            <a:r>
              <a:rPr lang="sv-SE" dirty="0" smtClean="0">
                <a:latin typeface="Courier New" pitchFamily="49" charset="0"/>
                <a:cs typeface="Courier New" pitchFamily="49" charset="0"/>
              </a:rPr>
              <a:t>’);</a:t>
            </a:r>
            <a:br>
              <a:rPr lang="sv-SE" dirty="0" smtClean="0">
                <a:latin typeface="Courier New" pitchFamily="49" charset="0"/>
                <a:cs typeface="Courier New" pitchFamily="49" charset="0"/>
              </a:rPr>
            </a:br>
            <a:r>
              <a:rPr lang="sv-SE" dirty="0" smtClean="0">
                <a:cs typeface="Courier New" pitchFamily="49" charset="0"/>
              </a:rPr>
              <a:t>(</a:t>
            </a:r>
            <a:r>
              <a:rPr lang="sv-SE" dirty="0" err="1" smtClean="0">
                <a:cs typeface="Courier New" pitchFamily="49" charset="0"/>
              </a:rPr>
              <a:t>Values</a:t>
            </a:r>
            <a:r>
              <a:rPr lang="sv-SE" dirty="0" smtClean="0">
                <a:cs typeface="Courier New" pitchFamily="49" charset="0"/>
              </a:rPr>
              <a:t> </a:t>
            </a:r>
            <a:r>
              <a:rPr lang="sv-SE" dirty="0" err="1" smtClean="0">
                <a:cs typeface="Courier New" pitchFamily="49" charset="0"/>
              </a:rPr>
              <a:t>of</a:t>
            </a:r>
            <a:r>
              <a:rPr lang="sv-SE" dirty="0" smtClean="0">
                <a:cs typeface="Courier New" pitchFamily="49" charset="0"/>
              </a:rPr>
              <a:t> </a:t>
            </a:r>
            <a:r>
              <a:rPr lang="sv-SE" dirty="0">
                <a:latin typeface="Courier New" pitchFamily="49" charset="0"/>
                <a:cs typeface="Courier New" pitchFamily="49" charset="0"/>
              </a:rPr>
              <a:t>A</a:t>
            </a:r>
            <a:r>
              <a:rPr lang="sv-SE" dirty="0" smtClean="0">
                <a:cs typeface="Courier New" pitchFamily="49" charset="0"/>
              </a:rPr>
              <a:t> are </a:t>
            </a:r>
            <a:r>
              <a:rPr lang="sv-SE" dirty="0" err="1" smtClean="0">
                <a:cs typeface="Courier New" pitchFamily="49" charset="0"/>
              </a:rPr>
              <a:t>converted</a:t>
            </a:r>
            <a:r>
              <a:rPr lang="sv-SE" dirty="0" smtClean="0">
                <a:cs typeface="Courier New" pitchFamily="49" charset="0"/>
              </a:rPr>
              <a:t> from standard </a:t>
            </a:r>
            <a:r>
              <a:rPr lang="sv-SE" i="1" dirty="0" smtClean="0">
                <a:cs typeface="Courier New" pitchFamily="49" charset="0"/>
              </a:rPr>
              <a:t>double</a:t>
            </a:r>
            <a:r>
              <a:rPr lang="sv-SE" dirty="0" smtClean="0">
                <a:cs typeface="Courier New" pitchFamily="49" charset="0"/>
              </a:rPr>
              <a:t> </a:t>
            </a:r>
            <a:r>
              <a:rPr lang="sv-SE" dirty="0" err="1" smtClean="0">
                <a:cs typeface="Courier New" pitchFamily="49" charset="0"/>
              </a:rPr>
              <a:t>to</a:t>
            </a:r>
            <a:r>
              <a:rPr lang="sv-SE" dirty="0" smtClean="0">
                <a:cs typeface="Courier New" pitchFamily="49" charset="0"/>
              </a:rPr>
              <a:t> </a:t>
            </a:r>
            <a:r>
              <a:rPr lang="sv-SE" i="1" dirty="0" smtClean="0">
                <a:cs typeface="Courier New" pitchFamily="49" charset="0"/>
              </a:rPr>
              <a:t>float</a:t>
            </a:r>
            <a:r>
              <a:rPr lang="sv-SE" dirty="0" smtClean="0">
                <a:cs typeface="Courier New" pitchFamily="49" charset="0"/>
              </a:rPr>
              <a:t>)</a:t>
            </a:r>
          </a:p>
          <a:p>
            <a:r>
              <a:rPr lang="sv-SE" dirty="0" smtClean="0">
                <a:cs typeface="Courier New" pitchFamily="49" charset="0"/>
              </a:rPr>
              <a:t>Data is </a:t>
            </a:r>
            <a:r>
              <a:rPr lang="sv-SE" dirty="0" err="1" smtClean="0">
                <a:cs typeface="Courier New" pitchFamily="49" charset="0"/>
              </a:rPr>
              <a:t>written</a:t>
            </a:r>
            <a:r>
              <a:rPr lang="sv-SE" dirty="0" smtClean="0">
                <a:cs typeface="Courier New" pitchFamily="49" charset="0"/>
              </a:rPr>
              <a:t> </a:t>
            </a:r>
            <a:r>
              <a:rPr lang="sv-SE" dirty="0" err="1" smtClean="0">
                <a:cs typeface="Courier New" pitchFamily="49" charset="0"/>
              </a:rPr>
              <a:t>according</a:t>
            </a:r>
            <a:r>
              <a:rPr lang="sv-SE" dirty="0" smtClean="0">
                <a:cs typeface="Courier New" pitchFamily="49" charset="0"/>
              </a:rPr>
              <a:t> </a:t>
            </a:r>
            <a:r>
              <a:rPr lang="sv-SE" dirty="0" err="1" smtClean="0">
                <a:cs typeface="Courier New" pitchFamily="49" charset="0"/>
              </a:rPr>
              <a:t>to</a:t>
            </a:r>
            <a:r>
              <a:rPr lang="sv-SE" dirty="0" smtClean="0">
                <a:cs typeface="Courier New" pitchFamily="49" charset="0"/>
              </a:rPr>
              <a:t> the order by </a:t>
            </a:r>
            <a:r>
              <a:rPr lang="sv-SE" dirty="0" err="1" smtClean="0">
                <a:cs typeface="Courier New" pitchFamily="49" charset="0"/>
              </a:rPr>
              <a:t>which</a:t>
            </a:r>
            <a:r>
              <a:rPr lang="sv-SE" dirty="0" smtClean="0">
                <a:cs typeface="Courier New" pitchFamily="49" charset="0"/>
              </a:rPr>
              <a:t> it is </a:t>
            </a:r>
            <a:r>
              <a:rPr lang="sv-SE" dirty="0" err="1" smtClean="0">
                <a:cs typeface="Courier New" pitchFamily="49" charset="0"/>
              </a:rPr>
              <a:t>stored</a:t>
            </a:r>
            <a:r>
              <a:rPr lang="sv-SE" dirty="0" smtClean="0">
                <a:cs typeface="Courier New" pitchFamily="49" charset="0"/>
              </a:rPr>
              <a:t> in </a:t>
            </a:r>
            <a:r>
              <a:rPr lang="sv-SE" dirty="0" err="1" smtClean="0">
                <a:cs typeface="Courier New" pitchFamily="49" charset="0"/>
              </a:rPr>
              <a:t>memory</a:t>
            </a:r>
            <a:r>
              <a:rPr lang="sv-SE" dirty="0" smtClean="0">
                <a:cs typeface="Courier New" pitchFamily="49" charset="0"/>
              </a:rPr>
              <a:t> – </a:t>
            </a:r>
            <a:r>
              <a:rPr lang="sv-SE" dirty="0" err="1" smtClean="0">
                <a:cs typeface="Courier New" pitchFamily="49" charset="0"/>
              </a:rPr>
              <a:t>column</a:t>
            </a:r>
            <a:r>
              <a:rPr lang="sv-SE" dirty="0" smtClean="0">
                <a:cs typeface="Courier New" pitchFamily="49" charset="0"/>
              </a:rPr>
              <a:t>-major</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10948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Binary Files</a:t>
            </a:r>
            <a:endParaRPr lang="en-US" dirty="0"/>
          </a:p>
        </p:txBody>
      </p:sp>
      <p:sp>
        <p:nvSpPr>
          <p:cNvPr id="3" name="Content Placeholder 2"/>
          <p:cNvSpPr>
            <a:spLocks noGrp="1"/>
          </p:cNvSpPr>
          <p:nvPr>
            <p:ph idx="1"/>
          </p:nvPr>
        </p:nvSpPr>
        <p:spPr/>
        <p:txBody>
          <a:bodyPr/>
          <a:lstStyle/>
          <a:p>
            <a:r>
              <a:rPr lang="sv-SE" dirty="0" err="1" smtClean="0"/>
              <a:t>Use</a:t>
            </a:r>
            <a:r>
              <a:rPr lang="sv-SE" dirty="0" smtClean="0"/>
              <a:t> the </a:t>
            </a:r>
            <a:r>
              <a:rPr lang="sv-SE" dirty="0" smtClean="0">
                <a:latin typeface="Courier New" pitchFamily="49" charset="0"/>
                <a:cs typeface="Courier New" pitchFamily="49" charset="0"/>
              </a:rPr>
              <a:t>fread</a:t>
            </a:r>
            <a:r>
              <a:rPr lang="sv-SE" dirty="0" smtClean="0"/>
              <a:t> function to read data back from the </a:t>
            </a:r>
            <a:r>
              <a:rPr lang="sv-SE" dirty="0" err="1" smtClean="0"/>
              <a:t>file</a:t>
            </a:r>
            <a:endParaRPr lang="sv-SE" dirty="0" smtClean="0"/>
          </a:p>
          <a:p>
            <a:r>
              <a:rPr lang="sv-SE" dirty="0" smtClean="0"/>
              <a:t>To read a 32-bit integer matrix into </a:t>
            </a:r>
            <a:r>
              <a:rPr lang="sv-SE" dirty="0" smtClean="0">
                <a:latin typeface="Courier New" pitchFamily="49" charset="0"/>
                <a:cs typeface="Courier New" pitchFamily="49" charset="0"/>
              </a:rPr>
              <a:t>B</a:t>
            </a:r>
            <a:r>
              <a:rPr lang="sv-SE" dirty="0" smtClean="0"/>
              <a:t>:</a:t>
            </a:r>
            <a:br>
              <a:rPr lang="sv-SE" dirty="0" smtClean="0"/>
            </a:br>
            <a:r>
              <a:rPr lang="sv-SE" dirty="0" smtClean="0">
                <a:latin typeface="Courier New" pitchFamily="49" charset="0"/>
                <a:cs typeface="Courier New" pitchFamily="49" charset="0"/>
              </a:rPr>
              <a:t>B = fread(</a:t>
            </a:r>
            <a:r>
              <a:rPr lang="sv-SE" dirty="0" err="1" smtClean="0">
                <a:latin typeface="Courier New" pitchFamily="49" charset="0"/>
                <a:cs typeface="Courier New" pitchFamily="49" charset="0"/>
              </a:rPr>
              <a:t>fid</a:t>
            </a:r>
            <a:r>
              <a:rPr lang="sv-SE" dirty="0" smtClean="0">
                <a:latin typeface="Courier New" pitchFamily="49" charset="0"/>
                <a:cs typeface="Courier New" pitchFamily="49" charset="0"/>
              </a:rPr>
              <a:t>,[10,15],’int32’);</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
            </a:r>
            <a:br>
              <a:rPr lang="sv-SE" dirty="0" smtClean="0">
                <a:latin typeface="Courier New" pitchFamily="49" charset="0"/>
                <a:cs typeface="Courier New" pitchFamily="49" charset="0"/>
              </a:rPr>
            </a:br>
            <a:r>
              <a:rPr lang="sv-SE" dirty="0" smtClean="0">
                <a:cs typeface="Courier New" pitchFamily="49" charset="0"/>
              </a:rPr>
              <a:t>Note: </a:t>
            </a:r>
            <a:r>
              <a:rPr lang="sv-SE" dirty="0">
                <a:latin typeface="Courier New" pitchFamily="49" charset="0"/>
                <a:cs typeface="Courier New" pitchFamily="49" charset="0"/>
              </a:rPr>
              <a:t>B</a:t>
            </a:r>
            <a:r>
              <a:rPr lang="sv-SE" dirty="0" smtClean="0">
                <a:cs typeface="Courier New" pitchFamily="49" charset="0"/>
              </a:rPr>
              <a:t> is now a double-precision float matrix!</a:t>
            </a:r>
            <a:r>
              <a:rPr lang="sv-SE" dirty="0">
                <a:cs typeface="Courier New" pitchFamily="49" charset="0"/>
              </a:rPr>
              <a:t> </a:t>
            </a:r>
            <a:r>
              <a:rPr lang="sv-SE" dirty="0" smtClean="0">
                <a:cs typeface="Courier New" pitchFamily="49" charset="0"/>
              </a:rPr>
              <a:t>To read </a:t>
            </a:r>
            <a:r>
              <a:rPr lang="sv-SE" dirty="0" err="1" smtClean="0">
                <a:cs typeface="Courier New" pitchFamily="49" charset="0"/>
              </a:rPr>
              <a:t>into</a:t>
            </a:r>
            <a:r>
              <a:rPr lang="sv-SE" dirty="0" smtClean="0">
                <a:cs typeface="Courier New" pitchFamily="49" charset="0"/>
              </a:rPr>
              <a:t> </a:t>
            </a:r>
            <a:r>
              <a:rPr lang="sv-SE" dirty="0">
                <a:latin typeface="Courier New" pitchFamily="49" charset="0"/>
                <a:cs typeface="Courier New" pitchFamily="49" charset="0"/>
              </a:rPr>
              <a:t>B</a:t>
            </a:r>
            <a:r>
              <a:rPr lang="sv-SE" dirty="0" smtClean="0">
                <a:cs typeface="Courier New" pitchFamily="49" charset="0"/>
              </a:rPr>
              <a:t> as a 32-bit </a:t>
            </a:r>
            <a:r>
              <a:rPr lang="sv-SE" dirty="0" err="1" smtClean="0">
                <a:cs typeface="Courier New" pitchFamily="49" charset="0"/>
              </a:rPr>
              <a:t>integer</a:t>
            </a:r>
            <a:r>
              <a:rPr lang="sv-SE" dirty="0" smtClean="0">
                <a:cs typeface="Courier New" pitchFamily="49" charset="0"/>
              </a:rPr>
              <a:t>, </a:t>
            </a:r>
            <a:r>
              <a:rPr lang="sv-SE" dirty="0" err="1" smtClean="0">
                <a:cs typeface="Courier New" pitchFamily="49" charset="0"/>
              </a:rPr>
              <a:t>you</a:t>
            </a:r>
            <a:r>
              <a:rPr lang="sv-SE" dirty="0" smtClean="0">
                <a:cs typeface="Courier New" pitchFamily="49" charset="0"/>
              </a:rPr>
              <a:t> must use:</a:t>
            </a:r>
            <a:br>
              <a:rPr lang="sv-SE" dirty="0" smtClean="0">
                <a:cs typeface="Courier New" pitchFamily="49" charset="0"/>
              </a:rPr>
            </a:br>
            <a:r>
              <a:rPr lang="sv-SE" dirty="0" smtClean="0">
                <a:latin typeface="Courier New" pitchFamily="49" charset="0"/>
                <a:cs typeface="Courier New" pitchFamily="49" charset="0"/>
              </a:rPr>
              <a:t>B = fread(</a:t>
            </a:r>
            <a:r>
              <a:rPr lang="sv-SE" dirty="0" err="1" smtClean="0">
                <a:latin typeface="Courier New" pitchFamily="49" charset="0"/>
                <a:cs typeface="Courier New" pitchFamily="49" charset="0"/>
              </a:rPr>
              <a:t>fid</a:t>
            </a:r>
            <a:r>
              <a:rPr lang="sv-SE" dirty="0" smtClean="0">
                <a:latin typeface="Courier New" pitchFamily="49" charset="0"/>
                <a:cs typeface="Courier New" pitchFamily="49" charset="0"/>
              </a:rPr>
              <a:t>,[10,15],’*int32’);</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
            </a:r>
            <a:br>
              <a:rPr lang="sv-SE" dirty="0" smtClean="0">
                <a:latin typeface="Courier New" pitchFamily="49" charset="0"/>
                <a:cs typeface="Courier New" pitchFamily="49" charset="0"/>
              </a:rPr>
            </a:br>
            <a:r>
              <a:rPr lang="sv-SE" dirty="0" err="1" smtClean="0">
                <a:cs typeface="Courier New" pitchFamily="49" charset="0"/>
              </a:rPr>
              <a:t>This</a:t>
            </a:r>
            <a:r>
              <a:rPr lang="sv-SE" dirty="0" smtClean="0">
                <a:cs typeface="Courier New" pitchFamily="49" charset="0"/>
              </a:rPr>
              <a:t> form </a:t>
            </a:r>
            <a:r>
              <a:rPr lang="sv-SE" dirty="0" err="1" smtClean="0">
                <a:cs typeface="Courier New" pitchFamily="49" charset="0"/>
              </a:rPr>
              <a:t>works</a:t>
            </a:r>
            <a:r>
              <a:rPr lang="sv-SE" dirty="0" smtClean="0">
                <a:cs typeface="Courier New" pitchFamily="49" charset="0"/>
              </a:rPr>
              <a:t> </a:t>
            </a:r>
            <a:r>
              <a:rPr lang="sv-SE" dirty="0" err="1" smtClean="0">
                <a:cs typeface="Courier New" pitchFamily="49" charset="0"/>
              </a:rPr>
              <a:t>if</a:t>
            </a:r>
            <a:r>
              <a:rPr lang="sv-SE" dirty="0" smtClean="0">
                <a:cs typeface="Courier New" pitchFamily="49" charset="0"/>
              </a:rPr>
              <a:t> output format is </a:t>
            </a:r>
            <a:r>
              <a:rPr lang="sv-SE" dirty="0" err="1" smtClean="0">
                <a:cs typeface="Courier New" pitchFamily="49" charset="0"/>
              </a:rPr>
              <a:t>to</a:t>
            </a:r>
            <a:r>
              <a:rPr lang="sv-SE" dirty="0" smtClean="0">
                <a:cs typeface="Courier New" pitchFamily="49" charset="0"/>
              </a:rPr>
              <a:t> be the same as input format</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40667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Binary Files</a:t>
            </a:r>
          </a:p>
        </p:txBody>
      </p:sp>
      <p:sp>
        <p:nvSpPr>
          <p:cNvPr id="3" name="Content Placeholder 2"/>
          <p:cNvSpPr>
            <a:spLocks noGrp="1"/>
          </p:cNvSpPr>
          <p:nvPr>
            <p:ph idx="1"/>
          </p:nvPr>
        </p:nvSpPr>
        <p:spPr/>
        <p:txBody>
          <a:bodyPr/>
          <a:lstStyle/>
          <a:p>
            <a:r>
              <a:rPr lang="sv-SE" dirty="0" smtClean="0">
                <a:cs typeface="Courier New" pitchFamily="49" charset="0"/>
              </a:rPr>
              <a:t>The general way to convert the read data type to the MATLAB internal data type is ’source=&gt;target’:</a:t>
            </a:r>
            <a:br>
              <a:rPr lang="sv-SE" dirty="0" smtClean="0">
                <a:cs typeface="Courier New" pitchFamily="49" charset="0"/>
              </a:rPr>
            </a:br>
            <a:r>
              <a:rPr lang="sv-SE" dirty="0">
                <a:latin typeface="Courier New" pitchFamily="49" charset="0"/>
                <a:cs typeface="Courier New" pitchFamily="49" charset="0"/>
              </a:rPr>
              <a:t>B = fread(fid, [10,15], </a:t>
            </a:r>
            <a:r>
              <a:rPr lang="sv-SE" dirty="0" smtClean="0">
                <a:latin typeface="Courier New" pitchFamily="49" charset="0"/>
                <a:cs typeface="Courier New" pitchFamily="49" charset="0"/>
              </a:rPr>
              <a:t>’int32=&gt;float’);</a:t>
            </a:r>
            <a:endParaRPr lang="sv-SE" dirty="0" smtClean="0">
              <a:cs typeface="Courier New" pitchFamily="49" charset="0"/>
            </a:endParaRPr>
          </a:p>
          <a:p>
            <a:r>
              <a:rPr lang="sv-SE" dirty="0" smtClean="0">
                <a:cs typeface="Courier New" pitchFamily="49" charset="0"/>
              </a:rPr>
              <a:t>The same precision </a:t>
            </a:r>
            <a:r>
              <a:rPr lang="sv-SE" dirty="0" err="1" smtClean="0">
                <a:cs typeface="Courier New" pitchFamily="49" charset="0"/>
              </a:rPr>
              <a:t>used</a:t>
            </a:r>
            <a:r>
              <a:rPr lang="sv-SE" dirty="0" smtClean="0">
                <a:cs typeface="Courier New" pitchFamily="49" charset="0"/>
              </a:rPr>
              <a:t> </a:t>
            </a:r>
            <a:r>
              <a:rPr lang="sv-SE" dirty="0" err="1" smtClean="0">
                <a:cs typeface="Courier New" pitchFamily="49" charset="0"/>
              </a:rPr>
              <a:t>to</a:t>
            </a:r>
            <a:r>
              <a:rPr lang="sv-SE" dirty="0" smtClean="0">
                <a:cs typeface="Courier New" pitchFamily="49" charset="0"/>
              </a:rPr>
              <a:t> </a:t>
            </a:r>
            <a:r>
              <a:rPr lang="sv-SE" dirty="0" err="1" smtClean="0">
                <a:cs typeface="Courier New" pitchFamily="49" charset="0"/>
              </a:rPr>
              <a:t>write</a:t>
            </a:r>
            <a:r>
              <a:rPr lang="sv-SE" dirty="0" smtClean="0">
                <a:cs typeface="Courier New" pitchFamily="49" charset="0"/>
              </a:rPr>
              <a:t> the data must be specified when reading the data, otherwise only garbage will be read.</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30436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Moving</a:t>
            </a:r>
            <a:r>
              <a:rPr lang="sv-SE" dirty="0" smtClean="0"/>
              <a:t> </a:t>
            </a:r>
            <a:r>
              <a:rPr lang="sv-SE" dirty="0" err="1" smtClean="0"/>
              <a:t>Around</a:t>
            </a:r>
            <a:r>
              <a:rPr lang="sv-SE" dirty="0" smtClean="0"/>
              <a:t> in </a:t>
            </a:r>
            <a:r>
              <a:rPr lang="en-US" dirty="0" smtClean="0"/>
              <a:t>Binary </a:t>
            </a:r>
            <a:r>
              <a:rPr lang="en-US" dirty="0"/>
              <a:t>Files</a:t>
            </a:r>
          </a:p>
        </p:txBody>
      </p:sp>
      <p:sp>
        <p:nvSpPr>
          <p:cNvPr id="3" name="Content Placeholder 2"/>
          <p:cNvSpPr>
            <a:spLocks noGrp="1"/>
          </p:cNvSpPr>
          <p:nvPr>
            <p:ph idx="1"/>
          </p:nvPr>
        </p:nvSpPr>
        <p:spPr/>
        <p:txBody>
          <a:bodyPr/>
          <a:lstStyle/>
          <a:p>
            <a:r>
              <a:rPr lang="sv-SE" dirty="0" smtClean="0"/>
              <a:t>When a file is </a:t>
            </a:r>
            <a:r>
              <a:rPr lang="sv-SE" dirty="0" err="1" smtClean="0"/>
              <a:t>opened</a:t>
            </a:r>
            <a:r>
              <a:rPr lang="sv-SE" dirty="0" smtClean="0"/>
              <a:t>, the position is set </a:t>
            </a:r>
            <a:r>
              <a:rPr lang="sv-SE" dirty="0" err="1" smtClean="0"/>
              <a:t>to</a:t>
            </a:r>
            <a:r>
              <a:rPr lang="sv-SE" dirty="0" smtClean="0"/>
              <a:t> 0, </a:t>
            </a:r>
            <a:r>
              <a:rPr lang="sv-SE" dirty="0" err="1" smtClean="0"/>
              <a:t>which</a:t>
            </a:r>
            <a:r>
              <a:rPr lang="sv-SE" dirty="0" smtClean="0"/>
              <a:t> is the start of the </a:t>
            </a:r>
            <a:r>
              <a:rPr lang="sv-SE" dirty="0" err="1" smtClean="0"/>
              <a:t>file</a:t>
            </a:r>
            <a:endParaRPr lang="sv-SE" dirty="0" smtClean="0"/>
          </a:p>
          <a:p>
            <a:r>
              <a:rPr lang="sv-SE" dirty="0" smtClean="0"/>
              <a:t>As the position </a:t>
            </a:r>
            <a:r>
              <a:rPr lang="sv-SE" dirty="0" err="1" smtClean="0"/>
              <a:t>changes</a:t>
            </a:r>
            <a:r>
              <a:rPr lang="sv-SE" dirty="0" smtClean="0"/>
              <a:t> </a:t>
            </a:r>
            <a:r>
              <a:rPr lang="sv-SE" dirty="0" err="1" smtClean="0"/>
              <a:t>while</a:t>
            </a:r>
            <a:r>
              <a:rPr lang="sv-SE" dirty="0" smtClean="0"/>
              <a:t> reading/writing the file, the position </a:t>
            </a:r>
            <a:r>
              <a:rPr lang="sv-SE" dirty="0" err="1" smtClean="0"/>
              <a:t>can</a:t>
            </a:r>
            <a:r>
              <a:rPr lang="sv-SE" dirty="0" smtClean="0"/>
              <a:t> be retrieved by a call </a:t>
            </a:r>
            <a:r>
              <a:rPr lang="sv-SE" dirty="0" err="1" smtClean="0"/>
              <a:t>to</a:t>
            </a:r>
            <a:r>
              <a:rPr lang="sv-SE" dirty="0" smtClean="0"/>
              <a:t> </a:t>
            </a:r>
            <a:r>
              <a:rPr lang="sv-SE" dirty="0" err="1" smtClean="0">
                <a:latin typeface="Courier New" pitchFamily="49" charset="0"/>
                <a:cs typeface="Courier New" pitchFamily="49" charset="0"/>
              </a:rPr>
              <a:t>ftell</a:t>
            </a:r>
            <a:endParaRPr lang="sv-SE" dirty="0" smtClean="0"/>
          </a:p>
          <a:p>
            <a:r>
              <a:rPr lang="sv-SE" dirty="0" smtClean="0"/>
              <a:t>To move to a new position in the file, use </a:t>
            </a:r>
            <a:r>
              <a:rPr lang="sv-SE" dirty="0" smtClean="0">
                <a:latin typeface="Courier New" pitchFamily="49" charset="0"/>
                <a:cs typeface="Courier New" pitchFamily="49" charset="0"/>
              </a:rPr>
              <a:t>fseek</a:t>
            </a:r>
            <a:r>
              <a:rPr lang="sv-SE" dirty="0" smtClean="0"/>
              <a:t>. It can move relative to the start (</a:t>
            </a:r>
            <a:r>
              <a:rPr lang="sv-SE" dirty="0" smtClean="0">
                <a:latin typeface="Courier New" pitchFamily="49" charset="0"/>
                <a:cs typeface="Courier New" pitchFamily="49" charset="0"/>
              </a:rPr>
              <a:t>’bof’</a:t>
            </a:r>
            <a:r>
              <a:rPr lang="sv-SE" dirty="0" smtClean="0"/>
              <a:t>), end (</a:t>
            </a:r>
            <a:r>
              <a:rPr lang="sv-SE" dirty="0" smtClean="0">
                <a:latin typeface="Courier New" pitchFamily="49" charset="0"/>
                <a:cs typeface="Courier New" pitchFamily="49" charset="0"/>
              </a:rPr>
              <a:t>’eof’</a:t>
            </a:r>
            <a:r>
              <a:rPr lang="sv-SE" dirty="0" smtClean="0"/>
              <a:t>) or current (</a:t>
            </a:r>
            <a:r>
              <a:rPr lang="sv-SE" dirty="0" smtClean="0">
                <a:latin typeface="Courier New" pitchFamily="49" charset="0"/>
                <a:cs typeface="Courier New" pitchFamily="49" charset="0"/>
              </a:rPr>
              <a:t>’cof’</a:t>
            </a:r>
            <a:r>
              <a:rPr lang="sv-SE" dirty="0" smtClean="0"/>
              <a:t>) position</a:t>
            </a:r>
            <a:endParaRPr lang="sv-SE" dirty="0" smtClean="0">
              <a:latin typeface="Courier New" pitchFamily="49" charset="0"/>
              <a:cs typeface="Courier New" pitchFamily="49" charset="0"/>
            </a:endParaRPr>
          </a:p>
          <a:p>
            <a:r>
              <a:rPr lang="sv-SE" dirty="0" smtClean="0">
                <a:cs typeface="Courier New" pitchFamily="49" charset="0"/>
              </a:rPr>
              <a:t>There is also a function </a:t>
            </a:r>
            <a:r>
              <a:rPr lang="sv-SE" dirty="0" smtClean="0">
                <a:latin typeface="Courier New" pitchFamily="49" charset="0"/>
                <a:cs typeface="Courier New" pitchFamily="49" charset="0"/>
              </a:rPr>
              <a:t>frewind</a:t>
            </a:r>
            <a:r>
              <a:rPr lang="sv-SE" dirty="0" smtClean="0">
                <a:cs typeface="Courier New" pitchFamily="49" charset="0"/>
              </a:rPr>
              <a:t> </a:t>
            </a:r>
            <a:r>
              <a:rPr lang="sv-SE" dirty="0" err="1" smtClean="0">
                <a:cs typeface="Courier New" pitchFamily="49" charset="0"/>
              </a:rPr>
              <a:t>which</a:t>
            </a:r>
            <a:r>
              <a:rPr lang="sv-SE" dirty="0" smtClean="0">
                <a:cs typeface="Courier New" pitchFamily="49" charset="0"/>
              </a:rPr>
              <a:t> </a:t>
            </a:r>
            <a:r>
              <a:rPr lang="sv-SE" dirty="0" err="1" smtClean="0">
                <a:cs typeface="Courier New" pitchFamily="49" charset="0"/>
              </a:rPr>
              <a:t>returns</a:t>
            </a:r>
            <a:r>
              <a:rPr lang="sv-SE" dirty="0" smtClean="0">
                <a:cs typeface="Courier New" pitchFamily="49" charset="0"/>
              </a:rPr>
              <a:t> to the start of the file (position 0)</a:t>
            </a:r>
            <a:br>
              <a:rPr lang="sv-SE" dirty="0" smtClean="0">
                <a:cs typeface="Courier New" pitchFamily="49" charset="0"/>
              </a:rPr>
            </a:br>
            <a:r>
              <a:rPr lang="sv-SE" dirty="0" smtClean="0">
                <a:cs typeface="Courier New" pitchFamily="49" charset="0"/>
              </a:rPr>
              <a:t>Note: </a:t>
            </a:r>
            <a:r>
              <a:rPr lang="sv-SE" dirty="0" err="1" smtClean="0">
                <a:cs typeface="Courier New" pitchFamily="49" charset="0"/>
              </a:rPr>
              <a:t>This</a:t>
            </a:r>
            <a:r>
              <a:rPr lang="sv-SE" dirty="0" smtClean="0">
                <a:cs typeface="Courier New" pitchFamily="49" charset="0"/>
              </a:rPr>
              <a:t> is the same as </a:t>
            </a:r>
            <a:r>
              <a:rPr lang="sv-SE" dirty="0" smtClean="0">
                <a:latin typeface="Courier New" pitchFamily="49" charset="0"/>
                <a:cs typeface="Courier New" pitchFamily="49" charset="0"/>
              </a:rPr>
              <a:t>fseek(fid,0,’bof’)</a:t>
            </a:r>
            <a:endParaRPr lang="sv-SE" dirty="0" smtClean="0">
              <a:cs typeface="Courier New" pitchFamily="49" charset="0"/>
            </a:endParaRP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357014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Binary </a:t>
            </a:r>
            <a:r>
              <a:rPr lang="en-US" dirty="0"/>
              <a:t>Files</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
        <p:nvSpPr>
          <p:cNvPr id="6" name="Rounded Rectangle 5"/>
          <p:cNvSpPr/>
          <p:nvPr/>
        </p:nvSpPr>
        <p:spPr>
          <a:xfrm>
            <a:off x="1390845" y="1726410"/>
            <a:ext cx="2777910" cy="672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ourier New"/>
                <a:cs typeface="Courier New"/>
              </a:rPr>
              <a:t>fopen</a:t>
            </a:r>
            <a:endParaRPr lang="en-US" dirty="0">
              <a:latin typeface="Courier New"/>
              <a:cs typeface="Courier New"/>
            </a:endParaRPr>
          </a:p>
        </p:txBody>
      </p:sp>
      <p:sp>
        <p:nvSpPr>
          <p:cNvPr id="7" name="Rounded Rectangle 6"/>
          <p:cNvSpPr/>
          <p:nvPr/>
        </p:nvSpPr>
        <p:spPr>
          <a:xfrm>
            <a:off x="1390845" y="5086785"/>
            <a:ext cx="2777910" cy="6720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Courier New"/>
                <a:cs typeface="Courier New"/>
              </a:rPr>
              <a:t>fclose</a:t>
            </a:r>
            <a:endParaRPr lang="en-US" dirty="0">
              <a:latin typeface="Courier New"/>
              <a:cs typeface="Courier New"/>
            </a:endParaRPr>
          </a:p>
        </p:txBody>
      </p:sp>
      <p:sp>
        <p:nvSpPr>
          <p:cNvPr id="8" name="Rounded Rectangle 7"/>
          <p:cNvSpPr/>
          <p:nvPr/>
        </p:nvSpPr>
        <p:spPr>
          <a:xfrm>
            <a:off x="942795"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fread</a:t>
            </a:r>
            <a:endParaRPr lang="en-US" dirty="0">
              <a:latin typeface="Courier New"/>
              <a:cs typeface="Courier New"/>
            </a:endParaRPr>
          </a:p>
        </p:txBody>
      </p:sp>
      <p:sp>
        <p:nvSpPr>
          <p:cNvPr id="9" name="Rounded Rectangle 8"/>
          <p:cNvSpPr/>
          <p:nvPr/>
        </p:nvSpPr>
        <p:spPr>
          <a:xfrm>
            <a:off x="2914216"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fwrite</a:t>
            </a:r>
            <a:endParaRPr lang="en-US" dirty="0">
              <a:latin typeface="Courier New"/>
              <a:cs typeface="Courier New"/>
            </a:endParaRPr>
          </a:p>
        </p:txBody>
      </p:sp>
      <p:sp>
        <p:nvSpPr>
          <p:cNvPr id="10" name="Down Arrow 9"/>
          <p:cNvSpPr/>
          <p:nvPr/>
        </p:nvSpPr>
        <p:spPr>
          <a:xfrm>
            <a:off x="2600580" y="2488095"/>
            <a:ext cx="358440" cy="4480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Down Arrow 10"/>
          <p:cNvSpPr/>
          <p:nvPr/>
        </p:nvSpPr>
        <p:spPr>
          <a:xfrm>
            <a:off x="2645385" y="4549125"/>
            <a:ext cx="358440" cy="4480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1030321" y="2611618"/>
            <a:ext cx="1346234" cy="369332"/>
          </a:xfrm>
          <a:prstGeom prst="rect">
            <a:avLst/>
          </a:prstGeom>
          <a:noFill/>
        </p:spPr>
        <p:txBody>
          <a:bodyPr wrap="square" rtlCol="0">
            <a:spAutoFit/>
          </a:bodyPr>
          <a:lstStyle/>
          <a:p>
            <a:r>
              <a:rPr lang="en-US" b="1" dirty="0" smtClean="0"/>
              <a:t>INPUT</a:t>
            </a:r>
            <a:endParaRPr lang="en-US" b="1" dirty="0"/>
          </a:p>
        </p:txBody>
      </p:sp>
      <p:sp>
        <p:nvSpPr>
          <p:cNvPr id="13" name="TextBox 12"/>
          <p:cNvSpPr txBox="1"/>
          <p:nvPr/>
        </p:nvSpPr>
        <p:spPr>
          <a:xfrm>
            <a:off x="3138240" y="2611618"/>
            <a:ext cx="1346234" cy="369332"/>
          </a:xfrm>
          <a:prstGeom prst="rect">
            <a:avLst/>
          </a:prstGeom>
          <a:noFill/>
        </p:spPr>
        <p:txBody>
          <a:bodyPr wrap="square" rtlCol="0">
            <a:spAutoFit/>
          </a:bodyPr>
          <a:lstStyle/>
          <a:p>
            <a:r>
              <a:rPr lang="en-US" b="1" dirty="0" smtClean="0"/>
              <a:t>OUTPUT</a:t>
            </a:r>
            <a:endParaRPr lang="en-US" b="1" dirty="0"/>
          </a:p>
        </p:txBody>
      </p:sp>
      <p:sp>
        <p:nvSpPr>
          <p:cNvPr id="14" name="Rounded Rectangle 13"/>
          <p:cNvSpPr/>
          <p:nvPr/>
        </p:nvSpPr>
        <p:spPr>
          <a:xfrm>
            <a:off x="6050565" y="3025755"/>
            <a:ext cx="1702590" cy="14785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a:cs typeface="Courier New"/>
              </a:rPr>
              <a:t>feof</a:t>
            </a:r>
            <a:endParaRPr lang="en-US" dirty="0" smtClean="0">
              <a:latin typeface="Courier New"/>
              <a:cs typeface="Courier New"/>
            </a:endParaRPr>
          </a:p>
          <a:p>
            <a:r>
              <a:rPr lang="en-US" dirty="0" err="1" smtClean="0">
                <a:latin typeface="Courier New"/>
                <a:cs typeface="Courier New"/>
              </a:rPr>
              <a:t>ftell</a:t>
            </a:r>
            <a:endParaRPr lang="en-US" dirty="0" smtClean="0">
              <a:latin typeface="Courier New"/>
              <a:cs typeface="Courier New"/>
            </a:endParaRPr>
          </a:p>
          <a:p>
            <a:r>
              <a:rPr lang="en-US" dirty="0" err="1" smtClean="0">
                <a:latin typeface="Courier New"/>
                <a:cs typeface="Courier New"/>
              </a:rPr>
              <a:t>fseek</a:t>
            </a:r>
            <a:endParaRPr lang="en-US" dirty="0" smtClean="0">
              <a:latin typeface="Courier New"/>
              <a:cs typeface="Courier New"/>
            </a:endParaRPr>
          </a:p>
          <a:p>
            <a:r>
              <a:rPr lang="en-US" dirty="0" err="1" smtClean="0">
                <a:latin typeface="Courier New"/>
                <a:cs typeface="Courier New"/>
              </a:rPr>
              <a:t>frewind</a:t>
            </a:r>
            <a:endParaRPr lang="en-US" dirty="0" smtClean="0">
              <a:latin typeface="Courier New"/>
              <a:cs typeface="Courier New"/>
            </a:endParaRPr>
          </a:p>
          <a:p>
            <a:r>
              <a:rPr lang="en-US" dirty="0" err="1" smtClean="0">
                <a:latin typeface="Courier New"/>
                <a:cs typeface="Courier New"/>
              </a:rPr>
              <a:t>ferror</a:t>
            </a:r>
            <a:endParaRPr lang="en-US" dirty="0">
              <a:latin typeface="Courier New"/>
              <a:cs typeface="Courier New"/>
            </a:endParaRPr>
          </a:p>
        </p:txBody>
      </p:sp>
      <p:sp>
        <p:nvSpPr>
          <p:cNvPr id="15" name="TextBox 14"/>
          <p:cNvSpPr txBox="1"/>
          <p:nvPr/>
        </p:nvSpPr>
        <p:spPr>
          <a:xfrm>
            <a:off x="6184979" y="2611618"/>
            <a:ext cx="1435843" cy="369332"/>
          </a:xfrm>
          <a:prstGeom prst="rect">
            <a:avLst/>
          </a:prstGeom>
          <a:noFill/>
        </p:spPr>
        <p:txBody>
          <a:bodyPr wrap="square" rtlCol="0">
            <a:spAutoFit/>
          </a:bodyPr>
          <a:lstStyle/>
          <a:p>
            <a:r>
              <a:rPr lang="en-US" b="1" dirty="0" smtClean="0"/>
              <a:t>AUXILIARY</a:t>
            </a:r>
            <a:endParaRPr lang="en-US" b="1" dirty="0"/>
          </a:p>
        </p:txBody>
      </p:sp>
    </p:spTree>
    <p:extLst>
      <p:ext uri="{BB962C8B-B14F-4D97-AF65-F5344CB8AC3E}">
        <p14:creationId xmlns:p14="http://schemas.microsoft.com/office/powerpoint/2010/main" val="2508360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Exercise</a:t>
            </a:r>
            <a:r>
              <a:rPr lang="sv-SE" dirty="0" smtClean="0"/>
              <a:t> 4: Reading </a:t>
            </a:r>
            <a:r>
              <a:rPr lang="sv-SE" dirty="0" err="1" smtClean="0"/>
              <a:t>Binary</a:t>
            </a:r>
            <a:r>
              <a:rPr lang="sv-SE" dirty="0" smtClean="0"/>
              <a:t> </a:t>
            </a:r>
            <a:r>
              <a:rPr lang="sv-SE" dirty="0" err="1" smtClean="0"/>
              <a:t>Files</a:t>
            </a:r>
            <a:endParaRPr lang="en-US" dirty="0"/>
          </a:p>
        </p:txBody>
      </p:sp>
      <p:sp>
        <p:nvSpPr>
          <p:cNvPr id="3" name="Content Placeholder 2"/>
          <p:cNvSpPr>
            <a:spLocks noGrp="1"/>
          </p:cNvSpPr>
          <p:nvPr>
            <p:ph idx="1"/>
          </p:nvPr>
        </p:nvSpPr>
        <p:spPr/>
        <p:txBody>
          <a:bodyPr/>
          <a:lstStyle/>
          <a:p>
            <a:r>
              <a:rPr lang="en-US" dirty="0" smtClean="0"/>
              <a:t>The </a:t>
            </a:r>
            <a:r>
              <a:rPr lang="en-US" dirty="0"/>
              <a:t>file </a:t>
            </a:r>
            <a:r>
              <a:rPr lang="en-US" dirty="0" smtClean="0">
                <a:latin typeface="Courier New" pitchFamily="49" charset="0"/>
                <a:cs typeface="Courier New" pitchFamily="49" charset="0"/>
              </a:rPr>
              <a:t>Exercise4.dat</a:t>
            </a:r>
            <a:r>
              <a:rPr lang="en-US" dirty="0" smtClean="0"/>
              <a:t> </a:t>
            </a:r>
            <a:r>
              <a:rPr lang="en-US" dirty="0"/>
              <a:t>contains a 2x5 matrix of 32-bit integers, followed by a 2x5 matrix of </a:t>
            </a:r>
            <a:r>
              <a:rPr lang="en-US" dirty="0" smtClean="0"/>
              <a:t>single-precision </a:t>
            </a:r>
            <a:r>
              <a:rPr lang="en-US" dirty="0"/>
              <a:t>float </a:t>
            </a:r>
            <a:r>
              <a:rPr lang="en-US" dirty="0" smtClean="0"/>
              <a:t>values, </a:t>
            </a:r>
            <a:r>
              <a:rPr lang="en-US" dirty="0"/>
              <a:t>and finally 100 random </a:t>
            </a:r>
            <a:r>
              <a:rPr lang="en-US" dirty="0" smtClean="0"/>
              <a:t>double-precision </a:t>
            </a:r>
            <a:r>
              <a:rPr lang="en-US" dirty="0"/>
              <a:t>values.</a:t>
            </a:r>
          </a:p>
          <a:p>
            <a:pPr marL="790575" lvl="1" indent="-342900">
              <a:buFont typeface="+mj-lt"/>
              <a:buAutoNum type="arabicParenR"/>
            </a:pPr>
            <a:r>
              <a:rPr lang="en-US" dirty="0" smtClean="0"/>
              <a:t>What is the sum of the columns:</a:t>
            </a:r>
          </a:p>
          <a:p>
            <a:pPr marL="1238250" lvl="2" indent="-342900">
              <a:buFont typeface="+mj-lt"/>
              <a:buAutoNum type="alphaLcParenR"/>
            </a:pPr>
            <a:r>
              <a:rPr lang="en-US" sz="1800" dirty="0" smtClean="0"/>
              <a:t>of </a:t>
            </a:r>
            <a:r>
              <a:rPr lang="en-US" sz="1800" dirty="0"/>
              <a:t>the integer matrix?</a:t>
            </a:r>
          </a:p>
          <a:p>
            <a:pPr marL="1238250" lvl="2" indent="-342900">
              <a:buFont typeface="+mj-lt"/>
              <a:buAutoNum type="alphaLcParenR"/>
            </a:pPr>
            <a:r>
              <a:rPr lang="en-US" sz="1800" dirty="0"/>
              <a:t>of the </a:t>
            </a:r>
            <a:r>
              <a:rPr lang="en-US" sz="1800" dirty="0" smtClean="0"/>
              <a:t>single-precision </a:t>
            </a:r>
            <a:r>
              <a:rPr lang="en-US" sz="1800" dirty="0"/>
              <a:t>matrix?</a:t>
            </a:r>
          </a:p>
          <a:p>
            <a:pPr marL="790575" lvl="1" indent="-342900">
              <a:buFont typeface="+mj-lt"/>
              <a:buAutoNum type="arabicParenR"/>
            </a:pPr>
            <a:r>
              <a:rPr lang="en-US" dirty="0"/>
              <a:t>What are the minimum, </a:t>
            </a:r>
            <a:r>
              <a:rPr lang="en-US" dirty="0" smtClean="0"/>
              <a:t>average, </a:t>
            </a:r>
            <a:r>
              <a:rPr lang="en-US" dirty="0"/>
              <a:t>and maximum values of the random numbers</a:t>
            </a:r>
            <a:r>
              <a:rPr lang="en-US" dirty="0" smtClean="0"/>
              <a:t>?</a:t>
            </a:r>
          </a:p>
          <a:p>
            <a:pPr marL="790575" lvl="1" indent="-342900">
              <a:buFont typeface="+mj-lt"/>
              <a:buAutoNum type="arabicParenR"/>
            </a:pPr>
            <a:r>
              <a:rPr lang="en-US" dirty="0"/>
              <a:t>Go to the position of the </a:t>
            </a:r>
            <a:r>
              <a:rPr lang="en-US" dirty="0" smtClean="0"/>
              <a:t>single-precision </a:t>
            </a:r>
            <a:r>
              <a:rPr lang="en-US" dirty="0"/>
              <a:t>matrix (use </a:t>
            </a:r>
            <a:r>
              <a:rPr lang="en-US" dirty="0" err="1">
                <a:latin typeface="Courier New" pitchFamily="49" charset="0"/>
                <a:cs typeface="Courier New" pitchFamily="49" charset="0"/>
              </a:rPr>
              <a:t>fseek</a:t>
            </a:r>
            <a:r>
              <a:rPr lang="en-US" dirty="0"/>
              <a:t>). This </a:t>
            </a:r>
            <a:r>
              <a:rPr lang="en-US" dirty="0" smtClean="0"/>
              <a:t>time, </a:t>
            </a:r>
            <a:r>
              <a:rPr lang="en-US" dirty="0"/>
              <a:t>read it as a vector of size 10. Verify that it contains the same values as the matrix read earlier. </a:t>
            </a:r>
          </a:p>
          <a:p>
            <a:pPr marL="790575" lvl="1" indent="-342900">
              <a:buFont typeface="+mj-lt"/>
              <a:buAutoNum type="arabicParenR"/>
            </a:pP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459629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Which functions could you use to read data stored in a comma-separated value (CSV) file?</a:t>
            </a:r>
          </a:p>
          <a:p>
            <a:pPr marL="904875" lvl="1" indent="-457200">
              <a:buFont typeface="+mj-lt"/>
              <a:buAutoNum type="alphaUcPeriod"/>
            </a:pPr>
            <a:r>
              <a:rPr lang="en-US" sz="1600" dirty="0" err="1">
                <a:latin typeface="Courier New"/>
                <a:cs typeface="Courier New"/>
              </a:rPr>
              <a:t>c</a:t>
            </a:r>
            <a:r>
              <a:rPr lang="en-US" sz="1600" dirty="0" err="1" smtClean="0">
                <a:latin typeface="Courier New"/>
                <a:cs typeface="Courier New"/>
              </a:rPr>
              <a:t>svread</a:t>
            </a:r>
            <a:endParaRPr lang="en-US" sz="1600" dirty="0" smtClean="0">
              <a:latin typeface="Courier New"/>
              <a:cs typeface="Courier New"/>
            </a:endParaRPr>
          </a:p>
          <a:p>
            <a:pPr marL="904875" lvl="1" indent="-457200">
              <a:buFont typeface="+mj-lt"/>
              <a:buAutoNum type="alphaUcPeriod"/>
            </a:pPr>
            <a:r>
              <a:rPr lang="en-US" sz="1600" dirty="0" err="1">
                <a:latin typeface="Courier New"/>
                <a:cs typeface="Courier New"/>
              </a:rPr>
              <a:t>f</a:t>
            </a:r>
            <a:r>
              <a:rPr lang="en-US" sz="1600" dirty="0" err="1" smtClean="0">
                <a:latin typeface="Courier New"/>
                <a:cs typeface="Courier New"/>
              </a:rPr>
              <a:t>open</a:t>
            </a:r>
            <a:r>
              <a:rPr lang="en-US" sz="1600" dirty="0" smtClean="0">
                <a:latin typeface="Courier New"/>
                <a:cs typeface="Courier New"/>
              </a:rPr>
              <a:t>/</a:t>
            </a:r>
            <a:r>
              <a:rPr lang="en-US" sz="1600" dirty="0" err="1" smtClean="0">
                <a:latin typeface="Courier New"/>
                <a:cs typeface="Courier New"/>
              </a:rPr>
              <a:t>textscan</a:t>
            </a:r>
            <a:r>
              <a:rPr lang="en-US" sz="1600" dirty="0" smtClean="0">
                <a:latin typeface="Courier New"/>
                <a:cs typeface="Courier New"/>
              </a:rPr>
              <a:t>/</a:t>
            </a:r>
            <a:r>
              <a:rPr lang="en-US" sz="1600" dirty="0" err="1" smtClean="0">
                <a:latin typeface="Courier New"/>
                <a:cs typeface="Courier New"/>
              </a:rPr>
              <a:t>fclose</a:t>
            </a:r>
            <a:endParaRPr lang="en-US" sz="1600" dirty="0" smtClean="0">
              <a:latin typeface="Courier New"/>
              <a:cs typeface="Courier New"/>
            </a:endParaRPr>
          </a:p>
          <a:p>
            <a:pPr marL="904875" lvl="1" indent="-457200">
              <a:buFont typeface="+mj-lt"/>
              <a:buAutoNum type="alphaUcPeriod"/>
            </a:pPr>
            <a:r>
              <a:rPr lang="en-US" sz="1600" dirty="0" err="1">
                <a:latin typeface="Courier New"/>
                <a:cs typeface="Courier New"/>
              </a:rPr>
              <a:t>f</a:t>
            </a:r>
            <a:r>
              <a:rPr lang="en-US" sz="1600" dirty="0" err="1" smtClean="0">
                <a:latin typeface="Courier New"/>
                <a:cs typeface="Courier New"/>
              </a:rPr>
              <a:t>open</a:t>
            </a:r>
            <a:r>
              <a:rPr lang="en-US" sz="1600" dirty="0" smtClean="0">
                <a:latin typeface="Courier New"/>
                <a:cs typeface="Courier New"/>
              </a:rPr>
              <a:t>/</a:t>
            </a:r>
            <a:r>
              <a:rPr lang="en-US" sz="1600" dirty="0" err="1" smtClean="0">
                <a:latin typeface="Courier New"/>
                <a:cs typeface="Courier New"/>
              </a:rPr>
              <a:t>fscanf</a:t>
            </a:r>
            <a:r>
              <a:rPr lang="en-US" sz="1600" dirty="0" smtClean="0">
                <a:latin typeface="Courier New"/>
                <a:cs typeface="Courier New"/>
              </a:rPr>
              <a:t>/</a:t>
            </a:r>
            <a:r>
              <a:rPr lang="en-US" sz="1600" dirty="0" err="1" smtClean="0">
                <a:latin typeface="Courier New"/>
                <a:cs typeface="Courier New"/>
              </a:rPr>
              <a:t>fclose</a:t>
            </a:r>
            <a:endParaRPr lang="en-US" sz="1600" dirty="0" smtClean="0">
              <a:latin typeface="Courier New"/>
              <a:cs typeface="Courier New"/>
            </a:endParaRPr>
          </a:p>
          <a:p>
            <a:pPr marL="904875" lvl="1" indent="-457200">
              <a:buFont typeface="+mj-lt"/>
              <a:buAutoNum type="alphaUcPeriod"/>
            </a:pPr>
            <a:r>
              <a:rPr lang="en-US" sz="1600" dirty="0" smtClean="0">
                <a:cs typeface="Courier New"/>
              </a:rPr>
              <a:t>All of these</a:t>
            </a:r>
          </a:p>
          <a:p>
            <a:pPr marL="457200" indent="-457200">
              <a:buFont typeface="+mj-lt"/>
              <a:buAutoNum type="arabicPeriod"/>
            </a:pPr>
            <a:r>
              <a:rPr lang="en-US" sz="2000" dirty="0" smtClean="0"/>
              <a:t>Which is the command to read 10 lines of data from a tab-delimited text file, with a column of integers, a column of text, and 2 columns of floats?</a:t>
            </a:r>
          </a:p>
          <a:p>
            <a:pPr marL="904875" lvl="1" indent="-457200">
              <a:buFont typeface="+mj-lt"/>
              <a:buAutoNum type="alphaUcPeriod"/>
            </a:pPr>
            <a:r>
              <a:rPr lang="en-US" sz="1600" dirty="0" err="1" smtClean="0">
                <a:latin typeface="Courier New"/>
                <a:cs typeface="Courier New"/>
              </a:rPr>
              <a:t>textscan</a:t>
            </a:r>
            <a:r>
              <a:rPr lang="en-US" sz="1600" dirty="0" smtClean="0">
                <a:latin typeface="Courier New"/>
                <a:cs typeface="Courier New"/>
              </a:rPr>
              <a:t>(fid,’%u%s%f%f’,10,’delimiter’,’\t’);</a:t>
            </a:r>
            <a:endParaRPr lang="en-US" sz="1600" dirty="0">
              <a:latin typeface="Courier New"/>
              <a:cs typeface="Courier New"/>
            </a:endParaRPr>
          </a:p>
          <a:p>
            <a:pPr marL="904875" lvl="1" indent="-457200">
              <a:buFont typeface="+mj-lt"/>
              <a:buAutoNum type="alphaUcPeriod"/>
            </a:pPr>
            <a:r>
              <a:rPr lang="en-US" sz="1600" dirty="0" err="1">
                <a:latin typeface="Courier New"/>
                <a:cs typeface="Courier New"/>
              </a:rPr>
              <a:t>textscan</a:t>
            </a:r>
            <a:r>
              <a:rPr lang="en-US" sz="1600" dirty="0">
                <a:latin typeface="Courier New"/>
                <a:cs typeface="Courier New"/>
              </a:rPr>
              <a:t>(fid,’%u%s%f%</a:t>
            </a:r>
            <a:r>
              <a:rPr lang="en-US" sz="1600" dirty="0" smtClean="0">
                <a:latin typeface="Courier New"/>
                <a:cs typeface="Courier New"/>
              </a:rPr>
              <a:t>f’,’numlines’,10,’delimiter’,’</a:t>
            </a:r>
            <a:r>
              <a:rPr lang="en-US" sz="1600" dirty="0">
                <a:latin typeface="Courier New"/>
                <a:cs typeface="Courier New"/>
              </a:rPr>
              <a:t>\t’)</a:t>
            </a:r>
            <a:r>
              <a:rPr lang="en-US" sz="1600" dirty="0" smtClean="0">
                <a:latin typeface="Courier New"/>
                <a:cs typeface="Courier New"/>
              </a:rPr>
              <a:t>;</a:t>
            </a:r>
            <a:endParaRPr lang="en-US" sz="1600" dirty="0">
              <a:latin typeface="Courier New"/>
              <a:cs typeface="Courier New"/>
            </a:endParaRPr>
          </a:p>
          <a:p>
            <a:pPr marL="904875" lvl="1" indent="-457200">
              <a:buFont typeface="+mj-lt"/>
              <a:buAutoNum type="alphaUcPeriod"/>
            </a:pPr>
            <a:r>
              <a:rPr lang="en-US" sz="1600" dirty="0" err="1">
                <a:latin typeface="Courier New"/>
                <a:cs typeface="Courier New"/>
              </a:rPr>
              <a:t>textscan</a:t>
            </a:r>
            <a:r>
              <a:rPr lang="en-US" sz="1600" dirty="0">
                <a:latin typeface="Courier New"/>
                <a:cs typeface="Courier New"/>
              </a:rPr>
              <a:t>(fid,’%u%s%f%</a:t>
            </a:r>
            <a:r>
              <a:rPr lang="en-US" sz="1600" dirty="0" smtClean="0">
                <a:latin typeface="Courier New"/>
                <a:cs typeface="Courier New"/>
              </a:rPr>
              <a:t>f’,10,</a:t>
            </a:r>
            <a:r>
              <a:rPr lang="en-US" sz="1600" dirty="0">
                <a:latin typeface="Courier New"/>
                <a:cs typeface="Courier New"/>
              </a:rPr>
              <a:t>’\t’)</a:t>
            </a:r>
            <a:r>
              <a:rPr lang="en-US" sz="1600" dirty="0" smtClean="0">
                <a:latin typeface="Courier New"/>
                <a:cs typeface="Courier New"/>
              </a:rPr>
              <a:t>;</a:t>
            </a:r>
            <a:endParaRPr lang="en-US" sz="1600" dirty="0">
              <a:latin typeface="Courier New"/>
              <a:cs typeface="Courier New"/>
            </a:endParaRPr>
          </a:p>
          <a:p>
            <a:pPr marL="904875" lvl="1" indent="-457200">
              <a:buFont typeface="+mj-lt"/>
              <a:buAutoNum type="alphaUcPeriod"/>
            </a:pPr>
            <a:r>
              <a:rPr lang="en-US" sz="1600" dirty="0" err="1">
                <a:latin typeface="Courier New"/>
                <a:cs typeface="Courier New"/>
              </a:rPr>
              <a:t>textscan</a:t>
            </a:r>
            <a:r>
              <a:rPr lang="en-US" sz="1600" dirty="0">
                <a:latin typeface="Courier New"/>
                <a:cs typeface="Courier New"/>
              </a:rPr>
              <a:t>(fid,’</a:t>
            </a:r>
            <a:r>
              <a:rPr lang="en-US" sz="1600" dirty="0" smtClean="0">
                <a:latin typeface="Courier New"/>
                <a:cs typeface="Courier New"/>
              </a:rPr>
              <a:t>%i%t%</a:t>
            </a:r>
            <a:r>
              <a:rPr lang="en-US" sz="1600" dirty="0">
                <a:latin typeface="Courier New"/>
                <a:cs typeface="Courier New"/>
              </a:rPr>
              <a:t>f%</a:t>
            </a:r>
            <a:r>
              <a:rPr lang="en-US" sz="1600" dirty="0" smtClean="0">
                <a:latin typeface="Courier New"/>
                <a:cs typeface="Courier New"/>
              </a:rPr>
              <a:t>f’,</a:t>
            </a:r>
            <a:r>
              <a:rPr lang="en-US" sz="1600" dirty="0">
                <a:latin typeface="Courier New"/>
                <a:cs typeface="Courier New"/>
              </a:rPr>
              <a:t>10,’delimiter’,’\t’);</a:t>
            </a:r>
            <a:endParaRPr lang="en-US" sz="1600" dirty="0" smtClean="0">
              <a:latin typeface="Courier New"/>
              <a:cs typeface="Courier New"/>
            </a:endParaRPr>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137584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4" end="4"/>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iterate type="lt">
                                    <p:tmAbs val="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a:t>
            </a:r>
            <a:r>
              <a:rPr lang="sv-SE" dirty="0" err="1" smtClean="0">
                <a:latin typeface="Courier New"/>
                <a:cs typeface="Courier New"/>
              </a:rPr>
              <a:t>File</a:t>
            </a:r>
            <a:r>
              <a:rPr lang="sv-SE" dirty="0" smtClean="0"/>
              <a:t> </a:t>
            </a:r>
            <a:r>
              <a:rPr lang="sv-SE" dirty="0" err="1" smtClean="0"/>
              <a:t>Function</a:t>
            </a:r>
            <a:r>
              <a:rPr lang="sv-SE" dirty="0" smtClean="0"/>
              <a:t> </a:t>
            </a:r>
            <a:r>
              <a:rPr lang="sv-SE" dirty="0" err="1" smtClean="0"/>
              <a:t>Family</a:t>
            </a:r>
            <a:endParaRPr lang="en-US" dirty="0"/>
          </a:p>
        </p:txBody>
      </p:sp>
      <p:sp>
        <p:nvSpPr>
          <p:cNvPr id="3" name="Content Placeholder 2"/>
          <p:cNvSpPr>
            <a:spLocks noGrp="1"/>
          </p:cNvSpPr>
          <p:nvPr>
            <p:ph idx="1"/>
          </p:nvPr>
        </p:nvSpPr>
        <p:spPr/>
        <p:txBody>
          <a:bodyPr/>
          <a:lstStyle/>
          <a:p>
            <a:r>
              <a:rPr lang="sv-SE" dirty="0" smtClean="0"/>
              <a:t>Working with file names in MATLAB is not </a:t>
            </a:r>
            <a:r>
              <a:rPr lang="sv-SE" dirty="0" err="1" smtClean="0"/>
              <a:t>always</a:t>
            </a:r>
            <a:r>
              <a:rPr lang="sv-SE" dirty="0" smtClean="0"/>
              <a:t> straightforward, although there are commands like </a:t>
            </a:r>
            <a:r>
              <a:rPr lang="sv-SE" dirty="0" smtClean="0">
                <a:latin typeface="Courier New" pitchFamily="49" charset="0"/>
                <a:cs typeface="Courier New" pitchFamily="49" charset="0"/>
              </a:rPr>
              <a:t>fileparts</a:t>
            </a:r>
            <a:r>
              <a:rPr lang="sv-SE" dirty="0" smtClean="0"/>
              <a:t>, </a:t>
            </a:r>
            <a:r>
              <a:rPr lang="sv-SE" dirty="0" err="1" smtClean="0">
                <a:latin typeface="Courier New" pitchFamily="49" charset="0"/>
                <a:cs typeface="Courier New" pitchFamily="49" charset="0"/>
              </a:rPr>
              <a:t>filesep</a:t>
            </a:r>
            <a:r>
              <a:rPr lang="sv-SE" dirty="0" smtClean="0">
                <a:latin typeface="Courier New" pitchFamily="49" charset="0"/>
                <a:cs typeface="Courier New" pitchFamily="49" charset="0"/>
              </a:rPr>
              <a:t>,</a:t>
            </a:r>
            <a:r>
              <a:rPr lang="sv-SE" dirty="0" smtClean="0"/>
              <a:t> and </a:t>
            </a:r>
            <a:r>
              <a:rPr lang="sv-SE" dirty="0" err="1" smtClean="0">
                <a:latin typeface="Courier New" pitchFamily="49" charset="0"/>
                <a:cs typeface="Courier New" pitchFamily="49" charset="0"/>
              </a:rPr>
              <a:t>fullfile</a:t>
            </a:r>
            <a:endParaRPr lang="sv-SE" dirty="0" smtClean="0"/>
          </a:p>
          <a:p>
            <a:r>
              <a:rPr lang="sv-SE" dirty="0" smtClean="0"/>
              <a:t>We have developed a family of commands for working with file names. It is called </a:t>
            </a:r>
            <a:r>
              <a:rPr lang="sv-SE" dirty="0" smtClean="0">
                <a:latin typeface="Courier New" pitchFamily="49" charset="0"/>
                <a:cs typeface="Courier New" pitchFamily="49" charset="0"/>
              </a:rPr>
              <a:t>file</a:t>
            </a:r>
            <a:r>
              <a:rPr lang="sv-SE" dirty="0" smtClean="0"/>
              <a:t> and can be found in the </a:t>
            </a:r>
            <a:r>
              <a:rPr lang="sv-SE" dirty="0" smtClean="0">
                <a:latin typeface="Courier New" pitchFamily="49" charset="0"/>
                <a:cs typeface="Courier New" pitchFamily="49" charset="0"/>
              </a:rPr>
              <a:t>CmsRead</a:t>
            </a:r>
            <a:r>
              <a:rPr lang="sv-SE" dirty="0" smtClean="0"/>
              <a:t> directory of SVN repository </a:t>
            </a:r>
            <a:r>
              <a:rPr lang="sv-SE" dirty="0" smtClean="0">
                <a:hlinkClick r:id="rId2"/>
              </a:rPr>
              <a:t>https://svn.studsvikscandpower.com/cmslab/trunk</a:t>
            </a:r>
            <a:endParaRPr lang="sv-SE" dirty="0" smtClean="0"/>
          </a:p>
          <a:p>
            <a:r>
              <a:rPr lang="en-US" dirty="0" smtClean="0"/>
              <a:t>The </a:t>
            </a:r>
            <a:r>
              <a:rPr lang="en-US" dirty="0" smtClean="0">
                <a:latin typeface="Courier New" pitchFamily="49" charset="0"/>
                <a:cs typeface="Courier New" pitchFamily="49" charset="0"/>
              </a:rPr>
              <a:t>file</a:t>
            </a:r>
            <a:r>
              <a:rPr lang="en-US" dirty="0" smtClean="0"/>
              <a:t> command family is invoked like this:</a:t>
            </a:r>
          </a:p>
          <a:p>
            <a:pPr lvl="1">
              <a:tabLst>
                <a:tab pos="1339850" algn="l"/>
              </a:tabLst>
            </a:pPr>
            <a:r>
              <a:rPr lang="en-US" dirty="0" smtClean="0">
                <a:latin typeface="Courier New" pitchFamily="49" charset="0"/>
                <a:cs typeface="Courier New" pitchFamily="49" charset="0"/>
              </a:rPr>
              <a:t>answer = file(</a:t>
            </a:r>
            <a:r>
              <a:rPr lang="en-US" dirty="0" err="1" smtClean="0">
                <a:latin typeface="Courier New" pitchFamily="49" charset="0"/>
                <a:cs typeface="Courier New" pitchFamily="49" charset="0"/>
              </a:rPr>
              <a:t>cmd,args</a:t>
            </a:r>
            <a:r>
              <a:rPr lang="en-US" dirty="0" smtClean="0">
                <a:latin typeface="Courier New" pitchFamily="49" charset="0"/>
                <a:cs typeface="Courier New" pitchFamily="49" charset="0"/>
              </a:rPr>
              <a:t>)</a:t>
            </a:r>
            <a:r>
              <a:rPr lang="en-US" dirty="0" smtClean="0">
                <a:cs typeface="Courier New" pitchFamily="49" charset="0"/>
              </a:rPr>
              <a:t>, where</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cmd</a:t>
            </a:r>
            <a:r>
              <a:rPr lang="en-US" dirty="0" smtClean="0">
                <a:latin typeface="Courier New" pitchFamily="49" charset="0"/>
                <a:cs typeface="Courier New" pitchFamily="49" charset="0"/>
              </a:rPr>
              <a:t>	</a:t>
            </a:r>
            <a:r>
              <a:rPr lang="en-US" dirty="0" smtClean="0">
                <a:cs typeface="Courier New" pitchFamily="49" charset="0"/>
              </a:rPr>
              <a:t>– sub-command to invoke</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a:t>
            </a:r>
            <a:r>
              <a:rPr lang="en-US" dirty="0" smtClean="0">
                <a:cs typeface="Courier New" pitchFamily="49" charset="0"/>
              </a:rPr>
              <a:t>– argument(s) for specified sub-command</a:t>
            </a:r>
            <a:r>
              <a:rPr lang="en-US" dirty="0" smtClean="0"/>
              <a:t> </a:t>
            </a:r>
            <a:endParaRPr lang="sv-SE" dirty="0" smtClean="0">
              <a:cs typeface="Courier New" pitchFamily="49" charset="0"/>
            </a:endParaRP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28877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a:t>
            </a:r>
            <a:r>
              <a:rPr lang="sv-SE" dirty="0" err="1">
                <a:latin typeface="Courier New"/>
                <a:cs typeface="Courier New"/>
              </a:rPr>
              <a:t>File</a:t>
            </a:r>
            <a:r>
              <a:rPr lang="sv-SE" dirty="0"/>
              <a:t> </a:t>
            </a:r>
            <a:r>
              <a:rPr lang="sv-SE" dirty="0" err="1"/>
              <a:t>Function</a:t>
            </a:r>
            <a:r>
              <a:rPr lang="sv-SE" dirty="0"/>
              <a:t> </a:t>
            </a:r>
            <a:r>
              <a:rPr lang="sv-SE" dirty="0" err="1"/>
              <a:t>Family</a:t>
            </a:r>
            <a:endParaRPr lang="en-US" dirty="0"/>
          </a:p>
        </p:txBody>
      </p:sp>
      <p:sp>
        <p:nvSpPr>
          <p:cNvPr id="3" name="Content Placeholder 2"/>
          <p:cNvSpPr>
            <a:spLocks noGrp="1"/>
          </p:cNvSpPr>
          <p:nvPr>
            <p:ph idx="1"/>
          </p:nvPr>
        </p:nvSpPr>
        <p:spPr/>
        <p:txBody>
          <a:bodyPr/>
          <a:lstStyle/>
          <a:p>
            <a:r>
              <a:rPr lang="en-US" dirty="0" smtClean="0"/>
              <a:t>The following sub-functions </a:t>
            </a:r>
            <a:r>
              <a:rPr lang="en-US" dirty="0"/>
              <a:t>are available:</a:t>
            </a:r>
          </a:p>
          <a:p>
            <a:pPr lvl="1">
              <a:tabLst>
                <a:tab pos="2243138" algn="l"/>
              </a:tabLst>
            </a:pPr>
            <a:r>
              <a:rPr lang="en-US" dirty="0" smtClean="0">
                <a:latin typeface="Courier New" pitchFamily="49" charset="0"/>
                <a:cs typeface="Courier New" pitchFamily="49" charset="0"/>
              </a:rPr>
              <a:t>dirname</a:t>
            </a:r>
            <a:r>
              <a:rPr lang="en-US" dirty="0" smtClean="0"/>
              <a:t>	Returns </a:t>
            </a:r>
            <a:r>
              <a:rPr lang="en-US" dirty="0"/>
              <a:t>the directory name of a path.</a:t>
            </a:r>
          </a:p>
          <a:p>
            <a:pPr lvl="1">
              <a:tabLst>
                <a:tab pos="2243138" algn="l"/>
              </a:tabLst>
            </a:pPr>
            <a:r>
              <a:rPr lang="en-US" dirty="0" smtClean="0">
                <a:latin typeface="Courier New" pitchFamily="49" charset="0"/>
                <a:cs typeface="Courier New" pitchFamily="49" charset="0"/>
              </a:rPr>
              <a:t>tail</a:t>
            </a:r>
            <a:r>
              <a:rPr lang="en-US" dirty="0" smtClean="0"/>
              <a:t>	Returns </a:t>
            </a:r>
            <a:r>
              <a:rPr lang="en-US" dirty="0"/>
              <a:t>the file name of a path.</a:t>
            </a:r>
          </a:p>
          <a:p>
            <a:pPr lvl="1">
              <a:tabLst>
                <a:tab pos="2243138" algn="l"/>
              </a:tabLst>
            </a:pPr>
            <a:r>
              <a:rPr lang="en-US" dirty="0" smtClean="0">
                <a:latin typeface="Courier New" pitchFamily="49" charset="0"/>
                <a:cs typeface="Courier New" pitchFamily="49" charset="0"/>
              </a:rPr>
              <a:t>rootname</a:t>
            </a:r>
            <a:r>
              <a:rPr lang="en-US" dirty="0" smtClean="0"/>
              <a:t>	Returns </a:t>
            </a:r>
            <a:r>
              <a:rPr lang="en-US" dirty="0"/>
              <a:t>the root name of a path.</a:t>
            </a:r>
          </a:p>
          <a:p>
            <a:pPr lvl="1">
              <a:tabLst>
                <a:tab pos="2243138" algn="l"/>
              </a:tabLst>
            </a:pPr>
            <a:r>
              <a:rPr lang="en-US" dirty="0" smtClean="0">
                <a:latin typeface="Courier New" pitchFamily="49" charset="0"/>
                <a:cs typeface="Courier New" pitchFamily="49" charset="0"/>
              </a:rPr>
              <a:t>extension</a:t>
            </a:r>
            <a:r>
              <a:rPr lang="en-US" dirty="0" smtClean="0"/>
              <a:t>	Returns </a:t>
            </a:r>
            <a:r>
              <a:rPr lang="en-US" dirty="0"/>
              <a:t>the file extension (including the dot) of a path.</a:t>
            </a:r>
          </a:p>
          <a:p>
            <a:pPr lvl="1">
              <a:tabLst>
                <a:tab pos="2243138" algn="l"/>
              </a:tabLst>
            </a:pPr>
            <a:r>
              <a:rPr lang="en-US" dirty="0" smtClean="0">
                <a:latin typeface="Courier New" pitchFamily="49" charset="0"/>
                <a:cs typeface="Courier New" pitchFamily="49" charset="0"/>
              </a:rPr>
              <a:t>join</a:t>
            </a:r>
            <a:r>
              <a:rPr lang="en-US" dirty="0" smtClean="0"/>
              <a:t>	Joins </a:t>
            </a:r>
            <a:r>
              <a:rPr lang="en-US" dirty="0"/>
              <a:t>names to create a path.</a:t>
            </a:r>
          </a:p>
          <a:p>
            <a:pPr lvl="1" defTabSz="1233488">
              <a:tabLst>
                <a:tab pos="2243138" algn="l"/>
              </a:tabLst>
            </a:pPr>
            <a:r>
              <a:rPr lang="en-US" dirty="0" smtClean="0">
                <a:latin typeface="Courier New" pitchFamily="49" charset="0"/>
                <a:cs typeface="Courier New" pitchFamily="49" charset="0"/>
              </a:rPr>
              <a:t>normalize</a:t>
            </a:r>
            <a:r>
              <a:rPr lang="en-US" dirty="0" smtClean="0"/>
              <a:t>	Normalizes </a:t>
            </a:r>
            <a:r>
              <a:rPr lang="en-US" dirty="0"/>
              <a:t>a path and returns its full path.</a:t>
            </a:r>
          </a:p>
          <a:p>
            <a:r>
              <a:rPr lang="en-US" dirty="0" smtClean="0"/>
              <a:t>All </a:t>
            </a:r>
            <a:r>
              <a:rPr lang="en-US" dirty="0"/>
              <a:t>sub-functions except </a:t>
            </a:r>
            <a:r>
              <a:rPr lang="en-US" dirty="0" smtClean="0">
                <a:latin typeface="Courier New" pitchFamily="49" charset="0"/>
                <a:cs typeface="Courier New" pitchFamily="49" charset="0"/>
              </a:rPr>
              <a:t>join</a:t>
            </a:r>
            <a:r>
              <a:rPr lang="en-US" dirty="0" smtClean="0"/>
              <a:t> </a:t>
            </a:r>
            <a:r>
              <a:rPr lang="en-US" dirty="0"/>
              <a:t>can also be called with a cell array </a:t>
            </a:r>
            <a:r>
              <a:rPr lang="en-US" dirty="0" smtClean="0"/>
              <a:t>of paths</a:t>
            </a:r>
            <a:endParaRPr lang="en-US" dirty="0"/>
          </a:p>
          <a:p>
            <a:r>
              <a:rPr lang="en-US" dirty="0" smtClean="0"/>
              <a:t>Under Windows, </a:t>
            </a:r>
            <a:r>
              <a:rPr lang="en-US" dirty="0"/>
              <a:t>both slash (</a:t>
            </a:r>
            <a:r>
              <a:rPr lang="en-US" dirty="0">
                <a:latin typeface="Courier New" pitchFamily="49" charset="0"/>
                <a:cs typeface="Courier New" pitchFamily="49" charset="0"/>
              </a:rPr>
              <a:t>/</a:t>
            </a:r>
            <a:r>
              <a:rPr lang="en-US" dirty="0"/>
              <a:t>) and backslash (</a:t>
            </a:r>
            <a:r>
              <a:rPr lang="en-US" dirty="0">
                <a:latin typeface="Courier New" pitchFamily="49" charset="0"/>
                <a:cs typeface="Courier New" pitchFamily="49" charset="0"/>
              </a:rPr>
              <a:t>\</a:t>
            </a:r>
            <a:r>
              <a:rPr lang="en-US" dirty="0"/>
              <a:t>) are valid file </a:t>
            </a:r>
            <a:r>
              <a:rPr lang="en-US" dirty="0" smtClean="0"/>
              <a:t>separators</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277760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a:t>
            </a:r>
            <a:r>
              <a:rPr lang="sv-SE" dirty="0" err="1">
                <a:latin typeface="Courier New"/>
                <a:cs typeface="Courier New"/>
              </a:rPr>
              <a:t>File</a:t>
            </a:r>
            <a:r>
              <a:rPr lang="sv-SE" dirty="0"/>
              <a:t> </a:t>
            </a:r>
            <a:r>
              <a:rPr lang="sv-SE" dirty="0" err="1"/>
              <a:t>Function</a:t>
            </a:r>
            <a:r>
              <a:rPr lang="sv-SE" dirty="0"/>
              <a:t> </a:t>
            </a:r>
            <a:r>
              <a:rPr lang="sv-SE" dirty="0" err="1"/>
              <a:t>Family</a:t>
            </a:r>
            <a:endParaRPr lang="en-US" dirty="0"/>
          </a:p>
        </p:txBody>
      </p:sp>
      <p:sp>
        <p:nvSpPr>
          <p:cNvPr id="3" name="Content Placeholder 2"/>
          <p:cNvSpPr>
            <a:spLocks noGrp="1"/>
          </p:cNvSpPr>
          <p:nvPr>
            <p:ph idx="1"/>
          </p:nvPr>
        </p:nvSpPr>
        <p:spPr/>
        <p:txBody>
          <a:bodyPr/>
          <a:lstStyle/>
          <a:p>
            <a:r>
              <a:rPr lang="en-US" dirty="0" smtClean="0"/>
              <a:t>Examples:</a:t>
            </a:r>
          </a:p>
          <a:p>
            <a:pPr marL="449262" lvl="1" indent="0">
              <a:spcAft>
                <a:spcPts val="600"/>
              </a:spcAft>
              <a:buNone/>
            </a:pPr>
            <a:r>
              <a:rPr lang="sv-SE" dirty="0" smtClean="0">
                <a:latin typeface="Courier New" pitchFamily="49" charset="0"/>
                <a:cs typeface="Courier New" pitchFamily="49" charset="0"/>
              </a:rPr>
              <a:t>file(’dirname’, ’C:\Windows\win.ini’)</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ans = C:\Windows</a:t>
            </a:r>
          </a:p>
          <a:p>
            <a:pPr marL="449262" lvl="1" indent="0">
              <a:spcAft>
                <a:spcPts val="600"/>
              </a:spcAft>
              <a:buNone/>
            </a:pPr>
            <a:r>
              <a:rPr lang="sv-SE" dirty="0" smtClean="0">
                <a:latin typeface="Courier New" pitchFamily="49" charset="0"/>
                <a:cs typeface="Courier New" pitchFamily="49" charset="0"/>
              </a:rPr>
              <a:t>file(’tail’, ’C:\Windows\win.ini’)</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ans = win.ini</a:t>
            </a:r>
          </a:p>
          <a:p>
            <a:pPr marL="449262" lvl="1" indent="0">
              <a:spcAft>
                <a:spcPts val="600"/>
              </a:spcAft>
              <a:buNone/>
            </a:pPr>
            <a:r>
              <a:rPr lang="sv-SE" dirty="0" smtClean="0">
                <a:latin typeface="Courier New" pitchFamily="49" charset="0"/>
                <a:cs typeface="Courier New" pitchFamily="49" charset="0"/>
              </a:rPr>
              <a:t>file(’rootname’, ’C:\Windows\win.ini’)</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ans = C:\Windows\win</a:t>
            </a:r>
          </a:p>
          <a:p>
            <a:pPr marL="449262" lvl="1" indent="0">
              <a:spcAft>
                <a:spcPts val="600"/>
              </a:spcAft>
              <a:buNone/>
            </a:pPr>
            <a:r>
              <a:rPr lang="sv-SE" dirty="0">
                <a:latin typeface="Courier New" pitchFamily="49" charset="0"/>
                <a:cs typeface="Courier New" pitchFamily="49" charset="0"/>
              </a:rPr>
              <a:t>file</a:t>
            </a:r>
            <a:r>
              <a:rPr lang="sv-SE" dirty="0" smtClean="0">
                <a:latin typeface="Courier New" pitchFamily="49" charset="0"/>
                <a:cs typeface="Courier New" pitchFamily="49" charset="0"/>
              </a:rPr>
              <a:t>(’extension’, </a:t>
            </a:r>
            <a:r>
              <a:rPr lang="sv-SE" dirty="0">
                <a:latin typeface="Courier New" pitchFamily="49" charset="0"/>
                <a:cs typeface="Courier New" pitchFamily="49" charset="0"/>
              </a:rPr>
              <a:t>’C:\Windows\win.ini’)</a:t>
            </a:r>
            <a:br>
              <a:rPr lang="sv-SE" dirty="0">
                <a:latin typeface="Courier New" pitchFamily="49" charset="0"/>
                <a:cs typeface="Courier New" pitchFamily="49" charset="0"/>
              </a:rPr>
            </a:br>
            <a:r>
              <a:rPr lang="sv-SE" dirty="0">
                <a:latin typeface="Courier New" pitchFamily="49" charset="0"/>
                <a:cs typeface="Courier New" pitchFamily="49" charset="0"/>
              </a:rPr>
              <a:t>ans = </a:t>
            </a:r>
            <a:r>
              <a:rPr lang="sv-SE" dirty="0" smtClean="0">
                <a:latin typeface="Courier New" pitchFamily="49" charset="0"/>
                <a:cs typeface="Courier New" pitchFamily="49" charset="0"/>
              </a:rPr>
              <a:t>.ini</a:t>
            </a:r>
          </a:p>
          <a:p>
            <a:pPr marL="449262" lvl="1" indent="0">
              <a:spcAft>
                <a:spcPts val="600"/>
              </a:spcAft>
              <a:buNone/>
            </a:pPr>
            <a:r>
              <a:rPr lang="sv-SE" dirty="0">
                <a:latin typeface="Courier New" pitchFamily="49" charset="0"/>
                <a:cs typeface="Courier New" pitchFamily="49" charset="0"/>
              </a:rPr>
              <a:t>file(’join’, {'C:\', 'Windows', 'win.ini</a:t>
            </a:r>
            <a:r>
              <a:rPr lang="sv-SE" dirty="0" smtClean="0">
                <a:latin typeface="Courier New" pitchFamily="49" charset="0"/>
                <a:cs typeface="Courier New" pitchFamily="49" charset="0"/>
              </a:rPr>
              <a:t>'})</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ans = C</a:t>
            </a:r>
            <a:r>
              <a:rPr lang="sv-SE" dirty="0">
                <a:latin typeface="Courier New" pitchFamily="49" charset="0"/>
                <a:cs typeface="Courier New" pitchFamily="49" charset="0"/>
              </a:rPr>
              <a:t>:\</a:t>
            </a:r>
            <a:r>
              <a:rPr lang="sv-SE" dirty="0" smtClean="0">
                <a:latin typeface="Courier New" pitchFamily="49" charset="0"/>
                <a:cs typeface="Courier New" pitchFamily="49" charset="0"/>
              </a:rPr>
              <a:t>Windows\win.ini</a:t>
            </a:r>
          </a:p>
          <a:p>
            <a:pPr marL="449262" lvl="1" indent="0">
              <a:spcAft>
                <a:spcPts val="600"/>
              </a:spcAft>
              <a:buNone/>
            </a:pPr>
            <a:r>
              <a:rPr lang="sv-SE" dirty="0" smtClean="0">
                <a:latin typeface="Courier New" pitchFamily="49" charset="0"/>
                <a:cs typeface="Courier New" pitchFamily="49" charset="0"/>
              </a:rPr>
              <a:t>file(’normalize’, ’..\..\..\..\..\..\..\..\..\Windows’)</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ans = C:\Windows</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41494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File I/O</a:t>
            </a:r>
            <a:r>
              <a:rPr lang="en-US" dirty="0" smtClean="0"/>
              <a:t/>
            </a:r>
            <a:br>
              <a:rPr lang="en-US" dirty="0" smtClean="0"/>
            </a:br>
            <a:r>
              <a:rPr lang="en-US" i="1" dirty="0" smtClean="0"/>
              <a:t>Learning Outcomes</a:t>
            </a:r>
            <a:endParaRPr lang="en-US" i="1" dirty="0"/>
          </a:p>
        </p:txBody>
      </p:sp>
      <p:sp>
        <p:nvSpPr>
          <p:cNvPr id="3" name="Content Placeholder 2"/>
          <p:cNvSpPr>
            <a:spLocks noGrp="1"/>
          </p:cNvSpPr>
          <p:nvPr>
            <p:ph idx="1"/>
          </p:nvPr>
        </p:nvSpPr>
        <p:spPr/>
        <p:txBody>
          <a:bodyPr/>
          <a:lstStyle/>
          <a:p>
            <a:r>
              <a:rPr lang="en-US" dirty="0" smtClean="0"/>
              <a:t>Read and write data from and to various file types with arbitrary formatting</a:t>
            </a:r>
          </a:p>
          <a:p>
            <a:r>
              <a:rPr lang="en-US" dirty="0" smtClean="0"/>
              <a:t>Understand the file structure of HDF5 files</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30145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HDF5?</a:t>
            </a:r>
            <a:endParaRPr lang="en-US" dirty="0"/>
          </a:p>
        </p:txBody>
      </p:sp>
      <p:sp>
        <p:nvSpPr>
          <p:cNvPr id="3" name="Content Placeholder 2"/>
          <p:cNvSpPr>
            <a:spLocks noGrp="1"/>
          </p:cNvSpPr>
          <p:nvPr>
            <p:ph idx="1"/>
          </p:nvPr>
        </p:nvSpPr>
        <p:spPr/>
        <p:txBody>
          <a:bodyPr/>
          <a:lstStyle/>
          <a:p>
            <a:r>
              <a:rPr lang="en-US" sz="2000" dirty="0" smtClean="0"/>
              <a:t>A versatile data model that can represent very complex data objects and a wide variety of metadata</a:t>
            </a:r>
          </a:p>
          <a:p>
            <a:r>
              <a:rPr lang="en-US" sz="2000" dirty="0" smtClean="0"/>
              <a:t>A completely portable file format with no limit on the number or size of data objects in the collection</a:t>
            </a:r>
          </a:p>
          <a:p>
            <a:r>
              <a:rPr lang="en-US" sz="2000" dirty="0" smtClean="0"/>
              <a:t>A software library that runs on a range of computational platforms, from laptops to massively parallel systems, and implements a high-level API with C, C++, Fortran 90, and Java interfaces</a:t>
            </a:r>
          </a:p>
          <a:p>
            <a:r>
              <a:rPr lang="en-US" sz="2000" dirty="0" smtClean="0"/>
              <a:t>A rich set of integrated performance features that allow for access time and storage space optimizations</a:t>
            </a:r>
          </a:p>
          <a:p>
            <a:r>
              <a:rPr lang="en-US" sz="2000" dirty="0" smtClean="0"/>
              <a:t>Tools and applications for managing, manipulating, viewing, and analyzing the data in the collection</a:t>
            </a:r>
          </a:p>
          <a:p>
            <a:r>
              <a:rPr lang="sv-SE" sz="2000" dirty="0" err="1" smtClean="0"/>
              <a:t>More</a:t>
            </a:r>
            <a:r>
              <a:rPr lang="sv-SE" sz="2000" dirty="0" smtClean="0"/>
              <a:t> info: </a:t>
            </a:r>
            <a:r>
              <a:rPr lang="sv-SE" sz="2000" dirty="0" smtClean="0">
                <a:hlinkClick r:id="rId2"/>
              </a:rPr>
              <a:t>http://www.hdfgroup.org</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4055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Working</a:t>
            </a:r>
            <a:r>
              <a:rPr lang="sv-SE" dirty="0"/>
              <a:t> </a:t>
            </a:r>
            <a:r>
              <a:rPr lang="sv-SE" dirty="0" err="1"/>
              <a:t>with</a:t>
            </a:r>
            <a:r>
              <a:rPr lang="sv-SE" dirty="0"/>
              <a:t> HDF5 </a:t>
            </a:r>
            <a:r>
              <a:rPr lang="sv-SE" dirty="0" err="1"/>
              <a:t>Files</a:t>
            </a:r>
            <a:endParaRPr lang="en-US" dirty="0"/>
          </a:p>
        </p:txBody>
      </p:sp>
      <p:sp>
        <p:nvSpPr>
          <p:cNvPr id="3" name="Content Placeholder 2"/>
          <p:cNvSpPr>
            <a:spLocks noGrp="1"/>
          </p:cNvSpPr>
          <p:nvPr>
            <p:ph idx="1"/>
          </p:nvPr>
        </p:nvSpPr>
        <p:spPr/>
        <p:txBody>
          <a:bodyPr/>
          <a:lstStyle/>
          <a:p>
            <a:r>
              <a:rPr lang="en-US" dirty="0"/>
              <a:t>An HDF5 file is a container for storing a variety of scientific data and is composed of two primary types of objects: groups and </a:t>
            </a:r>
            <a:r>
              <a:rPr lang="en-US" dirty="0" smtClean="0"/>
              <a:t>datasets</a:t>
            </a:r>
            <a:endParaRPr lang="en-US" dirty="0"/>
          </a:p>
          <a:p>
            <a:pPr lvl="1"/>
            <a:r>
              <a:rPr lang="en-US" b="1" dirty="0"/>
              <a:t>HDF5 group:</a:t>
            </a:r>
            <a:r>
              <a:rPr lang="en-US" dirty="0"/>
              <a:t> a grouping structure containing zero or more HDF5 objects, together with supporting </a:t>
            </a:r>
            <a:r>
              <a:rPr lang="en-US" dirty="0" smtClean="0"/>
              <a:t>metadata</a:t>
            </a:r>
          </a:p>
          <a:p>
            <a:pPr lvl="1"/>
            <a:r>
              <a:rPr lang="en-US" b="1" dirty="0" smtClean="0"/>
              <a:t>HDF5 </a:t>
            </a:r>
            <a:r>
              <a:rPr lang="en-US" b="1" dirty="0"/>
              <a:t>dataset:</a:t>
            </a:r>
            <a:r>
              <a:rPr lang="en-US" dirty="0"/>
              <a:t> a multidimensional array of data elements, together with supporting </a:t>
            </a:r>
            <a:r>
              <a:rPr lang="en-US" dirty="0" smtClean="0"/>
              <a:t>metadata</a:t>
            </a:r>
          </a:p>
          <a:p>
            <a:r>
              <a:rPr lang="en-US" dirty="0" smtClean="0"/>
              <a:t>The container can be though of as a file system with folders (groups) containing files (datasets)</a:t>
            </a:r>
          </a:p>
          <a:p>
            <a:r>
              <a:rPr lang="en-US" dirty="0" smtClean="0"/>
              <a:t>Groups or datasets </a:t>
            </a:r>
            <a:r>
              <a:rPr lang="en-US" dirty="0"/>
              <a:t>may have an associated attribute </a:t>
            </a:r>
            <a:r>
              <a:rPr lang="en-US" dirty="0" smtClean="0"/>
              <a:t>list</a:t>
            </a:r>
          </a:p>
          <a:p>
            <a:pPr lvl="1"/>
            <a:r>
              <a:rPr lang="en-US" dirty="0" smtClean="0"/>
              <a:t>An </a:t>
            </a:r>
            <a:r>
              <a:rPr lang="en-US" b="1" dirty="0"/>
              <a:t>HDF5 attribute</a:t>
            </a:r>
            <a:r>
              <a:rPr lang="en-US" dirty="0"/>
              <a:t> is a user-defined HDF5 structure that provides extra information about an HDF5 </a:t>
            </a:r>
            <a:r>
              <a:rPr lang="en-US" dirty="0" smtClean="0"/>
              <a:t>object</a:t>
            </a:r>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404221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Working</a:t>
            </a:r>
            <a:r>
              <a:rPr lang="sv-SE" dirty="0"/>
              <a:t> </a:t>
            </a:r>
            <a:r>
              <a:rPr lang="sv-SE" dirty="0" err="1"/>
              <a:t>with</a:t>
            </a:r>
            <a:r>
              <a:rPr lang="sv-SE" dirty="0"/>
              <a:t> HDF5 </a:t>
            </a:r>
            <a:r>
              <a:rPr lang="sv-SE" dirty="0" err="1"/>
              <a:t>Files</a:t>
            </a:r>
            <a:endParaRPr lang="en-US" dirty="0"/>
          </a:p>
        </p:txBody>
      </p:sp>
      <p:sp>
        <p:nvSpPr>
          <p:cNvPr id="3" name="Content Placeholder 2"/>
          <p:cNvSpPr>
            <a:spLocks noGrp="1"/>
          </p:cNvSpPr>
          <p:nvPr>
            <p:ph idx="1"/>
          </p:nvPr>
        </p:nvSpPr>
        <p:spPr/>
        <p:txBody>
          <a:bodyPr/>
          <a:lstStyle/>
          <a:p>
            <a:r>
              <a:rPr lang="en-US" dirty="0" smtClean="0"/>
              <a:t>Working </a:t>
            </a:r>
            <a:r>
              <a:rPr lang="en-US" dirty="0"/>
              <a:t>with groups and datasets is similar in many ways to working with directories and files in UNIX. As with UNIX directories and files, an HDF5 object in an HDF5 file is often referred to by its </a:t>
            </a:r>
            <a:r>
              <a:rPr lang="en-US" b="1" dirty="0"/>
              <a:t>full path name</a:t>
            </a:r>
            <a:r>
              <a:rPr lang="en-US" dirty="0"/>
              <a:t> (also called an </a:t>
            </a:r>
            <a:r>
              <a:rPr lang="en-US" b="1" dirty="0"/>
              <a:t>absolute path name</a:t>
            </a:r>
            <a:r>
              <a:rPr lang="en-US" dirty="0" smtClean="0"/>
              <a:t>)</a:t>
            </a:r>
            <a:endParaRPr lang="en-US" dirty="0"/>
          </a:p>
          <a:p>
            <a:r>
              <a:rPr lang="en-US" dirty="0">
                <a:latin typeface="Courier New" pitchFamily="49" charset="0"/>
                <a:cs typeface="Courier New" pitchFamily="49" charset="0"/>
              </a:rPr>
              <a:t>/</a:t>
            </a:r>
            <a:r>
              <a:rPr lang="en-US" dirty="0"/>
              <a:t> signifies the root </a:t>
            </a:r>
            <a:r>
              <a:rPr lang="en-US" dirty="0" smtClean="0"/>
              <a:t>group</a:t>
            </a:r>
          </a:p>
          <a:p>
            <a:r>
              <a:rPr lang="en-US" dirty="0" smtClean="0">
                <a:latin typeface="Courier New" pitchFamily="49" charset="0"/>
                <a:cs typeface="Courier New" pitchFamily="49" charset="0"/>
              </a:rPr>
              <a:t>/</a:t>
            </a:r>
            <a:r>
              <a:rPr lang="en-US" dirty="0">
                <a:latin typeface="Courier New" pitchFamily="49" charset="0"/>
                <a:cs typeface="Courier New" pitchFamily="49" charset="0"/>
              </a:rPr>
              <a:t>foo</a:t>
            </a:r>
            <a:r>
              <a:rPr lang="en-US" dirty="0"/>
              <a:t> signifies a member of the root group called </a:t>
            </a:r>
            <a:r>
              <a:rPr lang="en-US" dirty="0" smtClean="0">
                <a:latin typeface="Courier New" pitchFamily="49" charset="0"/>
                <a:cs typeface="Courier New" pitchFamily="49" charset="0"/>
              </a:rPr>
              <a:t>foo</a:t>
            </a:r>
            <a:endParaRPr lang="en-US" dirty="0" smtClean="0"/>
          </a:p>
          <a:p>
            <a:r>
              <a:rPr lang="en-US" dirty="0" smtClean="0">
                <a:latin typeface="Courier New" pitchFamily="49" charset="0"/>
                <a:cs typeface="Courier New" pitchFamily="49" charset="0"/>
              </a:rPr>
              <a:t>/foo/bar</a:t>
            </a:r>
            <a:r>
              <a:rPr lang="en-US" dirty="0" smtClean="0"/>
              <a:t> </a:t>
            </a:r>
            <a:r>
              <a:rPr lang="en-US" dirty="0"/>
              <a:t>signifies a member of the group </a:t>
            </a:r>
            <a:r>
              <a:rPr lang="en-US" dirty="0">
                <a:latin typeface="Courier New" pitchFamily="49" charset="0"/>
                <a:cs typeface="Courier New" pitchFamily="49" charset="0"/>
              </a:rPr>
              <a:t>foo</a:t>
            </a:r>
            <a:r>
              <a:rPr lang="en-US" dirty="0"/>
              <a:t>, </a:t>
            </a:r>
            <a:r>
              <a:rPr lang="en-US" dirty="0" smtClean="0"/>
              <a:t>which, </a:t>
            </a:r>
            <a:r>
              <a:rPr lang="en-US" dirty="0"/>
              <a:t>in </a:t>
            </a:r>
            <a:r>
              <a:rPr lang="en-US" dirty="0" smtClean="0"/>
              <a:t>turn, </a:t>
            </a:r>
            <a:r>
              <a:rPr lang="en-US" dirty="0"/>
              <a:t>is a member of the root </a:t>
            </a:r>
            <a:r>
              <a:rPr lang="en-US" dirty="0" smtClean="0"/>
              <a:t>group</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203011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a:stCxn id="7" idx="2"/>
            <a:endCxn id="17" idx="0"/>
          </p:cNvCxnSpPr>
          <p:nvPr/>
        </p:nvCxnSpPr>
        <p:spPr>
          <a:xfrm>
            <a:off x="3566980" y="3447776"/>
            <a:ext cx="38682" cy="61210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sv-SE" dirty="0" err="1"/>
              <a:t>Working</a:t>
            </a:r>
            <a:r>
              <a:rPr lang="sv-SE" dirty="0"/>
              <a:t> </a:t>
            </a:r>
            <a:r>
              <a:rPr lang="sv-SE" dirty="0" err="1"/>
              <a:t>with</a:t>
            </a:r>
            <a:r>
              <a:rPr lang="sv-SE" dirty="0"/>
              <a:t> HDF5 </a:t>
            </a:r>
            <a:r>
              <a:rPr lang="sv-SE" dirty="0" err="1"/>
              <a:t>Files</a:t>
            </a:r>
            <a:endParaRPr lang="en-US" dirty="0"/>
          </a:p>
        </p:txBody>
      </p:sp>
      <p:sp>
        <p:nvSpPr>
          <p:cNvPr id="3" name="Content Placeholder 2"/>
          <p:cNvSpPr>
            <a:spLocks noGrp="1"/>
          </p:cNvSpPr>
          <p:nvPr>
            <p:ph idx="1"/>
          </p:nvPr>
        </p:nvSpPr>
        <p:spPr/>
        <p:txBody>
          <a:bodyPr/>
          <a:lstStyle/>
          <a:p>
            <a:r>
              <a:rPr lang="en-US" dirty="0" smtClean="0"/>
              <a:t>HDF5 file layout:</a:t>
            </a:r>
          </a:p>
          <a:p>
            <a:pPr marL="0" indent="0">
              <a:buNone/>
            </a:pPr>
            <a:r>
              <a:rPr lang="en-US" dirty="0" smtClean="0"/>
              <a:t> </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
        <p:nvSpPr>
          <p:cNvPr id="6" name="Rectangle 5"/>
          <p:cNvSpPr/>
          <p:nvPr/>
        </p:nvSpPr>
        <p:spPr>
          <a:xfrm>
            <a:off x="3551759" y="1816020"/>
            <a:ext cx="1493667" cy="3584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t>
            </a:r>
            <a:endParaRPr lang="en-US" dirty="0">
              <a:solidFill>
                <a:schemeClr val="tx1"/>
              </a:solidFill>
            </a:endParaRPr>
          </a:p>
        </p:txBody>
      </p:sp>
      <p:sp>
        <p:nvSpPr>
          <p:cNvPr id="7" name="Rectangle 6"/>
          <p:cNvSpPr/>
          <p:nvPr/>
        </p:nvSpPr>
        <p:spPr>
          <a:xfrm>
            <a:off x="3018119" y="2910116"/>
            <a:ext cx="1097722" cy="5376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group1</a:t>
            </a:r>
            <a:endParaRPr lang="en-US" dirty="0">
              <a:solidFill>
                <a:schemeClr val="tx1"/>
              </a:solidFill>
            </a:endParaRPr>
          </a:p>
        </p:txBody>
      </p:sp>
      <p:sp>
        <p:nvSpPr>
          <p:cNvPr id="8" name="Rectangle 7"/>
          <p:cNvSpPr/>
          <p:nvPr/>
        </p:nvSpPr>
        <p:spPr>
          <a:xfrm>
            <a:off x="4481344" y="2910116"/>
            <a:ext cx="1097722" cy="5376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group2</a:t>
            </a:r>
            <a:endParaRPr lang="en-US" dirty="0">
              <a:solidFill>
                <a:schemeClr val="tx1"/>
              </a:solidFill>
            </a:endParaRPr>
          </a:p>
        </p:txBody>
      </p:sp>
      <p:cxnSp>
        <p:nvCxnSpPr>
          <p:cNvPr id="10" name="Straight Connector 9"/>
          <p:cNvCxnSpPr>
            <a:stCxn id="6" idx="2"/>
            <a:endCxn id="7" idx="0"/>
          </p:cNvCxnSpPr>
          <p:nvPr/>
        </p:nvCxnSpPr>
        <p:spPr>
          <a:xfrm flipH="1">
            <a:off x="3566980" y="2174460"/>
            <a:ext cx="731613" cy="735656"/>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8" idx="0"/>
          </p:cNvCxnSpPr>
          <p:nvPr/>
        </p:nvCxnSpPr>
        <p:spPr>
          <a:xfrm>
            <a:off x="4298593" y="2174460"/>
            <a:ext cx="731612" cy="735656"/>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018119" y="4059884"/>
            <a:ext cx="1175085" cy="52632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set2</a:t>
            </a:r>
            <a:endParaRPr lang="en-US" dirty="0">
              <a:solidFill>
                <a:schemeClr val="tx1"/>
              </a:solidFill>
            </a:endParaRPr>
          </a:p>
        </p:txBody>
      </p:sp>
      <p:sp>
        <p:nvSpPr>
          <p:cNvPr id="20" name="Rounded Rectangle 19"/>
          <p:cNvSpPr/>
          <p:nvPr/>
        </p:nvSpPr>
        <p:spPr>
          <a:xfrm>
            <a:off x="1614870" y="4059884"/>
            <a:ext cx="1175085" cy="52540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set1</a:t>
            </a:r>
            <a:endParaRPr lang="en-US" dirty="0">
              <a:solidFill>
                <a:schemeClr val="tx1"/>
              </a:solidFill>
            </a:endParaRPr>
          </a:p>
        </p:txBody>
      </p:sp>
      <p:cxnSp>
        <p:nvCxnSpPr>
          <p:cNvPr id="28" name="Straight Connector 27"/>
          <p:cNvCxnSpPr>
            <a:stCxn id="7" idx="2"/>
            <a:endCxn id="20" idx="0"/>
          </p:cNvCxnSpPr>
          <p:nvPr/>
        </p:nvCxnSpPr>
        <p:spPr>
          <a:xfrm flipH="1">
            <a:off x="2202413" y="3447776"/>
            <a:ext cx="1364567" cy="61210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4403981" y="4058964"/>
            <a:ext cx="1175085" cy="52632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setA</a:t>
            </a:r>
            <a:endParaRPr lang="en-US" dirty="0">
              <a:solidFill>
                <a:schemeClr val="tx1"/>
              </a:solidFill>
            </a:endParaRPr>
          </a:p>
        </p:txBody>
      </p:sp>
      <p:cxnSp>
        <p:nvCxnSpPr>
          <p:cNvPr id="83" name="Straight Arrow Connector 82"/>
          <p:cNvCxnSpPr>
            <a:stCxn id="8" idx="2"/>
            <a:endCxn id="81" idx="0"/>
          </p:cNvCxnSpPr>
          <p:nvPr/>
        </p:nvCxnSpPr>
        <p:spPr>
          <a:xfrm flipH="1">
            <a:off x="4991524" y="3447776"/>
            <a:ext cx="38681" cy="61118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731466" y="4053298"/>
            <a:ext cx="1097722" cy="5376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groupX</a:t>
            </a:r>
            <a:endParaRPr lang="en-US" dirty="0">
              <a:solidFill>
                <a:schemeClr val="tx1"/>
              </a:solidFill>
            </a:endParaRPr>
          </a:p>
        </p:txBody>
      </p:sp>
      <p:cxnSp>
        <p:nvCxnSpPr>
          <p:cNvPr id="90" name="Straight Arrow Connector 89"/>
          <p:cNvCxnSpPr>
            <a:stCxn id="8" idx="2"/>
            <a:endCxn id="88" idx="0"/>
          </p:cNvCxnSpPr>
          <p:nvPr/>
        </p:nvCxnSpPr>
        <p:spPr>
          <a:xfrm>
            <a:off x="5030205" y="3447776"/>
            <a:ext cx="1250122" cy="60552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5731466" y="5221200"/>
            <a:ext cx="1175085" cy="52632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setX</a:t>
            </a:r>
            <a:endParaRPr lang="en-US" dirty="0">
              <a:solidFill>
                <a:schemeClr val="tx1"/>
              </a:solidFill>
            </a:endParaRPr>
          </a:p>
        </p:txBody>
      </p:sp>
      <p:cxnSp>
        <p:nvCxnSpPr>
          <p:cNvPr id="93" name="Straight Arrow Connector 92"/>
          <p:cNvCxnSpPr>
            <a:stCxn id="88" idx="2"/>
            <a:endCxn id="91" idx="0"/>
          </p:cNvCxnSpPr>
          <p:nvPr/>
        </p:nvCxnSpPr>
        <p:spPr>
          <a:xfrm>
            <a:off x="6280327" y="4590958"/>
            <a:ext cx="38682" cy="63024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4" name="Flowchart: Multidocument 93"/>
          <p:cNvSpPr/>
          <p:nvPr/>
        </p:nvSpPr>
        <p:spPr>
          <a:xfrm>
            <a:off x="6280327" y="2730896"/>
            <a:ext cx="1075320" cy="896100"/>
          </a:xfrm>
          <a:prstGeom prst="flowChartMultidocumen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attrib1</a:t>
            </a:r>
            <a:endParaRPr lang="en-US" dirty="0">
              <a:solidFill>
                <a:schemeClr val="tx1"/>
              </a:solidFill>
            </a:endParaRPr>
          </a:p>
        </p:txBody>
      </p:sp>
      <p:sp>
        <p:nvSpPr>
          <p:cNvPr id="98" name="Flowchart: Multidocument 97"/>
          <p:cNvSpPr/>
          <p:nvPr/>
        </p:nvSpPr>
        <p:spPr>
          <a:xfrm>
            <a:off x="7372159" y="5036314"/>
            <a:ext cx="1075320" cy="896100"/>
          </a:xfrm>
          <a:prstGeom prst="flowChartMultidocumen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attrib1</a:t>
            </a:r>
            <a:endParaRPr lang="en-US" dirty="0">
              <a:solidFill>
                <a:schemeClr val="tx1"/>
              </a:solidFill>
            </a:endParaRPr>
          </a:p>
        </p:txBody>
      </p:sp>
      <p:cxnSp>
        <p:nvCxnSpPr>
          <p:cNvPr id="115" name="Straight Arrow Connector 114"/>
          <p:cNvCxnSpPr>
            <a:stCxn id="8" idx="3"/>
            <a:endCxn id="94" idx="1"/>
          </p:cNvCxnSpPr>
          <p:nvPr/>
        </p:nvCxnSpPr>
        <p:spPr>
          <a:xfrm>
            <a:off x="5579066" y="3178946"/>
            <a:ext cx="701261"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1" idx="3"/>
            <a:endCxn id="98" idx="1"/>
          </p:cNvCxnSpPr>
          <p:nvPr/>
        </p:nvCxnSpPr>
        <p:spPr>
          <a:xfrm flipV="1">
            <a:off x="6906551" y="5484364"/>
            <a:ext cx="465608"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1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Working</a:t>
            </a:r>
            <a:r>
              <a:rPr lang="sv-SE" dirty="0"/>
              <a:t> </a:t>
            </a:r>
            <a:r>
              <a:rPr lang="sv-SE" dirty="0" err="1"/>
              <a:t>with</a:t>
            </a:r>
            <a:r>
              <a:rPr lang="sv-SE" dirty="0"/>
              <a:t> HDF5 </a:t>
            </a:r>
            <a:r>
              <a:rPr lang="sv-SE" dirty="0" err="1"/>
              <a:t>Files</a:t>
            </a:r>
            <a:endParaRPr lang="en-US" dirty="0"/>
          </a:p>
        </p:txBody>
      </p:sp>
      <p:sp>
        <p:nvSpPr>
          <p:cNvPr id="3" name="Content Placeholder 2"/>
          <p:cNvSpPr>
            <a:spLocks noGrp="1"/>
          </p:cNvSpPr>
          <p:nvPr>
            <p:ph idx="1"/>
          </p:nvPr>
        </p:nvSpPr>
        <p:spPr/>
        <p:txBody>
          <a:bodyPr/>
          <a:lstStyle/>
          <a:p>
            <a:r>
              <a:rPr lang="en-US" dirty="0" smtClean="0"/>
              <a:t>MATLAB provides both high-level and low-level access to HDF5 files</a:t>
            </a:r>
          </a:p>
          <a:p>
            <a:r>
              <a:rPr lang="sv-SE" dirty="0" smtClean="0"/>
              <a:t>There are only three </a:t>
            </a:r>
            <a:r>
              <a:rPr lang="sv-SE" dirty="0" err="1" smtClean="0"/>
              <a:t>high-level</a:t>
            </a:r>
            <a:r>
              <a:rPr lang="sv-SE" dirty="0" smtClean="0"/>
              <a:t> </a:t>
            </a:r>
            <a:r>
              <a:rPr lang="sv-SE" dirty="0" err="1" smtClean="0"/>
              <a:t>functions</a:t>
            </a:r>
            <a:r>
              <a:rPr lang="sv-SE" dirty="0" smtClean="0"/>
              <a:t> (</a:t>
            </a:r>
            <a:r>
              <a:rPr lang="sv-SE" dirty="0" smtClean="0">
                <a:latin typeface="Courier New"/>
                <a:cs typeface="Courier New"/>
              </a:rPr>
              <a:t>hdf5info</a:t>
            </a:r>
            <a:r>
              <a:rPr lang="sv-SE" dirty="0" smtClean="0"/>
              <a:t>, </a:t>
            </a:r>
            <a:r>
              <a:rPr lang="sv-SE" dirty="0" smtClean="0">
                <a:latin typeface="Courier New"/>
                <a:cs typeface="Courier New"/>
              </a:rPr>
              <a:t>hdf5read</a:t>
            </a:r>
            <a:r>
              <a:rPr lang="sv-SE" dirty="0" smtClean="0"/>
              <a:t>, </a:t>
            </a:r>
            <a:r>
              <a:rPr lang="sv-SE" dirty="0" smtClean="0">
                <a:latin typeface="Courier New"/>
                <a:cs typeface="Courier New"/>
              </a:rPr>
              <a:t>hdf5write</a:t>
            </a:r>
            <a:r>
              <a:rPr lang="sv-SE" dirty="0" smtClean="0"/>
              <a:t>)</a:t>
            </a:r>
          </a:p>
          <a:p>
            <a:r>
              <a:rPr lang="sv-SE" dirty="0" smtClean="0"/>
              <a:t>MATLAB provides access to virtually all (200+) of the functions in the HDF5 </a:t>
            </a:r>
            <a:r>
              <a:rPr lang="sv-SE" dirty="0" err="1" smtClean="0"/>
              <a:t>library</a:t>
            </a:r>
            <a:endParaRPr lang="sv-SE" dirty="0" smtClean="0"/>
          </a:p>
          <a:p>
            <a:r>
              <a:rPr lang="sv-SE" dirty="0" smtClean="0"/>
              <a:t>Normally the high-level functions can be used, </a:t>
            </a:r>
            <a:r>
              <a:rPr lang="sv-SE" dirty="0" err="1" smtClean="0"/>
              <a:t>but</a:t>
            </a:r>
            <a:r>
              <a:rPr lang="sv-SE" dirty="0" smtClean="0"/>
              <a:t> </a:t>
            </a:r>
            <a:r>
              <a:rPr lang="sv-SE" dirty="0" err="1" smtClean="0"/>
              <a:t>low-level</a:t>
            </a:r>
            <a:r>
              <a:rPr lang="sv-SE" dirty="0" smtClean="0"/>
              <a:t> </a:t>
            </a:r>
            <a:r>
              <a:rPr lang="sv-SE" dirty="0" err="1" smtClean="0"/>
              <a:t>functions</a:t>
            </a:r>
            <a:r>
              <a:rPr lang="sv-SE" dirty="0" smtClean="0"/>
              <a:t> </a:t>
            </a:r>
            <a:r>
              <a:rPr lang="sv-SE" dirty="0" err="1" smtClean="0"/>
              <a:t>should</a:t>
            </a:r>
            <a:r>
              <a:rPr lang="sv-SE" dirty="0" smtClean="0"/>
              <a:t> be </a:t>
            </a:r>
            <a:r>
              <a:rPr lang="sv-SE" dirty="0" err="1" smtClean="0"/>
              <a:t>used</a:t>
            </a:r>
            <a:r>
              <a:rPr lang="sv-SE" dirty="0" smtClean="0"/>
              <a:t>:</a:t>
            </a:r>
          </a:p>
          <a:p>
            <a:pPr lvl="1"/>
            <a:r>
              <a:rPr lang="sv-SE" dirty="0" smtClean="0"/>
              <a:t>To access string, </a:t>
            </a:r>
            <a:r>
              <a:rPr lang="sv-SE" dirty="0" err="1" smtClean="0"/>
              <a:t>compound</a:t>
            </a:r>
            <a:r>
              <a:rPr lang="sv-SE" dirty="0" smtClean="0"/>
              <a:t>, or </a:t>
            </a:r>
            <a:r>
              <a:rPr lang="sv-SE" dirty="0" err="1" smtClean="0"/>
              <a:t>variable-length</a:t>
            </a:r>
            <a:r>
              <a:rPr lang="sv-SE" dirty="0" smtClean="0"/>
              <a:t> </a:t>
            </a:r>
            <a:r>
              <a:rPr lang="sv-SE" dirty="0" err="1" smtClean="0"/>
              <a:t>datasets</a:t>
            </a:r>
            <a:endParaRPr lang="sv-SE" dirty="0" smtClean="0"/>
          </a:p>
          <a:p>
            <a:pPr lvl="1"/>
            <a:r>
              <a:rPr lang="sv-SE" dirty="0" smtClean="0"/>
              <a:t>To read a subset of a </a:t>
            </a:r>
            <a:r>
              <a:rPr lang="sv-SE" dirty="0" err="1" smtClean="0"/>
              <a:t>dataset</a:t>
            </a:r>
            <a:endParaRPr lang="sv-SE" dirty="0" smtClean="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75854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High-Level</a:t>
            </a:r>
            <a:r>
              <a:rPr lang="sv-SE" dirty="0" smtClean="0"/>
              <a:t> HDF5 </a:t>
            </a:r>
            <a:r>
              <a:rPr lang="sv-SE" dirty="0" err="1" smtClean="0"/>
              <a:t>Functions</a:t>
            </a:r>
            <a:endParaRPr lang="en-US" dirty="0"/>
          </a:p>
        </p:txBody>
      </p:sp>
      <p:sp>
        <p:nvSpPr>
          <p:cNvPr id="3" name="Content Placeholder 2"/>
          <p:cNvSpPr>
            <a:spLocks noGrp="1"/>
          </p:cNvSpPr>
          <p:nvPr>
            <p:ph idx="1"/>
          </p:nvPr>
        </p:nvSpPr>
        <p:spPr/>
        <p:txBody>
          <a:bodyPr/>
          <a:lstStyle/>
          <a:p>
            <a:r>
              <a:rPr lang="sv-SE" dirty="0" smtClean="0">
                <a:cs typeface="Courier New" pitchFamily="49" charset="0"/>
              </a:rPr>
              <a:t>To get </a:t>
            </a:r>
            <a:r>
              <a:rPr lang="sv-SE" dirty="0">
                <a:cs typeface="Courier New" pitchFamily="49" charset="0"/>
              </a:rPr>
              <a:t>information about </a:t>
            </a:r>
            <a:r>
              <a:rPr lang="sv-SE" dirty="0" smtClean="0">
                <a:cs typeface="Courier New" pitchFamily="49" charset="0"/>
              </a:rPr>
              <a:t>HDF5 </a:t>
            </a:r>
            <a:r>
              <a:rPr lang="sv-SE" dirty="0" err="1" smtClean="0">
                <a:cs typeface="Courier New" pitchFamily="49" charset="0"/>
              </a:rPr>
              <a:t>file</a:t>
            </a:r>
            <a:r>
              <a:rPr lang="sv-SE" dirty="0" smtClean="0">
                <a:cs typeface="Courier New" pitchFamily="49" charset="0"/>
              </a:rPr>
              <a:t>, </a:t>
            </a:r>
            <a:r>
              <a:rPr lang="sv-SE" dirty="0" err="1" smtClean="0">
                <a:cs typeface="Courier New" pitchFamily="49" charset="0"/>
              </a:rPr>
              <a:t>use</a:t>
            </a:r>
            <a:r>
              <a:rPr lang="sv-SE" dirty="0" smtClean="0">
                <a:cs typeface="Courier New" pitchFamily="49" charset="0"/>
              </a:rPr>
              <a:t> </a:t>
            </a:r>
            <a:r>
              <a:rPr lang="sv-SE" dirty="0" smtClean="0">
                <a:latin typeface="Courier New" pitchFamily="49" charset="0"/>
                <a:cs typeface="Courier New" pitchFamily="49" charset="0"/>
              </a:rPr>
              <a:t>hdf5info</a:t>
            </a:r>
          </a:p>
          <a:p>
            <a:r>
              <a:rPr lang="sv-SE" dirty="0" smtClean="0">
                <a:solidFill>
                  <a:srgbClr val="B50026"/>
                </a:solidFill>
                <a:cs typeface="Courier New" pitchFamily="49" charset="0"/>
              </a:rPr>
              <a:t>Try: </a:t>
            </a:r>
            <a:r>
              <a:rPr lang="sv-SE" dirty="0" err="1" smtClean="0">
                <a:solidFill>
                  <a:srgbClr val="B50026"/>
                </a:solidFill>
                <a:latin typeface="Courier New" pitchFamily="49" charset="0"/>
                <a:cs typeface="Courier New" pitchFamily="49" charset="0"/>
              </a:rPr>
              <a:t>fileinfo</a:t>
            </a:r>
            <a:r>
              <a:rPr lang="sv-SE" dirty="0" smtClean="0">
                <a:solidFill>
                  <a:srgbClr val="B50026"/>
                </a:solidFill>
                <a:latin typeface="Courier New" pitchFamily="49" charset="0"/>
                <a:cs typeface="Courier New" pitchFamily="49" charset="0"/>
              </a:rPr>
              <a:t> = hdf5info(’contests.h5’);</a:t>
            </a:r>
          </a:p>
          <a:p>
            <a:r>
              <a:rPr lang="sv-SE" sz="2200" dirty="0" smtClean="0">
                <a:latin typeface="Courier New" pitchFamily="49" charset="0"/>
                <a:cs typeface="Courier New" pitchFamily="49" charset="0"/>
              </a:rPr>
              <a:t>fileinfo</a:t>
            </a:r>
            <a:r>
              <a:rPr lang="sv-SE" sz="2200" dirty="0" smtClean="0">
                <a:cs typeface="Courier New" pitchFamily="49" charset="0"/>
              </a:rPr>
              <a:t> is a structure containing information about all objects of the </a:t>
            </a:r>
            <a:r>
              <a:rPr lang="sv-SE" sz="2200" dirty="0" err="1" smtClean="0">
                <a:cs typeface="Courier New" pitchFamily="49" charset="0"/>
              </a:rPr>
              <a:t>file</a:t>
            </a:r>
            <a:endParaRPr lang="en-US" sz="16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34197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High-Level</a:t>
            </a:r>
            <a:r>
              <a:rPr lang="sv-SE" dirty="0" smtClean="0"/>
              <a:t> HDF5 </a:t>
            </a:r>
            <a:r>
              <a:rPr lang="sv-SE" dirty="0" err="1" smtClean="0"/>
              <a:t>Functions</a:t>
            </a:r>
            <a:endParaRPr lang="en-US" dirty="0"/>
          </a:p>
        </p:txBody>
      </p:sp>
      <p:sp>
        <p:nvSpPr>
          <p:cNvPr id="3" name="Content Placeholder 2"/>
          <p:cNvSpPr>
            <a:spLocks noGrp="1"/>
          </p:cNvSpPr>
          <p:nvPr>
            <p:ph idx="1"/>
          </p:nvPr>
        </p:nvSpPr>
        <p:spPr/>
        <p:txBody>
          <a:bodyPr/>
          <a:lstStyle/>
          <a:p>
            <a:r>
              <a:rPr lang="sv-SE" dirty="0" smtClean="0">
                <a:cs typeface="Courier New" pitchFamily="49" charset="0"/>
              </a:rPr>
              <a:t>To read data from an HDF5 </a:t>
            </a:r>
            <a:r>
              <a:rPr lang="sv-SE" dirty="0" err="1" smtClean="0">
                <a:cs typeface="Courier New" pitchFamily="49" charset="0"/>
              </a:rPr>
              <a:t>file</a:t>
            </a:r>
            <a:r>
              <a:rPr lang="sv-SE" dirty="0" smtClean="0">
                <a:cs typeface="Courier New" pitchFamily="49" charset="0"/>
              </a:rPr>
              <a:t>, use </a:t>
            </a:r>
            <a:r>
              <a:rPr lang="sv-SE" dirty="0" smtClean="0">
                <a:latin typeface="Courier New" pitchFamily="49" charset="0"/>
                <a:cs typeface="Courier New" pitchFamily="49" charset="0"/>
              </a:rPr>
              <a:t>hdf5read</a:t>
            </a:r>
            <a:br>
              <a:rPr lang="sv-SE" dirty="0" smtClean="0">
                <a:latin typeface="Courier New" pitchFamily="49" charset="0"/>
                <a:cs typeface="Courier New" pitchFamily="49" charset="0"/>
              </a:rPr>
            </a:br>
            <a:r>
              <a:rPr lang="sv-SE" dirty="0" smtClean="0">
                <a:latin typeface="Courier New" pitchFamily="49" charset="0"/>
                <a:cs typeface="Courier New" pitchFamily="49" charset="0"/>
              </a:rPr>
              <a:t/>
            </a:r>
            <a:br>
              <a:rPr lang="sv-SE" dirty="0" smtClean="0">
                <a:latin typeface="Courier New" pitchFamily="49" charset="0"/>
                <a:cs typeface="Courier New" pitchFamily="49" charset="0"/>
              </a:rPr>
            </a:br>
            <a:r>
              <a:rPr lang="sv-SE" sz="1800" dirty="0" smtClean="0">
                <a:latin typeface="Courier New" pitchFamily="49" charset="0"/>
                <a:cs typeface="Courier New" pitchFamily="49" charset="0"/>
              </a:rPr>
              <a:t>data = hdf5read(’file.h5’,datasetname);   % Read dataset</a:t>
            </a:r>
            <a:br>
              <a:rPr lang="sv-SE" sz="1800" dirty="0" smtClean="0">
                <a:latin typeface="Courier New" pitchFamily="49" charset="0"/>
                <a:cs typeface="Courier New" pitchFamily="49" charset="0"/>
              </a:rPr>
            </a:br>
            <a:r>
              <a:rPr lang="sv-SE" sz="1800" dirty="0" smtClean="0">
                <a:latin typeface="Courier New" pitchFamily="49" charset="0"/>
                <a:cs typeface="Courier New" pitchFamily="49" charset="0"/>
              </a:rPr>
              <a:t>attr = hdf5read(’file.h5’,attributename); % Read </a:t>
            </a:r>
            <a:r>
              <a:rPr lang="sv-SE" sz="1800" dirty="0" err="1" smtClean="0">
                <a:latin typeface="Courier New" pitchFamily="49" charset="0"/>
                <a:cs typeface="Courier New" pitchFamily="49" charset="0"/>
              </a:rPr>
              <a:t>attr</a:t>
            </a:r>
            <a:r>
              <a:rPr lang="sv-SE" sz="1800" dirty="0" smtClean="0">
                <a:latin typeface="Courier New" pitchFamily="49" charset="0"/>
                <a:cs typeface="Courier New" pitchFamily="49" charset="0"/>
              </a:rPr>
              <a:t>.</a:t>
            </a:r>
            <a:endParaRPr lang="sv-SE" sz="1800" dirty="0">
              <a:latin typeface="Courier New" pitchFamily="49" charset="0"/>
              <a:cs typeface="Courier New" pitchFamily="49" charset="0"/>
            </a:endParaRPr>
          </a:p>
          <a:p>
            <a:r>
              <a:rPr lang="sv-SE" dirty="0" err="1" smtClean="0">
                <a:cs typeface="Courier New" pitchFamily="49" charset="0"/>
              </a:rPr>
              <a:t>You</a:t>
            </a:r>
            <a:r>
              <a:rPr lang="sv-SE" dirty="0" smtClean="0">
                <a:cs typeface="Courier New" pitchFamily="49" charset="0"/>
              </a:rPr>
              <a:t> </a:t>
            </a:r>
            <a:r>
              <a:rPr lang="sv-SE" dirty="0" err="1" smtClean="0">
                <a:cs typeface="Courier New" pitchFamily="49" charset="0"/>
              </a:rPr>
              <a:t>can</a:t>
            </a:r>
            <a:r>
              <a:rPr lang="sv-SE" dirty="0" smtClean="0">
                <a:cs typeface="Courier New" pitchFamily="49" charset="0"/>
              </a:rPr>
              <a:t> </a:t>
            </a:r>
            <a:r>
              <a:rPr lang="sv-SE" dirty="0" err="1" smtClean="0">
                <a:cs typeface="Courier New" pitchFamily="49" charset="0"/>
              </a:rPr>
              <a:t>also</a:t>
            </a:r>
            <a:r>
              <a:rPr lang="sv-SE" dirty="0" smtClean="0">
                <a:cs typeface="Courier New" pitchFamily="49" charset="0"/>
              </a:rPr>
              <a:t> pass </a:t>
            </a:r>
            <a:r>
              <a:rPr lang="sv-SE" dirty="0" smtClean="0">
                <a:latin typeface="Courier New"/>
                <a:cs typeface="Courier New"/>
              </a:rPr>
              <a:t>hdf5read</a:t>
            </a:r>
            <a:r>
              <a:rPr lang="sv-SE" dirty="0" smtClean="0">
                <a:cs typeface="Courier New" pitchFamily="49" charset="0"/>
              </a:rPr>
              <a:t> the </a:t>
            </a:r>
            <a:r>
              <a:rPr lang="sv-SE" dirty="0" err="1" smtClean="0">
                <a:cs typeface="Courier New" pitchFamily="49" charset="0"/>
              </a:rPr>
              <a:t>result</a:t>
            </a:r>
            <a:r>
              <a:rPr lang="sv-SE" dirty="0" smtClean="0">
                <a:cs typeface="Courier New" pitchFamily="49" charset="0"/>
              </a:rPr>
              <a:t> </a:t>
            </a:r>
            <a:r>
              <a:rPr lang="sv-SE" dirty="0" err="1" smtClean="0">
                <a:cs typeface="Courier New" pitchFamily="49" charset="0"/>
              </a:rPr>
              <a:t>of</a:t>
            </a:r>
            <a:r>
              <a:rPr lang="sv-SE" dirty="0" smtClean="0">
                <a:cs typeface="Courier New" pitchFamily="49" charset="0"/>
              </a:rPr>
              <a:t> the </a:t>
            </a:r>
            <a:r>
              <a:rPr lang="sv-SE" dirty="0" smtClean="0">
                <a:latin typeface="Courier New"/>
                <a:cs typeface="Courier New"/>
              </a:rPr>
              <a:t>hdf5info</a:t>
            </a:r>
            <a:r>
              <a:rPr lang="sv-SE" dirty="0" smtClean="0">
                <a:cs typeface="Courier New" pitchFamily="49" charset="0"/>
              </a:rPr>
              <a:t> </a:t>
            </a:r>
            <a:r>
              <a:rPr lang="sv-SE" dirty="0" err="1" smtClean="0">
                <a:cs typeface="Courier New" pitchFamily="49" charset="0"/>
              </a:rPr>
              <a:t>command</a:t>
            </a:r>
            <a:r>
              <a:rPr lang="sv-SE" dirty="0" smtClean="0">
                <a:cs typeface="Courier New" pitchFamily="49" charset="0"/>
              </a:rPr>
              <a:t>:</a:t>
            </a:r>
            <a:r>
              <a:rPr lang="sv-SE" dirty="0">
                <a:cs typeface="Courier New" pitchFamily="49" charset="0"/>
              </a:rPr>
              <a:t/>
            </a:r>
            <a:br>
              <a:rPr lang="sv-SE" dirty="0">
                <a:cs typeface="Courier New" pitchFamily="49" charset="0"/>
              </a:rPr>
            </a:br>
            <a:r>
              <a:rPr lang="sv-SE" dirty="0" smtClean="0">
                <a:cs typeface="Courier New" pitchFamily="49" charset="0"/>
              </a:rPr>
              <a:t/>
            </a:r>
            <a:br>
              <a:rPr lang="sv-SE" dirty="0" smtClean="0">
                <a:cs typeface="Courier New" pitchFamily="49" charset="0"/>
              </a:rPr>
            </a:br>
            <a:r>
              <a:rPr lang="sv-SE" sz="1800" dirty="0" smtClean="0">
                <a:latin typeface="Courier New" pitchFamily="49" charset="0"/>
                <a:cs typeface="Courier New" pitchFamily="49" charset="0"/>
              </a:rPr>
              <a:t>data = hdf5read(</a:t>
            </a:r>
            <a:r>
              <a:rPr lang="sv-SE" sz="1800" dirty="0" err="1">
                <a:latin typeface="Courier New" pitchFamily="49" charset="0"/>
                <a:cs typeface="Courier New" pitchFamily="49" charset="0"/>
              </a:rPr>
              <a:t>hinfo.GroupHierarchy.Groups</a:t>
            </a:r>
            <a:r>
              <a:rPr lang="sv-SE" sz="1800" dirty="0">
                <a:latin typeface="Courier New" pitchFamily="49" charset="0"/>
                <a:cs typeface="Courier New" pitchFamily="49" charset="0"/>
              </a:rPr>
              <a:t>(2).</a:t>
            </a:r>
            <a:r>
              <a:rPr lang="sv-SE" sz="1800" dirty="0" err="1">
                <a:latin typeface="Courier New" pitchFamily="49" charset="0"/>
                <a:cs typeface="Courier New" pitchFamily="49" charset="0"/>
              </a:rPr>
              <a:t>Datasets</a:t>
            </a:r>
            <a:r>
              <a:rPr lang="sv-SE" sz="1800" dirty="0">
                <a:latin typeface="Courier New" pitchFamily="49" charset="0"/>
                <a:cs typeface="Courier New" pitchFamily="49" charset="0"/>
              </a:rPr>
              <a:t>(1))</a:t>
            </a:r>
            <a:r>
              <a:rPr lang="sv-SE" sz="1800" dirty="0" smtClean="0">
                <a:latin typeface="Courier New" pitchFamily="49" charset="0"/>
                <a:cs typeface="Courier New" pitchFamily="49" charset="0"/>
              </a:rPr>
              <a:t>; % </a:t>
            </a:r>
            <a:r>
              <a:rPr lang="sv-SE" sz="1800" dirty="0" err="1" smtClean="0">
                <a:latin typeface="Courier New" pitchFamily="49" charset="0"/>
                <a:cs typeface="Courier New" pitchFamily="49" charset="0"/>
              </a:rPr>
              <a:t>hinfo</a:t>
            </a:r>
            <a:r>
              <a:rPr lang="sv-SE" sz="1800" dirty="0" smtClean="0">
                <a:latin typeface="Courier New" pitchFamily="49" charset="0"/>
                <a:cs typeface="Courier New" pitchFamily="49" charset="0"/>
              </a:rPr>
              <a:t> is the </a:t>
            </a:r>
            <a:r>
              <a:rPr lang="sv-SE" sz="1800" dirty="0" err="1" smtClean="0">
                <a:latin typeface="Courier New" pitchFamily="49" charset="0"/>
                <a:cs typeface="Courier New" pitchFamily="49" charset="0"/>
              </a:rPr>
              <a:t>result</a:t>
            </a:r>
            <a:r>
              <a:rPr lang="sv-SE" sz="1800" dirty="0" smtClean="0">
                <a:latin typeface="Courier New" pitchFamily="49" charset="0"/>
                <a:cs typeface="Courier New" pitchFamily="49" charset="0"/>
              </a:rPr>
              <a:t> </a:t>
            </a:r>
            <a:r>
              <a:rPr lang="sv-SE" sz="1800" dirty="0" err="1" smtClean="0">
                <a:latin typeface="Courier New" pitchFamily="49" charset="0"/>
                <a:cs typeface="Courier New" pitchFamily="49" charset="0"/>
              </a:rPr>
              <a:t>of</a:t>
            </a:r>
            <a:r>
              <a:rPr lang="sv-SE" sz="1800" dirty="0" smtClean="0">
                <a:latin typeface="Courier New" pitchFamily="49" charset="0"/>
                <a:cs typeface="Courier New" pitchFamily="49" charset="0"/>
              </a:rPr>
              <a:t> hdf5info </a:t>
            </a:r>
            <a:r>
              <a:rPr lang="sv-SE" sz="1800" dirty="0" err="1" smtClean="0">
                <a:latin typeface="Courier New" pitchFamily="49" charset="0"/>
                <a:cs typeface="Courier New" pitchFamily="49" charset="0"/>
              </a:rPr>
              <a:t>command</a:t>
            </a:r>
            <a:endParaRPr lang="en-US" sz="18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31908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High-Level</a:t>
            </a:r>
            <a:r>
              <a:rPr lang="sv-SE" dirty="0" smtClean="0"/>
              <a:t> HDF5 </a:t>
            </a:r>
            <a:r>
              <a:rPr lang="sv-SE" dirty="0" err="1" smtClean="0"/>
              <a:t>Functions</a:t>
            </a:r>
            <a:endParaRPr lang="en-US" dirty="0"/>
          </a:p>
        </p:txBody>
      </p:sp>
      <p:sp>
        <p:nvSpPr>
          <p:cNvPr id="3" name="Content Placeholder 2"/>
          <p:cNvSpPr>
            <a:spLocks noGrp="1"/>
          </p:cNvSpPr>
          <p:nvPr>
            <p:ph idx="1"/>
          </p:nvPr>
        </p:nvSpPr>
        <p:spPr/>
        <p:txBody>
          <a:bodyPr/>
          <a:lstStyle/>
          <a:p>
            <a:r>
              <a:rPr lang="sv-SE" dirty="0">
                <a:cs typeface="Courier New" pitchFamily="49" charset="0"/>
              </a:rPr>
              <a:t>To </a:t>
            </a:r>
            <a:r>
              <a:rPr lang="sv-SE" dirty="0" err="1">
                <a:cs typeface="Courier New" pitchFamily="49" charset="0"/>
              </a:rPr>
              <a:t>write</a:t>
            </a:r>
            <a:r>
              <a:rPr lang="sv-SE" dirty="0">
                <a:cs typeface="Courier New" pitchFamily="49" charset="0"/>
              </a:rPr>
              <a:t> data </a:t>
            </a:r>
            <a:r>
              <a:rPr lang="sv-SE" dirty="0" err="1">
                <a:cs typeface="Courier New" pitchFamily="49" charset="0"/>
              </a:rPr>
              <a:t>to</a:t>
            </a:r>
            <a:r>
              <a:rPr lang="sv-SE" dirty="0">
                <a:cs typeface="Courier New" pitchFamily="49" charset="0"/>
              </a:rPr>
              <a:t> an HDF5 </a:t>
            </a:r>
            <a:r>
              <a:rPr lang="sv-SE" dirty="0" err="1" smtClean="0">
                <a:cs typeface="Courier New" pitchFamily="49" charset="0"/>
              </a:rPr>
              <a:t>file</a:t>
            </a:r>
            <a:r>
              <a:rPr lang="sv-SE" dirty="0" smtClean="0">
                <a:cs typeface="Courier New" pitchFamily="49" charset="0"/>
              </a:rPr>
              <a:t>, </a:t>
            </a:r>
            <a:r>
              <a:rPr lang="sv-SE" dirty="0" err="1">
                <a:cs typeface="Courier New" pitchFamily="49" charset="0"/>
              </a:rPr>
              <a:t>use</a:t>
            </a:r>
            <a:r>
              <a:rPr lang="sv-SE" dirty="0">
                <a:cs typeface="Courier New" pitchFamily="49" charset="0"/>
              </a:rPr>
              <a:t> </a:t>
            </a:r>
            <a:r>
              <a:rPr lang="sv-SE" dirty="0">
                <a:latin typeface="Courier New" pitchFamily="49" charset="0"/>
                <a:cs typeface="Courier New" pitchFamily="49" charset="0"/>
              </a:rPr>
              <a:t>hdf5write</a:t>
            </a:r>
            <a:br>
              <a:rPr lang="sv-SE" dirty="0">
                <a:latin typeface="Courier New" pitchFamily="49" charset="0"/>
                <a:cs typeface="Courier New" pitchFamily="49" charset="0"/>
              </a:rPr>
            </a:br>
            <a:r>
              <a:rPr lang="sv-SE" dirty="0" smtClean="0">
                <a:latin typeface="Courier New" pitchFamily="49" charset="0"/>
                <a:cs typeface="Courier New" pitchFamily="49" charset="0"/>
              </a:rPr>
              <a:t/>
            </a:r>
            <a:br>
              <a:rPr lang="sv-SE" dirty="0" smtClean="0">
                <a:latin typeface="Courier New" pitchFamily="49" charset="0"/>
                <a:cs typeface="Courier New" pitchFamily="49" charset="0"/>
              </a:rPr>
            </a:br>
            <a:r>
              <a:rPr lang="sv-SE" sz="1800" dirty="0" smtClean="0">
                <a:latin typeface="Courier New" pitchFamily="49" charset="0"/>
                <a:cs typeface="Courier New" pitchFamily="49" charset="0"/>
              </a:rPr>
              <a:t>hdf5write</a:t>
            </a:r>
            <a:r>
              <a:rPr lang="sv-SE" sz="1800" dirty="0">
                <a:latin typeface="Courier New" pitchFamily="49" charset="0"/>
                <a:cs typeface="Courier New" pitchFamily="49" charset="0"/>
              </a:rPr>
              <a:t>(’file.h5’, </a:t>
            </a:r>
            <a:r>
              <a:rPr lang="sv-SE" sz="1800" dirty="0" err="1">
                <a:latin typeface="Courier New" pitchFamily="49" charset="0"/>
                <a:cs typeface="Courier New" pitchFamily="49" charset="0"/>
              </a:rPr>
              <a:t>location</a:t>
            </a:r>
            <a:r>
              <a:rPr lang="sv-SE" sz="1800" dirty="0">
                <a:latin typeface="Courier New" pitchFamily="49" charset="0"/>
                <a:cs typeface="Courier New" pitchFamily="49" charset="0"/>
              </a:rPr>
              <a:t>, </a:t>
            </a:r>
            <a:r>
              <a:rPr lang="sv-SE" sz="1800" dirty="0" err="1">
                <a:latin typeface="Courier New" pitchFamily="49" charset="0"/>
                <a:cs typeface="Courier New" pitchFamily="49" charset="0"/>
              </a:rPr>
              <a:t>dataset</a:t>
            </a:r>
            <a:r>
              <a:rPr lang="sv-SE" sz="1800" dirty="0">
                <a:latin typeface="Courier New" pitchFamily="49" charset="0"/>
                <a:cs typeface="Courier New" pitchFamily="49" charset="0"/>
              </a:rPr>
              <a:t>);</a:t>
            </a:r>
            <a:br>
              <a:rPr lang="sv-SE" sz="1800" dirty="0">
                <a:latin typeface="Courier New" pitchFamily="49" charset="0"/>
                <a:cs typeface="Courier New" pitchFamily="49" charset="0"/>
              </a:rPr>
            </a:br>
            <a:r>
              <a:rPr lang="sv-SE" sz="1800" dirty="0">
                <a:latin typeface="Courier New" pitchFamily="49" charset="0"/>
                <a:cs typeface="Courier New" pitchFamily="49" charset="0"/>
              </a:rPr>
              <a:t>hdf5write(’file.h5’, details1, dataset1,</a:t>
            </a:r>
            <a:br>
              <a:rPr lang="sv-SE" sz="1800" dirty="0">
                <a:latin typeface="Courier New" pitchFamily="49" charset="0"/>
                <a:cs typeface="Courier New" pitchFamily="49" charset="0"/>
              </a:rPr>
            </a:br>
            <a:r>
              <a:rPr lang="sv-SE" sz="1800" dirty="0">
                <a:latin typeface="Courier New" pitchFamily="49" charset="0"/>
                <a:cs typeface="Courier New" pitchFamily="49" charset="0"/>
              </a:rPr>
              <a:t>                     details2, dataset2,</a:t>
            </a:r>
            <a:br>
              <a:rPr lang="sv-SE" sz="1800" dirty="0">
                <a:latin typeface="Courier New" pitchFamily="49" charset="0"/>
                <a:cs typeface="Courier New" pitchFamily="49" charset="0"/>
              </a:rPr>
            </a:br>
            <a:r>
              <a:rPr lang="sv-SE" sz="1800" dirty="0">
                <a:latin typeface="Courier New" pitchFamily="49" charset="0"/>
                <a:cs typeface="Courier New" pitchFamily="49" charset="0"/>
              </a:rPr>
              <a:t>                     attrdetails1, attr1,</a:t>
            </a:r>
            <a:br>
              <a:rPr lang="sv-SE" sz="1800" dirty="0">
                <a:latin typeface="Courier New" pitchFamily="49" charset="0"/>
                <a:cs typeface="Courier New" pitchFamily="49" charset="0"/>
              </a:rPr>
            </a:br>
            <a:r>
              <a:rPr lang="sv-SE" sz="1800" dirty="0">
                <a:latin typeface="Courier New" pitchFamily="49" charset="0"/>
                <a:cs typeface="Courier New" pitchFamily="49" charset="0"/>
              </a:rPr>
              <a:t>                     ...);</a:t>
            </a:r>
            <a:endParaRPr lang="en-US" sz="14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21124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High-Level</a:t>
            </a:r>
            <a:r>
              <a:rPr lang="sv-SE" dirty="0"/>
              <a:t> HDF5 </a:t>
            </a:r>
            <a:r>
              <a:rPr lang="sv-SE" dirty="0" err="1"/>
              <a:t>Functions</a:t>
            </a:r>
            <a:endParaRPr lang="en-US" dirty="0"/>
          </a:p>
        </p:txBody>
      </p:sp>
      <p:sp>
        <p:nvSpPr>
          <p:cNvPr id="3" name="Content Placeholder 2"/>
          <p:cNvSpPr>
            <a:spLocks noGrp="1"/>
          </p:cNvSpPr>
          <p:nvPr>
            <p:ph idx="1"/>
          </p:nvPr>
        </p:nvSpPr>
        <p:spPr/>
        <p:txBody>
          <a:bodyPr/>
          <a:lstStyle/>
          <a:p>
            <a:r>
              <a:rPr lang="sv-SE" sz="2200" dirty="0" smtClean="0">
                <a:latin typeface="Courier New" pitchFamily="49" charset="0"/>
                <a:cs typeface="Courier New" pitchFamily="49" charset="0"/>
              </a:rPr>
              <a:t>hdf5write</a:t>
            </a:r>
            <a:r>
              <a:rPr lang="sv-SE" sz="2200" dirty="0" smtClean="0">
                <a:cs typeface="Courier New" pitchFamily="49" charset="0"/>
              </a:rPr>
              <a:t> normally overwrites an existing file. To append to a file, add </a:t>
            </a:r>
            <a:r>
              <a:rPr lang="sv-SE" sz="2200" dirty="0" smtClean="0">
                <a:latin typeface="Courier New" pitchFamily="49" charset="0"/>
                <a:cs typeface="Courier New" pitchFamily="49" charset="0"/>
              </a:rPr>
              <a:t>’WriteMode’,’append’</a:t>
            </a:r>
            <a:r>
              <a:rPr lang="sv-SE" sz="2200" dirty="0" smtClean="0">
                <a:cs typeface="Courier New" pitchFamily="49" charset="0"/>
              </a:rPr>
              <a:t> to its argument list</a:t>
            </a:r>
          </a:p>
          <a:p>
            <a:r>
              <a:rPr lang="sv-SE" sz="2200" dirty="0" smtClean="0">
                <a:cs typeface="Courier New" pitchFamily="49" charset="0"/>
              </a:rPr>
              <a:t>The details for a dataset is a struct with the following members:</a:t>
            </a:r>
          </a:p>
          <a:p>
            <a:pPr lvl="1">
              <a:tabLst>
                <a:tab pos="1978025" algn="l"/>
              </a:tabLst>
            </a:pPr>
            <a:r>
              <a:rPr lang="sv-SE" dirty="0" smtClean="0">
                <a:latin typeface="Courier New" pitchFamily="49" charset="0"/>
                <a:cs typeface="Courier New" pitchFamily="49" charset="0"/>
              </a:rPr>
              <a:t>Location</a:t>
            </a:r>
            <a:r>
              <a:rPr lang="sv-SE" dirty="0" smtClean="0">
                <a:cs typeface="Courier New" pitchFamily="49" charset="0"/>
              </a:rPr>
              <a:t>	Location of the dataset in the file (parent object)</a:t>
            </a:r>
          </a:p>
          <a:p>
            <a:pPr lvl="1">
              <a:tabLst>
                <a:tab pos="1978025" algn="l"/>
              </a:tabLst>
            </a:pPr>
            <a:r>
              <a:rPr lang="sv-SE" dirty="0" smtClean="0">
                <a:latin typeface="Courier New" pitchFamily="49" charset="0"/>
                <a:cs typeface="Courier New" pitchFamily="49" charset="0"/>
              </a:rPr>
              <a:t>Name</a:t>
            </a:r>
            <a:r>
              <a:rPr lang="sv-SE" dirty="0" smtClean="0">
                <a:cs typeface="Courier New" pitchFamily="49" charset="0"/>
              </a:rPr>
              <a:t>	Name of the </a:t>
            </a:r>
            <a:r>
              <a:rPr lang="sv-SE" dirty="0" err="1" smtClean="0">
                <a:cs typeface="Courier New" pitchFamily="49" charset="0"/>
              </a:rPr>
              <a:t>dataset</a:t>
            </a:r>
            <a:endParaRPr lang="sv-SE" dirty="0" smtClean="0">
              <a:cs typeface="Courier New" pitchFamily="49" charset="0"/>
            </a:endParaRPr>
          </a:p>
          <a:p>
            <a:r>
              <a:rPr lang="sv-SE" sz="2200" dirty="0" smtClean="0">
                <a:cs typeface="Courier New" pitchFamily="49" charset="0"/>
              </a:rPr>
              <a:t>The details for an attribute is a struct with the following members:</a:t>
            </a:r>
          </a:p>
          <a:p>
            <a:pPr lvl="1">
              <a:tabLst>
                <a:tab pos="2243138" algn="l"/>
              </a:tabLst>
            </a:pPr>
            <a:r>
              <a:rPr lang="sv-SE" dirty="0" smtClean="0">
                <a:latin typeface="Courier New" pitchFamily="49" charset="0"/>
                <a:cs typeface="Courier New" pitchFamily="49" charset="0"/>
              </a:rPr>
              <a:t>AttachedTo</a:t>
            </a:r>
            <a:r>
              <a:rPr lang="sv-SE" dirty="0" smtClean="0">
                <a:cs typeface="Courier New" pitchFamily="49" charset="0"/>
              </a:rPr>
              <a:t>	Location of object this attribute </a:t>
            </a:r>
            <a:r>
              <a:rPr lang="sv-SE" dirty="0" err="1" smtClean="0">
                <a:cs typeface="Courier New" pitchFamily="49" charset="0"/>
              </a:rPr>
              <a:t>belongs</a:t>
            </a:r>
            <a:r>
              <a:rPr lang="sv-SE" dirty="0" smtClean="0">
                <a:cs typeface="Courier New" pitchFamily="49" charset="0"/>
              </a:rPr>
              <a:t> </a:t>
            </a:r>
            <a:r>
              <a:rPr lang="sv-SE" dirty="0" err="1" smtClean="0">
                <a:cs typeface="Courier New" pitchFamily="49" charset="0"/>
              </a:rPr>
              <a:t>to</a:t>
            </a:r>
            <a:endParaRPr lang="sv-SE" dirty="0" smtClean="0">
              <a:cs typeface="Courier New" pitchFamily="49" charset="0"/>
            </a:endParaRPr>
          </a:p>
          <a:p>
            <a:pPr lvl="1">
              <a:tabLst>
                <a:tab pos="2243138" algn="l"/>
              </a:tabLst>
            </a:pPr>
            <a:r>
              <a:rPr lang="sv-SE" dirty="0" smtClean="0">
                <a:latin typeface="Courier New" pitchFamily="49" charset="0"/>
                <a:cs typeface="Courier New" pitchFamily="49" charset="0"/>
              </a:rPr>
              <a:t>AttachType</a:t>
            </a:r>
            <a:r>
              <a:rPr lang="sv-SE" dirty="0" smtClean="0">
                <a:cs typeface="Courier New" pitchFamily="49" charset="0"/>
              </a:rPr>
              <a:t>	Type of object attribute belongs to, ’dataset’ or ’</a:t>
            </a:r>
            <a:r>
              <a:rPr lang="sv-SE" dirty="0" err="1" smtClean="0">
                <a:cs typeface="Courier New" pitchFamily="49" charset="0"/>
              </a:rPr>
              <a:t>group</a:t>
            </a:r>
            <a:r>
              <a:rPr lang="sv-SE" dirty="0" smtClean="0">
                <a:cs typeface="Courier New" pitchFamily="49" charset="0"/>
              </a:rPr>
              <a:t>’</a:t>
            </a:r>
          </a:p>
          <a:p>
            <a:pPr lvl="1">
              <a:tabLst>
                <a:tab pos="2243138" algn="l"/>
              </a:tabLst>
            </a:pPr>
            <a:r>
              <a:rPr lang="sv-SE" dirty="0" err="1" smtClean="0">
                <a:latin typeface="Courier New" pitchFamily="49" charset="0"/>
                <a:cs typeface="Courier New" pitchFamily="49" charset="0"/>
              </a:rPr>
              <a:t>Name</a:t>
            </a:r>
            <a:r>
              <a:rPr lang="sv-SE" dirty="0" smtClean="0">
                <a:cs typeface="Courier New" pitchFamily="49" charset="0"/>
              </a:rPr>
              <a:t>	</a:t>
            </a:r>
            <a:r>
              <a:rPr lang="sv-SE" dirty="0" err="1" smtClean="0">
                <a:cs typeface="Courier New" pitchFamily="49" charset="0"/>
              </a:rPr>
              <a:t>Name</a:t>
            </a:r>
            <a:r>
              <a:rPr lang="sv-SE" dirty="0" smtClean="0">
                <a:cs typeface="Courier New" pitchFamily="49" charset="0"/>
              </a:rPr>
              <a:t> </a:t>
            </a:r>
            <a:r>
              <a:rPr lang="sv-SE" dirty="0" err="1" smtClean="0">
                <a:cs typeface="Courier New" pitchFamily="49" charset="0"/>
              </a:rPr>
              <a:t>of</a:t>
            </a:r>
            <a:r>
              <a:rPr lang="sv-SE" dirty="0" smtClean="0">
                <a:cs typeface="Courier New" pitchFamily="49" charset="0"/>
              </a:rPr>
              <a:t> the </a:t>
            </a:r>
            <a:r>
              <a:rPr lang="sv-SE" dirty="0" err="1" smtClean="0">
                <a:cs typeface="Courier New" pitchFamily="49" charset="0"/>
              </a:rPr>
              <a:t>attribute</a:t>
            </a:r>
            <a:endParaRPr lang="en-US" sz="16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5406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Exercise</a:t>
            </a:r>
            <a:r>
              <a:rPr lang="sv-SE" dirty="0" smtClean="0"/>
              <a:t> 5: Reading HDF5 </a:t>
            </a:r>
            <a:r>
              <a:rPr lang="sv-SE" dirty="0" err="1" smtClean="0"/>
              <a:t>Files</a:t>
            </a:r>
            <a:endParaRPr lang="en-US" dirty="0"/>
          </a:p>
        </p:txBody>
      </p:sp>
      <p:sp>
        <p:nvSpPr>
          <p:cNvPr id="3" name="Content Placeholder 2"/>
          <p:cNvSpPr>
            <a:spLocks noGrp="1"/>
          </p:cNvSpPr>
          <p:nvPr>
            <p:ph idx="1"/>
          </p:nvPr>
        </p:nvSpPr>
        <p:spPr/>
        <p:txBody>
          <a:bodyPr/>
          <a:lstStyle/>
          <a:p>
            <a:pPr marL="285750" indent="-285750"/>
            <a:r>
              <a:rPr lang="en-US" dirty="0" smtClean="0"/>
              <a:t>Using the </a:t>
            </a:r>
            <a:r>
              <a:rPr lang="en-US" dirty="0"/>
              <a:t>file </a:t>
            </a:r>
            <a:r>
              <a:rPr lang="en-US" dirty="0" smtClean="0">
                <a:latin typeface="Courier New" pitchFamily="49" charset="0"/>
                <a:cs typeface="Courier New" pitchFamily="49" charset="0"/>
              </a:rPr>
              <a:t>Exercise5.h5</a:t>
            </a:r>
            <a:r>
              <a:rPr lang="en-US" dirty="0" smtClean="0"/>
              <a:t>, answer the following:</a:t>
            </a:r>
          </a:p>
          <a:p>
            <a:pPr marL="792162" lvl="1" indent="-342900">
              <a:buFont typeface="+mj-lt"/>
              <a:buAutoNum type="arabicParenR"/>
            </a:pPr>
            <a:r>
              <a:rPr lang="en-US" dirty="0" smtClean="0"/>
              <a:t>How many groups exist under the root (</a:t>
            </a:r>
            <a:r>
              <a:rPr lang="en-US" dirty="0" smtClean="0">
                <a:latin typeface="Courier New" pitchFamily="49" charset="0"/>
                <a:cs typeface="Courier New" pitchFamily="49" charset="0"/>
              </a:rPr>
              <a:t>/</a:t>
            </a:r>
            <a:r>
              <a:rPr lang="en-US" dirty="0" smtClean="0"/>
              <a:t>) group?</a:t>
            </a:r>
          </a:p>
          <a:p>
            <a:pPr marL="792162" lvl="1" indent="-342900">
              <a:buFont typeface="+mj-lt"/>
              <a:buAutoNum type="arabicParenR"/>
            </a:pPr>
            <a:r>
              <a:rPr lang="en-US" dirty="0" smtClean="0"/>
              <a:t>What are </a:t>
            </a:r>
            <a:r>
              <a:rPr lang="en-US" dirty="0"/>
              <a:t>the names of these </a:t>
            </a:r>
            <a:r>
              <a:rPr lang="en-US" dirty="0" smtClean="0"/>
              <a:t>groups?</a:t>
            </a:r>
            <a:endParaRPr lang="en-US" dirty="0"/>
          </a:p>
          <a:p>
            <a:pPr marL="792162" lvl="1" indent="-342900">
              <a:buFont typeface="+mj-lt"/>
              <a:buAutoNum type="arabicParenR"/>
            </a:pPr>
            <a:r>
              <a:rPr lang="en-US" dirty="0"/>
              <a:t>Read the </a:t>
            </a:r>
            <a:r>
              <a:rPr lang="en-US" dirty="0">
                <a:latin typeface="Courier New" pitchFamily="49" charset="0"/>
                <a:cs typeface="Courier New" pitchFamily="49" charset="0"/>
              </a:rPr>
              <a:t>ages</a:t>
            </a:r>
            <a:r>
              <a:rPr lang="en-US" dirty="0"/>
              <a:t> dataset below the </a:t>
            </a:r>
            <a:r>
              <a:rPr lang="en-US" dirty="0">
                <a:latin typeface="Courier New" pitchFamily="49" charset="0"/>
                <a:cs typeface="Courier New" pitchFamily="49" charset="0"/>
              </a:rPr>
              <a:t>/contestants</a:t>
            </a:r>
            <a:r>
              <a:rPr lang="en-US" dirty="0"/>
              <a:t> group</a:t>
            </a:r>
          </a:p>
          <a:p>
            <a:pPr marL="1350963" lvl="2" indent="-342900">
              <a:buFont typeface="+mj-lt"/>
              <a:buAutoNum type="alphaLcParenR"/>
            </a:pPr>
            <a:r>
              <a:rPr lang="en-US" sz="1800" dirty="0"/>
              <a:t>What is the average age of the contestants?</a:t>
            </a:r>
          </a:p>
          <a:p>
            <a:pPr marL="1350963" lvl="2" indent="-342900">
              <a:buFont typeface="+mj-lt"/>
              <a:buAutoNum type="alphaLcParenR"/>
            </a:pPr>
            <a:r>
              <a:rPr lang="en-US" sz="1800" dirty="0"/>
              <a:t>What is the unit of the ages (stored in attribute </a:t>
            </a:r>
            <a:r>
              <a:rPr lang="en-US" sz="1800" dirty="0">
                <a:latin typeface="Courier New" pitchFamily="49" charset="0"/>
                <a:cs typeface="Courier New" pitchFamily="49" charset="0"/>
              </a:rPr>
              <a:t>unit</a:t>
            </a:r>
            <a:r>
              <a:rPr lang="en-US" sz="1800" dirty="0"/>
              <a:t> attached to the dataset)?</a:t>
            </a:r>
          </a:p>
          <a:p>
            <a:pPr marL="792162" lvl="1" indent="-342900">
              <a:buFont typeface="+mj-lt"/>
              <a:buAutoNum type="arabicParenR"/>
            </a:pPr>
            <a:r>
              <a:rPr lang="en-US" dirty="0"/>
              <a:t>The results of two competitions are stored in datasets below group </a:t>
            </a:r>
            <a:r>
              <a:rPr lang="en-US" dirty="0">
                <a:latin typeface="Courier New" pitchFamily="49" charset="0"/>
                <a:cs typeface="Courier New" pitchFamily="49" charset="0"/>
              </a:rPr>
              <a:t>/</a:t>
            </a:r>
            <a:r>
              <a:rPr lang="en-US" dirty="0" smtClean="0">
                <a:latin typeface="Courier New" pitchFamily="49" charset="0"/>
                <a:cs typeface="Courier New" pitchFamily="49" charset="0"/>
              </a:rPr>
              <a:t>results</a:t>
            </a:r>
            <a:endParaRPr lang="en-US" dirty="0"/>
          </a:p>
          <a:p>
            <a:pPr marL="1350963" lvl="2" indent="-342900">
              <a:buFont typeface="+mj-lt"/>
              <a:buAutoNum type="alphaLcParenR"/>
            </a:pPr>
            <a:r>
              <a:rPr lang="en-US" sz="1800" dirty="0"/>
              <a:t>What descriptions are stored with the competitions (see attribute </a:t>
            </a:r>
            <a:r>
              <a:rPr lang="en-US" sz="1800" dirty="0">
                <a:latin typeface="Courier New" pitchFamily="49" charset="0"/>
                <a:cs typeface="Courier New" pitchFamily="49" charset="0"/>
              </a:rPr>
              <a:t>description</a:t>
            </a:r>
            <a:r>
              <a:rPr lang="en-US" sz="1800" dirty="0"/>
              <a:t>)?</a:t>
            </a:r>
          </a:p>
          <a:p>
            <a:pPr marL="1350963" lvl="2" indent="-342900">
              <a:buFont typeface="+mj-lt"/>
              <a:buAutoNum type="alphaLcParenR"/>
            </a:pPr>
            <a:r>
              <a:rPr lang="en-US" sz="1800" dirty="0"/>
              <a:t>What units where the results measured in (see attribute </a:t>
            </a:r>
            <a:r>
              <a:rPr lang="en-US" sz="1800" dirty="0">
                <a:latin typeface="Courier New" pitchFamily="49" charset="0"/>
                <a:cs typeface="Courier New" pitchFamily="49" charset="0"/>
              </a:rPr>
              <a:t>unit</a:t>
            </a:r>
            <a:r>
              <a:rPr lang="en-US" sz="1800" dirty="0"/>
              <a:t>)?</a:t>
            </a:r>
          </a:p>
          <a:p>
            <a:pPr marL="1350963" lvl="2" indent="-342900">
              <a:buFont typeface="+mj-lt"/>
              <a:buAutoNum type="alphaLcParenR"/>
            </a:pPr>
            <a:r>
              <a:rPr lang="en-US" sz="1800" dirty="0"/>
              <a:t>What was the best result in each of the competitions</a:t>
            </a:r>
            <a:r>
              <a:rPr lang="en-US" sz="1800" dirty="0" smtClean="0"/>
              <a:t>?</a:t>
            </a:r>
            <a:endParaRPr lang="en-US" sz="18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645819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a:cs typeface="Courier New"/>
              </a:rPr>
              <a:t>*read</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For data import, MATLAB provides functions that work with particular supported file formats</a:t>
            </a:r>
          </a:p>
          <a:p>
            <a:r>
              <a:rPr lang="en-US" dirty="0" smtClean="0"/>
              <a:t>These functions all have names of the form </a:t>
            </a:r>
            <a:r>
              <a:rPr lang="en-US" dirty="0" smtClean="0">
                <a:latin typeface="Courier New"/>
                <a:cs typeface="Courier New"/>
              </a:rPr>
              <a:t>*read</a:t>
            </a:r>
          </a:p>
          <a:p>
            <a:r>
              <a:rPr lang="en-US" dirty="0" smtClean="0"/>
              <a:t>These functions allow lower-level control of data import than the </a:t>
            </a:r>
            <a:r>
              <a:rPr lang="en-US" b="1" dirty="0" smtClean="0"/>
              <a:t>Import Wizard</a:t>
            </a:r>
            <a:r>
              <a:rPr lang="en-US" dirty="0" smtClean="0"/>
              <a:t>, but usually require deeper understanding of the format’s file encoding</a:t>
            </a:r>
          </a:p>
          <a:p>
            <a:r>
              <a:rPr lang="en-US" dirty="0" smtClean="0"/>
              <a:t>Examples:</a:t>
            </a:r>
          </a:p>
          <a:p>
            <a:pPr lvl="1"/>
            <a:r>
              <a:rPr lang="en-US" dirty="0" smtClean="0">
                <a:latin typeface="Courier New"/>
                <a:cs typeface="Courier New"/>
              </a:rPr>
              <a:t>hdf5read</a:t>
            </a:r>
          </a:p>
          <a:p>
            <a:pPr lvl="1"/>
            <a:r>
              <a:rPr lang="en-US" dirty="0" err="1" smtClean="0">
                <a:latin typeface="Courier New"/>
                <a:cs typeface="Courier New"/>
              </a:rPr>
              <a:t>xlsread</a:t>
            </a:r>
            <a:endParaRPr lang="en-US" dirty="0" smtClean="0">
              <a:latin typeface="Courier New"/>
              <a:cs typeface="Courier New"/>
            </a:endParaRPr>
          </a:p>
          <a:p>
            <a:r>
              <a:rPr lang="en-US" dirty="0" smtClean="0">
                <a:solidFill>
                  <a:schemeClr val="tx2"/>
                </a:solidFill>
                <a:cs typeface="Courier New"/>
              </a:rPr>
              <a:t>Try: </a:t>
            </a:r>
            <a:r>
              <a:rPr lang="en-US" dirty="0" smtClean="0">
                <a:solidFill>
                  <a:schemeClr val="tx2"/>
                </a:solidFill>
                <a:latin typeface="Courier New"/>
                <a:cs typeface="Courier New"/>
              </a:rPr>
              <a:t>doc </a:t>
            </a:r>
            <a:r>
              <a:rPr lang="en-US" dirty="0" err="1" smtClean="0">
                <a:solidFill>
                  <a:schemeClr val="tx2"/>
                </a:solidFill>
                <a:latin typeface="Courier New"/>
                <a:cs typeface="Courier New"/>
              </a:rPr>
              <a:t>fileformats</a:t>
            </a:r>
            <a:endParaRPr lang="en-US" dirty="0">
              <a:solidFill>
                <a:schemeClr val="tx2"/>
              </a:solidFill>
              <a:latin typeface="Courier New"/>
              <a:cs typeface="Courier New"/>
            </a:endParaRPr>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7965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Further</a:t>
            </a:r>
            <a:r>
              <a:rPr lang="sv-SE" dirty="0" smtClean="0"/>
              <a:t> HDF5 Reading</a:t>
            </a:r>
            <a:endParaRPr lang="en-US" dirty="0"/>
          </a:p>
        </p:txBody>
      </p:sp>
      <p:sp>
        <p:nvSpPr>
          <p:cNvPr id="3" name="Content Placeholder 2"/>
          <p:cNvSpPr>
            <a:spLocks noGrp="1"/>
          </p:cNvSpPr>
          <p:nvPr>
            <p:ph idx="1"/>
          </p:nvPr>
        </p:nvSpPr>
        <p:spPr/>
        <p:txBody>
          <a:bodyPr/>
          <a:lstStyle/>
          <a:p>
            <a:r>
              <a:rPr lang="sv-SE" sz="2200" dirty="0" smtClean="0">
                <a:cs typeface="Courier New" pitchFamily="49" charset="0"/>
              </a:rPr>
              <a:t>To use the low-level HDF5 functions in MATLAB, you must be familiar with the HDF5 tutorial and reference documentation </a:t>
            </a:r>
            <a:r>
              <a:rPr lang="sv-SE" sz="2200" dirty="0" err="1" smtClean="0">
                <a:cs typeface="Courier New" pitchFamily="49" charset="0"/>
              </a:rPr>
              <a:t>found</a:t>
            </a:r>
            <a:r>
              <a:rPr lang="sv-SE" sz="2200" dirty="0" smtClean="0">
                <a:cs typeface="Courier New" pitchFamily="49" charset="0"/>
              </a:rPr>
              <a:t> </a:t>
            </a:r>
            <a:r>
              <a:rPr lang="sv-SE" sz="2200" dirty="0" err="1" smtClean="0">
                <a:cs typeface="Courier New" pitchFamily="49" charset="0"/>
              </a:rPr>
              <a:t>here</a:t>
            </a:r>
            <a:r>
              <a:rPr lang="sv-SE" sz="2200" dirty="0" smtClean="0">
                <a:cs typeface="Courier New" pitchFamily="49" charset="0"/>
              </a:rPr>
              <a:t>:</a:t>
            </a:r>
            <a:br>
              <a:rPr lang="sv-SE" sz="2200" dirty="0" smtClean="0">
                <a:cs typeface="Courier New" pitchFamily="49" charset="0"/>
              </a:rPr>
            </a:br>
            <a:r>
              <a:rPr lang="sv-SE" sz="2200" dirty="0" smtClean="0">
                <a:cs typeface="Courier New" pitchFamily="49" charset="0"/>
                <a:hlinkClick r:id="rId2"/>
              </a:rPr>
              <a:t>http</a:t>
            </a:r>
            <a:r>
              <a:rPr lang="sv-SE" sz="2200" dirty="0">
                <a:cs typeface="Courier New" pitchFamily="49" charset="0"/>
                <a:hlinkClick r:id="rId2"/>
              </a:rPr>
              <a:t>://</a:t>
            </a:r>
            <a:r>
              <a:rPr lang="sv-SE" sz="2200" dirty="0" smtClean="0">
                <a:cs typeface="Courier New" pitchFamily="49" charset="0"/>
                <a:hlinkClick r:id="rId2"/>
              </a:rPr>
              <a:t>www.hdfgroup.org/HDF5/doc/index.html</a:t>
            </a:r>
            <a:endParaRPr lang="sv-SE" sz="2200" dirty="0" smtClean="0">
              <a:cs typeface="Courier New" pitchFamily="49" charset="0"/>
            </a:endParaRPr>
          </a:p>
          <a:p>
            <a:r>
              <a:rPr lang="sv-SE" sz="2200" dirty="0" smtClean="0">
                <a:cs typeface="Courier New" pitchFamily="49" charset="0"/>
              </a:rPr>
              <a:t>The HDF group provides some examples of how to use the low-level </a:t>
            </a:r>
            <a:r>
              <a:rPr lang="sv-SE" sz="2200" dirty="0" err="1" smtClean="0">
                <a:cs typeface="Courier New" pitchFamily="49" charset="0"/>
              </a:rPr>
              <a:t>functions</a:t>
            </a:r>
            <a:r>
              <a:rPr lang="sv-SE" sz="2200" dirty="0" smtClean="0">
                <a:cs typeface="Courier New" pitchFamily="49" charset="0"/>
              </a:rPr>
              <a:t> </a:t>
            </a:r>
            <a:r>
              <a:rPr lang="sv-SE" sz="2200" dirty="0" err="1" smtClean="0">
                <a:cs typeface="Courier New" pitchFamily="49" charset="0"/>
              </a:rPr>
              <a:t>here</a:t>
            </a:r>
            <a:r>
              <a:rPr lang="sv-SE" sz="2200" dirty="0" smtClean="0">
                <a:cs typeface="Courier New" pitchFamily="49" charset="0"/>
              </a:rPr>
              <a:t>: </a:t>
            </a:r>
            <a:r>
              <a:rPr lang="sv-SE" sz="2200" dirty="0" smtClean="0">
                <a:cs typeface="Courier New" pitchFamily="49" charset="0"/>
                <a:hlinkClick r:id="rId3"/>
              </a:rPr>
              <a:t>http://www.hdfgroup.org/ftp/HDF5/examples/examples-by-api/api18-m.html</a:t>
            </a:r>
            <a:endParaRPr lang="sv-SE" dirty="0" smtClean="0">
              <a:cs typeface="Courier New" pitchFamily="49" charset="0"/>
            </a:endParaRPr>
          </a:p>
          <a:p>
            <a:r>
              <a:rPr lang="sv-SE" sz="2200" dirty="0">
                <a:cs typeface="Courier New" pitchFamily="49" charset="0"/>
              </a:rPr>
              <a:t>There are also some examples in </a:t>
            </a:r>
            <a:r>
              <a:rPr lang="sv-SE" sz="2200" dirty="0" smtClean="0">
                <a:cs typeface="Courier New" pitchFamily="49" charset="0"/>
              </a:rPr>
              <a:t>the </a:t>
            </a:r>
            <a:r>
              <a:rPr lang="sv-SE" sz="2200" dirty="0" smtClean="0">
                <a:latin typeface="Courier New" pitchFamily="49" charset="0"/>
                <a:cs typeface="Courier New" pitchFamily="49" charset="0"/>
              </a:rPr>
              <a:t>hdf5tools</a:t>
            </a:r>
            <a:r>
              <a:rPr lang="sv-SE" sz="2200" dirty="0" smtClean="0">
                <a:cs typeface="Courier New" pitchFamily="49" charset="0"/>
              </a:rPr>
              <a:t> directory of our </a:t>
            </a:r>
            <a:r>
              <a:rPr lang="sv-SE" sz="2200" dirty="0">
                <a:cs typeface="Courier New" pitchFamily="49" charset="0"/>
              </a:rPr>
              <a:t>nucbox </a:t>
            </a:r>
            <a:r>
              <a:rPr lang="sv-SE" sz="2200" dirty="0" smtClean="0">
                <a:cs typeface="Courier New" pitchFamily="49" charset="0"/>
              </a:rPr>
              <a:t>SVN repository: </a:t>
            </a:r>
            <a:r>
              <a:rPr lang="sv-SE" sz="2200" dirty="0">
                <a:cs typeface="Courier New" pitchFamily="49" charset="0"/>
                <a:hlinkClick r:id="rId4"/>
              </a:rPr>
              <a:t>https://</a:t>
            </a:r>
            <a:r>
              <a:rPr lang="sv-SE" sz="2200" dirty="0" smtClean="0">
                <a:cs typeface="Courier New" pitchFamily="49" charset="0"/>
                <a:hlinkClick r:id="rId4"/>
              </a:rPr>
              <a:t>svn.studsvikscandpower.com/svn/matlab/trunk</a:t>
            </a:r>
            <a:endParaRPr lang="en-US" sz="1600" dirty="0"/>
          </a:p>
        </p:txBody>
      </p:sp>
      <p:sp>
        <p:nvSpPr>
          <p:cNvPr id="4" name="Date Placeholder 3"/>
          <p:cNvSpPr>
            <a:spLocks noGrp="1"/>
          </p:cNvSpPr>
          <p:nvPr>
            <p:ph type="dt" sz="half" idx="11"/>
          </p:nvPr>
        </p:nvSpPr>
        <p:spPr/>
        <p:txBody>
          <a:bodyPr/>
          <a:lstStyle/>
          <a:p>
            <a:pPr>
              <a:defRPr/>
            </a:pPr>
            <a:r>
              <a:rPr lang="sv-SE" smtClean="0"/>
              <a:t>March 2011</a:t>
            </a:r>
            <a:endParaRPr lang="en-US" dirty="0"/>
          </a:p>
        </p:txBody>
      </p:sp>
      <p:sp>
        <p:nvSpPr>
          <p:cNvPr id="5" name="Footer Placeholder 4"/>
          <p:cNvSpPr>
            <a:spLocks noGrp="1"/>
          </p:cNvSpPr>
          <p:nvPr>
            <p:ph type="ftr" sz="quarter" idx="12"/>
          </p:nvPr>
        </p:nvSpPr>
        <p:spPr/>
        <p:txBody>
          <a:bodyPr/>
          <a:lstStyle/>
          <a:p>
            <a:pPr>
              <a:defRPr/>
            </a:pPr>
            <a:r>
              <a:rPr lang="en-US" dirty="0" smtClean="0"/>
              <a:t>Studsvik Matlab Class</a:t>
            </a:r>
            <a:endParaRPr lang="en-US" dirty="0"/>
          </a:p>
        </p:txBody>
      </p:sp>
    </p:spTree>
    <p:extLst>
      <p:ext uri="{BB962C8B-B14F-4D97-AF65-F5344CB8AC3E}">
        <p14:creationId xmlns:p14="http://schemas.microsoft.com/office/powerpoint/2010/main" val="101895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Reading from Excel</a:t>
            </a:r>
            <a:endParaRPr lang="en-US" dirty="0"/>
          </a:p>
        </p:txBody>
      </p:sp>
      <p:sp>
        <p:nvSpPr>
          <p:cNvPr id="3" name="Content Placeholder 2"/>
          <p:cNvSpPr>
            <a:spLocks noGrp="1"/>
          </p:cNvSpPr>
          <p:nvPr>
            <p:ph idx="1"/>
          </p:nvPr>
        </p:nvSpPr>
        <p:spPr/>
        <p:txBody>
          <a:bodyPr/>
          <a:lstStyle/>
          <a:p>
            <a:r>
              <a:rPr lang="en-US" dirty="0"/>
              <a:t>The file </a:t>
            </a:r>
            <a:r>
              <a:rPr lang="en-US" dirty="0" smtClean="0">
                <a:latin typeface="Courier New"/>
                <a:cs typeface="Courier New"/>
              </a:rPr>
              <a:t>Exercise1.xls</a:t>
            </a:r>
            <a:r>
              <a:rPr lang="en-US" dirty="0" smtClean="0"/>
              <a:t> </a:t>
            </a:r>
            <a:r>
              <a:rPr lang="en-US" dirty="0"/>
              <a:t>contains </a:t>
            </a:r>
            <a:r>
              <a:rPr lang="en-US" dirty="0" smtClean="0"/>
              <a:t>gas prices from various countries over the last 20 years. After reading the data using the </a:t>
            </a:r>
            <a:r>
              <a:rPr lang="en-US" dirty="0" err="1" smtClean="0"/>
              <a:t>xlsread</a:t>
            </a:r>
            <a:r>
              <a:rPr lang="en-US" dirty="0" smtClean="0"/>
              <a:t> function, answer the questions:</a:t>
            </a:r>
          </a:p>
          <a:p>
            <a:pPr marL="790575" lvl="1" indent="-342900">
              <a:buFont typeface="+mj-lt"/>
              <a:buAutoNum type="arabicParenR"/>
            </a:pPr>
            <a:r>
              <a:rPr lang="en-US" dirty="0" smtClean="0"/>
              <a:t>What was the average price of gas in the U.S. for 2006?</a:t>
            </a:r>
            <a:endParaRPr lang="en-US" dirty="0"/>
          </a:p>
          <a:p>
            <a:pPr marL="790575" lvl="1" indent="-342900">
              <a:buFont typeface="+mj-lt"/>
              <a:buAutoNum type="arabicParenR"/>
            </a:pPr>
            <a:r>
              <a:rPr lang="en-US" dirty="0"/>
              <a:t>What </a:t>
            </a:r>
            <a:r>
              <a:rPr lang="en-US" dirty="0" smtClean="0"/>
              <a:t>was </a:t>
            </a:r>
            <a:r>
              <a:rPr lang="en-US" dirty="0"/>
              <a:t>the average </a:t>
            </a:r>
            <a:r>
              <a:rPr lang="en-US" dirty="0" smtClean="0"/>
              <a:t>price of gas in </a:t>
            </a:r>
            <a:r>
              <a:rPr lang="en-US" sz="1800" dirty="0" smtClean="0"/>
              <a:t>Italy from 1995-2005?</a:t>
            </a:r>
          </a:p>
          <a:p>
            <a:pPr marL="790575" lvl="1" indent="-342900">
              <a:buFont typeface="+mj-lt"/>
              <a:buAutoNum type="arabicParenR"/>
            </a:pPr>
            <a:r>
              <a:rPr lang="en-US" dirty="0"/>
              <a:t>Which country had the highest </a:t>
            </a:r>
            <a:r>
              <a:rPr lang="en-US" dirty="0" smtClean="0"/>
              <a:t>average fuel prices in 1998</a:t>
            </a:r>
            <a:r>
              <a:rPr lang="en-US" dirty="0"/>
              <a:t>?</a:t>
            </a:r>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51472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a:cs typeface="Courier New"/>
              </a:rPr>
              <a:t>*write</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MATLAB provides functions to export data to a variety of file formats</a:t>
            </a:r>
          </a:p>
          <a:p>
            <a:r>
              <a:rPr lang="en-US" dirty="0" smtClean="0"/>
              <a:t>These functions all have names of the form </a:t>
            </a:r>
            <a:r>
              <a:rPr lang="en-US" dirty="0" smtClean="0">
                <a:latin typeface="Courier New"/>
                <a:cs typeface="Courier New"/>
              </a:rPr>
              <a:t>*write</a:t>
            </a:r>
          </a:p>
          <a:p>
            <a:r>
              <a:rPr lang="en-US" dirty="0" smtClean="0"/>
              <a:t>These functions allow MATLAB to determine the best structure for your data in the desired file format</a:t>
            </a:r>
          </a:p>
          <a:p>
            <a:r>
              <a:rPr lang="en-US" dirty="0" smtClean="0"/>
              <a:t>Examples:</a:t>
            </a:r>
          </a:p>
          <a:p>
            <a:pPr lvl="1"/>
            <a:r>
              <a:rPr lang="en-US" dirty="0" smtClean="0">
                <a:latin typeface="Courier New"/>
                <a:cs typeface="Courier New"/>
              </a:rPr>
              <a:t>hdf5write</a:t>
            </a:r>
          </a:p>
          <a:p>
            <a:pPr lvl="1"/>
            <a:r>
              <a:rPr lang="en-US" dirty="0" err="1" smtClean="0">
                <a:latin typeface="Courier New"/>
                <a:cs typeface="Courier New"/>
              </a:rPr>
              <a:t>xlswrite</a:t>
            </a:r>
            <a:endParaRPr lang="en-US" dirty="0">
              <a:solidFill>
                <a:schemeClr val="tx2"/>
              </a:solidFill>
              <a:latin typeface="Courier New"/>
              <a:cs typeface="Courier New"/>
            </a:endParaRPr>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203811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and Closing Files</a:t>
            </a:r>
            <a:endParaRPr lang="en-US" dirty="0"/>
          </a:p>
        </p:txBody>
      </p:sp>
      <p:sp>
        <p:nvSpPr>
          <p:cNvPr id="3" name="Content Placeholder 2"/>
          <p:cNvSpPr>
            <a:spLocks noGrp="1"/>
          </p:cNvSpPr>
          <p:nvPr>
            <p:ph idx="1"/>
          </p:nvPr>
        </p:nvSpPr>
        <p:spPr/>
        <p:txBody>
          <a:bodyPr/>
          <a:lstStyle/>
          <a:p>
            <a:r>
              <a:rPr lang="en-US" dirty="0" smtClean="0"/>
              <a:t>MATLAB must locate and open the file before it can read its contents</a:t>
            </a:r>
          </a:p>
          <a:p>
            <a:r>
              <a:rPr lang="en-US" dirty="0" smtClean="0"/>
              <a:t>Since this requires OS interaction, MATLAB checks if the file is open somewhere else before opening, and holds it until the users </a:t>
            </a:r>
            <a:r>
              <a:rPr lang="en-US" i="1" dirty="0" smtClean="0"/>
              <a:t>releases</a:t>
            </a:r>
            <a:r>
              <a:rPr lang="en-US" dirty="0" smtClean="0"/>
              <a:t> the file back to the OS</a:t>
            </a:r>
          </a:p>
          <a:p>
            <a:r>
              <a:rPr lang="en-US" dirty="0" smtClean="0"/>
              <a:t>At a high-level, MATLAB will do this automatically for you when you use the </a:t>
            </a:r>
            <a:r>
              <a:rPr lang="en-US" dirty="0" smtClean="0">
                <a:latin typeface="Courier New"/>
                <a:cs typeface="Courier New"/>
              </a:rPr>
              <a:t>*read </a:t>
            </a:r>
            <a:r>
              <a:rPr lang="en-US" dirty="0" smtClean="0"/>
              <a:t>or </a:t>
            </a:r>
            <a:r>
              <a:rPr lang="en-US" dirty="0" smtClean="0">
                <a:latin typeface="Courier New"/>
                <a:cs typeface="Courier New"/>
              </a:rPr>
              <a:t>*write</a:t>
            </a:r>
            <a:r>
              <a:rPr lang="en-US" dirty="0" smtClean="0"/>
              <a:t> functions</a:t>
            </a:r>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158596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Content Placeholder 2"/>
          <p:cNvSpPr>
            <a:spLocks noGrp="1"/>
          </p:cNvSpPr>
          <p:nvPr>
            <p:ph idx="1"/>
          </p:nvPr>
        </p:nvSpPr>
        <p:spPr/>
        <p:txBody>
          <a:bodyPr/>
          <a:lstStyle/>
          <a:p>
            <a:r>
              <a:rPr lang="sv-SE" dirty="0" err="1"/>
              <a:t>Files</a:t>
            </a:r>
            <a:r>
              <a:rPr lang="sv-SE" dirty="0"/>
              <a:t> </a:t>
            </a:r>
            <a:r>
              <a:rPr lang="sv-SE" dirty="0" err="1"/>
              <a:t>are</a:t>
            </a:r>
            <a:r>
              <a:rPr lang="sv-SE" dirty="0"/>
              <a:t> </a:t>
            </a:r>
            <a:r>
              <a:rPr lang="sv-SE" dirty="0" err="1"/>
              <a:t>opened</a:t>
            </a:r>
            <a:r>
              <a:rPr lang="sv-SE" dirty="0"/>
              <a:t> </a:t>
            </a:r>
            <a:r>
              <a:rPr lang="sv-SE" dirty="0" err="1"/>
              <a:t>with</a:t>
            </a:r>
            <a:r>
              <a:rPr lang="sv-SE" dirty="0"/>
              <a:t> the </a:t>
            </a:r>
            <a:r>
              <a:rPr lang="sv-SE" dirty="0" err="1">
                <a:latin typeface="Courier New" pitchFamily="49" charset="0"/>
                <a:cs typeface="Courier New" pitchFamily="49" charset="0"/>
              </a:rPr>
              <a:t>fopen</a:t>
            </a:r>
            <a:r>
              <a:rPr lang="sv-SE" dirty="0"/>
              <a:t> </a:t>
            </a:r>
            <a:r>
              <a:rPr lang="sv-SE" dirty="0" err="1"/>
              <a:t>function</a:t>
            </a:r>
            <a:r>
              <a:rPr lang="sv-SE" dirty="0"/>
              <a:t>. </a:t>
            </a:r>
            <a:r>
              <a:rPr lang="sv-SE" dirty="0" err="1"/>
              <a:t>You</a:t>
            </a:r>
            <a:r>
              <a:rPr lang="sv-SE" dirty="0"/>
              <a:t> </a:t>
            </a:r>
            <a:r>
              <a:rPr lang="sv-SE" dirty="0" err="1"/>
              <a:t>can</a:t>
            </a:r>
            <a:r>
              <a:rPr lang="sv-SE" dirty="0"/>
              <a:t> </a:t>
            </a:r>
            <a:r>
              <a:rPr lang="sv-SE" dirty="0" err="1"/>
              <a:t>specify</a:t>
            </a:r>
            <a:r>
              <a:rPr lang="sv-SE" dirty="0"/>
              <a:t> </a:t>
            </a:r>
            <a:r>
              <a:rPr lang="sv-SE" dirty="0" err="1"/>
              <a:t>whether</a:t>
            </a:r>
            <a:r>
              <a:rPr lang="sv-SE" dirty="0"/>
              <a:t> </a:t>
            </a:r>
            <a:r>
              <a:rPr lang="sv-SE" dirty="0" err="1"/>
              <a:t>to</a:t>
            </a:r>
            <a:r>
              <a:rPr lang="sv-SE" dirty="0"/>
              <a:t> </a:t>
            </a:r>
            <a:r>
              <a:rPr lang="sv-SE" dirty="0" err="1"/>
              <a:t>open</a:t>
            </a:r>
            <a:r>
              <a:rPr lang="sv-SE" dirty="0"/>
              <a:t> it for read </a:t>
            </a:r>
            <a:r>
              <a:rPr lang="sv-SE" dirty="0" err="1"/>
              <a:t>only</a:t>
            </a:r>
            <a:r>
              <a:rPr lang="sv-SE" dirty="0"/>
              <a:t> or for </a:t>
            </a:r>
            <a:r>
              <a:rPr lang="sv-SE" dirty="0" err="1"/>
              <a:t>write</a:t>
            </a:r>
            <a:r>
              <a:rPr lang="sv-SE" dirty="0"/>
              <a:t> access</a:t>
            </a:r>
            <a:r>
              <a:rPr lang="sv-SE" dirty="0" smtClean="0"/>
              <a:t>.</a:t>
            </a:r>
          </a:p>
          <a:p>
            <a:r>
              <a:rPr lang="sv-SE" dirty="0"/>
              <a:t>The </a:t>
            </a:r>
            <a:r>
              <a:rPr lang="sv-SE" dirty="0" err="1"/>
              <a:t>return</a:t>
            </a:r>
            <a:r>
              <a:rPr lang="sv-SE" dirty="0"/>
              <a:t> </a:t>
            </a:r>
            <a:r>
              <a:rPr lang="sv-SE" dirty="0" err="1"/>
              <a:t>value</a:t>
            </a:r>
            <a:r>
              <a:rPr lang="sv-SE" dirty="0"/>
              <a:t> is a </a:t>
            </a:r>
            <a:r>
              <a:rPr lang="sv-SE" dirty="0" err="1"/>
              <a:t>file</a:t>
            </a:r>
            <a:r>
              <a:rPr lang="sv-SE" dirty="0"/>
              <a:t> </a:t>
            </a:r>
            <a:r>
              <a:rPr lang="sv-SE" i="1" dirty="0" err="1" smtClean="0"/>
              <a:t>handle</a:t>
            </a:r>
            <a:r>
              <a:rPr lang="sv-SE" dirty="0" smtClean="0"/>
              <a:t> </a:t>
            </a:r>
            <a:r>
              <a:rPr lang="sv-SE" dirty="0"/>
              <a:t>and is </a:t>
            </a:r>
            <a:r>
              <a:rPr lang="sv-SE" dirty="0" err="1"/>
              <a:t>used</a:t>
            </a:r>
            <a:r>
              <a:rPr lang="sv-SE" dirty="0"/>
              <a:t> </a:t>
            </a:r>
            <a:r>
              <a:rPr lang="sv-SE" dirty="0" err="1"/>
              <a:t>to</a:t>
            </a:r>
            <a:r>
              <a:rPr lang="sv-SE" dirty="0"/>
              <a:t> </a:t>
            </a:r>
            <a:r>
              <a:rPr lang="sv-SE" dirty="0" err="1"/>
              <a:t>refer</a:t>
            </a:r>
            <a:r>
              <a:rPr lang="sv-SE" dirty="0"/>
              <a:t> </a:t>
            </a:r>
            <a:r>
              <a:rPr lang="sv-SE" dirty="0" err="1"/>
              <a:t>to</a:t>
            </a:r>
            <a:r>
              <a:rPr lang="sv-SE" dirty="0"/>
              <a:t> the </a:t>
            </a:r>
            <a:r>
              <a:rPr lang="sv-SE" dirty="0" err="1"/>
              <a:t>opened</a:t>
            </a:r>
            <a:r>
              <a:rPr lang="sv-SE" dirty="0"/>
              <a:t> </a:t>
            </a:r>
            <a:r>
              <a:rPr lang="sv-SE" dirty="0" err="1"/>
              <a:t>file</a:t>
            </a:r>
            <a:r>
              <a:rPr lang="sv-SE" dirty="0" smtClean="0"/>
              <a:t>.</a:t>
            </a:r>
          </a:p>
          <a:p>
            <a:r>
              <a:rPr lang="sv-SE" dirty="0" err="1" smtClean="0"/>
              <a:t>Example</a:t>
            </a:r>
            <a:r>
              <a:rPr lang="sv-SE" dirty="0" smtClean="0"/>
              <a:t>: </a:t>
            </a:r>
            <a:r>
              <a:rPr lang="sv-SE" dirty="0" err="1">
                <a:latin typeface="Courier New" pitchFamily="49" charset="0"/>
                <a:cs typeface="Courier New" pitchFamily="49" charset="0"/>
              </a:rPr>
              <a:t>fid</a:t>
            </a:r>
            <a:r>
              <a:rPr lang="sv-SE" dirty="0">
                <a:latin typeface="Courier New" pitchFamily="49" charset="0"/>
                <a:cs typeface="Courier New" pitchFamily="49" charset="0"/>
              </a:rPr>
              <a:t> = </a:t>
            </a:r>
            <a:r>
              <a:rPr lang="sv-SE" dirty="0" err="1">
                <a:latin typeface="Courier New" pitchFamily="49" charset="0"/>
                <a:cs typeface="Courier New" pitchFamily="49" charset="0"/>
              </a:rPr>
              <a:t>fopen</a:t>
            </a:r>
            <a:r>
              <a:rPr lang="sv-SE" dirty="0">
                <a:latin typeface="Courier New" pitchFamily="49" charset="0"/>
                <a:cs typeface="Courier New" pitchFamily="49" charset="0"/>
              </a:rPr>
              <a:t>(’</a:t>
            </a:r>
            <a:r>
              <a:rPr lang="sv-SE" dirty="0" err="1">
                <a:latin typeface="Courier New" pitchFamily="49" charset="0"/>
                <a:cs typeface="Courier New" pitchFamily="49" charset="0"/>
              </a:rPr>
              <a:t>myfile.txt</a:t>
            </a:r>
            <a:r>
              <a:rPr lang="sv-SE" dirty="0">
                <a:latin typeface="Courier New" pitchFamily="49" charset="0"/>
                <a:cs typeface="Courier New" pitchFamily="49" charset="0"/>
              </a:rPr>
              <a:t>’, ’r’);</a:t>
            </a:r>
          </a:p>
          <a:p>
            <a:pPr marL="0" indent="0">
              <a:buNone/>
            </a:pPr>
            <a:endParaRPr lang="sv-SE" dirty="0" smtClean="0"/>
          </a:p>
          <a:p>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181311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Files</a:t>
            </a:r>
            <a:endParaRPr lang="en-US" dirty="0"/>
          </a:p>
        </p:txBody>
      </p:sp>
      <p:sp>
        <p:nvSpPr>
          <p:cNvPr id="3" name="Content Placeholder 2"/>
          <p:cNvSpPr>
            <a:spLocks noGrp="1"/>
          </p:cNvSpPr>
          <p:nvPr>
            <p:ph idx="1"/>
          </p:nvPr>
        </p:nvSpPr>
        <p:spPr/>
        <p:txBody>
          <a:bodyPr/>
          <a:lstStyle/>
          <a:p>
            <a:r>
              <a:rPr lang="sv-SE" dirty="0">
                <a:cs typeface="Courier New" pitchFamily="49" charset="0"/>
              </a:rPr>
              <a:t>The </a:t>
            </a:r>
            <a:r>
              <a:rPr lang="sv-SE" dirty="0" err="1">
                <a:cs typeface="Courier New" pitchFamily="49" charset="0"/>
              </a:rPr>
              <a:t>file</a:t>
            </a:r>
            <a:r>
              <a:rPr lang="sv-SE" dirty="0">
                <a:cs typeface="Courier New" pitchFamily="49" charset="0"/>
              </a:rPr>
              <a:t> </a:t>
            </a:r>
            <a:r>
              <a:rPr lang="sv-SE" dirty="0" err="1">
                <a:cs typeface="Courier New" pitchFamily="49" charset="0"/>
              </a:rPr>
              <a:t>stays</a:t>
            </a:r>
            <a:r>
              <a:rPr lang="sv-SE" dirty="0">
                <a:cs typeface="Courier New" pitchFamily="49" charset="0"/>
              </a:rPr>
              <a:t> </a:t>
            </a:r>
            <a:r>
              <a:rPr lang="sv-SE" dirty="0" err="1">
                <a:cs typeface="Courier New" pitchFamily="49" charset="0"/>
              </a:rPr>
              <a:t>open</a:t>
            </a:r>
            <a:r>
              <a:rPr lang="sv-SE" dirty="0">
                <a:cs typeface="Courier New" pitchFamily="49" charset="0"/>
              </a:rPr>
              <a:t> </a:t>
            </a:r>
            <a:r>
              <a:rPr lang="sv-SE" dirty="0" err="1">
                <a:cs typeface="Courier New" pitchFamily="49" charset="0"/>
              </a:rPr>
              <a:t>until</a:t>
            </a:r>
            <a:r>
              <a:rPr lang="sv-SE" dirty="0">
                <a:cs typeface="Courier New" pitchFamily="49" charset="0"/>
              </a:rPr>
              <a:t> it is </a:t>
            </a:r>
            <a:r>
              <a:rPr lang="sv-SE" dirty="0" err="1" smtClean="0">
                <a:cs typeface="Courier New" pitchFamily="49" charset="0"/>
              </a:rPr>
              <a:t>explicitly</a:t>
            </a:r>
            <a:r>
              <a:rPr lang="sv-SE" dirty="0" smtClean="0">
                <a:cs typeface="Courier New" pitchFamily="49" charset="0"/>
              </a:rPr>
              <a:t> </a:t>
            </a:r>
            <a:r>
              <a:rPr lang="sv-SE" dirty="0" err="1">
                <a:cs typeface="Courier New" pitchFamily="49" charset="0"/>
              </a:rPr>
              <a:t>closed</a:t>
            </a:r>
            <a:r>
              <a:rPr lang="sv-SE" dirty="0">
                <a:cs typeface="Courier New" pitchFamily="49" charset="0"/>
              </a:rPr>
              <a:t> </a:t>
            </a:r>
            <a:r>
              <a:rPr lang="sv-SE" dirty="0" err="1">
                <a:cs typeface="Courier New" pitchFamily="49" charset="0"/>
              </a:rPr>
              <a:t>with</a:t>
            </a:r>
            <a:r>
              <a:rPr lang="sv-SE" dirty="0">
                <a:cs typeface="Courier New" pitchFamily="49" charset="0"/>
              </a:rPr>
              <a:t> </a:t>
            </a:r>
            <a:r>
              <a:rPr lang="sv-SE" dirty="0" err="1">
                <a:latin typeface="Courier New" pitchFamily="49" charset="0"/>
                <a:cs typeface="Courier New" pitchFamily="49" charset="0"/>
              </a:rPr>
              <a:t>fclose</a:t>
            </a:r>
            <a:r>
              <a:rPr lang="sv-SE" dirty="0" smtClean="0">
                <a:cs typeface="Courier New" pitchFamily="49" charset="0"/>
              </a:rPr>
              <a:t>.</a:t>
            </a:r>
            <a:endParaRPr lang="sv-SE" dirty="0" smtClean="0"/>
          </a:p>
          <a:p>
            <a:r>
              <a:rPr lang="sv-SE" dirty="0" err="1" smtClean="0"/>
              <a:t>Example</a:t>
            </a:r>
            <a:r>
              <a:rPr lang="sv-SE" dirty="0" smtClean="0"/>
              <a:t>: </a:t>
            </a:r>
            <a:r>
              <a:rPr lang="sv-SE" dirty="0" err="1">
                <a:latin typeface="Courier New" pitchFamily="49" charset="0"/>
                <a:cs typeface="Courier New" pitchFamily="49" charset="0"/>
              </a:rPr>
              <a:t>fclose</a:t>
            </a:r>
            <a:r>
              <a:rPr lang="sv-SE" dirty="0">
                <a:latin typeface="Courier New" pitchFamily="49" charset="0"/>
                <a:cs typeface="Courier New" pitchFamily="49" charset="0"/>
              </a:rPr>
              <a:t>(</a:t>
            </a:r>
            <a:r>
              <a:rPr lang="sv-SE" dirty="0" err="1">
                <a:latin typeface="Courier New" pitchFamily="49" charset="0"/>
                <a:cs typeface="Courier New" pitchFamily="49" charset="0"/>
              </a:rPr>
              <a:t>fid</a:t>
            </a:r>
            <a:r>
              <a:rPr lang="sv-SE" dirty="0">
                <a:latin typeface="Courier New" pitchFamily="49" charset="0"/>
                <a:cs typeface="Courier New" pitchFamily="49" charset="0"/>
              </a:rPr>
              <a:t>)</a:t>
            </a:r>
            <a:r>
              <a:rPr lang="sv-SE" dirty="0" smtClean="0">
                <a:latin typeface="Courier New" pitchFamily="49" charset="0"/>
                <a:cs typeface="Courier New" pitchFamily="49" charset="0"/>
              </a:rPr>
              <a:t>;</a:t>
            </a:r>
          </a:p>
          <a:p>
            <a:r>
              <a:rPr lang="sv-SE" dirty="0" err="1">
                <a:cs typeface="Courier New" pitchFamily="49" charset="0"/>
              </a:rPr>
              <a:t>After</a:t>
            </a:r>
            <a:r>
              <a:rPr lang="sv-SE" dirty="0">
                <a:cs typeface="Courier New" pitchFamily="49" charset="0"/>
              </a:rPr>
              <a:t> the </a:t>
            </a:r>
            <a:r>
              <a:rPr lang="sv-SE" dirty="0" err="1">
                <a:cs typeface="Courier New" pitchFamily="49" charset="0"/>
              </a:rPr>
              <a:t>file</a:t>
            </a:r>
            <a:r>
              <a:rPr lang="sv-SE" dirty="0">
                <a:cs typeface="Courier New" pitchFamily="49" charset="0"/>
              </a:rPr>
              <a:t> is </a:t>
            </a:r>
            <a:r>
              <a:rPr lang="sv-SE" dirty="0" err="1" smtClean="0">
                <a:cs typeface="Courier New" pitchFamily="49" charset="0"/>
              </a:rPr>
              <a:t>closed</a:t>
            </a:r>
            <a:r>
              <a:rPr lang="sv-SE" dirty="0" smtClean="0">
                <a:cs typeface="Courier New" pitchFamily="49" charset="0"/>
              </a:rPr>
              <a:t>, </a:t>
            </a:r>
            <a:r>
              <a:rPr lang="sv-SE" dirty="0">
                <a:cs typeface="Courier New" pitchFamily="49" charset="0"/>
              </a:rPr>
              <a:t>the </a:t>
            </a:r>
            <a:r>
              <a:rPr lang="sv-SE" dirty="0" err="1">
                <a:cs typeface="Courier New" pitchFamily="49" charset="0"/>
              </a:rPr>
              <a:t>variable</a:t>
            </a:r>
            <a:r>
              <a:rPr lang="sv-SE" dirty="0">
                <a:cs typeface="Courier New" pitchFamily="49" charset="0"/>
              </a:rPr>
              <a:t> </a:t>
            </a:r>
            <a:r>
              <a:rPr lang="sv-SE" dirty="0" err="1">
                <a:latin typeface="Courier New" pitchFamily="49" charset="0"/>
                <a:cs typeface="Courier New" pitchFamily="49" charset="0"/>
              </a:rPr>
              <a:t>fid</a:t>
            </a:r>
            <a:r>
              <a:rPr lang="sv-SE" dirty="0">
                <a:cs typeface="Courier New" pitchFamily="49" charset="0"/>
              </a:rPr>
              <a:t> </a:t>
            </a:r>
            <a:r>
              <a:rPr lang="sv-SE" dirty="0" err="1">
                <a:cs typeface="Courier New" pitchFamily="49" charset="0"/>
              </a:rPr>
              <a:t>stays</a:t>
            </a:r>
            <a:r>
              <a:rPr lang="sv-SE" dirty="0">
                <a:cs typeface="Courier New" pitchFamily="49" charset="0"/>
              </a:rPr>
              <a:t> in </a:t>
            </a:r>
            <a:r>
              <a:rPr lang="sv-SE" dirty="0" err="1">
                <a:cs typeface="Courier New" pitchFamily="49" charset="0"/>
              </a:rPr>
              <a:t>memory</a:t>
            </a:r>
            <a:r>
              <a:rPr lang="sv-SE" dirty="0">
                <a:cs typeface="Courier New" pitchFamily="49" charset="0"/>
              </a:rPr>
              <a:t> </a:t>
            </a:r>
            <a:r>
              <a:rPr lang="sv-SE" dirty="0" err="1">
                <a:cs typeface="Courier New" pitchFamily="49" charset="0"/>
              </a:rPr>
              <a:t>but</a:t>
            </a:r>
            <a:r>
              <a:rPr lang="sv-SE" dirty="0">
                <a:cs typeface="Courier New" pitchFamily="49" charset="0"/>
              </a:rPr>
              <a:t> is no </a:t>
            </a:r>
            <a:r>
              <a:rPr lang="sv-SE" dirty="0" err="1">
                <a:cs typeface="Courier New" pitchFamily="49" charset="0"/>
              </a:rPr>
              <a:t>longer</a:t>
            </a:r>
            <a:r>
              <a:rPr lang="sv-SE" dirty="0">
                <a:cs typeface="Courier New" pitchFamily="49" charset="0"/>
              </a:rPr>
              <a:t> </a:t>
            </a:r>
            <a:r>
              <a:rPr lang="sv-SE" dirty="0" err="1">
                <a:cs typeface="Courier New" pitchFamily="49" charset="0"/>
              </a:rPr>
              <a:t>associated</a:t>
            </a:r>
            <a:r>
              <a:rPr lang="sv-SE" dirty="0">
                <a:cs typeface="Courier New" pitchFamily="49" charset="0"/>
              </a:rPr>
              <a:t> </a:t>
            </a:r>
            <a:r>
              <a:rPr lang="sv-SE" dirty="0" err="1">
                <a:cs typeface="Courier New" pitchFamily="49" charset="0"/>
              </a:rPr>
              <a:t>with</a:t>
            </a:r>
            <a:r>
              <a:rPr lang="sv-SE" dirty="0">
                <a:cs typeface="Courier New" pitchFamily="49" charset="0"/>
              </a:rPr>
              <a:t> </a:t>
            </a:r>
            <a:r>
              <a:rPr lang="sv-SE" dirty="0" err="1">
                <a:cs typeface="Courier New" pitchFamily="49" charset="0"/>
              </a:rPr>
              <a:t>any</a:t>
            </a:r>
            <a:r>
              <a:rPr lang="sv-SE" dirty="0">
                <a:cs typeface="Courier New" pitchFamily="49" charset="0"/>
              </a:rPr>
              <a:t> </a:t>
            </a:r>
            <a:r>
              <a:rPr lang="sv-SE" dirty="0" err="1">
                <a:cs typeface="Courier New" pitchFamily="49" charset="0"/>
              </a:rPr>
              <a:t>file</a:t>
            </a:r>
            <a:r>
              <a:rPr lang="sv-SE" dirty="0" smtClean="0">
                <a:cs typeface="Courier New" pitchFamily="49" charset="0"/>
              </a:rPr>
              <a:t>.</a:t>
            </a:r>
            <a:endParaRPr lang="sv-SE" dirty="0" smtClean="0">
              <a:latin typeface="Courier New" pitchFamily="49" charset="0"/>
              <a:cs typeface="Courier New" pitchFamily="49" charset="0"/>
            </a:endParaRPr>
          </a:p>
          <a:p>
            <a:endParaRPr lang="sv-SE" dirty="0" smtClean="0"/>
          </a:p>
          <a:p>
            <a:endParaRPr lang="en-US" dirty="0"/>
          </a:p>
        </p:txBody>
      </p:sp>
      <p:sp>
        <p:nvSpPr>
          <p:cNvPr id="4" name="Date Placeholder 3"/>
          <p:cNvSpPr>
            <a:spLocks noGrp="1"/>
          </p:cNvSpPr>
          <p:nvPr>
            <p:ph type="dt" sz="half" idx="11"/>
          </p:nvPr>
        </p:nvSpPr>
        <p:spPr/>
        <p:txBody>
          <a:bodyPr/>
          <a:lstStyle/>
          <a:p>
            <a:pPr>
              <a:defRPr/>
            </a:pPr>
            <a:r>
              <a:rPr lang="sv-SE" smtClean="0"/>
              <a:t>March 2011</a:t>
            </a:r>
            <a:endParaRPr lang="en-US"/>
          </a:p>
        </p:txBody>
      </p:sp>
      <p:sp>
        <p:nvSpPr>
          <p:cNvPr id="5" name="Footer Placeholder 4"/>
          <p:cNvSpPr>
            <a:spLocks noGrp="1"/>
          </p:cNvSpPr>
          <p:nvPr>
            <p:ph type="ftr" sz="quarter" idx="12"/>
          </p:nvPr>
        </p:nvSpPr>
        <p:spPr/>
        <p:txBody>
          <a:bodyPr/>
          <a:lstStyle/>
          <a:p>
            <a:pPr>
              <a:defRPr/>
            </a:pPr>
            <a:r>
              <a:rPr lang="en-US" smtClean="0"/>
              <a:t>Studsvik Matlab Class</a:t>
            </a:r>
            <a:endParaRPr lang="en-US"/>
          </a:p>
        </p:txBody>
      </p:sp>
    </p:spTree>
    <p:extLst>
      <p:ext uri="{BB962C8B-B14F-4D97-AF65-F5344CB8AC3E}">
        <p14:creationId xmlns:p14="http://schemas.microsoft.com/office/powerpoint/2010/main" val="11799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tandardformgivning">
  <a:themeElements>
    <a:clrScheme name="SSP">
      <a:dk1>
        <a:srgbClr val="000000"/>
      </a:dk1>
      <a:lt1>
        <a:srgbClr val="FFFFFF"/>
      </a:lt1>
      <a:dk2>
        <a:srgbClr val="B50026"/>
      </a:dk2>
      <a:lt2>
        <a:srgbClr val="464646"/>
      </a:lt2>
      <a:accent1>
        <a:srgbClr val="857D1F"/>
      </a:accent1>
      <a:accent2>
        <a:srgbClr val="4F767A"/>
      </a:accent2>
      <a:accent3>
        <a:srgbClr val="FFFFFF"/>
      </a:accent3>
      <a:accent4>
        <a:srgbClr val="000000"/>
      </a:accent4>
      <a:accent5>
        <a:srgbClr val="D6D6D6"/>
      </a:accent5>
      <a:accent6>
        <a:srgbClr val="B07D0E"/>
      </a:accent6>
      <a:hlink>
        <a:srgbClr val="4F767A"/>
      </a:hlink>
      <a:folHlink>
        <a:srgbClr val="857D1F"/>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formgiv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formgiv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formgiv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formgiv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formgiv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formgiv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formgiv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formgiv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formgivning 13">
        <a:dk1>
          <a:srgbClr val="000000"/>
        </a:dk1>
        <a:lt1>
          <a:srgbClr val="FFFFFF"/>
        </a:lt1>
        <a:dk2>
          <a:srgbClr val="B50026"/>
        </a:dk2>
        <a:lt2>
          <a:srgbClr val="808080"/>
        </a:lt2>
        <a:accent1>
          <a:srgbClr val="B4B4B4"/>
        </a:accent1>
        <a:accent2>
          <a:srgbClr val="C38A11"/>
        </a:accent2>
        <a:accent3>
          <a:srgbClr val="FFFFFF"/>
        </a:accent3>
        <a:accent4>
          <a:srgbClr val="000000"/>
        </a:accent4>
        <a:accent5>
          <a:srgbClr val="D6D6D6"/>
        </a:accent5>
        <a:accent6>
          <a:srgbClr val="B07D0E"/>
        </a:accent6>
        <a:hlink>
          <a:srgbClr val="4F767A"/>
        </a:hlink>
        <a:folHlink>
          <a:srgbClr val="857D1F"/>
        </a:folHlink>
      </a:clrScheme>
      <a:clrMap bg1="lt1" tx1="dk1" bg2="lt2" tx2="dk2" accent1="accent1" accent2="accent2" accent3="accent3" accent4="accent4" accent5="accent5" accent6="accent6" hlink="hlink" folHlink="folHlink"/>
    </a:extraClrScheme>
    <a:extraClrScheme>
      <a:clrScheme name="Standardformgivning 14">
        <a:dk1>
          <a:srgbClr val="000000"/>
        </a:dk1>
        <a:lt1>
          <a:srgbClr val="FFFFFF"/>
        </a:lt1>
        <a:dk2>
          <a:srgbClr val="B50026"/>
        </a:dk2>
        <a:lt2>
          <a:srgbClr val="464646"/>
        </a:lt2>
        <a:accent1>
          <a:srgbClr val="B4B4B4"/>
        </a:accent1>
        <a:accent2>
          <a:srgbClr val="C38A11"/>
        </a:accent2>
        <a:accent3>
          <a:srgbClr val="FFFFFF"/>
        </a:accent3>
        <a:accent4>
          <a:srgbClr val="000000"/>
        </a:accent4>
        <a:accent5>
          <a:srgbClr val="D6D6D6"/>
        </a:accent5>
        <a:accent6>
          <a:srgbClr val="B07D0E"/>
        </a:accent6>
        <a:hlink>
          <a:srgbClr val="4F767A"/>
        </a:hlink>
        <a:folHlink>
          <a:srgbClr val="857D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41714</TotalTime>
  <Words>2181</Words>
  <Application>Microsoft Office PowerPoint</Application>
  <PresentationFormat>On-screen Show (4:3)</PresentationFormat>
  <Paragraphs>328</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Standardformgivning</vt:lpstr>
      <vt:lpstr>MATLAB File I/O</vt:lpstr>
      <vt:lpstr>MATLAB File I/O Outline</vt:lpstr>
      <vt:lpstr>MATLAB File I/O Learning Outcomes</vt:lpstr>
      <vt:lpstr>The *read Functions</vt:lpstr>
      <vt:lpstr>Exercise 1: Reading from Excel</vt:lpstr>
      <vt:lpstr>The *write Functions</vt:lpstr>
      <vt:lpstr>Opening and Closing Files</vt:lpstr>
      <vt:lpstr>Opening Files</vt:lpstr>
      <vt:lpstr>Closing Files</vt:lpstr>
      <vt:lpstr>Reading Text Files with textscan</vt:lpstr>
      <vt:lpstr>Reading Text Files with textscan</vt:lpstr>
      <vt:lpstr>Reading Text Files with textscan</vt:lpstr>
      <vt:lpstr>Exercise 2: Reading Data using textscan</vt:lpstr>
      <vt:lpstr>Reading and Writing Text Files</vt:lpstr>
      <vt:lpstr>Reading and Writing Text Files</vt:lpstr>
      <vt:lpstr>Reading and Writing Text Files</vt:lpstr>
      <vt:lpstr>Reading and Writing Text Files</vt:lpstr>
      <vt:lpstr>Exercise 3: Read and Write Text Files</vt:lpstr>
      <vt:lpstr>Opening Binary Files</vt:lpstr>
      <vt:lpstr>Reading and Writing Binary Files</vt:lpstr>
      <vt:lpstr>Reading and Writing Binary Files</vt:lpstr>
      <vt:lpstr>Reading and Writing Binary Files</vt:lpstr>
      <vt:lpstr>Moving Around in Binary Files</vt:lpstr>
      <vt:lpstr>Reading and Writing Binary Files</vt:lpstr>
      <vt:lpstr>Exercise 4: Reading Binary Files</vt:lpstr>
      <vt:lpstr>Quiz</vt:lpstr>
      <vt:lpstr>The File Function Family</vt:lpstr>
      <vt:lpstr>The File Function Family</vt:lpstr>
      <vt:lpstr>The File Function Family</vt:lpstr>
      <vt:lpstr>What is HDF5?</vt:lpstr>
      <vt:lpstr>Working with HDF5 Files</vt:lpstr>
      <vt:lpstr>Working with HDF5 Files</vt:lpstr>
      <vt:lpstr>Working with HDF5 Files</vt:lpstr>
      <vt:lpstr>Working with HDF5 Files</vt:lpstr>
      <vt:lpstr>High-Level HDF5 Functions</vt:lpstr>
      <vt:lpstr>High-Level HDF5 Functions</vt:lpstr>
      <vt:lpstr>High-Level HDF5 Functions</vt:lpstr>
      <vt:lpstr>High-Level HDF5 Functions</vt:lpstr>
      <vt:lpstr>Exercise 5: Reading HDF5 Files</vt:lpstr>
      <vt:lpstr>Further HDF5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marcom</dc:creator>
  <cp:lastModifiedBy>tsmed</cp:lastModifiedBy>
  <cp:revision>1307</cp:revision>
  <dcterms:created xsi:type="dcterms:W3CDTF">2007-02-23T12:59:28Z</dcterms:created>
  <dcterms:modified xsi:type="dcterms:W3CDTF">2011-03-16T08:03:14Z</dcterms:modified>
</cp:coreProperties>
</file>