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7" r:id="rId3"/>
    <p:sldId id="579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864" autoAdjust="0"/>
  </p:normalViewPr>
  <p:slideViewPr>
    <p:cSldViewPr>
      <p:cViewPr>
        <p:scale>
          <a:sx n="100" d="100"/>
          <a:sy n="100" d="100"/>
        </p:scale>
        <p:origin x="-1932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0" y="6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MATLAB Functions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Separated workspaces are convenient because they allow you to utilize variable names within your functions that may also be used in other functions</a:t>
            </a:r>
          </a:p>
          <a:p>
            <a:r>
              <a:rPr lang="en-US" dirty="0" smtClean="0">
                <a:cs typeface="Courier New"/>
              </a:rPr>
              <a:t>There will never be any variable collision because variables are </a:t>
            </a:r>
            <a:r>
              <a:rPr lang="en-US" i="1" dirty="0" smtClean="0">
                <a:cs typeface="Courier New"/>
              </a:rPr>
              <a:t>local </a:t>
            </a:r>
            <a:r>
              <a:rPr lang="en-US" dirty="0" smtClean="0">
                <a:cs typeface="Courier New"/>
              </a:rPr>
              <a:t>to each function’s unique workspace</a:t>
            </a:r>
          </a:p>
          <a:p>
            <a:r>
              <a:rPr lang="en-US" dirty="0" smtClean="0">
                <a:cs typeface="Courier New"/>
              </a:rPr>
              <a:t>In order to maintain separate workspaces, MATLAB always </a:t>
            </a:r>
            <a:r>
              <a:rPr lang="en-US" i="1" dirty="0" smtClean="0">
                <a:cs typeface="Courier New"/>
              </a:rPr>
              <a:t>passes by value</a:t>
            </a:r>
            <a:r>
              <a:rPr lang="en-US" dirty="0" smtClean="0">
                <a:cs typeface="Courier New"/>
              </a:rPr>
              <a:t>, not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When </a:t>
            </a:r>
            <a:r>
              <a:rPr lang="en-US" dirty="0">
                <a:cs typeface="Courier New"/>
              </a:rPr>
              <a:t>you make a call such as</a:t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a = foo(b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/>
            </a:r>
            <a:br>
              <a:rPr lang="en-US" dirty="0" smtClean="0">
                <a:cs typeface="Courier New"/>
              </a:rPr>
            </a:br>
            <a:r>
              <a:rPr lang="en-US" dirty="0" smtClean="0">
                <a:cs typeface="Courier New"/>
              </a:rPr>
              <a:t>to a function with the declaration line of</a:t>
            </a:r>
            <a:br>
              <a:rPr lang="en-US" dirty="0" smtClean="0"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function y = foo(x),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>MATLAB passes the </a:t>
            </a:r>
            <a:r>
              <a:rPr lang="en-US" b="1" dirty="0">
                <a:cs typeface="Courier New"/>
              </a:rPr>
              <a:t>value</a:t>
            </a:r>
            <a:r>
              <a:rPr lang="en-US" dirty="0">
                <a:cs typeface="Courier New"/>
              </a:rPr>
              <a:t> of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cs typeface="Courier New"/>
              </a:rPr>
              <a:t> into the </a:t>
            </a:r>
            <a:r>
              <a:rPr lang="en-US" dirty="0">
                <a:latin typeface="Courier New"/>
                <a:cs typeface="Courier New"/>
              </a:rPr>
              <a:t>foo </a:t>
            </a:r>
            <a:r>
              <a:rPr lang="en-US" dirty="0" smtClean="0">
                <a:cs typeface="Courier New"/>
              </a:rPr>
              <a:t>function</a:t>
            </a:r>
          </a:p>
          <a:p>
            <a:r>
              <a:rPr lang="en-US" dirty="0" smtClean="0">
                <a:cs typeface="Courier New"/>
              </a:rPr>
              <a:t>The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cs typeface="Courier New"/>
              </a:rPr>
              <a:t> in the </a:t>
            </a:r>
            <a:r>
              <a:rPr lang="en-US" dirty="0" smtClean="0">
                <a:latin typeface="Courier New"/>
                <a:cs typeface="Courier New"/>
              </a:rPr>
              <a:t>foo</a:t>
            </a:r>
            <a:r>
              <a:rPr lang="en-US" dirty="0" smtClean="0">
                <a:cs typeface="Courier New"/>
              </a:rPr>
              <a:t> workspace takes this value, but it is separate from the </a:t>
            </a:r>
            <a:r>
              <a:rPr lang="en-US" dirty="0" smtClean="0"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/>
              </a:rPr>
              <a:t> variable (which resides in the base workspace)</a:t>
            </a:r>
          </a:p>
          <a:p>
            <a:r>
              <a:rPr lang="en-US" dirty="0" smtClean="0">
                <a:cs typeface="Courier New"/>
              </a:rPr>
              <a:t>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cs typeface="Courier New"/>
              </a:rPr>
              <a:t> do not effect</a:t>
            </a:r>
            <a:r>
              <a:rPr lang="en-US" dirty="0" smtClean="0">
                <a:latin typeface="Courier New"/>
                <a:cs typeface="Courier New"/>
              </a:rPr>
              <a:t> b</a:t>
            </a:r>
          </a:p>
          <a:p>
            <a:r>
              <a:rPr lang="en-US" dirty="0" smtClean="0">
                <a:cs typeface="Courier New"/>
              </a:rPr>
              <a:t>Once the function is finished, its workspace is destroyed</a:t>
            </a:r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marL="449262" lvl="1" indent="0">
              <a:buNone/>
            </a:pPr>
            <a:r>
              <a:rPr lang="en-US" sz="2400" dirty="0" smtClean="0">
                <a:solidFill>
                  <a:srgbClr val="B50026"/>
                </a:solidFill>
                <a:latin typeface="Courier New"/>
                <a:cs typeface="Courier New"/>
              </a:rPr>
              <a:t>edit foo</a:t>
            </a:r>
            <a:endParaRPr lang="en-US" sz="2400" dirty="0">
              <a:solidFill>
                <a:srgbClr val="B50026"/>
              </a:solidFill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sz="2400" dirty="0" smtClean="0">
                <a:solidFill>
                  <a:srgbClr val="B50026"/>
                </a:solidFill>
              </a:rPr>
              <a:t>Watch the base workspace as you make the call:</a:t>
            </a:r>
            <a:br>
              <a:rPr lang="en-US" sz="2400" dirty="0" smtClean="0">
                <a:solidFill>
                  <a:srgbClr val="B50026"/>
                </a:solidFill>
              </a:rPr>
            </a:br>
            <a:r>
              <a:rPr lang="en-US" sz="2400" dirty="0" smtClean="0">
                <a:solidFill>
                  <a:srgbClr val="B50026"/>
                </a:solidFill>
                <a:latin typeface="Courier New"/>
                <a:cs typeface="Courier New"/>
              </a:rPr>
              <a:t>a = 42;</a:t>
            </a:r>
            <a:endParaRPr lang="en-US" sz="2400" dirty="0">
              <a:solidFill>
                <a:srgbClr val="B50026"/>
              </a:solidFill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sz="2400" dirty="0" smtClean="0">
                <a:solidFill>
                  <a:srgbClr val="B50026"/>
                </a:solidFill>
              </a:rPr>
              <a:t>Set a breakpoint on line 9 of </a:t>
            </a:r>
            <a:r>
              <a:rPr lang="en-US" sz="2400" dirty="0" err="1" smtClean="0">
                <a:solidFill>
                  <a:srgbClr val="B50026"/>
                </a:solidFill>
                <a:latin typeface="Courier New"/>
                <a:cs typeface="Courier New"/>
              </a:rPr>
              <a:t>foo.m</a:t>
            </a:r>
            <a:endParaRPr lang="en-US" sz="2400" dirty="0" smtClean="0">
              <a:solidFill>
                <a:srgbClr val="B50026"/>
              </a:solidFill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sz="2400" dirty="0" smtClean="0">
                <a:solidFill>
                  <a:srgbClr val="B50026"/>
                </a:solidFill>
              </a:rPr>
              <a:t>Return to command prompt and issue the command:</a:t>
            </a:r>
            <a:br>
              <a:rPr lang="en-US" sz="2400" dirty="0" smtClean="0">
                <a:solidFill>
                  <a:srgbClr val="B50026"/>
                </a:solidFill>
              </a:rPr>
            </a:br>
            <a:r>
              <a:rPr lang="en-US" sz="2400" dirty="0" smtClean="0">
                <a:solidFill>
                  <a:srgbClr val="B50026"/>
                </a:solidFill>
                <a:latin typeface="Courier New"/>
                <a:cs typeface="Courier New"/>
              </a:rPr>
              <a:t>b = foo(a);</a:t>
            </a:r>
          </a:p>
          <a:p>
            <a:pPr marL="449262" lvl="1" indent="0">
              <a:buNone/>
            </a:pPr>
            <a:r>
              <a:rPr lang="en-US" sz="2400" dirty="0" smtClean="0">
                <a:solidFill>
                  <a:srgbClr val="B50026"/>
                </a:solidFill>
              </a:rPr>
              <a:t>Explore the two workspaces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Suppose the workspace contains a vector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/>
              <a:t> and the function foo creates a scalar variable called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/>
              <a:t>. What will happen to the vector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/>
              <a:t> if you issue the command:</a:t>
            </a:r>
            <a:br>
              <a:rPr lang="en-US" sz="2000" dirty="0" smtClean="0"/>
            </a:br>
            <a:r>
              <a:rPr lang="en-US" sz="2000" dirty="0" smtClean="0">
                <a:latin typeface="Courier New"/>
                <a:cs typeface="Courier New"/>
              </a:rPr>
              <a:t>&gt;&gt; z = foo(7);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/>
              <a:t>It will change to the scalar value defined in </a:t>
            </a:r>
            <a:r>
              <a:rPr lang="en-US" sz="1600" dirty="0" smtClean="0">
                <a:latin typeface="Courier New"/>
                <a:cs typeface="Courier New"/>
              </a:rPr>
              <a:t>foo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/>
              <a:t>Nothing, because the two variables are of different dimensions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/>
              <a:t>Nothing, because the vector </a:t>
            </a:r>
            <a:r>
              <a:rPr lang="en-US" sz="1600" dirty="0" smtClean="0">
                <a:latin typeface="Courier New"/>
                <a:cs typeface="Courier New"/>
              </a:rPr>
              <a:t>x</a:t>
            </a:r>
            <a:r>
              <a:rPr lang="en-US" sz="1600" dirty="0" smtClean="0"/>
              <a:t> is not passed as an argument to </a:t>
            </a:r>
            <a:r>
              <a:rPr lang="en-US" sz="1600" dirty="0" smtClean="0">
                <a:latin typeface="Courier New"/>
                <a:cs typeface="Courier New"/>
              </a:rPr>
              <a:t>foo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/>
              <a:t>Nothing, because </a:t>
            </a:r>
            <a:r>
              <a:rPr lang="en-US" sz="1600" dirty="0" smtClean="0">
                <a:latin typeface="Courier New"/>
                <a:cs typeface="Courier New"/>
              </a:rPr>
              <a:t>foo</a:t>
            </a:r>
            <a:r>
              <a:rPr lang="en-US" sz="1600" dirty="0" smtClean="0"/>
              <a:t> maintains its own workspace so there is no conflict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Which of the following is a valid function declaration?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>
                <a:latin typeface="Courier New"/>
                <a:cs typeface="Courier New"/>
              </a:rPr>
              <a:t>f</a:t>
            </a:r>
            <a:r>
              <a:rPr lang="en-US" sz="1600" dirty="0" smtClean="0">
                <a:latin typeface="Courier New"/>
                <a:cs typeface="Courier New"/>
              </a:rPr>
              <a:t>unction [</a:t>
            </a:r>
            <a:r>
              <a:rPr lang="en-US" sz="1600" dirty="0" err="1" smtClean="0">
                <a:latin typeface="Courier New"/>
                <a:cs typeface="Courier New"/>
              </a:rPr>
              <a:t>x,y</a:t>
            </a:r>
            <a:r>
              <a:rPr lang="en-US" sz="1600" dirty="0" smtClean="0">
                <a:latin typeface="Courier New"/>
                <a:cs typeface="Courier New"/>
              </a:rPr>
              <a:t>] = foo(</a:t>
            </a:r>
            <a:r>
              <a:rPr lang="en-US" sz="1600" dirty="0" err="1" smtClean="0">
                <a:latin typeface="Courier New"/>
                <a:cs typeface="Courier New"/>
              </a:rPr>
              <a:t>a,b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latin typeface="Courier New"/>
                <a:cs typeface="Courier New"/>
              </a:rPr>
              <a:t>function foo(</a:t>
            </a:r>
            <a:r>
              <a:rPr lang="en-US" sz="1600" dirty="0" err="1" smtClean="0">
                <a:latin typeface="Courier New"/>
                <a:cs typeface="Courier New"/>
              </a:rPr>
              <a:t>a,b</a:t>
            </a:r>
            <a:r>
              <a:rPr lang="en-US" sz="1600" dirty="0" smtClean="0">
                <a:latin typeface="Courier New"/>
                <a:cs typeface="Courier New"/>
              </a:rPr>
              <a:t>) = [</a:t>
            </a:r>
            <a:r>
              <a:rPr lang="en-US" sz="1600" dirty="0" err="1" smtClean="0">
                <a:latin typeface="Courier New"/>
                <a:cs typeface="Courier New"/>
              </a:rPr>
              <a:t>x,y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x,y</a:t>
            </a:r>
            <a:r>
              <a:rPr lang="en-US" sz="1600" dirty="0" smtClean="0">
                <a:latin typeface="Courier New"/>
                <a:cs typeface="Courier New"/>
              </a:rPr>
              <a:t>] = function foo(</a:t>
            </a:r>
            <a:r>
              <a:rPr lang="en-US" sz="1600" dirty="0" err="1" smtClean="0">
                <a:latin typeface="Courier New"/>
                <a:cs typeface="Courier New"/>
              </a:rPr>
              <a:t>a,b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sz="1600" dirty="0" smtClean="0">
                <a:latin typeface="Courier New"/>
                <a:cs typeface="Courier New"/>
              </a:rPr>
              <a:t>[</a:t>
            </a:r>
            <a:r>
              <a:rPr lang="en-US" sz="1600" dirty="0" err="1" smtClean="0">
                <a:latin typeface="Courier New"/>
                <a:cs typeface="Courier New"/>
              </a:rPr>
              <a:t>x,y</a:t>
            </a:r>
            <a:r>
              <a:rPr lang="en-US" sz="1600" dirty="0" smtClean="0">
                <a:latin typeface="Courier New"/>
                <a:cs typeface="Courier New"/>
              </a:rPr>
              <a:t>] = foo[</a:t>
            </a:r>
            <a:r>
              <a:rPr lang="en-US" sz="1600" dirty="0" err="1" smtClean="0">
                <a:latin typeface="Courier New"/>
                <a:cs typeface="Courier New"/>
              </a:rPr>
              <a:t>a,b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Courier New"/>
              </a:rPr>
              <a:t>Subfunctions</a:t>
            </a:r>
            <a:r>
              <a:rPr lang="en-US" dirty="0" smtClean="0">
                <a:cs typeface="Courier New"/>
              </a:rPr>
              <a:t> are often a useful way to modularize your code for better readability</a:t>
            </a:r>
          </a:p>
          <a:p>
            <a:r>
              <a:rPr lang="en-US" dirty="0" smtClean="0">
                <a:cs typeface="Courier New"/>
              </a:rPr>
              <a:t>MATLAB allows you to create </a:t>
            </a:r>
            <a:r>
              <a:rPr lang="en-US" dirty="0" err="1" smtClean="0">
                <a:cs typeface="Courier New"/>
              </a:rPr>
              <a:t>subfunctions</a:t>
            </a:r>
            <a:r>
              <a:rPr lang="en-US" dirty="0" smtClean="0">
                <a:cs typeface="Courier New"/>
              </a:rPr>
              <a:t>, which are only visible to (and callable from) a parent function or sibling </a:t>
            </a:r>
            <a:r>
              <a:rPr lang="en-US" dirty="0" err="1" smtClean="0">
                <a:cs typeface="Courier New"/>
              </a:rPr>
              <a:t>subfunction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You cannot use the </a:t>
            </a:r>
            <a:r>
              <a:rPr lang="en-US" dirty="0" smtClean="0">
                <a:latin typeface="Courier New"/>
                <a:cs typeface="Courier New"/>
              </a:rPr>
              <a:t>help</a:t>
            </a:r>
            <a:r>
              <a:rPr lang="en-US" dirty="0" smtClean="0">
                <a:cs typeface="Courier New"/>
              </a:rPr>
              <a:t> command to get any </a:t>
            </a:r>
            <a:r>
              <a:rPr lang="en-US" dirty="0" err="1" smtClean="0">
                <a:cs typeface="Courier New"/>
              </a:rPr>
              <a:t>subfunction</a:t>
            </a:r>
            <a:r>
              <a:rPr lang="en-US" dirty="0" smtClean="0">
                <a:cs typeface="Courier New"/>
              </a:rPr>
              <a:t> syntax since the command is only available within a parent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Each </a:t>
            </a:r>
            <a:r>
              <a:rPr lang="en-US" dirty="0" err="1" smtClean="0">
                <a:cs typeface="Courier New"/>
              </a:rPr>
              <a:t>subfunction</a:t>
            </a:r>
            <a:r>
              <a:rPr lang="en-US" dirty="0" smtClean="0">
                <a:cs typeface="Courier New"/>
              </a:rPr>
              <a:t> begins with its own function declaration</a:t>
            </a:r>
          </a:p>
          <a:p>
            <a:r>
              <a:rPr lang="en-US" dirty="0" smtClean="0">
                <a:cs typeface="Courier New"/>
              </a:rPr>
              <a:t>They can be in any order, but the primary function, called from outside the file, must appear first:</a:t>
            </a:r>
          </a:p>
          <a:p>
            <a:pPr marL="447675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function [A,B] = primary(</a:t>
            </a:r>
            <a:r>
              <a:rPr lang="en-US" sz="2000" dirty="0" err="1" smtClean="0">
                <a:latin typeface="Courier New"/>
                <a:cs typeface="Courier New"/>
              </a:rPr>
              <a:t>x,y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A = subfunction1(x);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B = subfunction2(x);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function v = subfunction1(u)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v = rand(u,1);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function v = subfunction2(u)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v = </a:t>
            </a:r>
            <a:r>
              <a:rPr lang="en-US" sz="2000" dirty="0" err="1" smtClean="0">
                <a:latin typeface="Courier New"/>
                <a:cs typeface="Courier New"/>
              </a:rPr>
              <a:t>randn</a:t>
            </a:r>
            <a:r>
              <a:rPr lang="en-US" sz="2000" dirty="0" smtClean="0">
                <a:latin typeface="Courier New"/>
                <a:cs typeface="Courier New"/>
              </a:rPr>
              <a:t>(u,1);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Other than visibility outside of the parent function, functions within the same file behave like regular functions, maintaining their own separate workspaces</a:t>
            </a:r>
          </a:p>
          <a:p>
            <a:r>
              <a:rPr lang="en-US" dirty="0" err="1" smtClean="0">
                <a:cs typeface="Courier New"/>
              </a:rPr>
              <a:t>Subfunctions</a:t>
            </a:r>
            <a:r>
              <a:rPr lang="en-US" dirty="0" smtClean="0">
                <a:cs typeface="Courier New"/>
              </a:rPr>
              <a:t> </a:t>
            </a:r>
            <a:r>
              <a:rPr lang="en-US" b="1" dirty="0" smtClean="0">
                <a:cs typeface="Courier New"/>
              </a:rPr>
              <a:t>cannot</a:t>
            </a:r>
            <a:r>
              <a:rPr lang="en-US" dirty="0" smtClean="0">
                <a:cs typeface="Courier New"/>
              </a:rPr>
              <a:t> access each other’s variables unless the variables are passed as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If you enter </a:t>
            </a:r>
            <a:r>
              <a:rPr lang="en-US" i="1" dirty="0" smtClean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at the prompt, MATLAB performs the following actions, in order, until it finds the first instance of </a:t>
            </a:r>
            <a:r>
              <a:rPr lang="en-US" i="1" dirty="0" smtClean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that it can use:</a:t>
            </a:r>
          </a:p>
          <a:p>
            <a:pPr lvl="1"/>
            <a:r>
              <a:rPr lang="en-US" dirty="0" smtClean="0">
                <a:cs typeface="Courier New"/>
              </a:rPr>
              <a:t>Looks for </a:t>
            </a:r>
            <a:r>
              <a:rPr lang="en-US" i="1" dirty="0" smtClean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 variable in the local workspace</a:t>
            </a:r>
          </a:p>
          <a:p>
            <a:pPr lvl="1"/>
            <a:r>
              <a:rPr lang="en-US" dirty="0" smtClean="0">
                <a:cs typeface="Courier New"/>
              </a:rPr>
              <a:t>Checks for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 nested function in the same file</a:t>
            </a:r>
          </a:p>
          <a:p>
            <a:pPr lvl="1"/>
            <a:r>
              <a:rPr lang="en-US" dirty="0" smtClean="0">
                <a:cs typeface="Courier New"/>
              </a:rPr>
              <a:t>Checks for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 </a:t>
            </a:r>
            <a:r>
              <a:rPr lang="en-US" dirty="0" err="1" smtClean="0">
                <a:cs typeface="Courier New"/>
              </a:rPr>
              <a:t>subfunction</a:t>
            </a:r>
            <a:r>
              <a:rPr lang="en-US" dirty="0" smtClean="0">
                <a:cs typeface="Courier New"/>
              </a:rPr>
              <a:t> in the same file</a:t>
            </a:r>
          </a:p>
          <a:p>
            <a:pPr lvl="1"/>
            <a:r>
              <a:rPr lang="en-US" dirty="0" smtClean="0">
                <a:cs typeface="Courier New"/>
              </a:rPr>
              <a:t>Checks for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 private function of the calling function</a:t>
            </a:r>
          </a:p>
          <a:p>
            <a:pPr lvl="1"/>
            <a:r>
              <a:rPr lang="en-US" dirty="0" smtClean="0">
                <a:cs typeface="Courier New"/>
              </a:rPr>
              <a:t>Checks for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 class constructor</a:t>
            </a:r>
          </a:p>
          <a:p>
            <a:pPr lvl="1"/>
            <a:r>
              <a:rPr lang="en-US" dirty="0" smtClean="0">
                <a:cs typeface="Courier New"/>
              </a:rPr>
              <a:t>Checks for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as an overloaded class method</a:t>
            </a:r>
          </a:p>
          <a:p>
            <a:pPr lvl="1"/>
            <a:r>
              <a:rPr lang="en-US" dirty="0" smtClean="0">
                <a:cs typeface="Courier New"/>
              </a:rPr>
              <a:t>Looks in the current directory for a file named </a:t>
            </a:r>
            <a:r>
              <a:rPr lang="en-US" i="1" dirty="0" smtClean="0">
                <a:latin typeface="Courier New"/>
                <a:cs typeface="Courier New"/>
              </a:rPr>
              <a:t>command</a:t>
            </a:r>
          </a:p>
          <a:p>
            <a:pPr lvl="1"/>
            <a:r>
              <a:rPr lang="en-US" dirty="0" smtClean="0">
                <a:cs typeface="Courier New"/>
              </a:rPr>
              <a:t>Searches the path, in order, for a file named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endParaRPr lang="en-US" i="1" dirty="0" smtClean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If there is more than one file named </a:t>
            </a:r>
            <a:r>
              <a:rPr lang="en-US" i="1" dirty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in the directory found in step 7 or 8, MATLAB gives precedence according to extension:</a:t>
            </a:r>
          </a:p>
          <a:p>
            <a:pPr lvl="1"/>
            <a:r>
              <a:rPr lang="en-US" dirty="0" smtClean="0">
                <a:cs typeface="Courier New"/>
              </a:rPr>
              <a:t>Built-in function files (</a:t>
            </a:r>
            <a:r>
              <a:rPr lang="en-US" dirty="0" smtClean="0">
                <a:latin typeface="Courier New"/>
                <a:cs typeface="Courier New"/>
              </a:rPr>
              <a:t>.bi </a:t>
            </a:r>
            <a:r>
              <a:rPr lang="en-US" dirty="0" smtClean="0">
                <a:cs typeface="Courier New"/>
              </a:rPr>
              <a:t>extension)</a:t>
            </a:r>
          </a:p>
          <a:p>
            <a:pPr lvl="1"/>
            <a:r>
              <a:rPr lang="en-US" dirty="0" smtClean="0">
                <a:cs typeface="Courier New"/>
              </a:rPr>
              <a:t>MEX-files (</a:t>
            </a:r>
            <a:r>
              <a:rPr lang="en-US" dirty="0" smtClean="0">
                <a:latin typeface="Courier New"/>
                <a:cs typeface="Courier New"/>
              </a:rPr>
              <a:t>.mexw32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mexmac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mexglx</a:t>
            </a:r>
            <a:r>
              <a:rPr lang="en-US" dirty="0" smtClean="0">
                <a:cs typeface="Courier New"/>
              </a:rPr>
              <a:t>, etc. extension)</a:t>
            </a:r>
          </a:p>
          <a:p>
            <a:pPr lvl="1"/>
            <a:r>
              <a:rPr lang="en-US" dirty="0" smtClean="0">
                <a:cs typeface="Courier New"/>
              </a:rPr>
              <a:t>MDL-files (</a:t>
            </a:r>
            <a:r>
              <a:rPr lang="en-US" dirty="0" smtClean="0">
                <a:latin typeface="Courier New"/>
                <a:cs typeface="Courier New"/>
              </a:rPr>
              <a:t>.mdl </a:t>
            </a:r>
            <a:r>
              <a:rPr lang="en-US" dirty="0" smtClean="0">
                <a:cs typeface="Courier New"/>
              </a:rPr>
              <a:t>extension)</a:t>
            </a:r>
          </a:p>
          <a:p>
            <a:pPr lvl="1"/>
            <a:r>
              <a:rPr lang="en-US" dirty="0" smtClean="0">
                <a:cs typeface="Courier New"/>
              </a:rPr>
              <a:t>P-files (</a:t>
            </a:r>
            <a:r>
              <a:rPr lang="en-US" dirty="0" smtClean="0">
                <a:latin typeface="Courier New"/>
                <a:cs typeface="Courier New"/>
              </a:rPr>
              <a:t>.p </a:t>
            </a:r>
            <a:r>
              <a:rPr lang="en-US" dirty="0" smtClean="0">
                <a:cs typeface="Courier New"/>
              </a:rPr>
              <a:t>extension)</a:t>
            </a:r>
          </a:p>
          <a:p>
            <a:pPr lvl="1"/>
            <a:r>
              <a:rPr lang="en-US" dirty="0" smtClean="0">
                <a:cs typeface="Courier New"/>
              </a:rPr>
              <a:t>MATLAB code files (</a:t>
            </a:r>
            <a:r>
              <a:rPr lang="en-US" dirty="0" smtClean="0">
                <a:latin typeface="Courier New"/>
                <a:cs typeface="Courier New"/>
              </a:rPr>
              <a:t>.m </a:t>
            </a:r>
            <a:r>
              <a:rPr lang="en-US" dirty="0" smtClean="0">
                <a:cs typeface="Courier New"/>
              </a:rPr>
              <a:t>extension)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For </a:t>
            </a:r>
            <a:r>
              <a:rPr lang="en-US" dirty="0">
                <a:cs typeface="Courier New"/>
              </a:rPr>
              <a:t>example, even though there is a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cs typeface="Courier New"/>
              </a:rPr>
              <a:t> command built in to MATLAB, you can name a function/file </a:t>
            </a:r>
            <a:r>
              <a:rPr lang="en-US" dirty="0">
                <a:latin typeface="Courier New"/>
                <a:cs typeface="Courier New"/>
              </a:rPr>
              <a:t>plot</a:t>
            </a:r>
            <a:r>
              <a:rPr lang="en-US" dirty="0">
                <a:cs typeface="Courier New"/>
              </a:rPr>
              <a:t> and it will take precedence over the built-in command</a:t>
            </a:r>
          </a:p>
          <a:p>
            <a:pPr lvl="1"/>
            <a:r>
              <a:rPr lang="en-US" dirty="0">
                <a:cs typeface="Courier New"/>
              </a:rPr>
              <a:t>MATLAB will show you mercy and issue a </a:t>
            </a:r>
            <a:r>
              <a:rPr lang="en-US" dirty="0" smtClean="0">
                <a:cs typeface="Courier New"/>
              </a:rPr>
              <a:t>warning</a:t>
            </a:r>
          </a:p>
          <a:p>
            <a:r>
              <a:rPr lang="en-US" sz="1800" dirty="0" smtClean="0">
                <a:solidFill>
                  <a:srgbClr val="B50026"/>
                </a:solidFill>
                <a:cs typeface="Courier New"/>
              </a:rPr>
              <a:t>Try:</a:t>
            </a:r>
          </a:p>
          <a:p>
            <a:pPr marL="449262" lvl="1" indent="0">
              <a:buNone/>
            </a:pP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which pi –all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pi = 2;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which pi –all</a:t>
            </a:r>
          </a:p>
          <a:p>
            <a:pPr marL="449262" lvl="1" indent="0">
              <a:buNone/>
            </a:pP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sin = pi;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sin(1)</a:t>
            </a:r>
          </a:p>
          <a:p>
            <a:pPr marL="449262" lvl="1" indent="0">
              <a:buNone/>
            </a:pPr>
            <a:r>
              <a:rPr lang="en-US" sz="1400" dirty="0" err="1" smtClean="0">
                <a:solidFill>
                  <a:srgbClr val="B50026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 = 1:5;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z = 1+2*</a:t>
            </a:r>
            <a:r>
              <a:rPr lang="en-US" sz="1400" dirty="0" err="1" smtClean="0">
                <a:solidFill>
                  <a:srgbClr val="B50026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;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abs(z)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clear(</a:t>
            </a:r>
            <a:r>
              <a:rPr lang="en-US" sz="1400" dirty="0" err="1" smtClean="0">
                <a:solidFill>
                  <a:srgbClr val="B50026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)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z = 1+2*</a:t>
            </a:r>
            <a:r>
              <a:rPr lang="en-US" sz="1400" dirty="0" err="1" smtClean="0">
                <a:solidFill>
                  <a:srgbClr val="B50026"/>
                </a:solidFill>
                <a:latin typeface="Courier New"/>
                <a:cs typeface="Courier New"/>
              </a:rPr>
              <a:t>i</a:t>
            </a: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;</a:t>
            </a:r>
            <a:b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</a:br>
            <a:r>
              <a:rPr lang="en-US" sz="1400" dirty="0" smtClean="0">
                <a:solidFill>
                  <a:srgbClr val="B50026"/>
                </a:solidFill>
                <a:latin typeface="Courier New"/>
                <a:cs typeface="Courier New"/>
              </a:rPr>
              <a:t>abs(z)</a:t>
            </a:r>
          </a:p>
          <a:p>
            <a:pPr lvl="1"/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err="1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Functions</a:t>
            </a:r>
            <a:br>
              <a:rPr lang="en-US" dirty="0" smtClean="0"/>
            </a:br>
            <a:r>
              <a:rPr lang="en-US" i="1" dirty="0" smtClean="0"/>
              <a:t>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</a:p>
          <a:p>
            <a:r>
              <a:rPr lang="en-US" dirty="0" smtClean="0"/>
              <a:t>Calling functions</a:t>
            </a:r>
          </a:p>
          <a:p>
            <a:r>
              <a:rPr lang="en-US" dirty="0" smtClean="0"/>
              <a:t>Workspaces</a:t>
            </a:r>
          </a:p>
          <a:p>
            <a:r>
              <a:rPr lang="en-US" dirty="0" err="1" smtClean="0"/>
              <a:t>Subfunctions</a:t>
            </a:r>
            <a:endParaRPr lang="en-US" dirty="0" smtClean="0"/>
          </a:p>
          <a:p>
            <a:r>
              <a:rPr lang="en-US" dirty="0" smtClean="0"/>
              <a:t>Path and Precedence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Rather than search everywhere on your computer to determine if </a:t>
            </a:r>
            <a:r>
              <a:rPr lang="en-US" i="1" dirty="0" smtClean="0">
                <a:latin typeface="Courier New"/>
                <a:cs typeface="Courier New"/>
              </a:rPr>
              <a:t>command</a:t>
            </a:r>
            <a:r>
              <a:rPr lang="en-US" dirty="0" smtClean="0">
                <a:cs typeface="Courier New"/>
              </a:rPr>
              <a:t> is a valid command or function call, MATLAB maintains its own</a:t>
            </a:r>
            <a:r>
              <a:rPr lang="en-US" i="1" dirty="0">
                <a:cs typeface="Courier New"/>
              </a:rPr>
              <a:t> </a:t>
            </a:r>
            <a:r>
              <a:rPr lang="en-US" i="1" dirty="0" smtClean="0">
                <a:cs typeface="Courier New"/>
              </a:rPr>
              <a:t>search path</a:t>
            </a:r>
            <a:r>
              <a:rPr lang="en-US" dirty="0" smtClean="0">
                <a:cs typeface="Courier New"/>
              </a:rPr>
              <a:t> or directories where it will look for code files</a:t>
            </a:r>
          </a:p>
          <a:p>
            <a:r>
              <a:rPr lang="en-US" dirty="0" smtClean="0">
                <a:cs typeface="Courier New"/>
              </a:rPr>
              <a:t>All MATLAB built-in functions and files are automatically on the search path</a:t>
            </a:r>
          </a:p>
          <a:p>
            <a:r>
              <a:rPr lang="en-US" dirty="0" smtClean="0">
                <a:cs typeface="Courier New"/>
              </a:rPr>
              <a:t>If you create new functions and want them to be accessible from outside the directory in which they reside, you must explicitly add them to the path, including subdirectories</a:t>
            </a:r>
          </a:p>
          <a:p>
            <a:r>
              <a:rPr lang="en-US" dirty="0" smtClean="0">
                <a:solidFill>
                  <a:srgbClr val="B50026"/>
                </a:solidFill>
                <a:cs typeface="Courier New"/>
              </a:rPr>
              <a:t>Try: 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pathtool</a:t>
            </a:r>
            <a:endParaRPr lang="en-US" dirty="0" smtClean="0">
              <a:solidFill>
                <a:srgbClr val="B50026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The path can also be edited programmatically using functions such as </a:t>
            </a:r>
            <a:r>
              <a:rPr lang="en-US" dirty="0" smtClean="0">
                <a:latin typeface="Courier New"/>
                <a:cs typeface="Courier New"/>
              </a:rPr>
              <a:t>path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addpath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rmpath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savepath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The order of directories on the search path is important if you have more than one file with the same name</a:t>
            </a:r>
          </a:p>
          <a:p>
            <a:r>
              <a:rPr lang="en-US" dirty="0" smtClean="0">
                <a:cs typeface="Courier New"/>
              </a:rPr>
              <a:t>When MATLAB looks for a file, only the one with the highest precedence is found, the others are </a:t>
            </a:r>
            <a:r>
              <a:rPr lang="en-US" i="1" dirty="0" smtClean="0">
                <a:cs typeface="Courier New"/>
              </a:rPr>
              <a:t>shadowed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</a:t>
            </a:r>
            <a:r>
              <a:rPr lang="en-US" dirty="0" smtClean="0">
                <a:latin typeface="Courier New"/>
                <a:cs typeface="Courier New"/>
              </a:rPr>
              <a:t>which</a:t>
            </a:r>
            <a:r>
              <a:rPr lang="en-US" dirty="0" smtClean="0">
                <a:cs typeface="Courier New"/>
              </a:rPr>
              <a:t> function is a useful tool for determining which instance of a file is being accessed</a:t>
            </a:r>
          </a:p>
          <a:p>
            <a:r>
              <a:rPr lang="en-US" dirty="0" smtClean="0">
                <a:solidFill>
                  <a:srgbClr val="B50026"/>
                </a:solidFill>
                <a:cs typeface="Courier New"/>
              </a:rPr>
              <a:t>Try:</a:t>
            </a:r>
            <a:r>
              <a:rPr lang="en-US" dirty="0">
                <a:solidFill>
                  <a:srgbClr val="B50026"/>
                </a:solidFill>
                <a:cs typeface="Courier New"/>
              </a:rPr>
              <a:t/>
            </a:r>
            <a:br>
              <a:rPr lang="en-US" dirty="0">
                <a:solidFill>
                  <a:srgbClr val="B50026"/>
                </a:solidFill>
                <a:cs typeface="Courier New"/>
              </a:rPr>
            </a:b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which max -all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Payback is 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time it takes to pay off a loan can be determined by the following equation: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N = -log(1-r*A/P) / log(1+r)</a:t>
            </a:r>
            <a:r>
              <a:rPr lang="en-US" dirty="0" smtClean="0"/>
              <a:t>, where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is the initial amount of the loan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r</a:t>
            </a:r>
            <a:r>
              <a:rPr lang="en-US" dirty="0" smtClean="0"/>
              <a:t> is the interest rate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is the payment per month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is the number of payments it takes</a:t>
            </a:r>
          </a:p>
          <a:p>
            <a:r>
              <a:rPr lang="en-US" dirty="0" smtClean="0"/>
              <a:t>The total interest paid on the loan is then: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 = N * P - 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Payback is 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new MATLAB function file. This function should accept </a:t>
            </a:r>
            <a:r>
              <a:rPr lang="en-US" dirty="0" smtClean="0">
                <a:latin typeface="Courier New"/>
                <a:cs typeface="Courier New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as inputs.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r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will be scalars;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will be a vector with different values of payment per month. The function should have two outputs,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, which will be the same length as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function, for each value of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calculate the corresponding values of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T</a:t>
            </a:r>
          </a:p>
          <a:p>
            <a:pPr marL="904875" lvl="1" indent="-457200"/>
            <a:r>
              <a:rPr lang="en-US" dirty="0" smtClean="0"/>
              <a:t>You can try to do it with a </a:t>
            </a:r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en-US" dirty="0" smtClean="0"/>
              <a:t>-loop or </a:t>
            </a:r>
            <a:r>
              <a:rPr lang="en-US" smtClean="0"/>
              <a:t>vectorized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the command line, run your function for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 = $50,000, </a:t>
            </a:r>
            <a:r>
              <a:rPr lang="en-US" dirty="0" smtClean="0">
                <a:latin typeface="Courier New"/>
                <a:cs typeface="Courier New"/>
              </a:rPr>
              <a:t>r</a:t>
            </a:r>
            <a:r>
              <a:rPr lang="en-US" dirty="0" smtClean="0"/>
              <a:t> = 0.05/12, and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 = 500:100:5000.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</a:t>
            </a:r>
            <a:r>
              <a:rPr lang="en-US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vs.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en-US" dirty="0" smtClean="0"/>
              <a:t>Functions</a:t>
            </a:r>
            <a:br>
              <a:rPr lang="en-US" dirty="0" smtClean="0"/>
            </a:br>
            <a:r>
              <a:rPr lang="en-US" i="1" dirty="0" smtClean="0"/>
              <a:t>Learning Outcomes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call functions</a:t>
            </a:r>
          </a:p>
          <a:p>
            <a:r>
              <a:rPr lang="en-US" dirty="0" smtClean="0"/>
              <a:t>Set the MATLAB path to ensure a code file is visible</a:t>
            </a:r>
          </a:p>
          <a:p>
            <a:r>
              <a:rPr lang="en-US" dirty="0" smtClean="0"/>
              <a:t>Determine which file or variable is being accessed when a MATLAB command is issued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created in text files with a </a:t>
            </a:r>
            <a:r>
              <a:rPr lang="en-US" dirty="0" smtClean="0">
                <a:latin typeface="Courier New"/>
                <a:cs typeface="Courier New"/>
              </a:rPr>
              <a:t>.m</a:t>
            </a:r>
            <a:r>
              <a:rPr lang="en-US" dirty="0" smtClean="0"/>
              <a:t> extension, just like scripts</a:t>
            </a:r>
          </a:p>
          <a:p>
            <a:r>
              <a:rPr lang="en-US" dirty="0" smtClean="0">
                <a:cs typeface="Courier New"/>
              </a:rPr>
              <a:t>Function files have one key syntactic difference with script files: function files always begin with a </a:t>
            </a:r>
            <a:r>
              <a:rPr lang="en-US" i="1" dirty="0" smtClean="0">
                <a:cs typeface="Courier New"/>
              </a:rPr>
              <a:t>function declaration</a:t>
            </a:r>
            <a:endParaRPr lang="en-US" dirty="0" smtClean="0">
              <a:cs typeface="Courier New"/>
            </a:endParaRPr>
          </a:p>
          <a:p>
            <a:pPr marL="447675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function [</a:t>
            </a:r>
            <a:r>
              <a:rPr lang="en-US" sz="2000" i="1" dirty="0" smtClean="0">
                <a:latin typeface="Courier New"/>
                <a:cs typeface="Courier New"/>
              </a:rPr>
              <a:t>out1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r>
              <a:rPr lang="en-US" sz="2000" i="1" dirty="0" smtClean="0">
                <a:latin typeface="Courier New"/>
                <a:cs typeface="Courier New"/>
              </a:rPr>
              <a:t>out2</a:t>
            </a:r>
            <a:r>
              <a:rPr lang="en-US" sz="2000" dirty="0" smtClean="0">
                <a:latin typeface="Courier New"/>
                <a:cs typeface="Courier New"/>
              </a:rPr>
              <a:t>,…] = </a:t>
            </a:r>
            <a:r>
              <a:rPr lang="en-US" sz="2000" i="1" dirty="0" err="1" smtClean="0">
                <a:latin typeface="Courier New"/>
                <a:cs typeface="Courier New"/>
              </a:rPr>
              <a:t>function_name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i="1" dirty="0" smtClean="0">
                <a:latin typeface="Courier New"/>
                <a:cs typeface="Courier New"/>
              </a:rPr>
              <a:t>in1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r>
              <a:rPr lang="en-US" sz="2000" i="1" dirty="0" smtClean="0">
                <a:latin typeface="Courier New"/>
                <a:cs typeface="Courier New"/>
              </a:rPr>
              <a:t>in2,</a:t>
            </a:r>
            <a:r>
              <a:rPr lang="en-US" sz="2000" dirty="0" smtClean="0">
                <a:latin typeface="Courier New"/>
                <a:cs typeface="Courier New"/>
              </a:rPr>
              <a:t>…</a:t>
            </a:r>
            <a:r>
              <a:rPr lang="en-US" sz="2000" dirty="0">
                <a:latin typeface="Courier New"/>
                <a:cs typeface="Courier New"/>
              </a:rPr>
              <a:t>)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The keyword </a:t>
            </a:r>
            <a:r>
              <a:rPr lang="en-US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cs typeface="Courier New"/>
              </a:rPr>
              <a:t> must be the first non-comment code in the file</a:t>
            </a:r>
          </a:p>
          <a:p>
            <a:r>
              <a:rPr lang="en-US" dirty="0" smtClean="0">
                <a:cs typeface="Courier New"/>
              </a:rPr>
              <a:t>The function syntax after the </a:t>
            </a:r>
            <a:r>
              <a:rPr lang="en-US" dirty="0" smtClean="0">
                <a:latin typeface="Courier New"/>
                <a:cs typeface="Courier New"/>
              </a:rPr>
              <a:t>function</a:t>
            </a:r>
            <a:r>
              <a:rPr lang="en-US" dirty="0" smtClean="0">
                <a:cs typeface="Courier New"/>
              </a:rPr>
              <a:t> keyword uses the same syntax as calling built-in MATLAB functions</a:t>
            </a:r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files should be named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r>
              <a:rPr lang="en-US" dirty="0" err="1" smtClean="0">
                <a:latin typeface="Courier New"/>
                <a:cs typeface="Courier New"/>
              </a:rPr>
              <a:t>.m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Values are assigned to input variables when the function is called with specific inputs</a:t>
            </a:r>
          </a:p>
          <a:p>
            <a:r>
              <a:rPr lang="en-US" dirty="0" smtClean="0">
                <a:cs typeface="Courier New"/>
              </a:rPr>
              <a:t>Each declared output must be assigned a value somewhere in the code</a:t>
            </a:r>
          </a:p>
          <a:p>
            <a:r>
              <a:rPr lang="en-US" dirty="0" smtClean="0">
                <a:cs typeface="Courier New"/>
              </a:rPr>
              <a:t>For functions with a single output, the square brackets are unnecessary (and slightly less efficient)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accommodate all desired input/output scenarios, the following are all valid declaration syntaxes: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[</a:t>
            </a:r>
            <a:r>
              <a:rPr lang="en-US" i="1" dirty="0" smtClean="0">
                <a:latin typeface="Courier New"/>
                <a:cs typeface="Courier New"/>
              </a:rPr>
              <a:t>out1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i="1" dirty="0" smtClean="0">
                <a:latin typeface="Courier New"/>
                <a:cs typeface="Courier New"/>
              </a:rPr>
              <a:t>out2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i="1" dirty="0" smtClean="0">
                <a:latin typeface="Courier New"/>
                <a:cs typeface="Courier New"/>
              </a:rPr>
              <a:t>…</a:t>
            </a:r>
            <a:r>
              <a:rPr lang="en-US" dirty="0" smtClean="0">
                <a:latin typeface="Courier New"/>
                <a:cs typeface="Courier New"/>
              </a:rPr>
              <a:t>] =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[</a:t>
            </a:r>
            <a:r>
              <a:rPr lang="en-US" i="1" dirty="0">
                <a:latin typeface="Courier New"/>
                <a:cs typeface="Courier New"/>
              </a:rPr>
              <a:t>out1</a:t>
            </a:r>
            <a:r>
              <a:rPr lang="en-US" dirty="0">
                <a:latin typeface="Courier New"/>
                <a:cs typeface="Courier New"/>
              </a:rPr>
              <a:t>,</a:t>
            </a:r>
            <a:r>
              <a:rPr lang="en-US" i="1" dirty="0">
                <a:latin typeface="Courier New"/>
                <a:cs typeface="Courier New"/>
              </a:rPr>
              <a:t>out2</a:t>
            </a:r>
            <a:r>
              <a:rPr lang="en-US" dirty="0">
                <a:latin typeface="Courier New"/>
                <a:cs typeface="Courier New"/>
              </a:rPr>
              <a:t>,</a:t>
            </a:r>
            <a:r>
              <a:rPr lang="en-US" i="1" dirty="0">
                <a:latin typeface="Courier New"/>
                <a:cs typeface="Courier New"/>
              </a:rPr>
              <a:t>…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i="1" dirty="0" smtClean="0">
                <a:latin typeface="Courier New"/>
                <a:cs typeface="Courier New"/>
              </a:rPr>
              <a:t>in1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i="1" dirty="0" smtClean="0">
                <a:latin typeface="Courier New"/>
                <a:cs typeface="Courier New"/>
              </a:rPr>
              <a:t>in2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i="1" dirty="0" smtClean="0">
                <a:latin typeface="Courier New"/>
                <a:cs typeface="Courier New"/>
              </a:rPr>
              <a:t>…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[]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i="1" dirty="0" err="1">
                <a:latin typeface="Courier New"/>
                <a:cs typeface="Courier New"/>
              </a:rPr>
              <a:t>function_name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i="1" dirty="0">
                <a:latin typeface="Courier New"/>
                <a:cs typeface="Courier New"/>
              </a:rPr>
              <a:t>in1</a:t>
            </a:r>
            <a:r>
              <a:rPr lang="en-US" dirty="0">
                <a:latin typeface="Courier New"/>
                <a:cs typeface="Courier New"/>
              </a:rPr>
              <a:t>,</a:t>
            </a:r>
            <a:r>
              <a:rPr lang="en-US" i="1" dirty="0">
                <a:latin typeface="Courier New"/>
                <a:cs typeface="Courier New"/>
              </a:rPr>
              <a:t>in2</a:t>
            </a:r>
            <a:r>
              <a:rPr lang="en-US" dirty="0">
                <a:latin typeface="Courier New"/>
                <a:cs typeface="Courier New"/>
              </a:rPr>
              <a:t>,</a:t>
            </a:r>
            <a:r>
              <a:rPr lang="en-US" i="1" dirty="0">
                <a:latin typeface="Courier New"/>
                <a:cs typeface="Courier New"/>
              </a:rPr>
              <a:t>…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[] = </a:t>
            </a:r>
            <a:r>
              <a:rPr lang="en-US" i="1" dirty="0" err="1">
                <a:latin typeface="Courier New"/>
                <a:cs typeface="Courier New"/>
              </a:rPr>
              <a:t>function_name</a:t>
            </a:r>
            <a:endParaRPr lang="en-US" dirty="0">
              <a:latin typeface="Courier New"/>
              <a:cs typeface="Courier New"/>
            </a:endParaRP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function [] = </a:t>
            </a:r>
            <a:r>
              <a:rPr lang="en-US" i="1" dirty="0" err="1" smtClean="0">
                <a:latin typeface="Courier New"/>
                <a:cs typeface="Courier New"/>
              </a:rPr>
              <a:t>function_name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000" dirty="0" smtClean="0">
                <a:solidFill>
                  <a:schemeClr val="tx2"/>
                </a:solidFill>
                <a:cs typeface="Courier New"/>
              </a:rPr>
              <a:t>Try: Edit </a:t>
            </a:r>
            <a:r>
              <a:rPr lang="en-US" sz="2000" dirty="0" err="1" smtClean="0">
                <a:solidFill>
                  <a:schemeClr val="tx2"/>
                </a:solidFill>
                <a:latin typeface="Courier New"/>
                <a:cs typeface="Courier New"/>
              </a:rPr>
              <a:t>whalecall_c.m</a:t>
            </a:r>
            <a:r>
              <a:rPr lang="en-US" sz="2000" dirty="0" smtClean="0">
                <a:solidFill>
                  <a:schemeClr val="tx2"/>
                </a:solidFill>
                <a:cs typeface="Courier New"/>
              </a:rPr>
              <a:t> to turn it into a function that accepts the model parameters as inputs and returns the model call and time base as outputs. Save the file.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 smtClean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 err="1" smtClean="0"/>
              <a:t>March</a:t>
            </a:r>
            <a:r>
              <a:rPr lang="sv-SE" dirty="0" smtClean="0"/>
              <a:t>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functions are called just like any other MATLAB functions</a:t>
            </a:r>
          </a:p>
          <a:p>
            <a:r>
              <a:rPr lang="en-US" dirty="0" smtClean="0"/>
              <a:t>The call uses the syntax specified in the declaration of the first line of code in the function file</a:t>
            </a:r>
          </a:p>
          <a:p>
            <a:r>
              <a:rPr lang="en-US" dirty="0" smtClean="0">
                <a:solidFill>
                  <a:schemeClr val="tx2"/>
                </a:solidFill>
                <a:cs typeface="Courier New"/>
              </a:rPr>
              <a:t>Try: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x,t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] = </a:t>
            </a: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whalecall_fun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(4,165,1,0.8,1);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If </a:t>
            </a:r>
            <a:r>
              <a:rPr lang="en-US" dirty="0">
                <a:cs typeface="Courier New"/>
              </a:rPr>
              <a:t>a function can return multiple outputs, it is not necessary to return all of the outputs.</a:t>
            </a:r>
          </a:p>
          <a:p>
            <a:r>
              <a:rPr lang="en-US" dirty="0">
                <a:solidFill>
                  <a:schemeClr val="tx2"/>
                </a:solidFill>
                <a:cs typeface="Courier New"/>
              </a:rPr>
              <a:t>Try: 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x = </a:t>
            </a:r>
            <a:r>
              <a:rPr lang="en-US" dirty="0" err="1">
                <a:solidFill>
                  <a:schemeClr val="tx2"/>
                </a:solidFill>
                <a:latin typeface="Courier New"/>
                <a:cs typeface="Courier New"/>
              </a:rPr>
              <a:t>whalecall_fun</a:t>
            </a: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(4,165,1,0.8,1)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cs typeface="Courier New"/>
              </a:rPr>
              <a:t>If some output is not needed, you can use the tilde (</a:t>
            </a:r>
            <a:r>
              <a:rPr lang="en-US" dirty="0" smtClean="0">
                <a:latin typeface="Courier New"/>
                <a:cs typeface="Courier New"/>
              </a:rPr>
              <a:t>~</a:t>
            </a:r>
            <a:r>
              <a:rPr lang="en-US" dirty="0" smtClean="0">
                <a:cs typeface="Courier New"/>
              </a:rPr>
              <a:t>) as a placeholder</a:t>
            </a:r>
            <a:endParaRPr lang="en-US" dirty="0">
              <a:cs typeface="Courier New"/>
            </a:endParaRPr>
          </a:p>
          <a:p>
            <a:r>
              <a:rPr lang="en-US" dirty="0">
                <a:solidFill>
                  <a:schemeClr val="tx2"/>
                </a:solidFill>
                <a:cs typeface="Courier New"/>
              </a:rPr>
              <a:t>Try: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[~,t] = </a:t>
            </a: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whalecall_fun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(4,165,1,0.8,1);</a:t>
            </a:r>
          </a:p>
          <a:p>
            <a:r>
              <a:rPr lang="en-US" dirty="0" smtClean="0">
                <a:cs typeface="Courier New"/>
              </a:rPr>
              <a:t>If no return variable is specified when the function is called, the result is returned as the default variable </a:t>
            </a:r>
            <a:r>
              <a:rPr lang="en-US" dirty="0" err="1" smtClean="0">
                <a:latin typeface="Courier New"/>
                <a:cs typeface="Courier New"/>
              </a:rPr>
              <a:t>ans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the function returns multiple variables, only the first will be assigned to </a:t>
            </a:r>
            <a:r>
              <a:rPr lang="en-US" dirty="0" err="1" smtClean="0">
                <a:latin typeface="Courier New"/>
                <a:cs typeface="Courier New"/>
              </a:rPr>
              <a:t>ans</a:t>
            </a:r>
            <a:r>
              <a:rPr lang="en-US" dirty="0" smtClean="0">
                <a:cs typeface="Courier New"/>
              </a:rPr>
              <a:t>, and the others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Workspaces are locations within the MATLAB memory space</a:t>
            </a:r>
          </a:p>
          <a:p>
            <a:r>
              <a:rPr lang="en-US" dirty="0" smtClean="0">
                <a:cs typeface="Courier New"/>
              </a:rPr>
              <a:t>Functions operate within their own </a:t>
            </a:r>
            <a:r>
              <a:rPr lang="en-US" i="1" dirty="0" smtClean="0">
                <a:cs typeface="Courier New"/>
              </a:rPr>
              <a:t>function workspace</a:t>
            </a:r>
            <a:r>
              <a:rPr lang="en-US" dirty="0" smtClean="0">
                <a:cs typeface="Courier New"/>
              </a:rPr>
              <a:t>, separate from the MATLAB </a:t>
            </a:r>
            <a:r>
              <a:rPr lang="en-US" i="1" dirty="0" smtClean="0">
                <a:cs typeface="Courier New"/>
              </a:rPr>
              <a:t>base workspace</a:t>
            </a:r>
            <a:r>
              <a:rPr lang="en-US" dirty="0" smtClean="0">
                <a:cs typeface="Courier New"/>
              </a:rPr>
              <a:t> that can be accessed from the Command Prompt</a:t>
            </a:r>
          </a:p>
          <a:p>
            <a:r>
              <a:rPr lang="en-US" dirty="0" smtClean="0">
                <a:cs typeface="Courier New"/>
              </a:rPr>
              <a:t>If a function calls another function, each maintains its own separate workspace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44839</TotalTime>
  <Words>1337</Words>
  <Application>Microsoft Office PowerPoint</Application>
  <PresentationFormat>On-screen Show (4:3)</PresentationFormat>
  <Paragraphs>178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Standardformgivning</vt:lpstr>
      <vt:lpstr>MATLAB Functions</vt:lpstr>
      <vt:lpstr>MATLAB Functions Outline</vt:lpstr>
      <vt:lpstr>MATLAB Functions Learning Outcomes</vt:lpstr>
      <vt:lpstr>Creating a Function</vt:lpstr>
      <vt:lpstr>Creating a Function</vt:lpstr>
      <vt:lpstr>Creating a Function</vt:lpstr>
      <vt:lpstr>Calling a Function</vt:lpstr>
      <vt:lpstr>Handling Function Output</vt:lpstr>
      <vt:lpstr>Workspaces</vt:lpstr>
      <vt:lpstr>Workspaces</vt:lpstr>
      <vt:lpstr>Workspaces</vt:lpstr>
      <vt:lpstr>Workspaces</vt:lpstr>
      <vt:lpstr>Quiz</vt:lpstr>
      <vt:lpstr>Subfunctions</vt:lpstr>
      <vt:lpstr>Subfunctions</vt:lpstr>
      <vt:lpstr>Subfunctions</vt:lpstr>
      <vt:lpstr>Calling Precedence</vt:lpstr>
      <vt:lpstr>Calling Precedence</vt:lpstr>
      <vt:lpstr>Calling Precedence</vt:lpstr>
      <vt:lpstr>The MATLAB Path</vt:lpstr>
      <vt:lpstr>The MATLAB Path</vt:lpstr>
      <vt:lpstr>Exercise 1: Payback is a…</vt:lpstr>
      <vt:lpstr>Exercise 1: Payback is 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1393</cp:revision>
  <dcterms:created xsi:type="dcterms:W3CDTF">2007-02-23T12:59:28Z</dcterms:created>
  <dcterms:modified xsi:type="dcterms:W3CDTF">2011-10-06T14:43:42Z</dcterms:modified>
</cp:coreProperties>
</file>