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68" r:id="rId2"/>
    <p:sldId id="411" r:id="rId3"/>
    <p:sldId id="526" r:id="rId4"/>
    <p:sldId id="548" r:id="rId5"/>
    <p:sldId id="544" r:id="rId6"/>
    <p:sldId id="545" r:id="rId7"/>
    <p:sldId id="567" r:id="rId8"/>
    <p:sldId id="568" r:id="rId9"/>
    <p:sldId id="466" r:id="rId10"/>
    <p:sldId id="467" r:id="rId11"/>
    <p:sldId id="557" r:id="rId12"/>
    <p:sldId id="566" r:id="rId13"/>
    <p:sldId id="425" r:id="rId14"/>
  </p:sldIdLst>
  <p:sldSz cx="9144000" cy="6858000" type="screen4x3"/>
  <p:notesSz cx="6858000" cy="92964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F767A"/>
    <a:srgbClr val="CCECFF"/>
    <a:srgbClr val="BB001F"/>
    <a:srgbClr val="66CCFF"/>
    <a:srgbClr val="EAEAEA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98886" autoAdjust="0"/>
  </p:normalViewPr>
  <p:slideViewPr>
    <p:cSldViewPr>
      <p:cViewPr>
        <p:scale>
          <a:sx n="100" d="100"/>
          <a:sy n="100" d="100"/>
        </p:scale>
        <p:origin x="-1068" y="-72"/>
      </p:cViewPr>
      <p:guideLst>
        <p:guide orient="horz" pos="2153"/>
        <p:guide orient="horz" pos="3849"/>
        <p:guide orient="horz" pos="1100"/>
        <p:guide orient="horz" pos="4209"/>
        <p:guide orient="horz" pos="301"/>
        <p:guide pos="2880"/>
        <p:guide pos="340"/>
        <p:guide pos="5420"/>
        <p:guide pos="2931"/>
      </p:guideLst>
    </p:cSldViewPr>
  </p:slideViewPr>
  <p:outlineViewPr>
    <p:cViewPr>
      <p:scale>
        <a:sx n="33" d="100"/>
        <a:sy n="33" d="100"/>
      </p:scale>
      <p:origin x="48" y="59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514" y="-58"/>
      </p:cViewPr>
      <p:guideLst>
        <p:guide orient="horz" pos="2928"/>
        <p:guide pos="2160"/>
      </p:guideLst>
    </p:cSldViewPr>
  </p:notesViewPr>
  <p:gridSpacing cx="44805" cy="448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414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414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fld id="{3A401F79-B537-4B79-B95A-5C0FF4231B5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1503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414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098" y="4414561"/>
            <a:ext cx="5485805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/>
          <a:p>
            <a:pPr lvl="0"/>
            <a:endParaRPr lang="sv-SE" noProof="0" dirty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414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fld id="{A5C20F66-52DC-4C66-9B65-3009F42F130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6721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4668C1-7CD1-47AF-A7C1-BCE97B69209A}" type="slidenum">
              <a:rPr lang="sv-SE" smtClean="0"/>
              <a:pPr/>
              <a:t>2</a:t>
            </a:fld>
            <a:endParaRPr lang="sv-SE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il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89535" y="770465"/>
            <a:ext cx="7852256" cy="6087535"/>
          </a:xfrm>
          <a:prstGeom prst="rect">
            <a:avLst/>
          </a:prstGeom>
        </p:spPr>
      </p:pic>
      <p:pic>
        <p:nvPicPr>
          <p:cNvPr id="5" name="Picture 15" descr="Title-b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9"/>
          <p:cNvSpPr>
            <a:spLocks noChangeShapeType="1"/>
          </p:cNvSpPr>
          <p:nvPr/>
        </p:nvSpPr>
        <p:spPr bwMode="auto">
          <a:xfrm flipH="1">
            <a:off x="0" y="4884738"/>
            <a:ext cx="5100638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9144000" y="3429000"/>
            <a:ext cx="1436688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1400" dirty="0">
                <a:solidFill>
                  <a:schemeClr val="bg1"/>
                </a:solidFill>
              </a:rPr>
              <a:t>Rank the picture below the Core </a:t>
            </a:r>
            <a:r>
              <a:rPr lang="sv-SE" sz="1400" u="sng" dirty="0">
                <a:solidFill>
                  <a:schemeClr val="bg1"/>
                </a:solidFill>
              </a:rPr>
              <a:t>on the template slide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-1436688" y="4121150"/>
            <a:ext cx="14366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Slide title</a:t>
            </a:r>
          </a:p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36pt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-1581150" y="5021263"/>
            <a:ext cx="1581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Slide subtitle</a:t>
            </a:r>
          </a:p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18pt</a:t>
            </a:r>
          </a:p>
        </p:txBody>
      </p:sp>
      <p:pic>
        <p:nvPicPr>
          <p:cNvPr id="10" name="Picture 21" descr="Studsvik_logo_n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725" y="376238"/>
            <a:ext cx="180975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39750" y="3492500"/>
            <a:ext cx="4032250" cy="14700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Overview</a:t>
            </a:r>
            <a:endParaRPr lang="sv-S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50863" y="5019675"/>
            <a:ext cx="4032250" cy="665163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ct val="0"/>
              </a:spcBef>
              <a:buFontTx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Studsvik Scandpower</a:t>
            </a:r>
          </a:p>
          <a:p>
            <a:endParaRPr lang="sv-S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C9D53-F1AF-4A1C-BD73-8A86C7534EC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477838"/>
            <a:ext cx="2016125" cy="5632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88" y="477838"/>
            <a:ext cx="5900737" cy="5632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5B00B-25EF-4349-962F-70CF4ECCD94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B001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BFE44-7490-4A8A-A050-8CE29536F92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>
          <a:xfrm>
            <a:off x="457200" y="6397625"/>
            <a:ext cx="2374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409950" y="639762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CAA3D-9297-4924-8C34-9C0D7C8BA1D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746250"/>
            <a:ext cx="3956050" cy="4364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6250"/>
            <a:ext cx="3956050" cy="4364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59669-AEAD-439E-AB78-97A27354022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576F1-4B4A-46AA-BC49-7B1C6A510C2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2D525-6040-420A-9CD1-031DD8A7EB1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67FAC-A103-45BC-A2F0-32BD1E5E7B2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3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9B7AE-C53C-4CEF-BF74-C1659495C1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5ABB8-E6C2-4B5F-ADC1-9AB60BB7796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ottenbård (kopia)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46825"/>
            <a:ext cx="914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4988" y="477838"/>
            <a:ext cx="80692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headline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746250"/>
            <a:ext cx="8064500" cy="436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text</a:t>
            </a:r>
          </a:p>
          <a:p>
            <a:pPr lvl="1"/>
            <a:r>
              <a:rPr lang="sv-SE" smtClean="0"/>
              <a:t>Level 2</a:t>
            </a:r>
          </a:p>
          <a:p>
            <a:pPr lvl="2"/>
            <a:r>
              <a:rPr lang="sv-SE" smtClean="0"/>
              <a:t>Level 3</a:t>
            </a:r>
          </a:p>
          <a:p>
            <a:pPr lvl="3"/>
            <a:r>
              <a:rPr lang="sv-SE" smtClean="0"/>
              <a:t>Level 4</a:t>
            </a:r>
          </a:p>
          <a:p>
            <a:pPr lvl="4"/>
            <a:r>
              <a:rPr lang="sv-SE" smtClean="0"/>
              <a:t>Level 5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0238" y="127000"/>
            <a:ext cx="68580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464646"/>
                </a:solidFill>
                <a:latin typeface="Arial" charset="0"/>
              </a:defRPr>
            </a:lvl1pPr>
          </a:lstStyle>
          <a:p>
            <a:pPr>
              <a:defRPr/>
            </a:pPr>
            <a:fld id="{216C6895-59F8-4FB4-80C6-9F069D4D504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-2182813" y="269875"/>
            <a:ext cx="2182813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endParaRPr lang="en-US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r>
              <a:rPr lang="en-US" sz="1400" noProof="1">
                <a:solidFill>
                  <a:srgbClr val="FFFFFF"/>
                </a:solidFill>
              </a:rPr>
              <a:t>Slide title </a:t>
            </a:r>
          </a:p>
          <a:p>
            <a:pPr algn="r" eaLnBrk="0" hangingPunct="0">
              <a:defRPr/>
            </a:pPr>
            <a:r>
              <a:rPr lang="sv-SE" sz="1400">
                <a:solidFill>
                  <a:srgbClr val="FFFFFF"/>
                </a:solidFill>
              </a:rPr>
              <a:t>36</a:t>
            </a:r>
            <a:r>
              <a:rPr lang="sv-SE" sz="1400" noProof="1">
                <a:solidFill>
                  <a:srgbClr val="FFFFFF"/>
                </a:solidFill>
              </a:rPr>
              <a:t> pt</a:t>
            </a:r>
          </a:p>
          <a:p>
            <a:pPr algn="r" eaLnBrk="0" hangingPunct="0">
              <a:defRPr/>
            </a:pPr>
            <a:endParaRPr lang="sv-SE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Text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 24 pt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Bullets level 2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20 pt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374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/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2pPr>
      <a:lvl3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3pPr>
      <a:lvl4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4pPr>
      <a:lvl5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5pPr>
      <a:lvl6pPr marL="4572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6pPr>
      <a:lvl7pPr marL="9144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7pPr>
      <a:lvl8pPr marL="13716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8pPr>
      <a:lvl9pPr marL="18288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9pPr>
    </p:titleStyle>
    <p:bodyStyle>
      <a:lvl1pPr marL="269875" indent="-269875" algn="l" rtl="0" eaLnBrk="0" fontAlgn="base" hangingPunct="0">
        <a:spcBef>
          <a:spcPct val="4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17550" indent="-268288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1163638" indent="-155575" algn="l" rtl="0" eaLnBrk="0" fontAlgn="base" hangingPunct="0">
        <a:spcBef>
          <a:spcPct val="2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mathworks.com/academia/student_center/tutorials/ml_onramp/player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orks.com/academia/student_center/tutorials/programming/player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 err="1" smtClean="0"/>
              <a:t>Matlab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>Idaho Falls, March </a:t>
            </a:r>
            <a:r>
              <a:rPr lang="en-US" dirty="0" smtClean="0">
                <a:solidFill>
                  <a:schemeClr val="bg1"/>
                </a:solidFill>
              </a:rPr>
              <a:t>2-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08380" y="2488095"/>
            <a:ext cx="4735512" cy="1354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r>
              <a:rPr lang="en-US" sz="1400" dirty="0" smtClean="0"/>
              <a:t>Thomas </a:t>
            </a:r>
            <a:r>
              <a:rPr lang="en-US" sz="1400" dirty="0" err="1" smtClean="0"/>
              <a:t>Smed</a:t>
            </a:r>
            <a:endParaRPr lang="en-US" sz="1400" dirty="0" smtClean="0"/>
          </a:p>
          <a:p>
            <a:pPr eaLnBrk="1" hangingPunct="1"/>
            <a:r>
              <a:rPr lang="en-US" sz="1400" dirty="0" smtClean="0"/>
              <a:t>Bo Berggren</a:t>
            </a:r>
          </a:p>
          <a:p>
            <a:pPr eaLnBrk="1" hangingPunct="1"/>
            <a:r>
              <a:rPr lang="en-US" sz="1400" dirty="0" smtClean="0"/>
              <a:t>Shaun </a:t>
            </a:r>
            <a:r>
              <a:rPr lang="en-US" sz="1400" dirty="0" err="1" smtClean="0"/>
              <a:t>Tarves</a:t>
            </a:r>
            <a:endParaRPr lang="en-US" sz="1400" dirty="0" smtClean="0"/>
          </a:p>
          <a:p>
            <a:pPr eaLnBrk="1" hangingPunct="1"/>
            <a:r>
              <a:rPr lang="en-US" sz="1400" dirty="0" smtClean="0"/>
              <a:t>Studsvik </a:t>
            </a:r>
            <a:r>
              <a:rPr lang="en-US" sz="1400" dirty="0" err="1" smtClean="0"/>
              <a:t>Scandpower</a:t>
            </a:r>
            <a:endParaRPr lang="en-US" sz="1400" dirty="0" smtClean="0"/>
          </a:p>
          <a:p>
            <a:pPr eaLnBrk="1" hangingPunct="1"/>
            <a:r>
              <a:rPr lang="en-US" sz="1400" dirty="0" smtClean="0"/>
              <a:t>Idaho Falls, March 2-4</a:t>
            </a:r>
          </a:p>
          <a:p>
            <a:pPr eaLnBrk="1" hangingPunct="1"/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Particularly, focus on what to increase (more of) and what to decrease (less of)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Link for self-studies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233555"/>
            <a:ext cx="8064500" cy="4876733"/>
          </a:xfrm>
        </p:spPr>
        <p:txBody>
          <a:bodyPr/>
          <a:lstStyle/>
          <a:p>
            <a:r>
              <a:rPr lang="sv-SE" sz="1600" u="sng" dirty="0" smtClean="0">
                <a:hlinkClick r:id="rId2"/>
              </a:rPr>
              <a:t>http</a:t>
            </a:r>
            <a:r>
              <a:rPr lang="sv-SE" sz="1600" u="sng" dirty="0">
                <a:hlinkClick r:id="rId2"/>
              </a:rPr>
              <a:t>://www.mathworks.com/academia/student_center/tutorials/ml_onramp/player.html</a:t>
            </a:r>
            <a:endParaRPr lang="sv-SE" sz="1600" dirty="0"/>
          </a:p>
          <a:p>
            <a:r>
              <a:rPr lang="en-US" dirty="0" smtClean="0"/>
              <a:t>You can also run similar demos from </a:t>
            </a:r>
            <a:r>
              <a:rPr lang="en-US" dirty="0" err="1" smtClean="0"/>
              <a:t>Matlabs</a:t>
            </a:r>
            <a:r>
              <a:rPr lang="en-US" dirty="0" smtClean="0"/>
              <a:t> Help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56430" y="2532900"/>
            <a:ext cx="5760720" cy="36004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90190" y="3249780"/>
            <a:ext cx="4122060" cy="537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258365" y="2129655"/>
            <a:ext cx="3046740" cy="10305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18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Self-Studies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u="sng" dirty="0">
                <a:hlinkClick r:id="rId2"/>
              </a:rPr>
              <a:t>http://www.mathworks.com/academia/student_center/tutorials/programming/player.html</a:t>
            </a:r>
            <a:endParaRPr lang="sv-SE" dirty="0"/>
          </a:p>
          <a:p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85751" y="477838"/>
            <a:ext cx="8639174" cy="1143000"/>
          </a:xfrm>
        </p:spPr>
        <p:txBody>
          <a:bodyPr/>
          <a:lstStyle/>
          <a:p>
            <a:r>
              <a:rPr lang="en-US" dirty="0" smtClean="0"/>
              <a:t>Preferred architecture for </a:t>
            </a:r>
            <a:r>
              <a:rPr lang="en-US" u="sng" dirty="0" smtClean="0"/>
              <a:t>new</a:t>
            </a:r>
            <a:r>
              <a:rPr lang="en-US" dirty="0" smtClean="0"/>
              <a:t> applications</a:t>
            </a:r>
            <a:endParaRPr lang="en-US" u="sng" dirty="0" smtClean="0"/>
          </a:p>
        </p:txBody>
      </p:sp>
      <p:sp>
        <p:nvSpPr>
          <p:cNvPr id="15363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571500" y="6496050"/>
            <a:ext cx="800100" cy="222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sv-SE" sz="1200" b="0" smtClean="0">
                <a:solidFill>
                  <a:schemeClr val="bg1"/>
                </a:solidFill>
              </a:rPr>
              <a:t>March 2011</a:t>
            </a:r>
            <a:endParaRPr lang="en-US" sz="1200" b="0" dirty="0" smtClean="0">
              <a:solidFill>
                <a:schemeClr val="bg1"/>
              </a:solidFill>
            </a:endParaRP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Studsvik Matlab Class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273300" y="1689100"/>
            <a:ext cx="787400" cy="254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HDF5</a:t>
            </a:r>
          </a:p>
        </p:txBody>
      </p:sp>
      <p:sp>
        <p:nvSpPr>
          <p:cNvPr id="8" name="Oval 7"/>
          <p:cNvSpPr/>
          <p:nvPr/>
        </p:nvSpPr>
        <p:spPr>
          <a:xfrm>
            <a:off x="253980" y="2222500"/>
            <a:ext cx="876300" cy="850900"/>
          </a:xfrm>
          <a:prstGeom prst="ellipse">
            <a:avLst/>
          </a:prstGeom>
          <a:solidFill>
            <a:srgbClr val="E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C5</a:t>
            </a:r>
          </a:p>
        </p:txBody>
      </p:sp>
      <p:sp>
        <p:nvSpPr>
          <p:cNvPr id="9" name="Oval 8"/>
          <p:cNvSpPr/>
          <p:nvPr/>
        </p:nvSpPr>
        <p:spPr>
          <a:xfrm>
            <a:off x="279380" y="2984500"/>
            <a:ext cx="876300" cy="850900"/>
          </a:xfrm>
          <a:prstGeom prst="ellipse">
            <a:avLst/>
          </a:prstGeom>
          <a:solidFill>
            <a:srgbClr val="E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S5K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38180" y="2400300"/>
            <a:ext cx="876300" cy="863600"/>
          </a:xfrm>
          <a:prstGeom prst="ellipse">
            <a:avLst/>
          </a:prstGeom>
          <a:solidFill>
            <a:srgbClr val="E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S5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632200" y="2146300"/>
            <a:ext cx="2082800" cy="1397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MATLAB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61100" y="1689100"/>
            <a:ext cx="787400" cy="254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JAVA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54200" y="2857500"/>
            <a:ext cx="35560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49600" y="2870200"/>
            <a:ext cx="35560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03900" y="2895600"/>
            <a:ext cx="35560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 lIns="80312" tIns="40156" rIns="80312" bIns="40156"/>
          <a:lstStyle/>
          <a:p>
            <a:pPr defTabSz="879805"/>
            <a:r>
              <a:rPr lang="sv-SE" smtClean="0"/>
              <a:t>Studsvik Matlab Class</a:t>
            </a:r>
            <a:endParaRPr lang="sv-SE" dirty="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940" y="1365250"/>
            <a:ext cx="7878720" cy="4364038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GB" dirty="0" smtClean="0"/>
              <a:t>Day 1 </a:t>
            </a:r>
            <a:r>
              <a:rPr lang="en-GB" dirty="0" err="1" smtClean="0"/>
              <a:t>Matlab</a:t>
            </a:r>
            <a:r>
              <a:rPr lang="en-GB" dirty="0" smtClean="0"/>
              <a:t> Fundamentals, Simple Models I</a:t>
            </a:r>
          </a:p>
          <a:p>
            <a:pPr lvl="1" eaLnBrk="1" hangingPunct="1">
              <a:lnSpc>
                <a:spcPct val="140000"/>
              </a:lnSpc>
            </a:pPr>
            <a:r>
              <a:rPr lang="en-GB" dirty="0" smtClean="0"/>
              <a:t>Will be able to write a basic </a:t>
            </a:r>
            <a:r>
              <a:rPr lang="en-GB" dirty="0" err="1" smtClean="0"/>
              <a:t>Matlab</a:t>
            </a:r>
            <a:r>
              <a:rPr lang="en-GB" dirty="0" smtClean="0"/>
              <a:t> program</a:t>
            </a:r>
          </a:p>
          <a:p>
            <a:pPr eaLnBrk="1" hangingPunct="1">
              <a:lnSpc>
                <a:spcPct val="140000"/>
              </a:lnSpc>
            </a:pPr>
            <a:r>
              <a:rPr lang="en-GB" dirty="0" smtClean="0"/>
              <a:t>Day 2 Read/Write, CMS Tools, </a:t>
            </a:r>
            <a:r>
              <a:rPr lang="en-GB" dirty="0"/>
              <a:t>Handle </a:t>
            </a:r>
            <a:r>
              <a:rPr lang="en-GB" dirty="0" smtClean="0"/>
              <a:t>Graphics</a:t>
            </a:r>
          </a:p>
          <a:p>
            <a:pPr lvl="1" eaLnBrk="1" hangingPunct="1">
              <a:lnSpc>
                <a:spcPct val="140000"/>
              </a:lnSpc>
            </a:pPr>
            <a:r>
              <a:rPr lang="en-GB" dirty="0" smtClean="0"/>
              <a:t>Will be able to build a GUI and use the </a:t>
            </a:r>
            <a:r>
              <a:rPr lang="en-GB" dirty="0" err="1" smtClean="0"/>
              <a:t>CMSSuite</a:t>
            </a:r>
            <a:endParaRPr lang="en-GB" dirty="0" smtClean="0"/>
          </a:p>
          <a:p>
            <a:pPr eaLnBrk="1" hangingPunct="1">
              <a:lnSpc>
                <a:spcPct val="140000"/>
              </a:lnSpc>
            </a:pPr>
            <a:r>
              <a:rPr lang="en-GB" dirty="0" smtClean="0"/>
              <a:t>Day 3 </a:t>
            </a:r>
            <a:r>
              <a:rPr lang="en-GB" dirty="0" err="1" smtClean="0"/>
              <a:t>Matstab</a:t>
            </a:r>
            <a:r>
              <a:rPr lang="en-GB" dirty="0" smtClean="0"/>
              <a:t>, Regression, Simple Models II</a:t>
            </a:r>
          </a:p>
          <a:p>
            <a:pPr lvl="1" eaLnBrk="1" hangingPunct="1">
              <a:lnSpc>
                <a:spcPct val="140000"/>
              </a:lnSpc>
            </a:pPr>
            <a:r>
              <a:rPr lang="en-GB" dirty="0" smtClean="0"/>
              <a:t>Will be able to </a:t>
            </a:r>
            <a:r>
              <a:rPr lang="en-GB" dirty="0"/>
              <a:t>d</a:t>
            </a:r>
            <a:r>
              <a:rPr lang="en-GB" dirty="0" smtClean="0"/>
              <a:t>o regression, understand how to build large applications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49250" y="6451600"/>
            <a:ext cx="1022350" cy="266700"/>
          </a:xfrm>
        </p:spPr>
        <p:txBody>
          <a:bodyPr/>
          <a:lstStyle/>
          <a:p>
            <a:pPr>
              <a:defRPr/>
            </a:pPr>
            <a:r>
              <a:rPr lang="sv-SE" sz="1200" b="0" smtClean="0">
                <a:solidFill>
                  <a:schemeClr val="bg1"/>
                </a:solidFill>
              </a:rPr>
              <a:t>March 2011</a:t>
            </a:r>
            <a:endParaRPr lang="sv-SE" sz="12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745" y="277755"/>
            <a:ext cx="8069262" cy="1143000"/>
          </a:xfrm>
        </p:spPr>
        <p:txBody>
          <a:bodyPr/>
          <a:lstStyle/>
          <a:p>
            <a:r>
              <a:rPr lang="en-US" dirty="0" smtClean="0"/>
              <a:t>Detailed Overview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975288"/>
              </p:ext>
            </p:extLst>
          </p:nvPr>
        </p:nvGraphicFramePr>
        <p:xfrm>
          <a:off x="0" y="1367970"/>
          <a:ext cx="8871391" cy="439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320"/>
                <a:gridCol w="2867520"/>
                <a:gridCol w="2464275"/>
                <a:gridCol w="2464276"/>
              </a:tblGrid>
              <a:tr h="6416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3</a:t>
                      </a:r>
                      <a:endParaRPr lang="en-US" dirty="0"/>
                    </a:p>
                  </a:txBody>
                  <a:tcPr/>
                </a:tc>
              </a:tr>
              <a:tr h="795570">
                <a:tc>
                  <a:txBody>
                    <a:bodyPr/>
                    <a:lstStyle/>
                    <a:p>
                      <a:r>
                        <a:rPr lang="en-US" dirty="0" smtClean="0"/>
                        <a:t>8-10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MATLAB Desktop         ST</a:t>
                      </a:r>
                    </a:p>
                    <a:p>
                      <a:r>
                        <a:rPr lang="en-US" dirty="0" smtClean="0"/>
                        <a:t>Classic</a:t>
                      </a:r>
                      <a:r>
                        <a:rPr lang="en-US" baseline="0" dirty="0" smtClean="0"/>
                        <a:t> MATLAB           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read and write from files               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Matstab</a:t>
                      </a:r>
                      <a:r>
                        <a:rPr lang="en-US" baseline="0" dirty="0" smtClean="0"/>
                        <a:t>                  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Svd</a:t>
                      </a:r>
                      <a:r>
                        <a:rPr lang="en-US" dirty="0" smtClean="0"/>
                        <a:t>, \, Regression TS</a:t>
                      </a:r>
                    </a:p>
                  </a:txBody>
                  <a:tcPr/>
                </a:tc>
              </a:tr>
              <a:tr h="740415">
                <a:tc>
                  <a:txBody>
                    <a:bodyPr/>
                    <a:lstStyle/>
                    <a:p>
                      <a:r>
                        <a:rPr lang="en-US" dirty="0" smtClean="0"/>
                        <a:t>10-12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Variables, commands   TS</a:t>
                      </a:r>
                    </a:p>
                    <a:p>
                      <a:r>
                        <a:rPr lang="en-US" dirty="0" smtClean="0"/>
                        <a:t>Scripts and Logic          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CmsRead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CmsTools</a:t>
                      </a:r>
                      <a:r>
                        <a:rPr lang="en-US" dirty="0" smtClean="0"/>
                        <a:t>               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Svd</a:t>
                      </a:r>
                      <a:r>
                        <a:rPr lang="en-US" dirty="0" smtClean="0"/>
                        <a:t>, \, Regression TS</a:t>
                      </a:r>
                    </a:p>
                  </a:txBody>
                  <a:tcPr/>
                </a:tc>
              </a:tr>
              <a:tr h="380150">
                <a:tc>
                  <a:txBody>
                    <a:bodyPr/>
                    <a:lstStyle/>
                    <a:p>
                      <a:r>
                        <a:rPr lang="en-US" dirty="0" smtClean="0"/>
                        <a:t>12-13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Lunch</a:t>
                      </a:r>
                      <a:endParaRPr lang="en-US" dirty="0"/>
                    </a:p>
                  </a:txBody>
                  <a:tcPr/>
                </a:tc>
              </a:tr>
              <a:tr h="916576">
                <a:tc>
                  <a:txBody>
                    <a:bodyPr/>
                    <a:lstStyle/>
                    <a:p>
                      <a:r>
                        <a:rPr lang="en-US" dirty="0" smtClean="0"/>
                        <a:t>13-15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MATLAB Data</a:t>
                      </a:r>
                      <a:r>
                        <a:rPr lang="en-US" baseline="0" dirty="0" smtClean="0"/>
                        <a:t> Types    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Writing Functions          ST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Handle Graphics   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Simple models II: Point Kinetics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dirty="0" smtClean="0"/>
                        <a:t>       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916576">
                <a:tc>
                  <a:txBody>
                    <a:bodyPr/>
                    <a:lstStyle/>
                    <a:p>
                      <a:r>
                        <a:rPr lang="en-US" dirty="0" smtClean="0"/>
                        <a:t>15-17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Simple models I: </a:t>
                      </a:r>
                      <a:r>
                        <a:rPr lang="en-US" dirty="0" err="1" smtClean="0"/>
                        <a:t>Eig</a:t>
                      </a:r>
                      <a:r>
                        <a:rPr lang="en-US" dirty="0" smtClean="0"/>
                        <a:t>    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CmsPlot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S3kPlot</a:t>
                      </a:r>
                      <a:r>
                        <a:rPr lang="en-US" dirty="0" smtClean="0"/>
                        <a:t>                  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Deployment</a:t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Wrapup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Evaluation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588225" y="29265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TS = Thomas Smed</a:t>
            </a:r>
          </a:p>
          <a:p>
            <a:r>
              <a:rPr lang="sv-SE" dirty="0" smtClean="0"/>
              <a:t>ST = Shaun Tarves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6173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745" y="277755"/>
            <a:ext cx="8069262" cy="1143000"/>
          </a:xfrm>
        </p:spPr>
        <p:txBody>
          <a:bodyPr/>
          <a:lstStyle/>
          <a:p>
            <a:r>
              <a:rPr lang="en-US" dirty="0" smtClean="0"/>
              <a:t>Detailed Overview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268869"/>
              </p:ext>
            </p:extLst>
          </p:nvPr>
        </p:nvGraphicFramePr>
        <p:xfrm>
          <a:off x="46695" y="1143945"/>
          <a:ext cx="8871391" cy="4390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320"/>
                <a:gridCol w="3136350"/>
                <a:gridCol w="2419470"/>
                <a:gridCol w="2240251"/>
              </a:tblGrid>
              <a:tr h="643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3</a:t>
                      </a:r>
                      <a:endParaRPr lang="en-US" dirty="0"/>
                    </a:p>
                  </a:txBody>
                  <a:tcPr/>
                </a:tc>
              </a:tr>
              <a:tr h="798026">
                <a:tc>
                  <a:txBody>
                    <a:bodyPr/>
                    <a:lstStyle/>
                    <a:p>
                      <a:r>
                        <a:rPr lang="en-US" dirty="0" smtClean="0"/>
                        <a:t>8-10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baseline="0" dirty="0" smtClean="0"/>
                        <a:t>MATLAB Desktop           ST</a:t>
                      </a:r>
                    </a:p>
                    <a:p>
                      <a:r>
                        <a:rPr lang="en-US" b="1" dirty="0" smtClean="0"/>
                        <a:t>Classic</a:t>
                      </a:r>
                      <a:r>
                        <a:rPr lang="en-US" b="1" baseline="0" dirty="0" smtClean="0"/>
                        <a:t> MATLAB             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Basic read and write from files               ST</a:t>
                      </a:r>
                      <a:endParaRPr lang="en-US" sz="14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Svd</a:t>
                      </a:r>
                      <a:r>
                        <a:rPr lang="en-US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, \, Regression TS</a:t>
                      </a:r>
                    </a:p>
                  </a:txBody>
                  <a:tcPr/>
                </a:tc>
              </a:tr>
              <a:tr h="742701">
                <a:tc>
                  <a:txBody>
                    <a:bodyPr/>
                    <a:lstStyle/>
                    <a:p>
                      <a:r>
                        <a:rPr lang="en-US" dirty="0" smtClean="0"/>
                        <a:t>10-12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Variables, commands    TS</a:t>
                      </a:r>
                    </a:p>
                    <a:p>
                      <a:r>
                        <a:rPr lang="en-US" b="1" dirty="0" smtClean="0"/>
                        <a:t>Scripts and Logic           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CmsRead,CmsTools</a:t>
                      </a:r>
                      <a:r>
                        <a:rPr lang="en-US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CmsPlot</a:t>
                      </a:r>
                      <a:r>
                        <a:rPr lang="en-US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               TS</a:t>
                      </a:r>
                      <a:endParaRPr lang="en-US" sz="14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Handle </a:t>
                      </a:r>
                      <a:r>
                        <a:rPr lang="en-US" sz="140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Graphics    ST</a:t>
                      </a:r>
                      <a:endParaRPr lang="en-US" sz="1400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7763">
                <a:tc>
                  <a:txBody>
                    <a:bodyPr/>
                    <a:lstStyle/>
                    <a:p>
                      <a:r>
                        <a:rPr lang="en-US" dirty="0" smtClean="0"/>
                        <a:t>12-13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Lunch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Lunch</a:t>
                      </a:r>
                      <a:endParaRPr lang="en-US" sz="14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Lunch</a:t>
                      </a:r>
                      <a:endParaRPr lang="en-US" sz="14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919407">
                <a:tc>
                  <a:txBody>
                    <a:bodyPr/>
                    <a:lstStyle/>
                    <a:p>
                      <a:r>
                        <a:rPr lang="en-US" dirty="0" smtClean="0"/>
                        <a:t>13-15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MATLAB Data</a:t>
                      </a:r>
                      <a:r>
                        <a:rPr lang="en-US" b="1" baseline="0" dirty="0" smtClean="0"/>
                        <a:t> Types       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Writing Functions           ST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More </a:t>
                      </a:r>
                      <a:r>
                        <a:rPr lang="en-US" sz="14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CmsSuite</a:t>
                      </a:r>
                      <a:r>
                        <a:rPr lang="en-US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   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S3K post-processing, </a:t>
                      </a:r>
                      <a:r>
                        <a:rPr lang="en-US" sz="14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Matstab</a:t>
                      </a:r>
                      <a:r>
                        <a:rPr lang="en-US" sz="14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                TS</a:t>
                      </a:r>
                      <a:endParaRPr lang="en-US" sz="1400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919407">
                <a:tc>
                  <a:txBody>
                    <a:bodyPr/>
                    <a:lstStyle/>
                    <a:p>
                      <a:r>
                        <a:rPr lang="en-US" dirty="0" smtClean="0"/>
                        <a:t>15-17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Simple models I: </a:t>
                      </a:r>
                      <a:r>
                        <a:rPr lang="en-US" b="1" dirty="0" err="1" smtClean="0"/>
                        <a:t>Eig</a:t>
                      </a:r>
                      <a:r>
                        <a:rPr lang="en-US" b="1" dirty="0" smtClean="0"/>
                        <a:t>      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Simple models II: Point Kinetics</a:t>
                      </a:r>
                      <a:r>
                        <a:rPr lang="en-US" sz="14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 </a:t>
                      </a:r>
                      <a:r>
                        <a:rPr lang="en-US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      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Deployment</a:t>
                      </a:r>
                      <a:br>
                        <a:rPr lang="en-US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</a:br>
                      <a:r>
                        <a:rPr lang="en-US" sz="14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Wrapup</a:t>
                      </a:r>
                      <a:endParaRPr lang="en-US" sz="1400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Evaluation</a:t>
                      </a:r>
                      <a:endParaRPr lang="en-US" sz="14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588225" y="29265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TS = Thomas Smed</a:t>
            </a:r>
          </a:p>
          <a:p>
            <a:r>
              <a:rPr lang="sv-SE" dirty="0" smtClean="0"/>
              <a:t>ST = Shaun Tarves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2988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Day 2 Read/Write from file, CMSSuite, Simple Models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45" y="1591995"/>
            <a:ext cx="8064500" cy="4364038"/>
          </a:xfrm>
        </p:spPr>
        <p:txBody>
          <a:bodyPr/>
          <a:lstStyle/>
          <a:p>
            <a:r>
              <a:rPr lang="sv-SE" dirty="0" smtClean="0"/>
              <a:t>Read/Write from/to file</a:t>
            </a:r>
          </a:p>
          <a:p>
            <a:r>
              <a:rPr lang="sv-SE" dirty="0" smtClean="0"/>
              <a:t>CmsRead, CmsTools</a:t>
            </a:r>
          </a:p>
          <a:p>
            <a:r>
              <a:rPr lang="sv-SE" sz="2800" b="1" dirty="0" smtClean="0"/>
              <a:t>LUNCH</a:t>
            </a:r>
          </a:p>
          <a:p>
            <a:r>
              <a:rPr lang="sv-SE" dirty="0" smtClean="0"/>
              <a:t>Handle Graphics</a:t>
            </a:r>
          </a:p>
          <a:p>
            <a:r>
              <a:rPr lang="sv-SE" dirty="0" smtClean="0"/>
              <a:t>CmsPlot, S3KPlot</a:t>
            </a:r>
            <a:br>
              <a:rPr lang="sv-SE" dirty="0" smtClean="0"/>
            </a:br>
            <a:endParaRPr lang="sv-SE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7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745" y="277755"/>
            <a:ext cx="8069262" cy="1143000"/>
          </a:xfrm>
        </p:spPr>
        <p:txBody>
          <a:bodyPr/>
          <a:lstStyle/>
          <a:p>
            <a:r>
              <a:rPr lang="en-US" dirty="0" smtClean="0"/>
              <a:t>Detailed Overview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819888"/>
              </p:ext>
            </p:extLst>
          </p:nvPr>
        </p:nvGraphicFramePr>
        <p:xfrm>
          <a:off x="46695" y="1143945"/>
          <a:ext cx="8871391" cy="4390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320"/>
                <a:gridCol w="2329860"/>
                <a:gridCol w="3001935"/>
                <a:gridCol w="2464276"/>
              </a:tblGrid>
              <a:tr h="643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3</a:t>
                      </a:r>
                      <a:endParaRPr lang="en-US" dirty="0"/>
                    </a:p>
                  </a:txBody>
                  <a:tcPr/>
                </a:tc>
              </a:tr>
              <a:tr h="798026">
                <a:tc>
                  <a:txBody>
                    <a:bodyPr/>
                    <a:lstStyle/>
                    <a:p>
                      <a:r>
                        <a:rPr lang="en-US" dirty="0" smtClean="0"/>
                        <a:t>8-10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chemeClr val="accent5">
                              <a:lumMod val="90000"/>
                            </a:schemeClr>
                          </a:solidFill>
                        </a:rPr>
                        <a:t>MATLAB Desktop         ST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5">
                              <a:lumMod val="90000"/>
                            </a:schemeClr>
                          </a:solidFill>
                        </a:rPr>
                        <a:t>Classic</a:t>
                      </a:r>
                      <a:r>
                        <a:rPr lang="en-US" sz="1400" baseline="0" dirty="0" smtClean="0">
                          <a:solidFill>
                            <a:schemeClr val="accent5">
                              <a:lumMod val="90000"/>
                            </a:schemeClr>
                          </a:solidFill>
                        </a:rPr>
                        <a:t> MATLAB           TS</a:t>
                      </a:r>
                      <a:endParaRPr lang="en-US" sz="1400" dirty="0">
                        <a:solidFill>
                          <a:schemeClr val="accent5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Basic read and write from files                                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Svd</a:t>
                      </a:r>
                      <a:r>
                        <a:rPr lang="en-US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, \, Regression TS</a:t>
                      </a:r>
                    </a:p>
                  </a:txBody>
                  <a:tcPr/>
                </a:tc>
              </a:tr>
              <a:tr h="742701">
                <a:tc>
                  <a:txBody>
                    <a:bodyPr/>
                    <a:lstStyle/>
                    <a:p>
                      <a:r>
                        <a:rPr lang="en-US" dirty="0" smtClean="0"/>
                        <a:t>10-12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5">
                              <a:lumMod val="90000"/>
                            </a:schemeClr>
                          </a:solidFill>
                        </a:rPr>
                        <a:t>Variables, commands   TS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5">
                              <a:lumMod val="90000"/>
                            </a:schemeClr>
                          </a:solidFill>
                        </a:rPr>
                        <a:t>Scripts and Logic          ST</a:t>
                      </a:r>
                      <a:endParaRPr lang="en-US" sz="1400" dirty="0">
                        <a:solidFill>
                          <a:schemeClr val="accent5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CmsRead,CmsTools</a:t>
                      </a:r>
                      <a:r>
                        <a:rPr lang="en-US" b="1" dirty="0" smtClean="0"/>
                        <a:t>     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Handle Graphics    ST</a:t>
                      </a:r>
                    </a:p>
                  </a:txBody>
                  <a:tcPr/>
                </a:tc>
              </a:tr>
              <a:tr h="367763">
                <a:tc>
                  <a:txBody>
                    <a:bodyPr/>
                    <a:lstStyle/>
                    <a:p>
                      <a:r>
                        <a:rPr lang="en-US" dirty="0" smtClean="0"/>
                        <a:t>12-13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5">
                              <a:lumMod val="90000"/>
                            </a:schemeClr>
                          </a:solidFill>
                        </a:rPr>
                        <a:t>Lunch</a:t>
                      </a:r>
                      <a:endParaRPr lang="en-US" sz="1400" dirty="0">
                        <a:solidFill>
                          <a:schemeClr val="accent5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Lunch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Lunch</a:t>
                      </a:r>
                      <a:endParaRPr lang="en-US" sz="14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919407">
                <a:tc>
                  <a:txBody>
                    <a:bodyPr/>
                    <a:lstStyle/>
                    <a:p>
                      <a:r>
                        <a:rPr lang="en-US" dirty="0" smtClean="0"/>
                        <a:t>13-15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5">
                              <a:lumMod val="90000"/>
                            </a:schemeClr>
                          </a:solidFill>
                        </a:rPr>
                        <a:t>MATLAB Data</a:t>
                      </a:r>
                      <a:r>
                        <a:rPr lang="en-US" sz="1400" baseline="0" dirty="0" smtClean="0">
                          <a:solidFill>
                            <a:schemeClr val="accent5">
                              <a:lumMod val="90000"/>
                            </a:schemeClr>
                          </a:solidFill>
                        </a:rPr>
                        <a:t> Types    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accent5">
                              <a:lumMod val="90000"/>
                            </a:schemeClr>
                          </a:solidFill>
                        </a:rPr>
                        <a:t>Writing Functions          ST</a:t>
                      </a:r>
                      <a:endParaRPr lang="en-US" sz="1400" dirty="0" smtClean="0">
                        <a:solidFill>
                          <a:schemeClr val="accent5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Handle Graphics          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S3K post-processing, </a:t>
                      </a:r>
                      <a:r>
                        <a:rPr lang="en-US" sz="14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Matstab</a:t>
                      </a:r>
                      <a:r>
                        <a:rPr lang="en-US" sz="14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                TS</a:t>
                      </a:r>
                      <a:endParaRPr lang="en-US" sz="1400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919407">
                <a:tc>
                  <a:txBody>
                    <a:bodyPr/>
                    <a:lstStyle/>
                    <a:p>
                      <a:r>
                        <a:rPr lang="en-US" dirty="0" smtClean="0"/>
                        <a:t>15-17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5">
                              <a:lumMod val="90000"/>
                            </a:schemeClr>
                          </a:solidFill>
                        </a:rPr>
                        <a:t>Simple models I: </a:t>
                      </a:r>
                      <a:r>
                        <a:rPr lang="en-US" sz="1400" dirty="0" err="1" smtClean="0">
                          <a:solidFill>
                            <a:schemeClr val="accent5">
                              <a:lumMod val="90000"/>
                            </a:schemeClr>
                          </a:solidFill>
                        </a:rPr>
                        <a:t>Eig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90000"/>
                            </a:schemeClr>
                          </a:solidFill>
                        </a:rPr>
                        <a:t>    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CmsPlot</a:t>
                      </a:r>
                      <a:r>
                        <a:rPr lang="en-US" b="1" dirty="0" smtClean="0"/>
                        <a:t>, S3kPlot         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Deployment</a:t>
                      </a:r>
                      <a:br>
                        <a:rPr lang="en-US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</a:br>
                      <a:r>
                        <a:rPr lang="en-US" sz="14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Wrapup</a:t>
                      </a:r>
                      <a:endParaRPr lang="en-US" sz="1400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Evaluation</a:t>
                      </a:r>
                      <a:endParaRPr lang="en-US" sz="14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588225" y="29265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TS = Thomas Smed</a:t>
            </a:r>
          </a:p>
          <a:p>
            <a:r>
              <a:rPr lang="sv-SE" dirty="0" smtClean="0"/>
              <a:t>ST = Shaun Tarves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127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Day 3 </a:t>
            </a:r>
            <a:r>
              <a:rPr lang="sv-SE" sz="2400" dirty="0" smtClean="0"/>
              <a:t>Regression, Handle Graphics, S3K Post, </a:t>
            </a:r>
            <a:br>
              <a:rPr lang="sv-SE" sz="2400" dirty="0" smtClean="0"/>
            </a:br>
            <a:r>
              <a:rPr lang="sv-SE" sz="2400" dirty="0" smtClean="0"/>
              <a:t>Example of a full blown program in Matlab (Matstab)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45" y="1726410"/>
            <a:ext cx="8064500" cy="4364038"/>
          </a:xfrm>
        </p:spPr>
        <p:txBody>
          <a:bodyPr/>
          <a:lstStyle/>
          <a:p>
            <a:r>
              <a:rPr lang="sv-SE" dirty="0" smtClean="0"/>
              <a:t>Lecture 11:  Regression, svd, \</a:t>
            </a:r>
          </a:p>
          <a:p>
            <a:r>
              <a:rPr lang="sv-SE" dirty="0" smtClean="0"/>
              <a:t>Lecture 12:  Handle Graphics</a:t>
            </a:r>
          </a:p>
          <a:p>
            <a:r>
              <a:rPr lang="sv-SE" sz="2800" b="1" dirty="0" smtClean="0"/>
              <a:t>LUNCH</a:t>
            </a:r>
          </a:p>
          <a:p>
            <a:r>
              <a:rPr lang="sv-SE" dirty="0" smtClean="0"/>
              <a:t>Lecture 13: S3K Postprocessing, Matstab</a:t>
            </a:r>
          </a:p>
          <a:p>
            <a:r>
              <a:rPr lang="sv-SE" dirty="0" smtClean="0"/>
              <a:t>Lecture 14: Deployment, Wrapup, evaluation</a:t>
            </a:r>
            <a:br>
              <a:rPr lang="sv-SE" dirty="0" smtClean="0"/>
            </a:br>
            <a:endParaRPr lang="sv-SE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745" y="277755"/>
            <a:ext cx="8069262" cy="1143000"/>
          </a:xfrm>
        </p:spPr>
        <p:txBody>
          <a:bodyPr/>
          <a:lstStyle/>
          <a:p>
            <a:r>
              <a:rPr lang="en-US" dirty="0" smtClean="0"/>
              <a:t>Detailed Overview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397414"/>
              </p:ext>
            </p:extLst>
          </p:nvPr>
        </p:nvGraphicFramePr>
        <p:xfrm>
          <a:off x="46695" y="1143945"/>
          <a:ext cx="8917251" cy="4592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320"/>
                <a:gridCol w="2419470"/>
                <a:gridCol w="2285055"/>
                <a:gridCol w="3137406"/>
              </a:tblGrid>
              <a:tr h="643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3</a:t>
                      </a:r>
                      <a:endParaRPr lang="en-US" dirty="0"/>
                    </a:p>
                  </a:txBody>
                  <a:tcPr/>
                </a:tc>
              </a:tr>
              <a:tr h="798026">
                <a:tc>
                  <a:txBody>
                    <a:bodyPr/>
                    <a:lstStyle/>
                    <a:p>
                      <a:r>
                        <a:rPr lang="en-US" dirty="0" smtClean="0"/>
                        <a:t>8-10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rgbClr val="C1C1C1"/>
                          </a:solidFill>
                        </a:rPr>
                        <a:t>MATLAB Desktop         ST</a:t>
                      </a:r>
                    </a:p>
                    <a:p>
                      <a:r>
                        <a:rPr lang="en-US" sz="1400" dirty="0" smtClean="0">
                          <a:solidFill>
                            <a:srgbClr val="C1C1C1"/>
                          </a:solidFill>
                        </a:rPr>
                        <a:t>Classic</a:t>
                      </a:r>
                      <a:r>
                        <a:rPr lang="en-US" sz="1400" baseline="0" dirty="0" smtClean="0">
                          <a:solidFill>
                            <a:srgbClr val="C1C1C1"/>
                          </a:solidFill>
                        </a:rPr>
                        <a:t> MATLAB           TS</a:t>
                      </a:r>
                      <a:endParaRPr lang="en-US" sz="1400" dirty="0">
                        <a:solidFill>
                          <a:srgbClr val="C1C1C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Basic read and write from files               ST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Matstab</a:t>
                      </a:r>
                      <a:r>
                        <a:rPr lang="en-US" sz="2000" b="1" baseline="0" dirty="0" smtClean="0"/>
                        <a:t>                       TS</a:t>
                      </a:r>
                      <a:endParaRPr lang="en-US" sz="20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Svd</a:t>
                      </a:r>
                      <a:r>
                        <a:rPr lang="en-US" sz="2000" b="1" dirty="0" smtClean="0"/>
                        <a:t>, \, Regression      TS </a:t>
                      </a:r>
                    </a:p>
                  </a:txBody>
                  <a:tcPr/>
                </a:tc>
              </a:tr>
              <a:tr h="742701">
                <a:tc>
                  <a:txBody>
                    <a:bodyPr/>
                    <a:lstStyle/>
                    <a:p>
                      <a:r>
                        <a:rPr lang="en-US" dirty="0" smtClean="0"/>
                        <a:t>10-12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C1C1C1"/>
                          </a:solidFill>
                        </a:rPr>
                        <a:t>Variables, commands   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C1C1C1"/>
                          </a:solidFill>
                        </a:rPr>
                        <a:t>Scripts and Logic          ST</a:t>
                      </a:r>
                      <a:endParaRPr lang="en-US" sz="1400" dirty="0">
                        <a:solidFill>
                          <a:srgbClr val="C1C1C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CmsRead,CmsTools</a:t>
                      </a:r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CmsPlot</a:t>
                      </a:r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            TS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Svd</a:t>
                      </a:r>
                      <a:r>
                        <a:rPr lang="en-US" sz="2000" b="1" dirty="0" smtClean="0"/>
                        <a:t>, \, Regression      TS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/>
                </a:tc>
              </a:tr>
              <a:tr h="367763">
                <a:tc>
                  <a:txBody>
                    <a:bodyPr/>
                    <a:lstStyle/>
                    <a:p>
                      <a:r>
                        <a:rPr lang="en-US" dirty="0" smtClean="0"/>
                        <a:t>12-13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C1C1C1"/>
                          </a:solidFill>
                        </a:rPr>
                        <a:t>Lunch</a:t>
                      </a:r>
                      <a:endParaRPr lang="en-US" sz="1400" dirty="0">
                        <a:solidFill>
                          <a:srgbClr val="C1C1C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Lunch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Lunch</a:t>
                      </a:r>
                      <a:endParaRPr lang="en-US" sz="2000" b="1" dirty="0"/>
                    </a:p>
                  </a:txBody>
                  <a:tcPr/>
                </a:tc>
              </a:tr>
              <a:tr h="919407">
                <a:tc>
                  <a:txBody>
                    <a:bodyPr/>
                    <a:lstStyle/>
                    <a:p>
                      <a:r>
                        <a:rPr lang="en-US" dirty="0" smtClean="0"/>
                        <a:t>13-15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C1C1C1"/>
                          </a:solidFill>
                        </a:rPr>
                        <a:t>MATLAB Data</a:t>
                      </a:r>
                      <a:r>
                        <a:rPr lang="en-US" sz="1400" baseline="0" dirty="0" smtClean="0">
                          <a:solidFill>
                            <a:srgbClr val="C1C1C1"/>
                          </a:solidFill>
                        </a:rPr>
                        <a:t> Types    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rgbClr val="C1C1C1"/>
                          </a:solidFill>
                        </a:rPr>
                        <a:t>Writing Functions          ST</a:t>
                      </a:r>
                      <a:endParaRPr lang="en-US" sz="1400" dirty="0" smtClean="0">
                        <a:solidFill>
                          <a:srgbClr val="C1C1C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Handle Graphics    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Simple models II: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Point Kinetics             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/>
                </a:tc>
              </a:tr>
              <a:tr h="919407">
                <a:tc>
                  <a:txBody>
                    <a:bodyPr/>
                    <a:lstStyle/>
                    <a:p>
                      <a:r>
                        <a:rPr lang="en-US" dirty="0" smtClean="0"/>
                        <a:t>15-17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C1C1C1"/>
                          </a:solidFill>
                        </a:rPr>
                        <a:t>Simple models I: </a:t>
                      </a:r>
                      <a:r>
                        <a:rPr lang="en-US" sz="1400" dirty="0" err="1" smtClean="0">
                          <a:solidFill>
                            <a:srgbClr val="C1C1C1"/>
                          </a:solidFill>
                        </a:rPr>
                        <a:t>Eig</a:t>
                      </a:r>
                      <a:r>
                        <a:rPr lang="en-US" sz="1400" dirty="0" smtClean="0">
                          <a:solidFill>
                            <a:srgbClr val="C1C1C1"/>
                          </a:solidFill>
                        </a:rPr>
                        <a:t>    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CmsPlot</a:t>
                      </a:r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</a:t>
                      </a:r>
                      <a:r>
                        <a:rPr lang="en-US" sz="1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S3kPlot</a:t>
                      </a:r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Deployment</a:t>
                      </a:r>
                      <a:br>
                        <a:rPr lang="en-US" sz="2000" b="1" dirty="0" smtClean="0"/>
                      </a:br>
                      <a:r>
                        <a:rPr lang="en-US" sz="2000" b="1" dirty="0" err="1" smtClean="0"/>
                        <a:t>Wrapup</a:t>
                      </a:r>
                      <a:endParaRPr lang="en-US" sz="2000" b="1" dirty="0" smtClean="0"/>
                    </a:p>
                    <a:p>
                      <a:r>
                        <a:rPr lang="en-US" sz="2000" b="1" dirty="0" smtClean="0"/>
                        <a:t>Evaluation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588225" y="29265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TS = Thomas Smed</a:t>
            </a:r>
          </a:p>
          <a:p>
            <a:r>
              <a:rPr lang="sv-SE" dirty="0" smtClean="0"/>
              <a:t>ST = Shaun Tarves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744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247845"/>
            <a:ext cx="8069262" cy="1143000"/>
          </a:xfrm>
        </p:spPr>
        <p:txBody>
          <a:bodyPr/>
          <a:lstStyle/>
          <a:p>
            <a:r>
              <a:rPr lang="en-US" dirty="0" err="1" smtClean="0"/>
              <a:t>Wrapup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40" y="919920"/>
            <a:ext cx="8064500" cy="43640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The MATLAB Desktop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Classic </a:t>
            </a:r>
            <a:r>
              <a:rPr lang="en-US" sz="1600" dirty="0" err="1" smtClean="0"/>
              <a:t>Matlab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sv-SE" sz="1600" dirty="0" err="1" smtClean="0"/>
              <a:t>Analysis</a:t>
            </a:r>
            <a:r>
              <a:rPr lang="sv-SE" sz="1600" dirty="0" smtClean="0"/>
              <a:t> and visualization with vectors and </a:t>
            </a:r>
            <a:r>
              <a:rPr lang="sv-SE" sz="1600" dirty="0" err="1" smtClean="0"/>
              <a:t>matrices</a:t>
            </a:r>
            <a:endParaRPr lang="sv-SE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sv-SE" sz="1600" dirty="0" smtClean="0"/>
              <a:t>MATLAB Scripts and </a:t>
            </a:r>
            <a:r>
              <a:rPr lang="sv-SE" sz="1600" dirty="0" err="1" smtClean="0"/>
              <a:t>Logic</a:t>
            </a:r>
            <a:endParaRPr lang="sv-SE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sv-SE" sz="1600" dirty="0" smtClean="0"/>
              <a:t>MATLAB Data </a:t>
            </a:r>
            <a:r>
              <a:rPr lang="sv-SE" sz="1600" dirty="0" err="1" smtClean="0"/>
              <a:t>Types</a:t>
            </a:r>
            <a:endParaRPr lang="sv-SE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sv-SE" sz="1600" dirty="0" smtClean="0"/>
              <a:t>Writing MATLAB </a:t>
            </a:r>
            <a:r>
              <a:rPr lang="sv-SE" sz="1600" dirty="0" err="1" smtClean="0"/>
              <a:t>Functions</a:t>
            </a:r>
            <a:endParaRPr lang="sv-SE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sv-SE" sz="1600" dirty="0" smtClean="0"/>
              <a:t>Simple </a:t>
            </a:r>
            <a:r>
              <a:rPr lang="sv-SE" sz="1600" dirty="0"/>
              <a:t>models I, </a:t>
            </a:r>
            <a:r>
              <a:rPr lang="sv-SE" sz="1600" dirty="0" err="1" smtClean="0"/>
              <a:t>eig</a:t>
            </a:r>
            <a:endParaRPr lang="sv-SE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sv-SE" sz="1600" dirty="0" smtClean="0"/>
              <a:t>MATLAB </a:t>
            </a:r>
            <a:r>
              <a:rPr lang="sv-SE" sz="1600" dirty="0" err="1" smtClean="0"/>
              <a:t>File</a:t>
            </a:r>
            <a:r>
              <a:rPr lang="sv-SE" sz="1600" dirty="0"/>
              <a:t> </a:t>
            </a:r>
            <a:r>
              <a:rPr lang="sv-SE" sz="1600" dirty="0" smtClean="0"/>
              <a:t>I/O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600" dirty="0" smtClean="0"/>
              <a:t>CmsSuite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600" dirty="0"/>
              <a:t>Handle </a:t>
            </a:r>
            <a:r>
              <a:rPr lang="sv-SE" sz="1600" dirty="0" smtClean="0"/>
              <a:t>Graphics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600" dirty="0" smtClean="0"/>
              <a:t>CmsPlot, S3kplot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600" dirty="0" smtClean="0"/>
              <a:t>Matstab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600" dirty="0"/>
              <a:t>Regression, the singular value </a:t>
            </a:r>
            <a:r>
              <a:rPr lang="sv-SE" sz="1600" dirty="0" smtClean="0"/>
              <a:t>decomposition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600" dirty="0" smtClean="0"/>
              <a:t>Simple Models II, point kinetics, function handles, function functions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600" dirty="0" smtClean="0"/>
              <a:t>Deployment </a:t>
            </a:r>
          </a:p>
          <a:p>
            <a:pPr marL="457200" indent="-457200">
              <a:buFont typeface="+mj-lt"/>
              <a:buAutoNum type="arabicPeriod"/>
            </a:pPr>
            <a:endParaRPr lang="sv-SE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SSP">
      <a:dk1>
        <a:srgbClr val="000000"/>
      </a:dk1>
      <a:lt1>
        <a:srgbClr val="FFFFFF"/>
      </a:lt1>
      <a:dk2>
        <a:srgbClr val="B50026"/>
      </a:dk2>
      <a:lt2>
        <a:srgbClr val="464646"/>
      </a:lt2>
      <a:accent1>
        <a:srgbClr val="857D1F"/>
      </a:accent1>
      <a:accent2>
        <a:srgbClr val="4F767A"/>
      </a:accent2>
      <a:accent3>
        <a:srgbClr val="FFFFFF"/>
      </a:accent3>
      <a:accent4>
        <a:srgbClr val="000000"/>
      </a:accent4>
      <a:accent5>
        <a:srgbClr val="D6D6D6"/>
      </a:accent5>
      <a:accent6>
        <a:srgbClr val="B07D0E"/>
      </a:accent6>
      <a:hlink>
        <a:srgbClr val="4F767A"/>
      </a:hlink>
      <a:folHlink>
        <a:srgbClr val="857D1F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3">
        <a:dk1>
          <a:srgbClr val="000000"/>
        </a:dk1>
        <a:lt1>
          <a:srgbClr val="FFFFFF"/>
        </a:lt1>
        <a:dk2>
          <a:srgbClr val="B50026"/>
        </a:dk2>
        <a:lt2>
          <a:srgbClr val="808080"/>
        </a:lt2>
        <a:accent1>
          <a:srgbClr val="B4B4B4"/>
        </a:accent1>
        <a:accent2>
          <a:srgbClr val="C38A11"/>
        </a:accent2>
        <a:accent3>
          <a:srgbClr val="FFFFFF"/>
        </a:accent3>
        <a:accent4>
          <a:srgbClr val="000000"/>
        </a:accent4>
        <a:accent5>
          <a:srgbClr val="D6D6D6"/>
        </a:accent5>
        <a:accent6>
          <a:srgbClr val="B07D0E"/>
        </a:accent6>
        <a:hlink>
          <a:srgbClr val="4F767A"/>
        </a:hlink>
        <a:folHlink>
          <a:srgbClr val="857D1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14">
        <a:dk1>
          <a:srgbClr val="000000"/>
        </a:dk1>
        <a:lt1>
          <a:srgbClr val="FFFFFF"/>
        </a:lt1>
        <a:dk2>
          <a:srgbClr val="B50026"/>
        </a:dk2>
        <a:lt2>
          <a:srgbClr val="464646"/>
        </a:lt2>
        <a:accent1>
          <a:srgbClr val="B4B4B4"/>
        </a:accent1>
        <a:accent2>
          <a:srgbClr val="C38A11"/>
        </a:accent2>
        <a:accent3>
          <a:srgbClr val="FFFFFF"/>
        </a:accent3>
        <a:accent4>
          <a:srgbClr val="000000"/>
        </a:accent4>
        <a:accent5>
          <a:srgbClr val="D6D6D6"/>
        </a:accent5>
        <a:accent6>
          <a:srgbClr val="B07D0E"/>
        </a:accent6>
        <a:hlink>
          <a:srgbClr val="4F767A"/>
        </a:hlink>
        <a:folHlink>
          <a:srgbClr val="857D1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41766</TotalTime>
  <Words>660</Words>
  <Application>Microsoft Office PowerPoint</Application>
  <PresentationFormat>Bildspel på skärmen (4:3)</PresentationFormat>
  <Paragraphs>209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13</vt:i4>
      </vt:variant>
    </vt:vector>
  </HeadingPairs>
  <TitlesOfParts>
    <vt:vector size="14" baseType="lpstr">
      <vt:lpstr>Standardformgivning</vt:lpstr>
      <vt:lpstr>Introduction Matlab Class</vt:lpstr>
      <vt:lpstr>Overview</vt:lpstr>
      <vt:lpstr>Detailed Overview</vt:lpstr>
      <vt:lpstr>Detailed Overview</vt:lpstr>
      <vt:lpstr>Day 2 Read/Write from file, CMSSuite, Simple Models II</vt:lpstr>
      <vt:lpstr>Detailed Overview</vt:lpstr>
      <vt:lpstr>Day 3 Regression, Handle Graphics, S3K Post,  Example of a full blown program in Matlab (Matstab)</vt:lpstr>
      <vt:lpstr>Detailed Overview</vt:lpstr>
      <vt:lpstr>Wrapup</vt:lpstr>
      <vt:lpstr>Course assessment</vt:lpstr>
      <vt:lpstr>Link for self-studies</vt:lpstr>
      <vt:lpstr>Self-Studies</vt:lpstr>
      <vt:lpstr>Preferred architecture for new applications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marcom</dc:creator>
  <cp:lastModifiedBy>FKA</cp:lastModifiedBy>
  <cp:revision>1192</cp:revision>
  <dcterms:created xsi:type="dcterms:W3CDTF">2007-02-23T12:59:28Z</dcterms:created>
  <dcterms:modified xsi:type="dcterms:W3CDTF">2014-05-07T19:00:00Z</dcterms:modified>
</cp:coreProperties>
</file>