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27" r:id="rId3"/>
    <p:sldId id="579" r:id="rId4"/>
    <p:sldId id="581" r:id="rId5"/>
    <p:sldId id="616" r:id="rId6"/>
    <p:sldId id="617" r:id="rId7"/>
    <p:sldId id="583" r:id="rId8"/>
    <p:sldId id="619" r:id="rId9"/>
    <p:sldId id="618" r:id="rId10"/>
    <p:sldId id="620" r:id="rId11"/>
    <p:sldId id="621" r:id="rId12"/>
    <p:sldId id="584" r:id="rId13"/>
    <p:sldId id="622" r:id="rId14"/>
    <p:sldId id="624" r:id="rId15"/>
    <p:sldId id="623" r:id="rId16"/>
    <p:sldId id="625" r:id="rId17"/>
    <p:sldId id="626" r:id="rId18"/>
    <p:sldId id="627" r:id="rId19"/>
    <p:sldId id="628" r:id="rId20"/>
    <p:sldId id="630" r:id="rId21"/>
    <p:sldId id="629" r:id="rId22"/>
    <p:sldId id="631" r:id="rId23"/>
    <p:sldId id="634" r:id="rId24"/>
    <p:sldId id="635" r:id="rId25"/>
    <p:sldId id="636" r:id="rId26"/>
    <p:sldId id="637" r:id="rId27"/>
    <p:sldId id="632" r:id="rId28"/>
    <p:sldId id="633" r:id="rId29"/>
    <p:sldId id="638" r:id="rId30"/>
    <p:sldId id="640" r:id="rId31"/>
    <p:sldId id="604" r:id="rId32"/>
    <p:sldId id="639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886" autoAdjust="0"/>
  </p:normalViewPr>
  <p:slideViewPr>
    <p:cSldViewPr>
      <p:cViewPr>
        <p:scale>
          <a:sx n="100" d="100"/>
          <a:sy n="100" d="100"/>
        </p:scale>
        <p:origin x="-1256" y="-560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2-01 at 8.14.1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0" y="964725"/>
            <a:ext cx="7001988" cy="5785680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MATLAB Graphics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Shaun Tarves</a:t>
            </a:r>
          </a:p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Studsvik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Idaho Falls, March 2-4</a:t>
            </a: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6D6D6"/>
                </a:solidFill>
              </a:rPr>
              <a:t>Graphics objects are arranged in a natural hierarchy</a:t>
            </a:r>
          </a:p>
          <a:p>
            <a:r>
              <a:rPr lang="en-US" dirty="0" smtClean="0">
                <a:solidFill>
                  <a:srgbClr val="D6D6D6"/>
                </a:solidFill>
              </a:rPr>
              <a:t>The </a:t>
            </a:r>
            <a:r>
              <a:rPr lang="en-US" i="1" dirty="0" smtClean="0">
                <a:solidFill>
                  <a:srgbClr val="D6D6D6"/>
                </a:solidFill>
              </a:rPr>
              <a:t>root</a:t>
            </a:r>
            <a:r>
              <a:rPr lang="en-US" dirty="0" smtClean="0">
                <a:solidFill>
                  <a:srgbClr val="D6D6D6"/>
                </a:solidFill>
              </a:rPr>
              <a:t> object is the MATLAB Desktop, and is given handle 0</a:t>
            </a:r>
            <a:endParaRPr lang="en-US" i="1" dirty="0" smtClean="0">
              <a:solidFill>
                <a:srgbClr val="D6D6D6"/>
              </a:solidFill>
            </a:endParaRPr>
          </a:p>
          <a:p>
            <a:r>
              <a:rPr lang="en-US" dirty="0" smtClean="0">
                <a:solidFill>
                  <a:srgbClr val="D6D6D6"/>
                </a:solidFill>
              </a:rPr>
              <a:t>Figure windows are </a:t>
            </a:r>
            <a:r>
              <a:rPr lang="en-US" i="1" dirty="0" smtClean="0">
                <a:solidFill>
                  <a:srgbClr val="D6D6D6"/>
                </a:solidFill>
              </a:rPr>
              <a:t>children</a:t>
            </a:r>
            <a:r>
              <a:rPr lang="en-US" dirty="0" smtClean="0">
                <a:solidFill>
                  <a:srgbClr val="D6D6D6"/>
                </a:solidFill>
              </a:rPr>
              <a:t> of the root</a:t>
            </a:r>
          </a:p>
          <a:p>
            <a:pPr lvl="1"/>
            <a:r>
              <a:rPr lang="en-US" i="1" dirty="0" smtClean="0">
                <a:solidFill>
                  <a:srgbClr val="D6D6D6"/>
                </a:solidFill>
              </a:rPr>
              <a:t>Figure k</a:t>
            </a:r>
            <a:r>
              <a:rPr lang="en-US" dirty="0" smtClean="0">
                <a:solidFill>
                  <a:srgbClr val="D6D6D6"/>
                </a:solidFill>
              </a:rPr>
              <a:t> has a handle value of </a:t>
            </a:r>
            <a:r>
              <a:rPr lang="en-US" i="1" dirty="0" smtClean="0">
                <a:solidFill>
                  <a:srgbClr val="D6D6D6"/>
                </a:solidFill>
              </a:rPr>
              <a:t>k</a:t>
            </a:r>
          </a:p>
          <a:p>
            <a:r>
              <a:rPr lang="en-US" dirty="0" smtClean="0">
                <a:solidFill>
                  <a:srgbClr val="D6D6D6"/>
                </a:solidFill>
              </a:rPr>
              <a:t>Axes and UI Objects are children of figures</a:t>
            </a:r>
          </a:p>
          <a:p>
            <a:pPr lvl="1"/>
            <a:r>
              <a:rPr lang="en-US" dirty="0" smtClean="0">
                <a:solidFill>
                  <a:srgbClr val="D6D6D6"/>
                </a:solidFill>
              </a:rPr>
              <a:t>Axes are used for displaying graphics</a:t>
            </a:r>
            <a:endParaRPr lang="en-US" dirty="0">
              <a:solidFill>
                <a:srgbClr val="D6D6D6"/>
              </a:solidFill>
            </a:endParaRPr>
          </a:p>
          <a:p>
            <a:pPr lvl="1"/>
            <a:r>
              <a:rPr lang="en-US" dirty="0" smtClean="0">
                <a:solidFill>
                  <a:srgbClr val="D6D6D6"/>
                </a:solidFill>
              </a:rPr>
              <a:t>UI Objects are used to control the GUI (buttons, sliders, etc.)</a:t>
            </a:r>
          </a:p>
          <a:p>
            <a:r>
              <a:rPr lang="en-US" dirty="0" smtClean="0"/>
              <a:t>Plot objects are children of axes</a:t>
            </a:r>
          </a:p>
          <a:p>
            <a:pPr lvl="1"/>
            <a:r>
              <a:rPr lang="en-US" dirty="0" smtClean="0"/>
              <a:t>They include lines, surfaces, patches, text, and legends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8" name="Content Placeholder 5" descr="Screen shot 2011-02-01 at 8.34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1331"/>
          <a:stretch/>
        </p:blipFill>
        <p:spPr bwMode="auto">
          <a:xfrm>
            <a:off x="1659675" y="1188750"/>
            <a:ext cx="5895775" cy="48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1110" y="3552523"/>
            <a:ext cx="11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6430" y="1323165"/>
            <a:ext cx="4032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56430" y="5982885"/>
            <a:ext cx="4032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6430" y="1323165"/>
            <a:ext cx="0" cy="4659720"/>
          </a:xfrm>
          <a:prstGeom prst="line">
            <a:avLst/>
          </a:prstGeom>
          <a:ln>
            <a:solidFill>
              <a:srgbClr val="B5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32405" y="3742635"/>
            <a:ext cx="224025" cy="0"/>
          </a:xfrm>
          <a:prstGeom prst="line">
            <a:avLst/>
          </a:prstGeom>
          <a:ln>
            <a:solidFill>
              <a:srgbClr val="B5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7960" y="3597328"/>
            <a:ext cx="103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1"/>
          </p:cNvCxnSpPr>
          <p:nvPr/>
        </p:nvCxnSpPr>
        <p:spPr>
          <a:xfrm flipH="1" flipV="1">
            <a:off x="6901860" y="3059668"/>
            <a:ext cx="896100" cy="722326"/>
          </a:xfrm>
          <a:prstGeom prst="straightConnector1">
            <a:avLst/>
          </a:prstGeom>
          <a:ln>
            <a:solidFill>
              <a:srgbClr val="B500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>
            <a:off x="6901860" y="3781994"/>
            <a:ext cx="896100" cy="901546"/>
          </a:xfrm>
          <a:prstGeom prst="straightConnector1">
            <a:avLst/>
          </a:prstGeom>
          <a:ln>
            <a:solidFill>
              <a:srgbClr val="B500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18740" y="2387593"/>
            <a:ext cx="13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objects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781735" y="2532900"/>
            <a:ext cx="1792200" cy="224025"/>
          </a:xfrm>
          <a:prstGeom prst="straightConnector1">
            <a:avLst/>
          </a:prstGeom>
          <a:ln>
            <a:solidFill>
              <a:srgbClr val="B500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18740" y="1547190"/>
            <a:ext cx="12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>
            <a:off x="6767445" y="1731856"/>
            <a:ext cx="851295" cy="263384"/>
          </a:xfrm>
          <a:prstGeom prst="straightConnector1">
            <a:avLst/>
          </a:prstGeom>
          <a:ln>
            <a:solidFill>
              <a:srgbClr val="B500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modification of graphics objects is usually not what you want.</a:t>
            </a:r>
          </a:p>
          <a:p>
            <a:r>
              <a:rPr lang="en-US" dirty="0" smtClean="0"/>
              <a:t>To modify graphics programmatically, use the </a:t>
            </a:r>
            <a:r>
              <a:rPr lang="en-US" dirty="0" smtClean="0">
                <a:latin typeface="Courier New"/>
                <a:cs typeface="Courier New"/>
              </a:rPr>
              <a:t>get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et</a:t>
            </a:r>
            <a:r>
              <a:rPr lang="en-US" dirty="0" smtClean="0"/>
              <a:t>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urier New"/>
                <a:cs typeface="Courier New"/>
              </a:rPr>
              <a:t>get</a:t>
            </a:r>
            <a:r>
              <a:rPr lang="en-US" dirty="0" smtClean="0"/>
              <a:t> </a:t>
            </a:r>
            <a:r>
              <a:rPr lang="en-US" dirty="0" smtClean="0"/>
              <a:t>command lets you get the value of any property</a:t>
            </a:r>
          </a:p>
          <a:p>
            <a:pPr lvl="1"/>
            <a:r>
              <a:rPr lang="en-US" dirty="0" smtClean="0"/>
              <a:t>The companion 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et</a:t>
            </a:r>
            <a:r>
              <a:rPr lang="en-US" dirty="0" smtClean="0"/>
              <a:t> </a:t>
            </a:r>
            <a:r>
              <a:rPr lang="en-US" dirty="0" smtClean="0"/>
              <a:t>command lets you set new property values</a:t>
            </a:r>
          </a:p>
          <a:p>
            <a:r>
              <a:rPr lang="en-US" dirty="0" smtClean="0"/>
              <a:t>Before you can use these functions, you have to point MATLAB to the graphics object you are </a:t>
            </a:r>
            <a:r>
              <a:rPr lang="en-US" dirty="0"/>
              <a:t>working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Once </a:t>
            </a:r>
            <a:r>
              <a:rPr lang="en-US" dirty="0"/>
              <a:t>you know the handle(s), you can begin to manipulate the graphics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it directly with known values</a:t>
            </a:r>
          </a:p>
          <a:p>
            <a:pPr lvl="1"/>
            <a:r>
              <a:rPr lang="en-US" dirty="0" smtClean="0"/>
              <a:t>0 is the root handle</a:t>
            </a:r>
          </a:p>
          <a:p>
            <a:pPr lvl="1"/>
            <a:r>
              <a:rPr lang="en-US" dirty="0" smtClean="0"/>
              <a:t>1,2,… for Figure 1, Figure 2,…</a:t>
            </a:r>
          </a:p>
          <a:p>
            <a:r>
              <a:rPr lang="en-US" dirty="0" smtClean="0"/>
              <a:t>Use special </a:t>
            </a:r>
            <a:r>
              <a:rPr lang="en-US" b="1" dirty="0" err="1" smtClean="0"/>
              <a:t>gcX</a:t>
            </a:r>
            <a:r>
              <a:rPr lang="en-US" dirty="0" smtClean="0"/>
              <a:t> functions to retrieve the last object created or clicked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gcf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Current figure handle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/>
              <a:t>Current </a:t>
            </a:r>
            <a:r>
              <a:rPr lang="en-US" dirty="0" smtClean="0"/>
              <a:t>axes handle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gco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</a:t>
            </a:r>
            <a:r>
              <a:rPr lang="en-US" dirty="0"/>
              <a:t>Current </a:t>
            </a:r>
            <a:r>
              <a:rPr lang="en-US" dirty="0" smtClean="0"/>
              <a:t>object handle</a:t>
            </a:r>
            <a:endParaRPr lang="en-US" dirty="0"/>
          </a:p>
          <a:p>
            <a:r>
              <a:rPr lang="en-US" dirty="0"/>
              <a:t>Ask for it when you execute a graphics-related command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 = figure;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h = plot(</a:t>
            </a:r>
            <a:r>
              <a:rPr lang="en-US" dirty="0" err="1">
                <a:latin typeface="Courier New"/>
                <a:cs typeface="Courier New"/>
              </a:rPr>
              <a:t>x,y</a:t>
            </a:r>
            <a:r>
              <a:rPr lang="en-US" dirty="0">
                <a:latin typeface="Courier New"/>
                <a:cs typeface="Courier New"/>
              </a:rPr>
              <a:t>);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Try: Close all open figure windows and type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get(0)</a:t>
            </a:r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are we looking at here?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Every object also has two non-editable properties that show its location within the hierarchy: </a:t>
            </a:r>
            <a:r>
              <a:rPr lang="en-US" i="1" dirty="0" smtClean="0">
                <a:solidFill>
                  <a:srgbClr val="000000"/>
                </a:solidFill>
              </a:rPr>
              <a:t>Parent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Children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values of these properties are handles to the objects above and below the current object in the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smtClean="0"/>
              <a:t>get() </a:t>
            </a:r>
            <a:r>
              <a:rPr lang="en-US" dirty="0" smtClean="0"/>
              <a:t>and </a:t>
            </a:r>
            <a:r>
              <a:rPr lang="en-US" b="1" dirty="0" smtClean="0"/>
              <a:t>set()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get(handle)</a:t>
            </a:r>
          </a:p>
          <a:p>
            <a:pPr lvl="1"/>
            <a:r>
              <a:rPr lang="en-US" dirty="0" smtClean="0"/>
              <a:t>Returns all of the property/value pairs associated with </a:t>
            </a:r>
            <a:r>
              <a:rPr lang="en-US" i="1" dirty="0" smtClean="0"/>
              <a:t>handle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get(</a:t>
            </a:r>
            <a:r>
              <a:rPr lang="en-US" dirty="0" err="1" smtClean="0">
                <a:latin typeface="Courier New"/>
                <a:cs typeface="Courier New"/>
              </a:rPr>
              <a:t>handle,’Property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/>
              <a:t>the value of </a:t>
            </a:r>
            <a:r>
              <a:rPr lang="en-US" i="1" dirty="0" smtClean="0"/>
              <a:t>property</a:t>
            </a:r>
            <a:r>
              <a:rPr lang="en-US" dirty="0" smtClean="0"/>
              <a:t> for </a:t>
            </a:r>
            <a:r>
              <a:rPr lang="en-US" i="1" dirty="0" smtClean="0"/>
              <a:t>handle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set(</a:t>
            </a:r>
            <a:r>
              <a:rPr lang="en-US" dirty="0" err="1" smtClean="0">
                <a:latin typeface="Courier New"/>
                <a:cs typeface="Courier New"/>
              </a:rPr>
              <a:t>handle,’Property’,’Value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</a:p>
          <a:p>
            <a:pPr lvl="1"/>
            <a:r>
              <a:rPr lang="en-US" dirty="0" smtClean="0"/>
              <a:t>Sets the value of </a:t>
            </a:r>
            <a:r>
              <a:rPr lang="en-US" i="1" dirty="0" smtClean="0"/>
              <a:t>property</a:t>
            </a:r>
            <a:r>
              <a:rPr lang="en-US" dirty="0" smtClean="0"/>
              <a:t> to </a:t>
            </a:r>
            <a:r>
              <a:rPr lang="en-US" i="1" dirty="0" smtClean="0"/>
              <a:t>value</a:t>
            </a:r>
            <a:r>
              <a:rPr lang="en-US" dirty="0" smtClean="0"/>
              <a:t> for </a:t>
            </a:r>
            <a:r>
              <a:rPr lang="en-US" i="1" dirty="0" smtClean="0"/>
              <a:t>handle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Try: Create a figure window and programmatically (from the Command Window) </a:t>
            </a:r>
            <a:r>
              <a:rPr lang="en-US" dirty="0" smtClean="0">
                <a:solidFill>
                  <a:schemeClr val="tx2"/>
                </a:solidFill>
              </a:rPr>
              <a:t>add text to the figure window title bar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Hint: Try searching the MATLAB help for “Figure Properties” to determine which property to set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query properties using </a:t>
            </a:r>
            <a:r>
              <a:rPr lang="en-US" dirty="0" smtClean="0">
                <a:latin typeface="Courier New"/>
                <a:cs typeface="Courier New"/>
              </a:rPr>
              <a:t>get</a:t>
            </a:r>
            <a:r>
              <a:rPr lang="en-US" dirty="0" smtClean="0"/>
              <a:t> </a:t>
            </a:r>
            <a:r>
              <a:rPr lang="en-US" dirty="0" smtClean="0"/>
              <a:t>or change their value using </a:t>
            </a:r>
            <a:r>
              <a:rPr lang="en-US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, </a:t>
            </a:r>
            <a:r>
              <a:rPr lang="en-US" dirty="0" smtClean="0"/>
              <a:t>you need to know the names of the property-value (PV) pairs that are relevant to the object</a:t>
            </a:r>
          </a:p>
          <a:p>
            <a:r>
              <a:rPr lang="en-US" dirty="0" smtClean="0"/>
              <a:t>You also need to know what the acceptable </a:t>
            </a:r>
            <a:r>
              <a:rPr lang="en-US" i="1" dirty="0" smtClean="0"/>
              <a:t>values</a:t>
            </a:r>
            <a:r>
              <a:rPr lang="en-US" dirty="0"/>
              <a:t> </a:t>
            </a:r>
            <a:r>
              <a:rPr lang="en-US" dirty="0" smtClean="0"/>
              <a:t>are for a given property</a:t>
            </a:r>
          </a:p>
          <a:p>
            <a:r>
              <a:rPr lang="en-US" dirty="0" smtClean="0"/>
              <a:t>There is a whole section of the MATLAB documentation just for this purpose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Open the MATLAB help and navigate to </a:t>
            </a:r>
            <a:r>
              <a:rPr lang="en-US" dirty="0" err="1" smtClean="0">
                <a:solidFill>
                  <a:srgbClr val="B50026"/>
                </a:solidFill>
              </a:rPr>
              <a:t>MATLAB</a:t>
            </a:r>
            <a:r>
              <a:rPr lang="en-US" dirty="0" err="1" smtClean="0">
                <a:solidFill>
                  <a:srgbClr val="B50026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olidFill>
                  <a:srgbClr val="B50026"/>
                </a:solidFill>
                <a:sym typeface="Wingdings"/>
              </a:rPr>
              <a:t>User</a:t>
            </a:r>
            <a:r>
              <a:rPr lang="en-US" dirty="0" smtClean="0">
                <a:solidFill>
                  <a:srgbClr val="B50026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B50026"/>
                </a:solidFill>
                <a:sym typeface="Wingdings"/>
              </a:rPr>
              <a:t>Guide</a:t>
            </a:r>
            <a:r>
              <a:rPr lang="en-US" dirty="0" err="1">
                <a:solidFill>
                  <a:srgbClr val="B50026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olidFill>
                  <a:srgbClr val="B50026"/>
                </a:solidFill>
                <a:sym typeface="Wingdings"/>
              </a:rPr>
              <a:t>Handle</a:t>
            </a:r>
            <a:r>
              <a:rPr lang="en-US" dirty="0" smtClean="0">
                <a:solidFill>
                  <a:srgbClr val="B50026"/>
                </a:solidFill>
                <a:sym typeface="Wingdings"/>
              </a:rPr>
              <a:t> Graphics Property Browser</a:t>
            </a:r>
            <a:endParaRPr lang="en-US" dirty="0">
              <a:solidFill>
                <a:srgbClr val="B5002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Create the lower plot from our </a:t>
            </a:r>
            <a:r>
              <a:rPr lang="en-US" dirty="0" err="1" smtClean="0"/>
              <a:t>gasprices</a:t>
            </a:r>
            <a:r>
              <a:rPr lang="en-US" dirty="0" smtClean="0"/>
              <a:t>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gasprices</a:t>
            </a:r>
            <a:r>
              <a:rPr lang="en-US" dirty="0" smtClean="0"/>
              <a:t> data from the mat file</a:t>
            </a:r>
          </a:p>
          <a:p>
            <a:r>
              <a:rPr lang="en-US" dirty="0" smtClean="0"/>
              <a:t>Plot Germany vs. France</a:t>
            </a:r>
          </a:p>
          <a:p>
            <a:r>
              <a:rPr lang="en-US" dirty="0" smtClean="0"/>
              <a:t>Set the </a:t>
            </a:r>
            <a:r>
              <a:rPr lang="en-US" i="1" dirty="0" err="1" smtClean="0"/>
              <a:t>LineStyle</a:t>
            </a:r>
            <a:r>
              <a:rPr lang="en-US" dirty="0" smtClean="0"/>
              <a:t> property to remove the line</a:t>
            </a:r>
            <a:endParaRPr lang="en-US" dirty="0"/>
          </a:p>
          <a:p>
            <a:r>
              <a:rPr lang="en-US" dirty="0"/>
              <a:t>Set the </a:t>
            </a:r>
            <a:r>
              <a:rPr lang="en-US" i="1" dirty="0" smtClean="0"/>
              <a:t>Marker</a:t>
            </a:r>
            <a:r>
              <a:rPr lang="en-US" dirty="0" smtClean="0"/>
              <a:t> </a:t>
            </a:r>
            <a:r>
              <a:rPr lang="en-US" dirty="0"/>
              <a:t>property to </a:t>
            </a:r>
            <a:r>
              <a:rPr lang="en-US" dirty="0" smtClean="0"/>
              <a:t>create data markers</a:t>
            </a:r>
          </a:p>
          <a:p>
            <a:endParaRPr lang="en-US" dirty="0"/>
          </a:p>
          <a:p>
            <a:r>
              <a:rPr lang="en-US" dirty="0" smtClean="0"/>
              <a:t>How do you get the handle to the </a:t>
            </a:r>
            <a:r>
              <a:rPr lang="en-US" dirty="0" err="1" smtClean="0"/>
              <a:t>lineseries</a:t>
            </a:r>
            <a:r>
              <a:rPr lang="en-US" dirty="0" smtClean="0"/>
              <a:t> object?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,’Children’</a:t>
            </a:r>
            <a:r>
              <a:rPr lang="en-US" dirty="0" smtClean="0">
                <a:latin typeface="Courier New"/>
                <a:cs typeface="Courier New"/>
              </a:rPr>
              <a:t>); </a:t>
            </a:r>
            <a:r>
              <a:rPr lang="en-US" dirty="0" smtClean="0">
                <a:latin typeface="Courier New"/>
                <a:cs typeface="Courier New"/>
              </a:rPr>
              <a:t>% Get the handle(s) to the child(</a:t>
            </a:r>
            <a:r>
              <a:rPr lang="en-US" dirty="0" err="1" smtClean="0">
                <a:latin typeface="Courier New"/>
                <a:cs typeface="Courier New"/>
              </a:rPr>
              <a:t>ren</a:t>
            </a:r>
            <a:r>
              <a:rPr lang="en-US" dirty="0" smtClean="0">
                <a:latin typeface="Courier New"/>
                <a:cs typeface="Courier New"/>
              </a:rPr>
              <a:t>) of the current axes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Handles to Graphics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MATLAB graphics-related functions will accept and return handles</a:t>
            </a:r>
            <a:endParaRPr lang="en-US" b="1" dirty="0"/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f </a:t>
            </a:r>
            <a:r>
              <a:rPr lang="en-US" dirty="0">
                <a:latin typeface="Courier New"/>
                <a:cs typeface="Courier New"/>
              </a:rPr>
              <a:t>= figure; % </a:t>
            </a:r>
            <a:r>
              <a:rPr lang="en-US" dirty="0" smtClean="0">
                <a:latin typeface="Courier New"/>
                <a:cs typeface="Courier New"/>
              </a:rPr>
              <a:t>Returns handle to a </a:t>
            </a:r>
            <a:r>
              <a:rPr lang="en-US" dirty="0">
                <a:latin typeface="Courier New"/>
                <a:cs typeface="Courier New"/>
              </a:rPr>
              <a:t>figure </a:t>
            </a:r>
            <a:r>
              <a:rPr lang="en-US" dirty="0" smtClean="0">
                <a:latin typeface="Courier New"/>
                <a:cs typeface="Courier New"/>
              </a:rPr>
              <a:t>object </a:t>
            </a:r>
            <a:r>
              <a:rPr lang="en-US" dirty="0">
                <a:latin typeface="Courier New"/>
                <a:cs typeface="Courier New"/>
              </a:rPr>
              <a:t>with no axes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g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axes; % Returns handle </a:t>
            </a:r>
            <a:r>
              <a:rPr lang="en-US" dirty="0">
                <a:latin typeface="Courier New"/>
                <a:cs typeface="Courier New"/>
              </a:rPr>
              <a:t>to </a:t>
            </a:r>
            <a:r>
              <a:rPr lang="en-US" dirty="0" smtClean="0">
                <a:latin typeface="Courier New"/>
                <a:cs typeface="Courier New"/>
              </a:rPr>
              <a:t>a figure object with an axes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h = plot(</a:t>
            </a:r>
            <a:r>
              <a:rPr lang="en-US" dirty="0" err="1" smtClean="0">
                <a:latin typeface="Courier New"/>
                <a:cs typeface="Courier New"/>
              </a:rPr>
              <a:t>x,y</a:t>
            </a:r>
            <a:r>
              <a:rPr lang="en-US" dirty="0" smtClean="0">
                <a:latin typeface="Courier New"/>
                <a:cs typeface="Courier New"/>
              </a:rPr>
              <a:t>); % Plots </a:t>
            </a:r>
            <a:r>
              <a:rPr lang="en-US" dirty="0" err="1" smtClean="0">
                <a:latin typeface="Courier New"/>
                <a:cs typeface="Courier New"/>
              </a:rPr>
              <a:t>x,y</a:t>
            </a:r>
            <a:r>
              <a:rPr lang="en-US" dirty="0" smtClean="0">
                <a:latin typeface="Courier New"/>
                <a:cs typeface="Courier New"/>
              </a:rPr>
              <a:t> on the 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 and returns handle to a </a:t>
            </a:r>
            <a:r>
              <a:rPr lang="en-US" dirty="0" err="1" smtClean="0">
                <a:latin typeface="Courier New"/>
                <a:cs typeface="Courier New"/>
              </a:rPr>
              <a:t>lineseries</a:t>
            </a:r>
            <a:r>
              <a:rPr lang="en-US" dirty="0" smtClean="0">
                <a:latin typeface="Courier New"/>
                <a:cs typeface="Courier New"/>
              </a:rPr>
              <a:t> object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h = plot(</a:t>
            </a:r>
            <a:r>
              <a:rPr lang="en-US" dirty="0" err="1" smtClean="0">
                <a:latin typeface="Courier New"/>
                <a:cs typeface="Courier New"/>
              </a:rPr>
              <a:t>g,x,y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>
                <a:latin typeface="Courier New"/>
                <a:cs typeface="Courier New"/>
              </a:rPr>
              <a:t> % Plots </a:t>
            </a:r>
            <a:r>
              <a:rPr lang="en-US" dirty="0" err="1">
                <a:latin typeface="Courier New"/>
                <a:cs typeface="Courier New"/>
              </a:rPr>
              <a:t>x,y</a:t>
            </a:r>
            <a:r>
              <a:rPr lang="en-US" dirty="0">
                <a:latin typeface="Courier New"/>
                <a:cs typeface="Courier New"/>
              </a:rPr>
              <a:t> on </a:t>
            </a:r>
            <a:r>
              <a:rPr lang="en-US" dirty="0" smtClean="0">
                <a:latin typeface="Courier New"/>
                <a:cs typeface="Courier New"/>
              </a:rPr>
              <a:t>axes </a:t>
            </a:r>
            <a:r>
              <a:rPr lang="en-US" i="1" dirty="0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dirty="0">
                <a:latin typeface="Courier New"/>
                <a:cs typeface="Courier New"/>
              </a:rPr>
              <a:t>returns handle to a </a:t>
            </a:r>
            <a:r>
              <a:rPr lang="en-US" dirty="0" err="1">
                <a:latin typeface="Courier New"/>
                <a:cs typeface="Courier New"/>
              </a:rPr>
              <a:t>lineseries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object</a:t>
            </a:r>
            <a:endParaRPr lang="en-US" dirty="0" smtClean="0"/>
          </a:p>
          <a:p>
            <a:pPr marL="344487" indent="-342900"/>
            <a:r>
              <a:rPr lang="en-US" dirty="0" smtClean="0"/>
              <a:t>This function syntax is important as you build complex plots or GUIs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Create the upper plot from our </a:t>
            </a:r>
            <a:r>
              <a:rPr lang="en-US" dirty="0" err="1" smtClean="0"/>
              <a:t>gasprices</a:t>
            </a:r>
            <a:r>
              <a:rPr lang="en-US" dirty="0" smtClean="0"/>
              <a:t>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gasprices</a:t>
            </a:r>
            <a:r>
              <a:rPr lang="en-US" dirty="0"/>
              <a:t> data from the mat file</a:t>
            </a:r>
          </a:p>
          <a:p>
            <a:r>
              <a:rPr lang="en-US" dirty="0"/>
              <a:t>Plot Germany vs.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Plot France vs. Year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happens to the plot?</a:t>
            </a:r>
            <a:endParaRPr lang="en-US" b="1" dirty="0" smtClean="0">
              <a:solidFill>
                <a:srgbClr val="B5002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Graphics</a:t>
            </a:r>
            <a:br>
              <a:rPr lang="en-US" dirty="0" smtClean="0"/>
            </a:br>
            <a:r>
              <a:rPr lang="en-US" i="1" dirty="0" smtClean="0"/>
              <a:t>Outline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Graphics</a:t>
            </a:r>
          </a:p>
          <a:p>
            <a:r>
              <a:rPr lang="en-US" dirty="0" smtClean="0"/>
              <a:t>Using GUIDE</a:t>
            </a:r>
          </a:p>
          <a:p>
            <a:r>
              <a:rPr lang="en-US" dirty="0" smtClean="0"/>
              <a:t>Creating the GUI layout</a:t>
            </a:r>
          </a:p>
          <a:p>
            <a:r>
              <a:rPr lang="en-US" dirty="0" smtClean="0"/>
              <a:t>Writing GUI code</a:t>
            </a:r>
          </a:p>
          <a:p>
            <a:r>
              <a:rPr lang="en-US" dirty="0" smtClean="0"/>
              <a:t>Modifying GUIs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hold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MATLAB replaces objects in the current figure when a new plot command is issued</a:t>
            </a:r>
            <a:endParaRPr lang="en-US" dirty="0"/>
          </a:p>
          <a:p>
            <a:r>
              <a:rPr lang="en-US" dirty="0"/>
              <a:t>We have to use the </a:t>
            </a:r>
            <a:r>
              <a:rPr lang="en-US" dirty="0">
                <a:latin typeface="Courier New"/>
                <a:cs typeface="Courier New"/>
              </a:rPr>
              <a:t>hold</a:t>
            </a:r>
            <a:r>
              <a:rPr lang="en-US" dirty="0"/>
              <a:t> command to tell MATLAB we want to retain the current graph in the figure</a:t>
            </a:r>
          </a:p>
          <a:p>
            <a:r>
              <a:rPr lang="en-US" dirty="0">
                <a:solidFill>
                  <a:srgbClr val="B50026"/>
                </a:solidFill>
              </a:rPr>
              <a:t>Try: </a:t>
            </a:r>
            <a:r>
              <a:rPr lang="en-US" dirty="0">
                <a:solidFill>
                  <a:srgbClr val="B50026"/>
                </a:solidFill>
                <a:latin typeface="Courier New"/>
                <a:cs typeface="Courier New"/>
              </a:rPr>
              <a:t>doc 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hold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get(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gca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,’</a:t>
            </a:r>
            <a:r>
              <a:rPr lang="en-US" dirty="0" err="1" smtClean="0">
                <a:solidFill>
                  <a:srgbClr val="B50026"/>
                </a:solidFill>
                <a:latin typeface="Courier New"/>
                <a:cs typeface="Courier New"/>
              </a:rPr>
              <a:t>NextPlot</a:t>
            </a:r>
            <a:r>
              <a:rPr lang="en-US" dirty="0" smtClean="0">
                <a:solidFill>
                  <a:srgbClr val="B50026"/>
                </a:solidFill>
                <a:latin typeface="Courier New"/>
                <a:cs typeface="Courier New"/>
              </a:rPr>
              <a:t>’)</a:t>
            </a:r>
          </a:p>
          <a:p>
            <a:r>
              <a:rPr lang="en-US" dirty="0">
                <a:latin typeface="Courier New"/>
                <a:cs typeface="Courier New"/>
              </a:rPr>
              <a:t>hold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dirty="0"/>
              <a:t>key to plotting multiple data series on a single axes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hold on; % </a:t>
            </a:r>
            <a:r>
              <a:rPr lang="en-US" dirty="0" smtClean="0">
                <a:latin typeface="Courier New"/>
                <a:cs typeface="Courier New"/>
              </a:rPr>
              <a:t>doesn’t </a:t>
            </a:r>
            <a:r>
              <a:rPr lang="en-US" dirty="0">
                <a:latin typeface="Courier New"/>
                <a:cs typeface="Courier New"/>
              </a:rPr>
              <a:t>retain the color </a:t>
            </a:r>
            <a:r>
              <a:rPr lang="en-US" dirty="0" smtClean="0">
                <a:latin typeface="Courier New"/>
                <a:cs typeface="Courier New"/>
              </a:rPr>
              <a:t>order/line </a:t>
            </a:r>
            <a:r>
              <a:rPr lang="en-US" dirty="0" smtClean="0">
                <a:latin typeface="Courier New"/>
                <a:cs typeface="Courier New"/>
              </a:rPr>
              <a:t>style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hold all;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retains </a:t>
            </a:r>
            <a:r>
              <a:rPr lang="en-US" dirty="0">
                <a:latin typeface="Courier New"/>
                <a:cs typeface="Courier New"/>
              </a:rPr>
              <a:t>all figure properties, including color </a:t>
            </a:r>
            <a:r>
              <a:rPr lang="en-US" dirty="0" smtClean="0">
                <a:latin typeface="Courier New"/>
                <a:cs typeface="Courier New"/>
              </a:rPr>
              <a:t>order and line style</a:t>
            </a:r>
            <a:endParaRPr lang="en-US" dirty="0">
              <a:solidFill>
                <a:srgbClr val="B50026"/>
              </a:solidFill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Germany vs.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Hold the current figure</a:t>
            </a:r>
            <a:endParaRPr lang="en-US" dirty="0"/>
          </a:p>
          <a:p>
            <a:r>
              <a:rPr lang="en-US" dirty="0"/>
              <a:t>Plot France vs.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Plot Mexico vs. Year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7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control the range, tick marks, labels, and gridding using various properties of the axes object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Explore the following properties of the figure:</a:t>
            </a:r>
          </a:p>
          <a:p>
            <a:pPr lvl="1"/>
            <a:r>
              <a:rPr lang="en-US" dirty="0" err="1" smtClean="0">
                <a:solidFill>
                  <a:srgbClr val="B50026"/>
                </a:solidFill>
              </a:rPr>
              <a:t>XLim</a:t>
            </a:r>
            <a:endParaRPr lang="en-US" dirty="0">
              <a:solidFill>
                <a:srgbClr val="B50026"/>
              </a:solidFill>
            </a:endParaRPr>
          </a:p>
          <a:p>
            <a:pPr lvl="1"/>
            <a:r>
              <a:rPr lang="en-US" dirty="0" err="1" smtClean="0">
                <a:solidFill>
                  <a:srgbClr val="B50026"/>
                </a:solidFill>
              </a:rPr>
              <a:t>XTick</a:t>
            </a:r>
            <a:endParaRPr lang="en-US" dirty="0" smtClean="0">
              <a:solidFill>
                <a:srgbClr val="B50026"/>
              </a:solidFill>
            </a:endParaRPr>
          </a:p>
          <a:p>
            <a:pPr lvl="1"/>
            <a:r>
              <a:rPr lang="en-US" dirty="0" err="1" smtClean="0">
                <a:solidFill>
                  <a:srgbClr val="B50026"/>
                </a:solidFill>
              </a:rPr>
              <a:t>XTickLabel</a:t>
            </a:r>
            <a:endParaRPr lang="en-US" dirty="0" smtClean="0">
              <a:solidFill>
                <a:srgbClr val="B50026"/>
              </a:solidFill>
            </a:endParaRPr>
          </a:p>
          <a:p>
            <a:pPr lvl="1"/>
            <a:r>
              <a:rPr lang="en-US" dirty="0" err="1" smtClean="0">
                <a:solidFill>
                  <a:srgbClr val="B50026"/>
                </a:solidFill>
              </a:rPr>
              <a:t>XLabel</a:t>
            </a:r>
            <a:endParaRPr lang="en-US" dirty="0" smtClean="0">
              <a:solidFill>
                <a:srgbClr val="B50026"/>
              </a:solidFill>
            </a:endParaRPr>
          </a:p>
          <a:p>
            <a:pPr lvl="1"/>
            <a:r>
              <a:rPr lang="en-US" dirty="0" err="1" smtClean="0">
                <a:solidFill>
                  <a:srgbClr val="B50026"/>
                </a:solidFill>
              </a:rPr>
              <a:t>XGrid</a:t>
            </a:r>
            <a:endParaRPr lang="en-US" dirty="0" smtClean="0">
              <a:solidFill>
                <a:srgbClr val="B50026"/>
              </a:solidFill>
            </a:endParaRPr>
          </a:p>
          <a:p>
            <a:r>
              <a:rPr lang="en-US" dirty="0" smtClean="0"/>
              <a:t>Each property returns a different type of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Axes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XLim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  <a:r>
              <a:rPr lang="en-US" b="1" dirty="0" smtClean="0"/>
              <a:t> </a:t>
            </a:r>
            <a:r>
              <a:rPr lang="en-US" dirty="0" smtClean="0"/>
              <a:t>returns a 2-element vector containing the lower and upper limits of the axes</a:t>
            </a:r>
          </a:p>
          <a:p>
            <a:r>
              <a:rPr lang="en-US" dirty="0" smtClean="0"/>
              <a:t>To set new limits, simply issue a </a:t>
            </a:r>
            <a:r>
              <a:rPr lang="en-US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 </a:t>
            </a:r>
            <a:r>
              <a:rPr lang="en-US" dirty="0" smtClean="0"/>
              <a:t>command and feed in the new vector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XLim</a:t>
            </a:r>
            <a:r>
              <a:rPr lang="en-US" dirty="0" smtClean="0">
                <a:latin typeface="Courier New"/>
                <a:cs typeface="Courier New"/>
              </a:rPr>
              <a:t>’,[1992 2006])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Axes Tick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XTick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  <a:r>
              <a:rPr lang="en-US" dirty="0" smtClean="0"/>
              <a:t>returns a vector containing each value where a tick mark will be displayed on the axes</a:t>
            </a:r>
          </a:p>
          <a:p>
            <a:r>
              <a:rPr lang="en-US" dirty="0">
                <a:latin typeface="Courier New"/>
                <a:cs typeface="Courier New"/>
              </a:rPr>
              <a:t>get(</a:t>
            </a:r>
            <a:r>
              <a:rPr lang="en-US" dirty="0" err="1">
                <a:latin typeface="Courier New"/>
                <a:cs typeface="Courier New"/>
              </a:rPr>
              <a:t>gca</a:t>
            </a:r>
            <a:r>
              <a:rPr lang="en-US" dirty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XTickLabel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returns a </a:t>
            </a:r>
            <a:r>
              <a:rPr lang="en-US" dirty="0" smtClean="0"/>
              <a:t>cell array containing the strings that accompany each tick mark</a:t>
            </a:r>
          </a:p>
          <a:p>
            <a:r>
              <a:rPr lang="en-US" b="1" dirty="0" smtClean="0"/>
              <a:t>These should contain the same number of elements</a:t>
            </a:r>
          </a:p>
          <a:p>
            <a:r>
              <a:rPr lang="en-US" dirty="0" smtClean="0"/>
              <a:t>To set new ticks, issue a </a:t>
            </a:r>
            <a:r>
              <a:rPr lang="en-US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 </a:t>
            </a:r>
            <a:r>
              <a:rPr lang="en-US" dirty="0" smtClean="0"/>
              <a:t>command and feed in the new vector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XTick</a:t>
            </a:r>
            <a:r>
              <a:rPr lang="en-US" dirty="0" smtClean="0">
                <a:latin typeface="Courier New"/>
                <a:cs typeface="Courier New"/>
              </a:rPr>
              <a:t>’,[1994 1998 2002])</a:t>
            </a:r>
          </a:p>
          <a:p>
            <a:r>
              <a:rPr lang="en-US" dirty="0" smtClean="0"/>
              <a:t>For different tick labels, you must feed in a cell array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XTickLabel</a:t>
            </a:r>
            <a:r>
              <a:rPr lang="en-US" dirty="0" smtClean="0">
                <a:latin typeface="Courier New"/>
                <a:cs typeface="Courier New"/>
              </a:rPr>
              <a:t>’,{‘Year 3’,’Year 7’,’Year 11’})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Axes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XLabel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  <a:r>
              <a:rPr lang="en-US" b="1" dirty="0" smtClean="0"/>
              <a:t> </a:t>
            </a:r>
            <a:r>
              <a:rPr lang="en-US" dirty="0" smtClean="0"/>
              <a:t>returns a handle to another graphics object</a:t>
            </a:r>
          </a:p>
          <a:p>
            <a:pPr lvl="1"/>
            <a:r>
              <a:rPr lang="en-US" dirty="0" smtClean="0"/>
              <a:t>This handle is itself a </a:t>
            </a:r>
            <a:r>
              <a:rPr lang="en-US" i="1" dirty="0" smtClean="0"/>
              <a:t>text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To set new labels, you have to issue a </a:t>
            </a:r>
            <a:r>
              <a:rPr lang="en-US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 </a:t>
            </a:r>
            <a:r>
              <a:rPr lang="en-US" dirty="0" smtClean="0"/>
              <a:t>command on the </a:t>
            </a:r>
            <a:r>
              <a:rPr lang="en-US" i="1" dirty="0" smtClean="0"/>
              <a:t>string</a:t>
            </a:r>
            <a:r>
              <a:rPr lang="en-US" dirty="0" smtClean="0"/>
              <a:t> property of the handle to the text object, and feed in a new string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set(get(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XLabel</a:t>
            </a:r>
            <a:r>
              <a:rPr lang="en-US" dirty="0" smtClean="0">
                <a:latin typeface="Courier New"/>
                <a:cs typeface="Courier New"/>
              </a:rPr>
              <a:t>’),’</a:t>
            </a:r>
            <a:r>
              <a:rPr lang="en-US" dirty="0" err="1" smtClean="0">
                <a:latin typeface="Courier New"/>
                <a:cs typeface="Courier New"/>
              </a:rPr>
              <a:t>String’,’Year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on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XGrid</a:t>
            </a:r>
            <a:r>
              <a:rPr lang="en-US" dirty="0" smtClean="0">
                <a:latin typeface="Courier New"/>
                <a:cs typeface="Courier New"/>
              </a:rPr>
              <a:t>’) </a:t>
            </a:r>
            <a:r>
              <a:rPr lang="en-US" dirty="0" smtClean="0"/>
              <a:t>returns a string indicating the status of the gridlines</a:t>
            </a:r>
          </a:p>
          <a:p>
            <a:r>
              <a:rPr lang="en-US" dirty="0" smtClean="0"/>
              <a:t>To toggle the gridlines, issue a </a:t>
            </a:r>
            <a:r>
              <a:rPr lang="en-US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 </a:t>
            </a:r>
            <a:r>
              <a:rPr lang="en-US" dirty="0" smtClean="0"/>
              <a:t>command and feed in the desired status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set(</a:t>
            </a:r>
            <a:r>
              <a:rPr lang="en-US" dirty="0" err="1" smtClean="0">
                <a:latin typeface="Courier New"/>
                <a:cs typeface="Courier New"/>
              </a:rPr>
              <a:t>gca</a:t>
            </a:r>
            <a:r>
              <a:rPr lang="en-US" dirty="0" smtClean="0">
                <a:latin typeface="Courier New"/>
                <a:cs typeface="Courier New"/>
              </a:rPr>
              <a:t>,’</a:t>
            </a:r>
            <a:r>
              <a:rPr lang="en-US" dirty="0" err="1" smtClean="0">
                <a:latin typeface="Courier New"/>
                <a:cs typeface="Courier New"/>
              </a:rPr>
              <a:t>XGrid</a:t>
            </a:r>
            <a:r>
              <a:rPr lang="en-US" dirty="0" smtClean="0">
                <a:latin typeface="Courier New"/>
                <a:cs typeface="Courier New"/>
              </a:rPr>
              <a:t>’,’on’)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produce a legend for a plot using the </a:t>
            </a:r>
            <a:r>
              <a:rPr lang="en-US" dirty="0" smtClean="0">
                <a:latin typeface="Courier New"/>
                <a:cs typeface="Courier New"/>
              </a:rPr>
              <a:t>legend</a:t>
            </a:r>
            <a:r>
              <a:rPr lang="en-US" dirty="0" smtClean="0"/>
              <a:t>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As with other graphics-related commands, it can accept and return handles</a:t>
            </a:r>
          </a:p>
          <a:p>
            <a:r>
              <a:rPr lang="en-US" dirty="0" smtClean="0">
                <a:latin typeface="Courier New"/>
                <a:cs typeface="Courier New"/>
              </a:rPr>
              <a:t>legend(</a:t>
            </a:r>
            <a:r>
              <a:rPr lang="en-US" i="1" dirty="0" smtClean="0">
                <a:latin typeface="Courier New"/>
                <a:cs typeface="Courier New"/>
              </a:rPr>
              <a:t>string1,string2,string3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 will add a legend to the current plot, labeling each Child object in order with the strings provided</a:t>
            </a:r>
          </a:p>
          <a:p>
            <a:r>
              <a:rPr lang="en-US" dirty="0" smtClean="0">
                <a:latin typeface="Courier New"/>
                <a:cs typeface="Courier New"/>
              </a:rPr>
              <a:t>legend([handles],{strings}) </a:t>
            </a:r>
            <a:r>
              <a:rPr lang="en-US" dirty="0" smtClean="0"/>
              <a:t>allows you to directly link a label with a </a:t>
            </a:r>
            <a:r>
              <a:rPr lang="en-US" dirty="0" err="1" smtClean="0"/>
              <a:t>lineseries</a:t>
            </a:r>
            <a:r>
              <a:rPr lang="en-US" dirty="0" smtClean="0"/>
              <a:t> handle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commands automatically generate a single set of axes within the current figure window</a:t>
            </a:r>
          </a:p>
          <a:p>
            <a:r>
              <a:rPr lang="en-US" dirty="0" smtClean="0"/>
              <a:t>Multiple axes within the same figure window are generated using the </a:t>
            </a:r>
            <a:r>
              <a:rPr lang="en-US" dirty="0" smtClean="0">
                <a:latin typeface="Courier New"/>
                <a:cs typeface="Courier New"/>
              </a:rPr>
              <a:t>subplot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</a:t>
            </a:r>
            <a:r>
              <a:rPr lang="en-US" dirty="0" smtClean="0"/>
              <a:t> </a:t>
            </a:r>
            <a:r>
              <a:rPr lang="en-US" dirty="0" smtClean="0"/>
              <a:t>doesn’t actually plot anything, it just creates the axes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</a:t>
            </a:r>
            <a:r>
              <a:rPr lang="en-US" dirty="0" smtClean="0"/>
              <a:t> </a:t>
            </a:r>
            <a:r>
              <a:rPr lang="en-US" dirty="0" smtClean="0"/>
              <a:t>returns an axes handle, as expected</a:t>
            </a:r>
            <a:endParaRPr lang="en-US" b="1" dirty="0" smtClean="0"/>
          </a:p>
          <a:p>
            <a:r>
              <a:rPr lang="en-US" dirty="0" smtClean="0"/>
              <a:t>The command takes the form </a:t>
            </a:r>
            <a:r>
              <a:rPr lang="en-US" dirty="0" smtClean="0">
                <a:latin typeface="Courier New"/>
                <a:cs typeface="Courier New"/>
              </a:rPr>
              <a:t>subplot(</a:t>
            </a:r>
            <a:r>
              <a:rPr lang="en-US" dirty="0" err="1" smtClean="0">
                <a:latin typeface="Courier New"/>
                <a:cs typeface="Courier New"/>
              </a:rPr>
              <a:t>m,n,k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m is the number of rows in the grid</a:t>
            </a:r>
          </a:p>
          <a:p>
            <a:pPr lvl="1"/>
            <a:r>
              <a:rPr lang="en-US" dirty="0" smtClean="0"/>
              <a:t>n is the number of columns in the grid</a:t>
            </a:r>
          </a:p>
          <a:p>
            <a:pPr lvl="1"/>
            <a:r>
              <a:rPr lang="en-US" dirty="0" smtClean="0"/>
              <a:t>k is the active plot (moving across rows)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Try: Create a 3x3 plot grid and activate the center axes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figure with an upper and lower axes.</a:t>
            </a:r>
          </a:p>
          <a:p>
            <a:r>
              <a:rPr lang="en-US" dirty="0" smtClean="0"/>
              <a:t>In the upper axes:</a:t>
            </a:r>
          </a:p>
          <a:p>
            <a:pPr lvl="1"/>
            <a:r>
              <a:rPr lang="en-US" dirty="0" smtClean="0"/>
              <a:t>Plot the gas prices in Australia, Italy, and the United States from 1996 to 2004</a:t>
            </a:r>
          </a:p>
          <a:p>
            <a:pPr lvl="1"/>
            <a:r>
              <a:rPr lang="en-US" dirty="0" smtClean="0"/>
              <a:t>Data from the US should appear as a solid black line, data from Australia should appear as a dotted blue line, and data from Italy should appear as a dotted red line</a:t>
            </a:r>
          </a:p>
          <a:p>
            <a:pPr lvl="1"/>
            <a:r>
              <a:rPr lang="en-US" dirty="0" smtClean="0"/>
              <a:t>Add a legend labeling the data from Italy and Australia</a:t>
            </a:r>
          </a:p>
          <a:p>
            <a:pPr lvl="1"/>
            <a:r>
              <a:rPr lang="en-US" dirty="0" smtClean="0"/>
              <a:t>Put reasonable labels on the x- and y-axes, and turn on the x- and y-grid</a:t>
            </a:r>
          </a:p>
          <a:p>
            <a:r>
              <a:rPr lang="en-US" dirty="0" smtClean="0"/>
              <a:t>In the lower axes:</a:t>
            </a:r>
          </a:p>
          <a:p>
            <a:pPr lvl="1"/>
            <a:r>
              <a:rPr lang="en-US" dirty="0" smtClean="0"/>
              <a:t>Show how the gas prices in Japan during the 1990s are related to gas prices in the 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Graphics</a:t>
            </a:r>
            <a:br>
              <a:rPr lang="en-US" dirty="0" smtClean="0"/>
            </a:br>
            <a:r>
              <a:rPr lang="en-US" i="1" dirty="0" smtClean="0"/>
              <a:t>Learning Outcomes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Handle Graphics techniques to manipulate graphics objects</a:t>
            </a:r>
          </a:p>
          <a:p>
            <a:r>
              <a:rPr lang="en-US" dirty="0" smtClean="0"/>
              <a:t>Use GUIDE to create a GUI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7" name="Picture 6" descr="Screen shot 2011-02-17 at 11.2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75" y="1099140"/>
            <a:ext cx="5890124" cy="52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figure handle </a:t>
            </a:r>
            <a:r>
              <a:rPr lang="en-US" dirty="0" smtClean="0">
                <a:latin typeface="Courier New"/>
                <a:cs typeface="Courier New"/>
              </a:rPr>
              <a:t>f</a:t>
            </a:r>
            <a:r>
              <a:rPr lang="en-US" dirty="0" smtClean="0"/>
              <a:t>, which of the following will return a list of properties for the figure?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recall(f)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retrieve(f)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get(f)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>
                <a:latin typeface="Courier New"/>
                <a:cs typeface="Courier New"/>
              </a:rPr>
              <a:t>handles(f)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T/F: By default, MATLAB will add lines from additional plot commands to an existing figure window</a:t>
            </a:r>
          </a:p>
          <a:p>
            <a:pPr marL="447675" lvl="1" indent="0">
              <a:buNone/>
            </a:pPr>
            <a:r>
              <a:rPr lang="en-US" sz="2000" b="1" dirty="0" smtClean="0"/>
              <a:t>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command </a:t>
            </a:r>
            <a:r>
              <a:rPr lang="en-US" dirty="0" smtClean="0">
                <a:latin typeface="Courier New"/>
                <a:cs typeface="Courier New"/>
              </a:rPr>
              <a:t>plot(</a:t>
            </a:r>
            <a:r>
              <a:rPr lang="en-US" dirty="0" err="1" smtClean="0">
                <a:latin typeface="Courier New"/>
                <a:cs typeface="Courier New"/>
              </a:rPr>
              <a:t>x,y,Marker,’k</a:t>
            </a:r>
            <a:r>
              <a:rPr lang="en-US" dirty="0" smtClean="0">
                <a:latin typeface="Courier New"/>
                <a:cs typeface="Courier New"/>
              </a:rPr>
              <a:t>’)</a:t>
            </a:r>
            <a:r>
              <a:rPr lang="en-US" dirty="0" smtClean="0"/>
              <a:t> produces 2 errors. 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is the MATLAB “Graphical User Interface Development Environment”</a:t>
            </a:r>
          </a:p>
          <a:p>
            <a:r>
              <a:rPr lang="en-US" dirty="0" smtClean="0"/>
              <a:t>Allows you to build GUI tools in a point-and-click environment</a:t>
            </a:r>
          </a:p>
          <a:p>
            <a:r>
              <a:rPr lang="en-US" dirty="0" smtClean="0"/>
              <a:t>Two-step process:</a:t>
            </a:r>
          </a:p>
          <a:p>
            <a:pPr lvl="1"/>
            <a:r>
              <a:rPr lang="en-US" dirty="0" smtClean="0"/>
              <a:t>Lay out the interface (create the figure file)</a:t>
            </a:r>
          </a:p>
          <a:p>
            <a:pPr lvl="1"/>
            <a:r>
              <a:rPr lang="en-US" dirty="0" smtClean="0"/>
              <a:t>Write the callbacks (create the code file)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build a GUI that looks like this: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3575" y="2353680"/>
            <a:ext cx="7572045" cy="37188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1625" y="2532900"/>
            <a:ext cx="3539595" cy="3360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4465" y="2532900"/>
            <a:ext cx="2867520" cy="4928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4465" y="3160170"/>
            <a:ext cx="2867520" cy="4928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54465" y="3787440"/>
            <a:ext cx="2867520" cy="4928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9660" y="4549125"/>
            <a:ext cx="291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Checkboxes to select countries to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open GUIDE, type</a:t>
            </a:r>
          </a:p>
          <a:p>
            <a:pPr marL="449262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guide</a:t>
            </a:r>
          </a:p>
          <a:p>
            <a:pPr marL="344487" indent="-342900"/>
            <a:r>
              <a:rPr lang="en-US" dirty="0" smtClean="0"/>
              <a:t>Choose to begin form a blank GUI. You will see a blank layout grid</a:t>
            </a:r>
          </a:p>
          <a:p>
            <a:pPr marL="344487" indent="-342900"/>
            <a:r>
              <a:rPr lang="en-US" dirty="0" smtClean="0"/>
              <a:t>Buttons along the left are various graphics objects</a:t>
            </a:r>
          </a:p>
          <a:p>
            <a:pPr marL="344487" indent="-342900"/>
            <a:r>
              <a:rPr lang="en-US" dirty="0" smtClean="0"/>
              <a:t>Buttons along the top indicate formatting options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select and position objects in GUIDE:</a:t>
            </a:r>
          </a:p>
          <a:p>
            <a:pPr lvl="1"/>
            <a:r>
              <a:rPr lang="en-US" dirty="0" smtClean="0"/>
              <a:t>Click a button in the left-hand pane to toggle it down</a:t>
            </a:r>
          </a:p>
          <a:p>
            <a:pPr lvl="1"/>
            <a:r>
              <a:rPr lang="en-US" dirty="0" smtClean="0"/>
              <a:t>Move the mouse into the layout grid. It becomes a cross-hair</a:t>
            </a:r>
          </a:p>
          <a:p>
            <a:pPr lvl="1"/>
            <a:r>
              <a:rPr lang="en-US" dirty="0" smtClean="0"/>
              <a:t>Click and hold the left mouse button and drag the mouse until the box that appears encloses the approximate extent of the object you want to position</a:t>
            </a:r>
          </a:p>
          <a:p>
            <a:pPr lvl="1"/>
            <a:r>
              <a:rPr lang="en-US" dirty="0" smtClean="0"/>
              <a:t>Release the mouse button</a:t>
            </a:r>
          </a:p>
          <a:p>
            <a:r>
              <a:rPr lang="en-US" dirty="0" smtClean="0"/>
              <a:t>To reposition an object, select it with the left mouse button then drag or use the arrow keys</a:t>
            </a:r>
          </a:p>
          <a:p>
            <a:r>
              <a:rPr lang="en-US" dirty="0" smtClean="0"/>
              <a:t>You can align and distribute objects by using Ctrl key to activate a multi-object select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Create the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7" name="Picture 6" descr="Screen shot 2011-02-17 at 11.54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70" y="1143945"/>
            <a:ext cx="6135217" cy="5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Create the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box around the checkboxes is made with a “Panel” object</a:t>
            </a:r>
          </a:p>
          <a:p>
            <a:r>
              <a:rPr lang="en-US" dirty="0" smtClean="0"/>
              <a:t>Use the layout tools to left-align the checkboxes horizontally and distribute them vertically (use a spacing of 8 pixels)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Property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create the layout, you set PV pairs for each of the objects so they look and behave the way to want</a:t>
            </a:r>
          </a:p>
          <a:p>
            <a:r>
              <a:rPr lang="en-US" dirty="0" smtClean="0"/>
              <a:t>GUIDE provides an interactive </a:t>
            </a:r>
            <a:r>
              <a:rPr lang="en-US" b="1" dirty="0" smtClean="0">
                <a:latin typeface="Courier New"/>
                <a:cs typeface="Courier New"/>
              </a:rPr>
              <a:t>get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 tool to make this easy</a:t>
            </a:r>
          </a:p>
          <a:p>
            <a:r>
              <a:rPr lang="en-US" dirty="0" smtClean="0"/>
              <a:t>Double-click an object to open the </a:t>
            </a:r>
            <a:r>
              <a:rPr lang="en-US" b="1" dirty="0" smtClean="0"/>
              <a:t>Property Inspector</a:t>
            </a:r>
            <a:endParaRPr lang="en-US" dirty="0" smtClean="0"/>
          </a:p>
          <a:p>
            <a:r>
              <a:rPr lang="en-US" dirty="0" smtClean="0"/>
              <a:t>One property that is important to set is the </a:t>
            </a:r>
            <a:r>
              <a:rPr lang="en-US" i="1" dirty="0" smtClean="0"/>
              <a:t>Tag</a:t>
            </a:r>
            <a:r>
              <a:rPr lang="en-US" dirty="0" smtClean="0"/>
              <a:t>. It is the unique identifier you will use to interact with the object</a:t>
            </a:r>
          </a:p>
          <a:p>
            <a:r>
              <a:rPr lang="en-US" dirty="0" smtClean="0"/>
              <a:t>When the GUI runs, the handle of each object is stored in a structure array called </a:t>
            </a:r>
            <a:r>
              <a:rPr lang="en-US" i="1" dirty="0" smtClean="0"/>
              <a:t>handles</a:t>
            </a:r>
            <a:r>
              <a:rPr lang="en-US" dirty="0" smtClean="0"/>
              <a:t>, with a field name given by </a:t>
            </a:r>
            <a:r>
              <a:rPr lang="en-US" i="1" dirty="0" smtClean="0"/>
              <a:t>tag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properties of the objects in the gas price plotting GUI using the Property Inspector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Set: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String</a:t>
            </a:r>
            <a:r>
              <a:rPr lang="en-US" dirty="0" smtClean="0"/>
              <a:t> of each checkbox should be set to the country name (be sure to use the correct order)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Tag</a:t>
            </a:r>
            <a:r>
              <a:rPr lang="en-US" dirty="0" smtClean="0"/>
              <a:t> of each object to a short, descriptive string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HandleVisibility</a:t>
            </a:r>
            <a:r>
              <a:rPr lang="en-US" dirty="0"/>
              <a:t> </a:t>
            </a:r>
            <a:r>
              <a:rPr lang="en-US" dirty="0" smtClean="0"/>
              <a:t>of the axes and the checkboxes to </a:t>
            </a:r>
            <a:r>
              <a:rPr lang="en-US" i="1" dirty="0" smtClean="0"/>
              <a:t>callback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figures consist of various graphics objects</a:t>
            </a:r>
          </a:p>
          <a:p>
            <a:pPr lvl="1"/>
            <a:r>
              <a:rPr lang="en-US" dirty="0" smtClean="0"/>
              <a:t>Figure Window</a:t>
            </a:r>
          </a:p>
          <a:p>
            <a:pPr lvl="1"/>
            <a:r>
              <a:rPr lang="en-US" dirty="0" smtClean="0"/>
              <a:t>Axes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UI Controls</a:t>
            </a:r>
          </a:p>
          <a:p>
            <a:r>
              <a:rPr lang="en-US" dirty="0" smtClean="0"/>
              <a:t>Each object has a unique numeric identifier called a </a:t>
            </a:r>
            <a:r>
              <a:rPr lang="en-US" i="1" dirty="0" smtClean="0"/>
              <a:t>handle</a:t>
            </a:r>
          </a:p>
          <a:p>
            <a:r>
              <a:rPr lang="en-US" dirty="0" smtClean="0"/>
              <a:t>Each object type has a fixed set of </a:t>
            </a:r>
            <a:r>
              <a:rPr lang="en-US" i="1" dirty="0" smtClean="0"/>
              <a:t>properties</a:t>
            </a:r>
          </a:p>
          <a:p>
            <a:r>
              <a:rPr lang="en-US" dirty="0" smtClean="0"/>
              <a:t>Users can modify the </a:t>
            </a:r>
            <a:r>
              <a:rPr lang="en-US" i="1" dirty="0" smtClean="0"/>
              <a:t>values</a:t>
            </a:r>
            <a:r>
              <a:rPr lang="en-US" dirty="0" smtClean="0"/>
              <a:t> of the properties to control the appearance of the figure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4, continued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70" y="1143945"/>
            <a:ext cx="6135217" cy="51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satisfied with the layout, and set the properties of your graphics objects, you can activate your GUI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Choose </a:t>
            </a:r>
            <a:r>
              <a:rPr lang="en-US" b="1" dirty="0" err="1" smtClean="0">
                <a:solidFill>
                  <a:srgbClr val="B50026"/>
                </a:solidFill>
              </a:rPr>
              <a:t>Tools</a:t>
            </a:r>
            <a:r>
              <a:rPr lang="en-US" dirty="0" err="1">
                <a:solidFill>
                  <a:srgbClr val="B50026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solidFill>
                  <a:srgbClr val="B50026"/>
                </a:solidFill>
              </a:rPr>
              <a:t>Run</a:t>
            </a:r>
            <a:r>
              <a:rPr lang="en-US" dirty="0" smtClean="0">
                <a:solidFill>
                  <a:srgbClr val="B50026"/>
                </a:solidFill>
              </a:rPr>
              <a:t> from the top menu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GUIDE prompts you to name your GUI and then creates a .fig file and a .m file with that name.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figure file implements the layout and serves as the UI</a:t>
            </a:r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UI is now functional in the sense that you can select things, push buttons,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However, nothing happens when you do because you have not written the callbacks that tell MATLAB how to respond to UI events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file opens in the MATLAB Editor</a:t>
            </a:r>
          </a:p>
          <a:p>
            <a:r>
              <a:rPr lang="en-US" dirty="0" smtClean="0"/>
              <a:t>It contains a supervisor functions for the GUI, two initialization </a:t>
            </a:r>
            <a:r>
              <a:rPr lang="en-US" dirty="0" err="1" smtClean="0"/>
              <a:t>subfunctions</a:t>
            </a:r>
            <a:r>
              <a:rPr lang="en-US" dirty="0" smtClean="0"/>
              <a:t>, and a sequence of callback stubs.</a:t>
            </a:r>
          </a:p>
          <a:p>
            <a:r>
              <a:rPr lang="en-US" dirty="0" smtClean="0"/>
              <a:t>To make the GUI operational, you have to fill in the callback stubs with the code that implements your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 Code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created by GUIDE is supervised by the </a:t>
            </a:r>
            <a:r>
              <a:rPr lang="en-US" i="1" dirty="0" smtClean="0"/>
              <a:t>primary</a:t>
            </a:r>
            <a:r>
              <a:rPr lang="en-US" dirty="0" smtClean="0"/>
              <a:t> or </a:t>
            </a:r>
            <a:r>
              <a:rPr lang="en-US" i="1" dirty="0" smtClean="0"/>
              <a:t>main</a:t>
            </a:r>
            <a:r>
              <a:rPr lang="en-US" dirty="0" smtClean="0"/>
              <a:t> function, with the name you chose</a:t>
            </a:r>
          </a:p>
          <a:p>
            <a:r>
              <a:rPr lang="en-US" dirty="0" smtClean="0"/>
              <a:t>Every time your GUI is opened or interacted with, this function is called and passed </a:t>
            </a:r>
            <a:r>
              <a:rPr lang="en-US" i="1" dirty="0" smtClean="0"/>
              <a:t>event</a:t>
            </a:r>
            <a:r>
              <a:rPr lang="en-US" dirty="0" smtClean="0"/>
              <a:t> information, which it uses to call the appropriate callback </a:t>
            </a:r>
            <a:r>
              <a:rPr lang="en-US" dirty="0" err="1" smtClean="0"/>
              <a:t>subfunctions</a:t>
            </a:r>
            <a:endParaRPr lang="en-US" dirty="0" smtClean="0"/>
          </a:p>
          <a:p>
            <a:r>
              <a:rPr lang="en-US" b="1" dirty="0" smtClean="0"/>
              <a:t>Do not ever edit this part of the code file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 are implemented as </a:t>
            </a:r>
            <a:r>
              <a:rPr lang="en-US" dirty="0" err="1" smtClean="0"/>
              <a:t>subfunctions</a:t>
            </a:r>
            <a:r>
              <a:rPr lang="en-US" dirty="0" smtClean="0"/>
              <a:t> to the </a:t>
            </a:r>
            <a:r>
              <a:rPr lang="en-US" i="1" dirty="0" smtClean="0"/>
              <a:t>main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They are named 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_Callback</a:t>
            </a:r>
            <a:r>
              <a:rPr lang="en-US" dirty="0" smtClean="0"/>
              <a:t>, where </a:t>
            </a:r>
            <a:r>
              <a:rPr lang="en-US" i="1" dirty="0" smtClean="0"/>
              <a:t>Tag</a:t>
            </a:r>
            <a:r>
              <a:rPr lang="en-US" dirty="0" smtClean="0"/>
              <a:t> is the string assigned to the object by the Property Inspector</a:t>
            </a:r>
          </a:p>
          <a:p>
            <a:r>
              <a:rPr lang="en-US" dirty="0" smtClean="0"/>
              <a:t>GUIDE also creates callback stubs for events other than object callbacks</a:t>
            </a:r>
          </a:p>
          <a:p>
            <a:pPr lvl="1"/>
            <a:r>
              <a:rPr lang="en-US" i="1" dirty="0" err="1" smtClean="0">
                <a:latin typeface="Courier New"/>
                <a:cs typeface="Courier New"/>
              </a:rPr>
              <a:t>filename</a:t>
            </a:r>
            <a:r>
              <a:rPr lang="en-US" dirty="0" err="1" smtClean="0">
                <a:latin typeface="Courier New"/>
                <a:cs typeface="Courier New"/>
              </a:rPr>
              <a:t>_OpeningFcn</a:t>
            </a:r>
            <a:r>
              <a:rPr lang="en-US" dirty="0" smtClean="0"/>
              <a:t> is quite useful for setting initial values of controls, creating initial plots, etc. It is called when the GUI opens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callback is passed an input argument named </a:t>
            </a:r>
            <a:r>
              <a:rPr lang="en-US" i="1" dirty="0" smtClean="0"/>
              <a:t>handles</a:t>
            </a:r>
            <a:r>
              <a:rPr lang="en-US" dirty="0" smtClean="0"/>
              <a:t> that is a structure array with field names given by </a:t>
            </a:r>
            <a:r>
              <a:rPr lang="en-US" i="1" dirty="0" smtClean="0"/>
              <a:t>Tag</a:t>
            </a:r>
            <a:r>
              <a:rPr lang="en-US" dirty="0" smtClean="0"/>
              <a:t> of every graphics object in the GUI</a:t>
            </a:r>
          </a:p>
          <a:p>
            <a:pPr lvl="1"/>
            <a:r>
              <a:rPr lang="en-US" dirty="0" smtClean="0"/>
              <a:t>This provides a convenient way to access the handles of objects in callback code.</a:t>
            </a:r>
          </a:p>
          <a:p>
            <a:pPr lvl="1"/>
            <a:r>
              <a:rPr lang="en-US" dirty="0" smtClean="0"/>
              <a:t>Each callback is also passed a variable </a:t>
            </a:r>
            <a:r>
              <a:rPr lang="en-US" dirty="0" err="1" smtClean="0">
                <a:latin typeface="Courier New"/>
                <a:cs typeface="Courier New"/>
              </a:rPr>
              <a:t>hObject</a:t>
            </a:r>
            <a:r>
              <a:rPr lang="en-US" dirty="0" smtClean="0"/>
              <a:t>, which is a handle to the specific object that triggered the callback</a:t>
            </a:r>
          </a:p>
          <a:p>
            <a:r>
              <a:rPr lang="en-US" dirty="0" smtClean="0"/>
              <a:t>You can add other utility </a:t>
            </a:r>
            <a:r>
              <a:rPr lang="en-US" dirty="0" err="1" smtClean="0"/>
              <a:t>subfunctions</a:t>
            </a:r>
            <a:r>
              <a:rPr lang="en-US" dirty="0" smtClean="0"/>
              <a:t> to the GUI code to streamline common callback activities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 often have a similar 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Gather information about the current state of the interface using </a:t>
            </a:r>
            <a:r>
              <a:rPr lang="en-US" dirty="0" smtClean="0">
                <a:latin typeface="Courier New"/>
                <a:cs typeface="Courier New"/>
              </a:rPr>
              <a:t>get</a:t>
            </a:r>
            <a:r>
              <a:rPr lang="en-US" dirty="0" smtClean="0"/>
              <a:t> </a:t>
            </a:r>
            <a:r>
              <a:rPr lang="en-US" dirty="0" smtClean="0"/>
              <a:t>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something based on the current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the interface with the </a:t>
            </a:r>
            <a:r>
              <a:rPr lang="en-US" dirty="0" smtClean="0">
                <a:latin typeface="Courier New"/>
                <a:cs typeface="Courier New"/>
              </a:rPr>
              <a:t>set</a:t>
            </a:r>
            <a:r>
              <a:rPr lang="en-US" dirty="0" smtClean="0"/>
              <a:t> </a:t>
            </a:r>
            <a:r>
              <a:rPr lang="en-US" dirty="0" smtClean="0"/>
              <a:t>command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Try: </a:t>
            </a:r>
            <a:r>
              <a:rPr lang="en-US" dirty="0" smtClean="0">
                <a:solidFill>
                  <a:schemeClr val="tx2"/>
                </a:solidFill>
                <a:latin typeface="Courier New"/>
                <a:cs typeface="Courier New"/>
              </a:rPr>
              <a:t>Open </a:t>
            </a:r>
            <a:r>
              <a:rPr lang="en-US" dirty="0" err="1" smtClean="0">
                <a:solidFill>
                  <a:schemeClr val="tx2"/>
                </a:solidFill>
                <a:latin typeface="Courier New"/>
                <a:cs typeface="Courier New"/>
              </a:rPr>
              <a:t>gaspriceplotter.m</a:t>
            </a:r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callbacks in this file are all pretty simple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OpeningFcn</a:t>
            </a:r>
            <a:r>
              <a:rPr lang="en-US" dirty="0" smtClean="0"/>
              <a:t> callback loads the data and plots all the lines, but sets their visibility to off</a:t>
            </a:r>
          </a:p>
          <a:p>
            <a:r>
              <a:rPr lang="en-US" dirty="0" smtClean="0"/>
              <a:t>Each checkbox callback behaves the same way. If a checkbox is selected, its </a:t>
            </a:r>
            <a:r>
              <a:rPr lang="en-US" i="1" dirty="0" smtClean="0"/>
              <a:t>Value</a:t>
            </a:r>
            <a:r>
              <a:rPr lang="en-US" dirty="0" smtClean="0"/>
              <a:t> is 1, otherwise, its </a:t>
            </a:r>
            <a:r>
              <a:rPr lang="en-US" i="1" dirty="0" smtClean="0"/>
              <a:t>Value</a:t>
            </a:r>
            <a:r>
              <a:rPr lang="en-US" dirty="0" smtClean="0"/>
              <a:t> is 0</a:t>
            </a:r>
          </a:p>
          <a:p>
            <a:r>
              <a:rPr lang="en-US" dirty="0" smtClean="0"/>
              <a:t>The callback determines the </a:t>
            </a:r>
            <a:r>
              <a:rPr lang="en-US" i="1" dirty="0" smtClean="0"/>
              <a:t>Value</a:t>
            </a:r>
            <a:r>
              <a:rPr lang="en-US" dirty="0" smtClean="0"/>
              <a:t> and sets the </a:t>
            </a:r>
            <a:r>
              <a:rPr lang="en-US" i="1" dirty="0" smtClean="0"/>
              <a:t>Visible</a:t>
            </a:r>
            <a:r>
              <a:rPr lang="en-US" dirty="0" smtClean="0"/>
              <a:t> property of the line accordingly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the GUI, you don’t have to have the layout open in GUIDE or the code open in the Editor</a:t>
            </a:r>
          </a:p>
          <a:p>
            <a:r>
              <a:rPr lang="en-US" dirty="0" smtClean="0"/>
              <a:t>Simply type the name of the code file</a:t>
            </a:r>
          </a:p>
          <a:p>
            <a:pPr marL="447675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gaspriceplotter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46250"/>
            <a:ext cx="4525105" cy="4364038"/>
          </a:xfrm>
        </p:spPr>
        <p:txBody>
          <a:bodyPr/>
          <a:lstStyle/>
          <a:p>
            <a:r>
              <a:rPr lang="en-US" dirty="0" smtClean="0">
                <a:solidFill>
                  <a:srgbClr val="B50026"/>
                </a:solidFill>
              </a:rPr>
              <a:t>Try:</a:t>
            </a:r>
          </a:p>
          <a:p>
            <a:pPr lvl="1"/>
            <a:r>
              <a:rPr lang="en-US" dirty="0" smtClean="0">
                <a:solidFill>
                  <a:srgbClr val="B50026"/>
                </a:solidFill>
              </a:rPr>
              <a:t>Open the .fig file you saved during the MATLAB Desktop lecture</a:t>
            </a:r>
          </a:p>
          <a:p>
            <a:pPr lvl="1"/>
            <a:r>
              <a:rPr lang="en-US" dirty="0" smtClean="0">
                <a:solidFill>
                  <a:srgbClr val="B50026"/>
                </a:solidFill>
              </a:rPr>
              <a:t>Open Plot Tools</a:t>
            </a:r>
          </a:p>
          <a:p>
            <a:pPr lvl="1"/>
            <a:r>
              <a:rPr lang="en-US" dirty="0" smtClean="0">
                <a:solidFill>
                  <a:srgbClr val="B50026"/>
                </a:solidFill>
              </a:rPr>
              <a:t>Click on various graphics objects and explore the properties</a:t>
            </a:r>
          </a:p>
          <a:p>
            <a:pPr lvl="1"/>
            <a:r>
              <a:rPr lang="en-US" dirty="0" smtClean="0">
                <a:solidFill>
                  <a:srgbClr val="B50026"/>
                </a:solidFill>
              </a:rPr>
              <a:t>Hint: Use the </a:t>
            </a:r>
            <a:r>
              <a:rPr lang="en-US" b="1" dirty="0" smtClean="0">
                <a:solidFill>
                  <a:srgbClr val="B50026"/>
                </a:solidFill>
              </a:rPr>
              <a:t>More Properties…</a:t>
            </a:r>
            <a:r>
              <a:rPr lang="en-US" dirty="0" smtClean="0">
                <a:solidFill>
                  <a:srgbClr val="B50026"/>
                </a:solidFill>
              </a:rPr>
              <a:t> button on the Property Editor panel</a:t>
            </a:r>
            <a:endParaRPr lang="en-US" dirty="0">
              <a:solidFill>
                <a:srgbClr val="B5002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2-16 at 8.51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10" y="1681605"/>
            <a:ext cx="2819293" cy="43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3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easily modify the layout or behavior of your GUI after it’s been created</a:t>
            </a:r>
          </a:p>
          <a:p>
            <a:r>
              <a:rPr lang="en-US" dirty="0" smtClean="0"/>
              <a:t>Open GUIDE again by right-clicking the figure file and selecting </a:t>
            </a:r>
            <a:r>
              <a:rPr lang="en-US" b="1" dirty="0" smtClean="0"/>
              <a:t>Open in GUIDE</a:t>
            </a:r>
          </a:p>
          <a:p>
            <a:r>
              <a:rPr lang="en-US" dirty="0" smtClean="0"/>
              <a:t>Any time you modify the layout and choose </a:t>
            </a:r>
            <a:r>
              <a:rPr lang="en-US" b="1" dirty="0" err="1" smtClean="0"/>
              <a:t>File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/>
              <a:t>Save</a:t>
            </a:r>
            <a:r>
              <a:rPr lang="en-US" dirty="0" smtClean="0"/>
              <a:t>, the code file is automatically updated to reflect the newest layout</a:t>
            </a:r>
          </a:p>
          <a:p>
            <a:r>
              <a:rPr lang="en-US" dirty="0" smtClean="0"/>
              <a:t>To edit just the behavior, simply open the code file and begin editing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</a:t>
            </a:r>
            <a:r>
              <a:rPr lang="en-US" dirty="0" err="1" smtClean="0"/>
              <a:t>gaspriceplotter</a:t>
            </a:r>
            <a:r>
              <a:rPr lang="en-US" dirty="0" smtClean="0"/>
              <a:t> program to initially plot all lines and then change the line width to highlight the selected countries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objects are arranged in a natural hierarchy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root</a:t>
            </a:r>
            <a:r>
              <a:rPr lang="en-US" dirty="0" smtClean="0"/>
              <a:t> object is the MATLAB Desktop, and is given handle 0</a:t>
            </a:r>
            <a:endParaRPr lang="en-US" i="1" dirty="0" smtClean="0"/>
          </a:p>
          <a:p>
            <a:r>
              <a:rPr lang="en-US" dirty="0" smtClean="0"/>
              <a:t>Figure windows are </a:t>
            </a:r>
            <a:r>
              <a:rPr lang="en-US" i="1" dirty="0" smtClean="0"/>
              <a:t>children</a:t>
            </a:r>
            <a:r>
              <a:rPr lang="en-US" dirty="0" smtClean="0"/>
              <a:t> of the root</a:t>
            </a:r>
          </a:p>
          <a:p>
            <a:pPr lvl="1"/>
            <a:r>
              <a:rPr lang="en-US" i="1" dirty="0" smtClean="0"/>
              <a:t>Figure k</a:t>
            </a:r>
            <a:r>
              <a:rPr lang="en-US" dirty="0" smtClean="0"/>
              <a:t> has a handle value of </a:t>
            </a:r>
            <a:r>
              <a:rPr lang="en-US" i="1" dirty="0" smtClean="0"/>
              <a:t>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8" name="Content Placeholder 5" descr="Screen shot 2011-02-01 at 8.34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1331"/>
          <a:stretch/>
        </p:blipFill>
        <p:spPr bwMode="auto">
          <a:xfrm>
            <a:off x="1659675" y="1188750"/>
            <a:ext cx="5895775" cy="48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1110" y="3552523"/>
            <a:ext cx="11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6430" y="1323165"/>
            <a:ext cx="4032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56430" y="5982885"/>
            <a:ext cx="4032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6430" y="1323165"/>
            <a:ext cx="0" cy="4659720"/>
          </a:xfrm>
          <a:prstGeom prst="line">
            <a:avLst/>
          </a:prstGeom>
          <a:ln>
            <a:solidFill>
              <a:srgbClr val="B5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32405" y="3742635"/>
            <a:ext cx="224025" cy="0"/>
          </a:xfrm>
          <a:prstGeom prst="line">
            <a:avLst/>
          </a:prstGeom>
          <a:ln>
            <a:solidFill>
              <a:srgbClr val="B5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9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6D6D6"/>
                </a:solidFill>
              </a:rPr>
              <a:t>Graphics objects are arranged in a natural hierarchy</a:t>
            </a:r>
          </a:p>
          <a:p>
            <a:r>
              <a:rPr lang="en-US" dirty="0" smtClean="0">
                <a:solidFill>
                  <a:srgbClr val="D6D6D6"/>
                </a:solidFill>
              </a:rPr>
              <a:t>The </a:t>
            </a:r>
            <a:r>
              <a:rPr lang="en-US" i="1" dirty="0" smtClean="0">
                <a:solidFill>
                  <a:srgbClr val="D6D6D6"/>
                </a:solidFill>
              </a:rPr>
              <a:t>root</a:t>
            </a:r>
            <a:r>
              <a:rPr lang="en-US" dirty="0" smtClean="0">
                <a:solidFill>
                  <a:srgbClr val="D6D6D6"/>
                </a:solidFill>
              </a:rPr>
              <a:t> object is the MATLAB Desktop, and is given handle 0</a:t>
            </a:r>
            <a:endParaRPr lang="en-US" i="1" dirty="0" smtClean="0">
              <a:solidFill>
                <a:srgbClr val="D6D6D6"/>
              </a:solidFill>
            </a:endParaRPr>
          </a:p>
          <a:p>
            <a:r>
              <a:rPr lang="en-US" dirty="0" smtClean="0">
                <a:solidFill>
                  <a:srgbClr val="D6D6D6"/>
                </a:solidFill>
              </a:rPr>
              <a:t>Figure windows are </a:t>
            </a:r>
            <a:r>
              <a:rPr lang="en-US" i="1" dirty="0" smtClean="0">
                <a:solidFill>
                  <a:srgbClr val="D6D6D6"/>
                </a:solidFill>
              </a:rPr>
              <a:t>children</a:t>
            </a:r>
            <a:r>
              <a:rPr lang="en-US" dirty="0" smtClean="0">
                <a:solidFill>
                  <a:srgbClr val="D6D6D6"/>
                </a:solidFill>
              </a:rPr>
              <a:t> of the root</a:t>
            </a:r>
          </a:p>
          <a:p>
            <a:pPr lvl="1"/>
            <a:r>
              <a:rPr lang="en-US" i="1" dirty="0" smtClean="0">
                <a:solidFill>
                  <a:srgbClr val="D6D6D6"/>
                </a:solidFill>
              </a:rPr>
              <a:t>Figure k</a:t>
            </a:r>
            <a:r>
              <a:rPr lang="en-US" dirty="0" smtClean="0">
                <a:solidFill>
                  <a:srgbClr val="D6D6D6"/>
                </a:solidFill>
              </a:rPr>
              <a:t> has a handle value of </a:t>
            </a:r>
            <a:r>
              <a:rPr lang="en-US" i="1" dirty="0" smtClean="0">
                <a:solidFill>
                  <a:srgbClr val="D6D6D6"/>
                </a:solidFill>
              </a:rPr>
              <a:t>k</a:t>
            </a:r>
          </a:p>
          <a:p>
            <a:r>
              <a:rPr lang="en-US" dirty="0" smtClean="0"/>
              <a:t>Axes and UI Objects are children of figures</a:t>
            </a:r>
          </a:p>
          <a:p>
            <a:pPr lvl="1"/>
            <a:r>
              <a:rPr lang="en-US" dirty="0" smtClean="0"/>
              <a:t>Axes are used for displaying graphics</a:t>
            </a:r>
            <a:endParaRPr lang="en-US" dirty="0"/>
          </a:p>
          <a:p>
            <a:pPr lvl="1"/>
            <a:r>
              <a:rPr lang="en-US" dirty="0" smtClean="0"/>
              <a:t>UI Objects are used to control the GUI (buttons, sliders,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8" name="Content Placeholder 5" descr="Screen shot 2011-02-01 at 8.34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1331"/>
          <a:stretch/>
        </p:blipFill>
        <p:spPr bwMode="auto">
          <a:xfrm>
            <a:off x="1659675" y="1188750"/>
            <a:ext cx="5895775" cy="48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1110" y="3552523"/>
            <a:ext cx="11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6430" y="1323165"/>
            <a:ext cx="4032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56430" y="5982885"/>
            <a:ext cx="4032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6430" y="1323165"/>
            <a:ext cx="0" cy="4659720"/>
          </a:xfrm>
          <a:prstGeom prst="line">
            <a:avLst/>
          </a:prstGeom>
          <a:ln>
            <a:solidFill>
              <a:srgbClr val="B5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32405" y="3742635"/>
            <a:ext cx="224025" cy="0"/>
          </a:xfrm>
          <a:prstGeom prst="line">
            <a:avLst/>
          </a:prstGeom>
          <a:ln>
            <a:solidFill>
              <a:srgbClr val="B5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7960" y="3597328"/>
            <a:ext cx="103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1"/>
          </p:cNvCxnSpPr>
          <p:nvPr/>
        </p:nvCxnSpPr>
        <p:spPr>
          <a:xfrm flipH="1" flipV="1">
            <a:off x="6901860" y="3059668"/>
            <a:ext cx="896100" cy="722326"/>
          </a:xfrm>
          <a:prstGeom prst="straightConnector1">
            <a:avLst/>
          </a:prstGeom>
          <a:ln>
            <a:solidFill>
              <a:srgbClr val="B500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>
            <a:off x="6901860" y="3781994"/>
            <a:ext cx="896100" cy="901546"/>
          </a:xfrm>
          <a:prstGeom prst="straightConnector1">
            <a:avLst/>
          </a:prstGeom>
          <a:ln>
            <a:solidFill>
              <a:srgbClr val="B5002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2161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41489</TotalTime>
  <Words>3091</Words>
  <Application>Microsoft Macintosh PowerPoint</Application>
  <PresentationFormat>On-screen Show (4:3)</PresentationFormat>
  <Paragraphs>387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Standardformgivning</vt:lpstr>
      <vt:lpstr>MATLAB Graphics</vt:lpstr>
      <vt:lpstr>MATLAB Graphics Outline</vt:lpstr>
      <vt:lpstr>MATLAB Graphics Learning Outcomes</vt:lpstr>
      <vt:lpstr>Handle Graphics</vt:lpstr>
      <vt:lpstr>Property Browser</vt:lpstr>
      <vt:lpstr>Graphics Structure</vt:lpstr>
      <vt:lpstr>Graphics Structure</vt:lpstr>
      <vt:lpstr>Graphics Structure</vt:lpstr>
      <vt:lpstr>Graphics Structure</vt:lpstr>
      <vt:lpstr>Graphics Structure</vt:lpstr>
      <vt:lpstr>Graphics Structure</vt:lpstr>
      <vt:lpstr>Working with Handles</vt:lpstr>
      <vt:lpstr>Working with Handles</vt:lpstr>
      <vt:lpstr>Working with Handles</vt:lpstr>
      <vt:lpstr>Using the get() and set() Commands</vt:lpstr>
      <vt:lpstr>Handle Properties</vt:lpstr>
      <vt:lpstr>Exercise 1: Create the lower plot from our gasprices figure</vt:lpstr>
      <vt:lpstr>Passing Handles to Graphics Functions</vt:lpstr>
      <vt:lpstr>Exercise 2: Create the upper plot from our gasprices figure</vt:lpstr>
      <vt:lpstr>The hold Function</vt:lpstr>
      <vt:lpstr>Exercise 2, continued</vt:lpstr>
      <vt:lpstr>Controlling Axes</vt:lpstr>
      <vt:lpstr>Setting Axes Limits</vt:lpstr>
      <vt:lpstr>Setting Axes Tick Marks</vt:lpstr>
      <vt:lpstr>Setting Axes Labels</vt:lpstr>
      <vt:lpstr>Turning on the Grid</vt:lpstr>
      <vt:lpstr>Annotating Plots</vt:lpstr>
      <vt:lpstr>Multiple Axes</vt:lpstr>
      <vt:lpstr>Exercise 3: Putting it All Together</vt:lpstr>
      <vt:lpstr>Exercise 3</vt:lpstr>
      <vt:lpstr>Quiz</vt:lpstr>
      <vt:lpstr>Using GUIDE</vt:lpstr>
      <vt:lpstr>GUI Concept</vt:lpstr>
      <vt:lpstr>Using GUIDE</vt:lpstr>
      <vt:lpstr>Creating the Layout</vt:lpstr>
      <vt:lpstr>Exercise 4: Create the Layout</vt:lpstr>
      <vt:lpstr>Exercise 4: Create the Layout</vt:lpstr>
      <vt:lpstr>Using the Property Inspector</vt:lpstr>
      <vt:lpstr>Exercise 4, continued</vt:lpstr>
      <vt:lpstr>Exercise 4, continued</vt:lpstr>
      <vt:lpstr>Activating the GUI</vt:lpstr>
      <vt:lpstr>Activating the GUI</vt:lpstr>
      <vt:lpstr>Activating the GUI</vt:lpstr>
      <vt:lpstr>The GUI Code File</vt:lpstr>
      <vt:lpstr>Callbacks</vt:lpstr>
      <vt:lpstr>Callbacks</vt:lpstr>
      <vt:lpstr>Writing Callbacks</vt:lpstr>
      <vt:lpstr>Writing Callbacks</vt:lpstr>
      <vt:lpstr>Running the GUI</vt:lpstr>
      <vt:lpstr>Modifying the GUI</vt:lpstr>
      <vt:lpstr>Exercise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Shaun Tarves</cp:lastModifiedBy>
  <cp:revision>1267</cp:revision>
  <dcterms:created xsi:type="dcterms:W3CDTF">2007-02-23T12:59:28Z</dcterms:created>
  <dcterms:modified xsi:type="dcterms:W3CDTF">2011-02-18T15:07:44Z</dcterms:modified>
</cp:coreProperties>
</file>