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27" r:id="rId3"/>
    <p:sldId id="579" r:id="rId4"/>
    <p:sldId id="604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5" r:id="rId15"/>
    <p:sldId id="636" r:id="rId16"/>
    <p:sldId id="623" r:id="rId17"/>
    <p:sldId id="637" r:id="rId18"/>
    <p:sldId id="638" r:id="rId19"/>
    <p:sldId id="639" r:id="rId20"/>
    <p:sldId id="640" r:id="rId21"/>
    <p:sldId id="641" r:id="rId22"/>
    <p:sldId id="642" r:id="rId23"/>
    <p:sldId id="624" r:id="rId24"/>
    <p:sldId id="643" r:id="rId25"/>
    <p:sldId id="644" r:id="rId26"/>
    <p:sldId id="645" r:id="rId27"/>
    <p:sldId id="646" r:id="rId28"/>
    <p:sldId id="647" r:id="rId29"/>
    <p:sldId id="648" r:id="rId30"/>
    <p:sldId id="649" r:id="rId31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864" autoAdjust="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0" y="6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MATLAB Scripts and Logic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of commands we have just opened is a </a:t>
            </a:r>
            <a:r>
              <a:rPr lang="en-US" i="1" dirty="0" smtClean="0"/>
              <a:t>script</a:t>
            </a:r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Scripts do not have inputs and outputs, they simply execute the commands as a batch, in order</a:t>
            </a:r>
          </a:p>
          <a:p>
            <a:r>
              <a:rPr lang="en-US" dirty="0" smtClean="0">
                <a:cs typeface="Courier New"/>
              </a:rPr>
              <a:t>Scripts don’t have input, but can operate on data in the workspace or create new data on which to operate</a:t>
            </a:r>
          </a:p>
          <a:p>
            <a:r>
              <a:rPr lang="en-US" dirty="0" smtClean="0">
                <a:cs typeface="Courier New"/>
              </a:rPr>
              <a:t>Script don’t have output, but variables remain in the workspace and can be used in subsequent commands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files should contain </a:t>
            </a:r>
            <a:r>
              <a:rPr lang="en-US" i="1" dirty="0" smtClean="0"/>
              <a:t>comments</a:t>
            </a:r>
            <a:r>
              <a:rPr lang="en-US" dirty="0" smtClean="0"/>
              <a:t> (non-executable code) to improve usability</a:t>
            </a:r>
          </a:p>
          <a:p>
            <a:pPr lvl="1"/>
            <a:r>
              <a:rPr lang="en-US" dirty="0" smtClean="0"/>
              <a:t>Comments are indicated by a (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smtClean="0"/>
              <a:t>) and can appear on lines by themselves, or they can be appended to the end of a line</a:t>
            </a:r>
          </a:p>
          <a:p>
            <a:r>
              <a:rPr lang="en-US" dirty="0" smtClean="0"/>
              <a:t>The first contiguous block of comments in a file is reserved for help information</a:t>
            </a:r>
          </a:p>
          <a:p>
            <a:pPr lvl="1"/>
            <a:r>
              <a:rPr lang="en-US" dirty="0" smtClean="0"/>
              <a:t>Help information is displayed when you type </a:t>
            </a:r>
            <a:r>
              <a:rPr lang="en-US" dirty="0" smtClean="0">
                <a:latin typeface="Courier New"/>
                <a:cs typeface="Courier New"/>
              </a:rPr>
              <a:t>help </a:t>
            </a:r>
            <a:r>
              <a:rPr lang="en-US" i="1" dirty="0" smtClean="0">
                <a:latin typeface="Courier New"/>
                <a:cs typeface="Courier New"/>
              </a:rPr>
              <a:t>filename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line is called the </a:t>
            </a:r>
            <a:r>
              <a:rPr lang="en-US" i="1" dirty="0" smtClean="0"/>
              <a:t>H1 line</a:t>
            </a:r>
            <a:r>
              <a:rPr lang="en-US" dirty="0" smtClean="0"/>
              <a:t> and should contain a brief description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Add an H1 line, help, and comments to the whale call code and save it as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whalecall.m</a:t>
            </a:r>
            <a:endParaRPr lang="en-US" dirty="0" smtClean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script has been saved to the current directory, you can run it by typing the file name (without the </a:t>
            </a:r>
            <a:r>
              <a:rPr lang="en-US" dirty="0" smtClean="0">
                <a:latin typeface="Courier New"/>
                <a:cs typeface="Courier New"/>
              </a:rPr>
              <a:t>.m</a:t>
            </a:r>
            <a:r>
              <a:rPr lang="en-US" dirty="0" smtClean="0"/>
              <a:t> extension) at the prompt: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whalecall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If a script is open in the Editor,</a:t>
            </a:r>
            <a:r>
              <a:rPr lang="en-US" dirty="0"/>
              <a:t> </a:t>
            </a:r>
            <a:r>
              <a:rPr lang="en-US" dirty="0" smtClean="0"/>
              <a:t>you can run it by clicking on the </a:t>
            </a:r>
            <a:r>
              <a:rPr lang="en-US" b="1" dirty="0" smtClean="0"/>
              <a:t>Run</a:t>
            </a:r>
            <a:r>
              <a:rPr lang="en-US" dirty="0" smtClean="0"/>
              <a:t> button in the Editor menu bar, or pressing </a:t>
            </a:r>
            <a:r>
              <a:rPr lang="en-US" b="1" dirty="0" smtClean="0"/>
              <a:t>F5</a:t>
            </a:r>
            <a:endParaRPr lang="en-US" dirty="0" smtClean="0"/>
          </a:p>
          <a:p>
            <a:r>
              <a:rPr lang="en-US" dirty="0" smtClean="0"/>
              <a:t>MATLAB runs the version of the script that is saved </a:t>
            </a:r>
            <a:r>
              <a:rPr lang="en-US" smtClean="0"/>
              <a:t>to disk. </a:t>
            </a:r>
            <a:r>
              <a:rPr lang="en-US" dirty="0" smtClean="0"/>
              <a:t>The file name in the Editor title bat is appended with an asterisk (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/>
              <a:t>) if the file has been modified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Run</a:t>
            </a:r>
            <a:r>
              <a:rPr lang="en-US" dirty="0" smtClean="0"/>
              <a:t> button automatically saves the file before running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scripts often naturally divide into sections, MATLAB allows you to demarcate code blocks into </a:t>
            </a:r>
            <a:r>
              <a:rPr lang="en-US" i="1" dirty="0" smtClean="0"/>
              <a:t>cells</a:t>
            </a:r>
            <a:endParaRPr lang="en-US" dirty="0" smtClean="0"/>
          </a:p>
          <a:p>
            <a:r>
              <a:rPr lang="en-US" dirty="0" smtClean="0"/>
              <a:t>A cell consists of a line starting with </a:t>
            </a:r>
            <a:r>
              <a:rPr lang="en-US" dirty="0" smtClean="0">
                <a:latin typeface="Courier New"/>
                <a:cs typeface="Courier New"/>
              </a:rPr>
              <a:t>%%</a:t>
            </a:r>
            <a:r>
              <a:rPr lang="en-US" dirty="0" smtClean="0"/>
              <a:t> and the lines that follow</a:t>
            </a:r>
          </a:p>
          <a:p>
            <a:r>
              <a:rPr lang="en-US" dirty="0" smtClean="0"/>
              <a:t>A cell continues until the beginning of the next cell, which is identified by another </a:t>
            </a:r>
            <a:r>
              <a:rPr lang="en-US" dirty="0" smtClean="0">
                <a:latin typeface="Courier New"/>
                <a:cs typeface="Courier New"/>
              </a:rPr>
              <a:t>%%</a:t>
            </a:r>
          </a:p>
          <a:p>
            <a:r>
              <a:rPr lang="en-US" dirty="0" smtClean="0"/>
              <a:t>After the </a:t>
            </a:r>
            <a:r>
              <a:rPr lang="en-US" dirty="0" smtClean="0">
                <a:latin typeface="Courier New"/>
                <a:cs typeface="Courier New"/>
              </a:rPr>
              <a:t>%% </a:t>
            </a:r>
            <a:r>
              <a:rPr lang="en-US" dirty="0" smtClean="0"/>
              <a:t>(and a space), use the rest of the line for a </a:t>
            </a:r>
            <a:r>
              <a:rPr lang="en-US" i="1" dirty="0" smtClean="0"/>
              <a:t>cell title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  <a:r>
              <a:rPr lang="en-US" dirty="0">
                <a:solidFill>
                  <a:srgbClr val="B50026"/>
                </a:solidFill>
              </a:rPr>
              <a:t> </a:t>
            </a:r>
            <a:r>
              <a:rPr lang="en-US" dirty="0" smtClean="0">
                <a:solidFill>
                  <a:srgbClr val="B50026"/>
                </a:solidFill>
              </a:rPr>
              <a:t>Open the file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whalecall_c.m</a:t>
            </a:r>
            <a:r>
              <a:rPr lang="en-US" dirty="0" smtClean="0">
                <a:solidFill>
                  <a:srgbClr val="B50026"/>
                </a:solidFill>
              </a:rPr>
              <a:t> in the Editor, using the edit command</a:t>
            </a:r>
          </a:p>
          <a:p>
            <a:r>
              <a:rPr lang="en-US" dirty="0" smtClean="0"/>
              <a:t>After cells have been defined, you can use the options in the </a:t>
            </a:r>
            <a:r>
              <a:rPr lang="en-US" b="1" dirty="0" smtClean="0"/>
              <a:t>Cell</a:t>
            </a:r>
            <a:r>
              <a:rPr lang="en-US" dirty="0" smtClean="0"/>
              <a:t> menu or the </a:t>
            </a:r>
            <a:r>
              <a:rPr lang="en-US" b="1" dirty="0" smtClean="0"/>
              <a:t>Cell</a:t>
            </a:r>
            <a:r>
              <a:rPr lang="en-US" dirty="0" smtClean="0"/>
              <a:t> toolbar to</a:t>
            </a:r>
          </a:p>
          <a:p>
            <a:pPr lvl="1"/>
            <a:r>
              <a:rPr lang="en-US" dirty="0" smtClean="0"/>
              <a:t>Navigate from cell to cell</a:t>
            </a:r>
          </a:p>
          <a:p>
            <a:pPr lvl="1"/>
            <a:r>
              <a:rPr lang="en-US" dirty="0" smtClean="0"/>
              <a:t>Evaluate the code in a cell</a:t>
            </a:r>
          </a:p>
          <a:p>
            <a:pPr lvl="1"/>
            <a:r>
              <a:rPr lang="en-US" dirty="0" smtClean="0"/>
              <a:t>Examine the results one cell at a time</a:t>
            </a:r>
            <a:endParaRPr lang="en-US" dirty="0"/>
          </a:p>
          <a:p>
            <a:r>
              <a:rPr lang="en-US" dirty="0" smtClean="0"/>
              <a:t>Unlike calling a script from the Command Prompt, the cell evaluation options run the code as shown in the editor, even if the changes are unsaved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mode allows you to modify values in cells and then reevaluate them to see how they impact the output</a:t>
            </a:r>
          </a:p>
          <a:p>
            <a:r>
              <a:rPr lang="en-US" dirty="0" smtClean="0"/>
              <a:t>To modify a cell value, select it and use the Value Modification Tool in the </a:t>
            </a:r>
            <a:r>
              <a:rPr lang="en-US" b="1" dirty="0" smtClean="0"/>
              <a:t>Cell</a:t>
            </a:r>
            <a:r>
              <a:rPr lang="en-US" dirty="0" smtClean="0"/>
              <a:t> toolbar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Specify a modification number and click the desired math operator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2-23 at 11.2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25" y="3429000"/>
            <a:ext cx="4480735" cy="14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T/F: Anything followed by a </a:t>
            </a:r>
            <a:r>
              <a:rPr lang="en-US" sz="2000" dirty="0" smtClean="0">
                <a:latin typeface="Courier New"/>
                <a:cs typeface="Courier New"/>
              </a:rPr>
              <a:t>%</a:t>
            </a:r>
            <a:r>
              <a:rPr lang="en-US" sz="2000" dirty="0" smtClean="0"/>
              <a:t> sign is ignored by MATLAB as a comment</a:t>
            </a:r>
          </a:p>
          <a:p>
            <a:pPr marL="447675" lvl="1" indent="0">
              <a:buNone/>
            </a:pPr>
            <a:r>
              <a:rPr lang="en-US" sz="1600" dirty="0" smtClean="0"/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T/F: </a:t>
            </a:r>
            <a:r>
              <a:rPr lang="en-US" sz="2000" dirty="0" smtClean="0"/>
              <a:t>In cell mode, you can modify your code and rerun it without having to save the file</a:t>
            </a:r>
            <a:endParaRPr lang="en-US" sz="2000" dirty="0"/>
          </a:p>
          <a:p>
            <a:pPr marL="447675" lvl="1" indent="0">
              <a:buNone/>
            </a:pPr>
            <a:r>
              <a:rPr lang="en-US" sz="1600" dirty="0" smtClean="0"/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T/F: </a:t>
            </a:r>
            <a:r>
              <a:rPr lang="en-US" sz="2000" dirty="0" smtClean="0"/>
              <a:t>MATLAB uses all the comment lines up to the first line of code as help for your script files</a:t>
            </a:r>
            <a:endParaRPr lang="en-US" sz="2000" dirty="0"/>
          </a:p>
          <a:p>
            <a:pPr marL="447675" lvl="1" indent="0">
              <a:buNone/>
            </a:pPr>
            <a:r>
              <a:rPr lang="en-US" sz="1600" dirty="0" smtClean="0"/>
              <a:t>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T/F: </a:t>
            </a:r>
            <a:r>
              <a:rPr lang="en-US" sz="2000" dirty="0" smtClean="0"/>
              <a:t>Script files can access and modify any variables already in the base MATLAB workspace</a:t>
            </a:r>
            <a:endParaRPr lang="en-US" sz="2000" dirty="0"/>
          </a:p>
          <a:p>
            <a:pPr marL="447675" lvl="1" indent="0">
              <a:buNone/>
            </a:pPr>
            <a:r>
              <a:rPr lang="en-US" sz="1600" dirty="0"/>
              <a:t>TRUE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has a distinct </a:t>
            </a:r>
            <a:r>
              <a:rPr lang="en-US" i="1" dirty="0" smtClean="0"/>
              <a:t>logical</a:t>
            </a:r>
            <a:r>
              <a:rPr lang="en-US" dirty="0" smtClean="0"/>
              <a:t> data type that may have one of two possible values: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  <a:r>
              <a:rPr lang="en-US" dirty="0" smtClean="0"/>
              <a:t>, which are displayed as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Try: </a:t>
            </a:r>
            <a:r>
              <a:rPr lang="en-US" dirty="0" smtClean="0">
                <a:latin typeface="Courier New"/>
                <a:cs typeface="Courier New"/>
              </a:rPr>
              <a:t>x = pi &gt; 3</a:t>
            </a:r>
          </a:p>
          <a:p>
            <a:r>
              <a:rPr lang="en-US" dirty="0" smtClean="0"/>
              <a:t>To test for equality, use the double equal sign</a:t>
            </a:r>
          </a:p>
          <a:p>
            <a:r>
              <a:rPr lang="en-US" dirty="0" smtClean="0"/>
              <a:t>Try: </a:t>
            </a:r>
            <a:r>
              <a:rPr lang="en-US" dirty="0" smtClean="0">
                <a:latin typeface="Courier New"/>
                <a:cs typeface="Courier New"/>
              </a:rPr>
              <a:t>x = pi == 3</a:t>
            </a:r>
          </a:p>
          <a:p>
            <a:r>
              <a:rPr lang="en-US" dirty="0" smtClean="0"/>
              <a:t>Logical operations can be combined with operators</a:t>
            </a:r>
          </a:p>
          <a:p>
            <a:r>
              <a:rPr lang="en-US" dirty="0" smtClean="0"/>
              <a:t>Try: </a:t>
            </a:r>
            <a:r>
              <a:rPr lang="en-US" dirty="0" smtClean="0">
                <a:latin typeface="Courier New"/>
                <a:cs typeface="Courier New"/>
              </a:rPr>
              <a:t>x = (pi &gt; 3) &amp; (pi &lt; 4)</a:t>
            </a:r>
          </a:p>
          <a:p>
            <a:r>
              <a:rPr lang="en-US" dirty="0" smtClean="0"/>
              <a:t>Try: </a:t>
            </a:r>
            <a:r>
              <a:rPr lang="en-US" dirty="0" smtClean="0">
                <a:latin typeface="Courier New"/>
                <a:cs typeface="Courier New"/>
              </a:rPr>
              <a:t>help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functions are used to test properties of MATLAB variables</a:t>
            </a:r>
          </a:p>
          <a:p>
            <a:pPr lvl="1"/>
            <a:r>
              <a:rPr lang="en-US" dirty="0" smtClean="0"/>
              <a:t>Return type is logical (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/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Try: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load </a:t>
            </a:r>
            <a:r>
              <a:rPr lang="en-US" dirty="0" err="1" smtClean="0">
                <a:latin typeface="Courier New"/>
                <a:cs typeface="Courier New"/>
              </a:rPr>
              <a:t>gasprices.mat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HighMex</a:t>
            </a:r>
            <a:r>
              <a:rPr lang="en-US" dirty="0" smtClean="0">
                <a:latin typeface="Courier New"/>
                <a:cs typeface="Courier New"/>
              </a:rPr>
              <a:t> = Mexico &gt; 2.2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any(</a:t>
            </a:r>
            <a:r>
              <a:rPr lang="en-US" dirty="0" err="1" smtClean="0">
                <a:latin typeface="Courier New"/>
                <a:cs typeface="Courier New"/>
              </a:rPr>
              <a:t>HighMex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functions exist for a variety of MATLAB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59277"/>
              </p:ext>
            </p:extLst>
          </p:nvPr>
        </p:nvGraphicFramePr>
        <p:xfrm>
          <a:off x="2240880" y="2532900"/>
          <a:ext cx="4750590" cy="336062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49877"/>
                <a:gridCol w="2200713"/>
              </a:tblGrid>
              <a:tr h="1060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2889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true, 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logical 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%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|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~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any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all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Logical operations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2889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||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Short-circuit operations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71258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bitand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bitcmp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bitmax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bitxor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bitset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bitget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bitshift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Bitwise operations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eq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~=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&lt;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&gt;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gt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&lt;=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&gt;=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ge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Relational operations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2889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All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is*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 functions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 operations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strcmp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strncmp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strcmpi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strncmpi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71259" marR="71259" marT="35629" marB="3562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String comparisons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1259" marR="71259" marT="35629" marB="356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9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Scripts and Logic</a:t>
            </a:r>
            <a:br>
              <a:rPr lang="en-US" dirty="0" smtClean="0"/>
            </a:br>
            <a:r>
              <a:rPr lang="en-US" i="1" dirty="0" smtClean="0"/>
              <a:t>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running scripts</a:t>
            </a:r>
          </a:p>
          <a:p>
            <a:r>
              <a:rPr lang="en-US" dirty="0" smtClean="0"/>
              <a:t>Editor Cells for Rapid </a:t>
            </a:r>
            <a:r>
              <a:rPr lang="en-US" smtClean="0"/>
              <a:t>Code iteration</a:t>
            </a:r>
            <a:endParaRPr lang="en-US" dirty="0" smtClean="0"/>
          </a:p>
          <a:p>
            <a:r>
              <a:rPr lang="en-US" dirty="0" smtClean="0"/>
              <a:t>Logical Operations</a:t>
            </a:r>
          </a:p>
          <a:p>
            <a:r>
              <a:rPr lang="en-US" dirty="0" smtClean="0"/>
              <a:t>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operations to perform on an array are finding and counting elements that meet certain criteria</a:t>
            </a:r>
          </a:p>
          <a:p>
            <a:r>
              <a:rPr lang="en-US" dirty="0" smtClean="0"/>
              <a:t>Both cases require writing a logical expression to specify the elements of interest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find</a:t>
            </a:r>
            <a:r>
              <a:rPr lang="en-US" dirty="0" smtClean="0"/>
              <a:t> function returns the indices of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values in a logical array, which is often passed “on the fly”: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find(</a:t>
            </a:r>
            <a:r>
              <a:rPr lang="en-US" dirty="0" err="1" smtClean="0">
                <a:latin typeface="Courier New"/>
                <a:cs typeface="Courier New"/>
              </a:rPr>
              <a:t>HighMex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find(Mexico &gt; 2.2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  <a:r>
              <a:rPr lang="en-US" dirty="0" smtClean="0"/>
              <a:t> convert to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r>
              <a:rPr lang="en-US" dirty="0" smtClean="0"/>
              <a:t>, one way to count the number of trues in a logical array is to apply the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/>
              <a:t> function: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sum(</a:t>
            </a:r>
            <a:r>
              <a:rPr lang="en-US" dirty="0" err="1" smtClean="0">
                <a:latin typeface="Courier New"/>
                <a:cs typeface="Courier New"/>
              </a:rPr>
              <a:t>HighMex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An alternative is the </a:t>
            </a:r>
            <a:r>
              <a:rPr lang="en-US" dirty="0" err="1" smtClean="0">
                <a:latin typeface="Courier New"/>
                <a:cs typeface="Courier New"/>
              </a:rPr>
              <a:t>nnz</a:t>
            </a:r>
            <a:r>
              <a:rPr lang="en-US" dirty="0" smtClean="0"/>
              <a:t> function, which returns the number of nonzero elements in an array: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nnz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HighMex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nnz</a:t>
            </a:r>
            <a:r>
              <a:rPr lang="en-US" dirty="0" smtClean="0"/>
              <a:t> is useful for matrix data, because it automatically reshapes the data into a vector</a:t>
            </a:r>
          </a:p>
          <a:p>
            <a:r>
              <a:rPr lang="en-US" dirty="0"/>
              <a:t>Since the output of </a:t>
            </a:r>
            <a:r>
              <a:rPr lang="en-US" dirty="0">
                <a:latin typeface="Courier New"/>
                <a:cs typeface="Courier New"/>
              </a:rPr>
              <a:t>find</a:t>
            </a:r>
            <a:r>
              <a:rPr lang="en-US" dirty="0"/>
              <a:t> is the locations of the 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 elements, we can use the return to index into other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reason to use </a:t>
            </a:r>
            <a:r>
              <a:rPr lang="en-US" dirty="0" smtClean="0">
                <a:latin typeface="Courier New"/>
                <a:cs typeface="Courier New"/>
              </a:rPr>
              <a:t>find</a:t>
            </a:r>
            <a:r>
              <a:rPr lang="en-US" dirty="0" smtClean="0"/>
              <a:t> is to build an index of relevant values within an array</a:t>
            </a:r>
          </a:p>
          <a:p>
            <a:r>
              <a:rPr lang="en-US" dirty="0" smtClean="0"/>
              <a:t>MATLAB provides a more elegant solution without having to use </a:t>
            </a:r>
            <a:r>
              <a:rPr lang="en-US" dirty="0" smtClean="0">
                <a:latin typeface="Courier New"/>
                <a:cs typeface="Courier New"/>
              </a:rPr>
              <a:t>find</a:t>
            </a:r>
            <a:r>
              <a:rPr lang="en-US" dirty="0" smtClean="0"/>
              <a:t>: </a:t>
            </a:r>
            <a:r>
              <a:rPr lang="en-US" i="1" dirty="0" smtClean="0"/>
              <a:t>logical indexing</a:t>
            </a:r>
            <a:endParaRPr lang="en-US" dirty="0" smtClean="0"/>
          </a:p>
          <a:p>
            <a:r>
              <a:rPr lang="en-US" dirty="0" smtClean="0"/>
              <a:t>Try: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x = [42,pi,0,7];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y = [</a:t>
            </a:r>
            <a:r>
              <a:rPr lang="en-US" dirty="0" err="1" smtClean="0">
                <a:latin typeface="Courier New"/>
                <a:cs typeface="Courier New"/>
              </a:rPr>
              <a:t>true,false,false,true</a:t>
            </a:r>
            <a:r>
              <a:rPr lang="en-US" dirty="0" smtClean="0">
                <a:latin typeface="Courier New"/>
                <a:cs typeface="Courier New"/>
              </a:rPr>
              <a:t>];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x(y)</a:t>
            </a:r>
          </a:p>
          <a:p>
            <a:r>
              <a:rPr lang="en-US" dirty="0" smtClean="0"/>
              <a:t>This is most commonly done using a logical condition to create the logical index: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x = x(x&gt;4)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World’s Tallest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</a:t>
            </a:r>
            <a:r>
              <a:rPr lang="en-US" dirty="0" smtClean="0">
                <a:latin typeface="Courier New"/>
                <a:cs typeface="Courier New"/>
              </a:rPr>
              <a:t>Exercise1.mat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r>
              <a:rPr lang="en-US" dirty="0" smtClean="0"/>
              <a:t>data about the 200 tallest buildings in the world, ranked by height. Do the following in a script file and as </a:t>
            </a:r>
            <a:r>
              <a:rPr lang="en-US" dirty="0" smtClean="0">
                <a:latin typeface="Courier New"/>
                <a:cs typeface="Courier New"/>
              </a:rPr>
              <a:t>Exercise1.m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Load </a:t>
            </a:r>
            <a:r>
              <a:rPr lang="en-US" dirty="0" smtClean="0">
                <a:latin typeface="Courier New"/>
                <a:cs typeface="Courier New"/>
              </a:rPr>
              <a:t>Exercise1.mat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Convert the height from feet to meters (1 foot = 0.3048 meters)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How many buildings are over 400m tall?</a:t>
            </a:r>
          </a:p>
          <a:p>
            <a:pPr marL="1236663" lvl="2" indent="-342900">
              <a:buFont typeface="+mj-lt"/>
              <a:buAutoNum type="arabicParenR"/>
            </a:pPr>
            <a:r>
              <a:rPr lang="en-US" dirty="0" smtClean="0"/>
              <a:t>What are their heights?</a:t>
            </a:r>
          </a:p>
          <a:p>
            <a:pPr marL="1236663" lvl="2" indent="-342900">
              <a:buFont typeface="+mj-lt"/>
              <a:buAutoNum type="arabicParenR"/>
            </a:pPr>
            <a:r>
              <a:rPr lang="en-US" dirty="0" smtClean="0"/>
              <a:t>What are their names?</a:t>
            </a:r>
          </a:p>
          <a:p>
            <a:pPr marL="1236663" lvl="2" indent="-342900">
              <a:buFont typeface="+mj-lt"/>
              <a:buAutoNum type="arabicParenR"/>
            </a:pPr>
            <a:r>
              <a:rPr lang="en-US" dirty="0" smtClean="0"/>
              <a:t>Where are they located?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Which of the buildings over 400m tall were finished prior to 2000?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Which buildings were completed no later than 1950 and are at least 250m tall?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How many buildings on the list are in Australia? (Hint: remember </a:t>
            </a:r>
            <a:r>
              <a:rPr lang="en-US" dirty="0" smtClean="0">
                <a:latin typeface="Courier New"/>
                <a:cs typeface="Courier New"/>
              </a:rPr>
              <a:t>== </a:t>
            </a:r>
            <a:r>
              <a:rPr lang="en-US" dirty="0" smtClean="0"/>
              <a:t>is only for numeric comparison)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logic to make our scripts more general</a:t>
            </a:r>
          </a:p>
          <a:p>
            <a:r>
              <a:rPr lang="en-US" dirty="0" smtClean="0"/>
              <a:t>MATLAB makes use of </a:t>
            </a:r>
            <a:r>
              <a:rPr lang="en-US" i="1" dirty="0" smtClean="0"/>
              <a:t>keywords</a:t>
            </a:r>
            <a:r>
              <a:rPr lang="en-US" dirty="0" smtClean="0"/>
              <a:t> to control code execution</a:t>
            </a:r>
          </a:p>
          <a:p>
            <a:pPr lvl="1"/>
            <a:r>
              <a:rPr lang="en-US" dirty="0" smtClean="0"/>
              <a:t>Reserved words with special meaning</a:t>
            </a:r>
          </a:p>
          <a:p>
            <a:r>
              <a:rPr lang="en-US" dirty="0" smtClean="0"/>
              <a:t>The MATLAB Editor displays reserved keywords in blue, and they are recognized as directions for flow control</a:t>
            </a:r>
          </a:p>
          <a:p>
            <a:r>
              <a:rPr lang="en-US" dirty="0" smtClean="0"/>
              <a:t>Try: </a:t>
            </a:r>
            <a:r>
              <a:rPr lang="en-US" dirty="0" err="1" smtClean="0">
                <a:latin typeface="Courier New"/>
                <a:cs typeface="Courier New"/>
              </a:rPr>
              <a:t>iskeyword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employs the same </a:t>
            </a:r>
            <a:r>
              <a:rPr lang="en-US" i="1" dirty="0" smtClean="0"/>
              <a:t>programming constructions</a:t>
            </a:r>
            <a:r>
              <a:rPr lang="en-US" dirty="0" smtClean="0"/>
              <a:t> as other languages</a:t>
            </a:r>
          </a:p>
          <a:p>
            <a:r>
              <a:rPr lang="en-US" dirty="0" smtClean="0"/>
              <a:t>Two of the most common are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if-</a:t>
            </a: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-else </a:t>
            </a: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Mutually exclusive branching based on the values of arbitrary logical conditions is achieved using the </a:t>
            </a:r>
            <a:r>
              <a:rPr lang="en-US" dirty="0" smtClean="0">
                <a:latin typeface="Courier New"/>
                <a:cs typeface="Courier New"/>
              </a:rPr>
              <a:t>if-</a:t>
            </a: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-else</a:t>
            </a:r>
            <a:r>
              <a:rPr lang="en-US" dirty="0" smtClean="0"/>
              <a:t> construction:</a:t>
            </a:r>
          </a:p>
          <a:p>
            <a:pPr marL="449262" lvl="1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(</a:t>
            </a:r>
            <a:r>
              <a:rPr lang="en-US" i="1" dirty="0" smtClean="0">
                <a:latin typeface="Courier New"/>
                <a:cs typeface="Courier New"/>
              </a:rPr>
              <a:t>logical test 1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1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i="1" dirty="0" smtClean="0">
                <a:latin typeface="Courier New"/>
                <a:cs typeface="Courier New"/>
              </a:rPr>
              <a:t>logical test 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2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else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Only one block of code is executed, with the logical tests performed in order and only as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switch-case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a finite set of discrete possible values for a variable, you can use the </a:t>
            </a:r>
            <a:r>
              <a:rPr lang="en-US" dirty="0" smtClean="0">
                <a:latin typeface="Courier New"/>
                <a:cs typeface="Courier New"/>
              </a:rPr>
              <a:t>switch-case </a:t>
            </a:r>
            <a:r>
              <a:rPr lang="en-US" dirty="0" smtClean="0"/>
              <a:t>construction: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 </a:t>
            </a:r>
            <a:r>
              <a:rPr lang="en-US" i="1" dirty="0" smtClean="0">
                <a:latin typeface="Courier New"/>
                <a:cs typeface="Courier New"/>
              </a:rPr>
              <a:t>expression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case </a:t>
            </a:r>
            <a:r>
              <a:rPr lang="en-US" i="1" dirty="0" smtClean="0">
                <a:latin typeface="Courier New"/>
                <a:cs typeface="Courier New"/>
              </a:rPr>
              <a:t>value 1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statements 1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case </a:t>
            </a:r>
            <a:r>
              <a:rPr lang="en-US" i="1" dirty="0" smtClean="0">
                <a:latin typeface="Courier New"/>
                <a:cs typeface="Courier New"/>
              </a:rPr>
              <a:t>value 2</a:t>
            </a:r>
          </a:p>
          <a:p>
            <a:pPr marL="449262" lvl="1" indent="0">
              <a:buNone/>
            </a:pPr>
            <a:r>
              <a:rPr lang="en-US" i="1" dirty="0">
                <a:latin typeface="Courier New"/>
                <a:cs typeface="Courier New"/>
              </a:rPr>
              <a:t>	</a:t>
            </a:r>
            <a:r>
              <a:rPr lang="en-US" i="1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statements 2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otherwise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statements 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en-US" dirty="0" smtClean="0"/>
              <a:t>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/>
                <a:cs typeface="Courier New"/>
              </a:rPr>
              <a:t>for</a:t>
            </a:r>
            <a:r>
              <a:rPr lang="en-US" sz="2000" dirty="0" smtClean="0"/>
              <a:t>-loop executes code for a fixed sequence of values of a parameter within the loop, one time for each value, in order</a:t>
            </a:r>
          </a:p>
          <a:p>
            <a:r>
              <a:rPr lang="en-US" sz="2000" dirty="0" smtClean="0"/>
              <a:t>The parameter is known as the loop index and is a regular MATLAB variable:</a:t>
            </a:r>
          </a:p>
          <a:p>
            <a:pPr marL="449262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for </a:t>
            </a:r>
            <a:r>
              <a:rPr lang="en-US" sz="1600" i="1" dirty="0" smtClean="0">
                <a:latin typeface="Courier New"/>
                <a:cs typeface="Courier New"/>
              </a:rPr>
              <a:t>index = </a:t>
            </a:r>
            <a:r>
              <a:rPr lang="en-US" sz="1600" i="1" dirty="0" err="1" smtClean="0">
                <a:latin typeface="Courier New"/>
                <a:cs typeface="Courier New"/>
              </a:rPr>
              <a:t>first:increment:last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statements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pPr marL="269875" lvl="1" indent="-269875">
              <a:spcBef>
                <a:spcPct val="40000"/>
              </a:spcBef>
              <a:buFontTx/>
              <a:buChar char="•"/>
            </a:pPr>
            <a:r>
              <a:rPr lang="en-US" sz="2000" dirty="0" smtClean="0"/>
              <a:t>A row vector variable can be used in place of a range declaration:</a:t>
            </a:r>
          </a:p>
          <a:p>
            <a:pPr marL="446088" lvl="2" indent="0">
              <a:spcBef>
                <a:spcPct val="400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for </a:t>
            </a:r>
            <a:r>
              <a:rPr lang="en-US" sz="1600" i="1" dirty="0">
                <a:latin typeface="Courier New"/>
                <a:cs typeface="Courier New"/>
              </a:rPr>
              <a:t>index = </a:t>
            </a:r>
            <a:r>
              <a:rPr lang="en-US" sz="1600" i="1" dirty="0" smtClean="0">
                <a:latin typeface="Courier New"/>
                <a:cs typeface="Courier New"/>
              </a:rPr>
              <a:t>[1,2,3,5,8,13]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statements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r>
              <a:rPr lang="en-US" sz="2000" dirty="0" smtClean="0"/>
              <a:t>The index can be used for calculations within the loop; it also persists in memory after the loop terminates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While</a:t>
            </a:r>
            <a:r>
              <a:rPr lang="en-US" dirty="0" smtClean="0"/>
              <a:t>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/>
                <a:cs typeface="Courier New"/>
              </a:rPr>
              <a:t>for</a:t>
            </a:r>
            <a:r>
              <a:rPr lang="en-US" sz="2000" dirty="0" smtClean="0"/>
              <a:t>-loop requires advanced knowledge of how many iterations of the loop are required</a:t>
            </a:r>
          </a:p>
          <a:p>
            <a:r>
              <a:rPr lang="en-US" sz="2000" dirty="0" smtClean="0"/>
              <a:t>To execute a code block repeatedly until a condition is achieved, you can use a </a:t>
            </a:r>
            <a:r>
              <a:rPr lang="en-US" sz="2000" dirty="0" smtClean="0">
                <a:latin typeface="Courier New"/>
                <a:cs typeface="Courier New"/>
              </a:rPr>
              <a:t>while</a:t>
            </a:r>
            <a:r>
              <a:rPr lang="en-US" sz="2000" dirty="0" smtClean="0"/>
              <a:t>-loop:</a:t>
            </a:r>
          </a:p>
          <a:p>
            <a:pPr marL="449262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w</a:t>
            </a:r>
            <a:r>
              <a:rPr lang="en-US" sz="1600" dirty="0" smtClean="0">
                <a:latin typeface="Courier New"/>
                <a:cs typeface="Courier New"/>
              </a:rPr>
              <a:t>hile </a:t>
            </a:r>
            <a:r>
              <a:rPr lang="en-US" sz="1600" i="1" dirty="0" smtClean="0">
                <a:latin typeface="Courier New"/>
                <a:cs typeface="Courier New"/>
              </a:rPr>
              <a:t>condition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statements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pPr marL="269875" lvl="1" indent="-269875">
              <a:spcBef>
                <a:spcPct val="40000"/>
              </a:spcBef>
              <a:buFontTx/>
              <a:buChar char="•"/>
            </a:pPr>
            <a:r>
              <a:rPr lang="en-US" sz="2000" dirty="0" smtClean="0"/>
              <a:t>The code contained in the loop will be executed as long as the logical </a:t>
            </a:r>
            <a:r>
              <a:rPr lang="en-US" sz="2000" i="1" dirty="0" smtClean="0">
                <a:latin typeface="Courier New"/>
                <a:cs typeface="Courier New"/>
              </a:rPr>
              <a:t>condition</a:t>
            </a:r>
            <a:r>
              <a:rPr lang="en-US" sz="2000" dirty="0" smtClean="0"/>
              <a:t> evaluates as true</a:t>
            </a:r>
            <a:endParaRPr lang="en-US" sz="1600" dirty="0" smtClean="0"/>
          </a:p>
          <a:p>
            <a:r>
              <a:rPr lang="en-US" sz="2000" dirty="0" smtClean="0"/>
              <a:t>The entire block will be evaluated, even if </a:t>
            </a:r>
            <a:r>
              <a:rPr lang="en-US" sz="2000" dirty="0" smtClean="0">
                <a:latin typeface="Courier New"/>
                <a:cs typeface="Courier New"/>
              </a:rPr>
              <a:t>condition</a:t>
            </a:r>
            <a:r>
              <a:rPr lang="en-US" sz="2000" dirty="0" smtClean="0"/>
              <a:t> becomes </a:t>
            </a:r>
            <a:r>
              <a:rPr lang="en-US" sz="2000" dirty="0" smtClean="0">
                <a:latin typeface="Courier New"/>
                <a:cs typeface="Courier New"/>
              </a:rPr>
              <a:t>false</a:t>
            </a:r>
          </a:p>
          <a:p>
            <a:pPr lvl="1"/>
            <a:r>
              <a:rPr lang="en-US" dirty="0" smtClean="0"/>
              <a:t>The loop terminates only when </a:t>
            </a:r>
            <a:r>
              <a:rPr lang="en-US" dirty="0" smtClean="0">
                <a:latin typeface="Courier New"/>
                <a:cs typeface="Courier New"/>
              </a:rPr>
              <a:t>condition</a:t>
            </a:r>
            <a:r>
              <a:rPr lang="en-US" dirty="0" smtClean="0"/>
              <a:t> is reevaluated at the beginning of the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en-US" dirty="0" smtClean="0"/>
              <a:t>Scripts and Logic</a:t>
            </a:r>
            <a:br>
              <a:rPr lang="en-US" dirty="0" smtClean="0"/>
            </a:br>
            <a:r>
              <a:rPr lang="en-US" i="1" dirty="0" smtClean="0"/>
              <a:t>Learning Outcomes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Command History and the MATLAB Editor to write, save, and execute script files</a:t>
            </a:r>
          </a:p>
          <a:p>
            <a:r>
              <a:rPr lang="en-US" dirty="0" smtClean="0"/>
              <a:t>Use cell mode to partition large scripts into smaller parts</a:t>
            </a:r>
          </a:p>
          <a:p>
            <a:r>
              <a:rPr lang="en-US" dirty="0" smtClean="0"/>
              <a:t>Perform logical operations on variables</a:t>
            </a:r>
          </a:p>
          <a:p>
            <a:r>
              <a:rPr lang="en-US" dirty="0" smtClean="0"/>
              <a:t>Use loops and logical branching in code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Sometimes, it’s necessary to exit a control structure manually. MATLAB has a variety of ways to do this: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break</a:t>
            </a:r>
            <a:r>
              <a:rPr lang="en-US" dirty="0" smtClean="0"/>
              <a:t>	terminate execution of a for or while loop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continue</a:t>
            </a:r>
            <a:r>
              <a:rPr lang="en-US" dirty="0" smtClean="0"/>
              <a:t>	pass control to the next iteration of a for or while loop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error</a:t>
            </a:r>
            <a:r>
              <a:rPr lang="en-US" dirty="0" smtClean="0"/>
              <a:t>	abort the loop and display a message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return</a:t>
            </a:r>
            <a:r>
              <a:rPr lang="en-US" dirty="0" smtClean="0"/>
              <a:t>	return to invoking function (a </a:t>
            </a:r>
            <a:r>
              <a:rPr lang="en-US" i="1" dirty="0" smtClean="0"/>
              <a:t>normal</a:t>
            </a:r>
            <a:r>
              <a:rPr lang="en-US" dirty="0" smtClean="0"/>
              <a:t> return)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programming can be carried out in the Command Window by typing commands one after another at the prompt</a:t>
            </a:r>
          </a:p>
          <a:p>
            <a:pPr lvl="1"/>
            <a:r>
              <a:rPr lang="en-US" dirty="0" smtClean="0">
                <a:cs typeface="Courier New"/>
              </a:rPr>
              <a:t>This works well for computations and displays that can be expressed in a few commands</a:t>
            </a:r>
          </a:p>
          <a:p>
            <a:r>
              <a:rPr lang="en-US" dirty="0" smtClean="0">
                <a:cs typeface="Courier New"/>
              </a:rPr>
              <a:t>Increased complexity, with long sequences of commands, or desired repeatability makes this impractical</a:t>
            </a:r>
          </a:p>
          <a:p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fs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 = 4000;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f0 = 175;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t = 0:1/fs:1.5;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y1 = sin(2*pi*f0*t);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y2 = sin(2*pi*2*f0*t);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y3 = sin(2*pi*3*f0*t);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y0 = y1+y2+y3;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A = (2*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exp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(-1.5*t)).*sin(2*pi*0.65*t);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call = A.*y0;</a:t>
            </a:r>
          </a:p>
          <a:p>
            <a:pPr marL="449262" lvl="1" indent="0">
              <a:buNone/>
            </a:pP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soundsc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call,fs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plot(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t,call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You just modeled the call of a blue whale</a:t>
            </a:r>
            <a:endParaRPr lang="en-US" dirty="0"/>
          </a:p>
          <a:p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change the model at all, it’s difficult to do when working this way</a:t>
            </a:r>
          </a:p>
          <a:p>
            <a:pPr lvl="1"/>
            <a:r>
              <a:rPr lang="en-US" dirty="0" smtClean="0">
                <a:cs typeface="Courier New"/>
              </a:rPr>
              <a:t>At best, the commands have to be copied and pasted, and then altered, with every iteration</a:t>
            </a:r>
          </a:p>
          <a:p>
            <a:r>
              <a:rPr lang="en-US" dirty="0" smtClean="0">
                <a:cs typeface="Courier New"/>
              </a:rPr>
              <a:t>MATLAB keeps a history of the commands you type in the </a:t>
            </a:r>
            <a:r>
              <a:rPr lang="en-US" b="1" dirty="0" smtClean="0">
                <a:cs typeface="Courier New"/>
              </a:rPr>
              <a:t>Command History </a:t>
            </a:r>
            <a:r>
              <a:rPr lang="en-US" dirty="0" smtClean="0">
                <a:cs typeface="Courier New"/>
              </a:rPr>
              <a:t>window of the MATLAB Desktop</a:t>
            </a:r>
          </a:p>
          <a:p>
            <a:r>
              <a:rPr lang="en-US" dirty="0" smtClean="0">
                <a:cs typeface="Courier New"/>
              </a:rPr>
              <a:t>They remain from session to session until you delete them</a:t>
            </a:r>
          </a:p>
          <a:p>
            <a:pPr lvl="1"/>
            <a:r>
              <a:rPr lang="en-US" dirty="0" smtClean="0">
                <a:cs typeface="Courier New"/>
              </a:rPr>
              <a:t>They can be referenced using the Up Arrow key or by dragging them to the prompt</a:t>
            </a:r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Right</a:t>
            </a:r>
            <a:r>
              <a:rPr lang="en-US" dirty="0">
                <a:cs typeface="Courier New"/>
              </a:rPr>
              <a:t>-clicking </a:t>
            </a:r>
            <a:r>
              <a:rPr lang="en-US" dirty="0" smtClean="0">
                <a:cs typeface="Courier New"/>
              </a:rPr>
              <a:t>one or more items in the Command History displays </a:t>
            </a:r>
            <a:r>
              <a:rPr lang="en-US" dirty="0">
                <a:cs typeface="Courier New"/>
              </a:rPr>
              <a:t>a context </a:t>
            </a:r>
            <a:r>
              <a:rPr lang="en-US" dirty="0" smtClean="0">
                <a:cs typeface="Courier New"/>
              </a:rPr>
              <a:t>menu</a:t>
            </a:r>
          </a:p>
          <a:p>
            <a:r>
              <a:rPr lang="en-US" dirty="0" smtClean="0">
                <a:solidFill>
                  <a:srgbClr val="B50026"/>
                </a:solidFill>
                <a:cs typeface="Courier New"/>
              </a:rPr>
              <a:t>Try: Select the commands you typed to model the whale call, right-click, and choose </a:t>
            </a:r>
            <a:r>
              <a:rPr lang="en-US" b="1" dirty="0" smtClean="0">
                <a:solidFill>
                  <a:srgbClr val="B50026"/>
                </a:solidFill>
                <a:cs typeface="Courier New"/>
              </a:rPr>
              <a:t>Create Script </a:t>
            </a:r>
            <a:r>
              <a:rPr lang="en-US" dirty="0" smtClean="0">
                <a:solidFill>
                  <a:srgbClr val="B50026"/>
                </a:solidFill>
                <a:cs typeface="Courier New"/>
              </a:rPr>
              <a:t>from the menu</a:t>
            </a:r>
            <a:endParaRPr lang="en-US" dirty="0">
              <a:solidFill>
                <a:srgbClr val="B50026"/>
              </a:solidFill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2-23 at 10.4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1" y="3665361"/>
            <a:ext cx="2937489" cy="22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choose </a:t>
            </a:r>
            <a:r>
              <a:rPr lang="en-US" b="1" dirty="0" smtClean="0"/>
              <a:t>Create Script </a:t>
            </a:r>
            <a:r>
              <a:rPr lang="en-US" dirty="0" smtClean="0"/>
              <a:t>from the Command History, the commands are displayed in the Editor</a:t>
            </a:r>
          </a:p>
          <a:p>
            <a:r>
              <a:rPr lang="en-US" dirty="0" smtClean="0">
                <a:cs typeface="Courier New"/>
              </a:rPr>
              <a:t>The Editor is used to write, edit, run, debug, and publish MATLAB code files, which are simply sequences of commands</a:t>
            </a:r>
          </a:p>
          <a:p>
            <a:pPr lvl="1"/>
            <a:r>
              <a:rPr lang="en-US" dirty="0" smtClean="0">
                <a:cs typeface="Courier New"/>
              </a:rPr>
              <a:t>Code files always have a </a:t>
            </a:r>
            <a:r>
              <a:rPr lang="en-US" dirty="0" smtClean="0">
                <a:latin typeface="Courier New"/>
                <a:cs typeface="Courier New"/>
              </a:rPr>
              <a:t>.m</a:t>
            </a:r>
            <a:r>
              <a:rPr lang="en-US" dirty="0" smtClean="0">
                <a:cs typeface="Courier New"/>
              </a:rPr>
              <a:t> extension</a:t>
            </a:r>
          </a:p>
          <a:p>
            <a:r>
              <a:rPr lang="en-US" dirty="0" smtClean="0">
                <a:cs typeface="Courier New"/>
              </a:rPr>
              <a:t>You can view and edit the thousands of code files that ship with MATLAB or those that you write yourself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open the Editor and begin a new file, type: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edit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 smtClean="0">
                <a:cs typeface="Courier New"/>
              </a:rPr>
              <a:t>or select </a:t>
            </a:r>
            <a:r>
              <a:rPr lang="en-US" b="1" dirty="0" err="1" smtClean="0">
                <a:cs typeface="Courier New"/>
              </a:rPr>
              <a:t>File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cs typeface="Courier New"/>
              </a:rPr>
              <a:t>New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cs typeface="Courier New"/>
              </a:rPr>
              <a:t>Script</a:t>
            </a:r>
            <a:r>
              <a:rPr lang="en-US" b="1" dirty="0" smtClean="0">
                <a:cs typeface="Courier New"/>
              </a:rPr>
              <a:t/>
            </a:r>
            <a:br>
              <a:rPr lang="en-US" b="1" dirty="0" smtClean="0">
                <a:cs typeface="Courier New"/>
              </a:rPr>
            </a:br>
            <a:r>
              <a:rPr lang="en-US" dirty="0" smtClean="0">
                <a:cs typeface="Courier New"/>
              </a:rPr>
              <a:t>or click the </a:t>
            </a:r>
            <a:r>
              <a:rPr lang="en-US" b="1" dirty="0" smtClean="0">
                <a:cs typeface="Courier New"/>
              </a:rPr>
              <a:t>New Script </a:t>
            </a:r>
            <a:r>
              <a:rPr lang="en-US" dirty="0" smtClean="0">
                <a:cs typeface="Courier New"/>
              </a:rPr>
              <a:t>icon in the menu bar</a:t>
            </a:r>
          </a:p>
          <a:p>
            <a:r>
              <a:rPr lang="en-US" dirty="0" smtClean="0">
                <a:cs typeface="Courier New"/>
              </a:rPr>
              <a:t>To open an existing file in the Editor, type: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/>
                <a:cs typeface="Courier New"/>
              </a:rPr>
              <a:t>edit </a:t>
            </a:r>
            <a:r>
              <a:rPr lang="en-US" i="1" dirty="0" smtClean="0">
                <a:latin typeface="Courier New"/>
                <a:cs typeface="Courier New"/>
              </a:rPr>
              <a:t>filename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43127</TotalTime>
  <Words>1696</Words>
  <Application>Microsoft Office PowerPoint</Application>
  <PresentationFormat>On-screen Show (4:3)</PresentationFormat>
  <Paragraphs>245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Standardformgivning</vt:lpstr>
      <vt:lpstr>MATLAB Scripts and Logic</vt:lpstr>
      <vt:lpstr>MATLAB Scripts and Logic Outline</vt:lpstr>
      <vt:lpstr>MATLAB Scripts and Logic Learning Outcomes</vt:lpstr>
      <vt:lpstr>The Command History</vt:lpstr>
      <vt:lpstr>The Command History</vt:lpstr>
      <vt:lpstr>The Command History</vt:lpstr>
      <vt:lpstr>The Command History</vt:lpstr>
      <vt:lpstr>The MATLAB Editor</vt:lpstr>
      <vt:lpstr>The MATLAB Editor</vt:lpstr>
      <vt:lpstr>Script Files</vt:lpstr>
      <vt:lpstr>Script Files</vt:lpstr>
      <vt:lpstr>Running a Script</vt:lpstr>
      <vt:lpstr>Code Cells</vt:lpstr>
      <vt:lpstr>Code Cells</vt:lpstr>
      <vt:lpstr>Code Cells</vt:lpstr>
      <vt:lpstr>Quiz</vt:lpstr>
      <vt:lpstr>Logical Operations</vt:lpstr>
      <vt:lpstr>Logical Functions</vt:lpstr>
      <vt:lpstr>Logical Functions</vt:lpstr>
      <vt:lpstr>Finding and Counting</vt:lpstr>
      <vt:lpstr>Finding and Counting</vt:lpstr>
      <vt:lpstr>Logical Indexing</vt:lpstr>
      <vt:lpstr>Exercise 1: World’s Tallest Buildings</vt:lpstr>
      <vt:lpstr>Programming Keywords</vt:lpstr>
      <vt:lpstr>Flow Control</vt:lpstr>
      <vt:lpstr>The if-elseif-else Construction</vt:lpstr>
      <vt:lpstr>The switch-case Construction</vt:lpstr>
      <vt:lpstr>For-Loops</vt:lpstr>
      <vt:lpstr>While-Loops</vt:lpstr>
      <vt:lpstr>Breaking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1373</cp:revision>
  <dcterms:created xsi:type="dcterms:W3CDTF">2007-02-23T12:59:28Z</dcterms:created>
  <dcterms:modified xsi:type="dcterms:W3CDTF">2011-10-07T10:17:17Z</dcterms:modified>
</cp:coreProperties>
</file>