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7" r:id="rId3"/>
    <p:sldId id="604" r:id="rId4"/>
    <p:sldId id="625" r:id="rId5"/>
    <p:sldId id="626" r:id="rId6"/>
    <p:sldId id="627" r:id="rId7"/>
    <p:sldId id="628" r:id="rId8"/>
    <p:sldId id="630" r:id="rId9"/>
    <p:sldId id="631" r:id="rId10"/>
    <p:sldId id="632" r:id="rId11"/>
    <p:sldId id="623" r:id="rId12"/>
    <p:sldId id="644" r:id="rId13"/>
    <p:sldId id="645" r:id="rId14"/>
    <p:sldId id="646" r:id="rId15"/>
    <p:sldId id="647" r:id="rId16"/>
    <p:sldId id="648" r:id="rId17"/>
    <p:sldId id="649" r:id="rId18"/>
  </p:sldIdLst>
  <p:sldSz cx="9144000" cy="6858000" type="screen4x3"/>
  <p:notesSz cx="6858000" cy="9296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F767A"/>
    <a:srgbClr val="CCECFF"/>
    <a:srgbClr val="BB001F"/>
    <a:srgbClr val="66CCFF"/>
    <a:srgbClr val="EAEAEA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8864" autoAdjust="0"/>
  </p:normalViewPr>
  <p:slideViewPr>
    <p:cSldViewPr>
      <p:cViewPr>
        <p:scale>
          <a:sx n="100" d="100"/>
          <a:sy n="100" d="100"/>
        </p:scale>
        <p:origin x="-1608" y="-432"/>
      </p:cViewPr>
      <p:guideLst>
        <p:guide orient="horz" pos="2153"/>
        <p:guide orient="horz" pos="3849"/>
        <p:guide orient="horz" pos="1100"/>
        <p:guide orient="horz" pos="4209"/>
        <p:guide orient="horz" pos="301"/>
        <p:guide pos="2880"/>
        <p:guide pos="340"/>
        <p:guide pos="5420"/>
        <p:guide pos="2931"/>
      </p:guideLst>
    </p:cSldViewPr>
  </p:slideViewPr>
  <p:outlineViewPr>
    <p:cViewPr>
      <p:scale>
        <a:sx n="33" d="100"/>
        <a:sy n="33" d="100"/>
      </p:scale>
      <p:origin x="0" y="6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14" y="-58"/>
      </p:cViewPr>
      <p:guideLst>
        <p:guide orient="horz" pos="2928"/>
        <p:guide pos="2160"/>
      </p:guideLst>
    </p:cSldViewPr>
  </p:notesViewPr>
  <p:gridSpacing cx="44805" cy="448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3A401F79-B537-4B79-B95A-5C0FF4231B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50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14561"/>
            <a:ext cx="5485805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A5C20F66-52DC-4C66-9B65-3009F42F13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72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2-01 at 8.14.19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90" y="964725"/>
            <a:ext cx="7001988" cy="5785680"/>
          </a:xfrm>
          <a:prstGeom prst="rect">
            <a:avLst/>
          </a:prstGeom>
        </p:spPr>
      </p:pic>
      <p:pic>
        <p:nvPicPr>
          <p:cNvPr id="5" name="Picture 15" descr="Title-b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0" y="4884738"/>
            <a:ext cx="510063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144000" y="3429000"/>
            <a:ext cx="1436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1400" dirty="0">
                <a:solidFill>
                  <a:schemeClr val="bg1"/>
                </a:solidFill>
              </a:rPr>
              <a:t>Rank the picture below the Core </a:t>
            </a:r>
            <a:r>
              <a:rPr lang="sv-SE" sz="1400" u="sng" dirty="0">
                <a:solidFill>
                  <a:schemeClr val="bg1"/>
                </a:solidFill>
              </a:rPr>
              <a:t>on the template slide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-1436688" y="4121150"/>
            <a:ext cx="1436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36pt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-1581150" y="5021263"/>
            <a:ext cx="1581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subtitle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18pt</a:t>
            </a:r>
          </a:p>
        </p:txBody>
      </p:sp>
      <p:pic>
        <p:nvPicPr>
          <p:cNvPr id="10" name="Picture 21" descr="Studsvik_logo_n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376238"/>
            <a:ext cx="18097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750" y="3492500"/>
            <a:ext cx="4032250" cy="14700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Overview</a:t>
            </a:r>
            <a:endParaRPr lang="sv-S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0863" y="5019675"/>
            <a:ext cx="4032250" cy="665163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ct val="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Studsvik Scandpower</a:t>
            </a:r>
          </a:p>
          <a:p>
            <a:endParaRPr lang="sv-S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9D53-F1AF-4A1C-BD73-8A86C7534EC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477838"/>
            <a:ext cx="2016125" cy="5632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477838"/>
            <a:ext cx="5900737" cy="5632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B00B-25EF-4349-962F-70CF4ECCD94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B001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FE44-7490-4A8A-A050-8CE29536F9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>
          <a:xfrm>
            <a:off x="457200" y="6397625"/>
            <a:ext cx="2374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409950" y="63976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A3D-9297-4924-8C34-9C0D7C8BA1D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9669-AEAD-439E-AB78-97A27354022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76F1-4B4A-46AA-BC49-7B1C6A510C2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D525-6040-420A-9CD1-031DD8A7EB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7FAC-A103-45BC-A2F0-32BD1E5E7B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B7AE-C53C-4CEF-BF74-C1659495C1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BB8-E6C2-4B5F-ADC1-9AB60BB7796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ottenbård (kopia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46825"/>
            <a:ext cx="914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477838"/>
            <a:ext cx="8069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headline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46250"/>
            <a:ext cx="80645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text</a:t>
            </a:r>
          </a:p>
          <a:p>
            <a:pPr lvl="1"/>
            <a:r>
              <a:rPr lang="sv-SE" smtClean="0"/>
              <a:t>Level 2</a:t>
            </a:r>
          </a:p>
          <a:p>
            <a:pPr lvl="2"/>
            <a:r>
              <a:rPr lang="sv-SE" smtClean="0"/>
              <a:t>Level 3</a:t>
            </a:r>
          </a:p>
          <a:p>
            <a:pPr lvl="3"/>
            <a:r>
              <a:rPr lang="sv-SE" smtClean="0"/>
              <a:t>Level 4</a:t>
            </a:r>
          </a:p>
          <a:p>
            <a:pPr lvl="4"/>
            <a:r>
              <a:rPr lang="sv-SE" smtClean="0"/>
              <a:t>Level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0238" y="127000"/>
            <a:ext cx="6858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464646"/>
                </a:solidFill>
                <a:latin typeface="Arial" charset="0"/>
              </a:defRPr>
            </a:lvl1pPr>
          </a:lstStyle>
          <a:p>
            <a:pPr>
              <a:defRPr/>
            </a:pPr>
            <a:fld id="{216C6895-59F8-4FB4-80C6-9F069D4D50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-2182813" y="269875"/>
            <a:ext cx="218281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endParaRPr lang="en-US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en-US" sz="1400" noProof="1">
                <a:solidFill>
                  <a:srgbClr val="FFFFFF"/>
                </a:solidFill>
              </a:rPr>
              <a:t>Slide title </a:t>
            </a:r>
          </a:p>
          <a:p>
            <a:pPr algn="r" eaLnBrk="0" hangingPunct="0">
              <a:defRPr/>
            </a:pPr>
            <a:r>
              <a:rPr lang="sv-SE" sz="1400">
                <a:solidFill>
                  <a:srgbClr val="FFFFFF"/>
                </a:solidFill>
              </a:rPr>
              <a:t>36</a:t>
            </a:r>
            <a:r>
              <a:rPr lang="sv-SE" sz="1400" noProof="1">
                <a:solidFill>
                  <a:srgbClr val="FFFFFF"/>
                </a:solidFill>
              </a:rPr>
              <a:t> pt</a:t>
            </a: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Text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 24 pt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Bullets level 2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20 pt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74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63638" indent="-155575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384550"/>
            <a:ext cx="4391025" cy="1470025"/>
          </a:xfrm>
        </p:spPr>
        <p:txBody>
          <a:bodyPr/>
          <a:lstStyle/>
          <a:p>
            <a:r>
              <a:rPr lang="en-US" sz="3600" smtClean="0"/>
              <a:t>MATLAB </a:t>
            </a:r>
            <a:r>
              <a:rPr lang="en-US" sz="3600" smtClean="0"/>
              <a:t>Scripts</a:t>
            </a:r>
            <a:endParaRPr lang="en-US" sz="2000" dirty="0" smtClean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50863" y="5060950"/>
            <a:ext cx="47355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Shaun Tarves</a:t>
            </a:r>
          </a:p>
          <a:p>
            <a:pPr eaLnBrk="1" hangingPunct="1"/>
            <a:r>
              <a:rPr lang="en-US" sz="1400" dirty="0" err="1" smtClean="0">
                <a:solidFill>
                  <a:schemeClr val="bg1"/>
                </a:solidFill>
              </a:rPr>
              <a:t>Studsvik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smtClean="0">
                <a:solidFill>
                  <a:schemeClr val="bg1"/>
                </a:solidFill>
              </a:rPr>
              <a:t>Scandpower</a:t>
            </a:r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 script has been saved to the current directory, you can run it by typing the file name (without the </a:t>
            </a:r>
            <a:r>
              <a:rPr lang="en-US" dirty="0" smtClean="0">
                <a:latin typeface="Courier New"/>
                <a:cs typeface="Courier New"/>
              </a:rPr>
              <a:t>.m</a:t>
            </a:r>
            <a:r>
              <a:rPr lang="en-US" dirty="0" smtClean="0"/>
              <a:t> extension) at the prompt: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/>
                <a:cs typeface="Courier New"/>
              </a:rPr>
              <a:t>&gt;&gt; </a:t>
            </a:r>
            <a:r>
              <a:rPr lang="en-US" dirty="0" err="1" smtClean="0">
                <a:latin typeface="Courier New"/>
                <a:cs typeface="Courier New"/>
              </a:rPr>
              <a:t>whalecall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If a script is open in the Editor,</a:t>
            </a:r>
            <a:r>
              <a:rPr lang="en-US" dirty="0"/>
              <a:t> </a:t>
            </a:r>
            <a:r>
              <a:rPr lang="en-US" dirty="0" smtClean="0"/>
              <a:t>you can run it by clicking on the </a:t>
            </a:r>
            <a:r>
              <a:rPr lang="en-US" b="1" dirty="0" smtClean="0"/>
              <a:t>Run</a:t>
            </a:r>
            <a:r>
              <a:rPr lang="en-US" dirty="0" smtClean="0"/>
              <a:t> button in the Editor menu bar, or pressing </a:t>
            </a:r>
            <a:r>
              <a:rPr lang="en-US" b="1" dirty="0" smtClean="0"/>
              <a:t>F5</a:t>
            </a:r>
            <a:endParaRPr lang="en-US" dirty="0" smtClean="0"/>
          </a:p>
          <a:p>
            <a:r>
              <a:rPr lang="en-US" dirty="0" smtClean="0"/>
              <a:t>MATLAB runs the version of the script that is saved </a:t>
            </a:r>
            <a:r>
              <a:rPr lang="en-US" smtClean="0"/>
              <a:t>to disk. </a:t>
            </a:r>
            <a:r>
              <a:rPr lang="en-US" dirty="0" smtClean="0"/>
              <a:t>The file name in the Editor title bat is appended with an asterisk (</a:t>
            </a:r>
            <a:r>
              <a:rPr lang="en-US" dirty="0" smtClean="0">
                <a:latin typeface="Courier New"/>
                <a:cs typeface="Courier New"/>
              </a:rPr>
              <a:t>*</a:t>
            </a:r>
            <a:r>
              <a:rPr lang="en-US" dirty="0" smtClean="0"/>
              <a:t>) if the file has been modified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Run</a:t>
            </a:r>
            <a:r>
              <a:rPr lang="en-US" dirty="0" smtClean="0"/>
              <a:t> button automatically saves the file before running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T/F: Anything followed by a </a:t>
            </a:r>
            <a:r>
              <a:rPr lang="en-US" sz="2000" dirty="0" smtClean="0">
                <a:latin typeface="Courier New"/>
                <a:cs typeface="Courier New"/>
              </a:rPr>
              <a:t>%</a:t>
            </a:r>
            <a:r>
              <a:rPr lang="en-US" sz="2000" dirty="0" smtClean="0"/>
              <a:t> sign is ignored by MATLAB as a comment</a:t>
            </a:r>
          </a:p>
          <a:p>
            <a:pPr marL="447675" lvl="1" indent="0">
              <a:buNone/>
            </a:pPr>
            <a:r>
              <a:rPr lang="en-US" sz="1600" dirty="0" smtClean="0"/>
              <a:t>TRUE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T/F: </a:t>
            </a:r>
            <a:r>
              <a:rPr lang="en-US" sz="2000" dirty="0" smtClean="0"/>
              <a:t>MATLAB uses all the comment lines up to the first line of code as help for your script files</a:t>
            </a:r>
            <a:endParaRPr lang="en-US" sz="2000" dirty="0"/>
          </a:p>
          <a:p>
            <a:pPr marL="447675" lvl="1" indent="0">
              <a:buNone/>
            </a:pPr>
            <a:r>
              <a:rPr lang="en-US" sz="1600" dirty="0" smtClean="0"/>
              <a:t>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T/F: </a:t>
            </a:r>
            <a:r>
              <a:rPr lang="en-US" sz="2000" dirty="0" smtClean="0"/>
              <a:t>Script files can access and modify any variables already in the base MATLAB workspace</a:t>
            </a:r>
            <a:endParaRPr lang="en-US" sz="2000" dirty="0"/>
          </a:p>
          <a:p>
            <a:pPr marL="447675" lvl="1" indent="0">
              <a:buNone/>
            </a:pPr>
            <a:r>
              <a:rPr lang="en-US" sz="1600" dirty="0"/>
              <a:t>TRUE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8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employs the same </a:t>
            </a:r>
            <a:r>
              <a:rPr lang="en-US" i="1" dirty="0" smtClean="0"/>
              <a:t>programming constructions</a:t>
            </a:r>
            <a:r>
              <a:rPr lang="en-US" dirty="0" smtClean="0"/>
              <a:t> as other languages</a:t>
            </a:r>
          </a:p>
          <a:p>
            <a:r>
              <a:rPr lang="en-US" dirty="0" smtClean="0"/>
              <a:t>Two of the most common are </a:t>
            </a:r>
            <a:r>
              <a:rPr lang="en-US" i="1" dirty="0" smtClean="0"/>
              <a:t>loops</a:t>
            </a:r>
            <a:r>
              <a:rPr lang="en-US" dirty="0" smtClean="0"/>
              <a:t> and </a:t>
            </a:r>
            <a:r>
              <a:rPr lang="en-US" i="1" dirty="0" smtClean="0"/>
              <a:t>flow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if-</a:t>
            </a:r>
            <a:r>
              <a:rPr lang="en-US" dirty="0" err="1" smtClean="0">
                <a:latin typeface="Courier New"/>
                <a:cs typeface="Courier New"/>
              </a:rPr>
              <a:t>elseif</a:t>
            </a:r>
            <a:r>
              <a:rPr lang="en-US" dirty="0" smtClean="0">
                <a:latin typeface="Courier New"/>
                <a:cs typeface="Courier New"/>
              </a:rPr>
              <a:t>-else </a:t>
            </a:r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Mutually exclusive branching based on the values of arbitrary logical conditions is achieved using the </a:t>
            </a:r>
            <a:r>
              <a:rPr lang="en-US" dirty="0" smtClean="0">
                <a:latin typeface="Courier New"/>
                <a:cs typeface="Courier New"/>
              </a:rPr>
              <a:t>if-</a:t>
            </a:r>
            <a:r>
              <a:rPr lang="en-US" dirty="0" err="1" smtClean="0">
                <a:latin typeface="Courier New"/>
                <a:cs typeface="Courier New"/>
              </a:rPr>
              <a:t>elseif</a:t>
            </a:r>
            <a:r>
              <a:rPr lang="en-US" dirty="0" smtClean="0">
                <a:latin typeface="Courier New"/>
                <a:cs typeface="Courier New"/>
              </a:rPr>
              <a:t>-else</a:t>
            </a:r>
            <a:r>
              <a:rPr lang="en-US" dirty="0" smtClean="0"/>
              <a:t> construction:</a:t>
            </a:r>
          </a:p>
          <a:p>
            <a:pPr marL="449262" lvl="1" indent="0">
              <a:buNone/>
            </a:pP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f (</a:t>
            </a:r>
            <a:r>
              <a:rPr lang="en-US" i="1" dirty="0" smtClean="0">
                <a:latin typeface="Courier New"/>
                <a:cs typeface="Courier New"/>
              </a:rPr>
              <a:t>logical test 1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statements 1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err="1" smtClean="0">
                <a:latin typeface="Courier New"/>
                <a:cs typeface="Courier New"/>
              </a:rPr>
              <a:t>elseif</a:t>
            </a:r>
            <a:r>
              <a:rPr lang="en-US" dirty="0" smtClean="0">
                <a:latin typeface="Courier New"/>
                <a:cs typeface="Courier New"/>
              </a:rPr>
              <a:t> (</a:t>
            </a:r>
            <a:r>
              <a:rPr lang="en-US" i="1" dirty="0" smtClean="0">
                <a:latin typeface="Courier New"/>
                <a:cs typeface="Courier New"/>
              </a:rPr>
              <a:t>logical test 2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statements 2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else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statements 3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end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Only one block of code is executed, with the logical tests performed in order and only as necessary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switch-case</a:t>
            </a:r>
            <a:r>
              <a:rPr lang="en-US" dirty="0" smtClean="0"/>
              <a:t>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a finite set of discrete possible values for a variable, you can use the </a:t>
            </a:r>
            <a:r>
              <a:rPr lang="en-US" dirty="0" smtClean="0">
                <a:latin typeface="Courier New"/>
                <a:cs typeface="Courier New"/>
              </a:rPr>
              <a:t>switch-case </a:t>
            </a:r>
            <a:r>
              <a:rPr lang="en-US" dirty="0" smtClean="0"/>
              <a:t>construction:</a:t>
            </a: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switch </a:t>
            </a:r>
            <a:r>
              <a:rPr lang="en-US" i="1" dirty="0" smtClean="0">
                <a:latin typeface="Courier New"/>
                <a:cs typeface="Courier New"/>
              </a:rPr>
              <a:t>expression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case </a:t>
            </a:r>
            <a:r>
              <a:rPr lang="en-US" i="1" dirty="0" smtClean="0">
                <a:latin typeface="Courier New"/>
                <a:cs typeface="Courier New"/>
              </a:rPr>
              <a:t>value 1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	statements 1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case </a:t>
            </a:r>
            <a:r>
              <a:rPr lang="en-US" i="1" dirty="0" smtClean="0">
                <a:latin typeface="Courier New"/>
                <a:cs typeface="Courier New"/>
              </a:rPr>
              <a:t>value 2</a:t>
            </a:r>
          </a:p>
          <a:p>
            <a:pPr marL="449262" lvl="1" indent="0">
              <a:buNone/>
            </a:pPr>
            <a:r>
              <a:rPr lang="en-US" i="1" dirty="0">
                <a:latin typeface="Courier New"/>
                <a:cs typeface="Courier New"/>
              </a:rPr>
              <a:t>	</a:t>
            </a:r>
            <a:r>
              <a:rPr lang="en-US" i="1" dirty="0" smtClean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statements 2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otherwise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	statements 3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For</a:t>
            </a:r>
            <a:r>
              <a:rPr lang="en-US" dirty="0" smtClean="0"/>
              <a:t>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 smtClean="0">
                <a:latin typeface="Courier New"/>
                <a:cs typeface="Courier New"/>
              </a:rPr>
              <a:t>for</a:t>
            </a:r>
            <a:r>
              <a:rPr lang="en-US" sz="2000" dirty="0" smtClean="0"/>
              <a:t>-loop executes code for a fixed sequence of values of a parameter within the loop, one time for each value, in order</a:t>
            </a:r>
          </a:p>
          <a:p>
            <a:r>
              <a:rPr lang="en-US" sz="2000" dirty="0" smtClean="0"/>
              <a:t>The parameter is known as the loop index and is a regular MATLAB variable:</a:t>
            </a:r>
          </a:p>
          <a:p>
            <a:pPr marL="449262" lvl="1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for </a:t>
            </a:r>
            <a:r>
              <a:rPr lang="en-US" sz="1600" i="1" dirty="0" smtClean="0">
                <a:latin typeface="Courier New"/>
                <a:cs typeface="Courier New"/>
              </a:rPr>
              <a:t>index = </a:t>
            </a:r>
            <a:r>
              <a:rPr lang="en-US" sz="1600" i="1" dirty="0" err="1" smtClean="0">
                <a:latin typeface="Courier New"/>
                <a:cs typeface="Courier New"/>
              </a:rPr>
              <a:t>first:increment:last</a:t>
            </a:r>
            <a:r>
              <a:rPr lang="en-US" sz="1600" dirty="0" smtClean="0">
                <a:latin typeface="Courier New"/>
                <a:cs typeface="Courier New"/>
              </a:rPr>
              <a:t/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	statements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end</a:t>
            </a:r>
          </a:p>
          <a:p>
            <a:pPr marL="269875" lvl="1" indent="-269875">
              <a:spcBef>
                <a:spcPct val="40000"/>
              </a:spcBef>
              <a:buFontTx/>
              <a:buChar char="•"/>
            </a:pPr>
            <a:r>
              <a:rPr lang="en-US" sz="2000" dirty="0" smtClean="0"/>
              <a:t>A row vector variable can be used in place of a range declaration:</a:t>
            </a:r>
          </a:p>
          <a:p>
            <a:pPr marL="446088" lvl="2" indent="0">
              <a:spcBef>
                <a:spcPct val="4000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for </a:t>
            </a:r>
            <a:r>
              <a:rPr lang="en-US" sz="1600" i="1" dirty="0">
                <a:latin typeface="Courier New"/>
                <a:cs typeface="Courier New"/>
              </a:rPr>
              <a:t>index = </a:t>
            </a:r>
            <a:r>
              <a:rPr lang="en-US" sz="1600" i="1" dirty="0" smtClean="0">
                <a:latin typeface="Courier New"/>
                <a:cs typeface="Courier New"/>
              </a:rPr>
              <a:t>[1,2,3,5,8,13]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statements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end</a:t>
            </a:r>
          </a:p>
          <a:p>
            <a:r>
              <a:rPr lang="en-US" sz="2000" dirty="0" smtClean="0"/>
              <a:t>The index can be used for calculations within the loop; it also persists in memory after the loop terminates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While</a:t>
            </a:r>
            <a:r>
              <a:rPr lang="en-US" dirty="0" smtClean="0"/>
              <a:t>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 smtClean="0">
                <a:latin typeface="Courier New"/>
                <a:cs typeface="Courier New"/>
              </a:rPr>
              <a:t>for</a:t>
            </a:r>
            <a:r>
              <a:rPr lang="en-US" sz="2000" dirty="0" smtClean="0"/>
              <a:t>-loop requires advanced knowledge of how many iterations of the loop are required</a:t>
            </a:r>
          </a:p>
          <a:p>
            <a:r>
              <a:rPr lang="en-US" sz="2000" dirty="0" smtClean="0"/>
              <a:t>To execute a code block repeatedly until a condition is achieved, you can use a </a:t>
            </a:r>
            <a:r>
              <a:rPr lang="en-US" sz="2000" dirty="0" smtClean="0">
                <a:latin typeface="Courier New"/>
                <a:cs typeface="Courier New"/>
              </a:rPr>
              <a:t>while</a:t>
            </a:r>
            <a:r>
              <a:rPr lang="en-US" sz="2000" dirty="0" smtClean="0"/>
              <a:t>-loop:</a:t>
            </a:r>
          </a:p>
          <a:p>
            <a:pPr marL="449262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w</a:t>
            </a:r>
            <a:r>
              <a:rPr lang="en-US" sz="1600" dirty="0" smtClean="0">
                <a:latin typeface="Courier New"/>
                <a:cs typeface="Courier New"/>
              </a:rPr>
              <a:t>hile </a:t>
            </a:r>
            <a:r>
              <a:rPr lang="en-US" sz="1600" i="1" dirty="0" smtClean="0">
                <a:latin typeface="Courier New"/>
                <a:cs typeface="Courier New"/>
              </a:rPr>
              <a:t>condition</a:t>
            </a:r>
            <a:r>
              <a:rPr lang="en-US" sz="1600" dirty="0" smtClean="0">
                <a:latin typeface="Courier New"/>
                <a:cs typeface="Courier New"/>
              </a:rPr>
              <a:t/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	statements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end</a:t>
            </a:r>
          </a:p>
          <a:p>
            <a:pPr marL="269875" lvl="1" indent="-269875">
              <a:spcBef>
                <a:spcPct val="40000"/>
              </a:spcBef>
              <a:buFontTx/>
              <a:buChar char="•"/>
            </a:pPr>
            <a:r>
              <a:rPr lang="en-US" sz="2000" dirty="0" smtClean="0"/>
              <a:t>The code contained in the loop will be executed as long as the logical </a:t>
            </a:r>
            <a:r>
              <a:rPr lang="en-US" sz="2000" i="1" dirty="0" smtClean="0">
                <a:latin typeface="Courier New"/>
                <a:cs typeface="Courier New"/>
              </a:rPr>
              <a:t>condition</a:t>
            </a:r>
            <a:r>
              <a:rPr lang="en-US" sz="2000" dirty="0" smtClean="0"/>
              <a:t> evaluates as true</a:t>
            </a:r>
            <a:endParaRPr lang="en-US" sz="1600" dirty="0" smtClean="0"/>
          </a:p>
          <a:p>
            <a:r>
              <a:rPr lang="en-US" sz="2000" dirty="0" smtClean="0"/>
              <a:t>The entire block will be evaluated, even if </a:t>
            </a:r>
            <a:r>
              <a:rPr lang="en-US" sz="2000" dirty="0" smtClean="0">
                <a:latin typeface="Courier New"/>
                <a:cs typeface="Courier New"/>
              </a:rPr>
              <a:t>condition</a:t>
            </a:r>
            <a:r>
              <a:rPr lang="en-US" sz="2000" dirty="0" smtClean="0"/>
              <a:t> becomes </a:t>
            </a:r>
            <a:r>
              <a:rPr lang="en-US" sz="2000" dirty="0" smtClean="0">
                <a:latin typeface="Courier New"/>
                <a:cs typeface="Courier New"/>
              </a:rPr>
              <a:t>false</a:t>
            </a:r>
          </a:p>
          <a:p>
            <a:pPr lvl="1"/>
            <a:r>
              <a:rPr lang="en-US" dirty="0" smtClean="0"/>
              <a:t>The loop terminates only when </a:t>
            </a:r>
            <a:r>
              <a:rPr lang="en-US" dirty="0" smtClean="0">
                <a:latin typeface="Courier New"/>
                <a:cs typeface="Courier New"/>
              </a:rPr>
              <a:t>condition</a:t>
            </a:r>
            <a:r>
              <a:rPr lang="en-US" dirty="0" smtClean="0"/>
              <a:t> is reevaluated at the beginning of the loop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Sometimes, it’s necessary to exit a control structure manually. MATLAB has a variety of ways to do this: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break</a:t>
            </a:r>
            <a:r>
              <a:rPr lang="en-US" dirty="0" smtClean="0"/>
              <a:t>	terminate execution of a for or while loop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continue</a:t>
            </a:r>
            <a:r>
              <a:rPr lang="en-US" dirty="0" smtClean="0"/>
              <a:t>	pass control to the next iteration of a for or while loop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error</a:t>
            </a:r>
            <a:r>
              <a:rPr lang="en-US" dirty="0" smtClean="0"/>
              <a:t>	abort the loop and display a message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return</a:t>
            </a:r>
            <a:r>
              <a:rPr lang="en-US" dirty="0" smtClean="0"/>
              <a:t>	return to invoking function (a </a:t>
            </a:r>
            <a:r>
              <a:rPr lang="en-US" i="1" dirty="0" smtClean="0"/>
              <a:t>normal</a:t>
            </a:r>
            <a:r>
              <a:rPr lang="en-US" dirty="0" smtClean="0"/>
              <a:t> return)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Scripts and Logic</a:t>
            </a:r>
            <a:br>
              <a:rPr lang="en-US" dirty="0" smtClean="0"/>
            </a:br>
            <a:r>
              <a:rPr lang="en-US" i="1" dirty="0" smtClean="0"/>
              <a:t>Outline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running scripts</a:t>
            </a:r>
          </a:p>
          <a:p>
            <a:r>
              <a:rPr lang="en-US" dirty="0" smtClean="0"/>
              <a:t>Flow </a:t>
            </a:r>
            <a:r>
              <a:rPr lang="en-US" dirty="0" smtClean="0"/>
              <a:t>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March</a:t>
            </a:r>
            <a:r>
              <a:rPr lang="sv-SE" dirty="0" smtClean="0"/>
              <a:t>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programming can be carried out in the Command Window by typing commands one after another at the prompt</a:t>
            </a:r>
          </a:p>
          <a:p>
            <a:pPr lvl="1"/>
            <a:r>
              <a:rPr lang="en-US" dirty="0" smtClean="0">
                <a:cs typeface="Courier New"/>
              </a:rPr>
              <a:t>This works well for computations and displays that can be expressed in a few commands</a:t>
            </a:r>
          </a:p>
          <a:p>
            <a:r>
              <a:rPr lang="en-US" dirty="0" smtClean="0">
                <a:cs typeface="Courier New"/>
              </a:rPr>
              <a:t>Increased complexity, with long sequences of commands, or desired repeatability makes this impractical</a:t>
            </a:r>
          </a:p>
          <a:p>
            <a:endParaRPr lang="en-US" dirty="0"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Try:</a:t>
            </a:r>
          </a:p>
          <a:p>
            <a:pPr marL="449262" lvl="1" indent="0">
              <a:buNone/>
            </a:pPr>
            <a:r>
              <a:rPr lang="en-US" dirty="0" err="1">
                <a:solidFill>
                  <a:schemeClr val="tx2"/>
                </a:solidFill>
                <a:latin typeface="Courier New"/>
                <a:cs typeface="Courier New"/>
              </a:rPr>
              <a:t>fs</a:t>
            </a: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 = 4000;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f0 = 175;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t = 0:1/fs:1.5;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y1 = sin(2*pi*f0*t);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y2 = sin(2*pi*2*f0*t);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y3 = sin(2*pi*3*f0*t);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y0 = y1+y2+y3;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A = (2*</a:t>
            </a:r>
            <a:r>
              <a:rPr lang="en-US" dirty="0" err="1">
                <a:solidFill>
                  <a:schemeClr val="tx2"/>
                </a:solidFill>
                <a:latin typeface="Courier New"/>
                <a:cs typeface="Courier New"/>
              </a:rPr>
              <a:t>exp</a:t>
            </a: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(-1.5*t)).*sin(2*pi*0.65*t);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call = A.*y0;</a:t>
            </a:r>
          </a:p>
          <a:p>
            <a:pPr marL="449262" lvl="1" indent="0">
              <a:buNone/>
            </a:pPr>
            <a:r>
              <a:rPr lang="en-US" dirty="0" err="1">
                <a:solidFill>
                  <a:schemeClr val="tx2"/>
                </a:solidFill>
                <a:latin typeface="Courier New"/>
                <a:cs typeface="Courier New"/>
              </a:rPr>
              <a:t>soundsc</a:t>
            </a: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urier New"/>
                <a:cs typeface="Courier New"/>
              </a:rPr>
              <a:t>call,fs</a:t>
            </a: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)</a:t>
            </a:r>
          </a:p>
          <a:p>
            <a:pPr marL="449262" lvl="1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plot(</a:t>
            </a:r>
            <a:r>
              <a:rPr lang="en-US" dirty="0" err="1">
                <a:solidFill>
                  <a:schemeClr val="tx2"/>
                </a:solidFill>
                <a:latin typeface="Courier New"/>
                <a:cs typeface="Courier New"/>
              </a:rPr>
              <a:t>t,call</a:t>
            </a: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 smtClean="0"/>
              <a:t>You just modeled the call of a blue whale</a:t>
            </a:r>
            <a:endParaRPr lang="en-US" dirty="0"/>
          </a:p>
          <a:p>
            <a:endParaRPr lang="en-US" dirty="0"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change the model at all, it’s difficult to do when working this way</a:t>
            </a:r>
          </a:p>
          <a:p>
            <a:pPr lvl="1"/>
            <a:r>
              <a:rPr lang="en-US" dirty="0" smtClean="0">
                <a:cs typeface="Courier New"/>
              </a:rPr>
              <a:t>At best, the commands have to be copied and pasted, and then altered, with every iteration</a:t>
            </a:r>
          </a:p>
          <a:p>
            <a:r>
              <a:rPr lang="en-US" dirty="0" smtClean="0">
                <a:cs typeface="Courier New"/>
              </a:rPr>
              <a:t>MATLAB keeps a history of the commands you type in the </a:t>
            </a:r>
            <a:r>
              <a:rPr lang="en-US" b="1" dirty="0" smtClean="0">
                <a:cs typeface="Courier New"/>
              </a:rPr>
              <a:t>Command History </a:t>
            </a:r>
            <a:r>
              <a:rPr lang="en-US" dirty="0" smtClean="0">
                <a:cs typeface="Courier New"/>
              </a:rPr>
              <a:t>window of the MATLAB Desktop</a:t>
            </a:r>
          </a:p>
          <a:p>
            <a:r>
              <a:rPr lang="en-US" dirty="0" smtClean="0">
                <a:cs typeface="Courier New"/>
              </a:rPr>
              <a:t>They remain from session to session until you delete them</a:t>
            </a:r>
          </a:p>
          <a:p>
            <a:pPr lvl="1"/>
            <a:r>
              <a:rPr lang="en-US" dirty="0" smtClean="0">
                <a:cs typeface="Courier New"/>
              </a:rPr>
              <a:t>They can be referenced using the Up Arrow key or by dragging them to the prompt</a:t>
            </a:r>
            <a:endParaRPr lang="en-US" dirty="0"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/>
              </a:rPr>
              <a:t>Right</a:t>
            </a:r>
            <a:r>
              <a:rPr lang="en-US" dirty="0">
                <a:cs typeface="Courier New"/>
              </a:rPr>
              <a:t>-clicking </a:t>
            </a:r>
            <a:r>
              <a:rPr lang="en-US" dirty="0" smtClean="0">
                <a:cs typeface="Courier New"/>
              </a:rPr>
              <a:t>one or more items in the Command History displays </a:t>
            </a:r>
            <a:r>
              <a:rPr lang="en-US" dirty="0">
                <a:cs typeface="Courier New"/>
              </a:rPr>
              <a:t>a context </a:t>
            </a:r>
            <a:r>
              <a:rPr lang="en-US" dirty="0" smtClean="0">
                <a:cs typeface="Courier New"/>
              </a:rPr>
              <a:t>menu</a:t>
            </a:r>
          </a:p>
          <a:p>
            <a:r>
              <a:rPr lang="en-US" dirty="0" smtClean="0">
                <a:solidFill>
                  <a:srgbClr val="B50026"/>
                </a:solidFill>
                <a:cs typeface="Courier New"/>
              </a:rPr>
              <a:t>Try: Select the commands you typed to model the whale call, right-click, and choose </a:t>
            </a:r>
            <a:r>
              <a:rPr lang="en-US" b="1" dirty="0" smtClean="0">
                <a:solidFill>
                  <a:srgbClr val="B50026"/>
                </a:solidFill>
                <a:cs typeface="Courier New"/>
              </a:rPr>
              <a:t>Create Script </a:t>
            </a:r>
            <a:r>
              <a:rPr lang="en-US" dirty="0" smtClean="0">
                <a:solidFill>
                  <a:srgbClr val="B50026"/>
                </a:solidFill>
                <a:cs typeface="Courier New"/>
              </a:rPr>
              <a:t>from the menu</a:t>
            </a:r>
            <a:endParaRPr lang="en-US" dirty="0">
              <a:solidFill>
                <a:srgbClr val="B50026"/>
              </a:solidFill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6" name="Picture 5" descr="Screen shot 2011-02-23 at 10.45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61" y="3665361"/>
            <a:ext cx="2937489" cy="22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MATLAB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choose </a:t>
            </a:r>
            <a:r>
              <a:rPr lang="en-US" b="1" dirty="0" smtClean="0"/>
              <a:t>Create Script </a:t>
            </a:r>
            <a:r>
              <a:rPr lang="en-US" dirty="0" smtClean="0"/>
              <a:t>from the Command History, the commands are displayed in the Editor</a:t>
            </a:r>
          </a:p>
          <a:p>
            <a:r>
              <a:rPr lang="en-US" dirty="0" smtClean="0">
                <a:cs typeface="Courier New"/>
              </a:rPr>
              <a:t>The Editor is used to write, edit, run, debug, and publish MATLAB code files, which are simply sequences of commands</a:t>
            </a:r>
          </a:p>
          <a:p>
            <a:pPr lvl="1"/>
            <a:r>
              <a:rPr lang="en-US" dirty="0" smtClean="0">
                <a:cs typeface="Courier New"/>
              </a:rPr>
              <a:t>Code files always have a </a:t>
            </a:r>
            <a:r>
              <a:rPr lang="en-US" dirty="0" smtClean="0">
                <a:latin typeface="Courier New"/>
                <a:cs typeface="Courier New"/>
              </a:rPr>
              <a:t>.m</a:t>
            </a:r>
            <a:r>
              <a:rPr lang="en-US" dirty="0" smtClean="0">
                <a:cs typeface="Courier New"/>
              </a:rPr>
              <a:t> extension</a:t>
            </a:r>
          </a:p>
          <a:p>
            <a:r>
              <a:rPr lang="en-US" dirty="0" smtClean="0">
                <a:cs typeface="Courier New"/>
              </a:rPr>
              <a:t>You can view and edit the thousands of code files that ship with MATLAB or those that you write yourself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sequence of commands we have just opened is a </a:t>
            </a:r>
            <a:r>
              <a:rPr lang="en-US" i="1" dirty="0" smtClean="0"/>
              <a:t>script</a:t>
            </a:r>
            <a:endParaRPr lang="en-US" dirty="0">
              <a:cs typeface="Courier New"/>
            </a:endParaRPr>
          </a:p>
          <a:p>
            <a:r>
              <a:rPr lang="en-US" dirty="0" smtClean="0">
                <a:cs typeface="Courier New"/>
              </a:rPr>
              <a:t>Scripts do not have inputs and outputs, they simply execute the commands as a batch, in order</a:t>
            </a:r>
          </a:p>
          <a:p>
            <a:r>
              <a:rPr lang="en-US" dirty="0" smtClean="0">
                <a:cs typeface="Courier New"/>
              </a:rPr>
              <a:t>Scripts don’t have input, but can operate on data in the workspace or create new data on which to operate</a:t>
            </a:r>
          </a:p>
          <a:p>
            <a:r>
              <a:rPr lang="en-US" dirty="0" smtClean="0">
                <a:cs typeface="Courier New"/>
              </a:rPr>
              <a:t>Script don’t have output, but variables remain in the workspace and can be used in subsequent commands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files should contain </a:t>
            </a:r>
            <a:r>
              <a:rPr lang="en-US" i="1" dirty="0" smtClean="0"/>
              <a:t>comments</a:t>
            </a:r>
            <a:r>
              <a:rPr lang="en-US" dirty="0" smtClean="0"/>
              <a:t> (non-executable code) to improve usability</a:t>
            </a:r>
          </a:p>
          <a:p>
            <a:pPr lvl="1"/>
            <a:r>
              <a:rPr lang="en-US" dirty="0" smtClean="0"/>
              <a:t>Comments are indicated by a (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smtClean="0"/>
              <a:t>) and can appear on lines by themselves, or they can be appended to the end of a line</a:t>
            </a:r>
          </a:p>
          <a:p>
            <a:r>
              <a:rPr lang="en-US" dirty="0" smtClean="0"/>
              <a:t>The first contiguous block of comments in a file is reserved for help information</a:t>
            </a:r>
          </a:p>
          <a:p>
            <a:pPr lvl="1"/>
            <a:r>
              <a:rPr lang="en-US" dirty="0" smtClean="0"/>
              <a:t>Help information is displayed when you type </a:t>
            </a:r>
            <a:r>
              <a:rPr lang="en-US" dirty="0" smtClean="0">
                <a:latin typeface="Courier New"/>
                <a:cs typeface="Courier New"/>
              </a:rPr>
              <a:t>help </a:t>
            </a:r>
            <a:r>
              <a:rPr lang="en-US" i="1" dirty="0" smtClean="0">
                <a:latin typeface="Courier New"/>
                <a:cs typeface="Courier New"/>
              </a:rPr>
              <a:t>filename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This line is called the </a:t>
            </a:r>
            <a:r>
              <a:rPr lang="en-US" i="1" dirty="0" smtClean="0"/>
              <a:t>H1 line</a:t>
            </a:r>
            <a:r>
              <a:rPr lang="en-US" dirty="0" smtClean="0"/>
              <a:t> and should contain a brief description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 Add an H1 line, help, and comments to the whale call code and save it as 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whalecall.m</a:t>
            </a:r>
            <a:endParaRPr lang="en-US" dirty="0" smtClean="0">
              <a:solidFill>
                <a:srgbClr val="B50026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SSP">
      <a:dk1>
        <a:srgbClr val="000000"/>
      </a:dk1>
      <a:lt1>
        <a:srgbClr val="FFFFFF"/>
      </a:lt1>
      <a:dk2>
        <a:srgbClr val="B50026"/>
      </a:dk2>
      <a:lt2>
        <a:srgbClr val="464646"/>
      </a:lt2>
      <a:accent1>
        <a:srgbClr val="857D1F"/>
      </a:accent1>
      <a:accent2>
        <a:srgbClr val="4F767A"/>
      </a:accent2>
      <a:accent3>
        <a:srgbClr val="FFFFFF"/>
      </a:accent3>
      <a:accent4>
        <a:srgbClr val="000000"/>
      </a:accent4>
      <a:accent5>
        <a:srgbClr val="D6D6D6"/>
      </a:accent5>
      <a:accent6>
        <a:srgbClr val="B07D0E"/>
      </a:accent6>
      <a:hlink>
        <a:srgbClr val="4F767A"/>
      </a:hlink>
      <a:folHlink>
        <a:srgbClr val="857D1F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B50026"/>
        </a:dk2>
        <a:lt2>
          <a:srgbClr val="808080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14">
        <a:dk1>
          <a:srgbClr val="000000"/>
        </a:dk1>
        <a:lt1>
          <a:srgbClr val="FFFFFF"/>
        </a:lt1>
        <a:dk2>
          <a:srgbClr val="B50026"/>
        </a:dk2>
        <a:lt2>
          <a:srgbClr val="464646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44731</TotalTime>
  <Words>839</Words>
  <Application>Microsoft Office PowerPoint</Application>
  <PresentationFormat>On-screen Show (4:3)</PresentationFormat>
  <Paragraphs>125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Standardformgivning</vt:lpstr>
      <vt:lpstr>MATLAB Scripts</vt:lpstr>
      <vt:lpstr>MATLAB Scripts and Logic Outline</vt:lpstr>
      <vt:lpstr>The Command History</vt:lpstr>
      <vt:lpstr>The Command History</vt:lpstr>
      <vt:lpstr>The Command History</vt:lpstr>
      <vt:lpstr>The Command History</vt:lpstr>
      <vt:lpstr>The MATLAB Editor</vt:lpstr>
      <vt:lpstr>Script Files</vt:lpstr>
      <vt:lpstr>Script Files</vt:lpstr>
      <vt:lpstr>Running a Script</vt:lpstr>
      <vt:lpstr>Quiz</vt:lpstr>
      <vt:lpstr>Flow Control</vt:lpstr>
      <vt:lpstr>The if-elseif-else Construction</vt:lpstr>
      <vt:lpstr>The switch-case Construction</vt:lpstr>
      <vt:lpstr>For-Loops</vt:lpstr>
      <vt:lpstr>While-Loops</vt:lpstr>
      <vt:lpstr>Breaking Loops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marcom</dc:creator>
  <cp:lastModifiedBy>tsmed</cp:lastModifiedBy>
  <cp:revision>1378</cp:revision>
  <dcterms:created xsi:type="dcterms:W3CDTF">2007-02-23T12:59:28Z</dcterms:created>
  <dcterms:modified xsi:type="dcterms:W3CDTF">2011-10-07T09:22:49Z</dcterms:modified>
</cp:coreProperties>
</file>