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441" r:id="rId3"/>
    <p:sldId id="566" r:id="rId4"/>
    <p:sldId id="568" r:id="rId5"/>
    <p:sldId id="567" r:id="rId6"/>
    <p:sldId id="569" r:id="rId7"/>
    <p:sldId id="571" r:id="rId8"/>
    <p:sldId id="575" r:id="rId9"/>
    <p:sldId id="572" r:id="rId10"/>
    <p:sldId id="576" r:id="rId11"/>
    <p:sldId id="493" r:id="rId12"/>
    <p:sldId id="573" r:id="rId13"/>
    <p:sldId id="487" r:id="rId14"/>
    <p:sldId id="488" r:id="rId15"/>
    <p:sldId id="489" r:id="rId16"/>
    <p:sldId id="490" r:id="rId17"/>
    <p:sldId id="491" r:id="rId18"/>
    <p:sldId id="564" r:id="rId19"/>
    <p:sldId id="442" r:id="rId20"/>
    <p:sldId id="469" r:id="rId21"/>
    <p:sldId id="443" r:id="rId22"/>
    <p:sldId id="444" r:id="rId23"/>
    <p:sldId id="445" r:id="rId24"/>
    <p:sldId id="446" r:id="rId25"/>
    <p:sldId id="447" r:id="rId26"/>
    <p:sldId id="448" r:id="rId27"/>
    <p:sldId id="449" r:id="rId28"/>
    <p:sldId id="450" r:id="rId29"/>
    <p:sldId id="574" r:id="rId30"/>
    <p:sldId id="565" r:id="rId31"/>
    <p:sldId id="389" r:id="rId32"/>
  </p:sldIdLst>
  <p:sldSz cx="9144000" cy="6858000" type="screen4x3"/>
  <p:notesSz cx="6997700" cy="92837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4F767A"/>
    <a:srgbClr val="CCECFF"/>
    <a:srgbClr val="BB001F"/>
    <a:srgbClr val="66CCFF"/>
    <a:srgbClr val="EAEAEA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63" autoAdjust="0"/>
    <p:restoredTop sz="44720" autoAdjust="0"/>
  </p:normalViewPr>
  <p:slideViewPr>
    <p:cSldViewPr>
      <p:cViewPr>
        <p:scale>
          <a:sx n="107" d="100"/>
          <a:sy n="107" d="100"/>
        </p:scale>
        <p:origin x="-979" y="-58"/>
      </p:cViewPr>
      <p:guideLst>
        <p:guide orient="horz" pos="2153"/>
        <p:guide orient="horz" pos="3849"/>
        <p:guide orient="horz" pos="1100"/>
        <p:guide orient="horz" pos="4209"/>
        <p:guide orient="horz" pos="301"/>
        <p:guide pos="2880"/>
        <p:guide pos="340"/>
        <p:guide pos="5420"/>
        <p:guide pos="2931"/>
      </p:guideLst>
    </p:cSldViewPr>
  </p:slideViewPr>
  <p:outlineViewPr>
    <p:cViewPr>
      <p:scale>
        <a:sx n="33" d="100"/>
        <a:sy n="33" d="100"/>
      </p:scale>
      <p:origin x="48" y="59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514" y="-58"/>
      </p:cViewPr>
      <p:guideLst>
        <p:guide orient="horz" pos="2924"/>
        <p:guide pos="2204"/>
      </p:guideLst>
    </p:cSldViewPr>
  </p:notesViewPr>
  <p:gridSpacing cx="44805" cy="448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2641" cy="463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541" y="1"/>
            <a:ext cx="3032641" cy="463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96"/>
            <a:ext cx="3032641" cy="463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541" y="8818596"/>
            <a:ext cx="3032641" cy="463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Arial" charset="0"/>
              </a:defRPr>
            </a:lvl1pPr>
          </a:lstStyle>
          <a:p>
            <a:pPr>
              <a:defRPr/>
            </a:pPr>
            <a:fld id="{3A401F79-B537-4B79-B95A-5C0FF4231B5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615034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2641" cy="463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541" y="1"/>
            <a:ext cx="3032641" cy="463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3438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75" y="4408531"/>
            <a:ext cx="5597553" cy="4178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/>
          <a:p>
            <a:pPr lvl="0"/>
            <a:endParaRPr lang="sv-SE" noProof="0" dirty="0" smtClean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96"/>
            <a:ext cx="3032641" cy="463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541" y="8818596"/>
            <a:ext cx="3032641" cy="463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Arial" charset="0"/>
              </a:defRPr>
            </a:lvl1pPr>
          </a:lstStyle>
          <a:p>
            <a:pPr>
              <a:defRPr/>
            </a:pPr>
            <a:fld id="{A5C20F66-52DC-4C66-9B65-3009F42F130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67218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C20F66-52DC-4C66-9B65-3009F42F130C}" type="slidenum">
              <a:rPr lang="sv-SE" smtClean="0"/>
              <a:pPr>
                <a:defRPr/>
              </a:pPr>
              <a:t>3</a:t>
            </a:fld>
            <a:endParaRPr lang="sv-S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C20F66-52DC-4C66-9B65-3009F42F130C}" type="slidenum">
              <a:rPr lang="sv-SE" smtClean="0"/>
              <a:pPr>
                <a:defRPr/>
              </a:pPr>
              <a:t>4</a:t>
            </a:fld>
            <a:endParaRPr lang="sv-S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C20F66-52DC-4C66-9B65-3009F42F130C}" type="slidenum">
              <a:rPr lang="sv-SE" smtClean="0"/>
              <a:pPr>
                <a:defRPr/>
              </a:pPr>
              <a:t>5</a:t>
            </a:fld>
            <a:endParaRPr lang="sv-S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C20F66-52DC-4C66-9B65-3009F42F130C}" type="slidenum">
              <a:rPr lang="sv-SE" smtClean="0"/>
              <a:pPr>
                <a:defRPr/>
              </a:pPr>
              <a:t>6</a:t>
            </a:fld>
            <a:endParaRPr lang="sv-S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C20F66-52DC-4C66-9B65-3009F42F130C}" type="slidenum">
              <a:rPr lang="sv-SE" smtClean="0"/>
              <a:pPr>
                <a:defRPr/>
              </a:pPr>
              <a:t>7</a:t>
            </a:fld>
            <a:endParaRPr lang="sv-S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C20F66-52DC-4C66-9B65-3009F42F130C}" type="slidenum">
              <a:rPr lang="sv-SE" smtClean="0"/>
              <a:pPr>
                <a:defRPr/>
              </a:pPr>
              <a:t>8</a:t>
            </a:fld>
            <a:endParaRPr lang="sv-S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bild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89535" y="770465"/>
            <a:ext cx="7852256" cy="6087535"/>
          </a:xfrm>
          <a:prstGeom prst="rect">
            <a:avLst/>
          </a:prstGeom>
        </p:spPr>
      </p:pic>
      <p:pic>
        <p:nvPicPr>
          <p:cNvPr id="5" name="Picture 15" descr="Title-b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525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9"/>
          <p:cNvSpPr>
            <a:spLocks noChangeShapeType="1"/>
          </p:cNvSpPr>
          <p:nvPr/>
        </p:nvSpPr>
        <p:spPr bwMode="auto">
          <a:xfrm flipH="1">
            <a:off x="0" y="4884738"/>
            <a:ext cx="5100638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Text Box 18"/>
          <p:cNvSpPr txBox="1">
            <a:spLocks noChangeArrowheads="1"/>
          </p:cNvSpPr>
          <p:nvPr/>
        </p:nvSpPr>
        <p:spPr bwMode="auto">
          <a:xfrm>
            <a:off x="9144000" y="3429000"/>
            <a:ext cx="1436688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v-SE" sz="1400" dirty="0">
                <a:solidFill>
                  <a:schemeClr val="bg1"/>
                </a:solidFill>
              </a:rPr>
              <a:t>Rank the picture below the Core </a:t>
            </a:r>
            <a:r>
              <a:rPr lang="sv-SE" sz="1400" u="sng" dirty="0">
                <a:solidFill>
                  <a:schemeClr val="bg1"/>
                </a:solidFill>
              </a:rPr>
              <a:t>on the template slide</a:t>
            </a:r>
          </a:p>
        </p:txBody>
      </p:sp>
      <p:sp>
        <p:nvSpPr>
          <p:cNvPr id="8" name="Text Box 19"/>
          <p:cNvSpPr txBox="1">
            <a:spLocks noChangeArrowheads="1"/>
          </p:cNvSpPr>
          <p:nvPr/>
        </p:nvSpPr>
        <p:spPr bwMode="auto">
          <a:xfrm>
            <a:off x="-1436688" y="4121150"/>
            <a:ext cx="143668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sv-SE" sz="1400">
                <a:solidFill>
                  <a:schemeClr val="bg1"/>
                </a:solidFill>
              </a:rPr>
              <a:t>Slide title</a:t>
            </a:r>
          </a:p>
          <a:p>
            <a:pPr algn="r">
              <a:defRPr/>
            </a:pPr>
            <a:r>
              <a:rPr lang="sv-SE" sz="1400">
                <a:solidFill>
                  <a:schemeClr val="bg1"/>
                </a:solidFill>
              </a:rPr>
              <a:t>36pt</a:t>
            </a:r>
          </a:p>
        </p:txBody>
      </p:sp>
      <p:sp>
        <p:nvSpPr>
          <p:cNvPr id="9" name="Text Box 20"/>
          <p:cNvSpPr txBox="1">
            <a:spLocks noChangeArrowheads="1"/>
          </p:cNvSpPr>
          <p:nvPr/>
        </p:nvSpPr>
        <p:spPr bwMode="auto">
          <a:xfrm>
            <a:off x="-1581150" y="5021263"/>
            <a:ext cx="15811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sv-SE" sz="1400">
                <a:solidFill>
                  <a:schemeClr val="bg1"/>
                </a:solidFill>
              </a:rPr>
              <a:t>Slide subtitle</a:t>
            </a:r>
          </a:p>
          <a:p>
            <a:pPr algn="r">
              <a:defRPr/>
            </a:pPr>
            <a:r>
              <a:rPr lang="sv-SE" sz="1400">
                <a:solidFill>
                  <a:schemeClr val="bg1"/>
                </a:solidFill>
              </a:rPr>
              <a:t>18pt</a:t>
            </a:r>
          </a:p>
        </p:txBody>
      </p:sp>
      <p:pic>
        <p:nvPicPr>
          <p:cNvPr id="10" name="Picture 21" descr="Studsvik_logo_n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9725" y="376238"/>
            <a:ext cx="1809750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39750" y="3492500"/>
            <a:ext cx="4032250" cy="14700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 dirty="0" smtClean="0"/>
              <a:t>Overview</a:t>
            </a:r>
            <a:endParaRPr lang="sv-S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50863" y="5019675"/>
            <a:ext cx="4032250" cy="665163"/>
          </a:xfrm>
        </p:spPr>
        <p:txBody>
          <a:bodyPr/>
          <a:lstStyle>
            <a:lvl1pPr marL="0" indent="0">
              <a:lnSpc>
                <a:spcPts val="2000"/>
              </a:lnSpc>
              <a:spcBef>
                <a:spcPct val="0"/>
              </a:spcBef>
              <a:buFontTx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r>
              <a:rPr lang="sv-SE" dirty="0" smtClean="0"/>
              <a:t>Studsvik Scandpower</a:t>
            </a:r>
          </a:p>
          <a:p>
            <a:endParaRPr lang="sv-SE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DC9D53-F1AF-4A1C-BD73-8A86C7534EC9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8125" y="477838"/>
            <a:ext cx="2016125" cy="5632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988" y="477838"/>
            <a:ext cx="5900737" cy="5632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5B00B-25EF-4349-962F-70CF4ECCD940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BB001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BFE44-7490-4A8A-A050-8CE29536F924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1"/>
          </p:nvPr>
        </p:nvSpPr>
        <p:spPr>
          <a:xfrm>
            <a:off x="457200" y="6397625"/>
            <a:ext cx="23749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3409950" y="639762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CCAA3D-9297-4924-8C34-9C0D7C8BA1DF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746250"/>
            <a:ext cx="3956050" cy="4364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6250"/>
            <a:ext cx="3956050" cy="4364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D59669-AEAD-439E-AB78-97A273540220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A576F1-4B4A-46AA-BC49-7B1C6A510C2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8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82D525-6040-420A-9CD1-031DD8A7EB1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4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67FAC-A103-45BC-A2F0-32BD1E5E7B2E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3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9B7AE-C53C-4CEF-BF74-C1659495C1F6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05ABB8-E6C2-4B5F-ADC1-9AB60BB77969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 descr="Bottenbård (kopia)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346825"/>
            <a:ext cx="914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4988" y="477838"/>
            <a:ext cx="80692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Click to edit headline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746250"/>
            <a:ext cx="8064500" cy="436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Click to edit text</a:t>
            </a:r>
          </a:p>
          <a:p>
            <a:pPr lvl="1"/>
            <a:r>
              <a:rPr lang="sv-SE" smtClean="0"/>
              <a:t>Level 2</a:t>
            </a:r>
          </a:p>
          <a:p>
            <a:pPr lvl="2"/>
            <a:r>
              <a:rPr lang="sv-SE" smtClean="0"/>
              <a:t>Level 3</a:t>
            </a:r>
          </a:p>
          <a:p>
            <a:pPr lvl="3"/>
            <a:r>
              <a:rPr lang="sv-SE" smtClean="0"/>
              <a:t>Level 4</a:t>
            </a:r>
          </a:p>
          <a:p>
            <a:pPr lvl="4"/>
            <a:r>
              <a:rPr lang="sv-SE" smtClean="0"/>
              <a:t>Level 5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0238" y="127000"/>
            <a:ext cx="68580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rgbClr val="464646"/>
                </a:solidFill>
                <a:latin typeface="Arial" charset="0"/>
              </a:defRPr>
            </a:lvl1pPr>
          </a:lstStyle>
          <a:p>
            <a:pPr>
              <a:defRPr/>
            </a:pPr>
            <a:fld id="{216C6895-59F8-4FB4-80C6-9F069D4D504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auto">
          <a:xfrm>
            <a:off x="-2182813" y="269875"/>
            <a:ext cx="2182813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defRPr/>
            </a:pPr>
            <a:endParaRPr lang="en-US" sz="1400" noProof="1">
              <a:solidFill>
                <a:srgbClr val="FFFFFF"/>
              </a:solidFill>
            </a:endParaRPr>
          </a:p>
          <a:p>
            <a:pPr algn="r" eaLnBrk="0" hangingPunct="0">
              <a:defRPr/>
            </a:pPr>
            <a:r>
              <a:rPr lang="en-US" sz="1400" noProof="1">
                <a:solidFill>
                  <a:srgbClr val="FFFFFF"/>
                </a:solidFill>
              </a:rPr>
              <a:t>Slide title </a:t>
            </a:r>
          </a:p>
          <a:p>
            <a:pPr algn="r" eaLnBrk="0" hangingPunct="0">
              <a:defRPr/>
            </a:pPr>
            <a:r>
              <a:rPr lang="sv-SE" sz="1400">
                <a:solidFill>
                  <a:srgbClr val="FFFFFF"/>
                </a:solidFill>
              </a:rPr>
              <a:t>36</a:t>
            </a:r>
            <a:r>
              <a:rPr lang="sv-SE" sz="1400" noProof="1">
                <a:solidFill>
                  <a:srgbClr val="FFFFFF"/>
                </a:solidFill>
              </a:rPr>
              <a:t> pt</a:t>
            </a:r>
          </a:p>
          <a:p>
            <a:pPr algn="r" eaLnBrk="0" hangingPunct="0">
              <a:defRPr/>
            </a:pPr>
            <a:endParaRPr lang="sv-SE" sz="1400" noProof="1">
              <a:solidFill>
                <a:srgbClr val="FFFFFF"/>
              </a:solidFill>
            </a:endParaRPr>
          </a:p>
          <a:p>
            <a:pPr algn="r" eaLnBrk="0" hangingPunct="0">
              <a:defRPr/>
            </a:pPr>
            <a:endParaRPr lang="sv-SE" sz="1400">
              <a:solidFill>
                <a:srgbClr val="FFFFFF"/>
              </a:solidFill>
            </a:endParaRPr>
          </a:p>
          <a:p>
            <a:pPr algn="r" eaLnBrk="0" hangingPunct="0">
              <a:defRPr/>
            </a:pPr>
            <a:endParaRPr lang="sv-SE" sz="1400">
              <a:solidFill>
                <a:srgbClr val="FFFFFF"/>
              </a:solidFill>
            </a:endParaRPr>
          </a:p>
          <a:p>
            <a:pPr algn="r" eaLnBrk="0" hangingPunct="0">
              <a:defRPr/>
            </a:pPr>
            <a:endParaRPr lang="sv-SE" sz="1400" noProof="1">
              <a:solidFill>
                <a:srgbClr val="FFFFFF"/>
              </a:solidFill>
            </a:endParaRPr>
          </a:p>
          <a:p>
            <a:pPr algn="r" eaLnBrk="0" hangingPunct="0">
              <a:defRPr/>
            </a:pPr>
            <a:r>
              <a:rPr lang="sv-SE" sz="1400" noProof="1">
                <a:solidFill>
                  <a:srgbClr val="FFFFFF"/>
                </a:solidFill>
              </a:rPr>
              <a:t>Text</a:t>
            </a:r>
          </a:p>
          <a:p>
            <a:pPr algn="r" eaLnBrk="0" hangingPunct="0">
              <a:defRPr/>
            </a:pPr>
            <a:r>
              <a:rPr lang="sv-SE" sz="1400" noProof="1">
                <a:solidFill>
                  <a:srgbClr val="FFFFFF"/>
                </a:solidFill>
              </a:rPr>
              <a:t> 24 pt</a:t>
            </a:r>
          </a:p>
          <a:p>
            <a:pPr algn="r" eaLnBrk="0" hangingPunct="0">
              <a:defRPr/>
            </a:pPr>
            <a:r>
              <a:rPr lang="sv-SE" sz="1400" noProof="1">
                <a:solidFill>
                  <a:srgbClr val="FFFFFF"/>
                </a:solidFill>
              </a:rPr>
              <a:t>Bullets level 2</a:t>
            </a:r>
          </a:p>
          <a:p>
            <a:pPr algn="r" eaLnBrk="0" hangingPunct="0">
              <a:defRPr/>
            </a:pPr>
            <a:r>
              <a:rPr lang="sv-SE" sz="1400" noProof="1">
                <a:solidFill>
                  <a:srgbClr val="FFFFFF"/>
                </a:solidFill>
              </a:rPr>
              <a:t>20 pt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374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ransition/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lnSpc>
          <a:spcPts val="3800"/>
        </a:lnSpc>
        <a:spcBef>
          <a:spcPct val="0"/>
        </a:spcBef>
        <a:spcAft>
          <a:spcPct val="0"/>
        </a:spcAft>
        <a:defRPr sz="3200">
          <a:solidFill>
            <a:srgbClr val="B80026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800"/>
        </a:lnSpc>
        <a:spcBef>
          <a:spcPct val="0"/>
        </a:spcBef>
        <a:spcAft>
          <a:spcPct val="0"/>
        </a:spcAft>
        <a:defRPr sz="3200">
          <a:solidFill>
            <a:srgbClr val="B80026"/>
          </a:solidFill>
          <a:latin typeface="Arial" charset="0"/>
        </a:defRPr>
      </a:lvl2pPr>
      <a:lvl3pPr algn="l" rtl="0" eaLnBrk="0" fontAlgn="base" hangingPunct="0">
        <a:lnSpc>
          <a:spcPts val="3800"/>
        </a:lnSpc>
        <a:spcBef>
          <a:spcPct val="0"/>
        </a:spcBef>
        <a:spcAft>
          <a:spcPct val="0"/>
        </a:spcAft>
        <a:defRPr sz="3200">
          <a:solidFill>
            <a:srgbClr val="B80026"/>
          </a:solidFill>
          <a:latin typeface="Arial" charset="0"/>
        </a:defRPr>
      </a:lvl3pPr>
      <a:lvl4pPr algn="l" rtl="0" eaLnBrk="0" fontAlgn="base" hangingPunct="0">
        <a:lnSpc>
          <a:spcPts val="3800"/>
        </a:lnSpc>
        <a:spcBef>
          <a:spcPct val="0"/>
        </a:spcBef>
        <a:spcAft>
          <a:spcPct val="0"/>
        </a:spcAft>
        <a:defRPr sz="3200">
          <a:solidFill>
            <a:srgbClr val="B80026"/>
          </a:solidFill>
          <a:latin typeface="Arial" charset="0"/>
        </a:defRPr>
      </a:lvl4pPr>
      <a:lvl5pPr algn="l" rtl="0" eaLnBrk="0" fontAlgn="base" hangingPunct="0">
        <a:lnSpc>
          <a:spcPts val="3800"/>
        </a:lnSpc>
        <a:spcBef>
          <a:spcPct val="0"/>
        </a:spcBef>
        <a:spcAft>
          <a:spcPct val="0"/>
        </a:spcAft>
        <a:defRPr sz="3200">
          <a:solidFill>
            <a:srgbClr val="B80026"/>
          </a:solidFill>
          <a:latin typeface="Arial" charset="0"/>
        </a:defRPr>
      </a:lvl5pPr>
      <a:lvl6pPr marL="457200" algn="l" rtl="0" fontAlgn="base">
        <a:lnSpc>
          <a:spcPts val="3800"/>
        </a:lnSpc>
        <a:spcBef>
          <a:spcPct val="0"/>
        </a:spcBef>
        <a:spcAft>
          <a:spcPct val="0"/>
        </a:spcAft>
        <a:defRPr sz="3600">
          <a:solidFill>
            <a:srgbClr val="B80026"/>
          </a:solidFill>
          <a:latin typeface="Arial" charset="0"/>
        </a:defRPr>
      </a:lvl6pPr>
      <a:lvl7pPr marL="914400" algn="l" rtl="0" fontAlgn="base">
        <a:lnSpc>
          <a:spcPts val="3800"/>
        </a:lnSpc>
        <a:spcBef>
          <a:spcPct val="0"/>
        </a:spcBef>
        <a:spcAft>
          <a:spcPct val="0"/>
        </a:spcAft>
        <a:defRPr sz="3600">
          <a:solidFill>
            <a:srgbClr val="B80026"/>
          </a:solidFill>
          <a:latin typeface="Arial" charset="0"/>
        </a:defRPr>
      </a:lvl7pPr>
      <a:lvl8pPr marL="1371600" algn="l" rtl="0" fontAlgn="base">
        <a:lnSpc>
          <a:spcPts val="3800"/>
        </a:lnSpc>
        <a:spcBef>
          <a:spcPct val="0"/>
        </a:spcBef>
        <a:spcAft>
          <a:spcPct val="0"/>
        </a:spcAft>
        <a:defRPr sz="3600">
          <a:solidFill>
            <a:srgbClr val="B80026"/>
          </a:solidFill>
          <a:latin typeface="Arial" charset="0"/>
        </a:defRPr>
      </a:lvl8pPr>
      <a:lvl9pPr marL="1828800" algn="l" rtl="0" fontAlgn="base">
        <a:lnSpc>
          <a:spcPts val="3800"/>
        </a:lnSpc>
        <a:spcBef>
          <a:spcPct val="0"/>
        </a:spcBef>
        <a:spcAft>
          <a:spcPct val="0"/>
        </a:spcAft>
        <a:defRPr sz="3600">
          <a:solidFill>
            <a:srgbClr val="B80026"/>
          </a:solidFill>
          <a:latin typeface="Arial" charset="0"/>
        </a:defRPr>
      </a:lvl9pPr>
    </p:titleStyle>
    <p:bodyStyle>
      <a:lvl1pPr marL="269875" indent="-269875" algn="l" rtl="0" eaLnBrk="0" fontAlgn="base" hangingPunct="0">
        <a:spcBef>
          <a:spcPct val="4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717550" indent="-268288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2pPr>
      <a:lvl3pPr marL="1163638" indent="-155575" algn="l" rtl="0" eaLnBrk="0" fontAlgn="base" hangingPunct="0">
        <a:spcBef>
          <a:spcPct val="20000"/>
        </a:spcBef>
        <a:spcAft>
          <a:spcPct val="0"/>
        </a:spcAft>
        <a:buChar char="•"/>
        <a:defRPr sz="1000">
          <a:solidFill>
            <a:schemeClr val="tx1"/>
          </a:solidFill>
          <a:latin typeface="+mn-lt"/>
        </a:defRPr>
      </a:lvl3pPr>
      <a:lvl4pPr marL="1644650" indent="-228600" algn="l" rtl="0" eaLnBrk="0" fontAlgn="base" hangingPunct="0">
        <a:spcBef>
          <a:spcPct val="20000"/>
        </a:spcBef>
        <a:spcAft>
          <a:spcPct val="0"/>
        </a:spcAft>
        <a:buChar char="–"/>
        <a:defRPr sz="1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9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1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4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ans/html/ExerciseRegr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8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9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9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0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1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42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43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4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47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48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8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ans/html/ExerciseRegr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3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20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3384550"/>
            <a:ext cx="4391025" cy="1470025"/>
          </a:xfrm>
        </p:spPr>
        <p:txBody>
          <a:bodyPr/>
          <a:lstStyle/>
          <a:p>
            <a:r>
              <a:rPr lang="en-US" sz="3600" dirty="0" smtClean="0"/>
              <a:t>Regression</a:t>
            </a:r>
            <a:br>
              <a:rPr lang="en-US" sz="3600" dirty="0" smtClean="0"/>
            </a:br>
            <a:r>
              <a:rPr lang="en-US" sz="3600" dirty="0" err="1" smtClean="0"/>
              <a:t>Matlab</a:t>
            </a:r>
            <a:r>
              <a:rPr lang="en-US" sz="3600" dirty="0" smtClean="0"/>
              <a:t> Class</a:t>
            </a:r>
            <a:endParaRPr lang="en-US" sz="2000" dirty="0" smtClean="0"/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550863" y="5060950"/>
            <a:ext cx="4735512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1" hangingPunct="1"/>
            <a:r>
              <a:rPr lang="en-US" sz="1400" dirty="0" smtClean="0">
                <a:solidFill>
                  <a:schemeClr val="bg1"/>
                </a:solidFill>
              </a:rPr>
              <a:t>Thomas Smed</a:t>
            </a:r>
          </a:p>
          <a:p>
            <a:pPr eaLnBrk="1" hangingPunct="1"/>
            <a:r>
              <a:rPr lang="en-US" sz="1400" dirty="0" smtClean="0">
                <a:solidFill>
                  <a:schemeClr val="bg1"/>
                </a:solidFill>
              </a:rPr>
              <a:t>Jim Cronin</a:t>
            </a:r>
          </a:p>
          <a:p>
            <a:pPr eaLnBrk="1" hangingPunct="1"/>
            <a:r>
              <a:rPr lang="en-US" sz="1400" dirty="0" err="1" smtClean="0">
                <a:solidFill>
                  <a:schemeClr val="bg1"/>
                </a:solidFill>
              </a:rPr>
              <a:t>Studsvik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Scandpower</a:t>
            </a:r>
            <a:endParaRPr lang="en-US" sz="1400" dirty="0" smtClean="0">
              <a:solidFill>
                <a:schemeClr val="bg1"/>
              </a:solidFill>
            </a:endParaRPr>
          </a:p>
          <a:p>
            <a:pPr eaLnBrk="1" hangingPunct="1"/>
            <a:endParaRPr lang="en-US" sz="1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Example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77210" y="3921855"/>
            <a:ext cx="64519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sv-SE" sz="2800" dirty="0" smtClean="0"/>
              <a:t>Construct </a:t>
            </a:r>
            <a:r>
              <a:rPr lang="sv-SE" sz="2800" b="1" dirty="0" smtClean="0"/>
              <a:t>A</a:t>
            </a:r>
            <a:r>
              <a:rPr lang="sv-SE" sz="2800" dirty="0" smtClean="0"/>
              <a:t>:</a:t>
            </a:r>
            <a:br>
              <a:rPr lang="sv-SE" sz="2800" dirty="0" smtClean="0"/>
            </a:br>
            <a:r>
              <a:rPr lang="sv-SE" sz="2800" dirty="0" smtClean="0"/>
              <a:t/>
            </a:r>
            <a:br>
              <a:rPr lang="sv-SE" sz="2800" dirty="0" smtClean="0"/>
            </a:br>
            <a:endParaRPr lang="sv-SE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sv-SE" sz="2800" dirty="0" smtClean="0"/>
              <a:t>Calculate </a:t>
            </a:r>
            <a:endParaRPr lang="sv-SE" sz="2800" dirty="0"/>
          </a:p>
        </p:txBody>
      </p:sp>
      <p:graphicFrame>
        <p:nvGraphicFramePr>
          <p:cNvPr id="6" name="Object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257654467"/>
              </p:ext>
            </p:extLst>
          </p:nvPr>
        </p:nvGraphicFramePr>
        <p:xfrm>
          <a:off x="3675900" y="5161226"/>
          <a:ext cx="1657290" cy="576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1" name="Equation" r:id="rId3" imgW="583920" imgH="203040" progId="Equation.DSMT4">
                  <p:embed/>
                </p:oleObj>
              </mc:Choice>
              <mc:Fallback>
                <p:oleObj name="Equation" r:id="rId3" imgW="583920" imgH="203040" progId="Equation.DSMT4">
                  <p:embed/>
                  <p:pic>
                    <p:nvPicPr>
                      <p:cNvPr id="0" name="Content Placeholder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5900" y="5161226"/>
                        <a:ext cx="1657290" cy="5765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553418"/>
              </p:ext>
            </p:extLst>
          </p:nvPr>
        </p:nvGraphicFramePr>
        <p:xfrm>
          <a:off x="3735388" y="3963988"/>
          <a:ext cx="2765425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2" name="Equation" r:id="rId5" imgW="1688760" imgH="228600" progId="Equation.DSMT4">
                  <p:embed/>
                </p:oleObj>
              </mc:Choice>
              <mc:Fallback>
                <p:oleObj name="Equation" r:id="rId5" imgW="168876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5388" y="3963988"/>
                        <a:ext cx="2765425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56430" y="1860825"/>
            <a:ext cx="55110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 smtClean="0"/>
              <a:t>Given data in y (m-by-1) and t (m-by-1) and</a:t>
            </a:r>
            <a:br>
              <a:rPr lang="sv-SE" sz="2000" dirty="0" smtClean="0"/>
            </a:br>
            <a:r>
              <a:rPr lang="sv-SE" sz="2000" dirty="0" smtClean="0"/>
              <a:t> </a:t>
            </a:r>
            <a:br>
              <a:rPr lang="sv-SE" sz="2000" dirty="0" smtClean="0"/>
            </a:br>
            <a:r>
              <a:rPr lang="sv-SE" sz="2000" dirty="0" smtClean="0"/>
              <a:t>you want to make a fit:</a:t>
            </a:r>
            <a:endParaRPr lang="sv-SE" sz="20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8476926"/>
              </p:ext>
            </p:extLst>
          </p:nvPr>
        </p:nvGraphicFramePr>
        <p:xfrm>
          <a:off x="4138802" y="2398485"/>
          <a:ext cx="1956568" cy="442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3" name="Equation" r:id="rId7" imgW="1066680" imgH="241200" progId="Equation.DSMT4">
                  <p:embed/>
                </p:oleObj>
              </mc:Choice>
              <mc:Fallback>
                <p:oleObj name="Equation" r:id="rId7" imgW="1066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38802" y="2398485"/>
                        <a:ext cx="1956568" cy="4425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535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Matlab</a:t>
            </a:r>
            <a:r>
              <a:rPr lang="en-US" dirty="0" smtClean="0"/>
              <a:t>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</a:t>
            </a:r>
            <a:r>
              <a:rPr lang="en-US" dirty="0" err="1" smtClean="0"/>
              <a:t>egressionExample.m</a:t>
            </a:r>
            <a:endParaRPr lang="en-US" dirty="0" smtClean="0"/>
          </a:p>
          <a:p>
            <a:r>
              <a:rPr lang="en-US" dirty="0" smtClean="0"/>
              <a:t>Exercise RegExercise1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Using the Singular Value Decomposition to understand least squares problem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Is it a problem that</a:t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endParaRPr lang="sv-SE" dirty="0" smtClean="0"/>
          </a:p>
          <a:p>
            <a:r>
              <a:rPr lang="sv-SE" dirty="0" smtClean="0"/>
              <a:t>Can we fix it?</a:t>
            </a:r>
            <a:br>
              <a:rPr lang="sv-SE" dirty="0" smtClean="0"/>
            </a:b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7389068"/>
              </p:ext>
            </p:extLst>
          </p:nvPr>
        </p:nvGraphicFramePr>
        <p:xfrm>
          <a:off x="1435650" y="2353680"/>
          <a:ext cx="1999580" cy="1459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26" name="Equation" r:id="rId3" imgW="939600" imgH="685800" progId="Equation.DSMT4">
                  <p:embed/>
                </p:oleObj>
              </mc:Choice>
              <mc:Fallback>
                <p:oleObj name="Equation" r:id="rId3" imgW="93960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35650" y="2353680"/>
                        <a:ext cx="1999580" cy="1459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131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2242140" y="1502385"/>
          <a:ext cx="4077255" cy="1164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13" name="Equation" r:id="rId3" imgW="710891" imgH="203112" progId="Equation.DSMT4">
                  <p:embed/>
                </p:oleObj>
              </mc:Choice>
              <mc:Fallback>
                <p:oleObj name="Equation" r:id="rId3" imgW="710891" imgH="203112" progId="Equation.DSMT4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2140" y="1502385"/>
                        <a:ext cx="4077255" cy="11649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77210" y="2963952"/>
            <a:ext cx="761685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If A is a M-by-N matrix, then</a:t>
            </a:r>
          </a:p>
          <a:p>
            <a:endParaRPr lang="en-US" sz="2800" dirty="0" smtClean="0"/>
          </a:p>
          <a:p>
            <a:r>
              <a:rPr lang="en-US" sz="2800" dirty="0" smtClean="0"/>
              <a:t>U is a M-by-M </a:t>
            </a:r>
            <a:r>
              <a:rPr lang="en-US" sz="2800" dirty="0" err="1" smtClean="0"/>
              <a:t>orthonormal</a:t>
            </a:r>
            <a:r>
              <a:rPr lang="en-US" sz="2800" dirty="0" smtClean="0"/>
              <a:t> matrix, </a:t>
            </a:r>
          </a:p>
          <a:p>
            <a:endParaRPr lang="en-US" sz="2800" dirty="0" smtClean="0"/>
          </a:p>
          <a:p>
            <a:r>
              <a:rPr lang="en-US" sz="2800" dirty="0" smtClean="0"/>
              <a:t>V is a N-by-N </a:t>
            </a:r>
            <a:r>
              <a:rPr lang="en-US" sz="2800" dirty="0" err="1" smtClean="0"/>
              <a:t>orthornormal</a:t>
            </a:r>
            <a:r>
              <a:rPr lang="en-US" sz="2800" dirty="0" smtClean="0"/>
              <a:t> matrix and</a:t>
            </a:r>
          </a:p>
          <a:p>
            <a:endParaRPr lang="en-US" sz="2800" dirty="0" smtClean="0"/>
          </a:p>
          <a:p>
            <a:r>
              <a:rPr lang="el-GR" sz="2800" dirty="0" smtClean="0"/>
              <a:t>Σ</a:t>
            </a:r>
            <a:r>
              <a:rPr lang="en-US" sz="2800" dirty="0" smtClean="0"/>
              <a:t> is a ‘diagonal’ matrix with the singular values</a:t>
            </a:r>
            <a:endParaRPr lang="en-US" sz="2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34988" y="477838"/>
            <a:ext cx="8069262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kern="0" dirty="0" smtClean="0">
                <a:solidFill>
                  <a:srgbClr val="B80026"/>
                </a:solidFill>
                <a:latin typeface="+mj-lt"/>
                <a:ea typeface="+mj-ea"/>
                <a:cs typeface="+mj-cs"/>
              </a:rPr>
              <a:t>The Singular Value Decomposition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B80026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  <p:graphicFrame>
        <p:nvGraphicFramePr>
          <p:cNvPr id="87042" name="Object 2"/>
          <p:cNvGraphicFramePr>
            <a:graphicFrameLocks noChangeAspect="1"/>
          </p:cNvGraphicFramePr>
          <p:nvPr/>
        </p:nvGraphicFramePr>
        <p:xfrm>
          <a:off x="1346040" y="2129655"/>
          <a:ext cx="5895975" cy="3449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7" name="Equation" r:id="rId3" imgW="1028254" imgH="672808" progId="Equation.DSMT4">
                  <p:embed/>
                </p:oleObj>
              </mc:Choice>
              <mc:Fallback>
                <p:oleObj name="Equation" r:id="rId3" imgW="1028254" imgH="672808" progId="Equation.DSMT4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040" y="2129655"/>
                        <a:ext cx="5895975" cy="3449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56430" y="382260"/>
            <a:ext cx="6855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Orthonormal</a:t>
            </a:r>
            <a:r>
              <a:rPr lang="en-US" sz="3200" b="1" dirty="0" smtClean="0"/>
              <a:t> means that: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3224231"/>
              </p:ext>
            </p:extLst>
          </p:nvPr>
        </p:nvGraphicFramePr>
        <p:xfrm>
          <a:off x="2984500" y="1443038"/>
          <a:ext cx="2236788" cy="318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51" name="Equation" r:id="rId3" imgW="431640" imgH="469800" progId="Equation.DSMT4">
                  <p:embed/>
                </p:oleObj>
              </mc:Choice>
              <mc:Fallback>
                <p:oleObj name="Equation" r:id="rId3" imgW="431640" imgH="469800" progId="Equation.DSMT4">
                  <p:embed/>
                  <p:pic>
                    <p:nvPicPr>
                      <p:cNvPr id="0" name="Picture 2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0" y="1443038"/>
                        <a:ext cx="2236788" cy="3189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01235" y="427065"/>
            <a:ext cx="70343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largest singular value,     , maximizes the following expression. The smallest </a:t>
            </a:r>
            <a:r>
              <a:rPr lang="en-US" sz="2000" dirty="0" err="1" smtClean="0"/>
              <a:t>singluar</a:t>
            </a:r>
            <a:r>
              <a:rPr lang="en-US" sz="2000" dirty="0" smtClean="0"/>
              <a:t> value,       , minimizes the following expression</a:t>
            </a:r>
            <a:endParaRPr lang="en-US" sz="20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392780" y="382260"/>
          <a:ext cx="322865" cy="41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52" name="Equation" r:id="rId5" imgW="177646" imgH="228402" progId="Equation.DSMT4">
                  <p:embed/>
                </p:oleObj>
              </mc:Choice>
              <mc:Fallback>
                <p:oleObj name="Equation" r:id="rId5" imgW="177646" imgH="228402" progId="Equation.DSMT4">
                  <p:embed/>
                  <p:pic>
                    <p:nvPicPr>
                      <p:cNvPr id="0" name="Picture 2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2780" y="382260"/>
                        <a:ext cx="322865" cy="415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4" name="Object 4"/>
          <p:cNvGraphicFramePr>
            <a:graphicFrameLocks noChangeAspect="1"/>
          </p:cNvGraphicFramePr>
          <p:nvPr/>
        </p:nvGraphicFramePr>
        <p:xfrm>
          <a:off x="5962691" y="695895"/>
          <a:ext cx="491119" cy="44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53" name="Equation" r:id="rId7" imgW="190500" imgH="228600" progId="Equation.DSMT4">
                  <p:embed/>
                </p:oleObj>
              </mc:Choice>
              <mc:Fallback>
                <p:oleObj name="Equation" r:id="rId7" imgW="190500" imgH="228600" progId="Equation.DSMT4">
                  <p:embed/>
                  <p:pic>
                    <p:nvPicPr>
                      <p:cNvPr id="0" name="Picture 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2691" y="695895"/>
                        <a:ext cx="491119" cy="44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8580041"/>
              </p:ext>
            </p:extLst>
          </p:nvPr>
        </p:nvGraphicFramePr>
        <p:xfrm>
          <a:off x="1546225" y="513225"/>
          <a:ext cx="5168900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74" name="Equation" r:id="rId3" imgW="1587240" imgH="482400" progId="Equation.DSMT4">
                  <p:embed/>
                </p:oleObj>
              </mc:Choice>
              <mc:Fallback>
                <p:oleObj name="Equation" r:id="rId3" imgW="1587240" imgH="482400" progId="Equation.DSMT4">
                  <p:embed/>
                  <p:pic>
                    <p:nvPicPr>
                      <p:cNvPr id="0" name="Picture 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225" y="513225"/>
                        <a:ext cx="5168900" cy="157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5808939"/>
              </p:ext>
            </p:extLst>
          </p:nvPr>
        </p:nvGraphicFramePr>
        <p:xfrm>
          <a:off x="3009900" y="2481952"/>
          <a:ext cx="1935163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75" name="Equation" r:id="rId5" imgW="736560" imgH="241200" progId="Equation.DSMT4">
                  <p:embed/>
                </p:oleObj>
              </mc:Choice>
              <mc:Fallback>
                <p:oleObj name="Equation" r:id="rId5" imgW="736560" imgH="241200" progId="Equation.DSMT4">
                  <p:embed/>
                  <p:pic>
                    <p:nvPicPr>
                      <p:cNvPr id="0" name="Picture 3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2481952"/>
                        <a:ext cx="1935163" cy="633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56430" y="113430"/>
            <a:ext cx="2105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Define: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390845" y="2116040"/>
            <a:ext cx="1075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Then</a:t>
            </a:r>
            <a:endParaRPr lang="en-US" sz="2400" dirty="0"/>
          </a:p>
        </p:txBody>
      </p:sp>
      <p:sp>
        <p:nvSpPr>
          <p:cNvPr id="11" name="Oval 10"/>
          <p:cNvSpPr/>
          <p:nvPr/>
        </p:nvSpPr>
        <p:spPr>
          <a:xfrm>
            <a:off x="3765510" y="4280295"/>
            <a:ext cx="89610" cy="8961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765510" y="4683540"/>
            <a:ext cx="89610" cy="8961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765510" y="5041980"/>
            <a:ext cx="89610" cy="8961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0126057"/>
              </p:ext>
            </p:extLst>
          </p:nvPr>
        </p:nvGraphicFramePr>
        <p:xfrm>
          <a:off x="2970213" y="3378053"/>
          <a:ext cx="2001837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76" name="Equation" r:id="rId7" imgW="761760" imgH="241200" progId="Equation.DSMT4">
                  <p:embed/>
                </p:oleObj>
              </mc:Choice>
              <mc:Fallback>
                <p:oleObj name="Equation" r:id="rId7" imgW="761760" imgH="241200" progId="Equation.DSMT4">
                  <p:embed/>
                  <p:pic>
                    <p:nvPicPr>
                      <p:cNvPr id="0" name="Picture 3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0213" y="3378053"/>
                        <a:ext cx="2001837" cy="633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0442731"/>
              </p:ext>
            </p:extLst>
          </p:nvPr>
        </p:nvGraphicFramePr>
        <p:xfrm>
          <a:off x="2970213" y="5349875"/>
          <a:ext cx="2001837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77" name="Equation" r:id="rId9" imgW="761760" imgH="241200" progId="Equation.DSMT4">
                  <p:embed/>
                </p:oleObj>
              </mc:Choice>
              <mc:Fallback>
                <p:oleObj name="Equation" r:id="rId9" imgW="761760" imgH="241200" progId="Equation.DSMT4">
                  <p:embed/>
                  <p:pic>
                    <p:nvPicPr>
                      <p:cNvPr id="0" name="Picture 3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0213" y="5349875"/>
                        <a:ext cx="2001837" cy="633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Matlab</a:t>
            </a:r>
            <a:r>
              <a:rPr lang="en-US" dirty="0" smtClean="0"/>
              <a:t>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vddemo</a:t>
            </a:r>
            <a:r>
              <a:rPr lang="en-US" dirty="0" smtClean="0"/>
              <a:t> (type </a:t>
            </a:r>
            <a:r>
              <a:rPr lang="en-US" dirty="0" err="1" smtClean="0"/>
              <a:t>eigshow</a:t>
            </a:r>
            <a:r>
              <a:rPr lang="en-US" dirty="0" smtClean="0"/>
              <a:t> in the Command Window)</a:t>
            </a:r>
          </a:p>
          <a:p>
            <a:r>
              <a:rPr lang="en-US" dirty="0" smtClean="0"/>
              <a:t>Exercise </a:t>
            </a:r>
            <a:r>
              <a:rPr lang="en-US" dirty="0" err="1" smtClean="0"/>
              <a:t>Regr</a:t>
            </a:r>
            <a:r>
              <a:rPr lang="en-US" smtClean="0"/>
              <a:t> 11:1 and 11:2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Answers to Exercise Regression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Run  ans/ExerciseRegr.m</a:t>
            </a:r>
          </a:p>
          <a:p>
            <a:r>
              <a:rPr lang="en-US" dirty="0" smtClean="0"/>
              <a:t>Or click </a:t>
            </a:r>
            <a:r>
              <a:rPr lang="en-US" dirty="0"/>
              <a:t>the link </a:t>
            </a:r>
            <a:r>
              <a:rPr lang="en-US" dirty="0" smtClean="0"/>
              <a:t>below</a:t>
            </a:r>
            <a:endParaRPr lang="en-US" dirty="0"/>
          </a:p>
          <a:p>
            <a:r>
              <a:rPr lang="en-US" dirty="0" err="1" smtClean="0">
                <a:hlinkClick r:id="rId2" action="ppaction://hlinkfile"/>
              </a:rPr>
              <a:t>ans</a:t>
            </a:r>
            <a:r>
              <a:rPr lang="en-US" dirty="0" smtClean="0">
                <a:hlinkClick r:id="rId2" action="ppaction://hlinkfile"/>
              </a:rPr>
              <a:t>\html\ExerciseRegr.html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2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 Simple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458543"/>
              </p:ext>
            </p:extLst>
          </p:nvPr>
        </p:nvGraphicFramePr>
        <p:xfrm>
          <a:off x="1247775" y="1860550"/>
          <a:ext cx="2628900" cy="158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" name="Equation" r:id="rId3" imgW="1180800" imgH="711000" progId="Equation.DSMT4">
                  <p:embed/>
                </p:oleObj>
              </mc:Choice>
              <mc:Fallback>
                <p:oleObj name="Equation" r:id="rId3" imgW="1180800" imgH="711000" progId="Equation.DSMT4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7775" y="1860550"/>
                        <a:ext cx="2628900" cy="158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11625" y="1188750"/>
            <a:ext cx="6138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Solve the following equation in the least squares sense: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451875" y="2891340"/>
            <a:ext cx="3046740" cy="224025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5960955" y="3429000"/>
            <a:ext cx="98571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451875" y="3921855"/>
            <a:ext cx="3001935" cy="120973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 flipH="1" flipV="1">
            <a:off x="6162578" y="3899453"/>
            <a:ext cx="2240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274590" y="3697830"/>
            <a:ext cx="179220" cy="8961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43420" y="3877050"/>
            <a:ext cx="112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(7,4,0)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543420" y="2756925"/>
            <a:ext cx="112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(7,4,2)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Least-Squares Data Fitting Problem</a:t>
            </a:r>
          </a:p>
          <a:p>
            <a:r>
              <a:rPr lang="en-US" dirty="0" smtClean="0"/>
              <a:t>How to solve it in </a:t>
            </a:r>
            <a:r>
              <a:rPr lang="en-US" dirty="0" err="1" smtClean="0"/>
              <a:t>Matlab</a:t>
            </a:r>
            <a:r>
              <a:rPr lang="en-US" dirty="0" smtClean="0"/>
              <a:t>:</a:t>
            </a:r>
          </a:p>
          <a:p>
            <a:r>
              <a:rPr lang="en-US" dirty="0" smtClean="0"/>
              <a:t>The singular value decomposition</a:t>
            </a:r>
          </a:p>
          <a:p>
            <a:r>
              <a:rPr lang="en-US" dirty="0" smtClean="0"/>
              <a:t>Application to LS, simple example</a:t>
            </a:r>
          </a:p>
          <a:p>
            <a:r>
              <a:rPr lang="en-US" dirty="0" smtClean="0"/>
              <a:t>Application to </a:t>
            </a:r>
            <a:r>
              <a:rPr lang="en-US" dirty="0" err="1" smtClean="0"/>
              <a:t>keff</a:t>
            </a:r>
            <a:r>
              <a:rPr lang="en-US" dirty="0" smtClean="0"/>
              <a:t>-regression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  <p:graphicFrame>
        <p:nvGraphicFramePr>
          <p:cNvPr id="6" name="Object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593376926"/>
              </p:ext>
            </p:extLst>
          </p:nvPr>
        </p:nvGraphicFramePr>
        <p:xfrm>
          <a:off x="4437585" y="2117897"/>
          <a:ext cx="1837005" cy="639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03" name="Equation" r:id="rId3" imgW="583920" imgH="203040" progId="Equation.DSMT4">
                  <p:embed/>
                </p:oleObj>
              </mc:Choice>
              <mc:Fallback>
                <p:oleObj name="Equation" r:id="rId3" imgW="583920" imgH="203040" progId="Equation.DSMT4">
                  <p:embed/>
                  <p:pic>
                    <p:nvPicPr>
                      <p:cNvPr id="0" name="Content Placeholder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7585" y="2117897"/>
                        <a:ext cx="1837005" cy="6390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940" y="1143945"/>
            <a:ext cx="8064500" cy="4364038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Trivial for this case:</a:t>
            </a:r>
          </a:p>
          <a:p>
            <a:pPr>
              <a:buNone/>
            </a:pPr>
            <a:endParaRPr lang="sv-SE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0159740"/>
              </p:ext>
            </p:extLst>
          </p:nvPr>
        </p:nvGraphicFramePr>
        <p:xfrm>
          <a:off x="2306638" y="1636713"/>
          <a:ext cx="1541462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12" name="Equation" r:id="rId3" imgW="482400" imgH="457200" progId="Equation.DSMT4">
                  <p:embed/>
                </p:oleObj>
              </mc:Choice>
              <mc:Fallback>
                <p:oleObj name="Equation" r:id="rId3" imgW="482400" imgH="457200" progId="Equation.DSMT4">
                  <p:embed/>
                  <p:pic>
                    <p:nvPicPr>
                      <p:cNvPr id="0" name="Picture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6638" y="1636713"/>
                        <a:ext cx="1541462" cy="146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73965" y="3473805"/>
            <a:ext cx="6899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Think of the solution as a linear combination of the columns of </a:t>
            </a:r>
            <a:r>
              <a:rPr lang="sv-SE" b="1" dirty="0" smtClean="0"/>
              <a:t>A</a:t>
            </a:r>
            <a:r>
              <a:rPr lang="sv-SE" dirty="0" smtClean="0"/>
              <a:t>:</a:t>
            </a:r>
            <a:endParaRPr lang="en-US" b="1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785402" y="4190685"/>
          <a:ext cx="2234648" cy="1625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13" name="Equation" r:id="rId5" imgW="977900" imgH="711200" progId="Equation.DSMT4">
                  <p:embed/>
                </p:oleObj>
              </mc:Choice>
              <mc:Fallback>
                <p:oleObj name="Equation" r:id="rId5" imgW="977900" imgH="711200" progId="Equation.DSMT4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5402" y="4190685"/>
                        <a:ext cx="2234648" cy="16251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2555775" y="292650"/>
          <a:ext cx="4077255" cy="1164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5" name="Equation" r:id="rId3" imgW="710891" imgH="203112" progId="Equation.DSMT4">
                  <p:embed/>
                </p:oleObj>
              </mc:Choice>
              <mc:Fallback>
                <p:oleObj name="Equation" r:id="rId3" imgW="710891" imgH="203112" progId="Equation.DSMT4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5" y="292650"/>
                        <a:ext cx="4077255" cy="11649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1624" y="1905630"/>
            <a:ext cx="761685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If A is a M-by-N matrix, then</a:t>
            </a:r>
          </a:p>
          <a:p>
            <a:endParaRPr lang="en-US" sz="2800" dirty="0" smtClean="0"/>
          </a:p>
          <a:p>
            <a:r>
              <a:rPr lang="en-US" sz="2800" dirty="0" smtClean="0"/>
              <a:t>U is a M-by-M </a:t>
            </a:r>
            <a:r>
              <a:rPr lang="en-US" sz="2800" dirty="0" err="1" smtClean="0"/>
              <a:t>orthonormal</a:t>
            </a:r>
            <a:r>
              <a:rPr lang="en-US" sz="2800" dirty="0" smtClean="0"/>
              <a:t> matrix, </a:t>
            </a:r>
          </a:p>
          <a:p>
            <a:endParaRPr lang="en-US" sz="2800" dirty="0" smtClean="0"/>
          </a:p>
          <a:p>
            <a:r>
              <a:rPr lang="en-US" sz="2800" dirty="0" smtClean="0"/>
              <a:t>V is a N-by-N </a:t>
            </a:r>
            <a:r>
              <a:rPr lang="en-US" sz="2800" dirty="0" err="1" smtClean="0"/>
              <a:t>orthornormal</a:t>
            </a:r>
            <a:r>
              <a:rPr lang="en-US" sz="2800" dirty="0" smtClean="0"/>
              <a:t> matrix and</a:t>
            </a:r>
          </a:p>
          <a:p>
            <a:endParaRPr lang="en-US" sz="2800" dirty="0" smtClean="0"/>
          </a:p>
          <a:p>
            <a:r>
              <a:rPr lang="el-GR" sz="2800" dirty="0" smtClean="0"/>
              <a:t>Σ</a:t>
            </a:r>
            <a:r>
              <a:rPr lang="en-US" sz="2800" dirty="0" smtClean="0"/>
              <a:t> is a ‘diagonal’ matrix with the singular values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  <p:graphicFrame>
        <p:nvGraphicFramePr>
          <p:cNvPr id="87042" name="Object 2"/>
          <p:cNvGraphicFramePr>
            <a:graphicFrameLocks noChangeAspect="1"/>
          </p:cNvGraphicFramePr>
          <p:nvPr/>
        </p:nvGraphicFramePr>
        <p:xfrm>
          <a:off x="1346040" y="2129655"/>
          <a:ext cx="5895975" cy="3449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Equation" r:id="rId3" imgW="1028254" imgH="672808" progId="Equation.DSMT4">
                  <p:embed/>
                </p:oleObj>
              </mc:Choice>
              <mc:Fallback>
                <p:oleObj name="Equation" r:id="rId3" imgW="1028254" imgH="672808" progId="Equation.DSMT4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040" y="2129655"/>
                        <a:ext cx="5895975" cy="3449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56430" y="382260"/>
            <a:ext cx="6855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Orthonormal</a:t>
            </a:r>
            <a:r>
              <a:rPr lang="en-US" sz="3200" b="1" dirty="0" smtClean="0"/>
              <a:t> means that: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5260" y="427065"/>
            <a:ext cx="5152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Application to Least Squares:</a:t>
            </a:r>
          </a:p>
        </p:txBody>
      </p:sp>
      <p:graphicFrame>
        <p:nvGraphicFramePr>
          <p:cNvPr id="88067" name="Object 3"/>
          <p:cNvGraphicFramePr>
            <a:graphicFrameLocks noChangeAspect="1"/>
          </p:cNvGraphicFramePr>
          <p:nvPr/>
        </p:nvGraphicFramePr>
        <p:xfrm>
          <a:off x="2224088" y="1009650"/>
          <a:ext cx="2767012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8" name="Equation" r:id="rId3" imgW="482391" imgH="203112" progId="Equation.DSMT4">
                  <p:embed/>
                </p:oleObj>
              </mc:Choice>
              <mc:Fallback>
                <p:oleObj name="Equation" r:id="rId3" imgW="482391" imgH="203112" progId="Equation.DSMT4">
                  <p:embed/>
                  <p:pic>
                    <p:nvPicPr>
                      <p:cNvPr id="0" name="Picture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4088" y="1009650"/>
                        <a:ext cx="2767012" cy="941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05760" y="740700"/>
            <a:ext cx="2643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Typical dimensions: </a:t>
            </a:r>
            <a:br>
              <a:rPr lang="en-US" dirty="0" smtClean="0"/>
            </a:br>
            <a:r>
              <a:rPr lang="en-US" dirty="0" smtClean="0"/>
              <a:t>A is 1000-by-3</a:t>
            </a:r>
          </a:p>
          <a:p>
            <a:r>
              <a:rPr lang="en-US" dirty="0" smtClean="0"/>
              <a:t>p is 3-by-1</a:t>
            </a:r>
            <a:br>
              <a:rPr lang="en-US" dirty="0" smtClean="0"/>
            </a:br>
            <a:r>
              <a:rPr lang="en-US" dirty="0" smtClean="0"/>
              <a:t>b is 1000-by-1</a:t>
            </a:r>
            <a:endParaRPr lang="en-US" dirty="0"/>
          </a:p>
        </p:txBody>
      </p:sp>
      <p:graphicFrame>
        <p:nvGraphicFramePr>
          <p:cNvPr id="88068" name="Object 4"/>
          <p:cNvGraphicFramePr>
            <a:graphicFrameLocks noChangeAspect="1"/>
          </p:cNvGraphicFramePr>
          <p:nvPr/>
        </p:nvGraphicFramePr>
        <p:xfrm>
          <a:off x="2152530" y="4190685"/>
          <a:ext cx="407670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9" name="Equation" r:id="rId5" imgW="710891" imgH="203112" progId="Equation.DSMT4">
                  <p:embed/>
                </p:oleObj>
              </mc:Choice>
              <mc:Fallback>
                <p:oleObj name="Equation" r:id="rId5" imgW="710891" imgH="203112" progId="Equation.DSMT4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530" y="4190685"/>
                        <a:ext cx="4076700" cy="1165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928505" y="2891340"/>
            <a:ext cx="442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Insert the </a:t>
            </a:r>
            <a:r>
              <a:rPr lang="en-US" dirty="0" err="1" smtClean="0"/>
              <a:t>svd</a:t>
            </a:r>
            <a:r>
              <a:rPr lang="en-US" dirty="0" smtClean="0"/>
              <a:t> for A in the equation above: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  <p:graphicFrame>
        <p:nvGraphicFramePr>
          <p:cNvPr id="89090" name="Object 2"/>
          <p:cNvGraphicFramePr>
            <a:graphicFrameLocks noChangeAspect="1"/>
          </p:cNvGraphicFramePr>
          <p:nvPr/>
        </p:nvGraphicFramePr>
        <p:xfrm>
          <a:off x="1659675" y="1412775"/>
          <a:ext cx="5624513" cy="368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7" name="Equation" r:id="rId3" imgW="1130300" imgH="965200" progId="Equation.DSMT4">
                  <p:embed/>
                </p:oleObj>
              </mc:Choice>
              <mc:Fallback>
                <p:oleObj name="Equation" r:id="rId3" imgW="1130300" imgH="965200" progId="Equation.DSMT4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9675" y="1412775"/>
                        <a:ext cx="5624513" cy="368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84355" y="427065"/>
            <a:ext cx="7713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Multiply with </a:t>
            </a:r>
            <a:r>
              <a:rPr lang="en-US" sz="2400" b="1" dirty="0" smtClean="0"/>
              <a:t>U</a:t>
            </a:r>
            <a:r>
              <a:rPr lang="en-US" sz="2400" b="1" baseline="30000" dirty="0" smtClean="0"/>
              <a:t>T  </a:t>
            </a:r>
            <a:r>
              <a:rPr lang="en-US" sz="2400" b="1" dirty="0" smtClean="0"/>
              <a:t> </a:t>
            </a:r>
            <a:r>
              <a:rPr lang="en-US" sz="2400" dirty="0" smtClean="0"/>
              <a:t>and use the fact that </a:t>
            </a:r>
            <a:r>
              <a:rPr lang="en-US" sz="2400" b="1" dirty="0" smtClean="0"/>
              <a:t>U </a:t>
            </a:r>
            <a:r>
              <a:rPr lang="en-US" sz="2400" dirty="0" smtClean="0"/>
              <a:t>is </a:t>
            </a:r>
            <a:r>
              <a:rPr lang="en-US" sz="2400" dirty="0" err="1" smtClean="0"/>
              <a:t>orthonormal</a:t>
            </a:r>
            <a:r>
              <a:rPr lang="en-US" sz="2400" dirty="0" smtClean="0"/>
              <a:t>:</a:t>
            </a:r>
            <a:endParaRPr lang="en-US" sz="2400" b="1" baseline="30000" dirty="0"/>
          </a:p>
        </p:txBody>
      </p:sp>
      <p:sp>
        <p:nvSpPr>
          <p:cNvPr id="7" name="Left Brace 6"/>
          <p:cNvSpPr/>
          <p:nvPr/>
        </p:nvSpPr>
        <p:spPr>
          <a:xfrm rot="16200000">
            <a:off x="2152530" y="2577706"/>
            <a:ext cx="537660" cy="1254539"/>
          </a:xfrm>
          <a:prstGeom prst="leftBrace">
            <a:avLst>
              <a:gd name="adj1" fmla="val 833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  <p:graphicFrame>
        <p:nvGraphicFramePr>
          <p:cNvPr id="93186" name="Object 2"/>
          <p:cNvGraphicFramePr>
            <a:graphicFrameLocks noChangeAspect="1"/>
          </p:cNvGraphicFramePr>
          <p:nvPr/>
        </p:nvGraphicFramePr>
        <p:xfrm>
          <a:off x="2466165" y="1816020"/>
          <a:ext cx="4486275" cy="2386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1" name="Equation" r:id="rId3" imgW="901309" imgH="482391" progId="Equation.DSMT4">
                  <p:embed/>
                </p:oleObj>
              </mc:Choice>
              <mc:Fallback>
                <p:oleObj name="Equation" r:id="rId3" imgW="901309" imgH="482391" progId="Equation.DSMT4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6165" y="1816020"/>
                        <a:ext cx="4486275" cy="23867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5260" y="382260"/>
            <a:ext cx="5511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Where          is the </a:t>
            </a:r>
            <a:r>
              <a:rPr lang="en-US" sz="2400" dirty="0" err="1" smtClean="0"/>
              <a:t>psudoinverse</a:t>
            </a:r>
            <a:r>
              <a:rPr lang="en-US" sz="2400" dirty="0" smtClean="0"/>
              <a:t> of  </a:t>
            </a:r>
            <a:endParaRPr lang="en-US" sz="2400" dirty="0"/>
          </a:p>
        </p:txBody>
      </p:sp>
      <p:graphicFrame>
        <p:nvGraphicFramePr>
          <p:cNvPr id="90114" name="Object 2"/>
          <p:cNvGraphicFramePr>
            <a:graphicFrameLocks noChangeAspect="1"/>
          </p:cNvGraphicFramePr>
          <p:nvPr/>
        </p:nvGraphicFramePr>
        <p:xfrm>
          <a:off x="2690190" y="321769"/>
          <a:ext cx="672075" cy="508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5" name="Equation" r:id="rId3" imgW="203112" imgH="190417" progId="Equation.DSMT4">
                  <p:embed/>
                </p:oleObj>
              </mc:Choice>
              <mc:Fallback>
                <p:oleObj name="Equation" r:id="rId3" imgW="203112" imgH="190417" progId="Equation.DSMT4">
                  <p:embed/>
                  <p:pic>
                    <p:nvPicPr>
                      <p:cNvPr id="0" name="Picture 2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0190" y="321769"/>
                        <a:ext cx="672075" cy="5085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5" name="Object 3"/>
          <p:cNvGraphicFramePr>
            <a:graphicFrameLocks noChangeAspect="1"/>
          </p:cNvGraphicFramePr>
          <p:nvPr/>
        </p:nvGraphicFramePr>
        <p:xfrm>
          <a:off x="6537325" y="371475"/>
          <a:ext cx="50323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6" name="Equation" r:id="rId5" imgW="152268" imgH="164957" progId="Equation.DSMT4">
                  <p:embed/>
                </p:oleObj>
              </mc:Choice>
              <mc:Fallback>
                <p:oleObj name="Equation" r:id="rId5" imgW="152268" imgH="164957" progId="Equation.DSMT4">
                  <p:embed/>
                  <p:pic>
                    <p:nvPicPr>
                      <p:cNvPr id="0" name="Picture 2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7325" y="371475"/>
                        <a:ext cx="503238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6" name="Object 4"/>
          <p:cNvGraphicFramePr>
            <a:graphicFrameLocks noChangeAspect="1"/>
          </p:cNvGraphicFramePr>
          <p:nvPr/>
        </p:nvGraphicFramePr>
        <p:xfrm>
          <a:off x="2555775" y="1323165"/>
          <a:ext cx="3019425" cy="441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7" name="Equation" r:id="rId7" imgW="914400" imgH="1651000" progId="Equation.DSMT4">
                  <p:embed/>
                </p:oleObj>
              </mc:Choice>
              <mc:Fallback>
                <p:oleObj name="Equation" r:id="rId7" imgW="914400" imgH="1651000" progId="Equation.DSMT4">
                  <p:embed/>
                  <p:pic>
                    <p:nvPicPr>
                      <p:cNvPr id="0" name="Picture 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5" y="1323165"/>
                        <a:ext cx="3019425" cy="441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  <p:graphicFrame>
        <p:nvGraphicFramePr>
          <p:cNvPr id="91138" name="Object 2"/>
          <p:cNvGraphicFramePr>
            <a:graphicFrameLocks noChangeAspect="1"/>
          </p:cNvGraphicFramePr>
          <p:nvPr/>
        </p:nvGraphicFramePr>
        <p:xfrm>
          <a:off x="1444625" y="2476500"/>
          <a:ext cx="5241925" cy="210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9" name="Equation" r:id="rId3" imgW="1587500" imgH="787400" progId="Equation.DSMT4">
                  <p:embed/>
                </p:oleObj>
              </mc:Choice>
              <mc:Fallback>
                <p:oleObj name="Equation" r:id="rId3" imgW="1587500" imgH="787400" progId="Equation.DSMT4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25" y="2476500"/>
                        <a:ext cx="5241925" cy="210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83700" y="740700"/>
            <a:ext cx="394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Then the </a:t>
            </a:r>
            <a:r>
              <a:rPr lang="en-US" dirty="0" err="1" smtClean="0"/>
              <a:t>pseudoinverse</a:t>
            </a:r>
            <a:r>
              <a:rPr lang="en-US" dirty="0" smtClean="0"/>
              <a:t> is given by: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  <p:graphicFrame>
        <p:nvGraphicFramePr>
          <p:cNvPr id="92162" name="Object 2"/>
          <p:cNvGraphicFramePr>
            <a:graphicFrameLocks noChangeAspect="1"/>
          </p:cNvGraphicFramePr>
          <p:nvPr/>
        </p:nvGraphicFramePr>
        <p:xfrm>
          <a:off x="1838895" y="1009530"/>
          <a:ext cx="5559425" cy="193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9" name="Equation" r:id="rId3" imgW="1117115" imgH="482391" progId="Equation.DSMT4">
                  <p:embed/>
                </p:oleObj>
              </mc:Choice>
              <mc:Fallback>
                <p:oleObj name="Equation" r:id="rId3" imgW="1117115" imgH="482391" progId="Equation.DSMT4">
                  <p:embed/>
                  <p:pic>
                    <p:nvPicPr>
                      <p:cNvPr id="0" name="Picture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895" y="1009530"/>
                        <a:ext cx="5559425" cy="1938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73310" y="337455"/>
            <a:ext cx="3405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And finally: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525260" y="3294585"/>
            <a:ext cx="6407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is what </a:t>
            </a:r>
            <a:r>
              <a:rPr lang="en-US" sz="2400" dirty="0" err="1" smtClean="0"/>
              <a:t>Matlab</a:t>
            </a:r>
            <a:r>
              <a:rPr lang="en-US" sz="2400" dirty="0" smtClean="0"/>
              <a:t> does when you type:</a:t>
            </a:r>
            <a:endParaRPr lang="en-US" sz="2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645385" y="3921855"/>
          <a:ext cx="2318659" cy="806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0" name="Equation" r:id="rId5" imgW="583947" imgH="203112" progId="Equation.DSMT4">
                  <p:embed/>
                </p:oleObj>
              </mc:Choice>
              <mc:Fallback>
                <p:oleObj name="Equation" r:id="rId5" imgW="583947" imgH="203112" progId="Equation.DSMT4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5385" y="3921855"/>
                        <a:ext cx="2318659" cy="8064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Matlab</a:t>
            </a:r>
            <a:r>
              <a:rPr lang="en-US" dirty="0" smtClean="0"/>
              <a:t>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 err="1" smtClean="0"/>
              <a:t>Regr</a:t>
            </a:r>
            <a:r>
              <a:rPr lang="en-US" dirty="0" smtClean="0"/>
              <a:t> 11:3 and 11:4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4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477838"/>
            <a:ext cx="8069262" cy="666107"/>
          </a:xfrm>
        </p:spPr>
        <p:txBody>
          <a:bodyPr/>
          <a:lstStyle/>
          <a:p>
            <a:r>
              <a:rPr lang="en-US" sz="2800" dirty="0" smtClean="0"/>
              <a:t>Least-Squares Data Fitting Problem Definition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323165"/>
            <a:ext cx="8064500" cy="4787123"/>
          </a:xfrm>
        </p:spPr>
        <p:txBody>
          <a:bodyPr/>
          <a:lstStyle/>
          <a:p>
            <a:r>
              <a:rPr lang="en-US" sz="2000" dirty="0" smtClean="0"/>
              <a:t>We have m data points:  (x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, 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), </a:t>
            </a:r>
            <a:r>
              <a:rPr lang="en-US" sz="2000" dirty="0" err="1" smtClean="0"/>
              <a:t>i</a:t>
            </a:r>
            <a:r>
              <a:rPr lang="en-US" sz="2000" dirty="0" smtClean="0"/>
              <a:t>=1,...,m</a:t>
            </a:r>
          </a:p>
          <a:p>
            <a:r>
              <a:rPr lang="en-US" sz="2000" dirty="0" smtClean="0"/>
              <a:t>We think of x as the independent variable and y as the dependent variable satisfying some unknown functional relationship:</a:t>
            </a:r>
          </a:p>
          <a:p>
            <a:endParaRPr lang="en-US" dirty="0" smtClean="0"/>
          </a:p>
          <a:p>
            <a:r>
              <a:rPr lang="en-US" sz="2000" dirty="0" smtClean="0"/>
              <a:t>We want to approximate the functional relationship by a linear combination of n given basis functions:</a:t>
            </a:r>
          </a:p>
          <a:p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which may be written equivalently as: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(Note: Here, we just consider a single independent variable but  multi-variable functions are allowed.)</a:t>
            </a:r>
          </a:p>
          <a:p>
            <a:r>
              <a:rPr lang="en-US" sz="2000" dirty="0" smtClean="0"/>
              <a:t>The problem is to choose the n coefficients (n&lt;&lt;m) that fits the data in the Least-Squares Sense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183045" y="2443290"/>
          <a:ext cx="1369042" cy="492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92" name="Equation" r:id="rId4" imgW="634680" imgH="228600" progId="Equation.DSMT4">
                  <p:embed/>
                </p:oleObj>
              </mc:Choice>
              <mc:Fallback>
                <p:oleObj name="Equation" r:id="rId4" imgW="63468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3045" y="2443290"/>
                        <a:ext cx="1369042" cy="4928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614870" y="3653025"/>
          <a:ext cx="4076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93" name="Equation" r:id="rId6" imgW="2298600" imgH="228600" progId="Equation.DSMT4">
                  <p:embed/>
                </p:oleObj>
              </mc:Choice>
              <mc:Fallback>
                <p:oleObj name="Equation" r:id="rId6" imgW="229860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4870" y="3653025"/>
                        <a:ext cx="40767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914215" y="4325100"/>
          <a:ext cx="1881810" cy="765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94" name="Equation" r:id="rId8" imgW="1091880" imgH="444240" progId="Equation.DSMT4">
                  <p:embed/>
                </p:oleObj>
              </mc:Choice>
              <mc:Fallback>
                <p:oleObj name="Equation" r:id="rId8" imgW="1091880" imgH="4442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215" y="4325100"/>
                        <a:ext cx="1881810" cy="7658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Answers to Exercise Regression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Run  ../../Regression/ans/ExerciseRegr.m</a:t>
            </a:r>
          </a:p>
          <a:p>
            <a:r>
              <a:rPr lang="en-US" dirty="0" smtClean="0"/>
              <a:t>Or click </a:t>
            </a:r>
            <a:r>
              <a:rPr lang="en-US" dirty="0"/>
              <a:t>the link </a:t>
            </a:r>
            <a:r>
              <a:rPr lang="en-US" dirty="0" smtClean="0"/>
              <a:t>below</a:t>
            </a:r>
            <a:endParaRPr lang="en-US" dirty="0"/>
          </a:p>
          <a:p>
            <a:r>
              <a:rPr lang="en-US" dirty="0" err="1" smtClean="0">
                <a:hlinkClick r:id="rId2" action="ppaction://hlinkfile"/>
              </a:rPr>
              <a:t>ans</a:t>
            </a:r>
            <a:r>
              <a:rPr lang="en-US" dirty="0" smtClean="0">
                <a:hlinkClick r:id="rId2" action="ppaction://hlinkfile"/>
              </a:rPr>
              <a:t>\html\ExerciseRegr.html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4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1"/>
          <p:cNvSpPr>
            <a:spLocks noGrp="1"/>
          </p:cNvSpPr>
          <p:nvPr>
            <p:ph type="dt" sz="quarter" idx="11"/>
          </p:nvPr>
        </p:nvSpPr>
        <p:spPr bwMode="auto">
          <a:xfrm>
            <a:off x="3505200" y="6518275"/>
            <a:ext cx="2133600" cy="163513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sv-SE" smtClean="0"/>
              <a:t>March 2011</a:t>
            </a:r>
          </a:p>
        </p:txBody>
      </p:sp>
      <p:sp>
        <p:nvSpPr>
          <p:cNvPr id="13315" name="Footer Placeholder 3"/>
          <p:cNvSpPr>
            <a:spLocks noGrp="1"/>
          </p:cNvSpPr>
          <p:nvPr>
            <p:ph type="ftr" sz="quarter" idx="12"/>
          </p:nvPr>
        </p:nvSpPr>
        <p:spPr bwMode="auto">
          <a:xfrm>
            <a:off x="539750" y="6518275"/>
            <a:ext cx="2293938" cy="163513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sv-SE" smtClean="0"/>
              <a:t>Studsvik Matlab Class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3317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3318" name="Picture 3" descr="Studsvik_logo_RGB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79" y="1681"/>
              <a:ext cx="3602" cy="8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477838"/>
            <a:ext cx="8069262" cy="666107"/>
          </a:xfrm>
        </p:spPr>
        <p:txBody>
          <a:bodyPr/>
          <a:lstStyle/>
          <a:p>
            <a:r>
              <a:rPr lang="en-US" sz="2800" dirty="0" smtClean="0"/>
              <a:t>The Least-Squares Data Criterion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323165"/>
            <a:ext cx="8064500" cy="4787123"/>
          </a:xfrm>
        </p:spPr>
        <p:txBody>
          <a:bodyPr/>
          <a:lstStyle/>
          <a:p>
            <a:r>
              <a:rPr lang="en-US" sz="2000" dirty="0" smtClean="0"/>
              <a:t>For any choice of the     coefficients, the residual at the </a:t>
            </a:r>
            <a:r>
              <a:rPr lang="en-US" sz="2000" i="1" dirty="0" err="1" smtClean="0"/>
              <a:t>i</a:t>
            </a:r>
            <a:r>
              <a:rPr lang="en-US" sz="2000" dirty="0" err="1" smtClean="0"/>
              <a:t>th</a:t>
            </a:r>
            <a:r>
              <a:rPr lang="en-US" sz="2000" dirty="0" smtClean="0"/>
              <a:t> data point is: </a:t>
            </a:r>
          </a:p>
          <a:p>
            <a:pPr>
              <a:buNone/>
            </a:pPr>
            <a:endParaRPr lang="en-US" sz="2000" b="1" i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b="1" i="1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Note that the residual for the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ith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data point is just the absolute error of the fit to the known value of 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 </a:t>
            </a:r>
            <a:endParaRPr lang="en-US" sz="2000" dirty="0" smtClean="0"/>
          </a:p>
          <a:p>
            <a:r>
              <a:rPr lang="en-US" sz="2000" dirty="0" smtClean="0"/>
              <a:t>The least-squares criterion specifies that the     coefficients be chosen to minimize the sum of the squares of the residuals, that is: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        minimize               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sz="2000" dirty="0" smtClean="0"/>
              <a:t>Notice that the criterion minimizes the square of the absolute error not the relative error.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dirty="0" smtClean="0"/>
              <a:t>March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183045" y="1278360"/>
          <a:ext cx="313635" cy="458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73" name="Equation" r:id="rId4" imgW="164880" imgH="241200" progId="Equation.DSMT4">
                  <p:embed/>
                </p:oleObj>
              </mc:Choice>
              <mc:Fallback>
                <p:oleObj name="Equation" r:id="rId4" imgW="164880" imgH="241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3045" y="1278360"/>
                        <a:ext cx="313635" cy="4583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3093435" y="1771214"/>
          <a:ext cx="1523370" cy="573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74" name="Equation" r:id="rId6" imgW="1180800" imgH="444240" progId="Equation.DSMT4">
                  <p:embed/>
                </p:oleObj>
              </mc:Choice>
              <mc:Fallback>
                <p:oleObj name="Equation" r:id="rId6" imgW="1180800" imgH="4442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3435" y="1771214"/>
                        <a:ext cx="1523370" cy="5733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3048630" y="3742635"/>
          <a:ext cx="672076" cy="816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75" name="Equation" r:id="rId8" imgW="355320" imgH="431640" progId="Equation.DSMT4">
                  <p:embed/>
                </p:oleObj>
              </mc:Choice>
              <mc:Fallback>
                <p:oleObj name="Equation" r:id="rId8" imgW="355320" imgH="4316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630" y="3742635"/>
                        <a:ext cx="672076" cy="8160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5826540" y="3115365"/>
          <a:ext cx="313635" cy="458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76" name="Equation" r:id="rId10" imgW="164880" imgH="241200" progId="Equation.DSMT4">
                  <p:embed/>
                </p:oleObj>
              </mc:Choice>
              <mc:Fallback>
                <p:oleObj name="Equation" r:id="rId10" imgW="164880" imgH="2412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540" y="3115365"/>
                        <a:ext cx="313635" cy="4583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808380" y="2756925"/>
          <a:ext cx="182270" cy="273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77" name="Equation" r:id="rId12" imgW="152280" imgH="228600" progId="Equation.DSMT4">
                  <p:embed/>
                </p:oleObj>
              </mc:Choice>
              <mc:Fallback>
                <p:oleObj name="Equation" r:id="rId12" imgW="152280" imgH="2286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380" y="2756925"/>
                        <a:ext cx="182270" cy="2734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477838"/>
            <a:ext cx="8069262" cy="666107"/>
          </a:xfrm>
        </p:spPr>
        <p:txBody>
          <a:bodyPr/>
          <a:lstStyle/>
          <a:p>
            <a:r>
              <a:rPr lang="en-US" dirty="0" smtClean="0"/>
              <a:t>The Basis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457580"/>
            <a:ext cx="8064500" cy="4652708"/>
          </a:xfrm>
        </p:spPr>
        <p:txBody>
          <a:bodyPr/>
          <a:lstStyle/>
          <a:p>
            <a:r>
              <a:rPr lang="en-US" dirty="0" smtClean="0"/>
              <a:t>The basis functions are chosen by the analyst</a:t>
            </a:r>
          </a:p>
          <a:p>
            <a:r>
              <a:rPr lang="en-US" dirty="0" smtClean="0"/>
              <a:t>The most common set of basis functions is a polynomial</a:t>
            </a:r>
          </a:p>
          <a:p>
            <a:endParaRPr lang="en-US" dirty="0" smtClean="0"/>
          </a:p>
          <a:p>
            <a:r>
              <a:rPr lang="en-US" dirty="0" smtClean="0"/>
              <a:t>There are no real restrictions on the basis functions other than they are solely dependent on x and do not involve any unknown coefficients. So basis functions could be  exponential, sinusoidal, etc. </a:t>
            </a:r>
          </a:p>
          <a:p>
            <a:r>
              <a:rPr lang="en-US" dirty="0" smtClean="0"/>
              <a:t> What is important is that expression on the RHS is linear in the coefficients,   . This allows the solution methods of linear algebra to be applied in solving for the coefficients.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883700" y="2398485"/>
          <a:ext cx="3820216" cy="44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02" name="Equation" r:id="rId4" imgW="2057400" imgH="241200" progId="Equation.DSMT4">
                  <p:embed/>
                </p:oleObj>
              </mc:Choice>
              <mc:Fallback>
                <p:oleObj name="Equation" r:id="rId4" imgW="2057400" imgH="241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3700" y="2398485"/>
                        <a:ext cx="3820216" cy="44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3227850" y="4997175"/>
          <a:ext cx="268830" cy="392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03" name="Equation" r:id="rId6" imgW="164880" imgH="241200" progId="Equation.DSMT4">
                  <p:embed/>
                </p:oleObj>
              </mc:Choice>
              <mc:Fallback>
                <p:oleObj name="Equation" r:id="rId6" imgW="164880" imgH="241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7850" y="4997175"/>
                        <a:ext cx="268830" cy="3929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477838"/>
            <a:ext cx="8069262" cy="666107"/>
          </a:xfrm>
        </p:spPr>
        <p:txBody>
          <a:bodyPr/>
          <a:lstStyle/>
          <a:p>
            <a:r>
              <a:rPr lang="en-US" sz="2800" dirty="0" smtClean="0"/>
              <a:t>The Linear Model as a Matrix Expression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323165"/>
            <a:ext cx="8064500" cy="4787123"/>
          </a:xfrm>
        </p:spPr>
        <p:txBody>
          <a:bodyPr/>
          <a:lstStyle/>
          <a:p>
            <a:r>
              <a:rPr lang="en-US" sz="2000" dirty="0" smtClean="0"/>
              <a:t>We have m data points:  (x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, 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), </a:t>
            </a:r>
            <a:r>
              <a:rPr lang="en-US" sz="2000" dirty="0" err="1" smtClean="0"/>
              <a:t>i</a:t>
            </a:r>
            <a:r>
              <a:rPr lang="en-US" sz="2000" dirty="0" smtClean="0"/>
              <a:t>=1,...,m  and the linear model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Let the vector y denote the m vector with elements     </a:t>
            </a:r>
          </a:p>
          <a:p>
            <a:r>
              <a:rPr lang="en-US" sz="2000" dirty="0" smtClean="0"/>
              <a:t>Let the vector c denote the n vector with elements     </a:t>
            </a:r>
          </a:p>
          <a:p>
            <a:r>
              <a:rPr lang="en-US" sz="2000" dirty="0" smtClean="0"/>
              <a:t>Define an </a:t>
            </a:r>
            <a:r>
              <a:rPr lang="en-US" sz="2000" dirty="0" err="1" smtClean="0"/>
              <a:t>mxn</a:t>
            </a:r>
            <a:r>
              <a:rPr lang="en-US" sz="2000" dirty="0" smtClean="0"/>
              <a:t> matrix A, known as the </a:t>
            </a:r>
            <a:r>
              <a:rPr lang="en-US" sz="2000" b="1" dirty="0" smtClean="0"/>
              <a:t>design matrix</a:t>
            </a:r>
            <a:r>
              <a:rPr lang="en-US" sz="2000" dirty="0" smtClean="0"/>
              <a:t>, from the n basis functions. The elements of A are given by:</a:t>
            </a:r>
          </a:p>
          <a:p>
            <a:endParaRPr lang="en-US" sz="2000" dirty="0" smtClean="0"/>
          </a:p>
          <a:p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Note that the </a:t>
            </a:r>
            <a:r>
              <a:rPr lang="en-US" sz="1400" dirty="0" err="1" smtClean="0"/>
              <a:t>jth</a:t>
            </a:r>
            <a:r>
              <a:rPr lang="en-US" sz="1400" dirty="0" smtClean="0"/>
              <a:t> column of A is just the </a:t>
            </a:r>
            <a:r>
              <a:rPr lang="en-US" sz="1400" dirty="0" err="1" smtClean="0"/>
              <a:t>jth</a:t>
            </a:r>
            <a:r>
              <a:rPr lang="en-US" sz="1400" dirty="0" smtClean="0"/>
              <a:t> basis function evaluated at m values of the x data points</a:t>
            </a:r>
          </a:p>
          <a:p>
            <a:r>
              <a:rPr lang="en-US" sz="2000" dirty="0" smtClean="0"/>
              <a:t>Thus we may write the linear model as the Matrix expression: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dirty="0" smtClean="0"/>
          </a:p>
          <a:p>
            <a:pPr>
              <a:buNone/>
            </a:pPr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222953"/>
              </p:ext>
            </p:extLst>
          </p:nvPr>
        </p:nvGraphicFramePr>
        <p:xfrm>
          <a:off x="2487613" y="1681163"/>
          <a:ext cx="2646362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01" name="Equation" r:id="rId4" imgW="1536480" imgH="444240" progId="Equation.DSMT4">
                  <p:embed/>
                </p:oleObj>
              </mc:Choice>
              <mc:Fallback>
                <p:oleObj name="Equation" r:id="rId4" imgW="1536480" imgH="4442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7613" y="1681163"/>
                        <a:ext cx="2646362" cy="766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1" name="Object 5"/>
          <p:cNvGraphicFramePr>
            <a:graphicFrameLocks noChangeAspect="1"/>
          </p:cNvGraphicFramePr>
          <p:nvPr/>
        </p:nvGraphicFramePr>
        <p:xfrm>
          <a:off x="6543420" y="2622510"/>
          <a:ext cx="224025" cy="33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02" name="Equation" r:id="rId6" imgW="152280" imgH="228600" progId="Equation.DSMT4">
                  <p:embed/>
                </p:oleObj>
              </mc:Choice>
              <mc:Fallback>
                <p:oleObj name="Equation" r:id="rId6" imgW="15228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3420" y="2622510"/>
                        <a:ext cx="224025" cy="336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2" name="Object 6"/>
          <p:cNvGraphicFramePr>
            <a:graphicFrameLocks noChangeAspect="1"/>
          </p:cNvGraphicFramePr>
          <p:nvPr/>
        </p:nvGraphicFramePr>
        <p:xfrm>
          <a:off x="6453810" y="3025755"/>
          <a:ext cx="245249" cy="358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03" name="Equation" r:id="rId8" imgW="164880" imgH="241200" progId="Equation.DSMT4">
                  <p:embed/>
                </p:oleObj>
              </mc:Choice>
              <mc:Fallback>
                <p:oleObj name="Equation" r:id="rId8" imgW="164880" imgH="241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3810" y="3025755"/>
                        <a:ext cx="245249" cy="3584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3183045" y="4235490"/>
          <a:ext cx="1209735" cy="389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04" name="Equation" r:id="rId10" imgW="749160" imgH="241200" progId="Equation.DSMT4">
                  <p:embed/>
                </p:oleObj>
              </mc:Choice>
              <mc:Fallback>
                <p:oleObj name="Equation" r:id="rId10" imgW="749160" imgH="2412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3045" y="4235490"/>
                        <a:ext cx="1209735" cy="3895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3362265" y="5579639"/>
          <a:ext cx="1075320" cy="465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05" name="Equation" r:id="rId12" imgW="469800" imgH="203040" progId="Equation.DSMT4">
                  <p:embed/>
                </p:oleObj>
              </mc:Choice>
              <mc:Fallback>
                <p:oleObj name="Equation" r:id="rId12" imgW="469800" imgH="2030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2265" y="5579639"/>
                        <a:ext cx="1075320" cy="4650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477838"/>
            <a:ext cx="8069262" cy="710912"/>
          </a:xfrm>
        </p:spPr>
        <p:txBody>
          <a:bodyPr/>
          <a:lstStyle/>
          <a:p>
            <a:r>
              <a:rPr lang="en-US" sz="2800" dirty="0" smtClean="0"/>
              <a:t>The Elements of the Design Matrix and Vectors</a:t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323165"/>
            <a:ext cx="8064500" cy="403245"/>
          </a:xfrm>
        </p:spPr>
        <p:txBody>
          <a:bodyPr/>
          <a:lstStyle/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endParaRPr lang="en-US" dirty="0" smtClean="0"/>
          </a:p>
          <a:p>
            <a:pPr>
              <a:buNone/>
            </a:pPr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898525" y="2047875"/>
          <a:ext cx="6300788" cy="377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77" name="Equation" r:id="rId4" imgW="2755800" imgH="1650960" progId="Equation.DSMT4">
                  <p:embed/>
                </p:oleObj>
              </mc:Choice>
              <mc:Fallback>
                <p:oleObj name="Equation" r:id="rId4" imgW="2755800" imgH="16509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2047875"/>
                        <a:ext cx="6300788" cy="3779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4744352"/>
              </p:ext>
            </p:extLst>
          </p:nvPr>
        </p:nvGraphicFramePr>
        <p:xfrm>
          <a:off x="3267075" y="1233488"/>
          <a:ext cx="162560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78" name="Equation" r:id="rId6" imgW="711000" imgH="203040" progId="Equation.DSMT4">
                  <p:embed/>
                </p:oleObj>
              </mc:Choice>
              <mc:Fallback>
                <p:oleObj name="Equation" r:id="rId6" imgW="711000" imgH="2030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7075" y="1233488"/>
                        <a:ext cx="1625600" cy="465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477838"/>
            <a:ext cx="8069262" cy="710912"/>
          </a:xfrm>
        </p:spPr>
        <p:txBody>
          <a:bodyPr/>
          <a:lstStyle/>
          <a:p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323165"/>
            <a:ext cx="8064500" cy="403245"/>
          </a:xfrm>
        </p:spPr>
        <p:txBody>
          <a:bodyPr/>
          <a:lstStyle/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endParaRPr lang="en-US" dirty="0" smtClean="0"/>
          </a:p>
          <a:p>
            <a:pPr>
              <a:buNone/>
            </a:pPr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618459"/>
              </p:ext>
            </p:extLst>
          </p:nvPr>
        </p:nvGraphicFramePr>
        <p:xfrm>
          <a:off x="708025" y="3214688"/>
          <a:ext cx="7434263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65" name="Equation" r:id="rId4" imgW="3251160" imgH="1091880" progId="Equation.DSMT4">
                  <p:embed/>
                </p:oleObj>
              </mc:Choice>
              <mc:Fallback>
                <p:oleObj name="Equation" r:id="rId4" imgW="3251160" imgH="1091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025" y="3214688"/>
                        <a:ext cx="7434263" cy="2498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0460838"/>
              </p:ext>
            </p:extLst>
          </p:nvPr>
        </p:nvGraphicFramePr>
        <p:xfrm>
          <a:off x="1570065" y="695895"/>
          <a:ext cx="5138737" cy="162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66" name="Equation" r:id="rId6" imgW="2247840" imgH="711000" progId="Equation.DSMT4">
                  <p:embed/>
                </p:oleObj>
              </mc:Choice>
              <mc:Fallback>
                <p:oleObj name="Equation" r:id="rId6" imgW="2247840" imgH="7110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0065" y="695895"/>
                        <a:ext cx="5138737" cy="162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869410" y="2622510"/>
            <a:ext cx="1702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m-by-n, m&gt;&gt;n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3268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477838"/>
            <a:ext cx="8069262" cy="934937"/>
          </a:xfrm>
        </p:spPr>
        <p:txBody>
          <a:bodyPr/>
          <a:lstStyle/>
          <a:p>
            <a:r>
              <a:rPr lang="en-US" sz="2800" dirty="0" smtClean="0"/>
              <a:t>Solving the Linear Model Matrix Equation in </a:t>
            </a:r>
            <a:r>
              <a:rPr lang="en-US" sz="2800" dirty="0" err="1" smtClean="0"/>
              <a:t>Matlab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  <p:graphicFrame>
        <p:nvGraphicFramePr>
          <p:cNvPr id="7" name="Content Placeholder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7995218"/>
              </p:ext>
            </p:extLst>
          </p:nvPr>
        </p:nvGraphicFramePr>
        <p:xfrm>
          <a:off x="1704480" y="2084850"/>
          <a:ext cx="5463115" cy="1900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83" name="Equation" r:id="rId3" imgW="583920" imgH="203040" progId="Equation.DSMT4">
                  <p:embed/>
                </p:oleObj>
              </mc:Choice>
              <mc:Fallback>
                <p:oleObj name="Equation" r:id="rId3" imgW="58392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4480" y="2084850"/>
                        <a:ext cx="5463115" cy="19002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19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formgivning">
  <a:themeElements>
    <a:clrScheme name="SSP">
      <a:dk1>
        <a:srgbClr val="000000"/>
      </a:dk1>
      <a:lt1>
        <a:srgbClr val="FFFFFF"/>
      </a:lt1>
      <a:dk2>
        <a:srgbClr val="B50026"/>
      </a:dk2>
      <a:lt2>
        <a:srgbClr val="464646"/>
      </a:lt2>
      <a:accent1>
        <a:srgbClr val="857D1F"/>
      </a:accent1>
      <a:accent2>
        <a:srgbClr val="4F767A"/>
      </a:accent2>
      <a:accent3>
        <a:srgbClr val="FFFFFF"/>
      </a:accent3>
      <a:accent4>
        <a:srgbClr val="000000"/>
      </a:accent4>
      <a:accent5>
        <a:srgbClr val="D6D6D6"/>
      </a:accent5>
      <a:accent6>
        <a:srgbClr val="B07D0E"/>
      </a:accent6>
      <a:hlink>
        <a:srgbClr val="4F767A"/>
      </a:hlink>
      <a:folHlink>
        <a:srgbClr val="857D1F"/>
      </a:folHlink>
    </a:clrScheme>
    <a:fontScheme name="Standardformgivn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formgivn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3">
        <a:dk1>
          <a:srgbClr val="000000"/>
        </a:dk1>
        <a:lt1>
          <a:srgbClr val="FFFFFF"/>
        </a:lt1>
        <a:dk2>
          <a:srgbClr val="B50026"/>
        </a:dk2>
        <a:lt2>
          <a:srgbClr val="808080"/>
        </a:lt2>
        <a:accent1>
          <a:srgbClr val="B4B4B4"/>
        </a:accent1>
        <a:accent2>
          <a:srgbClr val="C38A11"/>
        </a:accent2>
        <a:accent3>
          <a:srgbClr val="FFFFFF"/>
        </a:accent3>
        <a:accent4>
          <a:srgbClr val="000000"/>
        </a:accent4>
        <a:accent5>
          <a:srgbClr val="D6D6D6"/>
        </a:accent5>
        <a:accent6>
          <a:srgbClr val="B07D0E"/>
        </a:accent6>
        <a:hlink>
          <a:srgbClr val="4F767A"/>
        </a:hlink>
        <a:folHlink>
          <a:srgbClr val="857D1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14">
        <a:dk1>
          <a:srgbClr val="000000"/>
        </a:dk1>
        <a:lt1>
          <a:srgbClr val="FFFFFF"/>
        </a:lt1>
        <a:dk2>
          <a:srgbClr val="B50026"/>
        </a:dk2>
        <a:lt2>
          <a:srgbClr val="464646"/>
        </a:lt2>
        <a:accent1>
          <a:srgbClr val="B4B4B4"/>
        </a:accent1>
        <a:accent2>
          <a:srgbClr val="C38A11"/>
        </a:accent2>
        <a:accent3>
          <a:srgbClr val="FFFFFF"/>
        </a:accent3>
        <a:accent4>
          <a:srgbClr val="000000"/>
        </a:accent4>
        <a:accent5>
          <a:srgbClr val="D6D6D6"/>
        </a:accent5>
        <a:accent6>
          <a:srgbClr val="B07D0E"/>
        </a:accent6>
        <a:hlink>
          <a:srgbClr val="4F767A"/>
        </a:hlink>
        <a:folHlink>
          <a:srgbClr val="857D1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42403</TotalTime>
  <Words>857</Words>
  <Application>Microsoft Office PowerPoint</Application>
  <PresentationFormat>On-screen Show (4:3)</PresentationFormat>
  <Paragraphs>187</Paragraphs>
  <Slides>31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Standardformgivning</vt:lpstr>
      <vt:lpstr>Equation</vt:lpstr>
      <vt:lpstr>MathType 6.0 Equation</vt:lpstr>
      <vt:lpstr>Regression Matlab Class</vt:lpstr>
      <vt:lpstr>Regression</vt:lpstr>
      <vt:lpstr>Least-Squares Data Fitting Problem Definition</vt:lpstr>
      <vt:lpstr>The Least-Squares Data Criterion</vt:lpstr>
      <vt:lpstr>The Basis Functions</vt:lpstr>
      <vt:lpstr>The Linear Model as a Matrix Expression</vt:lpstr>
      <vt:lpstr>The Elements of the Design Matrix and Vectors </vt:lpstr>
      <vt:lpstr> </vt:lpstr>
      <vt:lpstr>Solving the Linear Model Matrix Equation in Matlab</vt:lpstr>
      <vt:lpstr>Example</vt:lpstr>
      <vt:lpstr>Matlab practice</vt:lpstr>
      <vt:lpstr>Using the Singular Value Decomposition to understand least squares problem</vt:lpstr>
      <vt:lpstr>PowerPoint Presentation</vt:lpstr>
      <vt:lpstr>PowerPoint Presentation</vt:lpstr>
      <vt:lpstr>PowerPoint Presentation</vt:lpstr>
      <vt:lpstr>PowerPoint Presentation</vt:lpstr>
      <vt:lpstr>Matlab practice</vt:lpstr>
      <vt:lpstr>Answers to Exercise Regression</vt:lpstr>
      <vt:lpstr>LS Simple example</vt:lpstr>
      <vt:lpstr>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Matlab practice</vt:lpstr>
      <vt:lpstr>Answers to Exercise Regression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marcom</dc:creator>
  <cp:lastModifiedBy>tsmed</cp:lastModifiedBy>
  <cp:revision>1236</cp:revision>
  <dcterms:created xsi:type="dcterms:W3CDTF">2007-02-23T12:59:28Z</dcterms:created>
  <dcterms:modified xsi:type="dcterms:W3CDTF">2011-02-24T14:50:34Z</dcterms:modified>
</cp:coreProperties>
</file>