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40" r:id="rId3"/>
    <p:sldId id="471" r:id="rId4"/>
    <p:sldId id="473" r:id="rId5"/>
    <p:sldId id="483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84" r:id="rId14"/>
    <p:sldId id="485" r:id="rId15"/>
    <p:sldId id="558" r:id="rId16"/>
    <p:sldId id="458" r:id="rId17"/>
    <p:sldId id="459" r:id="rId18"/>
    <p:sldId id="460" r:id="rId19"/>
    <p:sldId id="461" r:id="rId20"/>
    <p:sldId id="462" r:id="rId21"/>
    <p:sldId id="486" r:id="rId22"/>
    <p:sldId id="559" r:id="rId23"/>
    <p:sldId id="389" r:id="rId24"/>
  </p:sldIdLst>
  <p:sldSz cx="9144000" cy="6858000" type="screen4x3"/>
  <p:notesSz cx="6735763" cy="98663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F767A"/>
    <a:srgbClr val="CCECFF"/>
    <a:srgbClr val="BB001F"/>
    <a:srgbClr val="66CCFF"/>
    <a:srgbClr val="EAEAEA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8886" autoAdjust="0"/>
  </p:normalViewPr>
  <p:slideViewPr>
    <p:cSldViewPr>
      <p:cViewPr>
        <p:scale>
          <a:sx n="100" d="100"/>
          <a:sy n="100" d="100"/>
        </p:scale>
        <p:origin x="-2196" y="-432"/>
      </p:cViewPr>
      <p:guideLst>
        <p:guide orient="horz" pos="2153"/>
        <p:guide orient="horz" pos="3849"/>
        <p:guide orient="horz" pos="1100"/>
        <p:guide orient="horz" pos="4209"/>
        <p:guide orient="horz" pos="301"/>
        <p:guide pos="2880"/>
        <p:guide pos="340"/>
        <p:guide pos="5420"/>
        <p:guide pos="2931"/>
      </p:guideLst>
    </p:cSldViewPr>
  </p:slideViewPr>
  <p:outlineViewPr>
    <p:cViewPr>
      <p:scale>
        <a:sx n="33" d="100"/>
        <a:sy n="33" d="100"/>
      </p:scale>
      <p:origin x="48" y="59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14" y="-58"/>
      </p:cViewPr>
      <p:guideLst>
        <p:guide orient="horz" pos="3108"/>
        <p:guide pos="2122"/>
      </p:guideLst>
    </p:cSldViewPr>
  </p:notesViewPr>
  <p:gridSpacing cx="44805" cy="448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1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4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178" y="2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020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178" y="9372020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3A401F79-B537-4B79-B95A-5C0FF4231B5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1503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178" y="2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3950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69" y="4685195"/>
            <a:ext cx="5388026" cy="444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020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178" y="9372020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A5C20F66-52DC-4C66-9B65-3009F42F13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6721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C20F66-52DC-4C66-9B65-3009F42F130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8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l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89535" y="770465"/>
            <a:ext cx="7852256" cy="6087535"/>
          </a:xfrm>
          <a:prstGeom prst="rect">
            <a:avLst/>
          </a:prstGeom>
        </p:spPr>
      </p:pic>
      <p:pic>
        <p:nvPicPr>
          <p:cNvPr id="5" name="Picture 15" descr="Title-b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0" y="4884738"/>
            <a:ext cx="5100638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9144000" y="3429000"/>
            <a:ext cx="14366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1400" dirty="0">
                <a:solidFill>
                  <a:schemeClr val="bg1"/>
                </a:solidFill>
              </a:rPr>
              <a:t>Rank the picture below the Core </a:t>
            </a:r>
            <a:r>
              <a:rPr lang="sv-SE" sz="1400" u="sng" dirty="0">
                <a:solidFill>
                  <a:schemeClr val="bg1"/>
                </a:solidFill>
              </a:rPr>
              <a:t>on the template slide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-1436688" y="4121150"/>
            <a:ext cx="14366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36pt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-1581150" y="5021263"/>
            <a:ext cx="1581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subtitle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18pt</a:t>
            </a:r>
          </a:p>
        </p:txBody>
      </p:sp>
      <p:pic>
        <p:nvPicPr>
          <p:cNvPr id="10" name="Picture 21" descr="Studsvik_logo_n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725" y="376238"/>
            <a:ext cx="18097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9750" y="3492500"/>
            <a:ext cx="4032250" cy="14700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Overview</a:t>
            </a:r>
            <a:endParaRPr lang="sv-S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0863" y="5019675"/>
            <a:ext cx="4032250" cy="665163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ct val="0"/>
              </a:spcBef>
              <a:buFontTx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Studsvik Scandpower</a:t>
            </a:r>
          </a:p>
          <a:p>
            <a:endParaRPr lang="sv-S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C9D53-F1AF-4A1C-BD73-8A86C7534EC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477838"/>
            <a:ext cx="2016125" cy="5632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477838"/>
            <a:ext cx="5900737" cy="5632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5B00B-25EF-4349-962F-70CF4ECCD94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B001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BFE44-7490-4A8A-A050-8CE29536F92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>
          <a:xfrm>
            <a:off x="457200" y="6397625"/>
            <a:ext cx="2374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409950" y="639762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CAA3D-9297-4924-8C34-9C0D7C8BA1D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59669-AEAD-439E-AB78-97A27354022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576F1-4B4A-46AA-BC49-7B1C6A510C2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2D525-6040-420A-9CD1-031DD8A7EB1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67FAC-A103-45BC-A2F0-32BD1E5E7B2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3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9B7AE-C53C-4CEF-BF74-C1659495C1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5ABB8-E6C2-4B5F-ADC1-9AB60BB7796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ottenbård (kopia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46825"/>
            <a:ext cx="914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477838"/>
            <a:ext cx="80692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headline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46250"/>
            <a:ext cx="8064500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text</a:t>
            </a:r>
          </a:p>
          <a:p>
            <a:pPr lvl="1"/>
            <a:r>
              <a:rPr lang="sv-SE" smtClean="0"/>
              <a:t>Level 2</a:t>
            </a:r>
          </a:p>
          <a:p>
            <a:pPr lvl="2"/>
            <a:r>
              <a:rPr lang="sv-SE" smtClean="0"/>
              <a:t>Level 3</a:t>
            </a:r>
          </a:p>
          <a:p>
            <a:pPr lvl="3"/>
            <a:r>
              <a:rPr lang="sv-SE" smtClean="0"/>
              <a:t>Level 4</a:t>
            </a:r>
          </a:p>
          <a:p>
            <a:pPr lvl="4"/>
            <a:r>
              <a:rPr lang="sv-SE" smtClean="0"/>
              <a:t>Level 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0238" y="127000"/>
            <a:ext cx="68580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464646"/>
                </a:solidFill>
                <a:latin typeface="Arial" charset="0"/>
              </a:defRPr>
            </a:lvl1pPr>
          </a:lstStyle>
          <a:p>
            <a:pPr>
              <a:defRPr/>
            </a:pPr>
            <a:fld id="{216C6895-59F8-4FB4-80C6-9F069D4D504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-2182813" y="269875"/>
            <a:ext cx="2182813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endParaRPr lang="en-US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en-US" sz="1400" noProof="1">
                <a:solidFill>
                  <a:srgbClr val="FFFFFF"/>
                </a:solidFill>
              </a:rPr>
              <a:t>Slide title </a:t>
            </a:r>
          </a:p>
          <a:p>
            <a:pPr algn="r" eaLnBrk="0" hangingPunct="0">
              <a:defRPr/>
            </a:pPr>
            <a:r>
              <a:rPr lang="sv-SE" sz="1400">
                <a:solidFill>
                  <a:srgbClr val="FFFFFF"/>
                </a:solidFill>
              </a:rPr>
              <a:t>36</a:t>
            </a:r>
            <a:r>
              <a:rPr lang="sv-SE" sz="1400" noProof="1">
                <a:solidFill>
                  <a:srgbClr val="FFFFFF"/>
                </a:solidFill>
              </a:rPr>
              <a:t> pt</a:t>
            </a: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Text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 24 pt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Bullets level 2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20 pt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374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2pPr>
      <a:lvl3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3pPr>
      <a:lvl4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4pPr>
      <a:lvl5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5pPr>
      <a:lvl6pPr marL="4572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6pPr>
      <a:lvl7pPr marL="9144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7pPr>
      <a:lvl8pPr marL="13716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8pPr>
      <a:lvl9pPr marL="18288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4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268288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1163638" indent="-155575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ans/html/Exercise9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3.wmf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image" Target="../media/image44.wmf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3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../../SimpleModelsI/ans/html/Exercise9b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2.wmf"/><Relationship Id="rId3" Type="http://schemas.openxmlformats.org/officeDocument/2006/relationships/image" Target="../media/image13.gi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384550"/>
            <a:ext cx="4391025" cy="1470025"/>
          </a:xfrm>
        </p:spPr>
        <p:txBody>
          <a:bodyPr/>
          <a:lstStyle/>
          <a:p>
            <a:r>
              <a:rPr lang="en-US" sz="3600" dirty="0" smtClean="0"/>
              <a:t>Simple Models I</a:t>
            </a:r>
            <a:br>
              <a:rPr lang="en-US" sz="3600" dirty="0" smtClean="0"/>
            </a:br>
            <a:r>
              <a:rPr lang="en-US" sz="3600" dirty="0" err="1" smtClean="0"/>
              <a:t>Matlab</a:t>
            </a:r>
            <a:r>
              <a:rPr lang="en-US" sz="3600" dirty="0" smtClean="0"/>
              <a:t> Class</a:t>
            </a:r>
            <a:endParaRPr lang="en-US" sz="2000" dirty="0" smtClean="0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50863" y="5060950"/>
            <a:ext cx="47355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sz="1400" dirty="0" smtClean="0">
                <a:solidFill>
                  <a:schemeClr val="bg1"/>
                </a:solidFill>
              </a:rPr>
              <a:t>Thomas </a:t>
            </a:r>
            <a:r>
              <a:rPr lang="en-US" sz="1400" dirty="0" err="1" smtClean="0">
                <a:solidFill>
                  <a:schemeClr val="bg1"/>
                </a:solidFill>
              </a:rPr>
              <a:t>Smed</a:t>
            </a:r>
            <a:endParaRPr lang="en-US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1400" dirty="0" err="1" smtClean="0">
                <a:solidFill>
                  <a:schemeClr val="bg1"/>
                </a:solidFill>
              </a:rPr>
              <a:t>Studsvik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Scandpower</a:t>
            </a:r>
            <a:endParaRPr lang="en-US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638300" y="495300"/>
          <a:ext cx="450373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0" name="Equation" r:id="rId3" imgW="1752480" imgH="507960" progId="Equation.DSMT4">
                  <p:embed/>
                </p:oleObj>
              </mc:Choice>
              <mc:Fallback>
                <p:oleObj name="Equation" r:id="rId3" imgW="175248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95300"/>
                        <a:ext cx="4503737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0" y="2622510"/>
          <a:ext cx="9174868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1" name="Equation" r:id="rId5" imgW="1041120" imgH="228600" progId="Equation.DSMT4">
                  <p:embed/>
                </p:oleObj>
              </mc:Choice>
              <mc:Fallback>
                <p:oleObj name="Equation" r:id="rId5" imgW="104112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22510"/>
                        <a:ext cx="9174868" cy="244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1614870" y="2980950"/>
          <a:ext cx="5705475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2" name="Equation" r:id="rId7" imgW="647640" imgH="203040" progId="Equation.DSMT4">
                  <p:embed/>
                </p:oleObj>
              </mc:Choice>
              <mc:Fallback>
                <p:oleObj name="Equation" r:id="rId7" imgW="64764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870" y="2980950"/>
                        <a:ext cx="5705475" cy="217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3238500" y="495300"/>
          <a:ext cx="14335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8" name="Equation" r:id="rId3" imgW="469800" imgH="266400" progId="Equation.DSMT4">
                  <p:embed/>
                </p:oleObj>
              </mc:Choice>
              <mc:Fallback>
                <p:oleObj name="Equation" r:id="rId3" imgW="469800" imgH="26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95300"/>
                        <a:ext cx="1433513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04850" y="187325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Postulate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3238500" y="1828800"/>
          <a:ext cx="13430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9" name="Equation" r:id="rId5" imgW="520560" imgH="203040" progId="Equation.DSMT4">
                  <p:embed/>
                </p:oleObj>
              </mc:Choice>
              <mc:Fallback>
                <p:oleObj name="Equation" r:id="rId5" imgW="5205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1828800"/>
                        <a:ext cx="13430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04850" y="310411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Then</a:t>
            </a: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3265488" y="2841625"/>
          <a:ext cx="15732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0" name="Equation" r:id="rId7" imgW="609480" imgH="279360" progId="Equation.DSMT4">
                  <p:embed/>
                </p:oleObj>
              </mc:Choice>
              <mc:Fallback>
                <p:oleObj name="Equation" r:id="rId7" imgW="60948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2841625"/>
                        <a:ext cx="157321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38950" y="1014968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(1)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38950" y="1948418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(2)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38950" y="3104118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(3)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3917950"/>
            <a:ext cx="26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(2) and (3) in (1):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749550" y="4540250"/>
          <a:ext cx="3305969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1" name="Equation" r:id="rId9" imgW="888840" imgH="203040" progId="Equation.DSMT4">
                  <p:embed/>
                </p:oleObj>
              </mc:Choice>
              <mc:Fallback>
                <p:oleObj name="Equation" r:id="rId9" imgW="88884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4540250"/>
                        <a:ext cx="3305969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527300" y="2673350"/>
          <a:ext cx="4143376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Equation" r:id="rId3" imgW="571320" imgH="177480" progId="Equation.DSMT4">
                  <p:embed/>
                </p:oleObj>
              </mc:Choice>
              <mc:Fallback>
                <p:oleObj name="Equation" r:id="rId3" imgW="57132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2673350"/>
                        <a:ext cx="4143376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itle 1"/>
          <p:cNvSpPr>
            <a:spLocks noGrp="1"/>
          </p:cNvSpPr>
          <p:nvPr>
            <p:ph type="title" idx="4294967295"/>
          </p:nvPr>
        </p:nvSpPr>
        <p:spPr>
          <a:xfrm>
            <a:off x="544512" y="220663"/>
            <a:ext cx="7791107" cy="617537"/>
          </a:xfrm>
        </p:spPr>
        <p:txBody>
          <a:bodyPr/>
          <a:lstStyle/>
          <a:p>
            <a:r>
              <a:rPr lang="en-US" dirty="0" smtClean="0"/>
              <a:t>Interpretation (to be used in the exercise)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3022600" y="2592388"/>
          <a:ext cx="22098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2" name="Equation" r:id="rId4" imgW="927000" imgH="990360" progId="Equation.DSMT4">
                  <p:embed/>
                </p:oleObj>
              </mc:Choice>
              <mc:Fallback>
                <p:oleObj name="Equation" r:id="rId4" imgW="927000" imgH="990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92388"/>
                        <a:ext cx="2209800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Box 6"/>
          <p:cNvSpPr txBox="1">
            <a:spLocks noChangeArrowheads="1"/>
          </p:cNvSpPr>
          <p:nvPr/>
        </p:nvSpPr>
        <p:spPr bwMode="auto">
          <a:xfrm>
            <a:off x="963613" y="3420727"/>
            <a:ext cx="219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Decay ratio:</a:t>
            </a:r>
          </a:p>
        </p:txBody>
      </p:sp>
      <p:sp>
        <p:nvSpPr>
          <p:cNvPr id="3079" name="TextBox 7"/>
          <p:cNvSpPr txBox="1">
            <a:spLocks noChangeArrowheads="1"/>
          </p:cNvSpPr>
          <p:nvPr/>
        </p:nvSpPr>
        <p:spPr bwMode="auto">
          <a:xfrm>
            <a:off x="949325" y="4272022"/>
            <a:ext cx="219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Frequency:</a:t>
            </a:r>
          </a:p>
        </p:txBody>
      </p:sp>
      <p:sp>
        <p:nvSpPr>
          <p:cNvPr id="3085" name="Date Placeholder 4"/>
          <p:cNvSpPr txBox="1">
            <a:spLocks noGrp="1"/>
          </p:cNvSpPr>
          <p:nvPr/>
        </p:nvSpPr>
        <p:spPr bwMode="auto">
          <a:xfrm>
            <a:off x="5333685" y="4997175"/>
            <a:ext cx="213360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April 12-15, 2009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086" name="TextBox 6"/>
          <p:cNvSpPr txBox="1">
            <a:spLocks noChangeArrowheads="1"/>
          </p:cNvSpPr>
          <p:nvPr/>
        </p:nvSpPr>
        <p:spPr bwMode="auto">
          <a:xfrm>
            <a:off x="995363" y="2659042"/>
            <a:ext cx="219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Eigenvalue</a:t>
            </a:r>
            <a:r>
              <a:rPr lang="en-US" dirty="0"/>
              <a:t>:</a:t>
            </a:r>
          </a:p>
        </p:txBody>
      </p:sp>
      <p:sp>
        <p:nvSpPr>
          <p:cNvPr id="3087" name="Rectangle 18"/>
          <p:cNvSpPr>
            <a:spLocks noChangeArrowheads="1"/>
          </p:cNvSpPr>
          <p:nvPr/>
        </p:nvSpPr>
        <p:spPr bwMode="auto">
          <a:xfrm>
            <a:off x="0" y="3303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8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>
          <a:xfrm>
            <a:off x="3183045" y="638613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 dirty="0"/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360330" y="1143945"/>
          <a:ext cx="73104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3" name="Equation" r:id="rId6" imgW="1777680" imgH="253800" progId="Equation.DSMT4">
                  <p:embed/>
                </p:oleObj>
              </mc:Choice>
              <mc:Fallback>
                <p:oleObj name="Equation" r:id="rId6" imgW="177768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30" y="1143945"/>
                        <a:ext cx="7310438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Simple Models 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Answers to Exercise Simple Models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Run  </a:t>
            </a:r>
            <a:r>
              <a:rPr lang="sv-SE" dirty="0" smtClean="0"/>
              <a:t>ans/Exercise9.m</a:t>
            </a:r>
            <a:endParaRPr lang="sv-SE" dirty="0" smtClean="0"/>
          </a:p>
          <a:p>
            <a:r>
              <a:rPr lang="en-US" dirty="0" smtClean="0"/>
              <a:t>Or click </a:t>
            </a:r>
            <a:r>
              <a:rPr lang="en-US" dirty="0"/>
              <a:t>the link </a:t>
            </a:r>
            <a:r>
              <a:rPr lang="en-US" dirty="0" smtClean="0"/>
              <a:t>below</a:t>
            </a:r>
          </a:p>
          <a:p>
            <a:r>
              <a:rPr lang="en-US" dirty="0" err="1" smtClean="0">
                <a:hlinkClick r:id="rId2" action="ppaction://hlinkfile"/>
              </a:rPr>
              <a:t>ans</a:t>
            </a:r>
            <a:r>
              <a:rPr lang="en-US" dirty="0" smtClean="0">
                <a:hlinkClick r:id="rId2" action="ppaction://hlinkfile"/>
              </a:rPr>
              <a:t>\html\Exercise9.html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9350" y="450851"/>
            <a:ext cx="702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classical argument is based on spectral decomposition, i.e. </a:t>
            </a:r>
            <a:r>
              <a:rPr lang="en-US" dirty="0" err="1" smtClean="0"/>
              <a:t>diagonalizing</a:t>
            </a:r>
            <a:r>
              <a:rPr lang="en-US" dirty="0" smtClean="0"/>
              <a:t> A. Note that if the columns of V consists of the eigenvectors of A, then: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705100" y="1739900"/>
          <a:ext cx="153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2" name="Equation" r:id="rId3" imgW="660240" imgH="177480" progId="Equation.DSMT4">
                  <p:embed/>
                </p:oleObj>
              </mc:Choice>
              <mc:Fallback>
                <p:oleObj name="Equation" r:id="rId3" imgW="66024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1739900"/>
                        <a:ext cx="153352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749550" y="2762250"/>
          <a:ext cx="14382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3" name="Equation" r:id="rId5" imgW="736560" imgH="203040" progId="Equation.DSMT4">
                  <p:embed/>
                </p:oleObj>
              </mc:Choice>
              <mc:Fallback>
                <p:oleObj name="Equation" r:id="rId5" imgW="7365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2762250"/>
                        <a:ext cx="143827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500" y="2184400"/>
            <a:ext cx="311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Multiply from the right by 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660900" y="2819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4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28194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238500" y="2139950"/>
          <a:ext cx="465634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5" name="Equation" r:id="rId9" imgW="241200" imgH="203040" progId="Equation.DSMT4">
                  <p:embed/>
                </p:oleObj>
              </mc:Choice>
              <mc:Fallback>
                <p:oleObj name="Equation" r:id="rId9" imgW="24120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2139950"/>
                        <a:ext cx="465634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749550" y="3429000"/>
          <a:ext cx="147897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6" name="Equation" r:id="rId11" imgW="774360" imgH="279360" progId="Equation.DSMT4">
                  <p:embed/>
                </p:oleObj>
              </mc:Choice>
              <mc:Fallback>
                <p:oleObj name="Equation" r:id="rId11" imgW="774360" imgH="279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3429000"/>
                        <a:ext cx="147897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93750" y="4229100"/>
            <a:ext cx="297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Multiply from the left by </a:t>
            </a:r>
            <a:endParaRPr lang="en-US" dirty="0"/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3282950" y="4184650"/>
          <a:ext cx="4651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7" name="Equation" r:id="rId13" imgW="241200" imgH="203040" progId="Equation.DSMT4">
                  <p:embed/>
                </p:oleObj>
              </mc:Choice>
              <mc:Fallback>
                <p:oleObj name="Equation" r:id="rId13" imgW="24120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184650"/>
                        <a:ext cx="465137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83000" y="4229100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make the substitution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6527800" y="4140200"/>
          <a:ext cx="1149351" cy="481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8" name="Equation" r:id="rId14" imgW="545760" imgH="228600" progId="Equation.DSMT4">
                  <p:embed/>
                </p:oleObj>
              </mc:Choice>
              <mc:Fallback>
                <p:oleObj name="Equation" r:id="rId14" imgW="54576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4140200"/>
                        <a:ext cx="1149351" cy="4811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503488" y="4521200"/>
          <a:ext cx="19018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9" name="Equation" r:id="rId16" imgW="876240" imgH="609480" progId="Equation.DSMT4">
                  <p:embed/>
                </p:oleObj>
              </mc:Choice>
              <mc:Fallback>
                <p:oleObj name="Equation" r:id="rId16" imgW="876240" imgH="609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4521200"/>
                        <a:ext cx="1901825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82650" y="5784850"/>
            <a:ext cx="4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diagonal system!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0400" y="450850"/>
            <a:ext cx="782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way to see that </a:t>
            </a:r>
            <a:r>
              <a:rPr lang="en-US" dirty="0" err="1" smtClean="0"/>
              <a:t>eigenvalues</a:t>
            </a:r>
            <a:r>
              <a:rPr lang="en-US" dirty="0" smtClean="0"/>
              <a:t> are important for dynamic systems is to make the analogy with the first order system: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60750" y="1206500"/>
          <a:ext cx="762000" cy="493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2" name="Equation" r:id="rId3" imgW="431640" imgH="279360" progId="Equation.DSMT4">
                  <p:embed/>
                </p:oleObj>
              </mc:Choice>
              <mc:Fallback>
                <p:oleObj name="Equation" r:id="rId3" imgW="43164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206500"/>
                        <a:ext cx="762000" cy="493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3750" y="1828800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 the solution 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149600" y="1873250"/>
          <a:ext cx="1587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3" name="Equation" r:id="rId5" imgW="876240" imgH="253800" progId="Equation.DSMT4">
                  <p:embed/>
                </p:oleObj>
              </mc:Choice>
              <mc:Fallback>
                <p:oleObj name="Equation" r:id="rId5" imgW="87624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1873250"/>
                        <a:ext cx="15875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2650" y="249555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Wouldn’t it make sense if the matrix version works the same? </a:t>
            </a:r>
            <a:endParaRPr lang="en-US" dirty="0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605213" y="2779713"/>
          <a:ext cx="8302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4" name="Equation" r:id="rId7" imgW="469800" imgH="266400" progId="Equation.DSMT4">
                  <p:embed/>
                </p:oleObj>
              </mc:Choice>
              <mc:Fallback>
                <p:oleObj name="Equation" r:id="rId7" imgW="469800" imgH="266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2779713"/>
                        <a:ext cx="830262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3357563" y="3324225"/>
          <a:ext cx="15890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5" name="Equation" r:id="rId9" imgW="876240" imgH="253800" progId="Equation.DSMT4">
                  <p:embed/>
                </p:oleObj>
              </mc:Choice>
              <mc:Fallback>
                <p:oleObj name="Equation" r:id="rId9" imgW="87624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3324225"/>
                        <a:ext cx="158908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 flipH="1">
            <a:off x="571499" y="3651250"/>
            <a:ext cx="751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Indeed, if you remember the definition of e (go Wiki), use the </a:t>
            </a:r>
            <a:r>
              <a:rPr lang="en-US" dirty="0" err="1" smtClean="0"/>
              <a:t>diagonalization</a:t>
            </a:r>
            <a:r>
              <a:rPr lang="en-US" dirty="0" smtClean="0"/>
              <a:t> and mock around a bit, you can convince yourself that: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616200" y="4316413"/>
          <a:ext cx="3188756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6" name="Equation" r:id="rId11" imgW="1168200" imgH="228600" progId="Equation.DSMT4">
                  <p:embed/>
                </p:oleObj>
              </mc:Choice>
              <mc:Fallback>
                <p:oleObj name="Equation" r:id="rId11" imgW="11682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4316413"/>
                        <a:ext cx="3188756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38150" y="4895850"/>
            <a:ext cx="866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equation says a lot. In short, the columns of </a:t>
            </a:r>
            <a:r>
              <a:rPr lang="en-US" b="1" dirty="0" smtClean="0"/>
              <a:t>V </a:t>
            </a:r>
            <a:r>
              <a:rPr lang="en-US" dirty="0" smtClean="0"/>
              <a:t>are the eigenvectors, the rows of        are the left eigenvectors. The left eigenvectors (</a:t>
            </a:r>
            <a:r>
              <a:rPr lang="en-US" dirty="0" err="1" smtClean="0"/>
              <a:t>adjoint</a:t>
            </a:r>
            <a:r>
              <a:rPr lang="en-US" dirty="0" smtClean="0"/>
              <a:t> fluxes are left eigenvectors) can be used for sensitivity analysis and understanding controllability. One application would be to find an optimal disturbance to provoke an out-of phase in a time-domain simulation.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660900" y="2819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7" name="Equation" r:id="rId13" imgW="914400" imgH="198720" progId="Equation.DSMT4">
                  <p:embed/>
                </p:oleObj>
              </mc:Choice>
              <mc:Fallback>
                <p:oleObj name="Equation" r:id="rId13" imgW="914400" imgH="1987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28194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793750" y="5152152"/>
          <a:ext cx="355599" cy="365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8" name="Equation" r:id="rId15" imgW="241200" imgH="203040" progId="Equation.DSMT4">
                  <p:embed/>
                </p:oleObj>
              </mc:Choice>
              <mc:Fallback>
                <p:oleObj name="Equation" r:id="rId15" imgW="24120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5152152"/>
                        <a:ext cx="355599" cy="365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70200" y="2644775"/>
          <a:ext cx="2470150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Equation" r:id="rId3" imgW="812520" imgH="660240" progId="Equation.DSMT4">
                  <p:embed/>
                </p:oleObj>
              </mc:Choice>
              <mc:Fallback>
                <p:oleObj name="Equation" r:id="rId3" imgW="81252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2644775"/>
                        <a:ext cx="2470150" cy="200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2600" y="762000"/>
            <a:ext cx="6644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Power Iteration finds the largest </a:t>
            </a:r>
            <a:r>
              <a:rPr lang="en-US" sz="2400" b="1" dirty="0" err="1" smtClean="0"/>
              <a:t>eigenvalue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70200" y="2644775"/>
          <a:ext cx="2470150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Equation" r:id="rId3" imgW="812520" imgH="660240" progId="Equation.DSMT4">
                  <p:embed/>
                </p:oleObj>
              </mc:Choice>
              <mc:Fallback>
                <p:oleObj name="Equation" r:id="rId3" imgW="81252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2644775"/>
                        <a:ext cx="2470150" cy="200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2600" y="762000"/>
            <a:ext cx="7023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Inverse Iteration finds the smallest </a:t>
            </a:r>
            <a:r>
              <a:rPr lang="en-US" sz="2400" b="1" dirty="0" err="1" smtClean="0"/>
              <a:t>eigenvalue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</a:t>
            </a:r>
            <a:r>
              <a:rPr lang="en-US" dirty="0" smtClean="0"/>
              <a:t>Models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Eigenvalues</a:t>
            </a:r>
            <a:r>
              <a:rPr lang="en-US" dirty="0" smtClean="0"/>
              <a:t> and eigenvectors</a:t>
            </a:r>
          </a:p>
          <a:p>
            <a:r>
              <a:rPr lang="en-US" dirty="0" smtClean="0"/>
              <a:t>Spring Mass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49500" y="2566988"/>
          <a:ext cx="3511550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4" name="Equation" r:id="rId3" imgW="1155600" imgH="711000" progId="Equation.DSMT4">
                  <p:embed/>
                </p:oleObj>
              </mc:Choice>
              <mc:Fallback>
                <p:oleObj name="Equation" r:id="rId3" imgW="1155600" imgH="71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2566988"/>
                        <a:ext cx="3511550" cy="216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2600" y="762000"/>
            <a:ext cx="5065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Find one </a:t>
            </a:r>
            <a:r>
              <a:rPr lang="en-US" sz="2400" b="1" dirty="0" err="1" smtClean="0"/>
              <a:t>eigenvalue</a:t>
            </a:r>
            <a:r>
              <a:rPr lang="en-US" sz="2400" b="1" dirty="0" smtClean="0"/>
              <a:t> close to        </a:t>
            </a:r>
          </a:p>
          <a:p>
            <a:r>
              <a:rPr lang="en-US" sz="2400" b="1" dirty="0" smtClean="0"/>
              <a:t>via Inverse Iteration with shift:</a:t>
            </a:r>
            <a:endParaRPr lang="en-US" sz="2400" b="1" dirty="0"/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4751220" y="621464"/>
          <a:ext cx="577850" cy="582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5" name="Equation" r:id="rId5" imgW="190440" imgH="203040" progId="Equation.DSMT4">
                  <p:embed/>
                </p:oleObj>
              </mc:Choice>
              <mc:Fallback>
                <p:oleObj name="Equation" r:id="rId5" imgW="19044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220" y="621464"/>
                        <a:ext cx="577850" cy="5829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4988" y="477838"/>
            <a:ext cx="8069262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err="1" smtClean="0">
                <a:solidFill>
                  <a:srgbClr val="B80026"/>
                </a:solidFill>
                <a:latin typeface="+mj-lt"/>
                <a:ea typeface="+mj-ea"/>
                <a:cs typeface="+mj-cs"/>
              </a:rPr>
              <a:t>Matlab</a:t>
            </a:r>
            <a:r>
              <a:rPr lang="en-US" sz="3200" kern="0" dirty="0" smtClean="0">
                <a:solidFill>
                  <a:srgbClr val="B80026"/>
                </a:solidFill>
                <a:latin typeface="+mj-lt"/>
                <a:ea typeface="+mj-ea"/>
                <a:cs typeface="+mj-cs"/>
              </a:rPr>
              <a:t> practice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B8002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750" y="1746250"/>
            <a:ext cx="8064500" cy="4364038"/>
          </a:xfrm>
          <a:prstGeom prst="rect">
            <a:avLst/>
          </a:prstGeom>
        </p:spPr>
        <p:txBody>
          <a:bodyPr/>
          <a:lstStyle/>
          <a:p>
            <a:pPr marL="269875" marR="0" lvl="0" indent="-269875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Exercise Inverse Iteration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9875" marR="0" lvl="0" indent="-269875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Answers to Exercise Inverse Iteration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Run  ../../SimpleModelsI/ans/Exercise9b.m</a:t>
            </a:r>
          </a:p>
          <a:p>
            <a:r>
              <a:rPr lang="en-US" dirty="0" smtClean="0"/>
              <a:t>Or click </a:t>
            </a:r>
            <a:r>
              <a:rPr lang="en-US" dirty="0"/>
              <a:t>the link </a:t>
            </a:r>
            <a:r>
              <a:rPr lang="en-US" dirty="0" smtClean="0"/>
              <a:t>below</a:t>
            </a:r>
          </a:p>
          <a:p>
            <a:r>
              <a:rPr lang="en-US" dirty="0" smtClean="0">
                <a:hlinkClick r:id="rId2" action="ppaction://hlinkfile"/>
              </a:rPr>
              <a:t>..\..\</a:t>
            </a:r>
            <a:r>
              <a:rPr lang="en-US" dirty="0" err="1" smtClean="0">
                <a:hlinkClick r:id="rId2" action="ppaction://hlinkfile"/>
              </a:rPr>
              <a:t>SimpleModelsI</a:t>
            </a:r>
            <a:r>
              <a:rPr lang="en-US" dirty="0" smtClean="0">
                <a:hlinkClick r:id="rId2" action="ppaction://hlinkfile"/>
              </a:rPr>
              <a:t>\</a:t>
            </a:r>
            <a:r>
              <a:rPr lang="en-US" dirty="0" err="1" smtClean="0">
                <a:hlinkClick r:id="rId2" action="ppaction://hlinkfile"/>
              </a:rPr>
              <a:t>ans</a:t>
            </a:r>
            <a:r>
              <a:rPr lang="en-US" dirty="0" smtClean="0">
                <a:hlinkClick r:id="rId2" action="ppaction://hlinkfile"/>
              </a:rPr>
              <a:t>\html\Exercise9b.html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0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1"/>
          </p:nvPr>
        </p:nvSpPr>
        <p:spPr bwMode="auto">
          <a:xfrm>
            <a:off x="3505200" y="6518275"/>
            <a:ext cx="2133600" cy="1635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sv-SE" smtClean="0"/>
              <a:t>March 2011</a:t>
            </a:r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2"/>
          </p:nvPr>
        </p:nvSpPr>
        <p:spPr bwMode="auto">
          <a:xfrm>
            <a:off x="539750" y="6518275"/>
            <a:ext cx="2293938" cy="1635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sv-SE" smtClean="0"/>
              <a:t>Studsvik Matlab Class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317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18" name="Picture 3" descr="Studsvik_logo_RG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9" y="1681"/>
              <a:ext cx="3602" cy="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5135" y="1412775"/>
          <a:ext cx="8027170" cy="1657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8" name="Equation" r:id="rId3" imgW="2336760" imgH="482400" progId="Equation.DSMT4">
                  <p:embed/>
                </p:oleObj>
              </mc:Choice>
              <mc:Fallback>
                <p:oleObj name="Equation" r:id="rId3" imgW="233676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5" y="1412775"/>
                        <a:ext cx="8027170" cy="16577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794090" y="1860825"/>
            <a:ext cx="1837005" cy="158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699096" y="2240874"/>
            <a:ext cx="1299345" cy="158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57710" y="1860825"/>
            <a:ext cx="2553885" cy="1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749285" y="2756925"/>
            <a:ext cx="1837005" cy="158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57710" y="2712120"/>
            <a:ext cx="2553885" cy="1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808002"/>
              </p:ext>
            </p:extLst>
          </p:nvPr>
        </p:nvGraphicFramePr>
        <p:xfrm>
          <a:off x="2116138" y="4235450"/>
          <a:ext cx="4624387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9" name="Equation" r:id="rId5" imgW="1346040" imgH="482400" progId="Equation.DSMT4">
                  <p:embed/>
                </p:oleObj>
              </mc:Choice>
              <mc:Fallback>
                <p:oleObj name="Equation" r:id="rId5" imgW="134604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4235450"/>
                        <a:ext cx="4624387" cy="165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73310" y="3204975"/>
            <a:ext cx="152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2</a:t>
            </a:r>
            <a:r>
              <a:rPr lang="sv-SE" dirty="0" smtClean="0"/>
              <a:t>-by-</a:t>
            </a:r>
            <a:r>
              <a:rPr lang="sv-SE" dirty="0" smtClean="0">
                <a:solidFill>
                  <a:srgbClr val="0033CC"/>
                </a:solidFill>
              </a:rPr>
              <a:t>2</a:t>
            </a:r>
            <a:endParaRPr lang="sv-SE" dirty="0">
              <a:solidFill>
                <a:srgbClr val="00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4339" y="3204975"/>
            <a:ext cx="94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0033CC"/>
                </a:solidFill>
              </a:rPr>
              <a:t>2</a:t>
            </a:r>
            <a:r>
              <a:rPr lang="sv-SE" dirty="0" smtClean="0"/>
              <a:t>-by-</a:t>
            </a:r>
            <a:r>
              <a:rPr lang="sv-SE" dirty="0" smtClean="0">
                <a:solidFill>
                  <a:srgbClr val="FF0000"/>
                </a:solidFill>
              </a:rPr>
              <a:t>1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84980" y="3172709"/>
            <a:ext cx="94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2</a:t>
            </a:r>
            <a:r>
              <a:rPr lang="sv-SE" dirty="0" smtClean="0"/>
              <a:t>-by-</a:t>
            </a:r>
            <a:r>
              <a:rPr lang="sv-SE" dirty="0" smtClean="0">
                <a:solidFill>
                  <a:srgbClr val="FF0000"/>
                </a:solidFill>
              </a:rPr>
              <a:t>1</a:t>
            </a:r>
            <a:endParaRPr lang="sv-SE" dirty="0">
              <a:solidFill>
                <a:srgbClr val="FF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443762" y="3389641"/>
            <a:ext cx="2105836" cy="405968"/>
            <a:chOff x="2443762" y="3389641"/>
            <a:chExt cx="2105836" cy="405968"/>
          </a:xfrm>
        </p:grpSpPr>
        <p:sp>
          <p:nvSpPr>
            <p:cNvPr id="9" name="TextBox 8"/>
            <p:cNvSpPr txBox="1"/>
            <p:nvPr/>
          </p:nvSpPr>
          <p:spPr>
            <a:xfrm>
              <a:off x="2443762" y="3518610"/>
              <a:ext cx="2105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dirty="0" smtClean="0"/>
                <a:t>These have to be the same</a:t>
              </a:r>
              <a:endParaRPr lang="sv-SE" sz="12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2712593" y="3389642"/>
              <a:ext cx="515257" cy="1406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227850" y="3389641"/>
              <a:ext cx="761685" cy="140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Matrix multiplication can also be interpreted as a linear combination of the columns of </a:t>
            </a:r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90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475180"/>
              </p:ext>
            </p:extLst>
          </p:nvPr>
        </p:nvGraphicFramePr>
        <p:xfrm>
          <a:off x="874713" y="2711450"/>
          <a:ext cx="6716712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1" name="Equation" r:id="rId3" imgW="1955520" imgH="482400" progId="Equation.DSMT4">
                  <p:embed/>
                </p:oleObj>
              </mc:Choice>
              <mc:Fallback>
                <p:oleObj name="Equation" r:id="rId3" imgW="195552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2711450"/>
                        <a:ext cx="6716712" cy="165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7990" y="4504320"/>
            <a:ext cx="7213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in this equation, </a:t>
            </a:r>
            <a:r>
              <a:rPr lang="en-US" b="1" dirty="0"/>
              <a:t>c</a:t>
            </a:r>
            <a:r>
              <a:rPr lang="en-US" b="1" baseline="-25000" dirty="0" smtClean="0"/>
              <a:t>1 </a:t>
            </a:r>
            <a:r>
              <a:rPr lang="en-US" dirty="0" smtClean="0"/>
              <a:t>and </a:t>
            </a:r>
            <a:r>
              <a:rPr lang="en-US" b="1" dirty="0"/>
              <a:t>c</a:t>
            </a:r>
            <a:r>
              <a:rPr lang="en-US" b="1" baseline="-25000" dirty="0" smtClean="0"/>
              <a:t>2</a:t>
            </a:r>
            <a:r>
              <a:rPr lang="en-US" b="1" dirty="0" smtClean="0"/>
              <a:t>  </a:t>
            </a:r>
            <a:r>
              <a:rPr lang="en-US" dirty="0" smtClean="0"/>
              <a:t>are column vectors, whereas </a:t>
            </a:r>
            <a:r>
              <a:rPr lang="en-US" b="1" dirty="0" smtClean="0"/>
              <a:t>r</a:t>
            </a:r>
            <a:r>
              <a:rPr lang="en-US" b="1" baseline="-25000" dirty="0" smtClean="0"/>
              <a:t>1 </a:t>
            </a:r>
            <a:r>
              <a:rPr lang="en-US" dirty="0"/>
              <a:t>and </a:t>
            </a:r>
            <a:r>
              <a:rPr lang="en-US" b="1" dirty="0" smtClean="0"/>
              <a:t>r</a:t>
            </a:r>
            <a:r>
              <a:rPr lang="en-US" b="1" baseline="-25000" dirty="0" smtClean="0"/>
              <a:t>2</a:t>
            </a:r>
            <a:r>
              <a:rPr lang="en-US" dirty="0" smtClean="0"/>
              <a:t> they were row vectors on the previous slide</a:t>
            </a:r>
            <a:r>
              <a:rPr lang="en-US" baseline="-25000" dirty="0" smtClean="0"/>
              <a:t> </a:t>
            </a:r>
            <a:r>
              <a:rPr lang="en-US" b="1" baseline="-25000" dirty="0" smtClean="0"/>
              <a:t>   </a:t>
            </a:r>
          </a:p>
          <a:p>
            <a:endParaRPr lang="en-US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LectureSimpleModelsI.m</a:t>
            </a:r>
            <a:endParaRPr lang="en-US" dirty="0" smtClean="0"/>
          </a:p>
          <a:p>
            <a:r>
              <a:rPr lang="en-US" dirty="0" err="1"/>
              <a:t>e</a:t>
            </a:r>
            <a:r>
              <a:rPr lang="en-US" dirty="0" err="1" smtClean="0"/>
              <a:t>igdemo</a:t>
            </a:r>
            <a:r>
              <a:rPr lang="en-US" dirty="0" smtClean="0"/>
              <a:t> (Type </a:t>
            </a:r>
            <a:r>
              <a:rPr lang="en-US" dirty="0" err="1" smtClean="0"/>
              <a:t>eigshow</a:t>
            </a:r>
            <a:r>
              <a:rPr lang="en-US" dirty="0" smtClean="0"/>
              <a:t> in the command window)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13" name="Picture 12" descr="Damped_sprin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6500" y="628650"/>
            <a:ext cx="1511300" cy="493233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rot="5400000">
            <a:off x="6373019" y="4650581"/>
            <a:ext cx="93345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27850" y="4584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939414" y="1384300"/>
          <a:ext cx="2699136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" name="Equation" r:id="rId4" imgW="1143000" imgH="406080" progId="Equation.DSMT4">
                  <p:embed/>
                </p:oleObj>
              </mc:Choice>
              <mc:Fallback>
                <p:oleObj name="Equation" r:id="rId4" imgW="114300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414" y="1384300"/>
                        <a:ext cx="2699136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327150" y="3295650"/>
          <a:ext cx="17748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" name="Equation" r:id="rId6" imgW="774360" imgH="368280" progId="Equation.DSMT4">
                  <p:embed/>
                </p:oleObj>
              </mc:Choice>
              <mc:Fallback>
                <p:oleObj name="Equation" r:id="rId6" imgW="774360" imgH="368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3295650"/>
                        <a:ext cx="177482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282700" y="4214812"/>
          <a:ext cx="18986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" name="Equation" r:id="rId8" imgW="672840" imgH="304560" progId="Equation.DSMT4">
                  <p:embed/>
                </p:oleObj>
              </mc:Choice>
              <mc:Fallback>
                <p:oleObj name="Equation" r:id="rId8" imgW="672840" imgH="304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4214812"/>
                        <a:ext cx="189865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4850" y="806450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Spring-mass analogy</a:t>
            </a:r>
            <a:endParaRPr lang="en-US" b="1" dirty="0"/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1238250" y="5192712"/>
          <a:ext cx="207803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" name="Equation" r:id="rId10" imgW="736560" imgH="304560" progId="Equation.DSMT4">
                  <p:embed/>
                </p:oleObj>
              </mc:Choice>
              <mc:Fallback>
                <p:oleObj name="Equation" r:id="rId10" imgW="73656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5192712"/>
                        <a:ext cx="2078038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9250" y="50800"/>
            <a:ext cx="8069262" cy="565150"/>
          </a:xfrm>
        </p:spPr>
        <p:txBody>
          <a:bodyPr/>
          <a:lstStyle/>
          <a:p>
            <a:r>
              <a:rPr lang="en-US" sz="3600" b="0" dirty="0" smtClean="0"/>
              <a:t>Spring-Mass example</a:t>
            </a:r>
            <a:endParaRPr lang="en-US" sz="3600" b="0" cap="none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27000" y="267335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371600" y="2406650"/>
          <a:ext cx="1104900" cy="90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" name="Equation" r:id="rId12" imgW="482400" imgH="393480" progId="Equation.DSMT4">
                  <p:embed/>
                </p:oleObj>
              </mc:Choice>
              <mc:Fallback>
                <p:oleObj name="Equation" r:id="rId12" imgW="48240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06650"/>
                        <a:ext cx="1104900" cy="901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7000" y="3606800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1450" y="4540250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273050"/>
            <a:ext cx="440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Characteristic equation:</a:t>
            </a:r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065338" y="1774825"/>
          <a:ext cx="35972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0" name="Equation" r:id="rId3" imgW="1282680" imgH="279360" progId="Equation.DSMT4">
                  <p:embed/>
                </p:oleObj>
              </mc:Choice>
              <mc:Fallback>
                <p:oleObj name="Equation" r:id="rId3" imgW="128268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1774825"/>
                        <a:ext cx="359727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279900" y="4940300"/>
          <a:ext cx="296068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1" name="Equation" r:id="rId5" imgW="1409400" imgH="457200" progId="Equation.DSMT4">
                  <p:embed/>
                </p:oleObj>
              </mc:Choice>
              <mc:Fallback>
                <p:oleObj name="Equation" r:id="rId5" imgW="14094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4940300"/>
                        <a:ext cx="2960688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216150" y="4029075"/>
          <a:ext cx="2489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2" name="Equation" r:id="rId7" imgW="711000" imgH="203040" progId="Equation.DSMT4">
                  <p:embed/>
                </p:oleObj>
              </mc:Choice>
              <mc:Fallback>
                <p:oleObj name="Equation" r:id="rId7" imgW="71100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4029075"/>
                        <a:ext cx="24892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179513" y="5029200"/>
          <a:ext cx="14319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3" name="Equation" r:id="rId9" imgW="558720" imgH="393480" progId="Equation.DSMT4">
                  <p:embed/>
                </p:oleObj>
              </mc:Choice>
              <mc:Fallback>
                <p:oleObj name="Equation" r:id="rId9" imgW="55872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5029200"/>
                        <a:ext cx="1431925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2332038" y="2779713"/>
          <a:ext cx="25654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4" name="Equation" r:id="rId11" imgW="1117440" imgH="457200" progId="Equation.DSMT4">
                  <p:embed/>
                </p:oleObj>
              </mc:Choice>
              <mc:Fallback>
                <p:oleObj name="Equation" r:id="rId11" imgW="111744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2779713"/>
                        <a:ext cx="2565400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38900" y="3028950"/>
            <a:ext cx="84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83100" y="4123035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,                      where</a:t>
            </a:r>
            <a:endParaRPr lang="en-US" sz="2400" b="1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889125" y="1028700"/>
          <a:ext cx="39020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5" name="Equation" r:id="rId13" imgW="1485720" imgH="203040" progId="Equation.DSMT4">
                  <p:embed/>
                </p:oleObj>
              </mc:Choice>
              <mc:Fallback>
                <p:oleObj name="Equation" r:id="rId13" imgW="148572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1028700"/>
                        <a:ext cx="39020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amp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2600" y="1023911"/>
            <a:ext cx="6934200" cy="453868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5450" y="361950"/>
          <a:ext cx="59007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8" name="Equation" r:id="rId4" imgW="1434960" imgH="253800" progId="Equation.DSMT4">
                  <p:embed/>
                </p:oleObj>
              </mc:Choice>
              <mc:Fallback>
                <p:oleObj name="Equation" r:id="rId4" imgW="143496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361950"/>
                        <a:ext cx="5900738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27800" y="450850"/>
            <a:ext cx="208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some complex constant c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49350" y="5295900"/>
          <a:ext cx="6143622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9" name="Equation" r:id="rId6" imgW="1371600" imgH="228600" progId="Equation.DSMT4">
                  <p:embed/>
                </p:oleObj>
              </mc:Choice>
              <mc:Fallback>
                <p:oleObj name="Equation" r:id="rId6" imgW="13716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5295900"/>
                        <a:ext cx="6143622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194050" y="762000"/>
          <a:ext cx="9652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8" name="Equation" r:id="rId3" imgW="419040" imgH="533160" progId="Equation.DSMT4">
                  <p:embed/>
                </p:oleObj>
              </mc:Choice>
              <mc:Fallback>
                <p:oleObj name="Equation" r:id="rId3" imgW="419040" imgH="533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762000"/>
                        <a:ext cx="965200" cy="1179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73263" y="2406650"/>
          <a:ext cx="3948112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9" name="Equation" r:id="rId5" imgW="1536480" imgH="482400" progId="Equation.DSMT4">
                  <p:embed/>
                </p:oleObj>
              </mc:Choice>
              <mc:Fallback>
                <p:oleObj name="Equation" r:id="rId5" imgW="153648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2406650"/>
                        <a:ext cx="3948112" cy="1239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228600"/>
            <a:ext cx="808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 a big case, we need the state-space form: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7050" y="39624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Postulate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663825" y="3917950"/>
          <a:ext cx="1473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0" name="Equation" r:id="rId7" imgW="571320" imgH="241200" progId="Equation.DSMT4">
                  <p:embed/>
                </p:oleObj>
              </mc:Choice>
              <mc:Fallback>
                <p:oleObj name="Equation" r:id="rId7" imgW="57132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3917950"/>
                        <a:ext cx="1473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773363" y="4575175"/>
          <a:ext cx="1341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1" name="Equation" r:id="rId9" imgW="520560" imgH="317160" progId="Equation.DSMT4">
                  <p:embed/>
                </p:oleObj>
              </mc:Choice>
              <mc:Fallback>
                <p:oleObj name="Equation" r:id="rId9" imgW="520560" imgH="317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4575175"/>
                        <a:ext cx="134143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7050" y="48342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Then</a:t>
            </a:r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5538788" y="3873500"/>
          <a:ext cx="15716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2" name="Equation" r:id="rId11" imgW="609480" imgH="241200" progId="Equation.DSMT4">
                  <p:embed/>
                </p:oleObj>
              </mc:Choice>
              <mc:Fallback>
                <p:oleObj name="Equation" r:id="rId11" imgW="60948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3873500"/>
                        <a:ext cx="157162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5948363" y="4584700"/>
          <a:ext cx="14414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3" name="Equation" r:id="rId13" imgW="558720" imgH="317160" progId="Equation.DSMT4">
                  <p:embed/>
                </p:oleObj>
              </mc:Choice>
              <mc:Fallback>
                <p:oleObj name="Equation" r:id="rId13" imgW="558720" imgH="3171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363" y="4584700"/>
                        <a:ext cx="144145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theme/theme1.xml><?xml version="1.0" encoding="utf-8"?>
<a:theme xmlns:a="http://schemas.openxmlformats.org/drawingml/2006/main" name="Standardformgivning">
  <a:themeElements>
    <a:clrScheme name="SSP">
      <a:dk1>
        <a:srgbClr val="000000"/>
      </a:dk1>
      <a:lt1>
        <a:srgbClr val="FFFFFF"/>
      </a:lt1>
      <a:dk2>
        <a:srgbClr val="B50026"/>
      </a:dk2>
      <a:lt2>
        <a:srgbClr val="464646"/>
      </a:lt2>
      <a:accent1>
        <a:srgbClr val="857D1F"/>
      </a:accent1>
      <a:accent2>
        <a:srgbClr val="4F767A"/>
      </a:accent2>
      <a:accent3>
        <a:srgbClr val="FFFFFF"/>
      </a:accent3>
      <a:accent4>
        <a:srgbClr val="000000"/>
      </a:accent4>
      <a:accent5>
        <a:srgbClr val="D6D6D6"/>
      </a:accent5>
      <a:accent6>
        <a:srgbClr val="B07D0E"/>
      </a:accent6>
      <a:hlink>
        <a:srgbClr val="4F767A"/>
      </a:hlink>
      <a:folHlink>
        <a:srgbClr val="857D1F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B50026"/>
        </a:dk2>
        <a:lt2>
          <a:srgbClr val="808080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14">
        <a:dk1>
          <a:srgbClr val="000000"/>
        </a:dk1>
        <a:lt1>
          <a:srgbClr val="FFFFFF"/>
        </a:lt1>
        <a:dk2>
          <a:srgbClr val="B50026"/>
        </a:dk2>
        <a:lt2>
          <a:srgbClr val="464646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42409</TotalTime>
  <Words>509</Words>
  <Application>Microsoft Office PowerPoint</Application>
  <PresentationFormat>On-screen Show (4:3)</PresentationFormat>
  <Paragraphs>111</Paragraphs>
  <Slides>23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Standardformgivning</vt:lpstr>
      <vt:lpstr>Equation</vt:lpstr>
      <vt:lpstr>Simple Models I Matlab Class</vt:lpstr>
      <vt:lpstr>Simple Models I</vt:lpstr>
      <vt:lpstr>Matrix multiplication</vt:lpstr>
      <vt:lpstr>The Matrix multiplication can also be interpreted as a linear combination of the columns of A</vt:lpstr>
      <vt:lpstr>Matlab Practice</vt:lpstr>
      <vt:lpstr>Spring-Mass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Interpretation (to be used in the exercise)</vt:lpstr>
      <vt:lpstr>Matlab practice</vt:lpstr>
      <vt:lpstr>Answers to Exercise Simple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Answers to Exercise Inverse Iteration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marcom</dc:creator>
  <cp:lastModifiedBy>tsmed</cp:lastModifiedBy>
  <cp:revision>1179</cp:revision>
  <dcterms:created xsi:type="dcterms:W3CDTF">2007-02-23T12:59:28Z</dcterms:created>
  <dcterms:modified xsi:type="dcterms:W3CDTF">2011-10-08T09:53:16Z</dcterms:modified>
</cp:coreProperties>
</file>