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588" r:id="rId3"/>
    <p:sldId id="570" r:id="rId4"/>
    <p:sldId id="589" r:id="rId5"/>
    <p:sldId id="580" r:id="rId6"/>
    <p:sldId id="572" r:id="rId7"/>
    <p:sldId id="571" r:id="rId8"/>
    <p:sldId id="573" r:id="rId9"/>
    <p:sldId id="581" r:id="rId10"/>
    <p:sldId id="569" r:id="rId11"/>
    <p:sldId id="574" r:id="rId12"/>
    <p:sldId id="575" r:id="rId13"/>
    <p:sldId id="590" r:id="rId14"/>
    <p:sldId id="582" r:id="rId15"/>
    <p:sldId id="583" r:id="rId16"/>
    <p:sldId id="584" r:id="rId17"/>
    <p:sldId id="585" r:id="rId18"/>
    <p:sldId id="591" r:id="rId19"/>
    <p:sldId id="586" r:id="rId20"/>
    <p:sldId id="587" r:id="rId21"/>
  </p:sldIdLst>
  <p:sldSz cx="9144000" cy="6858000" type="screen4x3"/>
  <p:notesSz cx="6858000" cy="9296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F767A"/>
    <a:srgbClr val="CCECFF"/>
    <a:srgbClr val="BB001F"/>
    <a:srgbClr val="66CCFF"/>
    <a:srgbClr val="EAEAEA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8886" autoAdjust="0"/>
  </p:normalViewPr>
  <p:slideViewPr>
    <p:cSldViewPr>
      <p:cViewPr varScale="1">
        <p:scale>
          <a:sx n="73" d="100"/>
          <a:sy n="73" d="100"/>
        </p:scale>
        <p:origin x="-1320" y="-96"/>
      </p:cViewPr>
      <p:guideLst>
        <p:guide orient="horz" pos="2153"/>
        <p:guide orient="horz" pos="3849"/>
        <p:guide orient="horz" pos="1100"/>
        <p:guide orient="horz" pos="4209"/>
        <p:guide orient="horz" pos="301"/>
        <p:guide pos="2880"/>
        <p:guide pos="340"/>
        <p:guide pos="5420"/>
        <p:guide pos="2931"/>
      </p:guideLst>
    </p:cSldViewPr>
  </p:slideViewPr>
  <p:outlineViewPr>
    <p:cViewPr>
      <p:scale>
        <a:sx n="33" d="100"/>
        <a:sy n="33" d="100"/>
      </p:scale>
      <p:origin x="48" y="59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14" y="-58"/>
      </p:cViewPr>
      <p:guideLst>
        <p:guide orient="horz" pos="2928"/>
        <p:guide pos="2160"/>
      </p:guideLst>
    </p:cSldViewPr>
  </p:notesViewPr>
  <p:gridSpacing cx="44805" cy="448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3A401F79-B537-4B79-B95A-5C0FF4231B5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1503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098" y="4414561"/>
            <a:ext cx="5485805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A5C20F66-52DC-4C66-9B65-3009F42F13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6721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l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89535" y="770465"/>
            <a:ext cx="7852256" cy="6087535"/>
          </a:xfrm>
          <a:prstGeom prst="rect">
            <a:avLst/>
          </a:prstGeom>
        </p:spPr>
      </p:pic>
      <p:pic>
        <p:nvPicPr>
          <p:cNvPr id="5" name="Picture 15" descr="Title-b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0" y="4884738"/>
            <a:ext cx="5100638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9144000" y="3429000"/>
            <a:ext cx="14366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1400" dirty="0">
                <a:solidFill>
                  <a:schemeClr val="bg1"/>
                </a:solidFill>
              </a:rPr>
              <a:t>Rank the picture below the Core </a:t>
            </a:r>
            <a:r>
              <a:rPr lang="sv-SE" sz="1400" u="sng" dirty="0">
                <a:solidFill>
                  <a:schemeClr val="bg1"/>
                </a:solidFill>
              </a:rPr>
              <a:t>on the template slide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-1436688" y="4121150"/>
            <a:ext cx="14366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36pt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-1581150" y="5021263"/>
            <a:ext cx="1581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subtitle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18pt</a:t>
            </a:r>
          </a:p>
        </p:txBody>
      </p:sp>
      <p:pic>
        <p:nvPicPr>
          <p:cNvPr id="10" name="Picture 21" descr="Studsvik_logo_n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725" y="376238"/>
            <a:ext cx="18097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9750" y="3492500"/>
            <a:ext cx="4032250" cy="14700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Overview</a:t>
            </a:r>
            <a:endParaRPr lang="sv-S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0863" y="5019675"/>
            <a:ext cx="4032250" cy="665163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ct val="0"/>
              </a:spcBef>
              <a:buFontTx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Studsvik Scandpower</a:t>
            </a:r>
          </a:p>
          <a:p>
            <a:endParaRPr lang="sv-S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C9D53-F1AF-4A1C-BD73-8A86C7534EC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477838"/>
            <a:ext cx="2016125" cy="5632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477838"/>
            <a:ext cx="5900737" cy="5632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5B00B-25EF-4349-962F-70CF4ECCD94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B001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BFE44-7490-4A8A-A050-8CE29536F92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>
          <a:xfrm>
            <a:off x="457200" y="6397625"/>
            <a:ext cx="2374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409950" y="639762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CAA3D-9297-4924-8C34-9C0D7C8BA1D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59669-AEAD-439E-AB78-97A27354022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576F1-4B4A-46AA-BC49-7B1C6A510C2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2D525-6040-420A-9CD1-031DD8A7EB1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67FAC-A103-45BC-A2F0-32BD1E5E7B2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3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9B7AE-C53C-4CEF-BF74-C1659495C1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5ABB8-E6C2-4B5F-ADC1-9AB60BB7796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ottenbård (kopia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46825"/>
            <a:ext cx="914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477838"/>
            <a:ext cx="80692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headline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46250"/>
            <a:ext cx="8064500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text</a:t>
            </a:r>
          </a:p>
          <a:p>
            <a:pPr lvl="1"/>
            <a:r>
              <a:rPr lang="sv-SE" smtClean="0"/>
              <a:t>Level 2</a:t>
            </a:r>
          </a:p>
          <a:p>
            <a:pPr lvl="2"/>
            <a:r>
              <a:rPr lang="sv-SE" smtClean="0"/>
              <a:t>Level 3</a:t>
            </a:r>
          </a:p>
          <a:p>
            <a:pPr lvl="3"/>
            <a:r>
              <a:rPr lang="sv-SE" smtClean="0"/>
              <a:t>Level 4</a:t>
            </a:r>
          </a:p>
          <a:p>
            <a:pPr lvl="4"/>
            <a:r>
              <a:rPr lang="sv-SE" smtClean="0"/>
              <a:t>Level 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0238" y="127000"/>
            <a:ext cx="68580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464646"/>
                </a:solidFill>
                <a:latin typeface="Arial" charset="0"/>
              </a:defRPr>
            </a:lvl1pPr>
          </a:lstStyle>
          <a:p>
            <a:pPr>
              <a:defRPr/>
            </a:pPr>
            <a:fld id="{216C6895-59F8-4FB4-80C6-9F069D4D504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-2182813" y="269875"/>
            <a:ext cx="2182813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endParaRPr lang="en-US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en-US" sz="1400" noProof="1">
                <a:solidFill>
                  <a:srgbClr val="FFFFFF"/>
                </a:solidFill>
              </a:rPr>
              <a:t>Slide title </a:t>
            </a:r>
          </a:p>
          <a:p>
            <a:pPr algn="r" eaLnBrk="0" hangingPunct="0">
              <a:defRPr/>
            </a:pPr>
            <a:r>
              <a:rPr lang="sv-SE" sz="1400">
                <a:solidFill>
                  <a:srgbClr val="FFFFFF"/>
                </a:solidFill>
              </a:rPr>
              <a:t>36</a:t>
            </a:r>
            <a:r>
              <a:rPr lang="sv-SE" sz="1400" noProof="1">
                <a:solidFill>
                  <a:srgbClr val="FFFFFF"/>
                </a:solidFill>
              </a:rPr>
              <a:t> pt</a:t>
            </a: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Text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 24 pt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Bullets level 2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20 pt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374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2pPr>
      <a:lvl3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3pPr>
      <a:lvl4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4pPr>
      <a:lvl5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5pPr>
      <a:lvl6pPr marL="4572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6pPr>
      <a:lvl7pPr marL="9144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7pPr>
      <a:lvl8pPr marL="13716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8pPr>
      <a:lvl9pPr marL="18288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4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268288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1163638" indent="-155575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16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384550"/>
            <a:ext cx="4391025" cy="1470025"/>
          </a:xfrm>
        </p:spPr>
        <p:txBody>
          <a:bodyPr/>
          <a:lstStyle/>
          <a:p>
            <a:r>
              <a:rPr lang="en-US" sz="3600" dirty="0" smtClean="0"/>
              <a:t>Control Theory</a:t>
            </a:r>
            <a:br>
              <a:rPr lang="en-US" sz="3600" dirty="0" smtClean="0"/>
            </a:br>
            <a:r>
              <a:rPr lang="en-US" sz="2800" dirty="0" smtClean="0"/>
              <a:t>System Identification</a:t>
            </a:r>
            <a:br>
              <a:rPr lang="en-US" sz="2800" dirty="0" smtClean="0"/>
            </a:br>
            <a:r>
              <a:rPr lang="en-US" sz="2800" dirty="0" smtClean="0"/>
              <a:t>Continuous-Discrete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50863" y="5060950"/>
            <a:ext cx="47355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Thomas </a:t>
            </a:r>
            <a:r>
              <a:rPr lang="en-US" sz="2000" dirty="0" err="1" smtClean="0">
                <a:solidFill>
                  <a:schemeClr val="bg1"/>
                </a:solidFill>
              </a:rPr>
              <a:t>Smed</a:t>
            </a: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to discrete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380" y="1591995"/>
            <a:ext cx="7706460" cy="43640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In the general case, the linear ordinary differential equation (ode)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With corresponding characteristic equation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Has roots (so called poles)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shape of the time-domain response is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418192"/>
              </p:ext>
            </p:extLst>
          </p:nvPr>
        </p:nvGraphicFramePr>
        <p:xfrm>
          <a:off x="853185" y="2174460"/>
          <a:ext cx="3364448" cy="62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3" imgW="2247840" imgH="419040" progId="Equation.DSMT4">
                  <p:embed/>
                </p:oleObj>
              </mc:Choice>
              <mc:Fallback>
                <p:oleObj name="Equation" r:id="rId3" imgW="2247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3185" y="2174460"/>
                        <a:ext cx="3364448" cy="627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69472"/>
              </p:ext>
            </p:extLst>
          </p:nvPr>
        </p:nvGraphicFramePr>
        <p:xfrm>
          <a:off x="853185" y="3294585"/>
          <a:ext cx="3372166" cy="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5" imgW="1815840" imgH="241200" progId="Equation.DSMT4">
                  <p:embed/>
                </p:oleObj>
              </mc:Choice>
              <mc:Fallback>
                <p:oleObj name="Equation" r:id="rId5" imgW="1815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3185" y="3294585"/>
                        <a:ext cx="3372166" cy="44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024016"/>
              </p:ext>
            </p:extLst>
          </p:nvPr>
        </p:nvGraphicFramePr>
        <p:xfrm>
          <a:off x="897990" y="4101075"/>
          <a:ext cx="1672720" cy="510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Equation" r:id="rId7" imgW="749160" imgH="228600" progId="Equation.DSMT4">
                  <p:embed/>
                </p:oleObj>
              </mc:Choice>
              <mc:Fallback>
                <p:oleObj name="Equation" r:id="rId7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7990" y="4101075"/>
                        <a:ext cx="1672720" cy="510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475103"/>
              </p:ext>
            </p:extLst>
          </p:nvPr>
        </p:nvGraphicFramePr>
        <p:xfrm>
          <a:off x="987600" y="4997175"/>
          <a:ext cx="1019314" cy="906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9" imgW="228600" imgH="203040" progId="Equation.DSMT4">
                  <p:embed/>
                </p:oleObj>
              </mc:Choice>
              <mc:Fallback>
                <p:oleObj name="Equation" r:id="rId9" imgW="228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7600" y="4997175"/>
                        <a:ext cx="1019314" cy="906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82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Continuous to discrete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These poles are mapped to: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242691"/>
              </p:ext>
            </p:extLst>
          </p:nvPr>
        </p:nvGraphicFramePr>
        <p:xfrm>
          <a:off x="801688" y="2622550"/>
          <a:ext cx="3060700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3" imgW="507960" imgH="241200" progId="Equation.DSMT4">
                  <p:embed/>
                </p:oleObj>
              </mc:Choice>
              <mc:Fallback>
                <p:oleObj name="Equation" r:id="rId3" imgW="507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1688" y="2622550"/>
                        <a:ext cx="3060700" cy="187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66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5916150" y="2398485"/>
            <a:ext cx="1433760" cy="1299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987600" y="1860825"/>
            <a:ext cx="1209735" cy="232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30" y="427065"/>
            <a:ext cx="8333730" cy="1143000"/>
          </a:xfrm>
        </p:spPr>
        <p:txBody>
          <a:bodyPr/>
          <a:lstStyle/>
          <a:p>
            <a:r>
              <a:rPr lang="sv-SE" dirty="0" smtClean="0"/>
              <a:t>Continuous to discrete transformation of poles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97335" y="1860825"/>
            <a:ext cx="0" cy="232986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53185" y="3070560"/>
            <a:ext cx="277791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633030" y="1860825"/>
            <a:ext cx="0" cy="23298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44075" y="3070560"/>
            <a:ext cx="277791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rved Down Arrow 15"/>
          <p:cNvSpPr/>
          <p:nvPr/>
        </p:nvSpPr>
        <p:spPr>
          <a:xfrm>
            <a:off x="3138240" y="1412775"/>
            <a:ext cx="2777910" cy="67207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42140" y="4773150"/>
            <a:ext cx="1388955" cy="761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Box 17"/>
          <p:cNvSpPr txBox="1"/>
          <p:nvPr/>
        </p:nvSpPr>
        <p:spPr>
          <a:xfrm>
            <a:off x="3810315" y="4941478"/>
            <a:ext cx="161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=  stable area</a:t>
            </a:r>
            <a:endParaRPr lang="sv-SE" dirty="0"/>
          </a:p>
        </p:txBody>
      </p:sp>
      <p:sp>
        <p:nvSpPr>
          <p:cNvPr id="20" name="TextBox 19"/>
          <p:cNvSpPr txBox="1"/>
          <p:nvPr/>
        </p:nvSpPr>
        <p:spPr>
          <a:xfrm>
            <a:off x="1659675" y="4280295"/>
            <a:ext cx="138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</a:t>
            </a:r>
            <a:r>
              <a:rPr lang="sv-SE" dirty="0" smtClean="0"/>
              <a:t>-plane</a:t>
            </a:r>
            <a:endParaRPr lang="sv-SE" dirty="0"/>
          </a:p>
        </p:txBody>
      </p:sp>
      <p:sp>
        <p:nvSpPr>
          <p:cNvPr id="21" name="TextBox 20"/>
          <p:cNvSpPr txBox="1"/>
          <p:nvPr/>
        </p:nvSpPr>
        <p:spPr>
          <a:xfrm>
            <a:off x="6140175" y="4295457"/>
            <a:ext cx="138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z-plane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290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Bode Diagram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classic and very practical way to attack a system is with the so called Bode diagram.</a:t>
            </a:r>
          </a:p>
          <a:p>
            <a:pPr marL="0" indent="0">
              <a:buNone/>
            </a:pPr>
            <a:r>
              <a:rPr lang="en-US" dirty="0" smtClean="0"/>
              <a:t>In the next few slides we will attack that.</a:t>
            </a:r>
            <a:endParaRPr lang="en-US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0" y="292650"/>
            <a:ext cx="8069262" cy="1143000"/>
          </a:xfrm>
        </p:spPr>
        <p:txBody>
          <a:bodyPr/>
          <a:lstStyle/>
          <a:p>
            <a:r>
              <a:rPr lang="sv-SE" dirty="0" smtClean="0"/>
              <a:t>Sinus </a:t>
            </a:r>
            <a:r>
              <a:rPr lang="sv-SE" dirty="0" err="1" smtClean="0"/>
              <a:t>response</a:t>
            </a:r>
            <a:r>
              <a:rPr lang="sv-SE" dirty="0" smtClean="0"/>
              <a:t> for 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13" y="1009530"/>
            <a:ext cx="6670161" cy="516940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Forsmark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359260"/>
              </p:ext>
            </p:extLst>
          </p:nvPr>
        </p:nvGraphicFramePr>
        <p:xfrm>
          <a:off x="3944730" y="68625"/>
          <a:ext cx="1626506" cy="969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4" imgW="660240" imgH="393480" progId="Equation.DSMT4">
                  <p:embed/>
                </p:oleObj>
              </mc:Choice>
              <mc:Fallback>
                <p:oleObj name="Equation" r:id="rId4" imgW="660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44730" y="68625"/>
                        <a:ext cx="1626506" cy="969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ruta 2"/>
          <p:cNvSpPr txBox="1"/>
          <p:nvPr/>
        </p:nvSpPr>
        <p:spPr>
          <a:xfrm>
            <a:off x="7484325" y="1816020"/>
            <a:ext cx="120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</a:rPr>
              <a:t>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>
                <a:latin typeface="Calibri"/>
              </a:rPr>
              <a:t>=1 rad/s</a:t>
            </a:r>
            <a:endParaRPr lang="en-US" dirty="0"/>
          </a:p>
        </p:txBody>
      </p:sp>
      <p:sp>
        <p:nvSpPr>
          <p:cNvPr id="8" name="textruta 7"/>
          <p:cNvSpPr txBox="1"/>
          <p:nvPr/>
        </p:nvSpPr>
        <p:spPr>
          <a:xfrm>
            <a:off x="7484324" y="4504320"/>
            <a:ext cx="120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</a:rPr>
              <a:t>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>
                <a:latin typeface="Calibri"/>
              </a:rPr>
              <a:t>=2 rad/s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3563" y="306388"/>
            <a:ext cx="8069262" cy="1143000"/>
          </a:xfrm>
        </p:spPr>
        <p:txBody>
          <a:bodyPr/>
          <a:lstStyle/>
          <a:p>
            <a:r>
              <a:rPr lang="en-US" dirty="0" smtClean="0"/>
              <a:t>How a </a:t>
            </a:r>
            <a:r>
              <a:rPr lang="en-US" dirty="0"/>
              <a:t>Bode-diagram </a:t>
            </a:r>
            <a:r>
              <a:rPr lang="en-US" dirty="0" smtClean="0"/>
              <a:t>works</a:t>
            </a:r>
            <a:endParaRPr lang="en-US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963613"/>
            <a:ext cx="7496175" cy="5146675"/>
          </a:xfrm>
        </p:spPr>
      </p:pic>
      <p:sp>
        <p:nvSpPr>
          <p:cNvPr id="5" name="textruta 4"/>
          <p:cNvSpPr txBox="1"/>
          <p:nvPr/>
        </p:nvSpPr>
        <p:spPr>
          <a:xfrm>
            <a:off x="7573935" y="3165616"/>
            <a:ext cx="120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</a:rPr>
              <a:t>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>
                <a:latin typeface="Calibri"/>
              </a:rPr>
              <a:t>=1 rad/s</a:t>
            </a:r>
            <a:endParaRPr lang="en-US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Forsmark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180307"/>
            <a:ext cx="7991474" cy="5082381"/>
          </a:xfrm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Bode-diagram works</a:t>
            </a:r>
          </a:p>
        </p:txBody>
      </p:sp>
      <p:sp>
        <p:nvSpPr>
          <p:cNvPr id="2" name="textruta 1"/>
          <p:cNvSpPr txBox="1"/>
          <p:nvPr/>
        </p:nvSpPr>
        <p:spPr>
          <a:xfrm>
            <a:off x="4953000" y="1133475"/>
            <a:ext cx="571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cxnSp>
        <p:nvCxnSpPr>
          <p:cNvPr id="6" name="Rak pil 5"/>
          <p:cNvCxnSpPr/>
          <p:nvPr/>
        </p:nvCxnSpPr>
        <p:spPr>
          <a:xfrm flipH="1">
            <a:off x="4876800" y="1502807"/>
            <a:ext cx="361950" cy="2402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ruta 6"/>
          <p:cNvSpPr txBox="1"/>
          <p:nvPr/>
        </p:nvSpPr>
        <p:spPr>
          <a:xfrm>
            <a:off x="5057775" y="4181475"/>
            <a:ext cx="6572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-45</a:t>
            </a:r>
            <a:r>
              <a:rPr lang="en-US" dirty="0" smtClean="0">
                <a:latin typeface="Calibri"/>
              </a:rPr>
              <a:t>⁰</a:t>
            </a:r>
            <a:endParaRPr lang="en-US" dirty="0"/>
          </a:p>
        </p:txBody>
      </p:sp>
      <p:cxnSp>
        <p:nvCxnSpPr>
          <p:cNvPr id="9" name="Rak pil 8"/>
          <p:cNvCxnSpPr>
            <a:stCxn id="7" idx="2"/>
          </p:cNvCxnSpPr>
          <p:nvPr/>
        </p:nvCxnSpPr>
        <p:spPr>
          <a:xfrm flipH="1">
            <a:off x="4953000" y="4550807"/>
            <a:ext cx="433388" cy="1450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datum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</a:t>
            </a:r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Forsmark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1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34988" y="477838"/>
            <a:ext cx="8159072" cy="1143000"/>
          </a:xfrm>
        </p:spPr>
        <p:txBody>
          <a:bodyPr/>
          <a:lstStyle/>
          <a:p>
            <a:r>
              <a:rPr lang="en-US" dirty="0" smtClean="0"/>
              <a:t>How do you evaluate stability for a system?</a:t>
            </a:r>
            <a:endParaRPr lang="en-US" dirty="0"/>
          </a:p>
        </p:txBody>
      </p:sp>
      <p:grpSp>
        <p:nvGrpSpPr>
          <p:cNvPr id="4" name="Grupp 3"/>
          <p:cNvGrpSpPr/>
          <p:nvPr/>
        </p:nvGrpSpPr>
        <p:grpSpPr>
          <a:xfrm>
            <a:off x="2242140" y="2781300"/>
            <a:ext cx="2853735" cy="1185360"/>
            <a:chOff x="673965" y="3106032"/>
            <a:chExt cx="2422410" cy="860628"/>
          </a:xfrm>
        </p:grpSpPr>
        <p:sp>
          <p:nvSpPr>
            <p:cNvPr id="5" name="Flowchart: Process 6"/>
            <p:cNvSpPr/>
            <p:nvPr/>
          </p:nvSpPr>
          <p:spPr>
            <a:xfrm>
              <a:off x="2018115" y="3106032"/>
              <a:ext cx="1078260" cy="860628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" name="Straight Arrow Connector 8"/>
            <p:cNvCxnSpPr>
              <a:stCxn id="7" idx="6"/>
              <a:endCxn id="5" idx="1"/>
            </p:cNvCxnSpPr>
            <p:nvPr/>
          </p:nvCxnSpPr>
          <p:spPr>
            <a:xfrm>
              <a:off x="1122015" y="3536346"/>
              <a:ext cx="8961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3"/>
            <p:cNvSpPr/>
            <p:nvPr/>
          </p:nvSpPr>
          <p:spPr>
            <a:xfrm>
              <a:off x="673965" y="3357126"/>
              <a:ext cx="448050" cy="3584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aphicFrame>
          <p:nvGraphicFramePr>
            <p:cNvPr id="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5120492"/>
                </p:ext>
              </p:extLst>
            </p:nvPr>
          </p:nvGraphicFramePr>
          <p:xfrm>
            <a:off x="763575" y="3367523"/>
            <a:ext cx="289509" cy="313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name="Equation" r:id="rId3" imgW="152280" imgH="164880" progId="Equation.DSMT4">
                    <p:embed/>
                  </p:oleObj>
                </mc:Choice>
                <mc:Fallback>
                  <p:oleObj name="Equation" r:id="rId3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63575" y="3367523"/>
                          <a:ext cx="289509" cy="3136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1" name="Rak pil 10"/>
          <p:cNvCxnSpPr>
            <a:endCxn id="7" idx="2"/>
          </p:cNvCxnSpPr>
          <p:nvPr/>
        </p:nvCxnSpPr>
        <p:spPr>
          <a:xfrm>
            <a:off x="1200151" y="3373981"/>
            <a:ext cx="104199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 12"/>
          <p:cNvCxnSpPr/>
          <p:nvPr/>
        </p:nvCxnSpPr>
        <p:spPr>
          <a:xfrm>
            <a:off x="5095875" y="3373980"/>
            <a:ext cx="104199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>
            <a:endCxn id="7" idx="4"/>
          </p:cNvCxnSpPr>
          <p:nvPr/>
        </p:nvCxnSpPr>
        <p:spPr>
          <a:xfrm flipV="1">
            <a:off x="2506054" y="3620824"/>
            <a:ext cx="0" cy="10845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15"/>
          <p:cNvCxnSpPr/>
          <p:nvPr/>
        </p:nvCxnSpPr>
        <p:spPr>
          <a:xfrm>
            <a:off x="5616870" y="3373981"/>
            <a:ext cx="0" cy="1331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 flipH="1">
            <a:off x="2506055" y="4705350"/>
            <a:ext cx="31108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ruta 21"/>
          <p:cNvSpPr txBox="1"/>
          <p:nvPr/>
        </p:nvSpPr>
        <p:spPr>
          <a:xfrm>
            <a:off x="4061462" y="3184334"/>
            <a:ext cx="643888" cy="374311"/>
          </a:xfrm>
          <a:prstGeom prst="rect">
            <a:avLst/>
          </a:prstGeom>
          <a:noFill/>
        </p:spPr>
        <p:txBody>
          <a:bodyPr wrap="square" lIns="91435" tIns="45718" rIns="91435" bIns="45718" rtlCol="0" anchor="b" anchorCtr="0">
            <a:spAutoFit/>
          </a:bodyPr>
          <a:lstStyle/>
          <a:p>
            <a:r>
              <a:rPr lang="en-US" b="1" dirty="0" smtClean="0"/>
              <a:t>Go</a:t>
            </a:r>
            <a:endParaRPr lang="en-US" b="1" dirty="0"/>
          </a:p>
        </p:txBody>
      </p:sp>
      <p:sp>
        <p:nvSpPr>
          <p:cNvPr id="23" name="textruta 22"/>
          <p:cNvSpPr txBox="1"/>
          <p:nvPr/>
        </p:nvSpPr>
        <p:spPr>
          <a:xfrm>
            <a:off x="1108666" y="2942472"/>
            <a:ext cx="1133475" cy="374311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b="1" dirty="0" err="1" smtClean="0"/>
              <a:t>Yref</a:t>
            </a:r>
            <a:endParaRPr lang="en-US" b="1" dirty="0"/>
          </a:p>
        </p:txBody>
      </p:sp>
      <p:sp>
        <p:nvSpPr>
          <p:cNvPr id="25" name="textruta 24"/>
          <p:cNvSpPr txBox="1"/>
          <p:nvPr/>
        </p:nvSpPr>
        <p:spPr>
          <a:xfrm>
            <a:off x="5490166" y="2896235"/>
            <a:ext cx="1133475" cy="374311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6" name="textruta 25"/>
          <p:cNvSpPr txBox="1"/>
          <p:nvPr/>
        </p:nvSpPr>
        <p:spPr>
          <a:xfrm>
            <a:off x="2996950" y="2896235"/>
            <a:ext cx="1133475" cy="374311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24" name="textruta 23"/>
          <p:cNvSpPr txBox="1"/>
          <p:nvPr/>
        </p:nvSpPr>
        <p:spPr>
          <a:xfrm>
            <a:off x="2213566" y="3467101"/>
            <a:ext cx="263914" cy="472014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2400" b="1" dirty="0"/>
              <a:t>-</a:t>
            </a:r>
          </a:p>
        </p:txBody>
      </p:sp>
      <p:sp>
        <p:nvSpPr>
          <p:cNvPr id="29" name="textruta 28"/>
          <p:cNvSpPr txBox="1"/>
          <p:nvPr/>
        </p:nvSpPr>
        <p:spPr>
          <a:xfrm>
            <a:off x="1994490" y="2924176"/>
            <a:ext cx="263914" cy="472014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Forsmark</a:t>
            </a:r>
            <a:endParaRPr lang="sv-SE" dirty="0"/>
          </a:p>
        </p:txBody>
      </p:sp>
      <p:sp>
        <p:nvSpPr>
          <p:cNvPr id="10" name="Platshållare för datum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39550" y="247845"/>
            <a:ext cx="8069262" cy="1143000"/>
          </a:xfrm>
        </p:spPr>
        <p:txBody>
          <a:bodyPr/>
          <a:lstStyle/>
          <a:p>
            <a:r>
              <a:rPr lang="en-US" dirty="0" smtClean="0"/>
              <a:t>How to evaluate stability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94745" y="830310"/>
            <a:ext cx="8064500" cy="43640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You make a Bode diagram for the Open system G</a:t>
            </a:r>
            <a:r>
              <a:rPr lang="en-US" sz="1200" dirty="0" smtClean="0"/>
              <a:t>o</a:t>
            </a:r>
          </a:p>
          <a:p>
            <a:pPr marL="0" indent="0">
              <a:buNone/>
            </a:pPr>
            <a:r>
              <a:rPr lang="en-US" sz="1800" dirty="0" smtClean="0"/>
              <a:t>First you conclude that since you have negative feedback, you will add -180 degrees to the output before it is fed back to the input. This means that if you have an amplification of 1 and a phase shift of 180 degrees for the open system, you are on the limit to instability.</a:t>
            </a:r>
          </a:p>
          <a:p>
            <a:pPr marL="0" indent="0">
              <a:buNone/>
            </a:pPr>
            <a:r>
              <a:rPr lang="en-US" sz="1800" dirty="0" smtClean="0"/>
              <a:t>For this reason, you are particularly interested in two points:</a:t>
            </a:r>
          </a:p>
          <a:p>
            <a:pPr marL="0" indent="0">
              <a:buNone/>
            </a:pPr>
            <a:r>
              <a:rPr lang="en-US" sz="1800" dirty="0" smtClean="0"/>
              <a:t>First, the </a:t>
            </a:r>
            <a:r>
              <a:rPr lang="en-US" sz="1800" dirty="0" smtClean="0"/>
              <a:t>so-called </a:t>
            </a:r>
            <a:r>
              <a:rPr lang="en-US" sz="1800" dirty="0" smtClean="0"/>
              <a:t>cross-over frequency </a:t>
            </a:r>
            <a:r>
              <a:rPr lang="el-GR" sz="1800" dirty="0" smtClean="0">
                <a:latin typeface="Calibri"/>
              </a:rPr>
              <a:t>ω</a:t>
            </a:r>
            <a:r>
              <a:rPr lang="en-US" sz="1000" dirty="0" smtClean="0">
                <a:latin typeface="Calibri"/>
              </a:rPr>
              <a:t>c, </a:t>
            </a:r>
            <a:r>
              <a:rPr lang="en-US" sz="1800" dirty="0"/>
              <a:t>the frequency at which the amplification is </a:t>
            </a:r>
            <a:r>
              <a:rPr lang="en-US" sz="1800" dirty="0" smtClean="0"/>
              <a:t>1. The distance to -180 degrees is a measure of stability and this measure is called the </a:t>
            </a:r>
            <a:r>
              <a:rPr lang="en-US" sz="1800" i="1" dirty="0" smtClean="0"/>
              <a:t>phase margin</a:t>
            </a:r>
          </a:p>
          <a:p>
            <a:pPr marL="0" indent="0">
              <a:buNone/>
            </a:pPr>
            <a:r>
              <a:rPr lang="en-US" sz="1800" dirty="0" smtClean="0"/>
              <a:t>Second, you are interested in the frequency at which you have a phase shift of 180 degrees. The inverse of the amplification at this point, (1/abs(G(</a:t>
            </a:r>
            <a:r>
              <a:rPr lang="en-US" sz="1800" dirty="0" err="1" smtClean="0"/>
              <a:t>jw</a:t>
            </a:r>
            <a:r>
              <a:rPr lang="en-US" sz="1800" dirty="0" smtClean="0"/>
              <a:t>)), is called the </a:t>
            </a:r>
            <a:r>
              <a:rPr lang="en-US" sz="1800" i="1" dirty="0" smtClean="0"/>
              <a:t>gain margin (</a:t>
            </a:r>
            <a:r>
              <a:rPr lang="en-US" sz="1800" dirty="0"/>
              <a:t>sometimes</a:t>
            </a:r>
            <a:r>
              <a:rPr lang="en-US" sz="1800" i="1" dirty="0" smtClean="0"/>
              <a:t> amplitude margin). </a:t>
            </a:r>
            <a:r>
              <a:rPr lang="en-US" sz="1800" dirty="0" smtClean="0"/>
              <a:t>The gain margin is sometimes expressed in </a:t>
            </a:r>
            <a:r>
              <a:rPr lang="en-US" sz="1800" dirty="0" err="1" smtClean="0"/>
              <a:t>db</a:t>
            </a:r>
            <a:r>
              <a:rPr lang="en-US" sz="1800" dirty="0" smtClean="0"/>
              <a:t>, which is 20*log(GM), where GM denotes the ‘raw’ number. The ‘20’ rather than a ‘10’ as you might anticipate has to do with the fact that energy often is the square of the measured quantity, e.g. P=R*I*</a:t>
            </a:r>
            <a:r>
              <a:rPr lang="en-US" sz="1800" dirty="0"/>
              <a:t>I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In practice, the phase margin is more useful, since the amplitude margin has to be determined at frequencies where you may have trouble to get meaningful information out of the measured data.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Forsmark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0" y="26320"/>
            <a:ext cx="8109705" cy="6083968"/>
          </a:xfrm>
        </p:spPr>
      </p:pic>
    </p:spTree>
    <p:extLst>
      <p:ext uri="{BB962C8B-B14F-4D97-AF65-F5344CB8AC3E}">
        <p14:creationId xmlns:p14="http://schemas.microsoft.com/office/powerpoint/2010/main" val="177084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motivational words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“There is nothing more practical than a good theory”, Kurt </a:t>
            </a:r>
            <a:r>
              <a:rPr lang="en-US" dirty="0" err="1" smtClean="0"/>
              <a:t>Lewin</a:t>
            </a:r>
            <a:endParaRPr lang="en-US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0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55" y="158198"/>
            <a:ext cx="7933917" cy="595209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Forsmark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 Theory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197335" y="2207274"/>
            <a:ext cx="4655850" cy="1400946"/>
            <a:chOff x="2197335" y="2700129"/>
            <a:chExt cx="4655850" cy="1400946"/>
          </a:xfrm>
        </p:grpSpPr>
        <p:sp>
          <p:nvSpPr>
            <p:cNvPr id="7" name="Flowchart: Process 6"/>
            <p:cNvSpPr/>
            <p:nvPr/>
          </p:nvSpPr>
          <p:spPr>
            <a:xfrm>
              <a:off x="3494745" y="2801730"/>
              <a:ext cx="2061030" cy="1299345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" name="Straight Arrow Connector 8"/>
            <p:cNvCxnSpPr>
              <a:endCxn id="7" idx="1"/>
            </p:cNvCxnSpPr>
            <p:nvPr/>
          </p:nvCxnSpPr>
          <p:spPr>
            <a:xfrm>
              <a:off x="2197335" y="3451402"/>
              <a:ext cx="129741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555775" y="3451401"/>
              <a:ext cx="129741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2161205"/>
                </p:ext>
              </p:extLst>
            </p:nvPr>
          </p:nvGraphicFramePr>
          <p:xfrm>
            <a:off x="2301207" y="2700129"/>
            <a:ext cx="837033" cy="608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" name="Equation" r:id="rId3" imgW="279360" imgH="203040" progId="Equation.DSMT4">
                    <p:embed/>
                  </p:oleObj>
                </mc:Choice>
                <mc:Fallback>
                  <p:oleObj name="Equation" r:id="rId3" imgW="2793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01207" y="2700129"/>
                          <a:ext cx="837033" cy="6087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2574582"/>
                </p:ext>
              </p:extLst>
            </p:nvPr>
          </p:nvGraphicFramePr>
          <p:xfrm>
            <a:off x="5767388" y="2767013"/>
            <a:ext cx="874712" cy="608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" name="Equation" r:id="rId5" imgW="291960" imgH="203040" progId="Equation.DSMT4">
                    <p:embed/>
                  </p:oleObj>
                </mc:Choice>
                <mc:Fallback>
                  <p:oleObj name="Equation" r:id="rId5" imgW="291960" imgH="2030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7388" y="2767013"/>
                          <a:ext cx="874712" cy="608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3850996" y="2558644"/>
            <a:ext cx="1478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/>
              <a:t>G(s)</a:t>
            </a:r>
            <a:endParaRPr lang="sv-SE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4370" y="1108481"/>
            <a:ext cx="8781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Is really about dealing with linear ordinary differential equations</a:t>
            </a:r>
          </a:p>
          <a:p>
            <a:r>
              <a:rPr lang="sv-SE" sz="2400" dirty="0" smtClean="0"/>
              <a:t>Transfer function representation:</a:t>
            </a:r>
            <a:endParaRPr lang="sv-SE" sz="24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522092"/>
              </p:ext>
            </p:extLst>
          </p:nvPr>
        </p:nvGraphicFramePr>
        <p:xfrm>
          <a:off x="1928505" y="3832245"/>
          <a:ext cx="5410204" cy="103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7" imgW="1066680" imgH="203040" progId="Equation.DSMT4">
                  <p:embed/>
                </p:oleObj>
              </mc:Choice>
              <mc:Fallback>
                <p:oleObj name="Equation" r:id="rId7" imgW="10666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505" y="3832245"/>
                        <a:ext cx="5410204" cy="1030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97110" y="5221200"/>
            <a:ext cx="65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Where Y(s) is the Laplace transform of y(t)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34941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go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Laplace</a:t>
            </a:r>
            <a:r>
              <a:rPr lang="sv-SE" dirty="0" smtClean="0"/>
              <a:t> and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domain</a:t>
            </a:r>
            <a:r>
              <a:rPr lang="sv-SE" dirty="0" smtClean="0"/>
              <a:t> in </a:t>
            </a:r>
            <a:r>
              <a:rPr lang="sv-SE" dirty="0" err="1" smtClean="0"/>
              <a:t>practice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Forsmark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929564"/>
              </p:ext>
            </p:extLst>
          </p:nvPr>
        </p:nvGraphicFramePr>
        <p:xfrm>
          <a:off x="2286945" y="1188750"/>
          <a:ext cx="3386138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3" imgW="799920" imgH="393480" progId="Equation.DSMT4">
                  <p:embed/>
                </p:oleObj>
              </mc:Choice>
              <mc:Fallback>
                <p:oleObj name="Equation" r:id="rId3" imgW="799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945" y="1188750"/>
                        <a:ext cx="3386138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468677"/>
              </p:ext>
            </p:extLst>
          </p:nvPr>
        </p:nvGraphicFramePr>
        <p:xfrm>
          <a:off x="2286945" y="3107635"/>
          <a:ext cx="36544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5" imgW="863280" imgH="203040" progId="Equation.DSMT4">
                  <p:embed/>
                </p:oleObj>
              </mc:Choice>
              <mc:Fallback>
                <p:oleObj name="Equation" r:id="rId5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945" y="3107635"/>
                        <a:ext cx="36544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894665"/>
              </p:ext>
            </p:extLst>
          </p:nvPr>
        </p:nvGraphicFramePr>
        <p:xfrm>
          <a:off x="2466165" y="4442112"/>
          <a:ext cx="3332162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7" imgW="787320" imgH="393480" progId="Equation.DSMT4">
                  <p:embed/>
                </p:oleObj>
              </mc:Choice>
              <mc:Fallback>
                <p:oleObj name="Equation" r:id="rId7" imgW="787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165" y="4442112"/>
                        <a:ext cx="3332162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ruta 2"/>
          <p:cNvSpPr txBox="1"/>
          <p:nvPr/>
        </p:nvSpPr>
        <p:spPr>
          <a:xfrm>
            <a:off x="718770" y="3877050"/>
            <a:ext cx="609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s by </a:t>
            </a:r>
            <a:r>
              <a:rPr lang="en-US" dirty="0" err="1" smtClean="0"/>
              <a:t>dy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/>
              <a:t> </a:t>
            </a:r>
            <a:r>
              <a:rPr lang="en-US" dirty="0" smtClean="0"/>
              <a:t>to get to the time domain:</a:t>
            </a:r>
            <a:endParaRPr lang="en-US" dirty="0"/>
          </a:p>
        </p:txBody>
      </p:sp>
      <p:sp>
        <p:nvSpPr>
          <p:cNvPr id="10" name="textruta 9"/>
          <p:cNvSpPr txBox="1"/>
          <p:nvPr/>
        </p:nvSpPr>
        <p:spPr>
          <a:xfrm>
            <a:off x="808379" y="5669250"/>
            <a:ext cx="7482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Typically you use capital U and Y in the Laplace (or frequency) domain and u and y in the time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System Identification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3494745" y="2811062"/>
            <a:ext cx="2061030" cy="1299345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2197335" y="3460734"/>
            <a:ext cx="129741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55775" y="3451401"/>
            <a:ext cx="129741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062772"/>
              </p:ext>
            </p:extLst>
          </p:nvPr>
        </p:nvGraphicFramePr>
        <p:xfrm>
          <a:off x="2301875" y="2700338"/>
          <a:ext cx="8366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3" imgW="279360" imgH="203040" progId="Equation.DSMT4">
                  <p:embed/>
                </p:oleObj>
              </mc:Choice>
              <mc:Fallback>
                <p:oleObj name="Equation" r:id="rId3" imgW="279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1875" y="2700338"/>
                        <a:ext cx="836613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862800"/>
              </p:ext>
            </p:extLst>
          </p:nvPr>
        </p:nvGraphicFramePr>
        <p:xfrm>
          <a:off x="5768975" y="2767013"/>
          <a:ext cx="873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5" imgW="291960" imgH="203040" progId="Equation.DSMT4">
                  <p:embed/>
                </p:oleObj>
              </mc:Choice>
              <mc:Fallback>
                <p:oleObj name="Equation" r:id="rId5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2767013"/>
                        <a:ext cx="8731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ction Button: Help 5">
            <a:hlinkClick r:id="" action="ppaction://noaction" highlightClick="1"/>
          </p:cNvPr>
          <p:cNvSpPr/>
          <p:nvPr/>
        </p:nvSpPr>
        <p:spPr>
          <a:xfrm>
            <a:off x="3989535" y="3160170"/>
            <a:ext cx="1164930" cy="672075"/>
          </a:xfrm>
          <a:prstGeom prst="actionButtonHelp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49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System Identification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3494745" y="2811062"/>
            <a:ext cx="2061030" cy="1299345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2197335" y="3460734"/>
            <a:ext cx="129741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55775" y="3451401"/>
            <a:ext cx="129741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50060"/>
              </p:ext>
            </p:extLst>
          </p:nvPr>
        </p:nvGraphicFramePr>
        <p:xfrm>
          <a:off x="2208213" y="2662238"/>
          <a:ext cx="10255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3" imgW="342720" imgH="228600" progId="Equation.DSMT4">
                  <p:embed/>
                </p:oleObj>
              </mc:Choice>
              <mc:Fallback>
                <p:oleObj name="Equation" r:id="rId3" imgW="342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8213" y="2662238"/>
                        <a:ext cx="1025525" cy="68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043822"/>
              </p:ext>
            </p:extLst>
          </p:nvPr>
        </p:nvGraphicFramePr>
        <p:xfrm>
          <a:off x="5654675" y="2728913"/>
          <a:ext cx="11017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5" imgW="368280" imgH="228600" progId="Equation.DSMT4">
                  <p:embed/>
                </p:oleObj>
              </mc:Choice>
              <mc:Fallback>
                <p:oleObj name="Equation" r:id="rId5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2728913"/>
                        <a:ext cx="11017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250197"/>
              </p:ext>
            </p:extLst>
          </p:nvPr>
        </p:nvGraphicFramePr>
        <p:xfrm>
          <a:off x="3900488" y="2811463"/>
          <a:ext cx="12477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7" imgW="406080" imgH="393480" progId="Equation.DSMT4">
                  <p:embed/>
                </p:oleObj>
              </mc:Choice>
              <mc:Fallback>
                <p:oleObj name="Equation" r:id="rId7" imgW="406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00488" y="2811463"/>
                        <a:ext cx="124777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919878"/>
              </p:ext>
            </p:extLst>
          </p:nvPr>
        </p:nvGraphicFramePr>
        <p:xfrm>
          <a:off x="2107725" y="4190685"/>
          <a:ext cx="10255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9" imgW="342720" imgH="228600" progId="Equation.DSMT4">
                  <p:embed/>
                </p:oleObj>
              </mc:Choice>
              <mc:Fallback>
                <p:oleObj name="Equation" r:id="rId9" imgW="34272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725" y="4190685"/>
                        <a:ext cx="10255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ruta 11"/>
          <p:cNvSpPr txBox="1"/>
          <p:nvPr/>
        </p:nvSpPr>
        <p:spPr>
          <a:xfrm>
            <a:off x="3178489" y="441471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total fission power</a:t>
            </a:r>
            <a:endParaRPr lang="en-US" dirty="0"/>
          </a:p>
        </p:txBody>
      </p: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413275"/>
              </p:ext>
            </p:extLst>
          </p:nvPr>
        </p:nvGraphicFramePr>
        <p:xfrm>
          <a:off x="2076764" y="4952370"/>
          <a:ext cx="11017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11" imgW="368280" imgH="228600" progId="Equation.DSMT4">
                  <p:embed/>
                </p:oleObj>
              </mc:Choice>
              <mc:Fallback>
                <p:oleObj name="Equation" r:id="rId11" imgW="36828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764" y="4952370"/>
                        <a:ext cx="11017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ruta 15"/>
          <p:cNvSpPr txBox="1"/>
          <p:nvPr/>
        </p:nvSpPr>
        <p:spPr>
          <a:xfrm>
            <a:off x="3272655" y="5086785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power transferred to the coolant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ruta 16"/>
              <p:cNvSpPr txBox="1"/>
              <p:nvPr/>
            </p:nvSpPr>
            <p:spPr>
              <a:xfrm>
                <a:off x="2018114" y="5714055"/>
                <a:ext cx="5869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 data from S3K as measured data and determine the parameters </a:t>
                </a:r>
                <a:r>
                  <a:rPr lang="en-US" b="1" i="1" dirty="0" smtClean="0"/>
                  <a:t>K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r>
                  <a:rPr lang="en-US" dirty="0" smtClean="0"/>
                  <a:t> for the simplified model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ruta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114" y="5714055"/>
                <a:ext cx="5869455" cy="646331"/>
              </a:xfrm>
              <a:prstGeom prst="rect">
                <a:avLst/>
              </a:prstGeom>
              <a:blipFill rotWithShape="1">
                <a:blip r:embed="rId13"/>
                <a:stretch>
                  <a:fillRect l="-83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9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Continuous to discrete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708673"/>
              </p:ext>
            </p:extLst>
          </p:nvPr>
        </p:nvGraphicFramePr>
        <p:xfrm>
          <a:off x="741363" y="909638"/>
          <a:ext cx="4705350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1473120" imgH="1714320" progId="Equation.DSMT4">
                  <p:embed/>
                </p:oleObj>
              </mc:Choice>
              <mc:Fallback>
                <p:oleObj name="Equation" r:id="rId3" imgW="147312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1363" y="909638"/>
                        <a:ext cx="4705350" cy="547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ruta 5"/>
          <p:cNvSpPr txBox="1"/>
          <p:nvPr/>
        </p:nvSpPr>
        <p:spPr>
          <a:xfrm>
            <a:off x="808380" y="2375639"/>
            <a:ext cx="327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Multiply by integrating factor: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Continuous to discrete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763835"/>
              </p:ext>
            </p:extLst>
          </p:nvPr>
        </p:nvGraphicFramePr>
        <p:xfrm>
          <a:off x="315525" y="3518610"/>
          <a:ext cx="8326438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3377880" imgH="799920" progId="Equation.DSMT4">
                  <p:embed/>
                </p:oleObj>
              </mc:Choice>
              <mc:Fallback>
                <p:oleObj name="Equation" r:id="rId3" imgW="337788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525" y="3518610"/>
                        <a:ext cx="8326438" cy="197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0330" y="2174460"/>
            <a:ext cx="6317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Integrate from t=kT to t=kT+T and assume that u is kept constant: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5639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Simple translation continuous to discrete for first-order system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Continuous system: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Discrete system: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6538"/>
              </p:ext>
            </p:extLst>
          </p:nvPr>
        </p:nvGraphicFramePr>
        <p:xfrm>
          <a:off x="1166820" y="2219265"/>
          <a:ext cx="2916949" cy="1189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3" imgW="965160" imgH="393480" progId="Equation.DSMT4">
                  <p:embed/>
                </p:oleObj>
              </mc:Choice>
              <mc:Fallback>
                <p:oleObj name="Equation" r:id="rId3" imgW="965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6820" y="2219265"/>
                        <a:ext cx="2916949" cy="1189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174937"/>
              </p:ext>
            </p:extLst>
          </p:nvPr>
        </p:nvGraphicFramePr>
        <p:xfrm>
          <a:off x="1166820" y="4080126"/>
          <a:ext cx="4659016" cy="2126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5" imgW="1473120" imgH="672840" progId="Equation.DSMT4">
                  <p:embed/>
                </p:oleObj>
              </mc:Choice>
              <mc:Fallback>
                <p:oleObj name="Equation" r:id="rId5" imgW="147312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6820" y="4080126"/>
                        <a:ext cx="4659016" cy="2126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6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SSP">
      <a:dk1>
        <a:srgbClr val="000000"/>
      </a:dk1>
      <a:lt1>
        <a:srgbClr val="FFFFFF"/>
      </a:lt1>
      <a:dk2>
        <a:srgbClr val="B50026"/>
      </a:dk2>
      <a:lt2>
        <a:srgbClr val="464646"/>
      </a:lt2>
      <a:accent1>
        <a:srgbClr val="857D1F"/>
      </a:accent1>
      <a:accent2>
        <a:srgbClr val="4F767A"/>
      </a:accent2>
      <a:accent3>
        <a:srgbClr val="FFFFFF"/>
      </a:accent3>
      <a:accent4>
        <a:srgbClr val="000000"/>
      </a:accent4>
      <a:accent5>
        <a:srgbClr val="D6D6D6"/>
      </a:accent5>
      <a:accent6>
        <a:srgbClr val="B07D0E"/>
      </a:accent6>
      <a:hlink>
        <a:srgbClr val="4F767A"/>
      </a:hlink>
      <a:folHlink>
        <a:srgbClr val="857D1F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B50026"/>
        </a:dk2>
        <a:lt2>
          <a:srgbClr val="808080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14">
        <a:dk1>
          <a:srgbClr val="000000"/>
        </a:dk1>
        <a:lt1>
          <a:srgbClr val="FFFFFF"/>
        </a:lt1>
        <a:dk2>
          <a:srgbClr val="B50026"/>
        </a:dk2>
        <a:lt2>
          <a:srgbClr val="464646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41780</TotalTime>
  <Words>615</Words>
  <Application>Microsoft Office PowerPoint</Application>
  <PresentationFormat>Bildspel på skärmen (4:3)</PresentationFormat>
  <Paragraphs>105</Paragraphs>
  <Slides>20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2" baseType="lpstr">
      <vt:lpstr>Standardformgivning</vt:lpstr>
      <vt:lpstr>Equation</vt:lpstr>
      <vt:lpstr>Control Theory System Identification Continuous-Discrete</vt:lpstr>
      <vt:lpstr>Some motivational words</vt:lpstr>
      <vt:lpstr>Control Theory</vt:lpstr>
      <vt:lpstr>How to go between Laplace and time domain in practice?</vt:lpstr>
      <vt:lpstr>System Identification</vt:lpstr>
      <vt:lpstr>System Identification</vt:lpstr>
      <vt:lpstr>Continuous to discrete</vt:lpstr>
      <vt:lpstr>Continuous to discrete</vt:lpstr>
      <vt:lpstr>Simple translation continuous to discrete for first-order system</vt:lpstr>
      <vt:lpstr>Continuous to discrete</vt:lpstr>
      <vt:lpstr>Continuous to discrete</vt:lpstr>
      <vt:lpstr>Continuous to discrete transformation of poles</vt:lpstr>
      <vt:lpstr>Bode Diagram</vt:lpstr>
      <vt:lpstr>Sinus response for </vt:lpstr>
      <vt:lpstr>How a Bode-diagram works</vt:lpstr>
      <vt:lpstr>How a Bode-diagram works</vt:lpstr>
      <vt:lpstr>How do you evaluate stability for a system?</vt:lpstr>
      <vt:lpstr>How to evaluate stability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marcom</dc:creator>
  <cp:lastModifiedBy>Thomas Smed</cp:lastModifiedBy>
  <cp:revision>1201</cp:revision>
  <dcterms:created xsi:type="dcterms:W3CDTF">2007-02-23T12:59:28Z</dcterms:created>
  <dcterms:modified xsi:type="dcterms:W3CDTF">2013-09-23T13:37:48Z</dcterms:modified>
</cp:coreProperties>
</file>