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0"/>
  </p:notesMasterIdLst>
  <p:handoutMasterIdLst>
    <p:handoutMasterId r:id="rId11"/>
  </p:handoutMasterIdLst>
  <p:sldIdLst>
    <p:sldId id="442" r:id="rId2"/>
    <p:sldId id="443" r:id="rId3"/>
    <p:sldId id="445" r:id="rId4"/>
    <p:sldId id="446" r:id="rId5"/>
    <p:sldId id="448" r:id="rId6"/>
    <p:sldId id="449" r:id="rId7"/>
    <p:sldId id="452" r:id="rId8"/>
    <p:sldId id="454" r:id="rId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FFFF66"/>
    <a:srgbClr val="E6E6E6"/>
    <a:srgbClr val="66FFFF"/>
    <a:srgbClr val="CC66FF"/>
    <a:srgbClr val="FFFFFF"/>
    <a:srgbClr val="6600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8654" autoAdjust="0"/>
  </p:normalViewPr>
  <p:slideViewPr>
    <p:cSldViewPr snapToObjects="1">
      <p:cViewPr varScale="1">
        <p:scale>
          <a:sx n="95" d="100"/>
          <a:sy n="95" d="100"/>
        </p:scale>
        <p:origin x="-114" y="-1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AAD492-056F-8C46-AA47-93435F7FAF97}" type="slidenum">
              <a:rPr lang="en-US"/>
              <a:pPr>
                <a:defRPr/>
              </a:pPr>
              <a:t>‹#›</a:t>
            </a:fld>
            <a:endParaRPr lang="en-US"/>
          </a:p>
        </p:txBody>
      </p:sp>
    </p:spTree>
    <p:extLst>
      <p:ext uri="{BB962C8B-B14F-4D97-AF65-F5344CB8AC3E}">
        <p14:creationId xmlns:p14="http://schemas.microsoft.com/office/powerpoint/2010/main" val="7303709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70E17A5-503D-AF40-9446-B33EB8126F24}" type="slidenum">
              <a:rPr lang="en-US"/>
              <a:pPr>
                <a:defRPr/>
              </a:pPr>
              <a:t>‹#›</a:t>
            </a:fld>
            <a:endParaRPr lang="en-US"/>
          </a:p>
        </p:txBody>
      </p:sp>
    </p:spTree>
    <p:extLst>
      <p:ext uri="{BB962C8B-B14F-4D97-AF65-F5344CB8AC3E}">
        <p14:creationId xmlns:p14="http://schemas.microsoft.com/office/powerpoint/2010/main" val="15478428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a:t>
            </a:r>
            <a:r>
              <a:rPr lang="en-US" dirty="0" err="1" smtClean="0"/>
              <a:t>ufldl.stanford.edu/wiki/index.php/UFLDL_Tutorial</a:t>
            </a:r>
            <a:endParaRPr lang="en-US" dirty="0" smtClean="0"/>
          </a:p>
          <a:p>
            <a:r>
              <a:rPr lang="en-US" dirty="0" smtClean="0"/>
              <a:t>http://ufldl.stanford.edu/wiki/images/6/6c/Convolution_schematic.gif –</a:t>
            </a:r>
            <a:r>
              <a:rPr lang="en-US" baseline="0" dirty="0" smtClean="0"/>
              <a:t> adds corners and itself</a:t>
            </a:r>
            <a:endParaRPr lang="en-US" dirty="0" smtClean="0"/>
          </a:p>
          <a:p>
            <a:r>
              <a:rPr lang="en-US" dirty="0" smtClean="0"/>
              <a:t>http://ufldl.stanford.edu/wiki/images/0/08/Pooling_schematic.gif - average/max ?? </a:t>
            </a:r>
          </a:p>
          <a:p>
            <a:endParaRPr lang="en-US" dirty="0"/>
          </a:p>
        </p:txBody>
      </p:sp>
      <p:sp>
        <p:nvSpPr>
          <p:cNvPr id="4" name="Slide Number Placeholder 3"/>
          <p:cNvSpPr>
            <a:spLocks noGrp="1"/>
          </p:cNvSpPr>
          <p:nvPr>
            <p:ph type="sldNum" sz="quarter" idx="10"/>
          </p:nvPr>
        </p:nvSpPr>
        <p:spPr/>
        <p:txBody>
          <a:bodyPr/>
          <a:lstStyle/>
          <a:p>
            <a:pPr>
              <a:defRPr/>
            </a:pPr>
            <a:fld id="{670E17A5-503D-AF40-9446-B33EB8126F24}"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70E17A5-503D-AF40-9446-B33EB8126F24}"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Exacerbate -</a:t>
            </a:r>
            <a:r>
              <a:rPr lang="ko-KR" altLang="en-US" dirty="0" smtClean="0"/>
              <a:t>악화시키다</a:t>
            </a:r>
            <a:endParaRPr lang="ko-KR" altLang="en-US" dirty="0"/>
          </a:p>
        </p:txBody>
      </p:sp>
      <p:sp>
        <p:nvSpPr>
          <p:cNvPr id="4" name="슬라이드 번호 개체 틀 3"/>
          <p:cNvSpPr>
            <a:spLocks noGrp="1"/>
          </p:cNvSpPr>
          <p:nvPr>
            <p:ph type="sldNum" sz="quarter" idx="10"/>
          </p:nvPr>
        </p:nvSpPr>
        <p:spPr/>
        <p:txBody>
          <a:bodyPr/>
          <a:lstStyle/>
          <a:p>
            <a:pPr>
              <a:defRPr/>
            </a:pPr>
            <a:fld id="{670E17A5-503D-AF40-9446-B33EB8126F24}" type="slidenum">
              <a:rPr lang="en-US" smtClean="0"/>
              <a:pPr>
                <a:defRPr/>
              </a:pPr>
              <a:t>3</a:t>
            </a:fld>
            <a:endParaRPr lang="en-US"/>
          </a:p>
        </p:txBody>
      </p:sp>
    </p:spTree>
    <p:extLst>
      <p:ext uri="{BB962C8B-B14F-4D97-AF65-F5344CB8AC3E}">
        <p14:creationId xmlns:p14="http://schemas.microsoft.com/office/powerpoint/2010/main" val="227210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do supervised, we</a:t>
            </a:r>
            <a:r>
              <a:rPr lang="en-US" baseline="0" dirty="0" smtClean="0"/>
              <a:t> may not bet the benefits of building up the incrementally abstracted feature space</a:t>
            </a:r>
            <a:endParaRPr lang="en-US" dirty="0"/>
          </a:p>
        </p:txBody>
      </p:sp>
      <p:sp>
        <p:nvSpPr>
          <p:cNvPr id="4" name="Slide Number Placeholder 3"/>
          <p:cNvSpPr>
            <a:spLocks noGrp="1"/>
          </p:cNvSpPr>
          <p:nvPr>
            <p:ph type="sldNum" sz="quarter" idx="10"/>
          </p:nvPr>
        </p:nvSpPr>
        <p:spPr/>
        <p:txBody>
          <a:bodyPr/>
          <a:lstStyle/>
          <a:p>
            <a:pPr>
              <a:defRPr/>
            </a:pPr>
            <a:fld id="{670E17A5-503D-AF40-9446-B33EB8126F2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a:t>
            </a:r>
            <a:r>
              <a:rPr lang="en-US" dirty="0" err="1" smtClean="0"/>
              <a:t>Zipser</a:t>
            </a:r>
            <a:r>
              <a:rPr lang="en-US" baseline="0" dirty="0" smtClean="0"/>
              <a:t> </a:t>
            </a:r>
            <a:r>
              <a:rPr lang="en-US" baseline="0" dirty="0" err="1" smtClean="0"/>
              <a:t>auotencoder</a:t>
            </a:r>
            <a:r>
              <a:rPr lang="en-US" baseline="0" dirty="0" smtClean="0"/>
              <a:t> with reverse engineering, then Cottrell compression where unable to reverse engineer</a:t>
            </a:r>
          </a:p>
          <a:p>
            <a:r>
              <a:rPr lang="en-US" baseline="0" dirty="0" smtClean="0"/>
              <a:t>Point out that don't have to have less hidden nodes in the next layer, but careful, if train too long, will just learn to pass through, more on that in a bit</a:t>
            </a:r>
            <a:endParaRPr lang="en-US" dirty="0"/>
          </a:p>
        </p:txBody>
      </p:sp>
      <p:sp>
        <p:nvSpPr>
          <p:cNvPr id="4" name="Slide Number Placeholder 3"/>
          <p:cNvSpPr>
            <a:spLocks noGrp="1"/>
          </p:cNvSpPr>
          <p:nvPr>
            <p:ph type="sldNum" sz="quarter" idx="10"/>
          </p:nvPr>
        </p:nvSpPr>
        <p:spPr/>
        <p:txBody>
          <a:bodyPr/>
          <a:lstStyle/>
          <a:p>
            <a:pPr>
              <a:defRPr/>
            </a:pPr>
            <a:fld id="{670E17A5-503D-AF40-9446-B33EB8126F2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Shows</a:t>
            </a:r>
            <a:r>
              <a:rPr lang="en-US" baseline="0" dirty="0" smtClean="0"/>
              <a:t> </a:t>
            </a:r>
            <a:r>
              <a:rPr lang="en-US" baseline="0" dirty="0" err="1" smtClean="0"/>
              <a:t>softmax</a:t>
            </a:r>
            <a:r>
              <a:rPr lang="en-US" baseline="0" dirty="0" smtClean="0"/>
              <a:t>, but could use BP or any other variation</a:t>
            </a:r>
            <a:endParaRPr lang="en-US" dirty="0"/>
          </a:p>
        </p:txBody>
      </p:sp>
      <p:sp>
        <p:nvSpPr>
          <p:cNvPr id="4" name="Slide Number Placeholder 3"/>
          <p:cNvSpPr>
            <a:spLocks noGrp="1"/>
          </p:cNvSpPr>
          <p:nvPr>
            <p:ph type="sldNum" sz="quarter" idx="10"/>
          </p:nvPr>
        </p:nvSpPr>
        <p:spPr/>
        <p:txBody>
          <a:bodyPr/>
          <a:lstStyle/>
          <a:p>
            <a:pPr>
              <a:defRPr/>
            </a:pPr>
            <a:fld id="{670E17A5-503D-AF40-9446-B33EB8126F24}"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r>
              <a:rPr lang="en-US" smtClean="0"/>
              <a:t>CS 678 – Deep Learning</a:t>
            </a:r>
            <a:endParaRPr lang="en-US"/>
          </a:p>
        </p:txBody>
      </p:sp>
      <p:sp>
        <p:nvSpPr>
          <p:cNvPr id="9" name="Rectangle 9"/>
          <p:cNvSpPr>
            <a:spLocks noGrp="1" noChangeArrowheads="1"/>
          </p:cNvSpPr>
          <p:nvPr>
            <p:ph type="sldNum" sz="quarter" idx="12"/>
          </p:nvPr>
        </p:nvSpPr>
        <p:spPr/>
        <p:txBody>
          <a:bodyPr/>
          <a:lstStyle>
            <a:lvl1pPr>
              <a:defRPr sz="1400"/>
            </a:lvl1pPr>
          </a:lstStyle>
          <a:p>
            <a:pPr>
              <a:defRPr/>
            </a:pPr>
            <a:fld id="{1F7A8112-AB2E-3545-A9E7-8AD357E5B7B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678 – Deep Learning</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DB2F7DA9-8206-214D-B528-C8B0202C009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678 – Deep Learning</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DD46474-F460-DF43-9214-4384862C945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678 – Deep Learning</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93AB152-2227-4B45-9010-C68F73A221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678 – Deep Learning</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D7C12403-019D-0641-9A5D-403292D04E5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smtClean="0"/>
              <a:t>CS 678 – Deep Learning</a:t>
            </a: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A276AB7-239B-D44D-9369-CA5FD90C86A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smtClean="0"/>
              <a:t>CS 678 – Deep Learning</a:t>
            </a: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6971D733-61E8-2041-AC43-B0507E98A23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smtClean="0"/>
              <a:t>CS 678 – Deep Learning</a:t>
            </a: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0C3C15FA-4196-3343-BEAE-015DB87B8BE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smtClean="0"/>
              <a:t>CS 678 – Deep Learning</a:t>
            </a: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E90D3189-7DF2-9A44-BC5F-662892817F5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smtClean="0"/>
              <a:t>CS 678 – Deep Learning</a:t>
            </a: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C27A754-7439-7649-8A69-1F219AFD26D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smtClean="0"/>
              <a:t>CS 678 – Deep Learning</a:t>
            </a: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E99C5E7-2125-A14A-BBDD-B5333DF691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p>
          </p:txBody>
        </p:sp>
      </p:grpSp>
      <p:sp>
        <p:nvSpPr>
          <p:cNvPr id="6149" name="Rectangle 5"/>
          <p:cNvSpPr>
            <a:spLocks noGrp="1" noChangeArrowheads="1"/>
          </p:cNvSpPr>
          <p:nvPr>
            <p:ph type="title"/>
          </p:nvPr>
        </p:nvSpPr>
        <p:spPr bwMode="auto">
          <a:xfrm>
            <a:off x="609600" y="2286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ftr" sz="quarter" idx="3"/>
          </p:nvPr>
        </p:nvSpPr>
        <p:spPr bwMode="auto">
          <a:xfrm>
            <a:off x="2895600" y="6248400"/>
            <a:ext cx="3429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a:lvl1pPr>
          </a:lstStyle>
          <a:p>
            <a:pPr>
              <a:defRPr/>
            </a:pPr>
            <a:r>
              <a:rPr lang="en-US" smtClean="0"/>
              <a:t>CS 678 – Deep Learning</a:t>
            </a:r>
            <a:endParaRPr lang="en-US"/>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a:lvl1pPr>
          </a:lstStyle>
          <a:p>
            <a:pPr>
              <a:defRPr/>
            </a:pPr>
            <a:fld id="{9378BBB9-08A5-AA49-9083-5D3A37579694}" type="slidenum">
              <a:rPr lang="en-US"/>
              <a:pPr>
                <a:defRPr/>
              </a:pPr>
              <a:t>‹#›</a:t>
            </a:fld>
            <a:endParaRPr lang="en-US"/>
          </a:p>
        </p:txBody>
      </p:sp>
      <p:sp>
        <p:nvSpPr>
          <p:cNvPr id="1031" name="Rectangle 9"/>
          <p:cNvSpPr>
            <a:spLocks noGrp="1" noChangeArrowheads="1"/>
          </p:cNvSpPr>
          <p:nvPr>
            <p:ph type="body" idx="1"/>
          </p:nvPr>
        </p:nvSpPr>
        <p:spPr bwMode="auto">
          <a:xfrm>
            <a:off x="685800" y="12954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864"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fldl.stanford.edu/wiki/images/6/6c/Convolution_schematic.gi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ufldl.stanford.edu/wiki/images/0/08/Pooling_schematic.gi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38200"/>
          </a:xfrm>
        </p:spPr>
        <p:txBody>
          <a:bodyPr/>
          <a:lstStyle/>
          <a:p>
            <a:r>
              <a:rPr lang="en-US" dirty="0" smtClean="0"/>
              <a:t>Convolutional Neural Networks</a:t>
            </a:r>
            <a:endParaRPr lang="en-US" dirty="0"/>
          </a:p>
        </p:txBody>
      </p:sp>
      <p:sp>
        <p:nvSpPr>
          <p:cNvPr id="3" name="Content Placeholder 2"/>
          <p:cNvSpPr>
            <a:spLocks noGrp="1"/>
          </p:cNvSpPr>
          <p:nvPr>
            <p:ph idx="1"/>
          </p:nvPr>
        </p:nvSpPr>
        <p:spPr>
          <a:xfrm>
            <a:off x="685800" y="1143000"/>
            <a:ext cx="7772400" cy="5105400"/>
          </a:xfrm>
        </p:spPr>
        <p:txBody>
          <a:bodyPr>
            <a:normAutofit fontScale="92500" lnSpcReduction="20000"/>
          </a:bodyPr>
          <a:lstStyle/>
          <a:p>
            <a:r>
              <a:rPr lang="en-US" dirty="0" smtClean="0">
                <a:hlinkClick r:id="rId3"/>
              </a:rPr>
              <a:t>Convolution Example</a:t>
            </a:r>
            <a:endParaRPr lang="en-US" dirty="0" smtClean="0"/>
          </a:p>
          <a:p>
            <a:r>
              <a:rPr lang="en-US" dirty="0" smtClean="0"/>
              <a:t>Each layer combines (merges, smoothes) patches from previous layers</a:t>
            </a:r>
          </a:p>
          <a:p>
            <a:pPr lvl="1"/>
            <a:r>
              <a:rPr lang="en-US" dirty="0" smtClean="0"/>
              <a:t>Typically tries to compress large data (images) into a smaller set of robust features</a:t>
            </a:r>
          </a:p>
          <a:p>
            <a:pPr lvl="1"/>
            <a:r>
              <a:rPr lang="en-US" dirty="0" smtClean="0"/>
              <a:t>Basic convolution can still create many features</a:t>
            </a:r>
          </a:p>
          <a:p>
            <a:r>
              <a:rPr lang="en-US" dirty="0" smtClean="0"/>
              <a:t>Pooling – </a:t>
            </a:r>
            <a:r>
              <a:rPr lang="en-US" dirty="0" smtClean="0">
                <a:hlinkClick r:id="rId4"/>
              </a:rPr>
              <a:t>Pooling Example </a:t>
            </a:r>
            <a:endParaRPr lang="en-US" dirty="0" smtClean="0"/>
          </a:p>
          <a:p>
            <a:pPr lvl="1"/>
            <a:r>
              <a:rPr lang="en-US" dirty="0" smtClean="0"/>
              <a:t>This step compresses and smoothes the data</a:t>
            </a:r>
          </a:p>
          <a:p>
            <a:pPr lvl="1"/>
            <a:r>
              <a:rPr lang="en-US" dirty="0" smtClean="0"/>
              <a:t>Usually takes the average or max value across disjoint patches</a:t>
            </a:r>
          </a:p>
          <a:p>
            <a:r>
              <a:rPr lang="en-US" dirty="0" smtClean="0"/>
              <a:t>Often convolution filters and pooling are hand crafted – not learned, though tuning can occur</a:t>
            </a:r>
          </a:p>
          <a:p>
            <a:r>
              <a:rPr lang="en-US" dirty="0" smtClean="0"/>
              <a:t>After this hand-crafted/non-trained/partial-trained convolving the new set of features are used to train a supervised model</a:t>
            </a:r>
          </a:p>
          <a:p>
            <a:r>
              <a:rPr lang="en-US" dirty="0" smtClean="0"/>
              <a:t>Requires neighborhood regularities in the input space (e.g. images, stationary property)</a:t>
            </a:r>
          </a:p>
          <a:p>
            <a:pPr lvl="1"/>
            <a:r>
              <a:rPr lang="en-US" dirty="0" smtClean="0"/>
              <a:t>Natural images have the property of being stationary, meaning that the statistics of one part of the image are the same as any other part</a:t>
            </a:r>
          </a:p>
        </p:txBody>
      </p:sp>
      <p:sp>
        <p:nvSpPr>
          <p:cNvPr id="4" name="Footer Placeholder 3"/>
          <p:cNvSpPr>
            <a:spLocks noGrp="1"/>
          </p:cNvSpPr>
          <p:nvPr>
            <p:ph type="ftr" sz="quarter" idx="11"/>
          </p:nvPr>
        </p:nvSpPr>
        <p:spPr/>
        <p:txBody>
          <a:bodyPr/>
          <a:lstStyle/>
          <a:p>
            <a:pPr>
              <a:defRPr/>
            </a:pPr>
            <a:r>
              <a:rPr lang="en-US" smtClean="0"/>
              <a:t>CS 678 – Deep Learning</a:t>
            </a:r>
            <a:endParaRPr lang="en-US"/>
          </a:p>
        </p:txBody>
      </p:sp>
      <p:sp>
        <p:nvSpPr>
          <p:cNvPr id="5" name="Slide Number Placeholder 4"/>
          <p:cNvSpPr>
            <a:spLocks noGrp="1"/>
          </p:cNvSpPr>
          <p:nvPr>
            <p:ph type="sldNum" sz="quarter" idx="12"/>
          </p:nvPr>
        </p:nvSpPr>
        <p:spPr/>
        <p:txBody>
          <a:bodyPr/>
          <a:lstStyle/>
          <a:p>
            <a:pPr>
              <a:defRPr/>
            </a:pPr>
            <a:fld id="{693AB152-2227-4B45-9010-C68F73A2215D}"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7848601" cy="762000"/>
          </a:xfrm>
        </p:spPr>
        <p:txBody>
          <a:bodyPr/>
          <a:lstStyle/>
          <a:p>
            <a:r>
              <a:rPr lang="en-US" dirty="0" smtClean="0"/>
              <a:t>Convolutional Neural Network Examples</a:t>
            </a:r>
            <a:endParaRPr lang="en-US" dirty="0"/>
          </a:p>
        </p:txBody>
      </p:sp>
      <p:pic>
        <p:nvPicPr>
          <p:cNvPr id="6" name="Content Placeholder 5" descr="AE.tiff"/>
          <p:cNvPicPr>
            <a:picLocks noGrp="1" noChangeAspect="1"/>
          </p:cNvPicPr>
          <p:nvPr>
            <p:ph idx="1"/>
          </p:nvPr>
        </p:nvPicPr>
        <p:blipFill>
          <a:blip r:embed="rId3"/>
          <a:srcRect l="-7576" r="-7576"/>
          <a:stretch>
            <a:fillRect/>
          </a:stretch>
        </p:blipFill>
        <p:spPr>
          <a:xfrm>
            <a:off x="457201" y="685799"/>
            <a:ext cx="6781800" cy="4188759"/>
          </a:xfrm>
        </p:spPr>
      </p:pic>
      <p:sp>
        <p:nvSpPr>
          <p:cNvPr id="5" name="Slide Number Placeholder 4"/>
          <p:cNvSpPr>
            <a:spLocks noGrp="1"/>
          </p:cNvSpPr>
          <p:nvPr>
            <p:ph type="sldNum" sz="quarter" idx="12"/>
          </p:nvPr>
        </p:nvSpPr>
        <p:spPr/>
        <p:txBody>
          <a:bodyPr/>
          <a:lstStyle/>
          <a:p>
            <a:pPr>
              <a:defRPr/>
            </a:pPr>
            <a:fld id="{693AB152-2227-4B45-9010-C68F73A2215D}" type="slidenum">
              <a:rPr lang="en-US" smtClean="0"/>
              <a:pPr>
                <a:defRPr/>
              </a:pPr>
              <a:t>2</a:t>
            </a:fld>
            <a:endParaRPr lang="en-US"/>
          </a:p>
        </p:txBody>
      </p:sp>
      <p:sp>
        <p:nvSpPr>
          <p:cNvPr id="7" name="TextBox 6"/>
          <p:cNvSpPr txBox="1"/>
          <p:nvPr/>
        </p:nvSpPr>
        <p:spPr>
          <a:xfrm>
            <a:off x="6934200" y="2133600"/>
            <a:ext cx="2209800" cy="1569660"/>
          </a:xfrm>
          <a:prstGeom prst="rect">
            <a:avLst/>
          </a:prstGeom>
          <a:noFill/>
        </p:spPr>
        <p:txBody>
          <a:bodyPr wrap="square" rtlCol="0">
            <a:spAutoFit/>
          </a:bodyPr>
          <a:lstStyle/>
          <a:p>
            <a:r>
              <a:rPr lang="en-US" dirty="0" smtClean="0"/>
              <a:t>C layers are convolutions, S layers pool/sample</a:t>
            </a:r>
            <a:endParaRPr lang="en-US" dirty="0"/>
          </a:p>
        </p:txBody>
      </p:sp>
      <p:pic>
        <p:nvPicPr>
          <p:cNvPr id="8" name="Picture 7"/>
          <p:cNvPicPr>
            <a:picLocks noChangeAspect="1"/>
          </p:cNvPicPr>
          <p:nvPr/>
        </p:nvPicPr>
        <p:blipFill>
          <a:blip r:embed="rId4"/>
          <a:stretch>
            <a:fillRect/>
          </a:stretch>
        </p:blipFill>
        <p:spPr>
          <a:xfrm>
            <a:off x="660570" y="4953000"/>
            <a:ext cx="7815353" cy="1826696"/>
          </a:xfrm>
          <a:prstGeom prst="rect">
            <a:avLst/>
          </a:prstGeom>
        </p:spPr>
      </p:pic>
      <p:sp>
        <p:nvSpPr>
          <p:cNvPr id="3" name="TextBox 2"/>
          <p:cNvSpPr txBox="1"/>
          <p:nvPr/>
        </p:nvSpPr>
        <p:spPr>
          <a:xfrm>
            <a:off x="3858560" y="5067049"/>
            <a:ext cx="449162" cy="276999"/>
          </a:xfrm>
          <a:prstGeom prst="rect">
            <a:avLst/>
          </a:prstGeom>
          <a:solidFill>
            <a:schemeClr val="tx1"/>
          </a:solidFill>
        </p:spPr>
        <p:txBody>
          <a:bodyPr wrap="none" rtlCol="0">
            <a:spAutoFit/>
          </a:bodyPr>
          <a:lstStyle/>
          <a:p>
            <a:r>
              <a:rPr lang="en-US" altLang="ko-KR" sz="1200" b="1" dirty="0" smtClean="0">
                <a:solidFill>
                  <a:schemeClr val="bg2"/>
                </a:solidFill>
              </a:rPr>
              <a:t>(</a:t>
            </a:r>
            <a:r>
              <a:rPr lang="en-US" altLang="ko-KR" sz="1200" b="1" dirty="0" smtClean="0">
                <a:solidFill>
                  <a:schemeClr val="bg2"/>
                </a:solidFill>
              </a:rPr>
              <a:t>S2)</a:t>
            </a:r>
            <a:endParaRPr lang="ko-KR" altLang="en-US" sz="1200" b="1" dirty="0">
              <a:solidFill>
                <a:schemeClr val="bg2"/>
              </a:solidFill>
            </a:endParaRPr>
          </a:p>
        </p:txBody>
      </p:sp>
      <p:sp>
        <p:nvSpPr>
          <p:cNvPr id="9" name="TextBox 8"/>
          <p:cNvSpPr txBox="1"/>
          <p:nvPr/>
        </p:nvSpPr>
        <p:spPr>
          <a:xfrm>
            <a:off x="6262632" y="5069392"/>
            <a:ext cx="449162" cy="276999"/>
          </a:xfrm>
          <a:prstGeom prst="rect">
            <a:avLst/>
          </a:prstGeom>
          <a:solidFill>
            <a:schemeClr val="tx1"/>
          </a:solidFill>
        </p:spPr>
        <p:txBody>
          <a:bodyPr wrap="none" rtlCol="0">
            <a:spAutoFit/>
          </a:bodyPr>
          <a:lstStyle/>
          <a:p>
            <a:r>
              <a:rPr lang="en-US" altLang="ko-KR" sz="1200" b="1" dirty="0" smtClean="0">
                <a:solidFill>
                  <a:schemeClr val="bg2"/>
                </a:solidFill>
              </a:rPr>
              <a:t>(</a:t>
            </a:r>
            <a:r>
              <a:rPr lang="en-US" altLang="ko-KR" sz="1200" b="1" dirty="0" smtClean="0">
                <a:solidFill>
                  <a:schemeClr val="bg2"/>
                </a:solidFill>
              </a:rPr>
              <a:t>S4)</a:t>
            </a:r>
            <a:endParaRPr lang="ko-KR" altLang="en-US" sz="1200" b="1" dirty="0">
              <a:solidFill>
                <a:schemeClr val="bg2"/>
              </a:solidFill>
            </a:endParaRPr>
          </a:p>
        </p:txBody>
      </p:sp>
      <p:sp>
        <p:nvSpPr>
          <p:cNvPr id="11" name="TextBox 10"/>
          <p:cNvSpPr txBox="1"/>
          <p:nvPr/>
        </p:nvSpPr>
        <p:spPr>
          <a:xfrm>
            <a:off x="4911128" y="5057001"/>
            <a:ext cx="474810" cy="276999"/>
          </a:xfrm>
          <a:prstGeom prst="rect">
            <a:avLst/>
          </a:prstGeom>
          <a:solidFill>
            <a:schemeClr val="tx1"/>
          </a:solidFill>
        </p:spPr>
        <p:txBody>
          <a:bodyPr wrap="none" rtlCol="0">
            <a:spAutoFit/>
          </a:bodyPr>
          <a:lstStyle/>
          <a:p>
            <a:r>
              <a:rPr lang="en-US" altLang="ko-KR" sz="1200" b="1" dirty="0" smtClean="0">
                <a:solidFill>
                  <a:schemeClr val="bg2"/>
                </a:solidFill>
              </a:rPr>
              <a:t>(</a:t>
            </a:r>
            <a:r>
              <a:rPr lang="en-US" altLang="ko-KR" sz="1200" b="1" dirty="0" smtClean="0">
                <a:solidFill>
                  <a:schemeClr val="bg2"/>
                </a:solidFill>
              </a:rPr>
              <a:t>C3)</a:t>
            </a:r>
            <a:endParaRPr lang="ko-KR" altLang="en-US" sz="1200" b="1" dirty="0">
              <a:solidFill>
                <a:schemeClr val="bg2"/>
              </a:solidFill>
            </a:endParaRPr>
          </a:p>
        </p:txBody>
      </p:sp>
      <p:sp>
        <p:nvSpPr>
          <p:cNvPr id="10" name="TextBox 9"/>
          <p:cNvSpPr txBox="1"/>
          <p:nvPr/>
        </p:nvSpPr>
        <p:spPr>
          <a:xfrm>
            <a:off x="2209800" y="4848497"/>
            <a:ext cx="474810" cy="276999"/>
          </a:xfrm>
          <a:prstGeom prst="rect">
            <a:avLst/>
          </a:prstGeom>
          <a:solidFill>
            <a:schemeClr val="tx1"/>
          </a:solidFill>
        </p:spPr>
        <p:txBody>
          <a:bodyPr wrap="none" rtlCol="0">
            <a:spAutoFit/>
          </a:bodyPr>
          <a:lstStyle/>
          <a:p>
            <a:r>
              <a:rPr lang="en-US" altLang="ko-KR" sz="1200" b="1" dirty="0" smtClean="0">
                <a:solidFill>
                  <a:schemeClr val="bg2"/>
                </a:solidFill>
              </a:rPr>
              <a:t>(C1)</a:t>
            </a:r>
            <a:endParaRPr lang="ko-KR" altLang="en-US" sz="1200" b="1" dirty="0">
              <a:solidFill>
                <a:schemeClr val="bg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Deep Networks</a:t>
            </a:r>
            <a:endParaRPr lang="en-US" dirty="0"/>
          </a:p>
        </p:txBody>
      </p:sp>
      <p:sp>
        <p:nvSpPr>
          <p:cNvPr id="3" name="Content Placeholder 2"/>
          <p:cNvSpPr>
            <a:spLocks noGrp="1"/>
          </p:cNvSpPr>
          <p:nvPr>
            <p:ph idx="1"/>
          </p:nvPr>
        </p:nvSpPr>
        <p:spPr>
          <a:xfrm>
            <a:off x="685800" y="1295400"/>
            <a:ext cx="8001000" cy="4800600"/>
          </a:xfrm>
        </p:spPr>
        <p:txBody>
          <a:bodyPr>
            <a:normAutofit lnSpcReduction="10000"/>
          </a:bodyPr>
          <a:lstStyle/>
          <a:p>
            <a:r>
              <a:rPr lang="en-US" dirty="0" smtClean="0"/>
              <a:t>Difficulties of supervised training of deep networks</a:t>
            </a:r>
          </a:p>
          <a:p>
            <a:pPr lvl="1"/>
            <a:r>
              <a:rPr lang="en-US" dirty="0" smtClean="0"/>
              <a:t>Early layers of MLP do not get trained well</a:t>
            </a:r>
          </a:p>
          <a:p>
            <a:pPr lvl="2"/>
            <a:r>
              <a:rPr lang="en-US" dirty="0" smtClean="0"/>
              <a:t>Diffusion of Gradient – error attenuates as it propagates to earlier layers</a:t>
            </a:r>
          </a:p>
          <a:p>
            <a:pPr lvl="2"/>
            <a:r>
              <a:rPr lang="en-US" dirty="0" smtClean="0"/>
              <a:t>Leads to very slow training</a:t>
            </a:r>
          </a:p>
          <a:p>
            <a:pPr lvl="2"/>
            <a:r>
              <a:rPr lang="en-US" dirty="0" smtClean="0"/>
              <a:t>Exacerbated since top couple of layers can usually learn any task "pretty well" and thus the error to earlier layers drops quickly as the top layers "mostly" solve the task– lower layers never get the opportunity to use their capacity to improve results, they just do a random feature map</a:t>
            </a:r>
          </a:p>
          <a:p>
            <a:pPr lvl="2"/>
            <a:r>
              <a:rPr lang="en-US" dirty="0" smtClean="0"/>
              <a:t>Need a way for early layers to do effective work</a:t>
            </a:r>
          </a:p>
          <a:p>
            <a:pPr lvl="1"/>
            <a:r>
              <a:rPr lang="en-US" dirty="0" smtClean="0"/>
              <a:t>Often not enough labeled data available while there may be lots of unlabeled data</a:t>
            </a:r>
          </a:p>
          <a:p>
            <a:pPr lvl="2"/>
            <a:r>
              <a:rPr lang="en-US" dirty="0" smtClean="0"/>
              <a:t>Can we use unsupervised/semi-supervised approaches to take advantage of the unlabeled data</a:t>
            </a:r>
          </a:p>
          <a:p>
            <a:pPr lvl="1"/>
            <a:r>
              <a:rPr lang="en-US" dirty="0" smtClean="0"/>
              <a:t>Deep networks tend to have more local minima problems than shallow networks during supervised training</a:t>
            </a:r>
          </a:p>
          <a:p>
            <a:pPr lvl="1"/>
            <a:endParaRPr lang="en-US" dirty="0" smtClean="0"/>
          </a:p>
          <a:p>
            <a:pPr lvl="2"/>
            <a:endParaRPr lang="en-US" dirty="0" smtClean="0"/>
          </a:p>
        </p:txBody>
      </p:sp>
      <p:sp>
        <p:nvSpPr>
          <p:cNvPr id="4" name="Footer Placeholder 3"/>
          <p:cNvSpPr>
            <a:spLocks noGrp="1"/>
          </p:cNvSpPr>
          <p:nvPr>
            <p:ph type="ftr" sz="quarter" idx="11"/>
          </p:nvPr>
        </p:nvSpPr>
        <p:spPr/>
        <p:txBody>
          <a:bodyPr/>
          <a:lstStyle/>
          <a:p>
            <a:pPr>
              <a:defRPr/>
            </a:pPr>
            <a:r>
              <a:rPr lang="en-US" smtClean="0"/>
              <a:t>CS 678 – Deep Learning</a:t>
            </a:r>
            <a:endParaRPr lang="en-US"/>
          </a:p>
        </p:txBody>
      </p:sp>
      <p:sp>
        <p:nvSpPr>
          <p:cNvPr id="5" name="Slide Number Placeholder 4"/>
          <p:cNvSpPr>
            <a:spLocks noGrp="1"/>
          </p:cNvSpPr>
          <p:nvPr>
            <p:ph type="sldNum" sz="quarter" idx="12"/>
          </p:nvPr>
        </p:nvSpPr>
        <p:spPr/>
        <p:txBody>
          <a:bodyPr/>
          <a:lstStyle/>
          <a:p>
            <a:pPr>
              <a:defRPr/>
            </a:pPr>
            <a:fld id="{693AB152-2227-4B45-9010-C68F73A2215D}"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Layer-Wise Training</a:t>
            </a:r>
            <a:endParaRPr lang="en-US" dirty="0"/>
          </a:p>
        </p:txBody>
      </p:sp>
      <p:sp>
        <p:nvSpPr>
          <p:cNvPr id="3" name="Content Placeholder 2"/>
          <p:cNvSpPr>
            <a:spLocks noGrp="1"/>
          </p:cNvSpPr>
          <p:nvPr>
            <p:ph idx="1"/>
          </p:nvPr>
        </p:nvSpPr>
        <p:spPr>
          <a:xfrm>
            <a:off x="609600" y="1295400"/>
            <a:ext cx="8077200" cy="4800600"/>
          </a:xfrm>
        </p:spPr>
        <p:txBody>
          <a:bodyPr>
            <a:normAutofit fontScale="92500" lnSpcReduction="20000"/>
          </a:bodyPr>
          <a:lstStyle/>
          <a:p>
            <a:r>
              <a:rPr lang="en-US" dirty="0" smtClean="0"/>
              <a:t>One answer is greedy layer-wise training</a:t>
            </a:r>
          </a:p>
          <a:p>
            <a:pPr marL="457200" indent="-457200">
              <a:buClrTx/>
              <a:buFont typeface="+mj-lt"/>
              <a:buAutoNum type="arabicPeriod"/>
            </a:pPr>
            <a:r>
              <a:rPr lang="en-US" dirty="0" smtClean="0"/>
              <a:t>Train first layer using your data without the labels (unsupervised)</a:t>
            </a:r>
          </a:p>
          <a:p>
            <a:pPr marL="914400" lvl="1" indent="-457200"/>
            <a:r>
              <a:rPr lang="en-US" dirty="0" smtClean="0"/>
              <a:t>Since there are no targets at this level, labels don't help.  Could also use the more abundant unlabeled data which is not part of the training set (i.e. self-taught learning).</a:t>
            </a:r>
          </a:p>
          <a:p>
            <a:pPr marL="457200" indent="-457200">
              <a:buClrTx/>
              <a:buFont typeface="+mj-lt"/>
              <a:buAutoNum type="arabicPeriod"/>
            </a:pPr>
            <a:r>
              <a:rPr lang="en-US" dirty="0" smtClean="0"/>
              <a:t>Then freeze the first layer parameters and start training the second layer using the output of the first layer as the unsupervised input to the second layer</a:t>
            </a:r>
          </a:p>
          <a:p>
            <a:pPr marL="457200" indent="-457200">
              <a:buClrTx/>
              <a:buFont typeface="+mj-lt"/>
              <a:buAutoNum type="arabicPeriod"/>
            </a:pPr>
            <a:r>
              <a:rPr lang="en-US" dirty="0" smtClean="0"/>
              <a:t>Repeat this for as many layers as desired</a:t>
            </a:r>
          </a:p>
          <a:p>
            <a:pPr marL="857250" lvl="1" indent="-457200">
              <a:buClrTx/>
            </a:pPr>
            <a:r>
              <a:rPr lang="en-US" dirty="0" smtClean="0"/>
              <a:t>This builds our set of robust features</a:t>
            </a:r>
          </a:p>
          <a:p>
            <a:pPr marL="457200" indent="-457200">
              <a:buClrTx/>
              <a:buFont typeface="+mj-lt"/>
              <a:buAutoNum type="arabicPeriod"/>
            </a:pPr>
            <a:r>
              <a:rPr lang="en-US" dirty="0" smtClean="0"/>
              <a:t>Use the outputs of the final layer as inputs to a supervised layer/model and train the last supervised </a:t>
            </a:r>
            <a:r>
              <a:rPr lang="en-US" dirty="0" err="1" smtClean="0"/>
              <a:t>layer(s</a:t>
            </a:r>
            <a:r>
              <a:rPr lang="en-US" dirty="0" smtClean="0"/>
              <a:t>) (leave early weights frozen)</a:t>
            </a:r>
          </a:p>
          <a:p>
            <a:pPr marL="457200" indent="-457200">
              <a:buClrTx/>
              <a:buFont typeface="+mj-lt"/>
              <a:buAutoNum type="arabicPeriod"/>
            </a:pPr>
            <a:r>
              <a:rPr lang="en-US" dirty="0" smtClean="0"/>
              <a:t>Unfreeze all weights and fine tune the full network by training with a supervised approach, given the pre-processed weight settings</a:t>
            </a:r>
          </a:p>
          <a:p>
            <a:endParaRPr lang="en-US" dirty="0" smtClean="0"/>
          </a:p>
        </p:txBody>
      </p:sp>
      <p:sp>
        <p:nvSpPr>
          <p:cNvPr id="4" name="Footer Placeholder 3"/>
          <p:cNvSpPr>
            <a:spLocks noGrp="1"/>
          </p:cNvSpPr>
          <p:nvPr>
            <p:ph type="ftr" sz="quarter" idx="11"/>
          </p:nvPr>
        </p:nvSpPr>
        <p:spPr/>
        <p:txBody>
          <a:bodyPr/>
          <a:lstStyle/>
          <a:p>
            <a:pPr>
              <a:defRPr/>
            </a:pPr>
            <a:r>
              <a:rPr lang="en-US" smtClean="0"/>
              <a:t>CS 678 – Deep Learning</a:t>
            </a:r>
            <a:endParaRPr lang="en-US"/>
          </a:p>
        </p:txBody>
      </p:sp>
      <p:sp>
        <p:nvSpPr>
          <p:cNvPr id="5" name="Slide Number Placeholder 4"/>
          <p:cNvSpPr>
            <a:spLocks noGrp="1"/>
          </p:cNvSpPr>
          <p:nvPr>
            <p:ph type="sldNum" sz="quarter" idx="12"/>
          </p:nvPr>
        </p:nvSpPr>
        <p:spPr/>
        <p:txBody>
          <a:bodyPr/>
          <a:lstStyle/>
          <a:p>
            <a:pPr>
              <a:defRPr/>
            </a:pPr>
            <a:fld id="{693AB152-2227-4B45-9010-C68F73A2215D}"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Layer-Wise Training</a:t>
            </a:r>
            <a:endParaRPr lang="en-US" dirty="0"/>
          </a:p>
        </p:txBody>
      </p:sp>
      <p:sp>
        <p:nvSpPr>
          <p:cNvPr id="3" name="Content Placeholder 2"/>
          <p:cNvSpPr>
            <a:spLocks noGrp="1"/>
          </p:cNvSpPr>
          <p:nvPr>
            <p:ph idx="1"/>
          </p:nvPr>
        </p:nvSpPr>
        <p:spPr>
          <a:xfrm>
            <a:off x="685800" y="1143000"/>
            <a:ext cx="7772400" cy="4953000"/>
          </a:xfrm>
        </p:spPr>
        <p:txBody>
          <a:bodyPr/>
          <a:lstStyle/>
          <a:p>
            <a:r>
              <a:rPr lang="en-US" dirty="0" smtClean="0"/>
              <a:t>Greedy layer-wise training avoids many of the problems of trying to train a deep net in a supervised fashion</a:t>
            </a:r>
          </a:p>
          <a:p>
            <a:pPr lvl="1"/>
            <a:r>
              <a:rPr lang="en-US" dirty="0" smtClean="0"/>
              <a:t>Each layer gets full learning focus in its turn since it is the only current "top" layer</a:t>
            </a:r>
          </a:p>
          <a:p>
            <a:pPr lvl="1"/>
            <a:r>
              <a:rPr lang="en-US" dirty="0" smtClean="0"/>
              <a:t>Can take advantage of the unlabeled data</a:t>
            </a:r>
          </a:p>
          <a:p>
            <a:pPr lvl="1"/>
            <a:r>
              <a:rPr lang="en-US" dirty="0" smtClean="0"/>
              <a:t>When you finally tune the entire network with supervised training, the network weights have already been adjusted so that you are in a good error basin and just need fine tuning.  This helps with problems of</a:t>
            </a:r>
          </a:p>
          <a:p>
            <a:pPr lvl="2"/>
            <a:r>
              <a:rPr lang="en-US" dirty="0" smtClean="0"/>
              <a:t>Ineffective early layer learning</a:t>
            </a:r>
          </a:p>
          <a:p>
            <a:pPr lvl="2"/>
            <a:r>
              <a:rPr lang="en-US" dirty="0" smtClean="0"/>
              <a:t>Deep network local minima</a:t>
            </a:r>
          </a:p>
          <a:p>
            <a:r>
              <a:rPr lang="en-US" dirty="0" smtClean="0"/>
              <a:t>We will discuss the two most common approaches</a:t>
            </a:r>
          </a:p>
          <a:p>
            <a:pPr lvl="1"/>
            <a:r>
              <a:rPr lang="en-US" dirty="0" smtClean="0"/>
              <a:t>Stacked Auto-Encoders</a:t>
            </a:r>
          </a:p>
          <a:p>
            <a:pPr lvl="1"/>
            <a:r>
              <a:rPr lang="en-US" dirty="0" smtClean="0"/>
              <a:t>Deep Belief Networks</a:t>
            </a:r>
          </a:p>
        </p:txBody>
      </p:sp>
      <p:sp>
        <p:nvSpPr>
          <p:cNvPr id="4" name="Footer Placeholder 3"/>
          <p:cNvSpPr>
            <a:spLocks noGrp="1"/>
          </p:cNvSpPr>
          <p:nvPr>
            <p:ph type="ftr" sz="quarter" idx="11"/>
          </p:nvPr>
        </p:nvSpPr>
        <p:spPr/>
        <p:txBody>
          <a:bodyPr/>
          <a:lstStyle/>
          <a:p>
            <a:pPr>
              <a:defRPr/>
            </a:pPr>
            <a:r>
              <a:rPr lang="en-US" smtClean="0"/>
              <a:t>CS 678 – Deep Learning</a:t>
            </a:r>
            <a:endParaRPr lang="en-US"/>
          </a:p>
        </p:txBody>
      </p:sp>
      <p:sp>
        <p:nvSpPr>
          <p:cNvPr id="5" name="Slide Number Placeholder 4"/>
          <p:cNvSpPr>
            <a:spLocks noGrp="1"/>
          </p:cNvSpPr>
          <p:nvPr>
            <p:ph type="sldNum" sz="quarter" idx="12"/>
          </p:nvPr>
        </p:nvSpPr>
        <p:spPr/>
        <p:txBody>
          <a:bodyPr/>
          <a:lstStyle/>
          <a:p>
            <a:pPr>
              <a:defRPr/>
            </a:pPr>
            <a:fld id="{693AB152-2227-4B45-9010-C68F73A2215D}"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0000"/>
            <a:lumOff val="4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r="21879"/>
          <a:stretch>
            <a:fillRect/>
          </a:stretch>
        </p:blipFill>
        <p:spPr>
          <a:xfrm>
            <a:off x="6019800" y="2832100"/>
            <a:ext cx="2992790" cy="4025900"/>
          </a:xfrm>
          <a:prstGeom prst="rect">
            <a:avLst/>
          </a:prstGeom>
        </p:spPr>
      </p:pic>
      <p:sp>
        <p:nvSpPr>
          <p:cNvPr id="2" name="Title 1"/>
          <p:cNvSpPr>
            <a:spLocks noGrp="1"/>
          </p:cNvSpPr>
          <p:nvPr>
            <p:ph type="title"/>
          </p:nvPr>
        </p:nvSpPr>
        <p:spPr>
          <a:xfrm>
            <a:off x="609600" y="0"/>
            <a:ext cx="7772400" cy="838200"/>
          </a:xfrm>
        </p:spPr>
        <p:txBody>
          <a:bodyPr/>
          <a:lstStyle/>
          <a:p>
            <a:r>
              <a:rPr lang="en-US" dirty="0" smtClean="0"/>
              <a:t>Auto-Encoders</a:t>
            </a:r>
            <a:endParaRPr lang="en-US" dirty="0"/>
          </a:p>
        </p:txBody>
      </p:sp>
      <p:sp>
        <p:nvSpPr>
          <p:cNvPr id="3" name="Content Placeholder 2"/>
          <p:cNvSpPr>
            <a:spLocks noGrp="1"/>
          </p:cNvSpPr>
          <p:nvPr>
            <p:ph idx="1"/>
          </p:nvPr>
        </p:nvSpPr>
        <p:spPr>
          <a:xfrm>
            <a:off x="685800" y="743991"/>
            <a:ext cx="7772400" cy="2057400"/>
          </a:xfrm>
        </p:spPr>
        <p:txBody>
          <a:bodyPr>
            <a:normAutofit fontScale="77500" lnSpcReduction="20000"/>
          </a:bodyPr>
          <a:lstStyle/>
          <a:p>
            <a:r>
              <a:rPr lang="en-US" dirty="0" smtClean="0"/>
              <a:t>Auto-</a:t>
            </a:r>
            <a:r>
              <a:rPr lang="en-US" dirty="0" err="1" smtClean="0"/>
              <a:t>associator</a:t>
            </a:r>
            <a:r>
              <a:rPr lang="en-US" dirty="0" smtClean="0"/>
              <a:t> or </a:t>
            </a:r>
            <a:r>
              <a:rPr lang="en-US" dirty="0" err="1" smtClean="0"/>
              <a:t>Diabolo</a:t>
            </a:r>
            <a:r>
              <a:rPr lang="en-US" dirty="0" smtClean="0"/>
              <a:t> network</a:t>
            </a:r>
          </a:p>
          <a:p>
            <a:r>
              <a:rPr lang="en-US" dirty="0" smtClean="0"/>
              <a:t>A type of unsupervised learning which tries to discover generic features of the data</a:t>
            </a:r>
          </a:p>
          <a:p>
            <a:pPr lvl="1"/>
            <a:r>
              <a:rPr lang="en-US" dirty="0" smtClean="0"/>
              <a:t>Same as Back Propagation MLP with target output being same as input. So it extract</a:t>
            </a:r>
            <a:r>
              <a:rPr lang="en-US" altLang="ko-KR" dirty="0" smtClean="0"/>
              <a:t>s </a:t>
            </a:r>
            <a:r>
              <a:rPr lang="en-US" altLang="ko-KR" dirty="0"/>
              <a:t>important </a:t>
            </a:r>
            <a:r>
              <a:rPr lang="en-US" altLang="ko-KR" dirty="0" smtClean="0"/>
              <a:t>features in the input by learning </a:t>
            </a:r>
            <a:r>
              <a:rPr lang="en-US" altLang="ko-KR" dirty="0"/>
              <a:t>identity </a:t>
            </a:r>
            <a:r>
              <a:rPr lang="en-US" altLang="ko-KR" dirty="0" smtClean="0"/>
              <a:t>function.</a:t>
            </a:r>
            <a:endParaRPr lang="en-US" dirty="0" smtClean="0"/>
          </a:p>
          <a:p>
            <a:pPr lvl="1"/>
            <a:r>
              <a:rPr lang="en-US" dirty="0" smtClean="0"/>
              <a:t>Hidden layer output abstracts compressed structure of input space.</a:t>
            </a:r>
          </a:p>
          <a:p>
            <a:pPr lvl="1"/>
            <a:r>
              <a:rPr lang="en-US" altLang="ko-KR" dirty="0" smtClean="0"/>
              <a:t>With sigmoid or linear activation of hidden node, it resembles PCA. (dimensionality reduction achieved when # of hidden nodes &lt; # of input nodes)</a:t>
            </a:r>
            <a:endParaRPr lang="en-US" dirty="0"/>
          </a:p>
        </p:txBody>
      </p:sp>
      <p:sp>
        <p:nvSpPr>
          <p:cNvPr id="5" name="Slide Number Placeholder 4"/>
          <p:cNvSpPr>
            <a:spLocks noGrp="1"/>
          </p:cNvSpPr>
          <p:nvPr>
            <p:ph type="sldNum" sz="quarter" idx="12"/>
          </p:nvPr>
        </p:nvSpPr>
        <p:spPr>
          <a:xfrm>
            <a:off x="6858000" y="6248400"/>
            <a:ext cx="1905000" cy="457200"/>
          </a:xfrm>
        </p:spPr>
        <p:txBody>
          <a:bodyPr/>
          <a:lstStyle/>
          <a:p>
            <a:pPr>
              <a:defRPr/>
            </a:pPr>
            <a:fld id="{693AB152-2227-4B45-9010-C68F73A2215D}" type="slidenum">
              <a:rPr lang="en-US" smtClean="0"/>
              <a:pPr>
                <a:defRPr/>
              </a:pPr>
              <a:t>6</a:t>
            </a:fld>
            <a:endParaRPr lang="en-US" dirty="0"/>
          </a:p>
        </p:txBody>
      </p:sp>
      <p:pic>
        <p:nvPicPr>
          <p:cNvPr id="6" name="Picture 5"/>
          <p:cNvPicPr>
            <a:picLocks noChangeAspect="1"/>
          </p:cNvPicPr>
          <p:nvPr/>
        </p:nvPicPr>
        <p:blipFill>
          <a:blip r:embed="rId4"/>
          <a:srcRect/>
          <a:stretch>
            <a:fillRect/>
          </a:stretch>
        </p:blipFill>
        <p:spPr bwMode="auto">
          <a:xfrm>
            <a:off x="228600" y="2895600"/>
            <a:ext cx="2783925" cy="3810000"/>
          </a:xfrm>
          <a:prstGeom prst="rect">
            <a:avLst/>
          </a:prstGeom>
          <a:noFill/>
          <a:ln w="9525">
            <a:noFill/>
            <a:miter lim="800000"/>
            <a:headEnd/>
            <a:tailEnd/>
          </a:ln>
        </p:spPr>
      </p:pic>
      <p:pic>
        <p:nvPicPr>
          <p:cNvPr id="7" name="Picture 6"/>
          <p:cNvPicPr>
            <a:picLocks noChangeAspect="1"/>
          </p:cNvPicPr>
          <p:nvPr/>
        </p:nvPicPr>
        <p:blipFill>
          <a:blip r:embed="rId5"/>
          <a:srcRect/>
          <a:stretch>
            <a:fillRect/>
          </a:stretch>
        </p:blipFill>
        <p:spPr bwMode="auto">
          <a:xfrm>
            <a:off x="3505200" y="2895600"/>
            <a:ext cx="2299799"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60000"/>
            <a:lumOff val="4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497374" y="2590800"/>
            <a:ext cx="3341826" cy="4219055"/>
          </a:xfrm>
          <a:prstGeom prst="rect">
            <a:avLst/>
          </a:prstGeom>
        </p:spPr>
      </p:pic>
      <p:sp>
        <p:nvSpPr>
          <p:cNvPr id="2" name="Title 1"/>
          <p:cNvSpPr>
            <a:spLocks noGrp="1"/>
          </p:cNvSpPr>
          <p:nvPr>
            <p:ph type="title"/>
          </p:nvPr>
        </p:nvSpPr>
        <p:spPr>
          <a:xfrm>
            <a:off x="609600" y="76200"/>
            <a:ext cx="7772400" cy="838200"/>
          </a:xfrm>
        </p:spPr>
        <p:txBody>
          <a:bodyPr/>
          <a:lstStyle/>
          <a:p>
            <a:r>
              <a:rPr lang="en-US" dirty="0" smtClean="0"/>
              <a:t>Stacked Auto-Encoders</a:t>
            </a:r>
            <a:endParaRPr lang="en-US" dirty="0"/>
          </a:p>
        </p:txBody>
      </p:sp>
      <p:sp>
        <p:nvSpPr>
          <p:cNvPr id="3" name="Content Placeholder 2"/>
          <p:cNvSpPr>
            <a:spLocks noGrp="1"/>
          </p:cNvSpPr>
          <p:nvPr>
            <p:ph idx="1"/>
          </p:nvPr>
        </p:nvSpPr>
        <p:spPr>
          <a:xfrm>
            <a:off x="685800" y="914401"/>
            <a:ext cx="7772400" cy="1371600"/>
          </a:xfrm>
        </p:spPr>
        <p:txBody>
          <a:bodyPr>
            <a:normAutofit fontScale="92500" lnSpcReduction="20000"/>
          </a:bodyPr>
          <a:lstStyle/>
          <a:p>
            <a:r>
              <a:rPr lang="en-US" dirty="0" err="1" smtClean="0"/>
              <a:t>Bengio</a:t>
            </a:r>
            <a:r>
              <a:rPr lang="en-US" dirty="0" smtClean="0"/>
              <a:t> (2007) – After Deep Belief Networks (2006)</a:t>
            </a:r>
          </a:p>
          <a:p>
            <a:r>
              <a:rPr lang="en-US" dirty="0" smtClean="0"/>
              <a:t>Stack many (sparse) auto-encoders in succession and train them using greedy layer-wise training</a:t>
            </a:r>
          </a:p>
          <a:p>
            <a:r>
              <a:rPr lang="en-US" dirty="0" smtClean="0"/>
              <a:t>Drop the decode output layer each time</a:t>
            </a:r>
            <a:endParaRPr lang="en-US" dirty="0"/>
          </a:p>
        </p:txBody>
      </p:sp>
      <p:sp>
        <p:nvSpPr>
          <p:cNvPr id="4" name="Footer Placeholder 3"/>
          <p:cNvSpPr>
            <a:spLocks noGrp="1"/>
          </p:cNvSpPr>
          <p:nvPr>
            <p:ph type="ftr" sz="quarter" idx="11"/>
          </p:nvPr>
        </p:nvSpPr>
        <p:spPr/>
        <p:txBody>
          <a:bodyPr/>
          <a:lstStyle/>
          <a:p>
            <a:pPr>
              <a:defRPr/>
            </a:pPr>
            <a:r>
              <a:rPr lang="en-US" smtClean="0"/>
              <a:t>CS 678 – Deep Learning</a:t>
            </a:r>
            <a:endParaRPr lang="en-US"/>
          </a:p>
        </p:txBody>
      </p:sp>
      <p:sp>
        <p:nvSpPr>
          <p:cNvPr id="5" name="Slide Number Placeholder 4"/>
          <p:cNvSpPr>
            <a:spLocks noGrp="1"/>
          </p:cNvSpPr>
          <p:nvPr>
            <p:ph type="sldNum" sz="quarter" idx="12"/>
          </p:nvPr>
        </p:nvSpPr>
        <p:spPr>
          <a:xfrm>
            <a:off x="6858000" y="6248400"/>
            <a:ext cx="1905000" cy="457200"/>
          </a:xfrm>
        </p:spPr>
        <p:txBody>
          <a:bodyPr/>
          <a:lstStyle/>
          <a:p>
            <a:pPr>
              <a:defRPr/>
            </a:pPr>
            <a:fld id="{693AB152-2227-4B45-9010-C68F73A2215D}" type="slidenum">
              <a:rPr lang="en-US" smtClean="0"/>
              <a:pPr>
                <a:defRPr/>
              </a:pPr>
              <a:t>7</a:t>
            </a:fld>
            <a:endParaRPr lang="en-US" dirty="0"/>
          </a:p>
        </p:txBody>
      </p:sp>
      <p:pic>
        <p:nvPicPr>
          <p:cNvPr id="6" name="Picture 5"/>
          <p:cNvPicPr>
            <a:picLocks noChangeAspect="1"/>
          </p:cNvPicPr>
          <p:nvPr/>
        </p:nvPicPr>
        <p:blipFill>
          <a:blip r:embed="rId3"/>
          <a:stretch>
            <a:fillRect/>
          </a:stretch>
        </p:blipFill>
        <p:spPr>
          <a:xfrm>
            <a:off x="838200" y="2411963"/>
            <a:ext cx="3139771" cy="429363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72400" cy="838200"/>
          </a:xfrm>
        </p:spPr>
        <p:txBody>
          <a:bodyPr/>
          <a:lstStyle/>
          <a:p>
            <a:r>
              <a:rPr lang="en-US" dirty="0" smtClean="0"/>
              <a:t>Stacked Auto-Encoders</a:t>
            </a:r>
            <a:endParaRPr lang="en-US" dirty="0"/>
          </a:p>
        </p:txBody>
      </p:sp>
      <p:sp>
        <p:nvSpPr>
          <p:cNvPr id="3" name="Content Placeholder 2"/>
          <p:cNvSpPr>
            <a:spLocks noGrp="1"/>
          </p:cNvSpPr>
          <p:nvPr>
            <p:ph idx="1"/>
          </p:nvPr>
        </p:nvSpPr>
        <p:spPr>
          <a:xfrm>
            <a:off x="685800" y="914400"/>
            <a:ext cx="8229600" cy="1572145"/>
          </a:xfrm>
        </p:spPr>
        <p:txBody>
          <a:bodyPr/>
          <a:lstStyle/>
          <a:p>
            <a:r>
              <a:rPr lang="en-US" altLang="ko-KR" sz="2000" dirty="0"/>
              <a:t>Change &lt;input, target&gt; pair as you go up. </a:t>
            </a:r>
          </a:p>
          <a:p>
            <a:pPr marL="0" indent="0">
              <a:buNone/>
            </a:pPr>
            <a:r>
              <a:rPr lang="en-US" altLang="ko-KR" sz="2000" dirty="0"/>
              <a:t>     &lt;</a:t>
            </a:r>
            <a:r>
              <a:rPr lang="en-US" altLang="ko-KR" sz="2000" b="1" dirty="0"/>
              <a:t>x, t</a:t>
            </a:r>
            <a:r>
              <a:rPr lang="en-US" altLang="ko-KR" sz="2000" dirty="0"/>
              <a:t>&gt; </a:t>
            </a:r>
            <a:r>
              <a:rPr lang="en-US" altLang="ko-KR" sz="2000" dirty="0">
                <a:sym typeface="Wingdings" panose="05000000000000000000" pitchFamily="2" charset="2"/>
              </a:rPr>
              <a:t> &lt;</a:t>
            </a:r>
            <a:r>
              <a:rPr lang="en-US" altLang="ko-KR" sz="2000" b="1" dirty="0">
                <a:sym typeface="Wingdings" panose="05000000000000000000" pitchFamily="2" charset="2"/>
              </a:rPr>
              <a:t>h</a:t>
            </a:r>
            <a:r>
              <a:rPr lang="en-US" altLang="ko-KR" sz="2000" b="1" baseline="30000" dirty="0">
                <a:sym typeface="Wingdings" panose="05000000000000000000" pitchFamily="2" charset="2"/>
              </a:rPr>
              <a:t>(1)</a:t>
            </a:r>
            <a:r>
              <a:rPr lang="en-US" altLang="ko-KR" sz="2000" b="1" dirty="0">
                <a:sym typeface="Wingdings" panose="05000000000000000000" pitchFamily="2" charset="2"/>
              </a:rPr>
              <a:t>, t</a:t>
            </a:r>
            <a:r>
              <a:rPr lang="en-US" altLang="ko-KR" sz="2000" dirty="0">
                <a:sym typeface="Wingdings" panose="05000000000000000000" pitchFamily="2" charset="2"/>
              </a:rPr>
              <a:t>&gt;  &lt;</a:t>
            </a:r>
            <a:r>
              <a:rPr lang="en-US" altLang="ko-KR" sz="2000" b="1" dirty="0">
                <a:sym typeface="Wingdings" panose="05000000000000000000" pitchFamily="2" charset="2"/>
              </a:rPr>
              <a:t>h</a:t>
            </a:r>
            <a:r>
              <a:rPr lang="en-US" altLang="ko-KR" sz="2000" b="1" baseline="30000" dirty="0">
                <a:sym typeface="Wingdings" panose="05000000000000000000" pitchFamily="2" charset="2"/>
              </a:rPr>
              <a:t>(2)</a:t>
            </a:r>
            <a:r>
              <a:rPr lang="en-US" altLang="ko-KR" sz="2000" b="1" dirty="0">
                <a:sym typeface="Wingdings" panose="05000000000000000000" pitchFamily="2" charset="2"/>
              </a:rPr>
              <a:t>, t</a:t>
            </a:r>
            <a:r>
              <a:rPr lang="en-US" altLang="ko-KR" sz="2000" dirty="0" smtClean="0">
                <a:sym typeface="Wingdings" panose="05000000000000000000" pitchFamily="2" charset="2"/>
              </a:rPr>
              <a:t>&gt;</a:t>
            </a:r>
            <a:endParaRPr lang="en-US" sz="2000" dirty="0" smtClean="0"/>
          </a:p>
          <a:p>
            <a:r>
              <a:rPr lang="en-US" sz="2000" dirty="0" smtClean="0"/>
              <a:t>Do supervised training with </a:t>
            </a:r>
            <a:r>
              <a:rPr lang="en-US" altLang="ko-KR" sz="2000" dirty="0">
                <a:sym typeface="Wingdings" panose="05000000000000000000" pitchFamily="2" charset="2"/>
              </a:rPr>
              <a:t>&lt;</a:t>
            </a:r>
            <a:r>
              <a:rPr lang="en-US" altLang="ko-KR" sz="2000" b="1" dirty="0">
                <a:sym typeface="Wingdings" panose="05000000000000000000" pitchFamily="2" charset="2"/>
              </a:rPr>
              <a:t>h</a:t>
            </a:r>
            <a:r>
              <a:rPr lang="en-US" altLang="ko-KR" sz="2000" b="1" baseline="30000" dirty="0">
                <a:sym typeface="Wingdings" panose="05000000000000000000" pitchFamily="2" charset="2"/>
              </a:rPr>
              <a:t>(2)</a:t>
            </a:r>
            <a:r>
              <a:rPr lang="en-US" altLang="ko-KR" sz="2000" b="1" dirty="0">
                <a:sym typeface="Wingdings" panose="05000000000000000000" pitchFamily="2" charset="2"/>
              </a:rPr>
              <a:t>, </a:t>
            </a:r>
            <a:r>
              <a:rPr lang="en-US" altLang="ko-KR" sz="2000" b="1" dirty="0" smtClean="0">
                <a:sym typeface="Wingdings" panose="05000000000000000000" pitchFamily="2" charset="2"/>
              </a:rPr>
              <a:t>t</a:t>
            </a:r>
            <a:r>
              <a:rPr lang="en-US" altLang="ko-KR" sz="2000" dirty="0" smtClean="0">
                <a:sym typeface="Wingdings" panose="05000000000000000000" pitchFamily="2" charset="2"/>
              </a:rPr>
              <a:t>&gt; </a:t>
            </a:r>
            <a:r>
              <a:rPr lang="en-US" sz="2000" dirty="0" smtClean="0"/>
              <a:t>on the last layer using final features</a:t>
            </a:r>
          </a:p>
          <a:p>
            <a:r>
              <a:rPr lang="en-US" sz="2000" dirty="0" smtClean="0"/>
              <a:t>Then do supervised training with </a:t>
            </a:r>
            <a:r>
              <a:rPr lang="en-US" altLang="ko-KR" sz="2000" dirty="0"/>
              <a:t>&lt;</a:t>
            </a:r>
            <a:r>
              <a:rPr lang="en-US" altLang="ko-KR" sz="2000" b="1" dirty="0"/>
              <a:t>x, t</a:t>
            </a:r>
            <a:r>
              <a:rPr lang="en-US" altLang="ko-KR" sz="2000" dirty="0"/>
              <a:t>&gt; </a:t>
            </a:r>
            <a:r>
              <a:rPr lang="en-US" sz="2000" dirty="0" smtClean="0"/>
              <a:t>on the entire network to fine- tune all weights</a:t>
            </a:r>
            <a:endParaRPr lang="en-US" sz="2000" dirty="0"/>
          </a:p>
        </p:txBody>
      </p:sp>
      <p:sp>
        <p:nvSpPr>
          <p:cNvPr id="5" name="Slide Number Placeholder 4"/>
          <p:cNvSpPr>
            <a:spLocks noGrp="1"/>
          </p:cNvSpPr>
          <p:nvPr>
            <p:ph type="sldNum" sz="quarter" idx="12"/>
          </p:nvPr>
        </p:nvSpPr>
        <p:spPr>
          <a:xfrm>
            <a:off x="6858000" y="6248400"/>
            <a:ext cx="1905000" cy="457200"/>
          </a:xfrm>
        </p:spPr>
        <p:txBody>
          <a:bodyPr/>
          <a:lstStyle/>
          <a:p>
            <a:pPr>
              <a:defRPr/>
            </a:pPr>
            <a:fld id="{693AB152-2227-4B45-9010-C68F73A2215D}" type="slidenum">
              <a:rPr lang="en-US" smtClean="0"/>
              <a:pPr>
                <a:defRPr/>
              </a:pPr>
              <a:t>8</a:t>
            </a:fld>
            <a:endParaRPr lang="en-US" dirty="0"/>
          </a:p>
        </p:txBody>
      </p:sp>
      <p:pic>
        <p:nvPicPr>
          <p:cNvPr id="8" name="Picture 7"/>
          <p:cNvPicPr>
            <a:picLocks noChangeAspect="1"/>
          </p:cNvPicPr>
          <p:nvPr/>
        </p:nvPicPr>
        <p:blipFill>
          <a:blip r:embed="rId3"/>
          <a:stretch>
            <a:fillRect/>
          </a:stretch>
        </p:blipFill>
        <p:spPr>
          <a:xfrm>
            <a:off x="152401" y="3048000"/>
            <a:ext cx="3377046" cy="2971800"/>
          </a:xfrm>
          <a:prstGeom prst="rect">
            <a:avLst/>
          </a:prstGeom>
        </p:spPr>
      </p:pic>
      <p:pic>
        <p:nvPicPr>
          <p:cNvPr id="9" name="Picture 8"/>
          <p:cNvPicPr>
            <a:picLocks noChangeAspect="1"/>
          </p:cNvPicPr>
          <p:nvPr/>
        </p:nvPicPr>
        <p:blipFill>
          <a:blip r:embed="rId4"/>
          <a:stretch>
            <a:fillRect/>
          </a:stretch>
        </p:blipFill>
        <p:spPr>
          <a:xfrm>
            <a:off x="3962400" y="2433117"/>
            <a:ext cx="5097792" cy="442488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24872</TotalTime>
  <Words>878</Words>
  <Application>Microsoft Office PowerPoint</Application>
  <PresentationFormat>화면 슬라이드 쇼(4:3)</PresentationFormat>
  <Paragraphs>89</Paragraphs>
  <Slides>8</Slides>
  <Notes>6</Notes>
  <HiddenSlides>0</HiddenSlides>
  <MMClips>0</MMClips>
  <ScaleCrop>false</ScaleCrop>
  <HeadingPairs>
    <vt:vector size="4" baseType="variant">
      <vt:variant>
        <vt:lpstr>테마</vt:lpstr>
      </vt:variant>
      <vt:variant>
        <vt:i4>1</vt:i4>
      </vt:variant>
      <vt:variant>
        <vt:lpstr>슬라이드 제목</vt:lpstr>
      </vt:variant>
      <vt:variant>
        <vt:i4>8</vt:i4>
      </vt:variant>
    </vt:vector>
  </HeadingPairs>
  <TitlesOfParts>
    <vt:vector size="9" baseType="lpstr">
      <vt:lpstr>Soaring</vt:lpstr>
      <vt:lpstr>Convolutional Neural Networks</vt:lpstr>
      <vt:lpstr>Convolutional Neural Network Examples</vt:lpstr>
      <vt:lpstr>Training Deep Networks</vt:lpstr>
      <vt:lpstr>Greedy Layer-Wise Training</vt:lpstr>
      <vt:lpstr>Greedy Layer-Wise Training</vt:lpstr>
      <vt:lpstr>Auto-Encoders</vt:lpstr>
      <vt:lpstr>Stacked Auto-Encoders</vt:lpstr>
      <vt:lpstr>Stacked Auto-Encoders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c:creator>
  <cp:lastModifiedBy>AI</cp:lastModifiedBy>
  <cp:revision>257</cp:revision>
  <cp:lastPrinted>2005-11-01T15:52:28Z</cp:lastPrinted>
  <dcterms:created xsi:type="dcterms:W3CDTF">2014-03-13T16:50:35Z</dcterms:created>
  <dcterms:modified xsi:type="dcterms:W3CDTF">2017-02-14T04:44:08Z</dcterms:modified>
</cp:coreProperties>
</file>