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287" r:id="rId3"/>
    <p:sldId id="259" r:id="rId4"/>
    <p:sldId id="288" r:id="rId5"/>
    <p:sldId id="289" r:id="rId6"/>
    <p:sldId id="290" r:id="rId7"/>
    <p:sldId id="257" r:id="rId8"/>
    <p:sldId id="258" r:id="rId9"/>
    <p:sldId id="260" r:id="rId10"/>
    <p:sldId id="261" r:id="rId11"/>
    <p:sldId id="262" r:id="rId12"/>
    <p:sldId id="263" r:id="rId13"/>
    <p:sldId id="265" r:id="rId14"/>
    <p:sldId id="266" r:id="rId15"/>
    <p:sldId id="283" r:id="rId16"/>
    <p:sldId id="267" r:id="rId17"/>
    <p:sldId id="268" r:id="rId18"/>
    <p:sldId id="269" r:id="rId19"/>
    <p:sldId id="270" r:id="rId20"/>
    <p:sldId id="279" r:id="rId21"/>
    <p:sldId id="278" r:id="rId22"/>
    <p:sldId id="271" r:id="rId23"/>
    <p:sldId id="272" r:id="rId24"/>
    <p:sldId id="273" r:id="rId25"/>
    <p:sldId id="274" r:id="rId26"/>
    <p:sldId id="277" r:id="rId27"/>
    <p:sldId id="275" r:id="rId28"/>
    <p:sldId id="276" r:id="rId29"/>
    <p:sldId id="280" r:id="rId30"/>
    <p:sldId id="281" r:id="rId31"/>
    <p:sldId id="285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7C292-172C-4F30-90B1-0541A2B9E3FA}" v="98" dt="2022-12-02T20:36:1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5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DD92-7CAD-4545-887F-33AA23791F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2532-C523-4AB3-ACD4-B147BF8D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lots of examples to the machine. Training phase. Then provide it with the data for which you need to get the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62532-C523-4AB3-ACD4-B147BF8D2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multi-dimensional data be plotted?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62532-C523-4AB3-ACD4-B147BF8D2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4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problematic?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62532-C523-4AB3-ACD4-B147BF8D2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multi-dimensional data be plotted?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62532-C523-4AB3-ACD4-B147BF8D2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multi-dimensional data be plotted?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62532-C523-4AB3-ACD4-B147BF8D2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381B-A9A6-4524-B035-EFAA199B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62B3-DBD8-412A-A5B8-67F93971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E32B-408C-4FEB-B45B-74B3BF49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86DC-7CDA-4FBA-8C53-5C3EBFF3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0724-1616-485A-B25E-22BC8D0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383-D848-4D85-B4A5-AE553968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242FA-B881-4B38-85A4-8343A052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A520-4F93-48DC-8E2C-64DF76A8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6BB4-9AB8-4884-9EF1-ACECBB8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B2C2-601A-4884-83CD-B161D07F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DBFB-182F-455E-AA9F-350650D8E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03FF6-B33D-4444-9BDD-2783FDE30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4FA1-FA82-44FB-AA1E-A1B07AF0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59C0-227A-484C-BD28-CCE0A85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BB90-8FDE-4E9D-A77B-D3302A64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98E2-5B7A-419F-9F6D-5234744E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A96B-FCB5-4849-958B-5EAC7063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AA7C-36F1-4FC9-8D1B-0DA04C7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1D24-C8C5-4DF4-8B1C-8D647F04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4C4E-3CBC-44E6-9BF7-C534AF73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2810-F399-44FE-8452-2488EE93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B24E-8AC0-4CAE-AB26-23587895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BC52-51DD-4C82-B6EE-7943FF2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4825-278A-4502-AE82-7B16ABE9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53F9-84F9-495C-BA8D-6788DEC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CF38-01AD-4C19-8CFD-4B2F0E19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6B4B-F674-4CC6-870D-46BB836C8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FD7F-D7D5-403E-90FC-52CAD817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8556-1A6D-4C38-A4C9-8C5D8E8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FFB1-683A-448A-B3C6-F9B13F8D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3EAA-B176-450D-BFE2-7DC4273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4BB7-DB7E-4F66-9C02-77CEB880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81BB2-991A-4C5D-A81F-B9AC4DB1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D3AF-A2A0-4EA0-9A44-CD0DA945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6CBA0-A166-4123-9A6A-145B71B7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8B598-5DC6-4E0D-9827-E539FA9CD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F46E1-4A31-4FA7-B9B7-88C0286B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2D46-EF9D-43F8-BF0F-2CCA9E0C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6484F-4026-468A-87BF-97ADE453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DBE-FBBC-4A2D-9698-7A73E1E8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425C-E2F1-4B93-A12D-E3BA11E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C48D-7F81-4FBC-AEFF-9D9BF1FD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E2585-BC9D-48A4-B003-B52EBBAE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C1BB-C5DA-4606-BBE9-13D83CCE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C1A38-497A-405D-97EE-3AEB8AED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A59E9-6198-46FF-95BD-B3E7C9A7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645A-A2F8-4C83-87A0-453687B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8C3E-49C9-40F1-A8BC-8994B9BB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9ECFA-DB59-4FA2-92D9-F314C5B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C7362-3580-46CE-998D-A5E0E237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0484-FEAA-4F41-B156-734F152B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1F58-7772-438E-89D5-B6BD5F7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407-299D-4CA1-950A-C5B833A3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71F3B-15B7-40F8-87F8-25A42A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26CCB-02F0-4D3F-B477-C2221B1CB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EF87-66AB-41D9-8562-D0935A30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2A4-E2CE-40FC-AA9D-387E6618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6847-ABE1-40EA-8891-94EF9DA8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C74BA-E394-479A-9177-07518724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2716-FB2A-4F15-A1FE-F67C99FF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09C9-5EDD-4C50-A6EC-E817229D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655B-1E89-49B5-9620-61953538380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75F2-14D8-4EAA-A4E5-535E5B50A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584A-F303-4200-887C-612ADA0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8CB0-ACF9-4BA3-B24F-B768601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s6yHVtxyv8?feature=oembed" TargetMode="External"/><Relationship Id="rId4" Type="http://schemas.openxmlformats.org/officeDocument/2006/relationships/hyperlink" Target="https://www.youtube.com/watch?v=zs6yHVtxyv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n9zObFjBH0?feature=oembed" TargetMode="External"/><Relationship Id="rId4" Type="http://schemas.openxmlformats.org/officeDocument/2006/relationships/hyperlink" Target="https://www.youtube.com/watch?v=Un9zObFjBH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oqXask9cN8?feature=oembed" TargetMode="External"/><Relationship Id="rId4" Type="http://schemas.openxmlformats.org/officeDocument/2006/relationships/hyperlink" Target="https://www.youtube.com/watch?v=HoqXask9cN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Z--3sUoNmY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Z--3sUoNmY?feature=oembed" TargetMode="Externa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7fzvwfWHs?feature=oembed" TargetMode="External"/><Relationship Id="rId4" Type="http://schemas.openxmlformats.org/officeDocument/2006/relationships/hyperlink" Target="https://www.youtube.com/watch?v=yt7fzvwfWH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d3JbbSj-I8?feature=oembed" TargetMode="External"/><Relationship Id="rId4" Type="http://schemas.openxmlformats.org/officeDocument/2006/relationships/hyperlink" Target="https://www.youtube.com/watch?v=8d3JbbSj-I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DC810C3F-FB21-5990-166F-7BD7E710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37"/>
          <a:stretch>
            <a:fillRect/>
          </a:stretch>
        </p:blipFill>
        <p:spPr>
          <a:xfrm>
            <a:off x="0" y="1231267"/>
            <a:ext cx="12191996" cy="5278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421405-15A9-DD9A-59D5-22DEE2C59B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Data Science Project Cycle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226-AD26-4BB2-BF41-53B4ABC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 – Example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85850-7E83-49FD-9FC5-1B199C9A5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89733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798975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02153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85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Tumor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Tumor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0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1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3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226-AD26-4BB2-BF41-53B4ABC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 – Example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85850-7E83-49FD-9FC5-1B199C9A5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879039"/>
              </p:ext>
            </p:extLst>
          </p:nvPr>
        </p:nvGraphicFramePr>
        <p:xfrm>
          <a:off x="838200" y="1825625"/>
          <a:ext cx="10515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47989758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416833645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50643198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840613470"/>
                    </a:ext>
                  </a:extLst>
                </a:gridCol>
                <a:gridCol w="1450679">
                  <a:extLst>
                    <a:ext uri="{9D8B030D-6E8A-4147-A177-3AD203B41FA5}">
                      <a16:colId xmlns:a16="http://schemas.microsoft.com/office/drawing/2014/main" val="150215359"/>
                    </a:ext>
                  </a:extLst>
                </a:gridCol>
                <a:gridCol w="2054519">
                  <a:extLst>
                    <a:ext uri="{9D8B030D-6E8A-4147-A177-3AD203B41FA5}">
                      <a16:colId xmlns:a16="http://schemas.microsoft.com/office/drawing/2014/main" val="13585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 Bank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0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Carpenter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1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Taxi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3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92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EEF-6945-4DB6-9377-21C4893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318-EBCE-4E22-8B10-8178E274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– labels are provided to the machine during training.</a:t>
            </a:r>
          </a:p>
          <a:p>
            <a:r>
              <a:rPr lang="en-US" dirty="0"/>
              <a:t>Need human intervention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0235-DA06-4EB3-910E-B2C826CF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36" y="2709379"/>
            <a:ext cx="368668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EEF-6945-4DB6-9377-21C4893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318-EBCE-4E22-8B10-8178E274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– no labels are provided to the machine during training.</a:t>
            </a:r>
          </a:p>
          <a:p>
            <a:r>
              <a:rPr lang="en-US" dirty="0"/>
              <a:t>Do not need human intervention</a:t>
            </a:r>
          </a:p>
          <a:p>
            <a:endParaRPr lang="en-US" dirty="0"/>
          </a:p>
        </p:txBody>
      </p:sp>
      <p:pic>
        <p:nvPicPr>
          <p:cNvPr id="1026" name="Picture 2" descr="How does Machine Learning work? And how to Learn it - HowToCreateApps">
            <a:extLst>
              <a:ext uri="{FF2B5EF4-FFF2-40B4-BE49-F238E27FC236}">
                <a16:creationId xmlns:a16="http://schemas.microsoft.com/office/drawing/2014/main" id="{5A23E586-6907-40A5-8C83-A9576527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45" y="3429000"/>
            <a:ext cx="6193708" cy="275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5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2EEF-6945-4DB6-9377-21C4893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318-EBCE-4E22-8B10-8178E274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Semi-supervised learning – labels are provided to some of the observations to the machine during training.</a:t>
            </a:r>
          </a:p>
          <a:p>
            <a:r>
              <a:rPr lang="en-US" dirty="0"/>
              <a:t>Need some human intervention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F4BE6-32F1-4749-A80B-56FA24CC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10" y="3204770"/>
            <a:ext cx="7416779" cy="32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2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360F6-E2F0-44C1-B9AE-6E6B4331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0" t="7030"/>
          <a:stretch/>
        </p:blipFill>
        <p:spPr>
          <a:xfrm>
            <a:off x="1884025" y="1484210"/>
            <a:ext cx="8423950" cy="50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– output are classes / categories </a:t>
            </a:r>
          </a:p>
          <a:p>
            <a:pPr lvl="1"/>
            <a:r>
              <a:rPr lang="en-US" dirty="0"/>
              <a:t>Is there are car, human, dog in a given image</a:t>
            </a:r>
          </a:p>
          <a:p>
            <a:pPr lvl="1"/>
            <a:r>
              <a:rPr lang="en-US" dirty="0"/>
              <a:t>Approve bank loan</a:t>
            </a:r>
          </a:p>
          <a:p>
            <a:pPr lvl="1"/>
            <a:r>
              <a:rPr lang="en-US" dirty="0"/>
              <a:t>Is a tumor malignant / benign</a:t>
            </a:r>
          </a:p>
          <a:p>
            <a:r>
              <a:rPr lang="en-US" dirty="0"/>
              <a:t>Regression – output are numbers </a:t>
            </a:r>
          </a:p>
          <a:p>
            <a:pPr lvl="1"/>
            <a:r>
              <a:rPr lang="en-US" dirty="0"/>
              <a:t>Predict home prices</a:t>
            </a:r>
          </a:p>
          <a:p>
            <a:pPr lvl="1"/>
            <a:r>
              <a:rPr lang="en-US" dirty="0"/>
              <a:t>Number of T-shirts to be produced by a factory</a:t>
            </a:r>
          </a:p>
          <a:p>
            <a:r>
              <a:rPr lang="en-US" dirty="0"/>
              <a:t>Logistical Regression – binary output of 0/1 with probability </a:t>
            </a:r>
          </a:p>
          <a:p>
            <a:pPr lvl="1"/>
            <a:r>
              <a:rPr lang="en-US" dirty="0"/>
              <a:t>Heart attack</a:t>
            </a:r>
          </a:p>
          <a:p>
            <a:pPr lvl="1"/>
            <a:r>
              <a:rPr lang="en-US" dirty="0"/>
              <a:t>University admissions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Customer segmentation</a:t>
            </a:r>
          </a:p>
          <a:p>
            <a:r>
              <a:rPr lang="en-US" dirty="0"/>
              <a:t>Association</a:t>
            </a:r>
          </a:p>
          <a:p>
            <a:pPr lvl="1"/>
            <a:r>
              <a:rPr lang="de-AT" dirty="0"/>
              <a:t>Recommender systems</a:t>
            </a:r>
            <a:endParaRPr lang="en-US" dirty="0"/>
          </a:p>
          <a:p>
            <a:r>
              <a:rPr lang="en-US" dirty="0"/>
              <a:t>Dimension Reduction – for pre-processing data </a:t>
            </a:r>
          </a:p>
          <a:p>
            <a:pPr lvl="1"/>
            <a:r>
              <a:rPr lang="en-US" dirty="0"/>
              <a:t>Remove noise from images to improve picture quality</a:t>
            </a:r>
          </a:p>
        </p:txBody>
      </p:sp>
    </p:spTree>
    <p:extLst>
      <p:ext uri="{BB962C8B-B14F-4D97-AF65-F5344CB8AC3E}">
        <p14:creationId xmlns:p14="http://schemas.microsoft.com/office/powerpoint/2010/main" val="15080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Decision Trees</a:t>
            </a:r>
          </a:p>
        </p:txBody>
      </p:sp>
      <p:pic>
        <p:nvPicPr>
          <p:cNvPr id="2" name="Online Media 1" title="Visual Guide to Decision Trees">
            <a:hlinkClick r:id="" action="ppaction://media"/>
            <a:extLst>
              <a:ext uri="{FF2B5EF4-FFF2-40B4-BE49-F238E27FC236}">
                <a16:creationId xmlns:a16="http://schemas.microsoft.com/office/drawing/2014/main" id="{D4FACCDE-0969-4D44-8542-59AF7B28A05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2895" y="1484671"/>
            <a:ext cx="8648321" cy="488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06253E-EAFF-4A26-AA8B-5AF03853119D}"/>
              </a:ext>
            </a:extLst>
          </p:cNvPr>
          <p:cNvSpPr txBox="1"/>
          <p:nvPr/>
        </p:nvSpPr>
        <p:spPr>
          <a:xfrm>
            <a:off x="1583903" y="6371303"/>
            <a:ext cx="489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https://www.youtube.com/watch?v=zs6yHVtxyv8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8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Machine Learning Process</a:t>
            </a:r>
          </a:p>
        </p:txBody>
      </p:sp>
      <p:pic>
        <p:nvPicPr>
          <p:cNvPr id="2050" name="Picture 2" descr="A simple visual example of how we can use a machine learning model to make a &quot;prediction&quot; on the basis of new input values.">
            <a:extLst>
              <a:ext uri="{FF2B5EF4-FFF2-40B4-BE49-F238E27FC236}">
                <a16:creationId xmlns:a16="http://schemas.microsoft.com/office/drawing/2014/main" id="{8FB554E4-2869-4850-93FE-8C2036932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7"/>
          <a:stretch/>
        </p:blipFill>
        <p:spPr bwMode="auto">
          <a:xfrm>
            <a:off x="1971367" y="2035277"/>
            <a:ext cx="8249265" cy="35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plant, screenshot&#10;&#10;Description automatically generated">
            <a:extLst>
              <a:ext uri="{FF2B5EF4-FFF2-40B4-BE49-F238E27FC236}">
                <a16:creationId xmlns:a16="http://schemas.microsoft.com/office/drawing/2014/main" id="{C37E5AF3-1B84-C60F-B010-BD4C6CF9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50" b="1"/>
          <a:stretch>
            <a:fillRect/>
          </a:stretch>
        </p:blipFill>
        <p:spPr>
          <a:xfrm>
            <a:off x="0" y="1231267"/>
            <a:ext cx="12191996" cy="52888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783AFF2-D303-C120-7E32-9DD263BA36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Data Science Project Cycle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Test Data Split</a:t>
            </a:r>
          </a:p>
        </p:txBody>
      </p:sp>
      <p:pic>
        <p:nvPicPr>
          <p:cNvPr id="3074" name="Picture 2" descr="Holdout Approach/Validation | Applied Supervised Learning with R">
            <a:extLst>
              <a:ext uri="{FF2B5EF4-FFF2-40B4-BE49-F238E27FC236}">
                <a16:creationId xmlns:a16="http://schemas.microsoft.com/office/drawing/2014/main" id="{02E7500A-4191-4CF0-B1CB-830C6ECD6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/>
          <a:stretch/>
        </p:blipFill>
        <p:spPr bwMode="auto">
          <a:xfrm>
            <a:off x="2275245" y="1612490"/>
            <a:ext cx="6691363" cy="19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27F46E4-DC8B-4A73-A95F-0BDEE03E69C6}"/>
              </a:ext>
            </a:extLst>
          </p:cNvPr>
          <p:cNvSpPr/>
          <p:nvPr/>
        </p:nvSpPr>
        <p:spPr>
          <a:xfrm>
            <a:off x="4277031" y="3497824"/>
            <a:ext cx="688258" cy="9758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9189D4-1AC5-474E-B0C1-BFB176B8CE44}"/>
              </a:ext>
            </a:extLst>
          </p:cNvPr>
          <p:cNvSpPr/>
          <p:nvPr/>
        </p:nvSpPr>
        <p:spPr>
          <a:xfrm>
            <a:off x="3411794" y="4473676"/>
            <a:ext cx="2305664" cy="7718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2723F-B5B6-4DE9-8397-326659BCDBA8}"/>
              </a:ext>
            </a:extLst>
          </p:cNvPr>
          <p:cNvSpPr txBox="1"/>
          <p:nvPr/>
        </p:nvSpPr>
        <p:spPr>
          <a:xfrm>
            <a:off x="3800166" y="3671118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X_train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F6ED4-1558-4B27-8760-D2D5D48D6D2F}"/>
              </a:ext>
            </a:extLst>
          </p:cNvPr>
          <p:cNvSpPr txBox="1"/>
          <p:nvPr/>
        </p:nvSpPr>
        <p:spPr>
          <a:xfrm>
            <a:off x="4658158" y="3671118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y_train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3964C1A-B41F-426F-ABAA-9124A650F3DD}"/>
              </a:ext>
            </a:extLst>
          </p:cNvPr>
          <p:cNvSpPr/>
          <p:nvPr/>
        </p:nvSpPr>
        <p:spPr>
          <a:xfrm>
            <a:off x="3468329" y="5281608"/>
            <a:ext cx="688258" cy="63741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778B8-8DFF-4602-AA85-42E0F2F4EAC6}"/>
              </a:ext>
            </a:extLst>
          </p:cNvPr>
          <p:cNvSpPr txBox="1"/>
          <p:nvPr/>
        </p:nvSpPr>
        <p:spPr>
          <a:xfrm>
            <a:off x="3031347" y="5919019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y_train_predict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4D865BF-FDF8-4A50-B7BF-38E5FD926902}"/>
              </a:ext>
            </a:extLst>
          </p:cNvPr>
          <p:cNvSpPr/>
          <p:nvPr/>
        </p:nvSpPr>
        <p:spPr>
          <a:xfrm rot="5400000" flipV="1">
            <a:off x="6152074" y="2994386"/>
            <a:ext cx="1693608" cy="2562840"/>
          </a:xfrm>
          <a:prstGeom prst="bentUpArrow">
            <a:avLst>
              <a:gd name="adj1" fmla="val 14916"/>
              <a:gd name="adj2" fmla="val 15978"/>
              <a:gd name="adj3" fmla="val 271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42E4508-D52C-4F29-BDD1-A566B9689B6F}"/>
              </a:ext>
            </a:extLst>
          </p:cNvPr>
          <p:cNvSpPr/>
          <p:nvPr/>
        </p:nvSpPr>
        <p:spPr>
          <a:xfrm>
            <a:off x="5115235" y="5286528"/>
            <a:ext cx="688258" cy="63741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F99F4-BCD3-4058-9BD1-97946B51B588}"/>
              </a:ext>
            </a:extLst>
          </p:cNvPr>
          <p:cNvSpPr txBox="1"/>
          <p:nvPr/>
        </p:nvSpPr>
        <p:spPr>
          <a:xfrm>
            <a:off x="4648757" y="5923939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y_test_predict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059A2-E14E-4B7A-AA3D-2928A6DDD484}"/>
              </a:ext>
            </a:extLst>
          </p:cNvPr>
          <p:cNvSpPr txBox="1"/>
          <p:nvPr/>
        </p:nvSpPr>
        <p:spPr>
          <a:xfrm>
            <a:off x="6558121" y="4649428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X_test</a:t>
            </a:r>
          </a:p>
        </p:txBody>
      </p:sp>
    </p:spTree>
    <p:extLst>
      <p:ext uri="{BB962C8B-B14F-4D97-AF65-F5344CB8AC3E}">
        <p14:creationId xmlns:p14="http://schemas.microsoft.com/office/powerpoint/2010/main" val="204023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 out in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5685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 - 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only use one tree?</a:t>
            </a:r>
          </a:p>
          <a:p>
            <a:r>
              <a:rPr lang="en-US" dirty="0"/>
              <a:t>Why not build multiple trees and combine their outputs?</a:t>
            </a:r>
          </a:p>
          <a:p>
            <a:r>
              <a:rPr lang="en-US" dirty="0"/>
              <a:t>These types of models are called ensemble models.</a:t>
            </a:r>
          </a:p>
        </p:txBody>
      </p:sp>
    </p:spTree>
    <p:extLst>
      <p:ext uri="{BB962C8B-B14F-4D97-AF65-F5344CB8AC3E}">
        <p14:creationId xmlns:p14="http://schemas.microsoft.com/office/powerpoint/2010/main" val="34216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pic>
        <p:nvPicPr>
          <p:cNvPr id="7" name="Online Media 6" title="Ensemble learners">
            <a:hlinkClick r:id="" action="ppaction://media"/>
            <a:extLst>
              <a:ext uri="{FF2B5EF4-FFF2-40B4-BE49-F238E27FC236}">
                <a16:creationId xmlns:a16="http://schemas.microsoft.com/office/drawing/2014/main" id="{323884A3-EF25-45E4-845D-9DE7D3C8BF5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3162" y="1511095"/>
            <a:ext cx="8344617" cy="4715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2ECB9-D0F6-48BE-B551-904DFB708D03}"/>
              </a:ext>
            </a:extLst>
          </p:cNvPr>
          <p:cNvSpPr txBox="1"/>
          <p:nvPr/>
        </p:nvSpPr>
        <p:spPr>
          <a:xfrm>
            <a:off x="1543665" y="6312309"/>
            <a:ext cx="501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https://www.youtube.com/watch?v=Un9zObFjBH0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0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Classification &gt; 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 out in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64661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Regression</a:t>
            </a:r>
          </a:p>
        </p:txBody>
      </p:sp>
      <p:pic>
        <p:nvPicPr>
          <p:cNvPr id="2" name="Online Media 1" title="Simple Linear Regression for Machine Learning">
            <a:hlinkClick r:id="" action="ppaction://media"/>
            <a:extLst>
              <a:ext uri="{FF2B5EF4-FFF2-40B4-BE49-F238E27FC236}">
                <a16:creationId xmlns:a16="http://schemas.microsoft.com/office/drawing/2014/main" id="{7F643CF5-2621-4263-9909-33EDAA598E6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3161" y="1366684"/>
            <a:ext cx="8739399" cy="4938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B0657-0CBA-4073-AD32-4D53DC6D1110}"/>
              </a:ext>
            </a:extLst>
          </p:cNvPr>
          <p:cNvSpPr txBox="1"/>
          <p:nvPr/>
        </p:nvSpPr>
        <p:spPr>
          <a:xfrm>
            <a:off x="1524001" y="6322144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https://www.youtube.com/watch?v=HoqXask9cN8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6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it out in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95054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Supervised Learning &gt;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B0657-0CBA-4073-AD32-4D53DC6D1110}"/>
              </a:ext>
            </a:extLst>
          </p:cNvPr>
          <p:cNvSpPr txBox="1"/>
          <p:nvPr/>
        </p:nvSpPr>
        <p:spPr>
          <a:xfrm>
            <a:off x="1524001" y="6322144"/>
            <a:ext cx="500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https://www.youtube.com/watch?v=SZ--3sUoNmY</a:t>
            </a:r>
            <a:r>
              <a:rPr lang="en-US" dirty="0"/>
              <a:t> </a:t>
            </a:r>
          </a:p>
        </p:txBody>
      </p:sp>
      <p:pic>
        <p:nvPicPr>
          <p:cNvPr id="7" name="Online Media 6" title="Multivariate Linear Regression | Machine Learning">
            <a:hlinkClick r:id="" action="ppaction://media"/>
            <a:extLst>
              <a:ext uri="{FF2B5EF4-FFF2-40B4-BE49-F238E27FC236}">
                <a16:creationId xmlns:a16="http://schemas.microsoft.com/office/drawing/2014/main" id="{F26BD86B-6484-45CF-B5E6-B8D7EF0C4E7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38865" y="1256378"/>
            <a:ext cx="8996516" cy="50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 – used to calculate optimal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5AC0A-332D-4C71-B436-ABD29D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uses the equation: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w*x + b</a:t>
            </a:r>
          </a:p>
          <a:p>
            <a:r>
              <a:rPr lang="en-US" dirty="0"/>
              <a:t>For each observation (x), there is a corresponding output (y)</a:t>
            </a:r>
          </a:p>
          <a:p>
            <a:r>
              <a:rPr lang="en-US" dirty="0"/>
              <a:t>What should be the values of w and b so that the predicted outputs during training are as close to the actual outputs as possible for a given combination of w and b values?</a:t>
            </a:r>
          </a:p>
          <a:p>
            <a:r>
              <a:rPr lang="en-US" dirty="0"/>
              <a:t>How do we do this?</a:t>
            </a:r>
          </a:p>
          <a:p>
            <a:r>
              <a:rPr lang="en-US" dirty="0"/>
              <a:t>Using a cost or loss function such as root mean square of the difference between predicted and actual values. </a:t>
            </a:r>
          </a:p>
        </p:txBody>
      </p:sp>
    </p:spTree>
    <p:extLst>
      <p:ext uri="{BB962C8B-B14F-4D97-AF65-F5344CB8AC3E}">
        <p14:creationId xmlns:p14="http://schemas.microsoft.com/office/powerpoint/2010/main" val="403070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</a:t>
            </a:r>
          </a:p>
        </p:txBody>
      </p:sp>
      <p:pic>
        <p:nvPicPr>
          <p:cNvPr id="2" name="Online Media 1" title="Linear Regression Cost Function | Machine Learning |  Explained Simply">
            <a:hlinkClick r:id="" action="ppaction://media"/>
            <a:extLst>
              <a:ext uri="{FF2B5EF4-FFF2-40B4-BE49-F238E27FC236}">
                <a16:creationId xmlns:a16="http://schemas.microsoft.com/office/drawing/2014/main" id="{E139518D-5C10-4518-9ED7-347C1C90510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1820" y="1306379"/>
            <a:ext cx="8619920" cy="4870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3C1A5-E58B-472E-BC9B-F0052127FBAB}"/>
              </a:ext>
            </a:extLst>
          </p:cNvPr>
          <p:cNvSpPr txBox="1"/>
          <p:nvPr/>
        </p:nvSpPr>
        <p:spPr>
          <a:xfrm>
            <a:off x="1573161" y="6311900"/>
            <a:ext cx="495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https://www.youtube.com/watch?v=yt7fzvwfWHs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5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731A809-A18F-3F21-E549-928306B2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96" b="-1"/>
          <a:stretch>
            <a:fillRect/>
          </a:stretch>
        </p:blipFill>
        <p:spPr>
          <a:xfrm>
            <a:off x="0" y="1231267"/>
            <a:ext cx="12191996" cy="52927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75331C-3C62-D544-C7DE-9D53F40488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Data Science Project Cycle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D885A-14D5-417D-B691-E937424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Generalized Cost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8939-0660-4417-9756-9340AC8A1D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8856" y="4333454"/>
            <a:ext cx="6015370" cy="700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b="0" i="0" dirty="0">
                <a:solidFill>
                  <a:srgbClr val="292929"/>
                </a:solidFill>
                <a:effectLst/>
                <a:latin typeface="source-serif-pro"/>
              </a:rPr>
              <a:t>h₀(x) = </a:t>
            </a:r>
            <a:r>
              <a:rPr lang="el-GR" b="0" i="0" dirty="0">
                <a:solidFill>
                  <a:srgbClr val="292929"/>
                </a:solidFill>
                <a:effectLst/>
                <a:latin typeface="source-serif-pro"/>
              </a:rPr>
              <a:t>θ₀ + θ₁</a:t>
            </a:r>
            <a:r>
              <a:rPr lang="de-AT" b="0" i="0" dirty="0">
                <a:solidFill>
                  <a:srgbClr val="292929"/>
                </a:solidFill>
                <a:effectLst/>
                <a:latin typeface="source-serif-pro"/>
              </a:rPr>
              <a:t>x₁ + </a:t>
            </a:r>
            <a:r>
              <a:rPr lang="el-GR" b="0" i="0" dirty="0">
                <a:solidFill>
                  <a:srgbClr val="292929"/>
                </a:solidFill>
                <a:effectLst/>
                <a:latin typeface="source-serif-pro"/>
              </a:rPr>
              <a:t>θ₂</a:t>
            </a:r>
            <a:r>
              <a:rPr lang="de-AT" b="0" i="0" dirty="0">
                <a:solidFill>
                  <a:srgbClr val="292929"/>
                </a:solidFill>
                <a:effectLst/>
                <a:latin typeface="source-serif-pro"/>
              </a:rPr>
              <a:t>x₂ + ……… </a:t>
            </a:r>
            <a:r>
              <a:rPr lang="el-GR" b="0" i="0" dirty="0">
                <a:solidFill>
                  <a:srgbClr val="292929"/>
                </a:solidFill>
                <a:effectLst/>
                <a:latin typeface="source-serif-pro"/>
              </a:rPr>
              <a:t>θₙ</a:t>
            </a:r>
            <a:r>
              <a:rPr lang="de-AT" b="0" i="0" dirty="0">
                <a:solidFill>
                  <a:srgbClr val="292929"/>
                </a:solidFill>
                <a:effectLst/>
                <a:latin typeface="source-serif-pro"/>
              </a:rPr>
              <a:t>xₙ</a:t>
            </a:r>
          </a:p>
        </p:txBody>
      </p:sp>
      <p:pic>
        <p:nvPicPr>
          <p:cNvPr id="4098" name="Picture 2" descr="[L2] Linear Regression (Multivariate). Cost Function. Hypothesis. Gradient">
            <a:extLst>
              <a:ext uri="{FF2B5EF4-FFF2-40B4-BE49-F238E27FC236}">
                <a16:creationId xmlns:a16="http://schemas.microsoft.com/office/drawing/2014/main" id="{1F2D6E3C-1A35-4899-B9AA-F21B5FE2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72" y="4824150"/>
            <a:ext cx="6241312" cy="15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A32E5-0639-43F9-A2AC-7E9369826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" t="20311" b="25196"/>
          <a:stretch/>
        </p:blipFill>
        <p:spPr>
          <a:xfrm>
            <a:off x="4633463" y="2464494"/>
            <a:ext cx="6241312" cy="1095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4450A-84EE-4BA0-AD7F-CDC8AA6E9A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62" t="57363" r="25090" b="12004"/>
          <a:stretch/>
        </p:blipFill>
        <p:spPr>
          <a:xfrm>
            <a:off x="4633463" y="1690688"/>
            <a:ext cx="3583172" cy="685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AF243F-E639-4BE2-8E1A-5AC17C152AF6}"/>
              </a:ext>
            </a:extLst>
          </p:cNvPr>
          <p:cNvSpPr txBox="1"/>
          <p:nvPr/>
        </p:nvSpPr>
        <p:spPr>
          <a:xfrm>
            <a:off x="1255085" y="4936479"/>
            <a:ext cx="4030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b="0" i="0" dirty="0">
                <a:solidFill>
                  <a:srgbClr val="292929"/>
                </a:solidFill>
                <a:effectLst/>
                <a:latin typeface="source-serif-pro"/>
              </a:rPr>
              <a:t>[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For multiple features</a:t>
            </a:r>
            <a:r>
              <a:rPr lang="de-AT" sz="2400" b="0" i="0" dirty="0">
                <a:solidFill>
                  <a:srgbClr val="292929"/>
                </a:solidFill>
                <a:effectLst/>
                <a:latin typeface="source-serif-pro"/>
              </a:rPr>
              <a:t>]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0D708-0629-4F0F-8D74-BBD3AA113E88}"/>
              </a:ext>
            </a:extLst>
          </p:cNvPr>
          <p:cNvSpPr txBox="1"/>
          <p:nvPr/>
        </p:nvSpPr>
        <p:spPr>
          <a:xfrm>
            <a:off x="1255085" y="2092106"/>
            <a:ext cx="4030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b="0" i="0" dirty="0">
                <a:solidFill>
                  <a:srgbClr val="292929"/>
                </a:solidFill>
                <a:effectLst/>
                <a:latin typeface="source-serif-pro"/>
              </a:rPr>
              <a:t>[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For single feature</a:t>
            </a:r>
            <a:r>
              <a:rPr lang="de-AT" sz="2400" b="0" i="0" dirty="0">
                <a:solidFill>
                  <a:srgbClr val="292929"/>
                </a:solidFill>
                <a:effectLst/>
                <a:latin typeface="source-serif-pro"/>
              </a:rPr>
              <a:t>]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27E2A-D439-49B0-9FC5-32848ACBD0BF}"/>
              </a:ext>
            </a:extLst>
          </p:cNvPr>
          <p:cNvSpPr/>
          <p:nvPr/>
        </p:nvSpPr>
        <p:spPr>
          <a:xfrm>
            <a:off x="4296697" y="1690688"/>
            <a:ext cx="6578078" cy="195708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5A23B-4040-4285-A12B-8FF513BAA94F}"/>
              </a:ext>
            </a:extLst>
          </p:cNvPr>
          <p:cNvSpPr/>
          <p:nvPr/>
        </p:nvSpPr>
        <p:spPr>
          <a:xfrm>
            <a:off x="4301612" y="4340484"/>
            <a:ext cx="6578078" cy="195708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286-521D-4C67-818F-B831AB8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378E8-27FF-40A5-8231-5FE972A78705}"/>
              </a:ext>
            </a:extLst>
          </p:cNvPr>
          <p:cNvSpPr txBox="1"/>
          <p:nvPr/>
        </p:nvSpPr>
        <p:spPr>
          <a:xfrm>
            <a:off x="5775991" y="1327355"/>
            <a:ext cx="5270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T-shirt size (S, M, L) is to be determined using height and weight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2 features x1 &amp; x2 (height &amp; weight)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an odd value of k (typically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data - normalize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Euclidean (or Manhattan) distance of the new point from the nearest k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the new data point to the majority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No training required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A92987-1275-40CF-9F63-6A269ED59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8" t="23497" r="12320" b="46380"/>
          <a:stretch/>
        </p:blipFill>
        <p:spPr bwMode="auto">
          <a:xfrm>
            <a:off x="589935" y="2025445"/>
            <a:ext cx="5248932" cy="41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C3F10-FBF2-4514-B166-A29828BB3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55" t="5804" b="39894"/>
          <a:stretch/>
        </p:blipFill>
        <p:spPr>
          <a:xfrm>
            <a:off x="6735098" y="4066930"/>
            <a:ext cx="3018504" cy="24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2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286-521D-4C67-818F-B831AB8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23564-2D21-F78E-D964-8D0C42C65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6" t="24653" r="16964" b="2721"/>
          <a:stretch/>
        </p:blipFill>
        <p:spPr>
          <a:xfrm>
            <a:off x="1679510" y="2191508"/>
            <a:ext cx="7595119" cy="447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467EB-5D09-6716-9B19-BF012CDF5530}"/>
              </a:ext>
            </a:extLst>
          </p:cNvPr>
          <p:cNvSpPr txBox="1"/>
          <p:nvPr/>
        </p:nvSpPr>
        <p:spPr>
          <a:xfrm>
            <a:off x="5670636" y="1714473"/>
            <a:ext cx="213475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de-AT" sz="2800" dirty="0"/>
              <a:t>Actual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53899-A8C4-DF26-B7E6-E0C7F1913794}"/>
              </a:ext>
            </a:extLst>
          </p:cNvPr>
          <p:cNvSpPr txBox="1"/>
          <p:nvPr/>
        </p:nvSpPr>
        <p:spPr>
          <a:xfrm rot="16200000">
            <a:off x="11266" y="4730944"/>
            <a:ext cx="260225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de-AT" sz="2800" dirty="0"/>
              <a:t>Predicted Values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46EC5E2-6445-86F7-1567-24D86A058039}"/>
              </a:ext>
            </a:extLst>
          </p:cNvPr>
          <p:cNvSpPr/>
          <p:nvPr/>
        </p:nvSpPr>
        <p:spPr>
          <a:xfrm>
            <a:off x="10111153" y="3367454"/>
            <a:ext cx="1424355" cy="1222132"/>
          </a:xfrm>
          <a:prstGeom prst="wedgeRoundRectCallout">
            <a:avLst>
              <a:gd name="adj1" fmla="val -135833"/>
              <a:gd name="adj2" fmla="val 286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When model predicted that a person has Covid, but actually does not have Covid.</a:t>
            </a:r>
            <a:endParaRPr lang="de-AT" sz="11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592CB9F-B1E1-3FAB-0556-104EC7C29A3B}"/>
              </a:ext>
            </a:extLst>
          </p:cNvPr>
          <p:cNvSpPr/>
          <p:nvPr/>
        </p:nvSpPr>
        <p:spPr>
          <a:xfrm>
            <a:off x="10111153" y="5299788"/>
            <a:ext cx="1424355" cy="1222132"/>
          </a:xfrm>
          <a:prstGeom prst="wedgeRoundRectCallout">
            <a:avLst>
              <a:gd name="adj1" fmla="val -309290"/>
              <a:gd name="adj2" fmla="val 20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When model predicted that a person does not have Covid, but actually has Covid.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3104200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286-521D-4C67-818F-B831AB8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27FB7-DF32-8CAD-D57E-C90F0273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70" y="5327778"/>
            <a:ext cx="51244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AF57D-1D88-7542-4118-5C7C5423B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5" t="9549" r="7990" b="6904"/>
          <a:stretch/>
        </p:blipFill>
        <p:spPr>
          <a:xfrm>
            <a:off x="923729" y="1690688"/>
            <a:ext cx="5710334" cy="2920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5C8F4-BF51-BA37-D0F7-3C82F0AFD7D7}"/>
              </a:ext>
            </a:extLst>
          </p:cNvPr>
          <p:cNvSpPr txBox="1"/>
          <p:nvPr/>
        </p:nvSpPr>
        <p:spPr>
          <a:xfrm>
            <a:off x="2943154" y="4496873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/>
              <a:t>Skewed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C2F4E-86AE-332A-7861-439DF39E38E5}"/>
              </a:ext>
            </a:extLst>
          </p:cNvPr>
          <p:cNvSpPr txBox="1"/>
          <p:nvPr/>
        </p:nvSpPr>
        <p:spPr>
          <a:xfrm>
            <a:off x="7552593" y="2294792"/>
            <a:ext cx="4182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a dataset has three targets named “A”, “B”, and “C” skewed with 200, 30, and 20 records.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 the predictions give 180, 20, and 10 correct predictions in each target.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= 84% = (180+20+10)/(200+30+20).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does not give an image of how bad “B” and “C” predictions are as they have individual accuracy of 66% and 50%.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50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286-521D-4C67-818F-B831AB8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ED65509-5754-D2D6-4288-66321CF3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37" y="1936873"/>
            <a:ext cx="5169964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874-C3B3-A4F3-94EB-42ABC1E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97FC-22E8-0051-8821-2C30A6AC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Examples where high precision is needed:</a:t>
            </a:r>
          </a:p>
          <a:p>
            <a:pPr lvl="1"/>
            <a:r>
              <a:rPr lang="en-US" dirty="0"/>
              <a:t>Restricted model in YouTube to restrict the violent and adult videos for kids. So, model focus on high precision {TP/(TP+FP)} by </a:t>
            </a:r>
            <a:r>
              <a:rPr lang="en-US" u="sng" dirty="0"/>
              <a:t>reducing FPs</a:t>
            </a:r>
            <a:r>
              <a:rPr lang="en-US" dirty="0"/>
              <a:t>. Meaning, if model has classified the video is good for kids it must be safe to watch by kids.</a:t>
            </a:r>
          </a:p>
          <a:p>
            <a:pPr lvl="1"/>
            <a:r>
              <a:rPr lang="en-US" dirty="0"/>
              <a:t>Classify a customer as shoplifter only when he/she is actually a shop lifter. Reduce FP =&gt; high precision {TP/(TP+FP)}.</a:t>
            </a:r>
          </a:p>
          <a:p>
            <a:r>
              <a:rPr lang="en-US" dirty="0"/>
              <a:t>Examples where high recall is needed:</a:t>
            </a:r>
          </a:p>
          <a:p>
            <a:pPr lvl="1"/>
            <a:r>
              <a:rPr lang="en-US" dirty="0"/>
              <a:t>Model to detect cancer in patient. The model must have high recall {TP/(TP+FN)} =&gt; </a:t>
            </a:r>
            <a:r>
              <a:rPr lang="en-US" u="sng" dirty="0"/>
              <a:t>reduce FNs</a:t>
            </a:r>
            <a:r>
              <a:rPr lang="en-US" dirty="0"/>
              <a:t>. If model predicts a patient does not have a disease, he/she must not have the disease.</a:t>
            </a:r>
          </a:p>
          <a:p>
            <a:pPr lvl="1"/>
            <a:r>
              <a:rPr lang="en-US" dirty="0"/>
              <a:t>Model to detect if a loan applicant is not a defaulter. Model requires high recall {TP/(TP+FN)}. If the model detects that applicant is not a defaulter, the applicant must not be a defaulter.</a:t>
            </a:r>
          </a:p>
        </p:txBody>
      </p:sp>
    </p:spTree>
    <p:extLst>
      <p:ext uri="{BB962C8B-B14F-4D97-AF65-F5344CB8AC3E}">
        <p14:creationId xmlns:p14="http://schemas.microsoft.com/office/powerpoint/2010/main" val="3372413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874-C3B3-A4F3-94EB-42ABC1E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97FC-22E8-0051-8821-2C30A6AC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overcome the precision recall tradeoff, use F1 score: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0CE43F3-15C8-90E0-ADC3-E7E55F0A52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7" r="21996"/>
          <a:stretch/>
        </p:blipFill>
        <p:spPr>
          <a:xfrm>
            <a:off x="3379134" y="3073339"/>
            <a:ext cx="4032782" cy="9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6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3874-C3B3-A4F3-94EB-42ABC1EC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de-AT" dirty="0"/>
          </a:p>
        </p:txBody>
      </p:sp>
      <p:pic>
        <p:nvPicPr>
          <p:cNvPr id="7" name="Online Media 6" title="Precision, Recall, &amp; F1 Score Intuitively Explained">
            <a:hlinkClick r:id="" action="ppaction://media"/>
            <a:extLst>
              <a:ext uri="{FF2B5EF4-FFF2-40B4-BE49-F238E27FC236}">
                <a16:creationId xmlns:a16="http://schemas.microsoft.com/office/drawing/2014/main" id="{F0D1BA6B-5B76-B794-C5AF-915874C68CD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23392" y="1321486"/>
            <a:ext cx="6474558" cy="4855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79A97-C51F-2F59-B0FA-B0F0FF97C487}"/>
              </a:ext>
            </a:extLst>
          </p:cNvPr>
          <p:cNvSpPr txBox="1"/>
          <p:nvPr/>
        </p:nvSpPr>
        <p:spPr>
          <a:xfrm>
            <a:off x="838200" y="631190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4"/>
              </a:rPr>
              <a:t>https://www.youtube.com/watch?v=8d3JbbSj-I8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0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D4C4443-4EFB-72DB-9522-22DAA4A5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97"/>
          <a:stretch>
            <a:fillRect/>
          </a:stretch>
        </p:blipFill>
        <p:spPr>
          <a:xfrm>
            <a:off x="0" y="1240319"/>
            <a:ext cx="12191996" cy="5279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6C83B-A726-3DB0-4DBD-34AF530F56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Data Science Project Cycle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938D3A5-233F-DBBD-36BA-46D1D34A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86"/>
          <a:stretch>
            <a:fillRect/>
          </a:stretch>
        </p:blipFill>
        <p:spPr>
          <a:xfrm>
            <a:off x="0" y="1231267"/>
            <a:ext cx="12191996" cy="53006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3C7C92-2D7F-9072-8304-05E61DE11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Data Science Project Cycle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59517DC-5D6B-808E-6536-1A9F5318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45"/>
            <a:ext cx="12191996" cy="62408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140B-F35F-4697-AC06-9BE565F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18C5-60EA-4D74-A58B-36E96062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Rectangular data</a:t>
            </a:r>
          </a:p>
          <a:p>
            <a:r>
              <a:rPr lang="en-US" dirty="0"/>
              <a:t>Time-series data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Cost function</a:t>
            </a:r>
          </a:p>
          <a:p>
            <a:r>
              <a:rPr lang="en-US" dirty="0"/>
              <a:t>Hyperparameters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140B-F35F-4697-AC06-9BE565F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18C5-60EA-4D74-A58B-36E96062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730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Arthur Samuel (1959): Field of study that gives computers the ability to learn without being explicitly programmed.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226-AD26-4BB2-BF41-53B4ABC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 – Example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85850-7E83-49FD-9FC5-1B199C9A5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02538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798975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02153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85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of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0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1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3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9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1096</Words>
  <Application>Microsoft Office PowerPoint</Application>
  <PresentationFormat>Widescreen</PresentationFormat>
  <Paragraphs>198</Paragraphs>
  <Slides>37</Slides>
  <Notes>5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source-serif-pro</vt:lpstr>
      <vt:lpstr>Office Theme</vt:lpstr>
      <vt:lpstr>Data Science Project Cycle Overview</vt:lpstr>
      <vt:lpstr>Data Science Project Cycle Overview</vt:lpstr>
      <vt:lpstr>Data Science Project Cycle Overview</vt:lpstr>
      <vt:lpstr>Data Science Project Cycle Overview</vt:lpstr>
      <vt:lpstr>Data Science Project Cycle Overview</vt:lpstr>
      <vt:lpstr>PowerPoint Presentation</vt:lpstr>
      <vt:lpstr>Terms</vt:lpstr>
      <vt:lpstr>Machine Learning</vt:lpstr>
      <vt:lpstr>Machine Learning Problem – Example 1</vt:lpstr>
      <vt:lpstr>Machine Learning Problem – Example 2</vt:lpstr>
      <vt:lpstr>Machine Learning Problem – Example 3</vt:lpstr>
      <vt:lpstr>Types of Machine Learning Problems</vt:lpstr>
      <vt:lpstr>Types of Machine Learning Problems</vt:lpstr>
      <vt:lpstr>Types of Machine Learning Problems</vt:lpstr>
      <vt:lpstr>Types of Machine Learning Problems</vt:lpstr>
      <vt:lpstr>Supervised Learning Types</vt:lpstr>
      <vt:lpstr>Unsupervised Learning Types</vt:lpstr>
      <vt:lpstr>Supervised Learning &gt; Decision Trees</vt:lpstr>
      <vt:lpstr>Machine Learning Process</vt:lpstr>
      <vt:lpstr>Train Test Data Split</vt:lpstr>
      <vt:lpstr>Supervised Learning &gt; Decision Trees</vt:lpstr>
      <vt:lpstr>Ensemble Models - Random Forest</vt:lpstr>
      <vt:lpstr>Ensemble Models</vt:lpstr>
      <vt:lpstr>Supervised Learning &gt; Classification &gt; Random Forest</vt:lpstr>
      <vt:lpstr>Supervised Learning &gt; Regression</vt:lpstr>
      <vt:lpstr>Supervised Learning &gt; Regression</vt:lpstr>
      <vt:lpstr>Supervised Learning &gt; Regression</vt:lpstr>
      <vt:lpstr>Cost Function – used to calculate optimal parameters</vt:lpstr>
      <vt:lpstr>Cost Function</vt:lpstr>
      <vt:lpstr>Generalized Cost Function</vt:lpstr>
      <vt:lpstr>K Nearest Neighbors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</vt:vector>
  </TitlesOfParts>
  <Company>s IT Solutions AT Spardat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Puneet 6002 ED</dc:creator>
  <cp:lastModifiedBy>Dipl.-Ing. Puneet Teja</cp:lastModifiedBy>
  <cp:revision>12</cp:revision>
  <dcterms:created xsi:type="dcterms:W3CDTF">2022-11-29T17:15:54Z</dcterms:created>
  <dcterms:modified xsi:type="dcterms:W3CDTF">2023-02-23T16:01:12Z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939b85-7e40-4a1d-91e1-0e84c3b219d7_Enabled">
    <vt:lpwstr>true</vt:lpwstr>
  </property>
  <property fmtid="{D5CDD505-2E9C-101B-9397-08002B2CF9AE}" pid="3" name="MSIP_Label_38939b85-7e40-4a1d-91e1-0e84c3b219d7_SetDate">
    <vt:lpwstr>2022-11-29T17:15:55Z</vt:lpwstr>
  </property>
  <property fmtid="{D5CDD505-2E9C-101B-9397-08002B2CF9AE}" pid="4" name="MSIP_Label_38939b85-7e40-4a1d-91e1-0e84c3b219d7_Method">
    <vt:lpwstr>Standard</vt:lpwstr>
  </property>
  <property fmtid="{D5CDD505-2E9C-101B-9397-08002B2CF9AE}" pid="5" name="MSIP_Label_38939b85-7e40-4a1d-91e1-0e84c3b219d7_Name">
    <vt:lpwstr>38939b85-7e40-4a1d-91e1-0e84c3b219d7</vt:lpwstr>
  </property>
  <property fmtid="{D5CDD505-2E9C-101B-9397-08002B2CF9AE}" pid="6" name="MSIP_Label_38939b85-7e40-4a1d-91e1-0e84c3b219d7_SiteId">
    <vt:lpwstr>3ad0376a-54d3-49a6-9e20-52de0a92fc89</vt:lpwstr>
  </property>
  <property fmtid="{D5CDD505-2E9C-101B-9397-08002B2CF9AE}" pid="7" name="MSIP_Label_38939b85-7e40-4a1d-91e1-0e84c3b219d7_ActionId">
    <vt:lpwstr>60d0e08f-9226-4e7f-8cb2-b2fb61253750</vt:lpwstr>
  </property>
  <property fmtid="{D5CDD505-2E9C-101B-9397-08002B2CF9AE}" pid="8" name="MSIP_Label_38939b85-7e40-4a1d-91e1-0e84c3b219d7_ContentBits">
    <vt:lpwstr>0</vt:lpwstr>
  </property>
</Properties>
</file>