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365" r:id="rId2"/>
    <p:sldId id="366" r:id="rId3"/>
    <p:sldId id="390" r:id="rId4"/>
    <p:sldId id="392" r:id="rId5"/>
    <p:sldId id="393" r:id="rId6"/>
    <p:sldId id="371" r:id="rId7"/>
    <p:sldId id="385" r:id="rId8"/>
    <p:sldId id="372" r:id="rId9"/>
    <p:sldId id="368" r:id="rId10"/>
    <p:sldId id="382" r:id="rId11"/>
    <p:sldId id="383" r:id="rId12"/>
    <p:sldId id="369" r:id="rId13"/>
    <p:sldId id="374" r:id="rId14"/>
    <p:sldId id="373" r:id="rId15"/>
    <p:sldId id="378" r:id="rId16"/>
    <p:sldId id="376" r:id="rId17"/>
    <p:sldId id="381" r:id="rId18"/>
    <p:sldId id="375" r:id="rId19"/>
    <p:sldId id="379" r:id="rId20"/>
    <p:sldId id="389" r:id="rId21"/>
    <p:sldId id="370" r:id="rId22"/>
    <p:sldId id="384" r:id="rId23"/>
    <p:sldId id="386" r:id="rId24"/>
    <p:sldId id="387" r:id="rId25"/>
    <p:sldId id="388" r:id="rId26"/>
    <p:sldId id="394" r:id="rId27"/>
    <p:sldId id="395" r:id="rId28"/>
    <p:sldId id="396" r:id="rId29"/>
    <p:sldId id="398" r:id="rId30"/>
    <p:sldId id="399" r:id="rId31"/>
    <p:sldId id="397" r:id="rId32"/>
    <p:sldId id="400" r:id="rId33"/>
    <p:sldId id="469" r:id="rId34"/>
    <p:sldId id="471" r:id="rId35"/>
    <p:sldId id="401" r:id="rId36"/>
    <p:sldId id="402" r:id="rId37"/>
    <p:sldId id="403" r:id="rId38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4"/>
    <p:restoredTop sz="94630" autoAdjust="0"/>
  </p:normalViewPr>
  <p:slideViewPr>
    <p:cSldViewPr snapToGrid="0">
      <p:cViewPr varScale="1">
        <p:scale>
          <a:sx n="113" d="100"/>
          <a:sy n="113" d="100"/>
        </p:scale>
        <p:origin x="1216" y="184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3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an existing articles container image in the IBM Cloud container registry</a:t>
            </a:r>
          </a:p>
          <a:p>
            <a:endParaRPr lang="en-US" dirty="0"/>
          </a:p>
          <a:p>
            <a:r>
              <a:rPr lang="en-US" dirty="0"/>
              <a:t>We have a Kubernetes Services on IBM Cloud</a:t>
            </a:r>
          </a:p>
          <a:p>
            <a:r>
              <a:rPr lang="en-US" dirty="0"/>
              <a:t>We using a free Cluster with one Worker Node</a:t>
            </a:r>
          </a:p>
          <a:p>
            <a:endParaRPr lang="en-US" dirty="0"/>
          </a:p>
          <a:p>
            <a:r>
              <a:rPr lang="en-US" dirty="0"/>
              <a:t>In the deployment </a:t>
            </a:r>
            <a:r>
              <a:rPr lang="en-US" dirty="0" err="1"/>
              <a:t>yaml</a:t>
            </a:r>
            <a:r>
              <a:rPr lang="en-US" dirty="0"/>
              <a:t> we define how to deploy a articles microservice from the container registry to a pod in Kubernetes.</a:t>
            </a:r>
          </a:p>
          <a:p>
            <a:r>
              <a:rPr lang="en-US" dirty="0"/>
              <a:t>We provide the name and the version information to identify the microservice inside Kubernetes.</a:t>
            </a:r>
          </a:p>
          <a:p>
            <a:r>
              <a:rPr lang="en-US" dirty="0"/>
              <a:t>Also we add port information  to a access the service inside in the pod.</a:t>
            </a:r>
          </a:p>
          <a:p>
            <a:r>
              <a:rPr lang="en-US" dirty="0" err="1"/>
              <a:t>Ofcause</a:t>
            </a:r>
            <a:r>
              <a:rPr lang="en-US" dirty="0"/>
              <a:t> we add the information, where the where Kubernetes can </a:t>
            </a:r>
            <a:r>
              <a:rPr lang="en-US" dirty="0" err="1"/>
              <a:t>finde</a:t>
            </a:r>
            <a:r>
              <a:rPr lang="en-US" dirty="0"/>
              <a:t> the container image resource in the container registry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9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access the microservice in the Pod from outside and inside the Kubernetes we define a service.</a:t>
            </a:r>
          </a:p>
          <a:p>
            <a:r>
              <a:rPr lang="en-US" dirty="0"/>
              <a:t>The service contains the information on how to find the microservice inside Kubernetes and maps port information to access the microservice.</a:t>
            </a:r>
          </a:p>
          <a:p>
            <a:endParaRPr lang="en-US" dirty="0"/>
          </a:p>
          <a:p>
            <a:r>
              <a:rPr lang="en-US" dirty="0"/>
              <a:t>During the a automated deploy we can see the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7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626579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370565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B3203D-85D9-6545-B423-9D81096F49AD}"/>
              </a:ext>
            </a:extLst>
          </p:cNvPr>
          <p:cNvSpPr/>
          <p:nvPr/>
        </p:nvSpPr>
        <p:spPr>
          <a:xfrm>
            <a:off x="4604311" y="4479462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0283675-909E-6E47-B8E8-CD4544C475F6}"/>
              </a:ext>
            </a:extLst>
          </p:cNvPr>
          <p:cNvSpPr/>
          <p:nvPr/>
        </p:nvSpPr>
        <p:spPr>
          <a:xfrm>
            <a:off x="4589314" y="2243228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42373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7165753" y="276404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53" y="2463154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7140173" y="585603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1478121" y="2658171"/>
            <a:ext cx="2777356" cy="183358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1280115" y="2274873"/>
            <a:ext cx="8986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Hyper-V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1567002" y="2802642"/>
            <a:ext cx="15085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962309" y="1777347"/>
            <a:ext cx="1534238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Windows 10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137139" y="2197135"/>
            <a:ext cx="3447660" cy="258587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970D1-3B6E-B043-B99B-B47A6A2D2F8E}"/>
              </a:ext>
            </a:extLst>
          </p:cNvPr>
          <p:cNvSpPr/>
          <p:nvPr/>
        </p:nvSpPr>
        <p:spPr>
          <a:xfrm>
            <a:off x="1711569" y="3228649"/>
            <a:ext cx="2321169" cy="1107366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95A818-EC61-A244-AE01-08D940047107}"/>
              </a:ext>
            </a:extLst>
          </p:cNvPr>
          <p:cNvSpPr txBox="1"/>
          <p:nvPr/>
        </p:nvSpPr>
        <p:spPr>
          <a:xfrm>
            <a:off x="1811880" y="3267188"/>
            <a:ext cx="209817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0420B-D7DC-FD4E-BCEF-ADC2036C9D2F}"/>
              </a:ext>
            </a:extLst>
          </p:cNvPr>
          <p:cNvSpPr txBox="1"/>
          <p:nvPr/>
        </p:nvSpPr>
        <p:spPr>
          <a:xfrm>
            <a:off x="5004734" y="3608937"/>
            <a:ext cx="20606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ending build context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3A045-5651-C546-A867-A5BF2FC7B690}"/>
              </a:ext>
            </a:extLst>
          </p:cNvPr>
          <p:cNvSpPr txBox="1"/>
          <p:nvPr/>
        </p:nvSpPr>
        <p:spPr>
          <a:xfrm>
            <a:off x="998584" y="668746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380365" y="3942774"/>
            <a:ext cx="4001876" cy="110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14748-AF90-FA49-8704-1CD18771CD1A}"/>
              </a:ext>
            </a:extLst>
          </p:cNvPr>
          <p:cNvSpPr txBox="1"/>
          <p:nvPr/>
        </p:nvSpPr>
        <p:spPr>
          <a:xfrm>
            <a:off x="1916453" y="3875370"/>
            <a:ext cx="133610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bmcloud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build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B18974-CE3C-C948-B1FD-90A030367EC4}"/>
              </a:ext>
            </a:extLst>
          </p:cNvPr>
          <p:cNvSpPr txBox="1"/>
          <p:nvPr/>
        </p:nvSpPr>
        <p:spPr>
          <a:xfrm>
            <a:off x="1802498" y="3594587"/>
            <a:ext cx="191638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Bash script and CLI usage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E24A8B-AFC5-F64A-86DD-BCA7871913F5}"/>
              </a:ext>
            </a:extLst>
          </p:cNvPr>
          <p:cNvSpPr txBox="1"/>
          <p:nvPr/>
        </p:nvSpPr>
        <p:spPr>
          <a:xfrm>
            <a:off x="7456645" y="3583689"/>
            <a:ext cx="157975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Build </a:t>
            </a:r>
            <a:r>
              <a:rPr lang="en-US" sz="1200" dirty="0">
                <a:solidFill>
                  <a:srgbClr val="000000"/>
                </a:solidFill>
              </a:rPr>
              <a:t>container image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124563-844E-E148-A1FE-78B2863B64CE}"/>
              </a:ext>
            </a:extLst>
          </p:cNvPr>
          <p:cNvSpPr txBox="1"/>
          <p:nvPr/>
        </p:nvSpPr>
        <p:spPr>
          <a:xfrm>
            <a:off x="7460651" y="3934506"/>
            <a:ext cx="157174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Save </a:t>
            </a:r>
            <a:r>
              <a:rPr lang="en-US" sz="1200" dirty="0">
                <a:solidFill>
                  <a:srgbClr val="000000"/>
                </a:solidFill>
              </a:rPr>
              <a:t>container image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27500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6361336" cy="486709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1478120" y="2658171"/>
            <a:ext cx="4418588" cy="23241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1280115" y="2274873"/>
            <a:ext cx="8986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Hyper-V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1567002" y="2802642"/>
            <a:ext cx="15085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962309" y="1777347"/>
            <a:ext cx="1534238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Windows 10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137139" y="2197135"/>
            <a:ext cx="5556738" cy="347235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970D1-3B6E-B043-B99B-B47A6A2D2F8E}"/>
              </a:ext>
            </a:extLst>
          </p:cNvPr>
          <p:cNvSpPr/>
          <p:nvPr/>
        </p:nvSpPr>
        <p:spPr>
          <a:xfrm>
            <a:off x="1711568" y="3267187"/>
            <a:ext cx="3059723" cy="953121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95A818-EC61-A244-AE01-08D940047107}"/>
              </a:ext>
            </a:extLst>
          </p:cNvPr>
          <p:cNvSpPr txBox="1"/>
          <p:nvPr/>
        </p:nvSpPr>
        <p:spPr>
          <a:xfrm>
            <a:off x="1835326" y="3268369"/>
            <a:ext cx="209817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3A045-5651-C546-A867-A5BF2FC7B690}"/>
              </a:ext>
            </a:extLst>
          </p:cNvPr>
          <p:cNvSpPr txBox="1"/>
          <p:nvPr/>
        </p:nvSpPr>
        <p:spPr>
          <a:xfrm>
            <a:off x="998584" y="668746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E22C-0C8B-3646-8A60-72F467AF9020}"/>
              </a:ext>
            </a:extLst>
          </p:cNvPr>
          <p:cNvSpPr txBox="1"/>
          <p:nvPr/>
        </p:nvSpPr>
        <p:spPr>
          <a:xfrm>
            <a:off x="1835326" y="3836325"/>
            <a:ext cx="2206822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local </a:t>
            </a:r>
            <a:r>
              <a:rPr lang="en-US" sz="1600" b="1" dirty="0">
                <a:solidFill>
                  <a:schemeClr val="tx1"/>
                </a:solidFill>
              </a:rPr>
              <a:t>port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2001</a:t>
            </a:r>
            <a:r>
              <a:rPr lang="en-US" sz="1600" b="1" dirty="0">
                <a:solidFill>
                  <a:schemeClr val="accent1"/>
                </a:solidFill>
              </a:rPr>
              <a:t> forward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EFA7B-13B5-6843-80BB-1554504D13FC}"/>
              </a:ext>
            </a:extLst>
          </p:cNvPr>
          <p:cNvSpPr txBox="1"/>
          <p:nvPr/>
        </p:nvSpPr>
        <p:spPr>
          <a:xfrm>
            <a:off x="1618712" y="4446456"/>
            <a:ext cx="3961474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 exposed </a:t>
            </a:r>
            <a:r>
              <a:rPr lang="en-US" sz="1600" b="1" dirty="0">
                <a:solidFill>
                  <a:schemeClr val="tx1"/>
                </a:solidFill>
              </a:rPr>
              <a:t>port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2001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C69BB-D133-154F-A65B-24D4D305CA0C}"/>
              </a:ext>
            </a:extLst>
          </p:cNvPr>
          <p:cNvSpPr txBox="1"/>
          <p:nvPr/>
        </p:nvSpPr>
        <p:spPr>
          <a:xfrm>
            <a:off x="1478120" y="5235882"/>
            <a:ext cx="492268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</a:t>
            </a:r>
            <a:r>
              <a:rPr lang="en-US" sz="1600" b="1" dirty="0">
                <a:solidFill>
                  <a:schemeClr val="tx1"/>
                </a:solidFill>
              </a:rPr>
              <a:t>port 2001 </a:t>
            </a:r>
            <a:r>
              <a:rPr lang="en-US" sz="1600" b="1" dirty="0">
                <a:solidFill>
                  <a:schemeClr val="accent1"/>
                </a:solidFill>
              </a:rPr>
              <a:t>to be exposed by Hyper-V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78105-1B1A-B143-B2A7-AAC011F1BA65}"/>
              </a:ext>
            </a:extLst>
          </p:cNvPr>
          <p:cNvSpPr txBox="1"/>
          <p:nvPr/>
        </p:nvSpPr>
        <p:spPr>
          <a:xfrm>
            <a:off x="1763595" y="5982125"/>
            <a:ext cx="4554304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Use of the </a:t>
            </a:r>
            <a:r>
              <a:rPr lang="en-US" sz="1600" b="1" dirty="0">
                <a:solidFill>
                  <a:schemeClr val="tx1"/>
                </a:solidFill>
              </a:rPr>
              <a:t>port 2001 </a:t>
            </a:r>
            <a:r>
              <a:rPr lang="en-US" sz="1600" b="1" dirty="0">
                <a:solidFill>
                  <a:schemeClr val="accent1"/>
                </a:solidFill>
              </a:rPr>
              <a:t>in a browser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A7D48EB-6381-A344-A375-5E9669BD3245}"/>
              </a:ext>
            </a:extLst>
          </p:cNvPr>
          <p:cNvCxnSpPr>
            <a:stCxn id="20" idx="0"/>
          </p:cNvCxnSpPr>
          <p:nvPr/>
        </p:nvCxnSpPr>
        <p:spPr>
          <a:xfrm rot="16200000" flipH="1">
            <a:off x="3543104" y="3231958"/>
            <a:ext cx="623820" cy="1832554"/>
          </a:xfrm>
          <a:prstGeom prst="curvedConnector4">
            <a:avLst>
              <a:gd name="adj1" fmla="val -36645"/>
              <a:gd name="adj2" fmla="val 98658"/>
            </a:avLst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E8A0936-D37F-5B4E-871C-6B4799A6F5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9813" y="4636666"/>
            <a:ext cx="2230373" cy="571790"/>
          </a:xfrm>
          <a:prstGeom prst="curvedConnector3">
            <a:avLst>
              <a:gd name="adj1" fmla="val -15176"/>
            </a:avLst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9E93D9B-E354-8A49-BCC8-1808EA3C5F2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49814" y="5588878"/>
            <a:ext cx="690933" cy="393247"/>
          </a:xfrm>
          <a:prstGeom prst="curvedConnector2">
            <a:avLst/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566905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235391" y="569612"/>
            <a:ext cx="8984298" cy="276032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32927" y="3441401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3105255" y="791882"/>
            <a:ext cx="1707373" cy="202095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815" y="4054445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315453" y="1486619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2A45FD-2EFD-D74A-9080-988A21AE143A}"/>
              </a:ext>
            </a:extLst>
          </p:cNvPr>
          <p:cNvGrpSpPr/>
          <p:nvPr/>
        </p:nvGrpSpPr>
        <p:grpSpPr>
          <a:xfrm>
            <a:off x="3199862" y="1369656"/>
            <a:ext cx="1533545" cy="1327114"/>
            <a:chOff x="3199862" y="1369656"/>
            <a:chExt cx="1533545" cy="13271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CE1792-0DF1-8342-A759-6D9ACC95A75B}"/>
                </a:ext>
              </a:extLst>
            </p:cNvPr>
            <p:cNvSpPr txBox="1"/>
            <p:nvPr/>
          </p:nvSpPr>
          <p:spPr>
            <a:xfrm>
              <a:off x="3228632" y="1369656"/>
              <a:ext cx="1504775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Save </a:t>
              </a:r>
              <a:b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</a:b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container image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4AC6CAB-6CF0-064E-82A7-C042A402770F}"/>
                </a:ext>
              </a:extLst>
            </p:cNvPr>
            <p:cNvSpPr/>
            <p:nvPr/>
          </p:nvSpPr>
          <p:spPr>
            <a:xfrm>
              <a:off x="3199862" y="1840085"/>
              <a:ext cx="1504776" cy="85668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0183C11-0E80-B040-817D-E0A4E972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106" y="2165261"/>
              <a:ext cx="379633" cy="14341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D4E38D8-A746-0E4B-B7EA-DCAFD394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452" y="2355791"/>
              <a:ext cx="617329" cy="10862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5D4D38-8CCC-4A49-B790-9C68A107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310" y="2433659"/>
              <a:ext cx="433226" cy="2310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336906-E4A9-A844-8ADC-B2C3D8F5F9D2}"/>
                </a:ext>
              </a:extLst>
            </p:cNvPr>
            <p:cNvSpPr/>
            <p:nvPr/>
          </p:nvSpPr>
          <p:spPr>
            <a:xfrm>
              <a:off x="3463572" y="1845836"/>
              <a:ext cx="979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</a:rPr>
                <a:t>Authors</a:t>
              </a:r>
              <a:endParaRPr lang="en-US" sz="18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D1FFFF-4D5E-B84F-B99F-D41C189BE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1" y="702167"/>
            <a:ext cx="720390" cy="7676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7AC821E-409B-284D-9D1E-5617504D2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77" y="1018360"/>
            <a:ext cx="328260" cy="34978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8F43C03-6DE5-AA48-AA18-612B91043E0A}"/>
              </a:ext>
            </a:extLst>
          </p:cNvPr>
          <p:cNvSpPr txBox="1"/>
          <p:nvPr/>
        </p:nvSpPr>
        <p:spPr>
          <a:xfrm>
            <a:off x="3596375" y="949254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6A1877-2052-F748-9856-7578C90AE546}"/>
              </a:ext>
            </a:extLst>
          </p:cNvPr>
          <p:cNvGrpSpPr/>
          <p:nvPr/>
        </p:nvGrpSpPr>
        <p:grpSpPr>
          <a:xfrm>
            <a:off x="5029200" y="780377"/>
            <a:ext cx="4056185" cy="2426676"/>
            <a:chOff x="5029200" y="780377"/>
            <a:chExt cx="4056185" cy="2426676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646E738-C83D-5E42-8053-8992B66A84C3}"/>
                </a:ext>
              </a:extLst>
            </p:cNvPr>
            <p:cNvSpPr/>
            <p:nvPr/>
          </p:nvSpPr>
          <p:spPr>
            <a:xfrm>
              <a:off x="5029200" y="780377"/>
              <a:ext cx="4056185" cy="2426676"/>
            </a:xfrm>
            <a:prstGeom prst="roundRect">
              <a:avLst/>
            </a:prstGeom>
            <a:ln w="25400">
              <a:solidFill>
                <a:srgbClr val="4277BB"/>
              </a:solidFill>
              <a:prstDash val="dash"/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3E708BA-029B-FE40-9208-B8FADE15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35" y="850923"/>
              <a:ext cx="328260" cy="349785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ED94F96-BAC1-9B4C-8647-8893CD750260}"/>
                </a:ext>
              </a:extLst>
            </p:cNvPr>
            <p:cNvSpPr txBox="1"/>
            <p:nvPr/>
          </p:nvSpPr>
          <p:spPr>
            <a:xfrm>
              <a:off x="5473080" y="873557"/>
              <a:ext cx="740965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</a:rPr>
                <a:t>Project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062AA-2B10-6F49-B69C-625BEF1405B0}"/>
              </a:ext>
            </a:extLst>
          </p:cNvPr>
          <p:cNvGrpSpPr/>
          <p:nvPr/>
        </p:nvGrpSpPr>
        <p:grpSpPr>
          <a:xfrm>
            <a:off x="1728364" y="2508858"/>
            <a:ext cx="4247208" cy="2572192"/>
            <a:chOff x="1728364" y="2508858"/>
            <a:chExt cx="4247208" cy="2572192"/>
          </a:xfrm>
        </p:grpSpPr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87EC2559-41E4-A34A-8EEB-D0B41C75B0A5}"/>
                </a:ext>
              </a:extLst>
            </p:cNvPr>
            <p:cNvSpPr/>
            <p:nvPr/>
          </p:nvSpPr>
          <p:spPr>
            <a:xfrm>
              <a:off x="1728364" y="2508858"/>
              <a:ext cx="393402" cy="2572192"/>
            </a:xfrm>
            <a:prstGeom prst="upArrow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8F0388-398F-A846-A1A4-8F27D9C8118E}"/>
                </a:ext>
              </a:extLst>
            </p:cNvPr>
            <p:cNvGrpSpPr/>
            <p:nvPr/>
          </p:nvGrpSpPr>
          <p:grpSpPr>
            <a:xfrm>
              <a:off x="2107127" y="3533901"/>
              <a:ext cx="450005" cy="468803"/>
              <a:chOff x="2338280" y="5576770"/>
              <a:chExt cx="914400" cy="100190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5FB4D49-EFB9-8041-8771-977263BBB040}"/>
                  </a:ext>
                </a:extLst>
              </p:cNvPr>
              <p:cNvSpPr/>
              <p:nvPr/>
            </p:nvSpPr>
            <p:spPr>
              <a:xfrm>
                <a:off x="2338280" y="5620523"/>
                <a:ext cx="914400" cy="914400"/>
              </a:xfrm>
              <a:prstGeom prst="ellipse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8B872-4ED0-474E-A06F-94308E793CF7}"/>
                  </a:ext>
                </a:extLst>
              </p:cNvPr>
              <p:cNvSpPr txBox="1"/>
              <p:nvPr/>
            </p:nvSpPr>
            <p:spPr>
              <a:xfrm>
                <a:off x="2539028" y="5576770"/>
                <a:ext cx="522779" cy="100190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1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53F1B4-3E78-C64F-9CE7-3A230A091930}"/>
                </a:ext>
              </a:extLst>
            </p:cNvPr>
            <p:cNvSpPr txBox="1"/>
            <p:nvPr/>
          </p:nvSpPr>
          <p:spPr>
            <a:xfrm>
              <a:off x="2696631" y="3776492"/>
              <a:ext cx="3278941" cy="11873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Create a Project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D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efine a build configuration 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Start build and </a:t>
              </a:r>
              <a:br>
                <a:rPr lang="en-US" sz="1800" dirty="0">
                  <a:solidFill>
                    <a:srgbClr val="000000"/>
                  </a:solidFill>
                </a:rPr>
              </a:br>
              <a:r>
                <a:rPr lang="en-US" sz="1800" dirty="0">
                  <a:solidFill>
                    <a:srgbClr val="000000"/>
                  </a:solidFill>
                </a:rPr>
                <a:t>save container image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4D5585F-E255-C746-80A3-E379BDC5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364" y="4029932"/>
              <a:ext cx="377957" cy="40274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240562-77E9-9C45-B536-4D326D1C97A5}"/>
                </a:ext>
              </a:extLst>
            </p:cNvPr>
            <p:cNvSpPr txBox="1"/>
            <p:nvPr/>
          </p:nvSpPr>
          <p:spPr>
            <a:xfrm>
              <a:off x="2037087" y="4494445"/>
              <a:ext cx="740965" cy="233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</a:rPr>
                <a:t>CLI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C928DEF-A230-8B4D-80AD-0344F865AFD4}"/>
              </a:ext>
            </a:extLst>
          </p:cNvPr>
          <p:cNvSpPr/>
          <p:nvPr/>
        </p:nvSpPr>
        <p:spPr>
          <a:xfrm>
            <a:off x="1195959" y="1218305"/>
            <a:ext cx="1386040" cy="115975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A807F5-264F-DD40-942D-6577FEEF7699}"/>
              </a:ext>
            </a:extLst>
          </p:cNvPr>
          <p:cNvSpPr txBox="1"/>
          <p:nvPr/>
        </p:nvSpPr>
        <p:spPr>
          <a:xfrm>
            <a:off x="1181063" y="1569571"/>
            <a:ext cx="1115918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</a:rPr>
              <a:t>build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image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41EE36-5B42-3948-92B5-B9AB893478E4}"/>
              </a:ext>
            </a:extLst>
          </p:cNvPr>
          <p:cNvSpPr txBox="1"/>
          <p:nvPr/>
        </p:nvSpPr>
        <p:spPr>
          <a:xfrm>
            <a:off x="1186880" y="1289384"/>
            <a:ext cx="86000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Pod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79838F-A823-F144-A41A-52880BE02091}"/>
              </a:ext>
            </a:extLst>
          </p:cNvPr>
          <p:cNvGrpSpPr/>
          <p:nvPr/>
        </p:nvGrpSpPr>
        <p:grpSpPr>
          <a:xfrm>
            <a:off x="5643853" y="5289187"/>
            <a:ext cx="4326890" cy="2186551"/>
            <a:chOff x="5643853" y="5289187"/>
            <a:chExt cx="4326890" cy="21865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2A77B5E-B344-9E48-B43D-B9A622FE1E5C}"/>
                </a:ext>
              </a:extLst>
            </p:cNvPr>
            <p:cNvSpPr/>
            <p:nvPr/>
          </p:nvSpPr>
          <p:spPr>
            <a:xfrm>
              <a:off x="5643853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deployment.yaml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777C7C-29D7-A04E-8EE9-FA319E10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91" y="5384340"/>
              <a:ext cx="728012" cy="552921"/>
            </a:xfrm>
            <a:prstGeom prst="rect">
              <a:avLst/>
            </a:prstGeom>
          </p:spPr>
        </p:pic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1FA8065C-2954-9F4E-836C-070EEB2DDFB5}"/>
                </a:ext>
              </a:extLst>
            </p:cNvPr>
            <p:cNvSpPr/>
            <p:nvPr/>
          </p:nvSpPr>
          <p:spPr>
            <a:xfrm>
              <a:off x="7904797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service.yaml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0DE0DDE-ED86-D940-A454-FED053A20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321" y="5384340"/>
              <a:ext cx="728012" cy="55292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0C9E11-0FB7-C64F-850D-17C06651F46D}"/>
              </a:ext>
            </a:extLst>
          </p:cNvPr>
          <p:cNvGrpSpPr/>
          <p:nvPr/>
        </p:nvGrpSpPr>
        <p:grpSpPr>
          <a:xfrm>
            <a:off x="6623258" y="2774961"/>
            <a:ext cx="3250687" cy="2426676"/>
            <a:chOff x="6623258" y="2774961"/>
            <a:chExt cx="3250687" cy="242667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94D88AD-7D12-1D41-AF31-64D7B80CD57E}"/>
                </a:ext>
              </a:extLst>
            </p:cNvPr>
            <p:cNvSpPr txBox="1"/>
            <p:nvPr/>
          </p:nvSpPr>
          <p:spPr>
            <a:xfrm>
              <a:off x="7569630" y="3963008"/>
              <a:ext cx="2304315" cy="91034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create deployment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create service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expose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5601E0-2A43-C641-A50D-485A42224F99}"/>
                </a:ext>
              </a:extLst>
            </p:cNvPr>
            <p:cNvGrpSpPr/>
            <p:nvPr/>
          </p:nvGrpSpPr>
          <p:grpSpPr>
            <a:xfrm>
              <a:off x="6990709" y="3471937"/>
              <a:ext cx="489267" cy="510235"/>
              <a:chOff x="2338280" y="5576770"/>
              <a:chExt cx="914400" cy="100190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7471518-496B-B54B-B0B4-112A04A2B684}"/>
                  </a:ext>
                </a:extLst>
              </p:cNvPr>
              <p:cNvSpPr/>
              <p:nvPr/>
            </p:nvSpPr>
            <p:spPr>
              <a:xfrm>
                <a:off x="2338280" y="5620523"/>
                <a:ext cx="914400" cy="914400"/>
              </a:xfrm>
              <a:prstGeom prst="ellipse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5443193-F95E-8749-A1FE-1E105B87548C}"/>
                  </a:ext>
                </a:extLst>
              </p:cNvPr>
              <p:cNvSpPr txBox="1"/>
              <p:nvPr/>
            </p:nvSpPr>
            <p:spPr>
              <a:xfrm>
                <a:off x="2539028" y="5576770"/>
                <a:ext cx="522779" cy="100190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2</a:t>
                </a:r>
              </a:p>
            </p:txBody>
          </p:sp>
        </p:grpSp>
        <p:sp>
          <p:nvSpPr>
            <p:cNvPr id="76" name="Up Arrow 75">
              <a:extLst>
                <a:ext uri="{FF2B5EF4-FFF2-40B4-BE49-F238E27FC236}">
                  <a16:creationId xmlns:a16="http://schemas.microsoft.com/office/drawing/2014/main" id="{620B3F85-7587-0849-BB1C-556D6F4FEAAF}"/>
                </a:ext>
              </a:extLst>
            </p:cNvPr>
            <p:cNvSpPr/>
            <p:nvPr/>
          </p:nvSpPr>
          <p:spPr>
            <a:xfrm>
              <a:off x="6623258" y="2774961"/>
              <a:ext cx="393402" cy="2426676"/>
            </a:xfrm>
            <a:prstGeom prst="upArrow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6233090E-DC0E-3C45-B579-201374B61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780" y="4037566"/>
              <a:ext cx="377957" cy="402741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3A3F6A-3BAC-3147-9927-374A7F522F76}"/>
                </a:ext>
              </a:extLst>
            </p:cNvPr>
            <p:cNvSpPr txBox="1"/>
            <p:nvPr/>
          </p:nvSpPr>
          <p:spPr>
            <a:xfrm>
              <a:off x="6921223" y="4445207"/>
              <a:ext cx="740965" cy="233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</a:rPr>
                <a:t>CLI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6894D-4BB2-A24E-99EF-459F2C621C75}"/>
              </a:ext>
            </a:extLst>
          </p:cNvPr>
          <p:cNvGrpSpPr/>
          <p:nvPr/>
        </p:nvGrpSpPr>
        <p:grpSpPr>
          <a:xfrm>
            <a:off x="7138793" y="1531588"/>
            <a:ext cx="1404128" cy="767630"/>
            <a:chOff x="7138793" y="1531588"/>
            <a:chExt cx="1404128" cy="76763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F735042-808F-3D4F-B697-2A6B5B250208}"/>
                </a:ext>
              </a:extLst>
            </p:cNvPr>
            <p:cNvSpPr/>
            <p:nvPr/>
          </p:nvSpPr>
          <p:spPr>
            <a:xfrm>
              <a:off x="7587455" y="1531588"/>
              <a:ext cx="955466" cy="767630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2B4290-585A-0F44-B6D5-DA27AF740075}"/>
                </a:ext>
              </a:extLst>
            </p:cNvPr>
            <p:cNvSpPr txBox="1"/>
            <p:nvPr/>
          </p:nvSpPr>
          <p:spPr>
            <a:xfrm>
              <a:off x="7587455" y="1572567"/>
              <a:ext cx="94615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Service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9B91C0-ABB8-6D44-A4ED-62215C8B7530}"/>
                </a:ext>
              </a:extLst>
            </p:cNvPr>
            <p:cNvSpPr txBox="1"/>
            <p:nvPr/>
          </p:nvSpPr>
          <p:spPr>
            <a:xfrm>
              <a:off x="7617855" y="1849679"/>
              <a:ext cx="91721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600" b="1" dirty="0">
                  <a:solidFill>
                    <a:srgbClr val="000000"/>
                  </a:solidFill>
                </a:rPr>
                <a:t>Authors</a:t>
              </a:r>
              <a:endPara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3E323E-8E42-BF4E-A59F-670ED433EA83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7138793" y="1915403"/>
              <a:ext cx="448662" cy="32723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97B7ED-6644-ED4E-80A8-FC50A0EBA183}"/>
              </a:ext>
            </a:extLst>
          </p:cNvPr>
          <p:cNvGrpSpPr/>
          <p:nvPr/>
        </p:nvGrpSpPr>
        <p:grpSpPr>
          <a:xfrm>
            <a:off x="4696879" y="1328116"/>
            <a:ext cx="2449770" cy="1273681"/>
            <a:chOff x="4696879" y="1328116"/>
            <a:chExt cx="2449770" cy="127368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D22E891-E651-C343-B98D-45B362624281}"/>
                </a:ext>
              </a:extLst>
            </p:cNvPr>
            <p:cNvSpPr/>
            <p:nvPr/>
          </p:nvSpPr>
          <p:spPr>
            <a:xfrm>
              <a:off x="6200499" y="1357361"/>
              <a:ext cx="946150" cy="1202094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B311B05-6EBE-454F-B94C-E5CC8C1AE15B}"/>
                </a:ext>
              </a:extLst>
            </p:cNvPr>
            <p:cNvSpPr txBox="1"/>
            <p:nvPr/>
          </p:nvSpPr>
          <p:spPr>
            <a:xfrm>
              <a:off x="6114889" y="1328116"/>
              <a:ext cx="718946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98825F-B14D-C748-AB12-175AD309F87E}"/>
                </a:ext>
              </a:extLst>
            </p:cNvPr>
            <p:cNvSpPr txBox="1"/>
            <p:nvPr/>
          </p:nvSpPr>
          <p:spPr>
            <a:xfrm>
              <a:off x="6221583" y="1571407"/>
              <a:ext cx="917210" cy="4871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600" b="1" dirty="0">
                  <a:solidFill>
                    <a:srgbClr val="000000"/>
                  </a:solidFill>
                </a:rPr>
                <a:t>Authors </a:t>
              </a:r>
              <a:r>
                <a:rPr lang="en-US" sz="1050" b="1" dirty="0">
                  <a:solidFill>
                    <a:srgbClr val="000000"/>
                  </a:solidFill>
                </a:rPr>
                <a:t>microservice</a:t>
              </a:r>
              <a:endPara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D7B9D26-3B71-344B-8FEF-E99FA731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034" y="2102345"/>
              <a:ext cx="379633" cy="14341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5250B86-9233-1F41-AAFB-D3925D89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380" y="2292875"/>
              <a:ext cx="617329" cy="1086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9B84E19-9380-8244-84E4-60EDFBB0C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238" y="2370743"/>
              <a:ext cx="433226" cy="231054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EE4E086-E3B5-7846-A062-CA6331836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6879" y="2355791"/>
              <a:ext cx="1503620" cy="2112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2F96AB-54E1-8748-ABB4-D05639659031}"/>
              </a:ext>
            </a:extLst>
          </p:cNvPr>
          <p:cNvGrpSpPr/>
          <p:nvPr/>
        </p:nvGrpSpPr>
        <p:grpSpPr>
          <a:xfrm>
            <a:off x="8573322" y="1603345"/>
            <a:ext cx="1334320" cy="294791"/>
            <a:chOff x="8573322" y="1603345"/>
            <a:chExt cx="1334320" cy="294791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3AA2A31-49B8-674A-9097-8BC0C3CDD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3322" y="1879891"/>
              <a:ext cx="1272168" cy="0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300691-8C24-1A42-8018-D96EE33509E1}"/>
                </a:ext>
              </a:extLst>
            </p:cNvPr>
            <p:cNvSpPr txBox="1"/>
            <p:nvPr/>
          </p:nvSpPr>
          <p:spPr>
            <a:xfrm>
              <a:off x="9220756" y="1603345"/>
              <a:ext cx="686886" cy="2947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>
              <a:lvl1pPr marL="0" marR="0" indent="0" algn="l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</a:lstStyle>
            <a:p>
              <a:r>
                <a:rPr lang="en-US" dirty="0"/>
                <a:t>request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36C501-E27A-5946-914C-89E929430B29}"/>
              </a:ext>
            </a:extLst>
          </p:cNvPr>
          <p:cNvGrpSpPr/>
          <p:nvPr/>
        </p:nvGrpSpPr>
        <p:grpSpPr>
          <a:xfrm>
            <a:off x="187219" y="5217277"/>
            <a:ext cx="4827548" cy="2233377"/>
            <a:chOff x="187219" y="5217277"/>
            <a:chExt cx="4827548" cy="22333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1EC2E5-DE42-B74D-8D02-BF69EA9086FA}"/>
                </a:ext>
              </a:extLst>
            </p:cNvPr>
            <p:cNvGrpSpPr/>
            <p:nvPr/>
          </p:nvGrpSpPr>
          <p:grpSpPr>
            <a:xfrm>
              <a:off x="215529" y="5217277"/>
              <a:ext cx="4799238" cy="2233377"/>
              <a:chOff x="130469" y="5242361"/>
              <a:chExt cx="4799238" cy="2233377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20CE7A0C-DE0F-BC4E-ABD4-90225CA2F969}"/>
                  </a:ext>
                </a:extLst>
              </p:cNvPr>
              <p:cNvSpPr/>
              <p:nvPr/>
            </p:nvSpPr>
            <p:spPr>
              <a:xfrm>
                <a:off x="130469" y="5289187"/>
                <a:ext cx="1747256" cy="2186551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5E87E884-F3FC-6348-84F8-02FFD5222877}"/>
                  </a:ext>
                </a:extLst>
              </p:cNvPr>
              <p:cNvSpPr/>
              <p:nvPr/>
            </p:nvSpPr>
            <p:spPr>
              <a:xfrm>
                <a:off x="2040715" y="5242361"/>
                <a:ext cx="2591585" cy="22333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5C93D825-C27B-AF4B-A16D-E175E69A8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4861" y="5969771"/>
                <a:ext cx="991842" cy="37469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2AF9D1A-A61F-F140-AF53-F0953DD0A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187" y="6500464"/>
                <a:ext cx="1612860" cy="28379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DB9263C-7BD7-9047-91DE-F9300D178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9147" y="6746531"/>
                <a:ext cx="1131863" cy="60366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D1E4A-15B6-5948-AD9C-FF32924EF828}"/>
                  </a:ext>
                </a:extLst>
              </p:cNvPr>
              <p:cNvSpPr txBox="1"/>
              <p:nvPr/>
            </p:nvSpPr>
            <p:spPr>
              <a:xfrm>
                <a:off x="1750151" y="5482628"/>
                <a:ext cx="3179556" cy="35634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</a:t>
                </a:r>
                <a:r>
                  <a: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uthors source code</a:t>
                </a: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C6D95496-DB52-FE4A-AA41-9CCA97A4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326" y="5409424"/>
                <a:ext cx="542829" cy="46366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7EBACD-6902-1F4C-A480-0F8A04D55E74}"/>
                </a:ext>
              </a:extLst>
            </p:cNvPr>
            <p:cNvSpPr txBox="1"/>
            <p:nvPr/>
          </p:nvSpPr>
          <p:spPr>
            <a:xfrm>
              <a:off x="187219" y="5409295"/>
              <a:ext cx="2220350" cy="3563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err="1">
                  <a:solidFill>
                    <a:srgbClr val="000000"/>
                  </a:solidFill>
                </a:rPr>
                <a:t>Dockerfile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65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63117" y="3011266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619665" y="2443461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586939" y="2522020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622612" y="2798345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62" y="3742070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08" y="3932600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66" y="4010468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72940" y="342264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675625" y="3270986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683014" y="3495027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320206" y="3642423"/>
            <a:ext cx="224291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8086" y="3042435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51540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4579" y="3442163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429638" y="4376208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4" y="3990310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12" y="5554752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1" y="5976560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02" y="6181667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50173" y="4821667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510097" y="2171929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833766" y="3591729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54042" y="19926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087133" y="19654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094245" y="22942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1263" y="212750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447343" y="1534942"/>
            <a:ext cx="2414092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678412" y="16534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85624" y="218905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33752576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233832" y="2479206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201106" y="2557765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236779" y="2834090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289792" y="3306731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297181" y="3530772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6127" y="3143481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227EBC-13EC-9A47-891A-A66557B3F3E8}"/>
              </a:ext>
            </a:extLst>
          </p:cNvPr>
          <p:cNvSpPr/>
          <p:nvPr/>
        </p:nvSpPr>
        <p:spPr>
          <a:xfrm>
            <a:off x="1513715" y="2880454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7F729-EB4B-184A-B06F-83A40BFEAF4E}"/>
              </a:ext>
            </a:extLst>
          </p:cNvPr>
          <p:cNvSpPr txBox="1"/>
          <p:nvPr/>
        </p:nvSpPr>
        <p:spPr>
          <a:xfrm>
            <a:off x="1476348" y="2916312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20" name="Straight Arrow Connector 62">
            <a:extLst>
              <a:ext uri="{FF2B5EF4-FFF2-40B4-BE49-F238E27FC236}">
                <a16:creationId xmlns:a16="http://schemas.microsoft.com/office/drawing/2014/main" id="{B111E2BD-9D62-814C-B500-2247BEC338F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29552" y="3306731"/>
            <a:ext cx="830168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3D76A8-3CC5-5B40-B8E4-8CBCC3ADCA76}"/>
              </a:ext>
            </a:extLst>
          </p:cNvPr>
          <p:cNvSpPr/>
          <p:nvPr/>
        </p:nvSpPr>
        <p:spPr>
          <a:xfrm>
            <a:off x="1467094" y="3196891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cxnSp>
        <p:nvCxnSpPr>
          <p:cNvPr id="23" name="Straight Arrow Connector 62">
            <a:extLst>
              <a:ext uri="{FF2B5EF4-FFF2-40B4-BE49-F238E27FC236}">
                <a16:creationId xmlns:a16="http://schemas.microsoft.com/office/drawing/2014/main" id="{6F396D7D-6F58-2444-AFD6-A506AFC9CF8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6189" y="3306731"/>
            <a:ext cx="837526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F66879-9A93-804E-83BE-52742A45A443}"/>
              </a:ext>
            </a:extLst>
          </p:cNvPr>
          <p:cNvSpPr txBox="1"/>
          <p:nvPr/>
        </p:nvSpPr>
        <p:spPr>
          <a:xfrm>
            <a:off x="750987" y="2932878"/>
            <a:ext cx="600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8927379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CAFADC-8394-7344-B8BE-93220D9110DA}"/>
              </a:ext>
            </a:extLst>
          </p:cNvPr>
          <p:cNvSpPr/>
          <p:nvPr/>
        </p:nvSpPr>
        <p:spPr>
          <a:xfrm>
            <a:off x="2514600" y="3409147"/>
            <a:ext cx="50292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tsuedbroecker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/cns-workshop-tools:v1</a:t>
            </a:r>
            <a:endParaRPr lang="de-DE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994F9-4D95-1F44-9EAD-4F59B504FDB8}"/>
              </a:ext>
            </a:extLst>
          </p:cNvPr>
          <p:cNvSpPr/>
          <p:nvPr/>
        </p:nvSpPr>
        <p:spPr>
          <a:xfrm>
            <a:off x="2514600" y="3409147"/>
            <a:ext cx="50292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tsuedbroecker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/cns-workshop-tools:v1</a:t>
            </a:r>
            <a:endParaRPr lang="de-DE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6744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235391" y="569612"/>
            <a:ext cx="9086428" cy="2852806"/>
          </a:xfrm>
          <a:prstGeom prst="roundRect">
            <a:avLst/>
          </a:prstGeom>
          <a:ln w="25400">
            <a:solidFill>
              <a:srgbClr val="4277BB"/>
            </a:solidFill>
            <a:prstDash val="dash"/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>
            <a:cxnSpLocks/>
          </p:cNvCxnSpPr>
          <p:nvPr/>
        </p:nvCxnSpPr>
        <p:spPr>
          <a:xfrm flipV="1">
            <a:off x="286386" y="3671235"/>
            <a:ext cx="9388192" cy="59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815" y="4054445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062AA-2B10-6F49-B69C-625BEF1405B0}"/>
              </a:ext>
            </a:extLst>
          </p:cNvPr>
          <p:cNvGrpSpPr/>
          <p:nvPr/>
        </p:nvGrpSpPr>
        <p:grpSpPr>
          <a:xfrm>
            <a:off x="1728364" y="3416509"/>
            <a:ext cx="3593433" cy="1664541"/>
            <a:chOff x="1728364" y="3017235"/>
            <a:chExt cx="3593433" cy="2063815"/>
          </a:xfrm>
        </p:grpSpPr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87EC2559-41E4-A34A-8EEB-D0B41C75B0A5}"/>
                </a:ext>
              </a:extLst>
            </p:cNvPr>
            <p:cNvSpPr/>
            <p:nvPr/>
          </p:nvSpPr>
          <p:spPr>
            <a:xfrm>
              <a:off x="1728364" y="3017235"/>
              <a:ext cx="393402" cy="2063815"/>
            </a:xfrm>
            <a:prstGeom prst="upArrow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8F0388-398F-A846-A1A4-8F27D9C8118E}"/>
                </a:ext>
              </a:extLst>
            </p:cNvPr>
            <p:cNvGrpSpPr/>
            <p:nvPr/>
          </p:nvGrpSpPr>
          <p:grpSpPr>
            <a:xfrm>
              <a:off x="2141708" y="3532693"/>
              <a:ext cx="466180" cy="512990"/>
              <a:chOff x="2408548" y="5574181"/>
              <a:chExt cx="947267" cy="109633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5FB4D49-EFB9-8041-8771-977263BBB040}"/>
                  </a:ext>
                </a:extLst>
              </p:cNvPr>
              <p:cNvSpPr/>
              <p:nvPr/>
            </p:nvSpPr>
            <p:spPr>
              <a:xfrm>
                <a:off x="2408548" y="5574181"/>
                <a:ext cx="947267" cy="1086004"/>
              </a:xfrm>
              <a:prstGeom prst="ellipse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8B872-4ED0-474E-A06F-94308E793CF7}"/>
                  </a:ext>
                </a:extLst>
              </p:cNvPr>
              <p:cNvSpPr txBox="1"/>
              <p:nvPr/>
            </p:nvSpPr>
            <p:spPr>
              <a:xfrm>
                <a:off x="2585596" y="5668614"/>
                <a:ext cx="522779" cy="100190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1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53F1B4-3E78-C64F-9CE7-3A230A091930}"/>
                </a:ext>
              </a:extLst>
            </p:cNvPr>
            <p:cNvSpPr txBox="1"/>
            <p:nvPr/>
          </p:nvSpPr>
          <p:spPr>
            <a:xfrm>
              <a:off x="2735353" y="3384826"/>
              <a:ext cx="2586444" cy="78526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start build and </a:t>
              </a:r>
              <a:br>
                <a:rPr lang="en-US" sz="1800" dirty="0">
                  <a:solidFill>
                    <a:srgbClr val="000000"/>
                  </a:solidFill>
                </a:rPr>
              </a:br>
              <a:r>
                <a:rPr lang="en-US" sz="1800" dirty="0">
                  <a:solidFill>
                    <a:srgbClr val="000000"/>
                  </a:solidFill>
                </a:rPr>
                <a:t>save container image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240562-77E9-9C45-B536-4D326D1C97A5}"/>
                </a:ext>
              </a:extLst>
            </p:cNvPr>
            <p:cNvSpPr txBox="1"/>
            <p:nvPr/>
          </p:nvSpPr>
          <p:spPr>
            <a:xfrm>
              <a:off x="2002306" y="4241746"/>
              <a:ext cx="1006570" cy="2891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</a:rPr>
                <a:t>IBM Cloud CLI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79838F-A823-F144-A41A-52880BE02091}"/>
              </a:ext>
            </a:extLst>
          </p:cNvPr>
          <p:cNvGrpSpPr/>
          <p:nvPr/>
        </p:nvGrpSpPr>
        <p:grpSpPr>
          <a:xfrm>
            <a:off x="5643853" y="5289187"/>
            <a:ext cx="4326890" cy="2186551"/>
            <a:chOff x="5643853" y="5289187"/>
            <a:chExt cx="4326890" cy="21865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2A77B5E-B344-9E48-B43D-B9A622FE1E5C}"/>
                </a:ext>
              </a:extLst>
            </p:cNvPr>
            <p:cNvSpPr/>
            <p:nvPr/>
          </p:nvSpPr>
          <p:spPr>
            <a:xfrm>
              <a:off x="5643853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deployment.yaml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777C7C-29D7-A04E-8EE9-FA319E10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91" y="5384340"/>
              <a:ext cx="728012" cy="552921"/>
            </a:xfrm>
            <a:prstGeom prst="rect">
              <a:avLst/>
            </a:prstGeom>
          </p:spPr>
        </p:pic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1FA8065C-2954-9F4E-836C-070EEB2DDFB5}"/>
                </a:ext>
              </a:extLst>
            </p:cNvPr>
            <p:cNvSpPr/>
            <p:nvPr/>
          </p:nvSpPr>
          <p:spPr>
            <a:xfrm>
              <a:off x="7904797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service.yaml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0DE0DDE-ED86-D940-A454-FED053A20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321" y="5384340"/>
              <a:ext cx="728012" cy="55292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6894D-4BB2-A24E-99EF-459F2C621C75}"/>
              </a:ext>
            </a:extLst>
          </p:cNvPr>
          <p:cNvGrpSpPr/>
          <p:nvPr/>
        </p:nvGrpSpPr>
        <p:grpSpPr>
          <a:xfrm>
            <a:off x="5925926" y="1838246"/>
            <a:ext cx="1836791" cy="767630"/>
            <a:chOff x="6714989" y="1554426"/>
            <a:chExt cx="1836791" cy="76763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F735042-808F-3D4F-B697-2A6B5B250208}"/>
                </a:ext>
              </a:extLst>
            </p:cNvPr>
            <p:cNvSpPr/>
            <p:nvPr/>
          </p:nvSpPr>
          <p:spPr>
            <a:xfrm>
              <a:off x="7596314" y="1554426"/>
              <a:ext cx="955466" cy="767630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2B4290-585A-0F44-B6D5-DA27AF740075}"/>
                </a:ext>
              </a:extLst>
            </p:cNvPr>
            <p:cNvSpPr txBox="1"/>
            <p:nvPr/>
          </p:nvSpPr>
          <p:spPr>
            <a:xfrm>
              <a:off x="7587455" y="1572567"/>
              <a:ext cx="94615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Service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9B91C0-ABB8-6D44-A4ED-62215C8B7530}"/>
                </a:ext>
              </a:extLst>
            </p:cNvPr>
            <p:cNvSpPr txBox="1"/>
            <p:nvPr/>
          </p:nvSpPr>
          <p:spPr>
            <a:xfrm>
              <a:off x="7617855" y="1849679"/>
              <a:ext cx="91721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600" b="1" dirty="0">
                  <a:solidFill>
                    <a:srgbClr val="000000"/>
                  </a:solidFill>
                </a:rPr>
                <a:t>Authors</a:t>
              </a:r>
              <a:endPara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3E323E-8E42-BF4E-A59F-670ED433EA83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6714989" y="1938241"/>
              <a:ext cx="881325" cy="10617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2F96AB-54E1-8748-ABB4-D05639659031}"/>
              </a:ext>
            </a:extLst>
          </p:cNvPr>
          <p:cNvGrpSpPr/>
          <p:nvPr/>
        </p:nvGrpSpPr>
        <p:grpSpPr>
          <a:xfrm>
            <a:off x="7771577" y="1927849"/>
            <a:ext cx="2180305" cy="301266"/>
            <a:chOff x="8573322" y="1578625"/>
            <a:chExt cx="1272168" cy="3012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300691-8C24-1A42-8018-D96EE33509E1}"/>
                </a:ext>
              </a:extLst>
            </p:cNvPr>
            <p:cNvSpPr txBox="1"/>
            <p:nvPr/>
          </p:nvSpPr>
          <p:spPr>
            <a:xfrm>
              <a:off x="8759505" y="1578625"/>
              <a:ext cx="686886" cy="2947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>
              <a:lvl1pPr marL="0" marR="0" indent="0" algn="l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</a:lstStyle>
            <a:p>
              <a:r>
                <a:rPr lang="en-US" dirty="0"/>
                <a:t>request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3AA2A31-49B8-674A-9097-8BC0C3CDD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3322" y="1879891"/>
              <a:ext cx="1272168" cy="0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36C501-E27A-5946-914C-89E929430B29}"/>
              </a:ext>
            </a:extLst>
          </p:cNvPr>
          <p:cNvGrpSpPr/>
          <p:nvPr/>
        </p:nvGrpSpPr>
        <p:grpSpPr>
          <a:xfrm>
            <a:off x="187219" y="5217277"/>
            <a:ext cx="4827548" cy="2233377"/>
            <a:chOff x="187219" y="5217277"/>
            <a:chExt cx="4827548" cy="22333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1EC2E5-DE42-B74D-8D02-BF69EA9086FA}"/>
                </a:ext>
              </a:extLst>
            </p:cNvPr>
            <p:cNvGrpSpPr/>
            <p:nvPr/>
          </p:nvGrpSpPr>
          <p:grpSpPr>
            <a:xfrm>
              <a:off x="215529" y="5217277"/>
              <a:ext cx="4799238" cy="2233377"/>
              <a:chOff x="130469" y="5242361"/>
              <a:chExt cx="4799238" cy="2233377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20CE7A0C-DE0F-BC4E-ABD4-90225CA2F969}"/>
                  </a:ext>
                </a:extLst>
              </p:cNvPr>
              <p:cNvSpPr/>
              <p:nvPr/>
            </p:nvSpPr>
            <p:spPr>
              <a:xfrm>
                <a:off x="130469" y="5289187"/>
                <a:ext cx="1747256" cy="2186551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5E87E884-F3FC-6348-84F8-02FFD5222877}"/>
                  </a:ext>
                </a:extLst>
              </p:cNvPr>
              <p:cNvSpPr/>
              <p:nvPr/>
            </p:nvSpPr>
            <p:spPr>
              <a:xfrm>
                <a:off x="2040715" y="5242361"/>
                <a:ext cx="2591585" cy="22333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5C93D825-C27B-AF4B-A16D-E175E69A8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4861" y="5969771"/>
                <a:ext cx="991842" cy="37469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2AF9D1A-A61F-F140-AF53-F0953DD0A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187" y="6500464"/>
                <a:ext cx="1612860" cy="28379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DB9263C-7BD7-9047-91DE-F9300D178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9147" y="6746531"/>
                <a:ext cx="1131863" cy="60366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D1E4A-15B6-5948-AD9C-FF32924EF828}"/>
                  </a:ext>
                </a:extLst>
              </p:cNvPr>
              <p:cNvSpPr txBox="1"/>
              <p:nvPr/>
            </p:nvSpPr>
            <p:spPr>
              <a:xfrm>
                <a:off x="1750151" y="5482628"/>
                <a:ext cx="3179556" cy="35634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</a:t>
                </a:r>
                <a:r>
                  <a: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uthors source code</a:t>
                </a: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C6D95496-DB52-FE4A-AA41-9CCA97A4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326" y="5409424"/>
                <a:ext cx="542829" cy="46366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7EBACD-6902-1F4C-A480-0F8A04D55E74}"/>
                </a:ext>
              </a:extLst>
            </p:cNvPr>
            <p:cNvSpPr txBox="1"/>
            <p:nvPr/>
          </p:nvSpPr>
          <p:spPr>
            <a:xfrm>
              <a:off x="187219" y="5409295"/>
              <a:ext cx="2220350" cy="3563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err="1">
                  <a:solidFill>
                    <a:srgbClr val="000000"/>
                  </a:solidFill>
                </a:rPr>
                <a:t>Dockerfile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A2C7DB-CD5A-1745-8F02-B22C8AAD7F49}"/>
              </a:ext>
            </a:extLst>
          </p:cNvPr>
          <p:cNvGrpSpPr/>
          <p:nvPr/>
        </p:nvGrpSpPr>
        <p:grpSpPr>
          <a:xfrm>
            <a:off x="395309" y="672851"/>
            <a:ext cx="2915200" cy="2682171"/>
            <a:chOff x="310746" y="804074"/>
            <a:chExt cx="2915200" cy="2682171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570FDE04-B959-1D41-8F39-01B874E2C97A}"/>
                </a:ext>
              </a:extLst>
            </p:cNvPr>
            <p:cNvSpPr/>
            <p:nvPr/>
          </p:nvSpPr>
          <p:spPr>
            <a:xfrm>
              <a:off x="654461" y="989174"/>
              <a:ext cx="2571485" cy="2497071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5DDB766-58D4-E24B-BE7D-09AC2E3E7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46" y="804074"/>
              <a:ext cx="739588" cy="92448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59EFEC-6E0D-184C-8195-2BB0700F516F}"/>
              </a:ext>
            </a:extLst>
          </p:cNvPr>
          <p:cNvGrpSpPr/>
          <p:nvPr/>
        </p:nvGrpSpPr>
        <p:grpSpPr>
          <a:xfrm>
            <a:off x="864257" y="1643221"/>
            <a:ext cx="1119078" cy="602060"/>
            <a:chOff x="1134897" y="1672440"/>
            <a:chExt cx="1119078" cy="60206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A807F5-264F-DD40-942D-6577FEEF7699}"/>
                </a:ext>
              </a:extLst>
            </p:cNvPr>
            <p:cNvSpPr txBox="1"/>
            <p:nvPr/>
          </p:nvSpPr>
          <p:spPr>
            <a:xfrm>
              <a:off x="1134897" y="1672440"/>
              <a:ext cx="1115918" cy="2947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</a:rPr>
                <a:t>save</a:t>
              </a: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image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52F3B9-EB8E-7142-BD62-79D33AA27108}"/>
                </a:ext>
              </a:extLst>
            </p:cNvPr>
            <p:cNvSpPr txBox="1"/>
            <p:nvPr/>
          </p:nvSpPr>
          <p:spPr>
            <a:xfrm>
              <a:off x="1138057" y="1979709"/>
              <a:ext cx="1115918" cy="2947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</a:rPr>
                <a:t>build</a:t>
              </a: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3D112B-DCA6-674A-807A-E122D3D6BB1F}"/>
              </a:ext>
            </a:extLst>
          </p:cNvPr>
          <p:cNvGrpSpPr/>
          <p:nvPr/>
        </p:nvGrpSpPr>
        <p:grpSpPr>
          <a:xfrm>
            <a:off x="6071132" y="3416509"/>
            <a:ext cx="3528484" cy="1664541"/>
            <a:chOff x="6071132" y="3416509"/>
            <a:chExt cx="3528484" cy="16645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0C9E11-0FB7-C64F-850D-17C06651F46D}"/>
                </a:ext>
              </a:extLst>
            </p:cNvPr>
            <p:cNvGrpSpPr/>
            <p:nvPr/>
          </p:nvGrpSpPr>
          <p:grpSpPr>
            <a:xfrm>
              <a:off x="6071132" y="3416509"/>
              <a:ext cx="3528484" cy="1664541"/>
              <a:chOff x="6623258" y="3380561"/>
              <a:chExt cx="3528484" cy="1664541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4D88AD-7D12-1D41-AF31-64D7B80CD57E}"/>
                  </a:ext>
                </a:extLst>
              </p:cNvPr>
              <p:cNvSpPr txBox="1"/>
              <p:nvPr/>
            </p:nvSpPr>
            <p:spPr>
              <a:xfrm>
                <a:off x="7847427" y="3684546"/>
                <a:ext cx="2304315" cy="63334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285750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</a:rPr>
                  <a:t>create deployment</a:t>
                </a:r>
              </a:p>
              <a:p>
                <a:pPr marL="285750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</a:rPr>
                  <a:t>create service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5601E0-2A43-C641-A50D-485A42224F99}"/>
                  </a:ext>
                </a:extLst>
              </p:cNvPr>
              <p:cNvGrpSpPr/>
              <p:nvPr/>
            </p:nvGrpSpPr>
            <p:grpSpPr>
              <a:xfrm>
                <a:off x="7024970" y="3734452"/>
                <a:ext cx="504197" cy="510235"/>
                <a:chOff x="2402307" y="6092248"/>
                <a:chExt cx="942302" cy="1001902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7471518-496B-B54B-B0B4-112A04A2B684}"/>
                    </a:ext>
                  </a:extLst>
                </p:cNvPr>
                <p:cNvSpPr/>
                <p:nvPr/>
              </p:nvSpPr>
              <p:spPr>
                <a:xfrm>
                  <a:off x="2402307" y="6135069"/>
                  <a:ext cx="942302" cy="891050"/>
                </a:xfrm>
                <a:prstGeom prst="ellipse">
                  <a:avLst/>
                </a:prstGeom>
                <a:ln w="25400">
                  <a:solidFill>
                    <a:srgbClr val="4277BB"/>
                  </a:solidFill>
                  <a:miter lim="400000"/>
                </a:ln>
              </p:spPr>
              <p:txBody>
                <a:bodyPr lIns="0" tIns="0" rIns="0" bIns="0" rtlCol="0" anchor="ctr"/>
                <a:lstStyle/>
                <a:p>
                  <a:pPr algn="ctr"/>
                  <a:endParaRPr lang="en-US" sz="180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5443193-F95E-8749-A1FE-1E105B87548C}"/>
                    </a:ext>
                  </a:extLst>
                </p:cNvPr>
                <p:cNvSpPr txBox="1"/>
                <p:nvPr/>
              </p:nvSpPr>
              <p:spPr>
                <a:xfrm>
                  <a:off x="2604333" y="6092248"/>
                  <a:ext cx="522779" cy="100190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39290" tIns="39290" rIns="39290" bIns="3929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2</a:t>
                  </a:r>
                </a:p>
              </p:txBody>
            </p:sp>
          </p:grpSp>
          <p:sp>
            <p:nvSpPr>
              <p:cNvPr id="76" name="Up Arrow 75">
                <a:extLst>
                  <a:ext uri="{FF2B5EF4-FFF2-40B4-BE49-F238E27FC236}">
                    <a16:creationId xmlns:a16="http://schemas.microsoft.com/office/drawing/2014/main" id="{620B3F85-7587-0849-BB1C-556D6F4FEAAF}"/>
                  </a:ext>
                </a:extLst>
              </p:cNvPr>
              <p:cNvSpPr/>
              <p:nvPr/>
            </p:nvSpPr>
            <p:spPr>
              <a:xfrm>
                <a:off x="6623258" y="3380561"/>
                <a:ext cx="393402" cy="1664541"/>
              </a:xfrm>
              <a:prstGeom prst="upArrow">
                <a:avLst/>
              </a:prstGeom>
              <a:solidFill>
                <a:srgbClr val="FFFFFF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3A3F6A-3BAC-3147-9927-374A7F522F76}"/>
                  </a:ext>
                </a:extLst>
              </p:cNvPr>
              <p:cNvSpPr txBox="1"/>
              <p:nvPr/>
            </p:nvSpPr>
            <p:spPr>
              <a:xfrm>
                <a:off x="7322683" y="4330301"/>
                <a:ext cx="504197" cy="23323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CLI</a:t>
                </a:r>
                <a:endPara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C82A58D-EC4E-0A41-B802-5493B462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489" y="4317142"/>
              <a:ext cx="406681" cy="3088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A7792B-9710-8842-B07B-C6E5D2875244}"/>
              </a:ext>
            </a:extLst>
          </p:cNvPr>
          <p:cNvGrpSpPr/>
          <p:nvPr/>
        </p:nvGrpSpPr>
        <p:grpSpPr>
          <a:xfrm>
            <a:off x="4093700" y="913125"/>
            <a:ext cx="4617860" cy="2233900"/>
            <a:chOff x="4093700" y="913125"/>
            <a:chExt cx="4617860" cy="2233900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FF5FDBE-A852-E44F-800E-843FDB499CEC}"/>
                </a:ext>
              </a:extLst>
            </p:cNvPr>
            <p:cNvSpPr/>
            <p:nvPr/>
          </p:nvSpPr>
          <p:spPr>
            <a:xfrm>
              <a:off x="4093700" y="913125"/>
              <a:ext cx="4617860" cy="2233900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59D28D-EBBD-2942-8832-F14605AD6227}"/>
                </a:ext>
              </a:extLst>
            </p:cNvPr>
            <p:cNvSpPr txBox="1"/>
            <p:nvPr/>
          </p:nvSpPr>
          <p:spPr>
            <a:xfrm>
              <a:off x="4252115" y="948348"/>
              <a:ext cx="777085" cy="23704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b="1" dirty="0">
                  <a:solidFill>
                    <a:srgbClr val="000000"/>
                  </a:solidFill>
                </a:rPr>
                <a:t>Cluster</a:t>
              </a:r>
              <a:endParaRPr lang="en-US" sz="765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6A84CF-6E4E-E044-81E4-7E25DBD75664}"/>
              </a:ext>
            </a:extLst>
          </p:cNvPr>
          <p:cNvGrpSpPr/>
          <p:nvPr/>
        </p:nvGrpSpPr>
        <p:grpSpPr>
          <a:xfrm>
            <a:off x="3327439" y="621175"/>
            <a:ext cx="5658517" cy="2745501"/>
            <a:chOff x="3347011" y="521396"/>
            <a:chExt cx="5658517" cy="2745501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34963AA8-24B5-EB45-AB2D-71871F66D4E9}"/>
                </a:ext>
              </a:extLst>
            </p:cNvPr>
            <p:cNvSpPr/>
            <p:nvPr/>
          </p:nvSpPr>
          <p:spPr>
            <a:xfrm>
              <a:off x="3658031" y="758172"/>
              <a:ext cx="5347497" cy="2508725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 dirty="0">
                <a:solidFill>
                  <a:srgbClr val="4277BB"/>
                </a:solidFill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C1BA88E-AF82-374D-AD78-6E09B124F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47011" y="521396"/>
              <a:ext cx="653570" cy="70276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3068B8-EC1B-594C-8470-1D0C5E3D62C8}"/>
              </a:ext>
            </a:extLst>
          </p:cNvPr>
          <p:cNvGrpSpPr/>
          <p:nvPr/>
        </p:nvGrpSpPr>
        <p:grpSpPr>
          <a:xfrm>
            <a:off x="2999274" y="1282918"/>
            <a:ext cx="5091393" cy="1661418"/>
            <a:chOff x="2999274" y="1282918"/>
            <a:chExt cx="5091393" cy="166141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8B053D-D15A-9446-892E-7731137A88EC}"/>
                </a:ext>
              </a:extLst>
            </p:cNvPr>
            <p:cNvGrpSpPr/>
            <p:nvPr/>
          </p:nvGrpSpPr>
          <p:grpSpPr>
            <a:xfrm>
              <a:off x="2999274" y="1282918"/>
              <a:ext cx="5091393" cy="1661418"/>
              <a:chOff x="2999274" y="1282918"/>
              <a:chExt cx="5091393" cy="1661418"/>
            </a:xfrm>
          </p:grpSpPr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A367954E-8AA8-964E-9735-DDE846C6B059}"/>
                  </a:ext>
                </a:extLst>
              </p:cNvPr>
              <p:cNvSpPr/>
              <p:nvPr/>
            </p:nvSpPr>
            <p:spPr>
              <a:xfrm>
                <a:off x="4379543" y="1282918"/>
                <a:ext cx="3711124" cy="1661418"/>
              </a:xfrm>
              <a:prstGeom prst="roundRect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310">
                  <a:solidFill>
                    <a:srgbClr val="4277BB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297B7ED-6644-ED4E-80A8-FC50A0EBA183}"/>
                  </a:ext>
                </a:extLst>
              </p:cNvPr>
              <p:cNvGrpSpPr/>
              <p:nvPr/>
            </p:nvGrpSpPr>
            <p:grpSpPr>
              <a:xfrm>
                <a:off x="2999274" y="1586086"/>
                <a:ext cx="2957851" cy="1244436"/>
                <a:chOff x="2984058" y="1743568"/>
                <a:chExt cx="2957851" cy="1244436"/>
              </a:xfrm>
            </p:grpSpPr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7D22E891-E651-C343-B98D-45B362624281}"/>
                    </a:ext>
                  </a:extLst>
                </p:cNvPr>
                <p:cNvSpPr/>
                <p:nvPr/>
              </p:nvSpPr>
              <p:spPr>
                <a:xfrm>
                  <a:off x="4995759" y="1743568"/>
                  <a:ext cx="946150" cy="1202094"/>
                </a:xfrm>
                <a:prstGeom prst="roundRect">
                  <a:avLst/>
                </a:prstGeom>
                <a:ln w="25400">
                  <a:solidFill>
                    <a:srgbClr val="4277BB"/>
                  </a:solidFill>
                  <a:miter lim="400000"/>
                </a:ln>
              </p:spPr>
              <p:txBody>
                <a:bodyPr lIns="0" tIns="0" rIns="0" bIns="0" rtlCol="0" anchor="ctr"/>
                <a:lstStyle/>
                <a:p>
                  <a:pPr algn="ctr"/>
                  <a:endParaRPr lang="en-US" sz="180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B311B05-6EBE-454F-B94C-E5CC8C1AE15B}"/>
                    </a:ext>
                  </a:extLst>
                </p:cNvPr>
                <p:cNvSpPr txBox="1"/>
                <p:nvPr/>
              </p:nvSpPr>
              <p:spPr>
                <a:xfrm>
                  <a:off x="4852730" y="1758688"/>
                  <a:ext cx="718946" cy="237040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8601" tIns="28601" rIns="28601" bIns="28601" numCol="1" spcCol="38100" rtlCol="0" anchor="ctr">
                  <a:spAutoFit/>
                </a:bodyPr>
                <a:lstStyle>
                  <a:lvl1pPr defTabSz="425286" latinLnBrk="1" hangingPunct="0">
                    <a:defRPr sz="1165" b="1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dirty="0"/>
                    <a:t>Pod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598825F-B14D-C748-AB12-175AD309F87E}"/>
                    </a:ext>
                  </a:extLst>
                </p:cNvPr>
                <p:cNvSpPr txBox="1"/>
                <p:nvPr/>
              </p:nvSpPr>
              <p:spPr>
                <a:xfrm>
                  <a:off x="5018699" y="2002111"/>
                  <a:ext cx="917210" cy="487151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9290" tIns="39290" rIns="39290" bIns="39290" numCol="1" spcCol="38100" rtlCol="0" anchor="ctr">
                  <a:spAutoFit/>
                </a:bodyPr>
                <a:lstStyle/>
                <a:p>
                  <a:pPr rtl="0" latinLnBrk="1" hangingPunct="0"/>
                  <a:r>
                    <a:rPr lang="en-US" sz="1600" b="1" dirty="0">
                      <a:solidFill>
                        <a:srgbClr val="000000"/>
                      </a:solidFill>
                    </a:rPr>
                    <a:t>Authors</a:t>
                  </a:r>
                  <a:br>
                    <a:rPr lang="en-US" sz="1600" b="1" dirty="0">
                      <a:solidFill>
                        <a:srgbClr val="000000"/>
                      </a:solidFill>
                    </a:rPr>
                  </a:br>
                  <a:r>
                    <a:rPr lang="en-US" sz="1050" b="1" dirty="0">
                      <a:solidFill>
                        <a:srgbClr val="000000"/>
                      </a:solidFill>
                    </a:rPr>
                    <a:t>microservice</a:t>
                  </a:r>
                  <a:endParaRPr kumimoji="0" lang="en-US" sz="105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0D7B9D26-3B71-344B-8FEF-E99FA73134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294" y="2488552"/>
                  <a:ext cx="379633" cy="143417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35250B86-9233-1F41-AAFB-D3925D895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640" y="2679082"/>
                  <a:ext cx="617329" cy="108624"/>
                </a:xfrm>
                <a:prstGeom prst="rect">
                  <a:avLst/>
                </a:prstGeom>
              </p:spPr>
            </p:pic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99B84E19-9380-8244-84E4-60EDFBB0C0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6498" y="2756950"/>
                  <a:ext cx="433226" cy="231054"/>
                </a:xfrm>
                <a:prstGeom prst="rect">
                  <a:avLst/>
                </a:prstGeom>
              </p:spPr>
            </p:pic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EE4E086-E3B5-7846-A062-CA6331836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84058" y="2384330"/>
                  <a:ext cx="1974222" cy="15098"/>
                </a:xfrm>
                <a:prstGeom prst="straightConnector1">
                  <a:avLst/>
                </a:prstGeom>
                <a:noFill/>
                <a:ln w="44450" cap="flat">
                  <a:solidFill>
                    <a:schemeClr val="tx2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8015FD7-9EC4-EF4C-96C3-3FD768239AFC}"/>
                </a:ext>
              </a:extLst>
            </p:cNvPr>
            <p:cNvSpPr txBox="1"/>
            <p:nvPr/>
          </p:nvSpPr>
          <p:spPr>
            <a:xfrm>
              <a:off x="4435719" y="1304308"/>
              <a:ext cx="1272424" cy="23704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b="1" dirty="0">
                  <a:solidFill>
                    <a:srgbClr val="000000"/>
                  </a:solidFill>
                </a:rPr>
                <a:t>Worker Node</a:t>
              </a:r>
              <a:endParaRPr lang="en-US" sz="765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710E8F-932F-4143-AE5D-D57903E8F57C}"/>
              </a:ext>
            </a:extLst>
          </p:cNvPr>
          <p:cNvGrpSpPr/>
          <p:nvPr/>
        </p:nvGrpSpPr>
        <p:grpSpPr>
          <a:xfrm>
            <a:off x="1936451" y="1569642"/>
            <a:ext cx="1138279" cy="1085621"/>
            <a:chOff x="2254413" y="1632602"/>
            <a:chExt cx="1138279" cy="108562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46AB57-3094-B540-BBD3-5DF26AF05FC7}"/>
                </a:ext>
              </a:extLst>
            </p:cNvPr>
            <p:cNvGrpSpPr/>
            <p:nvPr/>
          </p:nvGrpSpPr>
          <p:grpSpPr>
            <a:xfrm>
              <a:off x="2254413" y="1632602"/>
              <a:ext cx="1138279" cy="1085621"/>
              <a:chOff x="2254413" y="1632602"/>
              <a:chExt cx="1138279" cy="1085621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34A6ABCB-DF10-EB47-853D-BE0CABCF9857}"/>
                  </a:ext>
                </a:extLst>
              </p:cNvPr>
              <p:cNvSpPr/>
              <p:nvPr/>
            </p:nvSpPr>
            <p:spPr>
              <a:xfrm>
                <a:off x="2254413" y="1632602"/>
                <a:ext cx="1138279" cy="1085621"/>
              </a:xfrm>
              <a:prstGeom prst="roundRect">
                <a:avLst/>
              </a:prstGeom>
              <a:solidFill>
                <a:srgbClr val="FFFFFF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310">
                  <a:solidFill>
                    <a:srgbClr val="4277BB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7C5BE0CB-5C87-2549-BC0E-7D1ADE805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649" y="2256362"/>
                <a:ext cx="276351" cy="104399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2B29E37E-BCEC-5B48-8679-34AC1F78F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350" y="2395057"/>
                <a:ext cx="449380" cy="79072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A4A749E-7A9F-0E4F-87D4-B91826566A86}"/>
                  </a:ext>
                </a:extLst>
              </p:cNvPr>
              <p:cNvSpPr/>
              <p:nvPr/>
            </p:nvSpPr>
            <p:spPr>
              <a:xfrm>
                <a:off x="2372784" y="2012269"/>
                <a:ext cx="1005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authors</a:t>
                </a:r>
                <a:r>
                  <a:rPr lang="en-US" sz="1310" b="1" dirty="0">
                    <a:solidFill>
                      <a:srgbClr val="000000"/>
                    </a:solidFill>
                  </a:rPr>
                  <a:t>:v1</a:t>
                </a:r>
                <a:endParaRPr lang="en-US" sz="131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574F0AB-2C9B-9249-8E51-9ED4AA9FADA5}"/>
                  </a:ext>
                </a:extLst>
              </p:cNvPr>
              <p:cNvSpPr txBox="1"/>
              <p:nvPr/>
            </p:nvSpPr>
            <p:spPr>
              <a:xfrm>
                <a:off x="2413464" y="1661932"/>
                <a:ext cx="819324" cy="4163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8601" tIns="28601" rIns="28601" bIns="28601" numCol="1" spcCol="38100" rtlCol="0" anchor="ctr">
                <a:spAutoFit/>
              </a:bodyPr>
              <a:lstStyle/>
              <a:p>
                <a:pPr defTabSz="425286" latinLnBrk="1" hangingPunct="0"/>
                <a:r>
                  <a:rPr lang="en-US" sz="1165" dirty="0">
                    <a:solidFill>
                      <a:srgbClr val="000000"/>
                    </a:solidFill>
                  </a:rPr>
                  <a:t>Container </a:t>
                </a:r>
                <a:br>
                  <a:rPr lang="en-US" sz="1165" dirty="0">
                    <a:solidFill>
                      <a:srgbClr val="000000"/>
                    </a:solidFill>
                  </a:rPr>
                </a:br>
                <a:r>
                  <a:rPr lang="en-US" sz="1165" dirty="0">
                    <a:solidFill>
                      <a:srgbClr val="000000"/>
                    </a:solidFill>
                  </a:rPr>
                  <a:t>image</a:t>
                </a:r>
              </a:p>
            </p:txBody>
          </p: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42494DEB-8A6C-6E46-AD4B-2F5D4392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984" y="2446885"/>
              <a:ext cx="433226" cy="231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7087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249288" y="3348933"/>
            <a:ext cx="1729423" cy="17664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5" y="3129901"/>
            <a:ext cx="739588" cy="924485"/>
          </a:xfrm>
          <a:prstGeom prst="rect">
            <a:avLst/>
          </a:prstGeom>
        </p:spPr>
      </p:pic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620384" y="3842145"/>
            <a:ext cx="1138279" cy="1085621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860898" y="3515814"/>
            <a:ext cx="1272424" cy="12047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837075" y="3572978"/>
            <a:ext cx="523350" cy="23704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dirty="0">
                <a:solidFill>
                  <a:srgbClr val="000000"/>
                </a:solidFill>
              </a:rPr>
              <a:t>Pod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890556" y="3774973"/>
            <a:ext cx="903293" cy="23704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rtl="0" latinLnBrk="1" hangingPunct="0"/>
            <a:r>
              <a:rPr lang="en-US" sz="1165" b="1" dirty="0"/>
              <a:t>authors:v1 </a:t>
            </a:r>
            <a:r>
              <a:rPr lang="en-US" sz="1165" b="1" dirty="0">
                <a:solidFill>
                  <a:schemeClr val="accent1"/>
                </a:solidFill>
              </a:rPr>
              <a:t> </a:t>
            </a:r>
            <a:endParaRPr lang="en-US" sz="765" b="1" dirty="0">
              <a:solidFill>
                <a:schemeClr val="accent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2267305" y="2284000"/>
            <a:ext cx="3178934" cy="308342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2480315" y="2430395"/>
            <a:ext cx="777085" cy="23704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b="1" dirty="0">
                <a:solidFill>
                  <a:srgbClr val="000000"/>
                </a:solidFill>
              </a:rPr>
              <a:t>Cluster</a:t>
            </a:r>
            <a:endParaRPr lang="en-US" sz="765" b="1" dirty="0">
              <a:solidFill>
                <a:srgbClr val="000000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20" y="4465905"/>
            <a:ext cx="276351" cy="1043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21" y="4604600"/>
            <a:ext cx="449380" cy="790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14" y="4661284"/>
            <a:ext cx="315363" cy="168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738755" y="4221812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authors</a:t>
            </a:r>
            <a:r>
              <a:rPr lang="en-US" sz="1310" b="1" dirty="0">
                <a:solidFill>
                  <a:srgbClr val="000000"/>
                </a:solidFill>
              </a:rPr>
              <a:t>:v1</a:t>
            </a:r>
            <a:endParaRPr lang="en-US" sz="1310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931196" y="2080051"/>
            <a:ext cx="3851225" cy="359403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 dirty="0">
              <a:solidFill>
                <a:srgbClr val="4277BB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220" y="1726434"/>
            <a:ext cx="777086" cy="835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901250" y="4118139"/>
            <a:ext cx="652475" cy="21472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020" b="1" dirty="0"/>
              <a:t>Port: 8080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906470" y="4281227"/>
            <a:ext cx="464923" cy="21472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020" b="1" dirty="0">
                <a:solidFill>
                  <a:srgbClr val="198038"/>
                </a:solidFill>
              </a:rPr>
              <a:t>Image:</a:t>
            </a:r>
            <a:endParaRPr lang="en-US" sz="1020" b="1" dirty="0">
              <a:solidFill>
                <a:schemeClr val="accent2"/>
              </a:solidFill>
            </a:endParaRP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5150564" y="4495938"/>
            <a:ext cx="1468519" cy="22171"/>
          </a:xfrm>
          <a:prstGeom prst="straightConnector1">
            <a:avLst/>
          </a:prstGeom>
          <a:noFill/>
          <a:ln w="38100" cap="flat" cmpd="sng">
            <a:solidFill>
              <a:srgbClr val="8C8C8C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779435" y="3871475"/>
            <a:ext cx="819324" cy="416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dirty="0">
                <a:solidFill>
                  <a:srgbClr val="000000"/>
                </a:solidFill>
              </a:rPr>
              <a:t>Container </a:t>
            </a:r>
            <a:br>
              <a:rPr lang="en-US" sz="1165" dirty="0">
                <a:solidFill>
                  <a:srgbClr val="000000"/>
                </a:solidFill>
              </a:rPr>
            </a:br>
            <a:r>
              <a:rPr lang="en-US" sz="1165" dirty="0">
                <a:solidFill>
                  <a:srgbClr val="000000"/>
                </a:solidFill>
              </a:rPr>
              <a:t>image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61E87A4-03C6-EA40-97E5-A9061E6E5CA5}"/>
              </a:ext>
            </a:extLst>
          </p:cNvPr>
          <p:cNvSpPr/>
          <p:nvPr/>
        </p:nvSpPr>
        <p:spPr>
          <a:xfrm>
            <a:off x="2563005" y="3043146"/>
            <a:ext cx="2737958" cy="184508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B0D2E0-6DD6-734A-9077-2998BD5848E4}"/>
              </a:ext>
            </a:extLst>
          </p:cNvPr>
          <p:cNvSpPr txBox="1"/>
          <p:nvPr/>
        </p:nvSpPr>
        <p:spPr>
          <a:xfrm>
            <a:off x="2652913" y="3111886"/>
            <a:ext cx="1272424" cy="23704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b="1" dirty="0">
                <a:solidFill>
                  <a:srgbClr val="000000"/>
                </a:solidFill>
              </a:rPr>
              <a:t>Worker Node</a:t>
            </a:r>
            <a:endParaRPr lang="en-US" sz="765" b="1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32CAD1-038A-FD49-9810-EC86C927A035}"/>
              </a:ext>
            </a:extLst>
          </p:cNvPr>
          <p:cNvSpPr/>
          <p:nvPr/>
        </p:nvSpPr>
        <p:spPr>
          <a:xfrm>
            <a:off x="-71846" y="1006553"/>
            <a:ext cx="5535386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3080"/>
              </a:lnSpc>
              <a:spcBef>
                <a:spcPct val="0"/>
              </a:spcBef>
              <a:spcAft>
                <a:spcPts val="1980"/>
              </a:spcAft>
            </a:pPr>
            <a:r>
              <a:rPr lang="en-US" sz="2640" b="1" dirty="0"/>
              <a:t>Deployment</a:t>
            </a:r>
            <a:endParaRPr lang="en-US" sz="1540" dirty="0"/>
          </a:p>
        </p:txBody>
      </p:sp>
    </p:spTree>
    <p:extLst>
      <p:ext uri="{BB962C8B-B14F-4D97-AF65-F5344CB8AC3E}">
        <p14:creationId xmlns:p14="http://schemas.microsoft.com/office/powerpoint/2010/main" val="342585416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8247421" y="3213466"/>
            <a:ext cx="1729423" cy="17664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628" y="2994434"/>
            <a:ext cx="739588" cy="924485"/>
          </a:xfrm>
          <a:prstGeom prst="rect">
            <a:avLst/>
          </a:prstGeom>
        </p:spPr>
      </p:pic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8618517" y="3706678"/>
            <a:ext cx="1138279" cy="1085621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BCB0C4-6E78-AF48-AE7F-EA14761F6553}"/>
              </a:ext>
            </a:extLst>
          </p:cNvPr>
          <p:cNvGrpSpPr/>
          <p:nvPr/>
        </p:nvGrpSpPr>
        <p:grpSpPr>
          <a:xfrm>
            <a:off x="5835208" y="3380347"/>
            <a:ext cx="1296247" cy="1204778"/>
            <a:chOff x="3211105" y="2243335"/>
            <a:chExt cx="1178406" cy="1095253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D22E891-E651-C343-B98D-45B362624281}"/>
                </a:ext>
              </a:extLst>
            </p:cNvPr>
            <p:cNvSpPr/>
            <p:nvPr/>
          </p:nvSpPr>
          <p:spPr>
            <a:xfrm>
              <a:off x="3232762" y="2243335"/>
              <a:ext cx="1156749" cy="1095253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B311B05-6EBE-454F-B94C-E5CC8C1AE15B}"/>
                </a:ext>
              </a:extLst>
            </p:cNvPr>
            <p:cNvSpPr txBox="1"/>
            <p:nvPr/>
          </p:nvSpPr>
          <p:spPr>
            <a:xfrm>
              <a:off x="3211105" y="2295302"/>
              <a:ext cx="475773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dirty="0">
                  <a:solidFill>
                    <a:srgbClr val="000000"/>
                  </a:solidFill>
                </a:rPr>
                <a:t>Pod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98825F-B14D-C748-AB12-175AD309F87E}"/>
                </a:ext>
              </a:extLst>
            </p:cNvPr>
            <p:cNvSpPr txBox="1"/>
            <p:nvPr/>
          </p:nvSpPr>
          <p:spPr>
            <a:xfrm>
              <a:off x="3259724" y="2478934"/>
              <a:ext cx="821175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rtl="0" latinLnBrk="1" hangingPunct="0"/>
              <a:r>
                <a:rPr lang="en-US" sz="1165" b="1" dirty="0"/>
                <a:t>articles:v1 </a:t>
              </a:r>
              <a:r>
                <a:rPr lang="en-US" sz="1165" b="1" dirty="0">
                  <a:solidFill>
                    <a:schemeClr val="accent1"/>
                  </a:solidFill>
                </a:rPr>
                <a:t> </a:t>
              </a:r>
              <a:endParaRPr lang="en-US" sz="765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8021B6-D5D9-A145-B01C-5F7F70B3F00F}"/>
              </a:ext>
            </a:extLst>
          </p:cNvPr>
          <p:cNvGrpSpPr/>
          <p:nvPr/>
        </p:nvGrpSpPr>
        <p:grpSpPr>
          <a:xfrm>
            <a:off x="4265438" y="2148533"/>
            <a:ext cx="3178934" cy="3083429"/>
            <a:chOff x="1784041" y="1123504"/>
            <a:chExt cx="2889940" cy="2803117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714F1710-3C67-B647-BA99-3320569DAACB}"/>
                </a:ext>
              </a:extLst>
            </p:cNvPr>
            <p:cNvSpPr/>
            <p:nvPr/>
          </p:nvSpPr>
          <p:spPr>
            <a:xfrm>
              <a:off x="1784041" y="1123504"/>
              <a:ext cx="2889940" cy="2803117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ED2E94-5A33-7D4C-A624-94C2B1A96506}"/>
                </a:ext>
              </a:extLst>
            </p:cNvPr>
            <p:cNvSpPr txBox="1"/>
            <p:nvPr/>
          </p:nvSpPr>
          <p:spPr>
            <a:xfrm>
              <a:off x="1977686" y="1256590"/>
              <a:ext cx="706441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b="1" dirty="0">
                  <a:solidFill>
                    <a:srgbClr val="000000"/>
                  </a:solidFill>
                </a:rPr>
                <a:t>Cluster</a:t>
              </a:r>
              <a:endParaRPr lang="en-US" sz="765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53" y="4330438"/>
            <a:ext cx="276351" cy="1043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54" y="4469133"/>
            <a:ext cx="449380" cy="790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247" y="4525817"/>
            <a:ext cx="315363" cy="168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8764940" y="4086345"/>
            <a:ext cx="949299" cy="293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10" b="1" dirty="0">
                <a:solidFill>
                  <a:srgbClr val="000000"/>
                </a:solidFill>
              </a:rPr>
              <a:t>articles:v1</a:t>
            </a:r>
            <a:endParaRPr lang="en-US" sz="131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9464C0-A612-8940-A2CD-55BC93D7A1AB}"/>
              </a:ext>
            </a:extLst>
          </p:cNvPr>
          <p:cNvGrpSpPr/>
          <p:nvPr/>
        </p:nvGrpSpPr>
        <p:grpSpPr>
          <a:xfrm>
            <a:off x="3488353" y="1590967"/>
            <a:ext cx="4292201" cy="3947655"/>
            <a:chOff x="1077599" y="616626"/>
            <a:chExt cx="3902001" cy="3588777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4D50543-9EFD-2B42-9F96-9784F0AFD273}"/>
                </a:ext>
              </a:extLst>
            </p:cNvPr>
            <p:cNvSpPr/>
            <p:nvPr/>
          </p:nvSpPr>
          <p:spPr>
            <a:xfrm>
              <a:off x="1478486" y="938096"/>
              <a:ext cx="3501114" cy="3267307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 dirty="0">
                <a:solidFill>
                  <a:srgbClr val="4277BB"/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36FC222-EBD8-B749-9959-72A0B9B7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7599" y="616626"/>
              <a:ext cx="706442" cy="75961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220186-7B01-CF4C-A3B1-A64CFE272542}"/>
              </a:ext>
            </a:extLst>
          </p:cNvPr>
          <p:cNvGrpSpPr/>
          <p:nvPr/>
        </p:nvGrpSpPr>
        <p:grpSpPr>
          <a:xfrm>
            <a:off x="5899383" y="3982672"/>
            <a:ext cx="2717833" cy="399970"/>
            <a:chOff x="3269445" y="2790900"/>
            <a:chExt cx="2470757" cy="3636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839A99-2FB2-EB47-B02E-6BBA11DA87E3}"/>
                </a:ext>
              </a:extLst>
            </p:cNvPr>
            <p:cNvSpPr txBox="1"/>
            <p:nvPr/>
          </p:nvSpPr>
          <p:spPr>
            <a:xfrm>
              <a:off x="3269445" y="2790900"/>
              <a:ext cx="593159" cy="1952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020" b="1" dirty="0"/>
                <a:t>Port: 8080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B9255A-02D4-7543-A810-E55B2DAAB2F5}"/>
                </a:ext>
              </a:extLst>
            </p:cNvPr>
            <p:cNvSpPr txBox="1"/>
            <p:nvPr/>
          </p:nvSpPr>
          <p:spPr>
            <a:xfrm>
              <a:off x="3274190" y="2939162"/>
              <a:ext cx="422657" cy="1952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020" b="1" dirty="0">
                  <a:solidFill>
                    <a:srgbClr val="198038"/>
                  </a:solidFill>
                </a:rPr>
                <a:t>Image:</a:t>
              </a:r>
              <a:endParaRPr lang="en-US" sz="102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67" name="Straight Arrow Connector 62">
              <a:extLst>
                <a:ext uri="{FF2B5EF4-FFF2-40B4-BE49-F238E27FC236}">
                  <a16:creationId xmlns:a16="http://schemas.microsoft.com/office/drawing/2014/main" id="{7A688BFC-4BFA-0F44-8FBD-C3E664514EC6}"/>
                </a:ext>
              </a:extLst>
            </p:cNvPr>
            <p:cNvCxnSpPr>
              <a:cxnSpLocks/>
            </p:cNvCxnSpPr>
            <p:nvPr/>
          </p:nvCxnSpPr>
          <p:spPr>
            <a:xfrm>
              <a:off x="4405185" y="3134354"/>
              <a:ext cx="1335017" cy="20155"/>
            </a:xfrm>
            <a:prstGeom prst="straightConnector1">
              <a:avLst/>
            </a:prstGeom>
            <a:noFill/>
            <a:ln w="38100" cap="flat" cmpd="sng">
              <a:solidFill>
                <a:srgbClr val="8C8C8C"/>
              </a:solidFill>
              <a:prstDash val="solid"/>
              <a:miter lim="400000"/>
              <a:headEnd type="non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8777568" y="3736008"/>
            <a:ext cx="819324" cy="416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dirty="0">
                <a:solidFill>
                  <a:srgbClr val="000000"/>
                </a:solidFill>
              </a:rPr>
              <a:t>Container </a:t>
            </a:r>
            <a:br>
              <a:rPr lang="en-US" sz="1165" dirty="0">
                <a:solidFill>
                  <a:srgbClr val="000000"/>
                </a:solidFill>
              </a:rPr>
            </a:br>
            <a:r>
              <a:rPr lang="en-US" sz="1165" dirty="0">
                <a:solidFill>
                  <a:srgbClr val="000000"/>
                </a:solidFill>
              </a:rPr>
              <a:t>image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2F82A2-1491-E141-842D-7C9EBAB67FB2}"/>
              </a:ext>
            </a:extLst>
          </p:cNvPr>
          <p:cNvGrpSpPr/>
          <p:nvPr/>
        </p:nvGrpSpPr>
        <p:grpSpPr>
          <a:xfrm>
            <a:off x="4561138" y="2907679"/>
            <a:ext cx="2737958" cy="1845087"/>
            <a:chOff x="2052858" y="1813637"/>
            <a:chExt cx="2489053" cy="167735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61E87A4-03C6-EA40-97E5-A9061E6E5CA5}"/>
                </a:ext>
              </a:extLst>
            </p:cNvPr>
            <p:cNvSpPr/>
            <p:nvPr/>
          </p:nvSpPr>
          <p:spPr>
            <a:xfrm>
              <a:off x="2052858" y="1813637"/>
              <a:ext cx="2489053" cy="1677352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B0D2E0-6DD6-734A-9077-2998BD5848E4}"/>
                </a:ext>
              </a:extLst>
            </p:cNvPr>
            <p:cNvSpPr txBox="1"/>
            <p:nvPr/>
          </p:nvSpPr>
          <p:spPr>
            <a:xfrm>
              <a:off x="2134593" y="1876128"/>
              <a:ext cx="1156749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b="1" dirty="0">
                  <a:solidFill>
                    <a:srgbClr val="000000"/>
                  </a:solidFill>
                </a:rPr>
                <a:t>Worker Node</a:t>
              </a:r>
              <a:endParaRPr lang="en-US" sz="765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16CF7C-309A-4D40-9587-F8CE9B941DF1}"/>
              </a:ext>
            </a:extLst>
          </p:cNvPr>
          <p:cNvGrpSpPr/>
          <p:nvPr/>
        </p:nvGrpSpPr>
        <p:grpSpPr>
          <a:xfrm>
            <a:off x="4667091" y="3589170"/>
            <a:ext cx="901421" cy="864631"/>
            <a:chOff x="2142741" y="2462514"/>
            <a:chExt cx="819474" cy="78602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F19B79-C427-8A43-9DE7-BA6FC053945B}"/>
                </a:ext>
              </a:extLst>
            </p:cNvPr>
            <p:cNvSpPr/>
            <p:nvPr/>
          </p:nvSpPr>
          <p:spPr>
            <a:xfrm>
              <a:off x="2142741" y="2462514"/>
              <a:ext cx="819474" cy="786028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l"/>
              <a:endParaRPr lang="en-US" sz="131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F4EDFD-6DBB-B644-9D76-F54593C0F4C9}"/>
                </a:ext>
              </a:extLst>
            </p:cNvPr>
            <p:cNvSpPr txBox="1"/>
            <p:nvPr/>
          </p:nvSpPr>
          <p:spPr>
            <a:xfrm>
              <a:off x="2209634" y="2509191"/>
              <a:ext cx="579832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>
              <a:lvl1pPr marL="0" marR="0" indent="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000000"/>
                  </a:solidFill>
                </a:defRPr>
              </a:lvl1pPr>
            </a:lstStyle>
            <a:p>
              <a:r>
                <a:rPr lang="en-US" sz="1165" dirty="0"/>
                <a:t>Service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8C3EED-D6D9-8F46-9A47-70C24709D4F9}"/>
              </a:ext>
            </a:extLst>
          </p:cNvPr>
          <p:cNvGrpSpPr/>
          <p:nvPr/>
        </p:nvGrpSpPr>
        <p:grpSpPr>
          <a:xfrm>
            <a:off x="3142967" y="3940886"/>
            <a:ext cx="2709784" cy="416320"/>
            <a:chOff x="757174" y="2782257"/>
            <a:chExt cx="2463440" cy="378473"/>
          </a:xfrm>
        </p:grpSpPr>
        <p:cxnSp>
          <p:nvCxnSpPr>
            <p:cNvPr id="51" name="Straight Arrow Connector 62">
              <a:extLst>
                <a:ext uri="{FF2B5EF4-FFF2-40B4-BE49-F238E27FC236}">
                  <a16:creationId xmlns:a16="http://schemas.microsoft.com/office/drawing/2014/main" id="{A533C59D-84DC-414E-9A19-275027E2E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4776" y="2899853"/>
              <a:ext cx="265838" cy="7419"/>
            </a:xfrm>
            <a:prstGeom prst="straightConnector1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58AAB71-35BA-CC44-9344-729FE3E629E6}"/>
                </a:ext>
              </a:extLst>
            </p:cNvPr>
            <p:cNvGrpSpPr/>
            <p:nvPr/>
          </p:nvGrpSpPr>
          <p:grpSpPr>
            <a:xfrm>
              <a:off x="757174" y="2782257"/>
              <a:ext cx="2345019" cy="378473"/>
              <a:chOff x="757174" y="2782257"/>
              <a:chExt cx="2345019" cy="37847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92EA0AD-6A17-3041-8FD7-3F31FB68F046}"/>
                  </a:ext>
                </a:extLst>
              </p:cNvPr>
              <p:cNvSpPr/>
              <p:nvPr/>
            </p:nvSpPr>
            <p:spPr>
              <a:xfrm>
                <a:off x="2183428" y="2782257"/>
                <a:ext cx="918765" cy="37847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8601" tIns="28601" rIns="28601" bIns="28601" numCol="1" spcCol="38100" rtlCol="0" anchor="ctr">
                <a:spAutoFit/>
              </a:bodyPr>
              <a:lstStyle/>
              <a:p>
                <a:pPr rtl="0" latinLnBrk="1" hangingPunct="0"/>
                <a:r>
                  <a:rPr lang="en-US" sz="1165" b="1" dirty="0"/>
                  <a:t>Articles</a:t>
                </a:r>
              </a:p>
              <a:p>
                <a:pPr rtl="0" latinLnBrk="1" hangingPunct="0"/>
                <a:r>
                  <a:rPr lang="en-US" sz="1020" b="1" dirty="0" err="1">
                    <a:solidFill>
                      <a:srgbClr val="198038"/>
                    </a:solidFill>
                  </a:rPr>
                  <a:t>NodePort</a:t>
                </a:r>
                <a:r>
                  <a:rPr lang="en-US" sz="1020" b="1" dirty="0">
                    <a:solidFill>
                      <a:srgbClr val="198038"/>
                    </a:solidFill>
                  </a:rPr>
                  <a:t>:</a:t>
                </a:r>
                <a:r>
                  <a:rPr lang="en-US" sz="1165" b="1" dirty="0">
                    <a:solidFill>
                      <a:srgbClr val="198038"/>
                    </a:solidFill>
                  </a:rPr>
                  <a:t> </a:t>
                </a:r>
              </a:p>
            </p:txBody>
          </p:sp>
          <p:cxnSp>
            <p:nvCxnSpPr>
              <p:cNvPr id="54" name="Straight Arrow Connector 62">
                <a:extLst>
                  <a:ext uri="{FF2B5EF4-FFF2-40B4-BE49-F238E27FC236}">
                    <a16:creationId xmlns:a16="http://schemas.microsoft.com/office/drawing/2014/main" id="{E7C0A8CB-5FD5-4740-85FF-CF6A6CEB6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174" y="3033464"/>
                <a:ext cx="1371302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8C8C8C"/>
                </a:solidFill>
                <a:prstDash val="solid"/>
                <a:miter lim="400000"/>
                <a:headEnd type="non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E844-B07B-3C4F-8055-4FC3FB4B3170}"/>
              </a:ext>
            </a:extLst>
          </p:cNvPr>
          <p:cNvSpPr/>
          <p:nvPr/>
        </p:nvSpPr>
        <p:spPr>
          <a:xfrm>
            <a:off x="-71846" y="1006553"/>
            <a:ext cx="5535386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3080"/>
              </a:lnSpc>
              <a:spcBef>
                <a:spcPct val="0"/>
              </a:spcBef>
              <a:spcAft>
                <a:spcPts val="1980"/>
              </a:spcAft>
            </a:pPr>
            <a:r>
              <a:rPr lang="en-US" sz="2640" b="1" dirty="0"/>
              <a:t>Service</a:t>
            </a:r>
            <a:endParaRPr lang="en-US" sz="1540" dirty="0"/>
          </a:p>
        </p:txBody>
      </p:sp>
    </p:spTree>
    <p:extLst>
      <p:ext uri="{BB962C8B-B14F-4D97-AF65-F5344CB8AC3E}">
        <p14:creationId xmlns:p14="http://schemas.microsoft.com/office/powerpoint/2010/main" val="1855322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63117" y="3011266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619665" y="2443461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586939" y="2522020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622612" y="2798345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62" y="3742070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08" y="3932600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66" y="4010468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72940" y="342264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675625" y="3270986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683014" y="3495027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320206" y="3642423"/>
            <a:ext cx="224291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8086" y="3042435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98729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233832" y="2479206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201106" y="2557765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236779" y="2834090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289792" y="3306731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297181" y="3530772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6127" y="3143481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227EBC-13EC-9A47-891A-A66557B3F3E8}"/>
              </a:ext>
            </a:extLst>
          </p:cNvPr>
          <p:cNvSpPr/>
          <p:nvPr/>
        </p:nvSpPr>
        <p:spPr>
          <a:xfrm>
            <a:off x="1513715" y="2880454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7F729-EB4B-184A-B06F-83A40BFEAF4E}"/>
              </a:ext>
            </a:extLst>
          </p:cNvPr>
          <p:cNvSpPr txBox="1"/>
          <p:nvPr/>
        </p:nvSpPr>
        <p:spPr>
          <a:xfrm>
            <a:off x="1476348" y="2916312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20" name="Straight Arrow Connector 62">
            <a:extLst>
              <a:ext uri="{FF2B5EF4-FFF2-40B4-BE49-F238E27FC236}">
                <a16:creationId xmlns:a16="http://schemas.microsoft.com/office/drawing/2014/main" id="{B111E2BD-9D62-814C-B500-2247BEC338F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29552" y="3306731"/>
            <a:ext cx="830168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3D76A8-3CC5-5B40-B8E4-8CBCC3ADCA76}"/>
              </a:ext>
            </a:extLst>
          </p:cNvPr>
          <p:cNvSpPr/>
          <p:nvPr/>
        </p:nvSpPr>
        <p:spPr>
          <a:xfrm>
            <a:off x="1467094" y="3196891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cxnSp>
        <p:nvCxnSpPr>
          <p:cNvPr id="23" name="Straight Arrow Connector 62">
            <a:extLst>
              <a:ext uri="{FF2B5EF4-FFF2-40B4-BE49-F238E27FC236}">
                <a16:creationId xmlns:a16="http://schemas.microsoft.com/office/drawing/2014/main" id="{6F396D7D-6F58-2444-AFD6-A506AFC9CF8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6189" y="3306731"/>
            <a:ext cx="837526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F66879-9A93-804E-83BE-52742A45A443}"/>
              </a:ext>
            </a:extLst>
          </p:cNvPr>
          <p:cNvSpPr txBox="1"/>
          <p:nvPr/>
        </p:nvSpPr>
        <p:spPr>
          <a:xfrm>
            <a:off x="750987" y="2932878"/>
            <a:ext cx="600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request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E73C8D-EE5E-8341-B5C4-D369B911A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646" y="1935760"/>
            <a:ext cx="670513" cy="8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2899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45307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36831" y="1931418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31" y="1630525"/>
            <a:ext cx="1016000" cy="127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1968728" y="2147942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69203" y="3322970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49871" y="18556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82379" y="30841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115470" y="30569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122582" y="33857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72" y="22463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59387" y="23392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323279" y="20080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65444" y="20657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48359" y="20071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79" y="1171469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821182" y="2626442"/>
            <a:ext cx="1650959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706749" y="27449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 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44730" y="3340097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2161792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701294" y="3479931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Articles:v1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50707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Macintosh PowerPoint</Application>
  <PresentationFormat>Custom</PresentationFormat>
  <Paragraphs>470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Helvetica</vt:lpstr>
      <vt:lpstr>Helvetica Light</vt:lpstr>
      <vt:lpstr>Helvetica Neue</vt:lpstr>
      <vt:lpstr>HelvNeue Roman for IBM</vt:lpstr>
      <vt:lpstr>Menlo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2019-09-12T12:22:08Z</dcterms:modified>
  <cp:category/>
</cp:coreProperties>
</file>