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1704F-B9CF-8F24-012E-4C0D9881974A}" v="1" dt="2022-05-10T18:34:2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hui Xu" userId="S::xuchunhui@cityuniversity.edu::c636905a-ee30-4cbb-8ae6-c5ca08350cf7" providerId="AD" clId="Web-{AA51704F-B9CF-8F24-012E-4C0D9881974A}"/>
    <pc:docChg chg="modSld">
      <pc:chgData name="Chunhui Xu" userId="S::xuchunhui@cityuniversity.edu::c636905a-ee30-4cbb-8ae6-c5ca08350cf7" providerId="AD" clId="Web-{AA51704F-B9CF-8F24-012E-4C0D9881974A}" dt="2022-05-10T18:34:29.677" v="0" actId="20577"/>
      <pc:docMkLst>
        <pc:docMk/>
      </pc:docMkLst>
      <pc:sldChg chg="modSp">
        <pc:chgData name="Chunhui Xu" userId="S::xuchunhui@cityuniversity.edu::c636905a-ee30-4cbb-8ae6-c5ca08350cf7" providerId="AD" clId="Web-{AA51704F-B9CF-8F24-012E-4C0D9881974A}" dt="2022-05-10T18:34:29.677" v="0" actId="20577"/>
        <pc:sldMkLst>
          <pc:docMk/>
          <pc:sldMk cId="324168510" sldId="256"/>
        </pc:sldMkLst>
        <pc:spChg chg="mod">
          <ac:chgData name="Chunhui Xu" userId="S::xuchunhui@cityuniversity.edu::c636905a-ee30-4cbb-8ae6-c5ca08350cf7" providerId="AD" clId="Web-{AA51704F-B9CF-8F24-012E-4C0D9881974A}" dt="2022-05-10T18:34:29.677" v="0" actId="20577"/>
          <ac:spMkLst>
            <pc:docMk/>
            <pc:sldMk cId="324168510" sldId="256"/>
            <ac:spMk id="3" creationId="{70374955-BB59-42F3-8BD8-70901613D21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FD26AF-C893-AC1A-D50F-4C601694FA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Module 01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A1CE5-C71E-1FE8-8A74-92DCA8FF4C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/>
              <a:t>7/10/2022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D39E0-6B05-75AD-8B23-68F39F852F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IS456 Database Systems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44A30-D603-2D0F-AB5B-1B3A6D07A3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DE1A420-8A1E-4BA0-811D-447BE3C99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117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Module 01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/>
              <a:t>7/10/2022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IS456 Database Systems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95692BF-1685-4116-BB07-80D9218CB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305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D4BF2-F675-02C3-F4FA-A94A330131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40CA4-6C5F-30B0-292D-C6D76DAB2A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C9FBC186-1C3E-FB2C-58A0-F4A3123A3C0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1199424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03517-0226-5CA1-0B6A-78886962CBD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A704-0584-38C4-44D2-BFA3F83D9F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4F112757-5E4E-1AC6-946B-F174B9A6936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1392538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9A014-E860-F5C4-A1F7-3BB4E63B10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4A1BD-DEC7-BCD8-BDE9-29D454840A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F061B758-00CF-CB12-0E41-D8B5E89E963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3148786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7C2D7-AB22-DD3F-7ED7-B07D7938C41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7A900-1C83-C419-7788-2C6520F8BA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288ACD90-D84B-CB6E-EDF9-6C2B58AF9A7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3919399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52F6E-CAB0-2A5E-7945-DAC13DD03F8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1028C-81A3-9AD3-0C12-418A813971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FFACCC4F-8024-E7BC-2710-871C2DB5FE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383356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EF505-A009-580B-59DB-8F281C8A4C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DCE63-8F83-5540-8A95-0020C15CE8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2654384F-F026-1A33-D6E1-8FC6ECF3F7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374731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A8434-15ED-C7A4-DA5C-1A251C750AE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BD9B5-B25E-2597-DA31-0B7147651B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750BFCC4-FC07-E428-2D1E-8287E54E9AE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1603835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FCD46-3BB0-F654-9C52-63F9377F95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BD901-C3F6-347E-42CB-6C8475460B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52862BC4-CA7C-89A4-60D5-77BD5C417D2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261602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57003-CA8D-9373-212C-9CEABE4D8AF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B7E32-2EF8-9176-402E-828F282E98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F80A515C-4765-E52D-92A0-70CC5F08611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47695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D141-4817-AB62-A66C-D518E95B24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D2868-0533-C3B5-942E-FEDADF0188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E1C9064A-C3E0-97B9-32FA-0B80D0C196D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289829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B907D-A193-69AA-400C-77153BA3DB5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67535-0217-E92B-A086-FAF8397CA5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657C44A3-B0A1-7151-B391-E5A23BB0C2E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2560603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D5672-3742-98F9-2389-7C9B1F8EE86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DCE14-E4B1-51E4-AD4B-1947FCEEB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3159EFF5-C230-5870-6C4F-537797DF70C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889894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5146A-0448-6550-04A3-BE53589019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880D7-44AA-3B8C-7EBB-2BEA49DB60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B36C36B3-292B-78BC-2589-DCECFCA4F86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4109682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692BF-1685-4116-BB07-80D9218CBC65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C1DC0-B155-0549-290C-95C1DC9CCE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7/10/2022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7D08-8BD6-8531-58F7-A848ED551C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IS456 Database Systems Management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4AA069CE-F28C-709E-4C1A-2ACFA70DA43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Module 01</a:t>
            </a:r>
          </a:p>
        </p:txBody>
      </p:sp>
    </p:spTree>
    <p:extLst>
      <p:ext uri="{BB962C8B-B14F-4D97-AF65-F5344CB8AC3E}">
        <p14:creationId xmlns:p14="http://schemas.microsoft.com/office/powerpoint/2010/main" val="381766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1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52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94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7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5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7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2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0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DB0A-C604-4FE7-A0DB-1946ED7BC8B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74D12D-785F-4EA5-A02E-AA8B8868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1ADD-2ED5-4217-ABA4-C4F7873E2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71" y="887117"/>
            <a:ext cx="9387282" cy="1646302"/>
          </a:xfrm>
        </p:spPr>
        <p:txBody>
          <a:bodyPr/>
          <a:lstStyle/>
          <a:p>
            <a:pPr algn="l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IS-456: Database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74955-BB59-42F3-8BD8-70901613D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745" y="2880550"/>
            <a:ext cx="6350466" cy="1230056"/>
          </a:xfrm>
        </p:spPr>
        <p:txBody>
          <a:bodyPr>
            <a:normAutofit/>
          </a:bodyPr>
          <a:lstStyle/>
          <a:p>
            <a:r>
              <a:rPr lang="en-US" dirty="0"/>
              <a:t>Module 1: Enterprise Database Management Systems</a:t>
            </a:r>
          </a:p>
          <a:p>
            <a:pPr algn="ctr"/>
            <a:endParaRPr lang="en-US" dirty="0"/>
          </a:p>
          <a:p>
            <a:pPr algn="ctr"/>
            <a:r>
              <a:rPr lang="en-US">
                <a:ea typeface="+mn-lt"/>
                <a:cs typeface="+mn-lt"/>
              </a:rPr>
              <a:t>Summer 2022</a:t>
            </a:r>
          </a:p>
          <a:p>
            <a:pPr algn="ctr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228234-D672-4D23-9D20-68606215CCCB}"/>
              </a:ext>
            </a:extLst>
          </p:cNvPr>
          <p:cNvSpPr txBox="1">
            <a:spLocks/>
          </p:cNvSpPr>
          <p:nvPr/>
        </p:nvSpPr>
        <p:spPr>
          <a:xfrm>
            <a:off x="3271706" y="5422433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D5A6-9B9E-4F8B-8E4C-05867E37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Types of Databases Cont.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13E0E-4F02-4DAC-85A5-7BCB3AEAB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35854"/>
            <a:ext cx="8676391" cy="3766656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50C08584-CBD3-4DFA-9C80-923CD50EE3B9}"/>
              </a:ext>
            </a:extLst>
          </p:cNvPr>
          <p:cNvSpPr txBox="1">
            <a:spLocks/>
          </p:cNvSpPr>
          <p:nvPr/>
        </p:nvSpPr>
        <p:spPr>
          <a:xfrm>
            <a:off x="3624044" y="5872294"/>
            <a:ext cx="4082616" cy="9857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6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818E-0DA4-46D1-8A64-C73F624F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13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File System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A041-6E8A-4D6C-9BDB-5F07C542C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72" y="1585519"/>
            <a:ext cx="8858776" cy="5150841"/>
          </a:xfrm>
        </p:spPr>
        <p:txBody>
          <a:bodyPr/>
          <a:lstStyle/>
          <a:p>
            <a:r>
              <a:rPr lang="en-US" dirty="0"/>
              <a:t>Manual File Systems</a:t>
            </a:r>
          </a:p>
          <a:p>
            <a:r>
              <a:rPr lang="en-US" dirty="0"/>
              <a:t>Computerized File Systems </a:t>
            </a:r>
            <a:r>
              <a:rPr lang="en-US" dirty="0">
                <a:sym typeface="Wingdings" panose="05000000000000000000" pitchFamily="2" charset="2"/>
              </a:rPr>
              <a:t> DP Specialist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D846B-8C4E-4326-84E3-F2070BFEC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13550" y="-50437"/>
            <a:ext cx="3339020" cy="8858775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AFCD744-F43C-4BC9-9FF0-95C5A6B700C9}"/>
              </a:ext>
            </a:extLst>
          </p:cNvPr>
          <p:cNvSpPr txBox="1">
            <a:spLocks/>
          </p:cNvSpPr>
          <p:nvPr/>
        </p:nvSpPr>
        <p:spPr>
          <a:xfrm>
            <a:off x="3724712" y="6169017"/>
            <a:ext cx="3864502" cy="6889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9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B499-EE24-40B7-9DA7-1BF3CBB8E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1215-2F49-4675-803B-D5B33A12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/>
          <a:lstStyle/>
          <a:p>
            <a:r>
              <a:rPr lang="en-US" dirty="0"/>
              <a:t>DBMS</a:t>
            </a:r>
          </a:p>
          <a:p>
            <a:r>
              <a:rPr lang="en-US" dirty="0"/>
              <a:t>Advantages and Disadvantages</a:t>
            </a:r>
          </a:p>
          <a:p>
            <a:r>
              <a:rPr lang="en-US" dirty="0"/>
              <a:t>Types</a:t>
            </a:r>
          </a:p>
          <a:p>
            <a:r>
              <a:rPr lang="en-US" dirty="0"/>
              <a:t>Centralized &amp; Decentralized</a:t>
            </a:r>
          </a:p>
          <a:p>
            <a:r>
              <a:rPr lang="en-US" dirty="0"/>
              <a:t>Unstructured, Structured &amp; Semi-Structured data</a:t>
            </a:r>
          </a:p>
          <a:p>
            <a:r>
              <a:rPr lang="en-US" dirty="0"/>
              <a:t>File Systems Data Processing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BC7A3F2-F8D3-4B6B-BF85-399C2B5F0A31}"/>
              </a:ext>
            </a:extLst>
          </p:cNvPr>
          <p:cNvSpPr txBox="1">
            <a:spLocks/>
          </p:cNvSpPr>
          <p:nvPr/>
        </p:nvSpPr>
        <p:spPr>
          <a:xfrm>
            <a:off x="3313651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1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6DE893-9C29-41EB-BB83-B917A4364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79" y="1893365"/>
            <a:ext cx="4622334" cy="2699377"/>
          </a:xfr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E004FF49-B809-4224-862B-566FBAA6C82C}"/>
              </a:ext>
            </a:extLst>
          </p:cNvPr>
          <p:cNvSpPr txBox="1">
            <a:spLocks/>
          </p:cNvSpPr>
          <p:nvPr/>
        </p:nvSpPr>
        <p:spPr>
          <a:xfrm>
            <a:off x="3389152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1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23CA-778F-45BB-994B-7EE6109F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3031"/>
          </a:xfrm>
        </p:spPr>
        <p:txBody>
          <a:bodyPr/>
          <a:lstStyle/>
          <a:p>
            <a:r>
              <a:rPr lang="en-US" dirty="0">
                <a:solidFill>
                  <a:srgbClr val="757575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17EC-0AE8-4C00-AA14-9D867D05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Mukesh Negi, (2019): Fundamental of Database Management System</a:t>
            </a:r>
          </a:p>
          <a:p>
            <a:r>
              <a:rPr lang="en-US" dirty="0"/>
              <a:t>Coronel C., Morris S., (2019): Database Systems, Design, Implementation, &amp; Management</a:t>
            </a:r>
          </a:p>
          <a:p>
            <a:r>
              <a:rPr lang="en-US" dirty="0" err="1"/>
              <a:t>Adham</a:t>
            </a:r>
            <a:r>
              <a:rPr lang="en-US" dirty="0"/>
              <a:t> Saeed, (2017): Role of Database Management Systems in Supporting Information Technology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BAF5A8A-6688-48FA-A59F-C86F9B3820B0}"/>
              </a:ext>
            </a:extLst>
          </p:cNvPr>
          <p:cNvSpPr txBox="1">
            <a:spLocks/>
          </p:cNvSpPr>
          <p:nvPr/>
        </p:nvSpPr>
        <p:spPr>
          <a:xfrm>
            <a:off x="3296873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AED6-925B-4FC2-85DA-0D0BA6F0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46" y="327172"/>
            <a:ext cx="2223081" cy="99828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EE4B-9E29-4684-8472-93F926CF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89" y="1488613"/>
            <a:ext cx="8596668" cy="5147079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What is Database Management System?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Brief History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Why Use a DBMS?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Purpose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Data models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Architecture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levels or layers of DBMS architecture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Components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Advantage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Disadvantage of DBMS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DBMS Languages</a:t>
            </a:r>
          </a:p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EE9D652-0D28-41BE-A8A7-0AD14672B864}"/>
              </a:ext>
            </a:extLst>
          </p:cNvPr>
          <p:cNvSpPr txBox="1">
            <a:spLocks/>
          </p:cNvSpPr>
          <p:nvPr/>
        </p:nvSpPr>
        <p:spPr>
          <a:xfrm>
            <a:off x="3556932" y="5701945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0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B3CF-3700-4021-AA86-6F2870C4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1695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</a:rPr>
              <a:t>What is Database Management System?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43F5-1698-4CD4-BCA4-D29C4342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10018"/>
            <a:ext cx="8248553" cy="5008227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</a:rPr>
              <a:t>Definition: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Collection of programs that manages the database structure and controls access to the data stored in database.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Database Management System (DBMS), or simply a Database System (DBS) consist of 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collection of interrelated and persistent data (usually referred to as the database (DB)).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set of application programs used to access, update and manage that data (which form the data management system (MS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)).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73B5DB-4968-4DE0-A0B7-8E1C6FDE46C3}"/>
              </a:ext>
            </a:extLst>
          </p:cNvPr>
          <p:cNvSpPr txBox="1">
            <a:spLocks/>
          </p:cNvSpPr>
          <p:nvPr/>
        </p:nvSpPr>
        <p:spPr>
          <a:xfrm>
            <a:off x="3355595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4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13A3-FCBD-48B0-99C2-0AF40C9B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50000"/>
                  </a:schemeClr>
                </a:solidFill>
              </a:rPr>
              <a:t>Brief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E4FC-E0E8-42D6-ABE2-160726182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1079"/>
            <a:ext cx="7795547" cy="4120284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Early 1960s: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 general purpose database by Charles Bachman from GE. Used the network data model.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Late 1960s: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IBM developed Information Management System (IMS). Used the hierarchical data model. Led to SABRE, the airline reservation system developed by AA and IBM. Still in use today.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1970: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Edgar Code of IBM developed the relational data model. Led to several DBMS based on relational model, as well as important theoretical results. Code wins Turing award.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1980s: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relational model dominant. SQL standard.</a:t>
            </a:r>
          </a:p>
          <a:p>
            <a:pPr algn="l"/>
            <a:r>
              <a:rPr lang="en-US" sz="1800" b="0" i="0" u="none" strike="noStrike" baseline="0" dirty="0">
                <a:solidFill>
                  <a:srgbClr val="C10000"/>
                </a:solidFill>
                <a:latin typeface="Times New Roman" panose="02020603050405020304" pitchFamily="18" charset="0"/>
              </a:rPr>
              <a:t>Late 1980s, 1990s: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DBMS vendors extend systems, allowing more complex data types (images, text).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CAFD613-4103-4CAA-9095-87D27D9F454F}"/>
              </a:ext>
            </a:extLst>
          </p:cNvPr>
          <p:cNvSpPr txBox="1">
            <a:spLocks/>
          </p:cNvSpPr>
          <p:nvPr/>
        </p:nvSpPr>
        <p:spPr>
          <a:xfrm>
            <a:off x="3322040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3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8F0-AB4B-44E0-960D-A3E88956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Role and Advantages of the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E836-C52F-4788-9797-011C0C5E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131"/>
            <a:ext cx="8596668" cy="4313231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Reduced application development time.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Uniform data administration.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Concurrent access, recovery from crashes.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Improved data sharing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Security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Integration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Inconsistency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independence and efficient access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Improved decision making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Increased end-user productivity</a:t>
            </a:r>
          </a:p>
          <a:p>
            <a:pPr algn="l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602F69-BF51-43D3-8B37-F555F2289A08}"/>
              </a:ext>
            </a:extLst>
          </p:cNvPr>
          <p:cNvSpPr txBox="1">
            <a:spLocks/>
          </p:cNvSpPr>
          <p:nvPr/>
        </p:nvSpPr>
        <p:spPr>
          <a:xfrm>
            <a:off x="3405929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9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A661-A205-4EB5-B6D3-EAA41E71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591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Disadvantages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CEF7-0E85-4DF0-83BB-093AB622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6520"/>
            <a:ext cx="8596668" cy="3338819"/>
          </a:xfrm>
        </p:spPr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/>
              <a:t>Skilled resources</a:t>
            </a:r>
          </a:p>
          <a:p>
            <a:r>
              <a:rPr lang="en-US" dirty="0"/>
              <a:t>Performance tunning</a:t>
            </a:r>
          </a:p>
          <a:p>
            <a:r>
              <a:rPr lang="en-US" dirty="0"/>
              <a:t>Database Failure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Additional hardware cost</a:t>
            </a:r>
          </a:p>
          <a:p>
            <a:r>
              <a:rPr lang="en-US" dirty="0"/>
              <a:t>Frequent upgrades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E1E2B2B-37BC-4F13-B0A2-D27B4E67F88E}"/>
              </a:ext>
            </a:extLst>
          </p:cNvPr>
          <p:cNvSpPr txBox="1">
            <a:spLocks/>
          </p:cNvSpPr>
          <p:nvPr/>
        </p:nvSpPr>
        <p:spPr>
          <a:xfrm>
            <a:off x="3305262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9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4316-6E01-4CC6-8109-93315EFE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Types of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E031-A75A-4CCF-BED3-FC7ECD6C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743"/>
            <a:ext cx="8596668" cy="4321619"/>
          </a:xfrm>
        </p:spPr>
        <p:txBody>
          <a:bodyPr/>
          <a:lstStyle/>
          <a:p>
            <a:r>
              <a:rPr lang="en-US" dirty="0"/>
              <a:t>Qualitative</a:t>
            </a:r>
          </a:p>
          <a:p>
            <a:r>
              <a:rPr lang="en-US" dirty="0"/>
              <a:t>Quantitative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0CF6E-AC51-4A55-8228-789961727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1" y="2598965"/>
            <a:ext cx="7592037" cy="344239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7A89513-B1AD-4386-9E6B-8080FA412353}"/>
              </a:ext>
            </a:extLst>
          </p:cNvPr>
          <p:cNvSpPr txBox="1">
            <a:spLocks/>
          </p:cNvSpPr>
          <p:nvPr/>
        </p:nvSpPr>
        <p:spPr>
          <a:xfrm>
            <a:off x="3177328" y="6140741"/>
            <a:ext cx="4351064" cy="7573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55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6ED2-31CA-45F0-AAEA-CB5BE314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597"/>
            <a:ext cx="8596668" cy="72425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Types of Databases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B52E-CCA0-45FA-B434-7466EA17C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7857"/>
            <a:ext cx="8596668" cy="4051882"/>
          </a:xfrm>
        </p:spPr>
        <p:txBody>
          <a:bodyPr>
            <a:normAutofit/>
          </a:bodyPr>
          <a:lstStyle/>
          <a:p>
            <a:r>
              <a:rPr lang="en-US" dirty="0"/>
              <a:t>Single-user database</a:t>
            </a:r>
          </a:p>
          <a:p>
            <a:r>
              <a:rPr lang="en-US" dirty="0"/>
              <a:t>Multiuser database </a:t>
            </a:r>
          </a:p>
          <a:p>
            <a:pPr>
              <a:buFont typeface="+mj-lt"/>
              <a:buAutoNum type="arabicPeriod"/>
            </a:pPr>
            <a:r>
              <a:rPr lang="en-US" dirty="0"/>
              <a:t>Workgroup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Enterprise database</a:t>
            </a:r>
          </a:p>
          <a:p>
            <a:r>
              <a:rPr lang="en-US" dirty="0"/>
              <a:t>Location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Centralized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Distributed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Cloud database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3C53DC6-97B6-4A1C-ACF1-88E81EB8775F}"/>
              </a:ext>
            </a:extLst>
          </p:cNvPr>
          <p:cNvSpPr txBox="1">
            <a:spLocks/>
          </p:cNvSpPr>
          <p:nvPr/>
        </p:nvSpPr>
        <p:spPr>
          <a:xfrm>
            <a:off x="3355596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70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95F1-1288-4EF8-AD22-48A40402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57575"/>
                </a:solidFill>
              </a:rPr>
              <a:t>Types of Databases Cont.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9275-3C74-4145-AB46-0C5DF5CF2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038827" cy="4411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purpose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Discipline-Specific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Operational database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Analytical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warehouse</a:t>
            </a:r>
          </a:p>
          <a:p>
            <a:pPr>
              <a:buFont typeface="+mj-lt"/>
              <a:buAutoNum type="arabicPeriod"/>
            </a:pPr>
            <a:r>
              <a:rPr lang="en-US" dirty="0"/>
              <a:t>Online analytical processing</a:t>
            </a:r>
          </a:p>
          <a:p>
            <a:r>
              <a:rPr lang="en-US" dirty="0"/>
              <a:t>Unstructured data</a:t>
            </a:r>
          </a:p>
          <a:p>
            <a:r>
              <a:rPr lang="en-US" dirty="0"/>
              <a:t>Structured data</a:t>
            </a:r>
          </a:p>
          <a:p>
            <a:r>
              <a:rPr lang="en-US" dirty="0"/>
              <a:t>Unstructured and semi-structured data </a:t>
            </a:r>
            <a:r>
              <a:rPr lang="en-US" dirty="0">
                <a:sym typeface="Wingdings" panose="05000000000000000000" pitchFamily="2" charset="2"/>
              </a:rPr>
              <a:t> XML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F51A70-5F4B-496F-B4A9-B3A497D11F75}"/>
              </a:ext>
            </a:extLst>
          </p:cNvPr>
          <p:cNvSpPr txBox="1">
            <a:spLocks/>
          </p:cNvSpPr>
          <p:nvPr/>
        </p:nvSpPr>
        <p:spPr>
          <a:xfrm>
            <a:off x="3414319" y="5761101"/>
            <a:ext cx="4351064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CityU </a:t>
            </a:r>
          </a:p>
          <a:p>
            <a:pPr algn="ctr"/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of Seattle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1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603</Words>
  <Application>Microsoft Office PowerPoint</Application>
  <PresentationFormat>Widescreen</PresentationFormat>
  <Paragraphs>173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IS-456: Database Management Systems</vt:lpstr>
      <vt:lpstr>Topics</vt:lpstr>
      <vt:lpstr>What is Database Management System?</vt:lpstr>
      <vt:lpstr>Brief History</vt:lpstr>
      <vt:lpstr>Role and Advantages of the DBMS</vt:lpstr>
      <vt:lpstr>Disadvantages of DBMS</vt:lpstr>
      <vt:lpstr>Types of Databases</vt:lpstr>
      <vt:lpstr>Types of Databases Cont. </vt:lpstr>
      <vt:lpstr>Types of Databases Cont. </vt:lpstr>
      <vt:lpstr>Types of Databases Cont. </vt:lpstr>
      <vt:lpstr>File System Data Processing</vt:lpstr>
      <vt:lpstr>Summary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IS-456: Database Management Systems</dc:title>
  <dc:creator>Farzin Bahadori</dc:creator>
  <cp:lastModifiedBy>Thaddeus Thomas</cp:lastModifiedBy>
  <cp:revision>19</cp:revision>
  <cp:lastPrinted>2022-07-01T13:08:19Z</cp:lastPrinted>
  <dcterms:created xsi:type="dcterms:W3CDTF">2020-09-21T16:46:11Z</dcterms:created>
  <dcterms:modified xsi:type="dcterms:W3CDTF">2022-07-01T13:09:55Z</dcterms:modified>
</cp:coreProperties>
</file>