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69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03982-6469-7EE3-4E6E-C1784EE5676F}" v="1" dt="2022-05-10T18:34:42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87" autoAdjust="0"/>
    <p:restoredTop sz="74961" autoAdjust="0"/>
  </p:normalViewPr>
  <p:slideViewPr>
    <p:cSldViewPr snapToGrid="0">
      <p:cViewPr varScale="1">
        <p:scale>
          <a:sx n="54" d="100"/>
          <a:sy n="54" d="100"/>
        </p:scale>
        <p:origin x="21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hui Xu" userId="S::xuchunhui@cityuniversity.edu::c636905a-ee30-4cbb-8ae6-c5ca08350cf7" providerId="AD" clId="Web-{48803982-6469-7EE3-4E6E-C1784EE5676F}"/>
    <pc:docChg chg="modSld">
      <pc:chgData name="Chunhui Xu" userId="S::xuchunhui@cityuniversity.edu::c636905a-ee30-4cbb-8ae6-c5ca08350cf7" providerId="AD" clId="Web-{48803982-6469-7EE3-4E6E-C1784EE5676F}" dt="2022-05-10T18:34:42.653" v="0" actId="20577"/>
      <pc:docMkLst>
        <pc:docMk/>
      </pc:docMkLst>
      <pc:sldChg chg="modSp">
        <pc:chgData name="Chunhui Xu" userId="S::xuchunhui@cityuniversity.edu::c636905a-ee30-4cbb-8ae6-c5ca08350cf7" providerId="AD" clId="Web-{48803982-6469-7EE3-4E6E-C1784EE5676F}" dt="2022-05-10T18:34:42.653" v="0" actId="20577"/>
        <pc:sldMkLst>
          <pc:docMk/>
          <pc:sldMk cId="324168510" sldId="256"/>
        </pc:sldMkLst>
        <pc:spChg chg="mod">
          <ac:chgData name="Chunhui Xu" userId="S::xuchunhui@cityuniversity.edu::c636905a-ee30-4cbb-8ae6-c5ca08350cf7" providerId="AD" clId="Web-{48803982-6469-7EE3-4E6E-C1784EE5676F}" dt="2022-05-10T18:34:42.653" v="0" actId="20577"/>
          <ac:spMkLst>
            <pc:docMk/>
            <pc:sldMk cId="324168510" sldId="256"/>
            <ac:spMk id="3" creationId="{70374955-BB59-42F3-8BD8-70901613D21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D0F89B-E062-A092-02C2-78E2FED6E6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Module 02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CCD71-8917-660A-8642-29E36F48E5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E94D15-E257-4F81-B102-E99CD83EB68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ACA42-85D3-85A1-48D7-EA7A152FAC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/>
              <a:t>IS 456 Database Systems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1D5DB-C7DE-F46E-FF01-37AF51CD8C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0B9E3AC-3828-4A9B-81AA-1E13853F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799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Module 02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6D56F7-D8FD-420F-BE36-2F4B423EF19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/>
              <a:t>IS 456 Database Systems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7D6598-995B-47FD-85A5-6CF37ABC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124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52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94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7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5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2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7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0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DB0A-C604-4FE7-A0DB-1946ED7BC8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1ADD-2ED5-4217-ABA4-C4F7873E2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71" y="887117"/>
            <a:ext cx="9387282" cy="1646302"/>
          </a:xfrm>
        </p:spPr>
        <p:txBody>
          <a:bodyPr/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IS-456: Database Management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74955-BB59-42F3-8BD8-70901613D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69" y="2880550"/>
            <a:ext cx="7793372" cy="1230056"/>
          </a:xfrm>
        </p:spPr>
        <p:txBody>
          <a:bodyPr>
            <a:normAutofit/>
          </a:bodyPr>
          <a:lstStyle/>
          <a:p>
            <a:r>
              <a:rPr lang="en-US" dirty="0"/>
              <a:t>Module 2: Database Architecture and Models-Relational and Normalization</a:t>
            </a:r>
          </a:p>
          <a:p>
            <a:pPr algn="ctr"/>
            <a:endParaRPr lang="en-US" dirty="0"/>
          </a:p>
          <a:p>
            <a:pPr algn="ctr"/>
            <a:r>
              <a:rPr lang="en-US">
                <a:ea typeface="+mn-lt"/>
                <a:cs typeface="+mn-lt"/>
              </a:rPr>
              <a:t>Summer 2022</a:t>
            </a:r>
          </a:p>
          <a:p>
            <a:pPr algn="ctr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228234-D672-4D23-9D20-68606215CCCB}"/>
              </a:ext>
            </a:extLst>
          </p:cNvPr>
          <p:cNvSpPr txBox="1">
            <a:spLocks/>
          </p:cNvSpPr>
          <p:nvPr/>
        </p:nvSpPr>
        <p:spPr>
          <a:xfrm>
            <a:off x="3271706" y="5422433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D5A6-9B9E-4F8B-8E4C-05867E37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474"/>
            <a:ext cx="8596668" cy="84169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The Relational Model Cont.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0C08584-CBD3-4DFA-9C80-923CD50EE3B9}"/>
              </a:ext>
            </a:extLst>
          </p:cNvPr>
          <p:cNvSpPr txBox="1">
            <a:spLocks/>
          </p:cNvSpPr>
          <p:nvPr/>
        </p:nvSpPr>
        <p:spPr>
          <a:xfrm>
            <a:off x="3624044" y="5872294"/>
            <a:ext cx="4082616" cy="9857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6D5DC-2465-44B9-9889-2D436ED4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385"/>
            <a:ext cx="8596668" cy="4762978"/>
          </a:xfrm>
        </p:spPr>
        <p:txBody>
          <a:bodyPr/>
          <a:lstStyle/>
          <a:p>
            <a:r>
              <a:rPr lang="en-US" dirty="0"/>
              <a:t>Concepts: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Relation Schema</a:t>
            </a:r>
          </a:p>
          <a:p>
            <a:r>
              <a:rPr lang="en-US" dirty="0"/>
              <a:t>Relation Instance</a:t>
            </a:r>
          </a:p>
          <a:p>
            <a:r>
              <a:rPr lang="en-US" dirty="0"/>
              <a:t>Cardinality</a:t>
            </a:r>
          </a:p>
          <a:p>
            <a:r>
              <a:rPr lang="en-US" dirty="0"/>
              <a:t>Degree</a:t>
            </a:r>
          </a:p>
          <a:p>
            <a:r>
              <a:rPr lang="en-US" dirty="0"/>
              <a:t>The table name is STUDENTS, also called an “Entity” where all student’s data is organized in a standard format</a:t>
            </a:r>
          </a:p>
          <a:p>
            <a:r>
              <a:rPr lang="en-US" dirty="0"/>
              <a:t>Each individual student record called Tuple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6E2AA-4431-4A20-BD36-217EC94D0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08" y="994299"/>
            <a:ext cx="6241803" cy="34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6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818E-0DA4-46D1-8A64-C73F624F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The Entity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A041-6E8A-4D6C-9BDB-5F07C542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2" y="1585519"/>
            <a:ext cx="8858776" cy="5150841"/>
          </a:xfrm>
        </p:spPr>
        <p:txBody>
          <a:bodyPr/>
          <a:lstStyle/>
          <a:p>
            <a:r>
              <a:rPr lang="en-US" dirty="0"/>
              <a:t>It is a graphical tool where the entities and their relationships are pictured</a:t>
            </a:r>
          </a:p>
          <a:p>
            <a:r>
              <a:rPr lang="en-US" dirty="0"/>
              <a:t>It was introduced by Peter Chen in 1976</a:t>
            </a:r>
          </a:p>
          <a:p>
            <a:r>
              <a:rPr lang="en-US" dirty="0"/>
              <a:t>Relational data model and ERM combined to provide the foundation for structured database design.</a:t>
            </a:r>
          </a:p>
          <a:p>
            <a:r>
              <a:rPr lang="en-US" dirty="0"/>
              <a:t>ERM are normally represented in an entity relationship diagram (ERD) for graphical representations to model database components.</a:t>
            </a:r>
          </a:p>
          <a:p>
            <a:r>
              <a:rPr lang="en-US" dirty="0"/>
              <a:t>Entity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Relationships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AFCD744-F43C-4BC9-9FF0-95C5A6B700C9}"/>
              </a:ext>
            </a:extLst>
          </p:cNvPr>
          <p:cNvSpPr txBox="1">
            <a:spLocks/>
          </p:cNvSpPr>
          <p:nvPr/>
        </p:nvSpPr>
        <p:spPr>
          <a:xfrm>
            <a:off x="3724712" y="6367243"/>
            <a:ext cx="3864502" cy="49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E16C02-C050-4EEE-BA54-ADC01BD46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61" y="3757473"/>
            <a:ext cx="4638053" cy="26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9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45A94-1DEC-4279-8550-2FE60B338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23" y="762774"/>
            <a:ext cx="8114191" cy="5047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9C8F25-ED0A-48D1-A134-11AF7030B9C9}"/>
              </a:ext>
            </a:extLst>
          </p:cNvPr>
          <p:cNvSpPr txBox="1"/>
          <p:nvPr/>
        </p:nvSpPr>
        <p:spPr>
          <a:xfrm>
            <a:off x="3835153" y="5939160"/>
            <a:ext cx="259671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</p:txBody>
      </p:sp>
    </p:spTree>
    <p:extLst>
      <p:ext uri="{BB962C8B-B14F-4D97-AF65-F5344CB8AC3E}">
        <p14:creationId xmlns:p14="http://schemas.microsoft.com/office/powerpoint/2010/main" val="373039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FDBB-3102-4542-B724-40CC64CC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4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The object Oriented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C8FB-BFFA-42A1-ABBF-F9A8F8E9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039"/>
            <a:ext cx="8596668" cy="4665323"/>
          </a:xfrm>
        </p:spPr>
        <p:txBody>
          <a:bodyPr/>
          <a:lstStyle/>
          <a:p>
            <a:r>
              <a:rPr lang="en-US" dirty="0"/>
              <a:t>In the Object Oriented Data Model (OODM), both data and its relationships are contained in a single structure known as an “object”.</a:t>
            </a:r>
          </a:p>
          <a:p>
            <a:r>
              <a:rPr lang="en-US" dirty="0"/>
              <a:t>Abstraction of real-world entity</a:t>
            </a:r>
          </a:p>
          <a:p>
            <a:r>
              <a:rPr lang="en-US" dirty="0"/>
              <a:t>Attributes describe the properties of an object</a:t>
            </a:r>
          </a:p>
          <a:p>
            <a:r>
              <a:rPr lang="en-US" dirty="0"/>
              <a:t>Classes: collection of similar objects with shared structure (attributes) and behavior (methods).</a:t>
            </a:r>
          </a:p>
          <a:p>
            <a:r>
              <a:rPr lang="en-US" dirty="0"/>
              <a:t>Methods: represents a real-world action.</a:t>
            </a:r>
          </a:p>
          <a:p>
            <a:r>
              <a:rPr lang="en-US" dirty="0"/>
              <a:t>Class hierarchy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Unified Modeling Language (UML)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3EE6C-F379-4D54-AADA-4279585174EB}"/>
              </a:ext>
            </a:extLst>
          </p:cNvPr>
          <p:cNvSpPr txBox="1"/>
          <p:nvPr/>
        </p:nvSpPr>
        <p:spPr>
          <a:xfrm>
            <a:off x="4030462" y="5873115"/>
            <a:ext cx="254345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</p:txBody>
      </p:sp>
    </p:spTree>
    <p:extLst>
      <p:ext uri="{BB962C8B-B14F-4D97-AF65-F5344CB8AC3E}">
        <p14:creationId xmlns:p14="http://schemas.microsoft.com/office/powerpoint/2010/main" val="137338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07B1-09A2-4BBB-B0BB-54A1827F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8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Big Data and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64CF-7102-423C-A603-93691E70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161"/>
            <a:ext cx="8596668" cy="5202315"/>
          </a:xfrm>
        </p:spPr>
        <p:txBody>
          <a:bodyPr/>
          <a:lstStyle/>
          <a:p>
            <a:r>
              <a:rPr lang="en-US" dirty="0"/>
              <a:t>Big Data refers to a movement to find new and better ways to manage large amounts of web- and sensor-generated data and derive business insight from it with a cost management.</a:t>
            </a:r>
          </a:p>
          <a:p>
            <a:r>
              <a:rPr lang="en-US" dirty="0"/>
              <a:t>Basic characteristics of Big Data (3Vs):</a:t>
            </a:r>
          </a:p>
          <a:p>
            <a:pPr>
              <a:buFont typeface="+mj-lt"/>
              <a:buAutoNum type="arabicPeriod"/>
            </a:pPr>
            <a:r>
              <a:rPr lang="en-US" dirty="0"/>
              <a:t>Volume</a:t>
            </a:r>
          </a:p>
          <a:p>
            <a:pPr>
              <a:buFont typeface="+mj-lt"/>
              <a:buAutoNum type="arabicPeriod"/>
            </a:pPr>
            <a:r>
              <a:rPr lang="en-US" dirty="0"/>
              <a:t>Velocity</a:t>
            </a:r>
          </a:p>
          <a:p>
            <a:pPr>
              <a:buFont typeface="+mj-lt"/>
              <a:buAutoNum type="arabicPeriod"/>
            </a:pPr>
            <a:r>
              <a:rPr lang="en-US" dirty="0"/>
              <a:t>Variety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of the most frequently used Big Data technologies are:</a:t>
            </a:r>
          </a:p>
          <a:p>
            <a:r>
              <a:rPr lang="en-US" dirty="0"/>
              <a:t>Hadoop</a:t>
            </a:r>
          </a:p>
          <a:p>
            <a:r>
              <a:rPr lang="en-US" dirty="0"/>
              <a:t>Hadoop Distributed File System (HDFS)</a:t>
            </a:r>
          </a:p>
          <a:p>
            <a:r>
              <a:rPr lang="en-US" dirty="0"/>
              <a:t>MapReduce</a:t>
            </a:r>
          </a:p>
          <a:p>
            <a:r>
              <a:rPr lang="en-US" dirty="0"/>
              <a:t>NoSQL (Search in Amazon, Facebook Message, You Tube Video, or search in Google Map)</a:t>
            </a:r>
          </a:p>
        </p:txBody>
      </p:sp>
    </p:spTree>
    <p:extLst>
      <p:ext uri="{BB962C8B-B14F-4D97-AF65-F5344CB8AC3E}">
        <p14:creationId xmlns:p14="http://schemas.microsoft.com/office/powerpoint/2010/main" val="126171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A1DC-0F4F-490B-99A4-979625F4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A logical 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2924-7194-4B3C-A85A-0F14F71E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017"/>
            <a:ext cx="8596668" cy="5193437"/>
          </a:xfrm>
        </p:spPr>
        <p:txBody>
          <a:bodyPr/>
          <a:lstStyle/>
          <a:p>
            <a:r>
              <a:rPr lang="en-US" dirty="0"/>
              <a:t>Tables and their characteristics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60B8D-56B0-4097-B0E3-F8842AF74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8" y="1734537"/>
            <a:ext cx="8362765" cy="3521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8E525-3788-4B27-9EDF-C35A40D717CC}"/>
              </a:ext>
            </a:extLst>
          </p:cNvPr>
          <p:cNvSpPr txBox="1"/>
          <p:nvPr/>
        </p:nvSpPr>
        <p:spPr>
          <a:xfrm>
            <a:off x="4136993" y="5943089"/>
            <a:ext cx="218834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</p:txBody>
      </p:sp>
    </p:spTree>
    <p:extLst>
      <p:ext uri="{BB962C8B-B14F-4D97-AF65-F5344CB8AC3E}">
        <p14:creationId xmlns:p14="http://schemas.microsoft.com/office/powerpoint/2010/main" val="202668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0697-C85F-42F3-9096-9A1A73B2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8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A logical View of Data Cont.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1BC44-A011-49D6-9DEE-D2C08FBBA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99" y="1349406"/>
            <a:ext cx="8596668" cy="47939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F55E9E-A91E-42A4-A4B6-CCB1B5563934}"/>
              </a:ext>
            </a:extLst>
          </p:cNvPr>
          <p:cNvSpPr txBox="1"/>
          <p:nvPr/>
        </p:nvSpPr>
        <p:spPr>
          <a:xfrm>
            <a:off x="4438835" y="6248400"/>
            <a:ext cx="20112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</p:txBody>
      </p:sp>
    </p:spTree>
    <p:extLst>
      <p:ext uri="{BB962C8B-B14F-4D97-AF65-F5344CB8AC3E}">
        <p14:creationId xmlns:p14="http://schemas.microsoft.com/office/powerpoint/2010/main" val="188904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2096-520D-4FC0-A33C-5558F228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29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203AD-C892-4FCA-90C2-22906B1AE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895"/>
            <a:ext cx="8596668" cy="4727467"/>
          </a:xfrm>
        </p:spPr>
        <p:txBody>
          <a:bodyPr/>
          <a:lstStyle/>
          <a:p>
            <a:r>
              <a:rPr lang="en-US"/>
              <a:t>Dependencies</a:t>
            </a:r>
          </a:p>
          <a:p>
            <a:r>
              <a:rPr lang="en-US"/>
              <a:t>Types of Keys</a:t>
            </a:r>
          </a:p>
          <a:p>
            <a:pPr>
              <a:buFont typeface="+mj-lt"/>
              <a:buAutoNum type="arabicPeriod"/>
            </a:pPr>
            <a:r>
              <a:rPr lang="en-US"/>
              <a:t>Candidate key</a:t>
            </a:r>
          </a:p>
          <a:p>
            <a:pPr>
              <a:buFont typeface="+mj-lt"/>
              <a:buAutoNum type="arabicPeriod"/>
            </a:pPr>
            <a:r>
              <a:rPr lang="en-US"/>
              <a:t>Composite key</a:t>
            </a:r>
          </a:p>
          <a:p>
            <a:pPr>
              <a:buFont typeface="+mj-lt"/>
              <a:buAutoNum type="arabicPeriod"/>
            </a:pPr>
            <a:r>
              <a:rPr lang="en-US"/>
              <a:t>Primary key</a:t>
            </a:r>
          </a:p>
          <a:p>
            <a:pPr>
              <a:buFont typeface="+mj-lt"/>
              <a:buAutoNum type="arabicPeriod"/>
            </a:pPr>
            <a:r>
              <a:rPr lang="en-US"/>
              <a:t>Foreign key</a:t>
            </a:r>
          </a:p>
          <a:p>
            <a:pPr>
              <a:buFont typeface="+mj-lt"/>
              <a:buAutoNum type="arabicPeriod"/>
            </a:pPr>
            <a:r>
              <a:rPr lang="en-US"/>
              <a:t>Key attribute</a:t>
            </a:r>
          </a:p>
          <a:p>
            <a:pPr>
              <a:buFont typeface="+mj-lt"/>
              <a:buAutoNum type="arabicPeriod"/>
            </a:pPr>
            <a:r>
              <a:rPr lang="en-US"/>
              <a:t>Super key</a:t>
            </a:r>
          </a:p>
          <a:p>
            <a:pPr>
              <a:buFont typeface="+mj-lt"/>
              <a:buAutoNum type="arabicPeriod"/>
            </a:pPr>
            <a:r>
              <a:rPr lang="en-US"/>
              <a:t>Secondary key</a:t>
            </a:r>
          </a:p>
          <a:p>
            <a:r>
              <a:rPr lang="en-US"/>
              <a:t>Entity integrity</a:t>
            </a:r>
          </a:p>
          <a:p>
            <a:endParaRPr lang="en-US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BDC53-113B-4C87-B88B-0F910F9E8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385888"/>
            <a:ext cx="6625497" cy="3860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70817-BB94-4C7E-B81D-CA36274F330F}"/>
              </a:ext>
            </a:extLst>
          </p:cNvPr>
          <p:cNvSpPr txBox="1"/>
          <p:nvPr/>
        </p:nvSpPr>
        <p:spPr>
          <a:xfrm>
            <a:off x="3595456" y="5873115"/>
            <a:ext cx="341346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</p:txBody>
      </p:sp>
    </p:spTree>
    <p:extLst>
      <p:ext uri="{BB962C8B-B14F-4D97-AF65-F5344CB8AC3E}">
        <p14:creationId xmlns:p14="http://schemas.microsoft.com/office/powerpoint/2010/main" val="788490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B499-EE24-40B7-9DA7-1BF3CBB8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1215-2F49-4675-803B-D5B33A12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67012"/>
          </a:xfrm>
        </p:spPr>
        <p:txBody>
          <a:bodyPr/>
          <a:lstStyle/>
          <a:p>
            <a:r>
              <a:rPr lang="en-US" dirty="0"/>
              <a:t>Database Architecture</a:t>
            </a:r>
          </a:p>
          <a:p>
            <a:r>
              <a:rPr lang="en-US" dirty="0"/>
              <a:t>Database Models</a:t>
            </a:r>
          </a:p>
          <a:p>
            <a:r>
              <a:rPr lang="en-US" dirty="0"/>
              <a:t>Object oriented model</a:t>
            </a:r>
          </a:p>
          <a:p>
            <a:r>
              <a:rPr lang="en-US" dirty="0"/>
              <a:t>RM and ERM</a:t>
            </a:r>
          </a:p>
          <a:p>
            <a:r>
              <a:rPr lang="en-US" dirty="0"/>
              <a:t>Big data and NoSQL</a:t>
            </a:r>
          </a:p>
          <a:p>
            <a:r>
              <a:rPr lang="en-US" dirty="0"/>
              <a:t>Keys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BC7A3F2-F8D3-4B6B-BF85-399C2B5F0A31}"/>
              </a:ext>
            </a:extLst>
          </p:cNvPr>
          <p:cNvSpPr txBox="1">
            <a:spLocks/>
          </p:cNvSpPr>
          <p:nvPr/>
        </p:nvSpPr>
        <p:spPr>
          <a:xfrm>
            <a:off x="3313651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DE893-9C29-41EB-BB83-B917A4364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79" y="1893365"/>
            <a:ext cx="4622334" cy="2699377"/>
          </a:xfr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004FF49-B809-4224-862B-566FBAA6C82C}"/>
              </a:ext>
            </a:extLst>
          </p:cNvPr>
          <p:cNvSpPr txBox="1">
            <a:spLocks/>
          </p:cNvSpPr>
          <p:nvPr/>
        </p:nvSpPr>
        <p:spPr>
          <a:xfrm>
            <a:off x="3389152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1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AED6-925B-4FC2-85DA-0D0BA6F0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6" y="327172"/>
            <a:ext cx="2223081" cy="99828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EE4B-9E29-4684-8472-93F926CF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89" y="1488613"/>
            <a:ext cx="8596668" cy="514707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Database Architecture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Database Models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Business Rules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Translating Business rules into Data Model Components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The Entity Relational Model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The Object-Oriented Model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Big Data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NoSQL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Relational Database Model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Keys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EE9D652-0D28-41BE-A8A7-0AD14672B864}"/>
              </a:ext>
            </a:extLst>
          </p:cNvPr>
          <p:cNvSpPr txBox="1">
            <a:spLocks/>
          </p:cNvSpPr>
          <p:nvPr/>
        </p:nvSpPr>
        <p:spPr>
          <a:xfrm>
            <a:off x="3556932" y="5701945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04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23CA-778F-45BB-994B-7EE6109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3031"/>
          </a:xfrm>
        </p:spPr>
        <p:txBody>
          <a:bodyPr/>
          <a:lstStyle/>
          <a:p>
            <a:r>
              <a:rPr lang="en-US" dirty="0">
                <a:solidFill>
                  <a:srgbClr val="757575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17EC-0AE8-4C00-AA14-9D867D05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Mukesh Negi, (2019): Fundamental of Database Management System</a:t>
            </a:r>
          </a:p>
          <a:p>
            <a:r>
              <a:rPr lang="en-US" dirty="0"/>
              <a:t>Coronel C., Morris S., (2019): Database Systems, Design, Implementation, &amp; Management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BAF5A8A-6688-48FA-A59F-C86F9B3820B0}"/>
              </a:ext>
            </a:extLst>
          </p:cNvPr>
          <p:cNvSpPr txBox="1">
            <a:spLocks/>
          </p:cNvSpPr>
          <p:nvPr/>
        </p:nvSpPr>
        <p:spPr>
          <a:xfrm>
            <a:off x="3296873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B3CF-3700-4021-AA86-6F2870C4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Database Architecture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43F5-1698-4CD4-BCA4-D29C43422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295"/>
            <a:ext cx="8248553" cy="500822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Two-Tier architecture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Presentation Layer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Data Layer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73B5DB-4968-4DE0-A0B7-8E1C6FDE46C3}"/>
              </a:ext>
            </a:extLst>
          </p:cNvPr>
          <p:cNvSpPr txBox="1">
            <a:spLocks/>
          </p:cNvSpPr>
          <p:nvPr/>
        </p:nvSpPr>
        <p:spPr>
          <a:xfrm>
            <a:off x="4030462" y="6367241"/>
            <a:ext cx="2744042" cy="4824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6674A-D56A-46C0-ABD4-4FC8558D0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34321"/>
            <a:ext cx="4107730" cy="3632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97C5B-81A9-4B0C-8FBD-27E9915C2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77" y="2727381"/>
            <a:ext cx="4107729" cy="363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4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13A3-FCBD-48B0-99C2-0AF40C9B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862"/>
          </a:xfrm>
        </p:spPr>
        <p:txBody>
          <a:bodyPr>
            <a:normAutofit/>
          </a:bodyPr>
          <a:lstStyle/>
          <a:p>
            <a:pPr algn="ctr"/>
            <a:r>
              <a:rPr lang="en-US" sz="44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Database Architecture Cont.</a:t>
            </a:r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E4FC-E0E8-42D6-ABE2-16072618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21078"/>
            <a:ext cx="9017082" cy="4327321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Three Tier Architecture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Adding 1 more layer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Application Layer                                         Data Flow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CAFD613-4103-4CAA-9095-87D27D9F454F}"/>
              </a:ext>
            </a:extLst>
          </p:cNvPr>
          <p:cNvSpPr txBox="1">
            <a:spLocks/>
          </p:cNvSpPr>
          <p:nvPr/>
        </p:nvSpPr>
        <p:spPr>
          <a:xfrm>
            <a:off x="3322040" y="6248400"/>
            <a:ext cx="4351064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C0948-A6AC-41B9-A34A-E112AD4B0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56620"/>
            <a:ext cx="3974565" cy="3491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351F4-53F7-4FE4-91AD-DDE50EB7E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86" y="2721846"/>
            <a:ext cx="4918230" cy="35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3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8F0-AB4B-44E0-960D-A3E88956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E836-C52F-4788-9797-011C0C5E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8131"/>
            <a:ext cx="8596668" cy="360734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Importance of Data Models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Basic Building Blocks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Attribute</a:t>
            </a:r>
          </a:p>
          <a:p>
            <a:pPr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Relationship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Constraint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Business Rules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Translating Business Rules into Data Model Components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Naming Conventions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602F69-BF51-43D3-8B37-F555F2289A08}"/>
              </a:ext>
            </a:extLst>
          </p:cNvPr>
          <p:cNvSpPr txBox="1">
            <a:spLocks/>
          </p:cNvSpPr>
          <p:nvPr/>
        </p:nvSpPr>
        <p:spPr>
          <a:xfrm>
            <a:off x="3405929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84E45A-26D9-4FA4-A2E2-48DA704048E8}"/>
              </a:ext>
            </a:extLst>
          </p:cNvPr>
          <p:cNvSpPr/>
          <p:nvPr/>
        </p:nvSpPr>
        <p:spPr>
          <a:xfrm>
            <a:off x="2574524" y="2578457"/>
            <a:ext cx="1571347" cy="109689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BBDF2-472A-4DEC-A291-83C96C73A2E8}"/>
              </a:ext>
            </a:extLst>
          </p:cNvPr>
          <p:cNvSpPr txBox="1"/>
          <p:nvPr/>
        </p:nvSpPr>
        <p:spPr>
          <a:xfrm>
            <a:off x="4145871" y="2387187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One-to-many (1:M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6A058-06EA-4903-A02E-445012274B24}"/>
              </a:ext>
            </a:extLst>
          </p:cNvPr>
          <p:cNvSpPr txBox="1"/>
          <p:nvPr/>
        </p:nvSpPr>
        <p:spPr>
          <a:xfrm>
            <a:off x="4128116" y="2947789"/>
            <a:ext cx="2637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Many-to-many (M:N)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4A384-6023-46F1-9DCF-6B5D29961858}"/>
              </a:ext>
            </a:extLst>
          </p:cNvPr>
          <p:cNvSpPr txBox="1"/>
          <p:nvPr/>
        </p:nvSpPr>
        <p:spPr>
          <a:xfrm>
            <a:off x="4145872" y="3440232"/>
            <a:ext cx="2210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One-to-one (1:1)</a:t>
            </a:r>
          </a:p>
        </p:txBody>
      </p:sp>
    </p:spTree>
    <p:extLst>
      <p:ext uri="{BB962C8B-B14F-4D97-AF65-F5344CB8AC3E}">
        <p14:creationId xmlns:p14="http://schemas.microsoft.com/office/powerpoint/2010/main" val="83329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A661-A205-4EB5-B6D3-EAA41E71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91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Data Models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CEF7-0E85-4DF0-83BB-093AB622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520"/>
            <a:ext cx="8596668" cy="3338819"/>
          </a:xfrm>
        </p:spPr>
        <p:txBody>
          <a:bodyPr/>
          <a:lstStyle/>
          <a:p>
            <a:r>
              <a:rPr lang="en-US" dirty="0"/>
              <a:t>Hierarchical Model (H-R Model)</a:t>
            </a:r>
          </a:p>
          <a:p>
            <a:r>
              <a:rPr lang="en-US" dirty="0"/>
              <a:t>Network Model (N-Model)</a:t>
            </a:r>
          </a:p>
          <a:p>
            <a:r>
              <a:rPr lang="en-US" dirty="0"/>
              <a:t>Entity-Relational Model (E-R Model)</a:t>
            </a:r>
          </a:p>
          <a:p>
            <a:r>
              <a:rPr lang="en-US" dirty="0"/>
              <a:t>Relational Model (R-Model)</a:t>
            </a:r>
          </a:p>
          <a:p>
            <a:r>
              <a:rPr lang="en-US" dirty="0"/>
              <a:t>The Object-Oriented Model</a:t>
            </a:r>
          </a:p>
          <a:p>
            <a:r>
              <a:rPr lang="en-US" dirty="0"/>
              <a:t>Object/Relational and XML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E1E2B2B-37BC-4F13-B0A2-D27B4E67F88E}"/>
              </a:ext>
            </a:extLst>
          </p:cNvPr>
          <p:cNvSpPr txBox="1">
            <a:spLocks/>
          </p:cNvSpPr>
          <p:nvPr/>
        </p:nvSpPr>
        <p:spPr>
          <a:xfrm>
            <a:off x="3305262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9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316-6E01-4CC6-8109-93315EFE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Hierarchical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E031-A75A-4CCF-BED3-FC7ECD6C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743"/>
            <a:ext cx="8596668" cy="4321619"/>
          </a:xfrm>
        </p:spPr>
        <p:txBody>
          <a:bodyPr/>
          <a:lstStyle/>
          <a:p>
            <a:r>
              <a:rPr lang="en-US" dirty="0"/>
              <a:t>Was developed in 1960 to manage large amount of data for complex manufacturing Projects (Apollo Rocket that landed on the moon in 1969).</a:t>
            </a:r>
          </a:p>
          <a:p>
            <a:r>
              <a:rPr lang="en-US" dirty="0"/>
              <a:t>Upside-down tree</a:t>
            </a:r>
          </a:p>
          <a:p>
            <a:r>
              <a:rPr lang="en-US" dirty="0"/>
              <a:t>Contains: Levels and Segment </a:t>
            </a:r>
          </a:p>
          <a:p>
            <a:pPr marL="0" indent="0">
              <a:buNone/>
            </a:pPr>
            <a:r>
              <a:rPr lang="en-US" dirty="0"/>
              <a:t>The Hierarchical Model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(1:M) (relationship between “parent” and “children”)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7A89513-B1AD-4386-9E6B-8080FA412353}"/>
              </a:ext>
            </a:extLst>
          </p:cNvPr>
          <p:cNvSpPr txBox="1">
            <a:spLocks/>
          </p:cNvSpPr>
          <p:nvPr/>
        </p:nvSpPr>
        <p:spPr>
          <a:xfrm>
            <a:off x="3177328" y="6140741"/>
            <a:ext cx="4351064" cy="7573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0E020-EABD-4EF4-86EB-F18673242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52" y="3614518"/>
            <a:ext cx="6617212" cy="244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5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6ED2-31CA-45F0-AAEA-CB5BE314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597"/>
            <a:ext cx="8596668" cy="7242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B52E-CCA0-45FA-B434-7466EA17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5154362"/>
          </a:xfrm>
        </p:spPr>
        <p:txBody>
          <a:bodyPr>
            <a:normAutofit/>
          </a:bodyPr>
          <a:lstStyle/>
          <a:p>
            <a:r>
              <a:rPr lang="en-US" dirty="0"/>
              <a:t>Was created to represent complex data relationships to improve database performance</a:t>
            </a:r>
          </a:p>
          <a:p>
            <a:r>
              <a:rPr lang="en-US" dirty="0"/>
              <a:t>1:M (allows a record to have more than one parent)</a:t>
            </a:r>
          </a:p>
          <a:p>
            <a:r>
              <a:rPr lang="en-US" dirty="0"/>
              <a:t>Standard database </a:t>
            </a:r>
          </a:p>
          <a:p>
            <a:pPr>
              <a:buFont typeface="+mj-lt"/>
              <a:buAutoNum type="arabicPeriod"/>
            </a:pPr>
            <a:r>
              <a:rPr lang="en-US" dirty="0"/>
              <a:t>Schema</a:t>
            </a:r>
          </a:p>
          <a:p>
            <a:pPr>
              <a:buFont typeface="+mj-lt"/>
              <a:buAutoNum type="arabicPeriod"/>
            </a:pPr>
            <a:r>
              <a:rPr lang="en-US" dirty="0"/>
              <a:t>Subschema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manipulation language (DML)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definition language (DDL)</a:t>
            </a:r>
          </a:p>
          <a:p>
            <a:pPr marL="0" indent="0">
              <a:buNone/>
            </a:pPr>
            <a:r>
              <a:rPr lang="en-US" dirty="0"/>
              <a:t>Example of N-Model: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3C53DC6-97B6-4A1C-ACF1-88E81EB8775F}"/>
              </a:ext>
            </a:extLst>
          </p:cNvPr>
          <p:cNvSpPr txBox="1">
            <a:spLocks/>
          </p:cNvSpPr>
          <p:nvPr/>
        </p:nvSpPr>
        <p:spPr>
          <a:xfrm>
            <a:off x="3675355" y="6258758"/>
            <a:ext cx="3072516" cy="680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95D976-7319-4920-AE01-75A269DCA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07" y="3071674"/>
            <a:ext cx="4702934" cy="28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7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95F1-1288-4EF8-AD22-48A40402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78" y="334203"/>
            <a:ext cx="8596668" cy="76664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The Relational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9275-3C74-4145-AB46-0C5DF5CF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8" y="1100849"/>
            <a:ext cx="8812895" cy="53690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Was introduced in 1970 by Codd of IBM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Represented a major breakthrough for both users and designers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Like: Produced the “Automatic Transmission” database to replace the “Manual Transmission” databases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Mathematical concept known as “Relation”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“Table” which has row and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Row </a:t>
            </a:r>
            <a:r>
              <a:rPr lang="en-US" dirty="0">
                <a:sym typeface="Wingdings" panose="05000000000000000000" pitchFamily="2" charset="2"/>
              </a:rPr>
              <a:t> tuple        Column 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F51A70-5F4B-496F-B4A9-B3A497D11F75}"/>
              </a:ext>
            </a:extLst>
          </p:cNvPr>
          <p:cNvSpPr txBox="1">
            <a:spLocks/>
          </p:cNvSpPr>
          <p:nvPr/>
        </p:nvSpPr>
        <p:spPr>
          <a:xfrm>
            <a:off x="3414319" y="6469900"/>
            <a:ext cx="4351064" cy="3881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60586-3A95-4497-85A0-7D7C795C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3" y="3609758"/>
            <a:ext cx="5486399" cy="2860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3ABE2-2461-483C-8433-BF30609DB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75" y="3571535"/>
            <a:ext cx="3129297" cy="293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81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</TotalTime>
  <Words>711</Words>
  <Application>Microsoft Office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IS-456: Database Management Systems</vt:lpstr>
      <vt:lpstr>Topics</vt:lpstr>
      <vt:lpstr>Database Architecture</vt:lpstr>
      <vt:lpstr>Database Architecture Cont.</vt:lpstr>
      <vt:lpstr>Data Models</vt:lpstr>
      <vt:lpstr>Data Models Cont.</vt:lpstr>
      <vt:lpstr>Hierarchical Model</vt:lpstr>
      <vt:lpstr>Network Model</vt:lpstr>
      <vt:lpstr>The Relational Model</vt:lpstr>
      <vt:lpstr>The Relational Model Cont.</vt:lpstr>
      <vt:lpstr>The Entity Relational Model</vt:lpstr>
      <vt:lpstr>PowerPoint Presentation</vt:lpstr>
      <vt:lpstr>The object Oriented Model</vt:lpstr>
      <vt:lpstr>Big Data and NoSQL</vt:lpstr>
      <vt:lpstr>A logical View of Data</vt:lpstr>
      <vt:lpstr>A logical View of Data Cont.</vt:lpstr>
      <vt:lpstr>Keys</vt:lpstr>
      <vt:lpstr>Summary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IS-456: Database Management Systems</dc:title>
  <dc:creator>Farzin Bahadori</dc:creator>
  <cp:lastModifiedBy>Thaddeus Thomas</cp:lastModifiedBy>
  <cp:revision>42</cp:revision>
  <cp:lastPrinted>2022-07-11T19:52:23Z</cp:lastPrinted>
  <dcterms:created xsi:type="dcterms:W3CDTF">2020-09-21T16:46:11Z</dcterms:created>
  <dcterms:modified xsi:type="dcterms:W3CDTF">2022-07-11T19:58:12Z</dcterms:modified>
</cp:coreProperties>
</file>