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70" r:id="rId4"/>
    <p:sldId id="280" r:id="rId5"/>
    <p:sldId id="271" r:id="rId6"/>
    <p:sldId id="281" r:id="rId7"/>
    <p:sldId id="282" r:id="rId8"/>
    <p:sldId id="272" r:id="rId9"/>
    <p:sldId id="283" r:id="rId10"/>
    <p:sldId id="273" r:id="rId11"/>
    <p:sldId id="274" r:id="rId12"/>
    <p:sldId id="284" r:id="rId13"/>
    <p:sldId id="275" r:id="rId14"/>
    <p:sldId id="276" r:id="rId15"/>
    <p:sldId id="277" r:id="rId16"/>
    <p:sldId id="278" r:id="rId17"/>
    <p:sldId id="285" r:id="rId18"/>
    <p:sldId id="286" r:id="rId19"/>
    <p:sldId id="287" r:id="rId20"/>
    <p:sldId id="288" r:id="rId21"/>
    <p:sldId id="279" r:id="rId22"/>
    <p:sldId id="289" r:id="rId23"/>
    <p:sldId id="267"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C8D"/>
    <a:srgbClr val="CADCE6"/>
    <a:srgbClr val="5790B2"/>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3DB01-8BEE-AC58-3869-AC53AFAE5AEB}" v="1" dt="2022-05-10T18:35:23.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60"/>
  </p:normalViewPr>
  <p:slideViewPr>
    <p:cSldViewPr snapToGrid="0">
      <p:cViewPr varScale="1">
        <p:scale>
          <a:sx n="155" d="100"/>
          <a:sy n="155" d="100"/>
        </p:scale>
        <p:origin x="156" y="2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251816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124101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9520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2484610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294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266923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1823153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173897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7125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8DB0A-C604-4FE7-A0DB-1946ED7BC8B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419562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8DB0A-C604-4FE7-A0DB-1946ED7BC8BB}"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324050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8DB0A-C604-4FE7-A0DB-1946ED7BC8BB}"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275786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8DB0A-C604-4FE7-A0DB-1946ED7BC8BB}"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26987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8DB0A-C604-4FE7-A0DB-1946ED7BC8BB}" type="datetimeFigureOut">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130427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8DB0A-C604-4FE7-A0DB-1946ED7BC8BB}"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300010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8DB0A-C604-4FE7-A0DB-1946ED7BC8BB}"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D12D-785F-4EA5-A02E-AA8B8868369E}" type="slidenum">
              <a:rPr lang="en-US" smtClean="0"/>
              <a:t>‹#›</a:t>
            </a:fld>
            <a:endParaRPr lang="en-US"/>
          </a:p>
        </p:txBody>
      </p:sp>
    </p:spTree>
    <p:extLst>
      <p:ext uri="{BB962C8B-B14F-4D97-AF65-F5344CB8AC3E}">
        <p14:creationId xmlns:p14="http://schemas.microsoft.com/office/powerpoint/2010/main" val="379754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28DB0A-C604-4FE7-A0DB-1946ED7BC8BB}" type="datetimeFigureOut">
              <a:rPr lang="en-US" smtClean="0"/>
              <a:t>9/3/2022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74D12D-785F-4EA5-A02E-AA8B8868369E}" type="slidenum">
              <a:rPr lang="en-US" smtClean="0"/>
              <a:t>‹#›</a:t>
            </a:fld>
            <a:endParaRPr lang="en-US"/>
          </a:p>
        </p:txBody>
      </p:sp>
    </p:spTree>
    <p:extLst>
      <p:ext uri="{BB962C8B-B14F-4D97-AF65-F5344CB8AC3E}">
        <p14:creationId xmlns:p14="http://schemas.microsoft.com/office/powerpoint/2010/main" val="421859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1ADD-2ED5-4217-ABA4-C4F7873E28F6}"/>
              </a:ext>
            </a:extLst>
          </p:cNvPr>
          <p:cNvSpPr>
            <a:spLocks noGrp="1"/>
          </p:cNvSpPr>
          <p:nvPr>
            <p:ph type="ctrTitle"/>
          </p:nvPr>
        </p:nvSpPr>
        <p:spPr>
          <a:xfrm>
            <a:off x="478171" y="887117"/>
            <a:ext cx="9387282" cy="1646302"/>
          </a:xfrm>
        </p:spPr>
        <p:txBody>
          <a:bodyPr/>
          <a:lstStyle/>
          <a:p>
            <a:pPr algn="l"/>
            <a:r>
              <a:rPr lang="en-US" sz="4000" dirty="0">
                <a:latin typeface="Arial" panose="020B0604020202020204" pitchFamily="34" charset="0"/>
                <a:cs typeface="Arial" panose="020B0604020202020204" pitchFamily="34" charset="0"/>
              </a:rPr>
              <a:t>IS-456: Database Management Systems</a:t>
            </a:r>
          </a:p>
        </p:txBody>
      </p:sp>
      <p:sp>
        <p:nvSpPr>
          <p:cNvPr id="3" name="Subtitle 2">
            <a:extLst>
              <a:ext uri="{FF2B5EF4-FFF2-40B4-BE49-F238E27FC236}">
                <a16:creationId xmlns:a16="http://schemas.microsoft.com/office/drawing/2014/main" id="{70374955-BB59-42F3-8BD8-70901613D21F}"/>
              </a:ext>
            </a:extLst>
          </p:cNvPr>
          <p:cNvSpPr>
            <a:spLocks noGrp="1"/>
          </p:cNvSpPr>
          <p:nvPr>
            <p:ph type="subTitle" idx="1"/>
          </p:nvPr>
        </p:nvSpPr>
        <p:spPr>
          <a:xfrm>
            <a:off x="1300295" y="2880550"/>
            <a:ext cx="7793372" cy="1230056"/>
          </a:xfrm>
        </p:spPr>
        <p:txBody>
          <a:bodyPr>
            <a:normAutofit/>
          </a:bodyPr>
          <a:lstStyle/>
          <a:p>
            <a:pPr algn="ctr"/>
            <a:r>
              <a:rPr lang="en-US" dirty="0"/>
              <a:t>Module 10: Client/Server &amp; Internet database / Blockchain Databases</a:t>
            </a:r>
          </a:p>
          <a:p>
            <a:pPr algn="ctr"/>
            <a:endParaRPr lang="en-US" dirty="0"/>
          </a:p>
          <a:p>
            <a:pPr algn="ctr"/>
            <a:r>
              <a:rPr lang="en-US">
                <a:ea typeface="+mn-lt"/>
                <a:cs typeface="+mn-lt"/>
              </a:rPr>
              <a:t>Summer 2022</a:t>
            </a:r>
          </a:p>
          <a:p>
            <a:pPr algn="ctr"/>
            <a:endParaRPr lang="en-US" dirty="0"/>
          </a:p>
        </p:txBody>
      </p:sp>
      <p:sp>
        <p:nvSpPr>
          <p:cNvPr id="4" name="Subtitle 2">
            <a:extLst>
              <a:ext uri="{FF2B5EF4-FFF2-40B4-BE49-F238E27FC236}">
                <a16:creationId xmlns:a16="http://schemas.microsoft.com/office/drawing/2014/main" id="{BA228234-D672-4D23-9D20-68606215CCCB}"/>
              </a:ext>
            </a:extLst>
          </p:cNvPr>
          <p:cNvSpPr txBox="1">
            <a:spLocks/>
          </p:cNvSpPr>
          <p:nvPr/>
        </p:nvSpPr>
        <p:spPr>
          <a:xfrm>
            <a:off x="3271706" y="5422433"/>
            <a:ext cx="4351064" cy="1096899"/>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4000" dirty="0">
                <a:solidFill>
                  <a:schemeClr val="tx2">
                    <a:lumMod val="20000"/>
                    <a:lumOff val="80000"/>
                  </a:schemeClr>
                </a:solidFill>
              </a:rPr>
              <a:t>CityU </a:t>
            </a:r>
          </a:p>
          <a:p>
            <a:pPr algn="ctr"/>
            <a:r>
              <a:rPr lang="en-US" dirty="0">
                <a:solidFill>
                  <a:schemeClr val="tx2">
                    <a:lumMod val="20000"/>
                    <a:lumOff val="80000"/>
                  </a:schemeClr>
                </a:solidFill>
              </a:rPr>
              <a:t>of Seattle</a:t>
            </a:r>
          </a:p>
          <a:p>
            <a:endParaRPr lang="en-US" dirty="0"/>
          </a:p>
        </p:txBody>
      </p:sp>
    </p:spTree>
    <p:extLst>
      <p:ext uri="{BB962C8B-B14F-4D97-AF65-F5344CB8AC3E}">
        <p14:creationId xmlns:p14="http://schemas.microsoft.com/office/powerpoint/2010/main" val="32416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CA77-186A-41EA-957A-1C45D2FE625C}"/>
              </a:ext>
            </a:extLst>
          </p:cNvPr>
          <p:cNvSpPr>
            <a:spLocks noGrp="1"/>
          </p:cNvSpPr>
          <p:nvPr>
            <p:ph type="title"/>
          </p:nvPr>
        </p:nvSpPr>
        <p:spPr>
          <a:xfrm>
            <a:off x="677334" y="609600"/>
            <a:ext cx="8596668" cy="598415"/>
          </a:xfrm>
        </p:spPr>
        <p:txBody>
          <a:bodyPr>
            <a:normAutofit fontScale="90000"/>
          </a:bodyPr>
          <a:lstStyle/>
          <a:p>
            <a:pPr algn="ctr"/>
            <a:r>
              <a:rPr lang="en-US" dirty="0"/>
              <a:t>Database Internet Connectivity</a:t>
            </a:r>
          </a:p>
        </p:txBody>
      </p:sp>
      <p:pic>
        <p:nvPicPr>
          <p:cNvPr id="5" name="Content Placeholder 4">
            <a:extLst>
              <a:ext uri="{FF2B5EF4-FFF2-40B4-BE49-F238E27FC236}">
                <a16:creationId xmlns:a16="http://schemas.microsoft.com/office/drawing/2014/main" id="{C0A503A7-C482-4884-8BC4-F8B58780366C}"/>
              </a:ext>
            </a:extLst>
          </p:cNvPr>
          <p:cNvPicPr>
            <a:picLocks noGrp="1" noChangeAspect="1"/>
          </p:cNvPicPr>
          <p:nvPr>
            <p:ph idx="1"/>
          </p:nvPr>
        </p:nvPicPr>
        <p:blipFill>
          <a:blip r:embed="rId2"/>
          <a:stretch>
            <a:fillRect/>
          </a:stretch>
        </p:blipFill>
        <p:spPr>
          <a:xfrm>
            <a:off x="797182" y="1338997"/>
            <a:ext cx="8476820" cy="5179249"/>
          </a:xfrm>
        </p:spPr>
      </p:pic>
    </p:spTree>
    <p:extLst>
      <p:ext uri="{BB962C8B-B14F-4D97-AF65-F5344CB8AC3E}">
        <p14:creationId xmlns:p14="http://schemas.microsoft.com/office/powerpoint/2010/main" val="11125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D13C-BBB7-457C-8C89-922912B44205}"/>
              </a:ext>
            </a:extLst>
          </p:cNvPr>
          <p:cNvSpPr>
            <a:spLocks noGrp="1"/>
          </p:cNvSpPr>
          <p:nvPr>
            <p:ph type="title"/>
          </p:nvPr>
        </p:nvSpPr>
        <p:spPr>
          <a:xfrm>
            <a:off x="677334" y="609600"/>
            <a:ext cx="8596668" cy="648749"/>
          </a:xfrm>
        </p:spPr>
        <p:txBody>
          <a:bodyPr/>
          <a:lstStyle/>
          <a:p>
            <a:pPr algn="ctr"/>
            <a:r>
              <a:rPr lang="en-US" dirty="0"/>
              <a:t>Web server Interfaces</a:t>
            </a:r>
          </a:p>
        </p:txBody>
      </p:sp>
      <p:sp>
        <p:nvSpPr>
          <p:cNvPr id="3" name="Content Placeholder 2">
            <a:extLst>
              <a:ext uri="{FF2B5EF4-FFF2-40B4-BE49-F238E27FC236}">
                <a16:creationId xmlns:a16="http://schemas.microsoft.com/office/drawing/2014/main" id="{26E7F214-D647-4ECD-B621-8FF7BAE56719}"/>
              </a:ext>
            </a:extLst>
          </p:cNvPr>
          <p:cNvSpPr>
            <a:spLocks noGrp="1"/>
          </p:cNvSpPr>
          <p:nvPr>
            <p:ph idx="1"/>
          </p:nvPr>
        </p:nvSpPr>
        <p:spPr>
          <a:xfrm>
            <a:off x="677334" y="1258349"/>
            <a:ext cx="8596668" cy="5192785"/>
          </a:xfrm>
        </p:spPr>
        <p:txBody>
          <a:bodyPr>
            <a:normAutofit fontScale="85000" lnSpcReduction="10000"/>
          </a:bodyPr>
          <a:lstStyle/>
          <a:p>
            <a:pPr algn="l"/>
            <a:r>
              <a:rPr lang="en-US" sz="1800" b="0" i="0" u="none" strike="noStrike" baseline="0" dirty="0">
                <a:latin typeface="MinionPro-Regular" panose="02040503050201020203" pitchFamily="18" charset="0"/>
              </a:rPr>
              <a:t>A web server interface defines a standard way to exchange messages with external programs.</a:t>
            </a:r>
          </a:p>
          <a:p>
            <a:pPr algn="l"/>
            <a:r>
              <a:rPr lang="en-US" dirty="0">
                <a:latin typeface="MinionPro-Regular" panose="02040503050201020203" pitchFamily="18" charset="0"/>
              </a:rPr>
              <a:t>T</a:t>
            </a:r>
            <a:r>
              <a:rPr lang="en-US" sz="1800" b="0" i="0" u="none" strike="noStrike" baseline="0" dirty="0">
                <a:latin typeface="MinionPro-Regular" panose="02040503050201020203" pitchFamily="18" charset="0"/>
              </a:rPr>
              <a:t>here are two well-defined web server interfaces:</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Common Gateway Interface (CGI)</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Application programming interface (API)</a:t>
            </a:r>
          </a:p>
          <a:p>
            <a:pPr algn="l"/>
            <a:r>
              <a:rPr lang="en-US" sz="1800" b="0" i="0" u="none" strike="noStrike" baseline="0" dirty="0">
                <a:solidFill>
                  <a:srgbClr val="000000"/>
                </a:solidFill>
                <a:latin typeface="MinionPro-Regular" panose="02040503050201020203" pitchFamily="18" charset="0"/>
              </a:rPr>
              <a:t>The </a:t>
            </a:r>
            <a:r>
              <a:rPr lang="en-US" sz="1800" b="0" i="0" u="none" strike="noStrike" baseline="0" dirty="0">
                <a:solidFill>
                  <a:srgbClr val="085C8D"/>
                </a:solidFill>
                <a:latin typeface="MyriadPro-Semibold" panose="020B0603030403020204" pitchFamily="34" charset="0"/>
              </a:rPr>
              <a:t>Common Gateway Interface (CGI) </a:t>
            </a:r>
            <a:r>
              <a:rPr lang="en-US" sz="1800" b="0" i="0" u="none" strike="noStrike" baseline="0" dirty="0">
                <a:solidFill>
                  <a:srgbClr val="000000"/>
                </a:solidFill>
                <a:latin typeface="MinionPro-Regular" panose="02040503050201020203" pitchFamily="18" charset="0"/>
              </a:rPr>
              <a:t>uses script files that perform specific functions</a:t>
            </a:r>
          </a:p>
          <a:p>
            <a:pPr marL="0" indent="0" algn="l">
              <a:buNone/>
            </a:pPr>
            <a:r>
              <a:rPr lang="en-US" sz="1800" b="0" i="0" u="none" strike="noStrike" baseline="0" dirty="0">
                <a:solidFill>
                  <a:srgbClr val="000000"/>
                </a:solidFill>
                <a:latin typeface="MinionPro-Regular" panose="02040503050201020203" pitchFamily="18" charset="0"/>
              </a:rPr>
              <a:t>based on the client’s parameters that are passed to the web server.</a:t>
            </a:r>
          </a:p>
          <a:p>
            <a:pPr algn="l"/>
            <a:r>
              <a:rPr lang="en-US" sz="1800" b="0" i="0" u="none" strike="noStrike" baseline="0" dirty="0">
                <a:latin typeface="MinionPro-Regular" panose="02040503050201020203" pitchFamily="18" charset="0"/>
              </a:rPr>
              <a:t>The main disadvantage of using CGI scripts is that the script file is an external program</a:t>
            </a:r>
          </a:p>
          <a:p>
            <a:pPr marL="0" indent="0" algn="l">
              <a:buNone/>
            </a:pPr>
            <a:r>
              <a:rPr lang="en-US" sz="1800" b="0" i="0" u="none" strike="noStrike" baseline="0" dirty="0">
                <a:latin typeface="MinionPro-Regular" panose="02040503050201020203" pitchFamily="18" charset="0"/>
              </a:rPr>
              <a:t>that executes separately for each user request and therefore causes a resource bottleneck.</a:t>
            </a:r>
          </a:p>
          <a:p>
            <a:pPr marL="0" indent="0" algn="l">
              <a:buNone/>
            </a:pPr>
            <a:r>
              <a:rPr lang="en-US" sz="1800" b="0" i="0" u="none" strike="noStrike" baseline="0" dirty="0">
                <a:latin typeface="MinionPro-Regular" panose="02040503050201020203" pitchFamily="18" charset="0"/>
              </a:rPr>
              <a:t>Performance also could be degraded by using an interpreted language or by writing the script inefficiently.</a:t>
            </a:r>
          </a:p>
          <a:p>
            <a:pPr algn="l"/>
            <a:r>
              <a:rPr lang="en-US" sz="1800" b="0" i="0" u="none" strike="noStrike" baseline="0" dirty="0">
                <a:latin typeface="MinionPro-Regular" panose="02040503050201020203" pitchFamily="18" charset="0"/>
              </a:rPr>
              <a:t>An application programming interface (API) is a newer web server interface standard</a:t>
            </a:r>
          </a:p>
          <a:p>
            <a:pPr marL="0" indent="0" algn="l">
              <a:buNone/>
            </a:pPr>
            <a:r>
              <a:rPr lang="en-US" sz="1800" b="0" i="0" u="none" strike="noStrike" baseline="0" dirty="0">
                <a:latin typeface="MinionPro-Regular" panose="02040503050201020203" pitchFamily="18" charset="0"/>
              </a:rPr>
              <a:t>that is more efficient and faster than a CGI script. APIs are more efficient because they are implemented as shared code or as dynamic-link libraries (DLLs).</a:t>
            </a:r>
          </a:p>
          <a:p>
            <a:pPr algn="l"/>
            <a:r>
              <a:rPr lang="en-US" sz="1800" b="0" i="0" u="none" strike="noStrike" baseline="0" dirty="0">
                <a:latin typeface="MinionPro-Regular" panose="02040503050201020203" pitchFamily="18" charset="0"/>
              </a:rPr>
              <a:t>APIs are faster than CGI scripts because the code resides in memory, so there is no need to run an external program for each request. Instead, the same API serves all requests.</a:t>
            </a:r>
          </a:p>
          <a:p>
            <a:pPr algn="l"/>
            <a:r>
              <a:rPr lang="en-US" sz="1800" b="0" i="0" u="none" strike="noStrike" baseline="0" dirty="0">
                <a:latin typeface="MinionPro-Regular" panose="02040503050201020203" pitchFamily="18" charset="0"/>
              </a:rPr>
              <a:t>an API can use a shared connection to the database instead of creating a new one every time, as is the case with CGI scripts.</a:t>
            </a:r>
          </a:p>
          <a:p>
            <a:pPr algn="l"/>
            <a:endParaRPr lang="en-US" sz="1800" b="0" i="0" u="none" strike="noStrike" baseline="0" dirty="0">
              <a:latin typeface="MinionPro-Regular" panose="02040503050201020203" pitchFamily="18" charset="0"/>
            </a:endParaRPr>
          </a:p>
          <a:p>
            <a:pPr marL="0" indent="0" algn="l">
              <a:buNone/>
            </a:pPr>
            <a:endParaRPr lang="en-US" dirty="0"/>
          </a:p>
        </p:txBody>
      </p:sp>
    </p:spTree>
    <p:extLst>
      <p:ext uri="{BB962C8B-B14F-4D97-AF65-F5344CB8AC3E}">
        <p14:creationId xmlns:p14="http://schemas.microsoft.com/office/powerpoint/2010/main" val="426183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D0410B-F389-4E47-A9A4-1D2E5BE0673A}"/>
              </a:ext>
            </a:extLst>
          </p:cNvPr>
          <p:cNvPicPr>
            <a:picLocks noGrp="1" noChangeAspect="1"/>
          </p:cNvPicPr>
          <p:nvPr>
            <p:ph idx="1"/>
          </p:nvPr>
        </p:nvPicPr>
        <p:blipFill>
          <a:blip r:embed="rId2"/>
          <a:stretch>
            <a:fillRect/>
          </a:stretch>
        </p:blipFill>
        <p:spPr>
          <a:xfrm>
            <a:off x="1182848" y="677939"/>
            <a:ext cx="7709482" cy="5502122"/>
          </a:xfrm>
        </p:spPr>
      </p:pic>
    </p:spTree>
    <p:extLst>
      <p:ext uri="{BB962C8B-B14F-4D97-AF65-F5344CB8AC3E}">
        <p14:creationId xmlns:p14="http://schemas.microsoft.com/office/powerpoint/2010/main" val="343148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C1D8-812E-4481-A560-903438808D63}"/>
              </a:ext>
            </a:extLst>
          </p:cNvPr>
          <p:cNvSpPr>
            <a:spLocks noGrp="1"/>
          </p:cNvSpPr>
          <p:nvPr>
            <p:ph type="title"/>
          </p:nvPr>
        </p:nvSpPr>
        <p:spPr>
          <a:xfrm>
            <a:off x="677334" y="609600"/>
            <a:ext cx="8596668" cy="640360"/>
          </a:xfrm>
        </p:spPr>
        <p:txBody>
          <a:bodyPr/>
          <a:lstStyle/>
          <a:p>
            <a:pPr algn="ctr"/>
            <a:r>
              <a:rPr lang="en-US" dirty="0"/>
              <a:t>Client-Side Extensions</a:t>
            </a:r>
          </a:p>
        </p:txBody>
      </p:sp>
      <p:sp>
        <p:nvSpPr>
          <p:cNvPr id="3" name="Content Placeholder 2">
            <a:extLst>
              <a:ext uri="{FF2B5EF4-FFF2-40B4-BE49-F238E27FC236}">
                <a16:creationId xmlns:a16="http://schemas.microsoft.com/office/drawing/2014/main" id="{04DB4953-5625-4282-8532-6F4A9B8129C1}"/>
              </a:ext>
            </a:extLst>
          </p:cNvPr>
          <p:cNvSpPr>
            <a:spLocks noGrp="1"/>
          </p:cNvSpPr>
          <p:nvPr>
            <p:ph idx="1"/>
          </p:nvPr>
        </p:nvSpPr>
        <p:spPr>
          <a:xfrm>
            <a:off x="677334" y="1249960"/>
            <a:ext cx="8596668" cy="5368953"/>
          </a:xfrm>
        </p:spPr>
        <p:txBody>
          <a:bodyPr>
            <a:normAutofit fontScale="92500" lnSpcReduction="10000"/>
          </a:bodyPr>
          <a:lstStyle/>
          <a:p>
            <a:pPr algn="l"/>
            <a:r>
              <a:rPr lang="en-US" sz="1800" b="0" i="0" u="none" strike="noStrike" baseline="0" dirty="0">
                <a:solidFill>
                  <a:srgbClr val="085C8D"/>
                </a:solidFill>
                <a:latin typeface="MyriadPro-Semibold" panose="020B0603030403020204" pitchFamily="34" charset="0"/>
              </a:rPr>
              <a:t>Client-side extensions </a:t>
            </a:r>
            <a:r>
              <a:rPr lang="en-US" sz="1800" b="0" i="0" u="none" strike="noStrike" baseline="0" dirty="0">
                <a:solidFill>
                  <a:srgbClr val="000000"/>
                </a:solidFill>
                <a:latin typeface="MinionPro-Regular" panose="02040503050201020203" pitchFamily="18" charset="0"/>
              </a:rPr>
              <a:t>add functionality to the web browser. Although client-side</a:t>
            </a:r>
          </a:p>
          <a:p>
            <a:pPr marL="0" indent="0" algn="l">
              <a:buNone/>
            </a:pPr>
            <a:r>
              <a:rPr lang="en-US" sz="1800" b="0" i="0" u="none" strike="noStrike" baseline="0" dirty="0">
                <a:solidFill>
                  <a:srgbClr val="000000"/>
                </a:solidFill>
                <a:latin typeface="MinionPro-Regular" panose="02040503050201020203" pitchFamily="18" charset="0"/>
              </a:rPr>
              <a:t>extensions are available in various forms, the most common are:</a:t>
            </a:r>
          </a:p>
          <a:p>
            <a:pPr algn="l">
              <a:buFont typeface="Courier New" panose="02070309020205020404" pitchFamily="49" charset="0"/>
              <a:buChar char="o"/>
            </a:pPr>
            <a:r>
              <a:rPr lang="en-US" sz="1800" b="0" i="0" u="none" strike="noStrike" baseline="0" dirty="0">
                <a:solidFill>
                  <a:srgbClr val="000000"/>
                </a:solidFill>
                <a:latin typeface="MinionPro-Regular" panose="02040503050201020203" pitchFamily="18" charset="0"/>
              </a:rPr>
              <a:t>Plug-ins</a:t>
            </a:r>
          </a:p>
          <a:p>
            <a:pPr algn="l">
              <a:buFont typeface="Courier New" panose="02070309020205020404" pitchFamily="49" charset="0"/>
              <a:buChar char="o"/>
            </a:pPr>
            <a:r>
              <a:rPr lang="en-US" sz="1800" b="0" i="0" u="none" strike="noStrike" baseline="0" dirty="0">
                <a:solidFill>
                  <a:srgbClr val="000000"/>
                </a:solidFill>
                <a:latin typeface="MinionPro-Regular" panose="02040503050201020203" pitchFamily="18" charset="0"/>
              </a:rPr>
              <a:t>Java and JavaScript</a:t>
            </a:r>
          </a:p>
          <a:p>
            <a:pPr algn="l">
              <a:buFont typeface="Courier New" panose="02070309020205020404" pitchFamily="49" charset="0"/>
              <a:buChar char="o"/>
            </a:pPr>
            <a:r>
              <a:rPr lang="en-US" sz="1800" b="0" i="0" u="none" strike="noStrike" baseline="0" dirty="0">
                <a:solidFill>
                  <a:srgbClr val="000000"/>
                </a:solidFill>
                <a:latin typeface="MinionPro-Regular" panose="02040503050201020203" pitchFamily="18" charset="0"/>
              </a:rPr>
              <a:t>ActiveX and VBScript</a:t>
            </a:r>
          </a:p>
          <a:p>
            <a:pPr algn="l"/>
            <a:r>
              <a:rPr lang="en-US" sz="1800" b="0" i="0" u="none" strike="noStrike" baseline="0" dirty="0">
                <a:solidFill>
                  <a:srgbClr val="000000"/>
                </a:solidFill>
                <a:latin typeface="MinionPro-Regular" panose="02040503050201020203" pitchFamily="18" charset="0"/>
              </a:rPr>
              <a:t>A </a:t>
            </a:r>
            <a:r>
              <a:rPr lang="en-US" sz="1800" b="0" i="0" u="none" strike="noStrike" baseline="0" dirty="0">
                <a:solidFill>
                  <a:srgbClr val="085C8D"/>
                </a:solidFill>
                <a:latin typeface="MyriadPro-Semibold" panose="020B0603030403020204" pitchFamily="34" charset="0"/>
              </a:rPr>
              <a:t>plug-in </a:t>
            </a:r>
            <a:r>
              <a:rPr lang="en-US" sz="1800" b="0" i="0" u="none" strike="noStrike" baseline="0" dirty="0">
                <a:solidFill>
                  <a:srgbClr val="000000"/>
                </a:solidFill>
                <a:latin typeface="MinionPro-Regular" panose="02040503050201020203" pitchFamily="18" charset="0"/>
              </a:rPr>
              <a:t>is an external application that is automatically invoked by the browser when</a:t>
            </a:r>
          </a:p>
          <a:p>
            <a:pPr marL="0" indent="0" algn="l">
              <a:buNone/>
            </a:pPr>
            <a:r>
              <a:rPr lang="en-US" sz="1800" b="0" i="0" u="none" strike="noStrike" baseline="0" dirty="0">
                <a:solidFill>
                  <a:srgbClr val="000000"/>
                </a:solidFill>
                <a:latin typeface="MinionPro-Regular" panose="02040503050201020203" pitchFamily="18" charset="0"/>
              </a:rPr>
              <a:t>needed.</a:t>
            </a:r>
          </a:p>
          <a:p>
            <a:pPr algn="l"/>
            <a:r>
              <a:rPr lang="en-US" sz="1800" b="0" i="0" u="none" strike="noStrike" baseline="0" dirty="0">
                <a:solidFill>
                  <a:srgbClr val="085C8D"/>
                </a:solidFill>
                <a:latin typeface="MyriadPro-Semibold" panose="020B0603030403020204" pitchFamily="34" charset="0"/>
              </a:rPr>
              <a:t>JavaScript </a:t>
            </a:r>
            <a:r>
              <a:rPr lang="en-US" sz="1800" b="0" i="0" u="none" strike="noStrike" baseline="0" dirty="0">
                <a:solidFill>
                  <a:srgbClr val="000000"/>
                </a:solidFill>
                <a:latin typeface="MinionPro-Regular" panose="02040503050201020203" pitchFamily="18" charset="0"/>
              </a:rPr>
              <a:t>is a scripting language (one that enables the execution of a series of commands or macros) that allows web authors to design interactive sites.</a:t>
            </a:r>
          </a:p>
          <a:p>
            <a:pPr algn="l"/>
            <a:r>
              <a:rPr lang="en-US" sz="1800" b="0" i="0" u="none" strike="noStrike" baseline="0" dirty="0">
                <a:solidFill>
                  <a:srgbClr val="085C8D"/>
                </a:solidFill>
                <a:latin typeface="MyriadPro-Semibold" panose="020B0603030403020204" pitchFamily="34" charset="0"/>
              </a:rPr>
              <a:t>ActiveX </a:t>
            </a:r>
            <a:r>
              <a:rPr lang="en-US" sz="1800" b="0" i="0" u="none" strike="noStrike" baseline="0" dirty="0">
                <a:solidFill>
                  <a:srgbClr val="000000"/>
                </a:solidFill>
                <a:latin typeface="MinionPro-Regular" panose="02040503050201020203" pitchFamily="18" charset="0"/>
              </a:rPr>
              <a:t>is Microsoft’s alternative to Java. ActiveX is a specification for writing programs</a:t>
            </a:r>
          </a:p>
          <a:p>
            <a:pPr marL="0" indent="0" algn="l">
              <a:buNone/>
            </a:pPr>
            <a:r>
              <a:rPr lang="en-US" sz="1800" b="0" i="0" u="none" strike="noStrike" baseline="0" dirty="0">
                <a:solidFill>
                  <a:srgbClr val="000000"/>
                </a:solidFill>
                <a:latin typeface="MinionPro-Regular" panose="02040503050201020203" pitchFamily="18" charset="0"/>
              </a:rPr>
              <a:t>that run inside the Microsoft client browser, Internet Explorer.</a:t>
            </a:r>
          </a:p>
          <a:p>
            <a:pPr algn="l"/>
            <a:r>
              <a:rPr lang="en-US" sz="1800" b="1" i="0" u="none" strike="noStrike" baseline="0" dirty="0">
                <a:solidFill>
                  <a:srgbClr val="085C8D"/>
                </a:solidFill>
                <a:latin typeface="MinionPro-Regular" panose="02040503050201020203" pitchFamily="18" charset="0"/>
              </a:rPr>
              <a:t>ActiveX</a:t>
            </a:r>
            <a:r>
              <a:rPr lang="en-US" sz="1800" b="0" i="0" u="none" strike="noStrike" baseline="0" dirty="0">
                <a:latin typeface="MinionPro-Regular" panose="02040503050201020203" pitchFamily="18" charset="0"/>
              </a:rPr>
              <a:t> extends the web browser by adding controls to webpages, including drop-down lists, a slider, a calendar, and a calculator.</a:t>
            </a:r>
          </a:p>
          <a:p>
            <a:pPr algn="l"/>
            <a:r>
              <a:rPr lang="en-US" sz="1800" b="0" i="0" u="none" strike="noStrike" baseline="0" dirty="0">
                <a:solidFill>
                  <a:srgbClr val="085C8D"/>
                </a:solidFill>
                <a:latin typeface="MyriadPro-Semibold" panose="020B0603030403020204" pitchFamily="34" charset="0"/>
              </a:rPr>
              <a:t>VBScript </a:t>
            </a:r>
            <a:r>
              <a:rPr lang="en-US" sz="1800" b="0" i="0" u="none" strike="noStrike" baseline="0" dirty="0">
                <a:solidFill>
                  <a:srgbClr val="000000"/>
                </a:solidFill>
                <a:latin typeface="MinionPro-Regular" panose="02040503050201020203" pitchFamily="18" charset="0"/>
              </a:rPr>
              <a:t>is another Microsoft product that is used to extend browser functionality. VBScript is derived from Microsoft Visual Basic. Like JavaScript, VBScript code is embedded inside an HTML page and is activated by triggering events such as clicking a link.</a:t>
            </a:r>
            <a:endParaRPr lang="en-US" dirty="0"/>
          </a:p>
        </p:txBody>
      </p:sp>
    </p:spTree>
    <p:extLst>
      <p:ext uri="{BB962C8B-B14F-4D97-AF65-F5344CB8AC3E}">
        <p14:creationId xmlns:p14="http://schemas.microsoft.com/office/powerpoint/2010/main" val="238526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C801-970C-4A01-AFB5-6FBE1D9DEDFB}"/>
              </a:ext>
            </a:extLst>
          </p:cNvPr>
          <p:cNvSpPr>
            <a:spLocks noGrp="1"/>
          </p:cNvSpPr>
          <p:nvPr>
            <p:ph type="title"/>
          </p:nvPr>
        </p:nvSpPr>
        <p:spPr>
          <a:xfrm>
            <a:off x="677334" y="609600"/>
            <a:ext cx="8596668" cy="657138"/>
          </a:xfrm>
        </p:spPr>
        <p:txBody>
          <a:bodyPr/>
          <a:lstStyle/>
          <a:p>
            <a:pPr algn="ctr"/>
            <a:r>
              <a:rPr lang="en-US" dirty="0"/>
              <a:t>Web Application Servers</a:t>
            </a:r>
          </a:p>
        </p:txBody>
      </p:sp>
      <p:sp>
        <p:nvSpPr>
          <p:cNvPr id="3" name="Content Placeholder 2">
            <a:extLst>
              <a:ext uri="{FF2B5EF4-FFF2-40B4-BE49-F238E27FC236}">
                <a16:creationId xmlns:a16="http://schemas.microsoft.com/office/drawing/2014/main" id="{E5606816-01DF-47E3-B9B0-7C90912A715D}"/>
              </a:ext>
            </a:extLst>
          </p:cNvPr>
          <p:cNvSpPr>
            <a:spLocks noGrp="1"/>
          </p:cNvSpPr>
          <p:nvPr>
            <p:ph idx="1"/>
          </p:nvPr>
        </p:nvSpPr>
        <p:spPr>
          <a:xfrm>
            <a:off x="677334" y="1350629"/>
            <a:ext cx="8596668" cy="5125672"/>
          </a:xfrm>
        </p:spPr>
        <p:txBody>
          <a:bodyPr>
            <a:normAutofit fontScale="92500" lnSpcReduction="10000"/>
          </a:bodyPr>
          <a:lstStyle/>
          <a:p>
            <a:pPr algn="l"/>
            <a:r>
              <a:rPr lang="en-US" sz="1800" b="0" i="0" u="none" strike="noStrike" baseline="0" dirty="0">
                <a:solidFill>
                  <a:srgbClr val="000000"/>
                </a:solidFill>
                <a:latin typeface="MinionPro-Regular" panose="02040503050201020203" pitchFamily="18" charset="0"/>
              </a:rPr>
              <a:t>A </a:t>
            </a:r>
            <a:r>
              <a:rPr lang="en-US" sz="1800" b="0" i="0" u="none" strike="noStrike" baseline="0" dirty="0">
                <a:solidFill>
                  <a:srgbClr val="085C8D"/>
                </a:solidFill>
                <a:latin typeface="MyriadPro-Semibold" panose="020B0603030403020204" pitchFamily="34" charset="0"/>
              </a:rPr>
              <a:t>web application server </a:t>
            </a:r>
            <a:r>
              <a:rPr lang="en-US" sz="1800" b="0" i="0" u="none" strike="noStrike" baseline="0" dirty="0">
                <a:solidFill>
                  <a:srgbClr val="000000"/>
                </a:solidFill>
                <a:latin typeface="MinionPro-Regular" panose="02040503050201020203" pitchFamily="18" charset="0"/>
              </a:rPr>
              <a:t>is a middleware application that expands the functionality</a:t>
            </a:r>
          </a:p>
          <a:p>
            <a:pPr marL="0" indent="0" algn="l">
              <a:buNone/>
            </a:pPr>
            <a:r>
              <a:rPr lang="en-US" sz="1800" b="0" i="0" u="none" strike="noStrike" baseline="0" dirty="0">
                <a:solidFill>
                  <a:srgbClr val="000000"/>
                </a:solidFill>
                <a:latin typeface="MinionPro-Regular" panose="02040503050201020203" pitchFamily="18" charset="0"/>
              </a:rPr>
              <a:t>of web servers by linking them to a wide range of services, such as databases, directory</a:t>
            </a:r>
          </a:p>
          <a:p>
            <a:pPr marL="0" indent="0" algn="l">
              <a:buNone/>
            </a:pPr>
            <a:r>
              <a:rPr lang="en-US" sz="1800" b="0" i="0" u="none" strike="noStrike" baseline="0" dirty="0">
                <a:solidFill>
                  <a:srgbClr val="000000"/>
                </a:solidFill>
                <a:latin typeface="MinionPro-Regular" panose="02040503050201020203" pitchFamily="18" charset="0"/>
              </a:rPr>
              <a:t>systems, and search engines.</a:t>
            </a:r>
          </a:p>
          <a:p>
            <a:pPr algn="l"/>
            <a:r>
              <a:rPr lang="en-US" sz="1800" b="0" i="0" u="none" strike="noStrike" baseline="0" dirty="0">
                <a:latin typeface="MinionPro-Regular" panose="02040503050201020203" pitchFamily="18" charset="0"/>
              </a:rPr>
              <a:t>The web application server also provides a consistent runtime environment for web applications.</a:t>
            </a:r>
          </a:p>
          <a:p>
            <a:pPr algn="l"/>
            <a:r>
              <a:rPr lang="en-US" sz="1800" b="0" i="0" u="none" strike="noStrike" baseline="0" dirty="0">
                <a:latin typeface="MinionPro-Regular" panose="02040503050201020203" pitchFamily="18" charset="0"/>
              </a:rPr>
              <a:t>Web application servers can be used to perform the following:</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Connect to and query a database from a webpage.</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Present database data in a webpage using various formats.</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Create dynamic web search pages.</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Create webpages to insert, update, and delete database data.</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Enforce referential integrity in the application program logic.</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Performance and fault-tolerant features</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Database access with transaction management capabilities</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Access to multiple services, such as file transfers (FTP), database connectivity, email, and directory services</a:t>
            </a:r>
            <a:endParaRPr lang="en-US" dirty="0"/>
          </a:p>
        </p:txBody>
      </p:sp>
    </p:spTree>
    <p:extLst>
      <p:ext uri="{BB962C8B-B14F-4D97-AF65-F5344CB8AC3E}">
        <p14:creationId xmlns:p14="http://schemas.microsoft.com/office/powerpoint/2010/main" val="273938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2ACE-D99F-4359-90EC-98E0662DC49C}"/>
              </a:ext>
            </a:extLst>
          </p:cNvPr>
          <p:cNvSpPr>
            <a:spLocks noGrp="1"/>
          </p:cNvSpPr>
          <p:nvPr>
            <p:ph type="title"/>
          </p:nvPr>
        </p:nvSpPr>
        <p:spPr>
          <a:xfrm>
            <a:off x="677334" y="609600"/>
            <a:ext cx="8596668" cy="615193"/>
          </a:xfrm>
        </p:spPr>
        <p:txBody>
          <a:bodyPr>
            <a:normAutofit fontScale="90000"/>
          </a:bodyPr>
          <a:lstStyle/>
          <a:p>
            <a:pPr algn="ctr"/>
            <a:r>
              <a:rPr lang="en-US" dirty="0"/>
              <a:t>Extensible Markup Language (XML)</a:t>
            </a:r>
          </a:p>
        </p:txBody>
      </p:sp>
      <p:sp>
        <p:nvSpPr>
          <p:cNvPr id="3" name="Content Placeholder 2">
            <a:extLst>
              <a:ext uri="{FF2B5EF4-FFF2-40B4-BE49-F238E27FC236}">
                <a16:creationId xmlns:a16="http://schemas.microsoft.com/office/drawing/2014/main" id="{7D1D31EF-6CDD-4934-9FAB-EF44BD5CDE22}"/>
              </a:ext>
            </a:extLst>
          </p:cNvPr>
          <p:cNvSpPr>
            <a:spLocks noGrp="1"/>
          </p:cNvSpPr>
          <p:nvPr>
            <p:ph idx="1"/>
          </p:nvPr>
        </p:nvSpPr>
        <p:spPr>
          <a:xfrm>
            <a:off x="677333" y="1434517"/>
            <a:ext cx="9053895" cy="5167619"/>
          </a:xfrm>
        </p:spPr>
        <p:txBody>
          <a:bodyPr>
            <a:normAutofit fontScale="92500" lnSpcReduction="10000"/>
          </a:bodyPr>
          <a:lstStyle/>
          <a:p>
            <a:r>
              <a:rPr lang="en-US" i="0" dirty="0">
                <a:solidFill>
                  <a:schemeClr val="tx1"/>
                </a:solidFill>
                <a:effectLst/>
                <a:latin typeface="Arial" panose="020B0604020202020204" pitchFamily="34" charset="0"/>
              </a:rPr>
              <a:t>Extensible Markup Language (XML) is a </a:t>
            </a:r>
            <a:r>
              <a:rPr lang="en-US" i="0" u="none" strike="noStrike" dirty="0">
                <a:solidFill>
                  <a:schemeClr val="tx1"/>
                </a:solidFill>
                <a:effectLst/>
                <a:latin typeface="Arial" panose="020B0604020202020204" pitchFamily="34" charset="0"/>
              </a:rPr>
              <a:t>markup language</a:t>
            </a:r>
            <a:r>
              <a:rPr lang="en-US" i="0" dirty="0">
                <a:solidFill>
                  <a:schemeClr val="tx1"/>
                </a:solidFill>
                <a:effectLst/>
                <a:latin typeface="Arial" panose="020B0604020202020204" pitchFamily="34" charset="0"/>
              </a:rPr>
              <a:t> that defines a set of rules for encoding </a:t>
            </a:r>
            <a:r>
              <a:rPr lang="en-US" i="0" u="none" strike="noStrike" dirty="0">
                <a:solidFill>
                  <a:schemeClr val="tx1"/>
                </a:solidFill>
                <a:effectLst/>
                <a:latin typeface="Arial" panose="020B0604020202020204" pitchFamily="34" charset="0"/>
              </a:rPr>
              <a:t>documents</a:t>
            </a:r>
            <a:r>
              <a:rPr lang="en-US" i="0" dirty="0">
                <a:solidFill>
                  <a:schemeClr val="tx1"/>
                </a:solidFill>
                <a:effectLst/>
                <a:latin typeface="Arial" panose="020B0604020202020204" pitchFamily="34" charset="0"/>
              </a:rPr>
              <a:t> in a </a:t>
            </a:r>
            <a:r>
              <a:rPr lang="en-US" i="0" u="none" strike="noStrike" dirty="0">
                <a:solidFill>
                  <a:schemeClr val="tx1"/>
                </a:solidFill>
                <a:effectLst/>
                <a:latin typeface="Arial" panose="020B0604020202020204" pitchFamily="34" charset="0"/>
              </a:rPr>
              <a:t>format</a:t>
            </a:r>
            <a:r>
              <a:rPr lang="en-US" i="0" dirty="0">
                <a:solidFill>
                  <a:schemeClr val="tx1"/>
                </a:solidFill>
                <a:effectLst/>
                <a:latin typeface="Arial" panose="020B0604020202020204" pitchFamily="34" charset="0"/>
              </a:rPr>
              <a:t> that is both </a:t>
            </a:r>
            <a:r>
              <a:rPr lang="en-US" i="0" u="none" strike="noStrike" dirty="0">
                <a:solidFill>
                  <a:schemeClr val="tx1"/>
                </a:solidFill>
                <a:effectLst/>
                <a:latin typeface="Arial" panose="020B0604020202020204" pitchFamily="34" charset="0"/>
              </a:rPr>
              <a:t>human-readable</a:t>
            </a:r>
            <a:r>
              <a:rPr lang="en-US" i="0" dirty="0">
                <a:solidFill>
                  <a:schemeClr val="tx1"/>
                </a:solidFill>
                <a:effectLst/>
                <a:latin typeface="Arial" panose="020B0604020202020204" pitchFamily="34" charset="0"/>
              </a:rPr>
              <a:t> and </a:t>
            </a:r>
            <a:r>
              <a:rPr lang="en-US" i="0" u="none" strike="noStrike" dirty="0">
                <a:solidFill>
                  <a:schemeClr val="tx1"/>
                </a:solidFill>
                <a:effectLst/>
                <a:latin typeface="Arial" panose="020B0604020202020204" pitchFamily="34" charset="0"/>
              </a:rPr>
              <a:t>machine-readable</a:t>
            </a:r>
            <a:r>
              <a:rPr lang="en-US" i="0" dirty="0">
                <a:solidFill>
                  <a:schemeClr val="tx1"/>
                </a:solidFill>
                <a:effectLst/>
                <a:latin typeface="Arial" panose="020B0604020202020204" pitchFamily="34" charset="0"/>
              </a:rPr>
              <a:t>.</a:t>
            </a:r>
          </a:p>
          <a:p>
            <a:pPr algn="l"/>
            <a:r>
              <a:rPr lang="en-US" sz="1800" b="0" i="0" u="none" strike="noStrike" baseline="0" dirty="0">
                <a:solidFill>
                  <a:srgbClr val="085C8D"/>
                </a:solidFill>
                <a:latin typeface="MyriadPro-Semibold" panose="020B0603030403020204" pitchFamily="34" charset="0"/>
              </a:rPr>
              <a:t>Extensible Markup Language (XML) </a:t>
            </a:r>
            <a:r>
              <a:rPr lang="en-US" sz="1800" b="0" i="0" u="none" strike="noStrike" baseline="0" dirty="0">
                <a:solidFill>
                  <a:srgbClr val="000000"/>
                </a:solidFill>
                <a:latin typeface="MinionPro-Regular" panose="02040503050201020203" pitchFamily="18" charset="0"/>
              </a:rPr>
              <a:t>is a meta-language used to represent and manipulate data elements.</a:t>
            </a:r>
          </a:p>
          <a:p>
            <a:pPr algn="l">
              <a:buFont typeface="Arial" panose="020B0604020202020204" pitchFamily="34" charset="0"/>
              <a:buChar char="•"/>
            </a:pPr>
            <a:r>
              <a:rPr lang="en-US" sz="1800" b="1" i="0" u="none" strike="noStrike" baseline="0" dirty="0">
                <a:latin typeface="MinionPro-Regular" panose="02040503050201020203" pitchFamily="18" charset="0"/>
              </a:rPr>
              <a:t>XML </a:t>
            </a:r>
            <a:r>
              <a:rPr lang="en-US" sz="1800" b="0" i="0" u="none" strike="noStrike" baseline="0" dirty="0">
                <a:latin typeface="MinionPro-Regular" panose="02040503050201020203" pitchFamily="18" charset="0"/>
              </a:rPr>
              <a:t>has a few important additional characteristics:</a:t>
            </a:r>
          </a:p>
          <a:p>
            <a:pPr>
              <a:buFont typeface="Arial" panose="020B0604020202020204" pitchFamily="34" charset="0"/>
              <a:buChar char="•"/>
            </a:pPr>
            <a:r>
              <a:rPr lang="en-US" sz="1800" b="0" i="0" u="none" strike="noStrike" baseline="0" dirty="0">
                <a:solidFill>
                  <a:srgbClr val="000000"/>
                </a:solidFill>
                <a:latin typeface="MinionPro-Regular" panose="02040503050201020203" pitchFamily="18" charset="0"/>
              </a:rPr>
              <a:t>XML allows the definition of new tags to describe data elements.</a:t>
            </a:r>
          </a:p>
          <a:p>
            <a:pPr algn="l">
              <a:buFont typeface="Arial" panose="020B0604020202020204" pitchFamily="34" charset="0"/>
              <a:buChar char="•"/>
            </a:pPr>
            <a:r>
              <a:rPr lang="en-US" sz="1800" b="0" i="0" u="none" strike="noStrike" baseline="0" dirty="0">
                <a:solidFill>
                  <a:srgbClr val="000000"/>
                </a:solidFill>
                <a:latin typeface="MinionPro-Regular" panose="02040503050201020203" pitchFamily="18" charset="0"/>
              </a:rPr>
              <a:t>XML is case sensitive: &lt;</a:t>
            </a:r>
            <a:r>
              <a:rPr lang="en-US" sz="1800" b="0" i="0" u="none" strike="noStrike" baseline="0" dirty="0" err="1">
                <a:solidFill>
                  <a:srgbClr val="000000"/>
                </a:solidFill>
                <a:latin typeface="MinionPro-Regular" panose="02040503050201020203" pitchFamily="18" charset="0"/>
              </a:rPr>
              <a:t>ProductID</a:t>
            </a:r>
            <a:r>
              <a:rPr lang="en-US" sz="1800" b="0" i="0" u="none" strike="noStrike" baseline="0" dirty="0">
                <a:solidFill>
                  <a:srgbClr val="000000"/>
                </a:solidFill>
                <a:latin typeface="MinionPro-Regular" panose="02040503050201020203" pitchFamily="18" charset="0"/>
              </a:rPr>
              <a:t>&gt;is not the same as &lt;Productid&gt;.</a:t>
            </a:r>
          </a:p>
          <a:p>
            <a:pPr algn="l">
              <a:buFont typeface="Arial" panose="020B0604020202020204" pitchFamily="34" charset="0"/>
              <a:buChar char="•"/>
            </a:pPr>
            <a:r>
              <a:rPr lang="en-US" sz="1800" b="0" i="0" u="none" strike="noStrike" baseline="0" dirty="0">
                <a:solidFill>
                  <a:srgbClr val="000000"/>
                </a:solidFill>
                <a:latin typeface="MinionPro-Regular" panose="02040503050201020203" pitchFamily="18" charset="0"/>
              </a:rPr>
              <a:t>XML must be well formed; that is, tags must be properly formatted. Most openings also have a corresponding closing. For example, a product’s identification would require the format &lt;</a:t>
            </a:r>
            <a:r>
              <a:rPr lang="en-US" sz="1800" b="0" i="0" u="none" strike="noStrike" baseline="0" dirty="0" err="1">
                <a:solidFill>
                  <a:srgbClr val="000000"/>
                </a:solidFill>
                <a:latin typeface="MinionPro-Regular" panose="02040503050201020203" pitchFamily="18" charset="0"/>
              </a:rPr>
              <a:t>ProductId</a:t>
            </a:r>
            <a:r>
              <a:rPr lang="en-US" sz="1800" b="0" i="0" u="none" strike="noStrike" baseline="0" dirty="0">
                <a:solidFill>
                  <a:srgbClr val="000000"/>
                </a:solidFill>
                <a:latin typeface="MinionPro-Regular" panose="02040503050201020203" pitchFamily="18" charset="0"/>
              </a:rPr>
              <a:t>&gt;2345-AA&lt;/</a:t>
            </a:r>
            <a:r>
              <a:rPr lang="en-US" sz="1800" b="0" i="0" u="none" strike="noStrike" baseline="0" dirty="0" err="1">
                <a:solidFill>
                  <a:srgbClr val="000000"/>
                </a:solidFill>
                <a:latin typeface="MinionPro-Regular" panose="02040503050201020203" pitchFamily="18" charset="0"/>
              </a:rPr>
              <a:t>ProductId</a:t>
            </a:r>
            <a:r>
              <a:rPr lang="en-US" sz="1800" b="0" i="0" u="none" strike="noStrike" baseline="0" dirty="0">
                <a:solidFill>
                  <a:srgbClr val="000000"/>
                </a:solidFill>
                <a:latin typeface="MinionPro-Regular" panose="02040503050201020203" pitchFamily="18" charset="0"/>
              </a:rPr>
              <a:t>&gt;.</a:t>
            </a:r>
          </a:p>
          <a:p>
            <a:pPr algn="l">
              <a:buFont typeface="Arial" panose="020B0604020202020204" pitchFamily="34" charset="0"/>
              <a:buChar char="•"/>
            </a:pPr>
            <a:r>
              <a:rPr lang="en-US" sz="1800" b="0" i="0" u="none" strike="noStrike" baseline="0" dirty="0">
                <a:solidFill>
                  <a:srgbClr val="000000"/>
                </a:solidFill>
                <a:latin typeface="MinionPro-Regular" panose="02040503050201020203" pitchFamily="18" charset="0"/>
              </a:rPr>
              <a:t>XML must be properly nested. For example, properly nested XML might look like this: &lt;Product&gt;&lt;</a:t>
            </a:r>
            <a:r>
              <a:rPr lang="en-US" sz="1800" b="0" i="0" u="none" strike="noStrike" baseline="0" dirty="0" err="1">
                <a:solidFill>
                  <a:srgbClr val="000000"/>
                </a:solidFill>
                <a:latin typeface="MinionPro-Regular" panose="02040503050201020203" pitchFamily="18" charset="0"/>
              </a:rPr>
              <a:t>ProductId</a:t>
            </a:r>
            <a:r>
              <a:rPr lang="en-US" sz="1800" b="0" i="0" u="none" strike="noStrike" baseline="0" dirty="0">
                <a:solidFill>
                  <a:srgbClr val="000000"/>
                </a:solidFill>
                <a:latin typeface="MinionPro-Regular" panose="02040503050201020203" pitchFamily="18" charset="0"/>
              </a:rPr>
              <a:t>&gt;2345-AA&lt;/</a:t>
            </a:r>
            <a:r>
              <a:rPr lang="en-US" sz="1800" b="0" i="0" u="none" strike="noStrike" baseline="0" dirty="0" err="1">
                <a:solidFill>
                  <a:srgbClr val="000000"/>
                </a:solidFill>
                <a:latin typeface="MinionPro-Regular" panose="02040503050201020203" pitchFamily="18" charset="0"/>
              </a:rPr>
              <a:t>ProductId</a:t>
            </a:r>
            <a:r>
              <a:rPr lang="en-US" sz="1800" b="0" i="0" u="none" strike="noStrike" baseline="0" dirty="0">
                <a:solidFill>
                  <a:srgbClr val="000000"/>
                </a:solidFill>
                <a:latin typeface="MinionPro-Regular" panose="02040503050201020203" pitchFamily="18" charset="0"/>
              </a:rPr>
              <a:t>&gt;&lt;/Product&gt;.</a:t>
            </a:r>
          </a:p>
          <a:p>
            <a:pPr algn="l">
              <a:buFont typeface="Arial" panose="020B0604020202020204" pitchFamily="34" charset="0"/>
              <a:buChar char="•"/>
            </a:pPr>
            <a:r>
              <a:rPr lang="en-US" sz="1800" b="0" i="0" u="none" strike="noStrike" baseline="0" dirty="0">
                <a:solidFill>
                  <a:srgbClr val="001C00"/>
                </a:solidFill>
                <a:latin typeface="MinionPro-Regular" panose="02040503050201020203" pitchFamily="18" charset="0"/>
              </a:rPr>
              <a:t> </a:t>
            </a:r>
            <a:r>
              <a:rPr lang="en-US" sz="1800" b="0" i="0" u="none" strike="noStrike" baseline="0" dirty="0">
                <a:solidFill>
                  <a:srgbClr val="000000"/>
                </a:solidFill>
                <a:latin typeface="MinionPro-Regular" panose="02040503050201020203" pitchFamily="18" charset="0"/>
              </a:rPr>
              <a:t>You can use the &lt;‐‐ and ‐‐&gt; symbols to enter comments in the XML document.</a:t>
            </a:r>
          </a:p>
          <a:p>
            <a:pPr algn="l">
              <a:buFont typeface="Arial" panose="020B0604020202020204" pitchFamily="34" charset="0"/>
              <a:buChar char="•"/>
            </a:pPr>
            <a:r>
              <a:rPr lang="en-US" sz="1800" b="0" i="0" u="none" strike="noStrike" baseline="0" dirty="0">
                <a:solidFill>
                  <a:srgbClr val="000000"/>
                </a:solidFill>
                <a:latin typeface="MinionPro-Regular" panose="02040503050201020203" pitchFamily="18" charset="0"/>
              </a:rPr>
              <a:t>The </a:t>
            </a:r>
            <a:r>
              <a:rPr lang="en-US" sz="1800" b="0" i="1" u="none" strike="noStrike" baseline="0" dirty="0">
                <a:solidFill>
                  <a:srgbClr val="000000"/>
                </a:solidFill>
                <a:latin typeface="MinionPro-It" panose="02040503050201090203" pitchFamily="18" charset="0"/>
              </a:rPr>
              <a:t>XML </a:t>
            </a:r>
            <a:r>
              <a:rPr lang="en-US" sz="1800" b="0" i="0" u="none" strike="noStrike" baseline="0" dirty="0">
                <a:solidFill>
                  <a:srgbClr val="000000"/>
                </a:solidFill>
                <a:latin typeface="MinionPro-Regular" panose="02040503050201020203" pitchFamily="18" charset="0"/>
              </a:rPr>
              <a:t>and </a:t>
            </a:r>
            <a:r>
              <a:rPr lang="en-US" sz="1800" b="0" i="1" u="none" strike="noStrike" baseline="0" dirty="0">
                <a:solidFill>
                  <a:srgbClr val="000000"/>
                </a:solidFill>
                <a:latin typeface="MinionPro-It" panose="02040503050201090203" pitchFamily="18" charset="0"/>
              </a:rPr>
              <a:t>xml </a:t>
            </a:r>
            <a:r>
              <a:rPr lang="en-US" sz="1800" b="0" i="0" u="none" strike="noStrike" baseline="0" dirty="0">
                <a:solidFill>
                  <a:srgbClr val="000000"/>
                </a:solidFill>
                <a:latin typeface="MinionPro-Regular" panose="02040503050201020203" pitchFamily="18" charset="0"/>
              </a:rPr>
              <a:t>prefixes are reserved for XML only.</a:t>
            </a:r>
          </a:p>
          <a:p>
            <a:pPr algn="l"/>
            <a:r>
              <a:rPr lang="en-US" sz="1800" b="0" i="0" u="none" strike="noStrike" baseline="0" dirty="0">
                <a:latin typeface="MinionPro-Regular" panose="02040503050201020203" pitchFamily="18" charset="0"/>
              </a:rPr>
              <a:t>XML is </a:t>
            </a:r>
            <a:r>
              <a:rPr lang="en-US" sz="1800" b="0" i="1" u="none" strike="noStrike" baseline="0" dirty="0">
                <a:latin typeface="MinionPro-It" panose="02040503050201090203" pitchFamily="18" charset="0"/>
              </a:rPr>
              <a:t>not </a:t>
            </a:r>
            <a:r>
              <a:rPr lang="en-US" sz="1800" b="0" i="0" u="none" strike="noStrike" baseline="0" dirty="0">
                <a:latin typeface="MinionPro-Regular" panose="02040503050201020203" pitchFamily="18" charset="0"/>
              </a:rPr>
              <a:t>a new version or replacement for HTML. XML is concerned with the description and representation of the data, rather than the way the data is displayed.</a:t>
            </a:r>
            <a:endParaRPr lang="en-US"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505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8AED-45D8-415E-9866-4ABDB917CDE2}"/>
              </a:ext>
            </a:extLst>
          </p:cNvPr>
          <p:cNvSpPr>
            <a:spLocks noGrp="1"/>
          </p:cNvSpPr>
          <p:nvPr>
            <p:ph type="title"/>
          </p:nvPr>
        </p:nvSpPr>
        <p:spPr>
          <a:xfrm>
            <a:off x="677334" y="609600"/>
            <a:ext cx="8596668" cy="699083"/>
          </a:xfrm>
        </p:spPr>
        <p:txBody>
          <a:bodyPr/>
          <a:lstStyle/>
          <a:p>
            <a:pPr algn="ctr"/>
            <a:r>
              <a:rPr lang="en-US" dirty="0"/>
              <a:t>Cloud Computing Services</a:t>
            </a:r>
          </a:p>
        </p:txBody>
      </p:sp>
      <p:sp>
        <p:nvSpPr>
          <p:cNvPr id="3" name="Content Placeholder 2">
            <a:extLst>
              <a:ext uri="{FF2B5EF4-FFF2-40B4-BE49-F238E27FC236}">
                <a16:creationId xmlns:a16="http://schemas.microsoft.com/office/drawing/2014/main" id="{96248586-EB65-4717-B28B-E54BD571D297}"/>
              </a:ext>
            </a:extLst>
          </p:cNvPr>
          <p:cNvSpPr>
            <a:spLocks noGrp="1"/>
          </p:cNvSpPr>
          <p:nvPr>
            <p:ph idx="1"/>
          </p:nvPr>
        </p:nvSpPr>
        <p:spPr>
          <a:xfrm>
            <a:off x="677334" y="1308683"/>
            <a:ext cx="8596668" cy="5134062"/>
          </a:xfrm>
        </p:spPr>
        <p:txBody>
          <a:bodyPr/>
          <a:lstStyle/>
          <a:p>
            <a:pPr algn="l"/>
            <a:r>
              <a:rPr lang="en-US" sz="1800" b="0" i="0" u="none" strike="noStrike" baseline="0" dirty="0">
                <a:solidFill>
                  <a:srgbClr val="000000"/>
                </a:solidFill>
                <a:latin typeface="MinionPro-Regular" panose="02040503050201020203" pitchFamily="18" charset="0"/>
              </a:rPr>
              <a:t>According to the National Institute of Standards and Technology (NIST), </a:t>
            </a:r>
            <a:r>
              <a:rPr lang="en-US" sz="1800" b="0" i="0" u="none" strike="noStrike" baseline="0" dirty="0">
                <a:solidFill>
                  <a:srgbClr val="085C8D"/>
                </a:solidFill>
                <a:latin typeface="MyriadPro-Semibold" panose="020B0603030403020204" pitchFamily="34" charset="0"/>
              </a:rPr>
              <a:t>cloud computing </a:t>
            </a:r>
            <a:r>
              <a:rPr lang="en-US" sz="1800" b="0" i="0" u="none" strike="noStrike" baseline="0" dirty="0">
                <a:solidFill>
                  <a:srgbClr val="000000"/>
                </a:solidFill>
                <a:latin typeface="MinionPro-Regular" panose="02040503050201020203" pitchFamily="18" charset="0"/>
              </a:rPr>
              <a:t>is “a computing model for enabling ubiquitous, convenient, on-demand network access to a shared pool of configurable computer resources </a:t>
            </a:r>
            <a:r>
              <a:rPr lang="en-US" sz="1800" b="0" i="0" u="none" strike="noStrike" baseline="0" dirty="0">
                <a:latin typeface="MinionPro-Regular" panose="02040503050201020203" pitchFamily="18" charset="0"/>
              </a:rPr>
              <a:t>(e.g., networks, servers, storage, applications and services) that can be rapidly provisioned and released with minimal management effort or service provider interaction.”</a:t>
            </a:r>
          </a:p>
          <a:p>
            <a:pPr algn="l"/>
            <a:r>
              <a:rPr lang="en-US" sz="1800" b="0" i="0" u="none" strike="noStrike" baseline="0" dirty="0">
                <a:solidFill>
                  <a:srgbClr val="000000"/>
                </a:solidFill>
                <a:latin typeface="MinionPro-Regular" panose="02040503050201020203" pitchFamily="18" charset="0"/>
              </a:rPr>
              <a:t>The term </a:t>
            </a:r>
            <a:r>
              <a:rPr lang="en-US" sz="1800" b="0" i="0" u="none" strike="noStrike" baseline="0" dirty="0">
                <a:solidFill>
                  <a:srgbClr val="085C8D"/>
                </a:solidFill>
                <a:latin typeface="MyriadPro-Semibold" panose="020B0603030403020204" pitchFamily="34" charset="0"/>
              </a:rPr>
              <a:t>cloud services </a:t>
            </a:r>
            <a:r>
              <a:rPr lang="en-US" sz="1800" b="0" i="0" u="none" strike="noStrike" baseline="0" dirty="0">
                <a:solidFill>
                  <a:srgbClr val="000000"/>
                </a:solidFill>
                <a:latin typeface="MinionPro-Regular" panose="02040503050201020203" pitchFamily="18" charset="0"/>
              </a:rPr>
              <a:t>is used to refer to the services provided by cloud computing.</a:t>
            </a:r>
          </a:p>
          <a:p>
            <a:pPr algn="l"/>
            <a:endParaRPr lang="en-US" dirty="0"/>
          </a:p>
        </p:txBody>
      </p:sp>
      <p:pic>
        <p:nvPicPr>
          <p:cNvPr id="5" name="Picture 4">
            <a:extLst>
              <a:ext uri="{FF2B5EF4-FFF2-40B4-BE49-F238E27FC236}">
                <a16:creationId xmlns:a16="http://schemas.microsoft.com/office/drawing/2014/main" id="{F963E6C7-FC28-44FE-A1F9-061DFB5254A3}"/>
              </a:ext>
            </a:extLst>
          </p:cNvPr>
          <p:cNvPicPr>
            <a:picLocks noChangeAspect="1"/>
          </p:cNvPicPr>
          <p:nvPr/>
        </p:nvPicPr>
        <p:blipFill>
          <a:blip r:embed="rId2"/>
          <a:stretch>
            <a:fillRect/>
          </a:stretch>
        </p:blipFill>
        <p:spPr>
          <a:xfrm>
            <a:off x="839896" y="3152163"/>
            <a:ext cx="5805180" cy="3429000"/>
          </a:xfrm>
          <a:prstGeom prst="rect">
            <a:avLst/>
          </a:prstGeom>
        </p:spPr>
      </p:pic>
      <p:sp>
        <p:nvSpPr>
          <p:cNvPr id="6" name="TextBox 5">
            <a:extLst>
              <a:ext uri="{FF2B5EF4-FFF2-40B4-BE49-F238E27FC236}">
                <a16:creationId xmlns:a16="http://schemas.microsoft.com/office/drawing/2014/main" id="{AA915EF3-7C32-4C3C-8510-AA6EDBEFD049}"/>
              </a:ext>
            </a:extLst>
          </p:cNvPr>
          <p:cNvSpPr txBox="1"/>
          <p:nvPr/>
        </p:nvSpPr>
        <p:spPr>
          <a:xfrm>
            <a:off x="6803472" y="3288484"/>
            <a:ext cx="2936146" cy="1754326"/>
          </a:xfrm>
          <a:prstGeom prst="rect">
            <a:avLst/>
          </a:prstGeom>
          <a:noFill/>
        </p:spPr>
        <p:txBody>
          <a:bodyPr wrap="square" rtlCol="0">
            <a:spAutoFit/>
          </a:bodyPr>
          <a:lstStyle/>
          <a:p>
            <a:pPr algn="l"/>
            <a:r>
              <a:rPr lang="en-US" sz="1800" b="0" i="0" u="none" strike="noStrike" baseline="0" dirty="0">
                <a:latin typeface="MinionPro-Regular" panose="02040503050201020203" pitchFamily="18" charset="0"/>
              </a:rPr>
              <a:t>more and more organizations</a:t>
            </a:r>
          </a:p>
          <a:p>
            <a:pPr algn="l"/>
            <a:r>
              <a:rPr lang="en-US" sz="1800" b="0" i="0" u="none" strike="noStrike" baseline="0" dirty="0">
                <a:latin typeface="MinionPro-Regular" panose="02040503050201020203" pitchFamily="18" charset="0"/>
              </a:rPr>
              <a:t>are tapping into cloud services to secure advanced database services (relational or NoSQL)</a:t>
            </a:r>
          </a:p>
          <a:p>
            <a:pPr algn="l"/>
            <a:r>
              <a:rPr lang="en-US" sz="1800" b="0" i="0" u="none" strike="noStrike" baseline="0" dirty="0">
                <a:latin typeface="MinionPro-Regular" panose="02040503050201020203" pitchFamily="18" charset="0"/>
              </a:rPr>
              <a:t>for their organizations.</a:t>
            </a:r>
            <a:endParaRPr lang="en-US" dirty="0"/>
          </a:p>
        </p:txBody>
      </p:sp>
    </p:spTree>
    <p:extLst>
      <p:ext uri="{BB962C8B-B14F-4D97-AF65-F5344CB8AC3E}">
        <p14:creationId xmlns:p14="http://schemas.microsoft.com/office/powerpoint/2010/main" val="280356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9E69-0B4B-4F81-886A-689D2F9B3B5C}"/>
              </a:ext>
            </a:extLst>
          </p:cNvPr>
          <p:cNvSpPr>
            <a:spLocks noGrp="1"/>
          </p:cNvSpPr>
          <p:nvPr>
            <p:ph type="title"/>
          </p:nvPr>
        </p:nvSpPr>
        <p:spPr>
          <a:xfrm>
            <a:off x="677334" y="609600"/>
            <a:ext cx="8596668" cy="631971"/>
          </a:xfrm>
        </p:spPr>
        <p:txBody>
          <a:bodyPr>
            <a:normAutofit fontScale="90000"/>
          </a:bodyPr>
          <a:lstStyle/>
          <a:p>
            <a:pPr algn="ctr"/>
            <a:r>
              <a:rPr lang="en-US" dirty="0"/>
              <a:t>Cloud Implementation Types</a:t>
            </a:r>
          </a:p>
        </p:txBody>
      </p:sp>
      <p:sp>
        <p:nvSpPr>
          <p:cNvPr id="3" name="Content Placeholder 2">
            <a:extLst>
              <a:ext uri="{FF2B5EF4-FFF2-40B4-BE49-F238E27FC236}">
                <a16:creationId xmlns:a16="http://schemas.microsoft.com/office/drawing/2014/main" id="{0B035C80-50E7-42DB-9204-DB51733AEF95}"/>
              </a:ext>
            </a:extLst>
          </p:cNvPr>
          <p:cNvSpPr>
            <a:spLocks noGrp="1"/>
          </p:cNvSpPr>
          <p:nvPr>
            <p:ph idx="1"/>
          </p:nvPr>
        </p:nvSpPr>
        <p:spPr>
          <a:xfrm>
            <a:off x="677334" y="1241571"/>
            <a:ext cx="8596668" cy="5343787"/>
          </a:xfrm>
        </p:spPr>
        <p:txBody>
          <a:bodyPr/>
          <a:lstStyle/>
          <a:p>
            <a:pPr algn="l"/>
            <a:r>
              <a:rPr lang="en-US" sz="1800" b="0" i="0" u="none" strike="noStrike" baseline="0" dirty="0">
                <a:latin typeface="MinionPro-Regular" panose="02040503050201020203" pitchFamily="18" charset="0"/>
              </a:rPr>
              <a:t>Cloud computing has different types of implementations based on who the target customers are:</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Public cloud: </a:t>
            </a:r>
            <a:r>
              <a:rPr lang="en-US" sz="1800" b="0" i="0" u="none" strike="noStrike" baseline="0" dirty="0">
                <a:latin typeface="MinionPro-Regular" panose="02040503050201020203" pitchFamily="18" charset="0"/>
              </a:rPr>
              <a:t>This type of cloud infrastructure is built by a third-party organization</a:t>
            </a:r>
          </a:p>
          <a:p>
            <a:pPr marL="0" indent="0" algn="l">
              <a:buNone/>
            </a:pPr>
            <a:r>
              <a:rPr lang="en-US" sz="1800" b="0" i="0" u="none" strike="noStrike" baseline="0" dirty="0">
                <a:latin typeface="MinionPro-Regular" panose="02040503050201020203" pitchFamily="18" charset="0"/>
              </a:rPr>
              <a:t>to sell cloud services to the general public. The public cloud is the most common type of cloud implementation.</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Private cloud</a:t>
            </a:r>
            <a:r>
              <a:rPr lang="en-US" dirty="0">
                <a:solidFill>
                  <a:srgbClr val="085C8D"/>
                </a:solidFill>
                <a:latin typeface="MinionPro-Regular" panose="02040503050201020203" pitchFamily="18" charset="0"/>
              </a:rPr>
              <a:t>: </a:t>
            </a:r>
            <a:r>
              <a:rPr lang="en-US" sz="1800" b="0" i="0" u="none" strike="noStrike" baseline="0" dirty="0">
                <a:latin typeface="MinionPro-Regular" panose="02040503050201020203" pitchFamily="18" charset="0"/>
              </a:rPr>
              <a:t>This type of internal cloud is built by an organization for the sole purpose of servicing its own needs. Private clouds are often used by large, geographically</a:t>
            </a:r>
          </a:p>
          <a:p>
            <a:pPr marL="0" indent="0" algn="l">
              <a:buNone/>
            </a:pPr>
            <a:r>
              <a:rPr lang="en-US" sz="1800" b="0" i="0" u="none" strike="noStrike" baseline="0" dirty="0">
                <a:latin typeface="MinionPro-Regular" panose="02040503050201020203" pitchFamily="18" charset="0"/>
              </a:rPr>
              <a:t>dispersed organizations to add agility and flexibility to internal IT services.</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Community cloud</a:t>
            </a:r>
            <a:r>
              <a:rPr lang="en-US" dirty="0">
                <a:solidFill>
                  <a:srgbClr val="085C8D"/>
                </a:solidFill>
                <a:latin typeface="MinionPro-Regular" panose="02040503050201020203" pitchFamily="18" charset="0"/>
              </a:rPr>
              <a:t>: </a:t>
            </a:r>
            <a:r>
              <a:rPr lang="en-US" sz="1800" b="0" i="0" u="none" strike="noStrike" baseline="0" dirty="0">
                <a:latin typeface="MinionPro-Regular" panose="02040503050201020203" pitchFamily="18" charset="0"/>
              </a:rPr>
              <a:t>This type of cloud is built by and for a specific group of organizations that share a common trade, such as agencies of the federal government, the military, or higher education.</a:t>
            </a:r>
          </a:p>
          <a:p>
            <a:pPr algn="l"/>
            <a:r>
              <a:rPr lang="en-US" sz="1800" b="0" i="0" u="none" strike="noStrike" baseline="0" dirty="0">
                <a:latin typeface="MinionPro-Regular" panose="02040503050201020203" pitchFamily="18" charset="0"/>
              </a:rPr>
              <a:t>Regardless of the implementation an organization uses, most cloud services share a</a:t>
            </a:r>
          </a:p>
          <a:p>
            <a:pPr marL="0" indent="0" algn="l">
              <a:buNone/>
            </a:pPr>
            <a:r>
              <a:rPr lang="en-US" sz="1800" b="0" i="0" u="none" strike="noStrike" baseline="0" dirty="0">
                <a:latin typeface="MinionPro-Regular" panose="02040503050201020203" pitchFamily="18" charset="0"/>
              </a:rPr>
              <a:t>common set of core characteristics.</a:t>
            </a:r>
            <a:endParaRPr lang="en-US" dirty="0"/>
          </a:p>
        </p:txBody>
      </p:sp>
    </p:spTree>
    <p:extLst>
      <p:ext uri="{BB962C8B-B14F-4D97-AF65-F5344CB8AC3E}">
        <p14:creationId xmlns:p14="http://schemas.microsoft.com/office/powerpoint/2010/main" val="380670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669A-0C10-4D02-8E2F-AA90E3B78D69}"/>
              </a:ext>
            </a:extLst>
          </p:cNvPr>
          <p:cNvSpPr>
            <a:spLocks noGrp="1"/>
          </p:cNvSpPr>
          <p:nvPr>
            <p:ph type="title"/>
          </p:nvPr>
        </p:nvSpPr>
        <p:spPr>
          <a:xfrm>
            <a:off x="677334" y="609600"/>
            <a:ext cx="8596668" cy="690694"/>
          </a:xfrm>
        </p:spPr>
        <p:txBody>
          <a:bodyPr/>
          <a:lstStyle/>
          <a:p>
            <a:pPr algn="ctr"/>
            <a:r>
              <a:rPr lang="en-US" dirty="0"/>
              <a:t>Type of Cloud Services</a:t>
            </a:r>
          </a:p>
        </p:txBody>
      </p:sp>
      <p:sp>
        <p:nvSpPr>
          <p:cNvPr id="3" name="Content Placeholder 2">
            <a:extLst>
              <a:ext uri="{FF2B5EF4-FFF2-40B4-BE49-F238E27FC236}">
                <a16:creationId xmlns:a16="http://schemas.microsoft.com/office/drawing/2014/main" id="{D2B55814-FE5B-48B1-BE58-64EEF90B5A8E}"/>
              </a:ext>
            </a:extLst>
          </p:cNvPr>
          <p:cNvSpPr>
            <a:spLocks noGrp="1"/>
          </p:cNvSpPr>
          <p:nvPr>
            <p:ph idx="1"/>
          </p:nvPr>
        </p:nvSpPr>
        <p:spPr>
          <a:xfrm>
            <a:off x="677334" y="1999377"/>
            <a:ext cx="8596668" cy="5335397"/>
          </a:xfrm>
        </p:spPr>
        <p:txBody>
          <a:bodyPr/>
          <a:lstStyle/>
          <a:p>
            <a:pPr algn="l"/>
            <a:r>
              <a:rPr lang="en-US" sz="1800" b="0" i="0" u="none" strike="noStrike" baseline="0" dirty="0">
                <a:latin typeface="MinionPro-Regular" panose="02040503050201020203" pitchFamily="18" charset="0"/>
              </a:rPr>
              <a:t>Cloud services come in different shapes and forms; no single type of service works for all consumers.</a:t>
            </a:r>
          </a:p>
          <a:p>
            <a:pPr algn="l"/>
            <a:r>
              <a:rPr lang="en-US" dirty="0">
                <a:latin typeface="MinionPro-Regular" panose="02040503050201020203" pitchFamily="18" charset="0"/>
              </a:rPr>
              <a:t>C</a:t>
            </a:r>
            <a:r>
              <a:rPr lang="en-US" sz="1800" b="0" i="0" u="none" strike="noStrike" baseline="0" dirty="0">
                <a:latin typeface="MinionPro-Regular" panose="02040503050201020203" pitchFamily="18" charset="0"/>
              </a:rPr>
              <a:t>loud services can be classified by the following categories:</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Software as a Service (SaaS)</a:t>
            </a:r>
            <a:r>
              <a:rPr lang="en-US" dirty="0">
                <a:solidFill>
                  <a:srgbClr val="000000"/>
                </a:solidFill>
                <a:latin typeface="MinionPro-Regular" panose="02040503050201020203" pitchFamily="18" charset="0"/>
              </a:rPr>
              <a:t>:</a:t>
            </a:r>
            <a:r>
              <a:rPr lang="en-US" sz="1800" b="0" i="0" u="none" strike="noStrike" baseline="0" dirty="0">
                <a:solidFill>
                  <a:srgbClr val="000000"/>
                </a:solidFill>
                <a:latin typeface="MinionPro-Regular" panose="02040503050201020203" pitchFamily="18" charset="0"/>
              </a:rPr>
              <a:t> The cloud service provider offers turnkey applications that run in the cloud</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Platform as a Service (PaaS)</a:t>
            </a:r>
            <a:r>
              <a:rPr lang="en-US" sz="1800" b="0" i="0" u="none" strike="noStrike" baseline="0" dirty="0">
                <a:solidFill>
                  <a:srgbClr val="000000"/>
                </a:solidFill>
                <a:latin typeface="MinionPro-Regular" panose="02040503050201020203" pitchFamily="18" charset="0"/>
              </a:rPr>
              <a:t>. The cloud service provider offers the capability to build and deploy consumer-created applications using the provider’s cloud infrastructure.</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Infrastructure as a Service (IaaS)</a:t>
            </a:r>
            <a:r>
              <a:rPr lang="en-US" sz="1800" b="0" i="0" u="none" strike="noStrike" baseline="0" dirty="0">
                <a:solidFill>
                  <a:srgbClr val="000000"/>
                </a:solidFill>
                <a:latin typeface="MinionPro-Regular" panose="02040503050201020203" pitchFamily="18" charset="0"/>
              </a:rPr>
              <a:t>. In this case, the cloud service provider offers consumers the ability to provision their own resources on demand</a:t>
            </a:r>
            <a:endParaRPr lang="en-US" dirty="0"/>
          </a:p>
        </p:txBody>
      </p:sp>
    </p:spTree>
    <p:extLst>
      <p:ext uri="{BB962C8B-B14F-4D97-AF65-F5344CB8AC3E}">
        <p14:creationId xmlns:p14="http://schemas.microsoft.com/office/powerpoint/2010/main" val="266129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D42675-F205-4E9C-AB67-5EC3EFD1183F}"/>
              </a:ext>
            </a:extLst>
          </p:cNvPr>
          <p:cNvPicPr>
            <a:picLocks noGrp="1" noChangeAspect="1"/>
          </p:cNvPicPr>
          <p:nvPr>
            <p:ph idx="1"/>
          </p:nvPr>
        </p:nvPicPr>
        <p:blipFill>
          <a:blip r:embed="rId2"/>
          <a:stretch>
            <a:fillRect/>
          </a:stretch>
        </p:blipFill>
        <p:spPr>
          <a:xfrm>
            <a:off x="1208015" y="619248"/>
            <a:ext cx="7734649" cy="5619503"/>
          </a:xfrm>
        </p:spPr>
      </p:pic>
    </p:spTree>
    <p:extLst>
      <p:ext uri="{BB962C8B-B14F-4D97-AF65-F5344CB8AC3E}">
        <p14:creationId xmlns:p14="http://schemas.microsoft.com/office/powerpoint/2010/main" val="99261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AED6-925B-4FC2-85DA-0D0BA6F0C0D6}"/>
              </a:ext>
            </a:extLst>
          </p:cNvPr>
          <p:cNvSpPr>
            <a:spLocks noGrp="1"/>
          </p:cNvSpPr>
          <p:nvPr>
            <p:ph type="title"/>
          </p:nvPr>
        </p:nvSpPr>
        <p:spPr>
          <a:xfrm>
            <a:off x="3775046" y="327172"/>
            <a:ext cx="2223081" cy="998289"/>
          </a:xfrm>
        </p:spPr>
        <p:txBody>
          <a:bodyPr>
            <a:normAutofit/>
          </a:bodyPr>
          <a:lstStyle/>
          <a:p>
            <a:r>
              <a:rPr lang="en-US" sz="4800" dirty="0">
                <a:solidFill>
                  <a:schemeClr val="bg2">
                    <a:lumMod val="50000"/>
                  </a:schemeClr>
                </a:solidFill>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A6D8EE4B-9E29-4684-8472-93F926CF135B}"/>
              </a:ext>
            </a:extLst>
          </p:cNvPr>
          <p:cNvSpPr>
            <a:spLocks noGrp="1"/>
          </p:cNvSpPr>
          <p:nvPr>
            <p:ph idx="1"/>
          </p:nvPr>
        </p:nvSpPr>
        <p:spPr>
          <a:xfrm>
            <a:off x="635389" y="1488613"/>
            <a:ext cx="8596668" cy="5147079"/>
          </a:xfrm>
        </p:spPr>
        <p:txBody>
          <a:bodyPr/>
          <a:lstStyle/>
          <a:p>
            <a:pPr algn="l"/>
            <a:r>
              <a:rPr lang="en-US" sz="1800" b="1" i="0" u="none" strike="noStrike" baseline="0" dirty="0">
                <a:solidFill>
                  <a:schemeClr val="tx1"/>
                </a:solidFill>
                <a:latin typeface="Times New Roman" panose="02020603050405020304" pitchFamily="18" charset="0"/>
              </a:rPr>
              <a:t>Database Connectivity</a:t>
            </a:r>
          </a:p>
          <a:p>
            <a:pPr algn="l"/>
            <a:r>
              <a:rPr lang="en-US" b="1" dirty="0">
                <a:solidFill>
                  <a:schemeClr val="tx1"/>
                </a:solidFill>
                <a:latin typeface="Times New Roman" panose="02020603050405020304" pitchFamily="18" charset="0"/>
              </a:rPr>
              <a:t>ODBC, DAO, and RDO</a:t>
            </a:r>
          </a:p>
          <a:p>
            <a:pPr algn="l"/>
            <a:r>
              <a:rPr lang="en-US" sz="1800" b="1" i="0" u="none" strike="noStrike" baseline="0" dirty="0">
                <a:solidFill>
                  <a:schemeClr val="tx1"/>
                </a:solidFill>
                <a:latin typeface="Times New Roman" panose="02020603050405020304" pitchFamily="18" charset="0"/>
              </a:rPr>
              <a:t>Java Database Connectivity</a:t>
            </a:r>
          </a:p>
          <a:p>
            <a:pPr algn="l"/>
            <a:r>
              <a:rPr lang="en-US" b="1" dirty="0">
                <a:solidFill>
                  <a:schemeClr val="tx1"/>
                </a:solidFill>
                <a:latin typeface="Times New Roman" panose="02020603050405020304" pitchFamily="18" charset="0"/>
              </a:rPr>
              <a:t>Database Internet Connectivity</a:t>
            </a:r>
          </a:p>
          <a:p>
            <a:pPr algn="l"/>
            <a:r>
              <a:rPr lang="en-US" sz="1800" b="1" i="0" u="none" strike="noStrike" baseline="0" dirty="0">
                <a:solidFill>
                  <a:schemeClr val="tx1"/>
                </a:solidFill>
                <a:latin typeface="Times New Roman" panose="02020603050405020304" pitchFamily="18" charset="0"/>
              </a:rPr>
              <a:t>Web Server Interfaces</a:t>
            </a:r>
          </a:p>
          <a:p>
            <a:pPr algn="l"/>
            <a:r>
              <a:rPr lang="en-US" b="1" dirty="0">
                <a:solidFill>
                  <a:schemeClr val="tx1"/>
                </a:solidFill>
                <a:latin typeface="Times New Roman" panose="02020603050405020304" pitchFamily="18" charset="0"/>
              </a:rPr>
              <a:t>Client-Side Extensions</a:t>
            </a:r>
          </a:p>
          <a:p>
            <a:pPr algn="l"/>
            <a:r>
              <a:rPr lang="en-US" sz="1800" b="1" i="0" u="none" strike="noStrike" baseline="0" dirty="0">
                <a:solidFill>
                  <a:schemeClr val="tx1"/>
                </a:solidFill>
                <a:latin typeface="Times New Roman" panose="02020603050405020304" pitchFamily="18" charset="0"/>
              </a:rPr>
              <a:t>Web Application Servers</a:t>
            </a:r>
          </a:p>
          <a:p>
            <a:pPr algn="l"/>
            <a:r>
              <a:rPr lang="en-US" b="1" dirty="0">
                <a:solidFill>
                  <a:schemeClr val="tx1"/>
                </a:solidFill>
                <a:latin typeface="Times New Roman" panose="02020603050405020304" pitchFamily="18" charset="0"/>
              </a:rPr>
              <a:t>Extensible Markup Language (XML)</a:t>
            </a:r>
          </a:p>
          <a:p>
            <a:pPr algn="l"/>
            <a:r>
              <a:rPr lang="en-US" sz="1800" b="1" i="0" u="none" strike="noStrike" baseline="0" dirty="0">
                <a:solidFill>
                  <a:schemeClr val="tx1"/>
                </a:solidFill>
                <a:latin typeface="Times New Roman" panose="02020603050405020304" pitchFamily="18" charset="0"/>
              </a:rPr>
              <a:t>Cloud Computing Services</a:t>
            </a:r>
          </a:p>
          <a:p>
            <a:pPr algn="l"/>
            <a:r>
              <a:rPr lang="en-US" sz="1800" b="1" i="0" u="none" strike="noStrike" baseline="0" dirty="0">
                <a:solidFill>
                  <a:schemeClr val="tx1"/>
                </a:solidFill>
                <a:latin typeface="Times New Roman" panose="02020603050405020304" pitchFamily="18" charset="0"/>
              </a:rPr>
              <a:t>Blockchain </a:t>
            </a:r>
            <a:r>
              <a:rPr lang="en-US" b="1" dirty="0">
                <a:solidFill>
                  <a:schemeClr val="tx1"/>
                </a:solidFill>
                <a:latin typeface="Times New Roman" panose="02020603050405020304" pitchFamily="18" charset="0"/>
              </a:rPr>
              <a:t>D</a:t>
            </a:r>
            <a:r>
              <a:rPr lang="en-US" sz="1800" b="1" i="0" u="none" strike="noStrike" baseline="0" dirty="0">
                <a:solidFill>
                  <a:schemeClr val="tx1"/>
                </a:solidFill>
                <a:latin typeface="Times New Roman" panose="02020603050405020304" pitchFamily="18" charset="0"/>
              </a:rPr>
              <a:t>atabase Technology</a:t>
            </a:r>
          </a:p>
          <a:p>
            <a:pPr algn="l"/>
            <a:r>
              <a:rPr lang="en-US" b="1" dirty="0">
                <a:solidFill>
                  <a:schemeClr val="tx1"/>
                </a:solidFill>
                <a:latin typeface="Times New Roman" panose="02020603050405020304" pitchFamily="18" charset="0"/>
              </a:rPr>
              <a:t>Summary</a:t>
            </a:r>
          </a:p>
          <a:p>
            <a:pPr algn="l"/>
            <a:r>
              <a:rPr lang="en-US" sz="1800" b="1" i="0" u="none" strike="noStrike" baseline="0" dirty="0">
                <a:solidFill>
                  <a:schemeClr val="tx1"/>
                </a:solidFill>
                <a:latin typeface="Times New Roman" panose="02020603050405020304" pitchFamily="18" charset="0"/>
              </a:rPr>
              <a:t>References</a:t>
            </a:r>
          </a:p>
          <a:p>
            <a:pPr marL="0" indent="0" algn="l">
              <a:buNone/>
            </a:pPr>
            <a:endParaRPr lang="en-US" sz="1800" b="1" i="0" u="none" strike="noStrike" baseline="0" dirty="0">
              <a:solidFill>
                <a:schemeClr val="tx1"/>
              </a:solidFill>
              <a:latin typeface="Times New Roman" panose="02020603050405020304" pitchFamily="18" charset="0"/>
            </a:endParaRPr>
          </a:p>
        </p:txBody>
      </p:sp>
      <p:sp>
        <p:nvSpPr>
          <p:cNvPr id="5" name="Subtitle 2">
            <a:extLst>
              <a:ext uri="{FF2B5EF4-FFF2-40B4-BE49-F238E27FC236}">
                <a16:creationId xmlns:a16="http://schemas.microsoft.com/office/drawing/2014/main" id="{7EE9D652-0D28-41BE-A8A7-0AD14672B864}"/>
              </a:ext>
            </a:extLst>
          </p:cNvPr>
          <p:cNvSpPr txBox="1">
            <a:spLocks/>
          </p:cNvSpPr>
          <p:nvPr/>
        </p:nvSpPr>
        <p:spPr>
          <a:xfrm>
            <a:off x="3556932" y="5701945"/>
            <a:ext cx="4351064" cy="1096899"/>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4000" dirty="0">
                <a:solidFill>
                  <a:schemeClr val="tx2">
                    <a:lumMod val="20000"/>
                    <a:lumOff val="80000"/>
                  </a:schemeClr>
                </a:solidFill>
              </a:rPr>
              <a:t>CityU </a:t>
            </a:r>
          </a:p>
          <a:p>
            <a:pPr algn="ctr"/>
            <a:r>
              <a:rPr lang="en-US" dirty="0">
                <a:solidFill>
                  <a:schemeClr val="tx2">
                    <a:lumMod val="20000"/>
                    <a:lumOff val="80000"/>
                  </a:schemeClr>
                </a:solidFill>
              </a:rPr>
              <a:t>of Seattle</a:t>
            </a:r>
          </a:p>
          <a:p>
            <a:endParaRPr lang="en-US" dirty="0"/>
          </a:p>
        </p:txBody>
      </p:sp>
    </p:spTree>
    <p:extLst>
      <p:ext uri="{BB962C8B-B14F-4D97-AF65-F5344CB8AC3E}">
        <p14:creationId xmlns:p14="http://schemas.microsoft.com/office/powerpoint/2010/main" val="1532204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086B8-D944-4C83-BD71-B99747C2CC1D}"/>
              </a:ext>
            </a:extLst>
          </p:cNvPr>
          <p:cNvPicPr>
            <a:picLocks noGrp="1" noChangeAspect="1"/>
          </p:cNvPicPr>
          <p:nvPr>
            <p:ph idx="1"/>
          </p:nvPr>
        </p:nvPicPr>
        <p:blipFill>
          <a:blip r:embed="rId2"/>
          <a:stretch>
            <a:fillRect/>
          </a:stretch>
        </p:blipFill>
        <p:spPr>
          <a:xfrm>
            <a:off x="1184368" y="690248"/>
            <a:ext cx="8254895" cy="5458882"/>
          </a:xfrm>
        </p:spPr>
      </p:pic>
    </p:spTree>
    <p:extLst>
      <p:ext uri="{BB962C8B-B14F-4D97-AF65-F5344CB8AC3E}">
        <p14:creationId xmlns:p14="http://schemas.microsoft.com/office/powerpoint/2010/main" val="104244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1999-E6C1-4C3A-B819-C15C5A4E7851}"/>
              </a:ext>
            </a:extLst>
          </p:cNvPr>
          <p:cNvSpPr>
            <a:spLocks noGrp="1"/>
          </p:cNvSpPr>
          <p:nvPr>
            <p:ph type="title"/>
          </p:nvPr>
        </p:nvSpPr>
        <p:spPr>
          <a:xfrm>
            <a:off x="677334" y="609600"/>
            <a:ext cx="8596668" cy="673916"/>
          </a:xfrm>
        </p:spPr>
        <p:txBody>
          <a:bodyPr/>
          <a:lstStyle/>
          <a:p>
            <a:pPr algn="ctr"/>
            <a:r>
              <a:rPr lang="en-US" dirty="0"/>
              <a:t>Blockchain database Technology</a:t>
            </a:r>
          </a:p>
        </p:txBody>
      </p:sp>
      <p:sp>
        <p:nvSpPr>
          <p:cNvPr id="3" name="Content Placeholder 2">
            <a:extLst>
              <a:ext uri="{FF2B5EF4-FFF2-40B4-BE49-F238E27FC236}">
                <a16:creationId xmlns:a16="http://schemas.microsoft.com/office/drawing/2014/main" id="{0D9B4589-A035-4A4C-86F6-42AED08FEA12}"/>
              </a:ext>
            </a:extLst>
          </p:cNvPr>
          <p:cNvSpPr>
            <a:spLocks noGrp="1"/>
          </p:cNvSpPr>
          <p:nvPr>
            <p:ph idx="1"/>
          </p:nvPr>
        </p:nvSpPr>
        <p:spPr>
          <a:xfrm>
            <a:off x="677334" y="1283517"/>
            <a:ext cx="8596668" cy="5142450"/>
          </a:xfrm>
        </p:spPr>
        <p:txBody>
          <a:bodyPr/>
          <a:lstStyle/>
          <a:p>
            <a:r>
              <a:rPr lang="en-US" b="0" i="0" dirty="0">
                <a:solidFill>
                  <a:srgbClr val="111111"/>
                </a:solidFill>
                <a:effectLst/>
                <a:latin typeface="SourceSansPro"/>
              </a:rPr>
              <a:t>If you have been following banking, investing, or cryptocurrency over the last ten years, you may be familiar with “blockchain,” the record-keeping technology behind the Bitcoin network. </a:t>
            </a:r>
          </a:p>
          <a:p>
            <a:r>
              <a:rPr lang="en-US" dirty="0">
                <a:solidFill>
                  <a:srgbClr val="111111"/>
                </a:solidFill>
                <a:latin typeface="SourceSansPro"/>
              </a:rPr>
              <a:t>B</a:t>
            </a:r>
            <a:r>
              <a:rPr lang="en-US" b="0" i="0" dirty="0">
                <a:solidFill>
                  <a:srgbClr val="111111"/>
                </a:solidFill>
                <a:effectLst/>
                <a:latin typeface="SourceSansPro"/>
              </a:rPr>
              <a:t>lockchain is literally just a chain of blocks; </a:t>
            </a:r>
            <a:r>
              <a:rPr lang="en-US" b="1" i="0" dirty="0">
                <a:solidFill>
                  <a:srgbClr val="111111"/>
                </a:solidFill>
                <a:effectLst/>
                <a:latin typeface="SourceSansPro"/>
              </a:rPr>
              <a:t>digital information </a:t>
            </a:r>
            <a:r>
              <a:rPr lang="en-US" b="0" i="0" dirty="0">
                <a:solidFill>
                  <a:srgbClr val="111111"/>
                </a:solidFill>
                <a:effectLst/>
                <a:latin typeface="SourceSansPro"/>
              </a:rPr>
              <a:t>(the “block”) stored in a </a:t>
            </a:r>
            <a:r>
              <a:rPr lang="en-US" b="1" i="0" dirty="0">
                <a:solidFill>
                  <a:srgbClr val="111111"/>
                </a:solidFill>
                <a:effectLst/>
                <a:latin typeface="SourceSansPro"/>
              </a:rPr>
              <a:t>public database </a:t>
            </a:r>
            <a:r>
              <a:rPr lang="en-US" b="0" i="0" dirty="0">
                <a:solidFill>
                  <a:srgbClr val="111111"/>
                </a:solidFill>
                <a:effectLst/>
                <a:latin typeface="SourceSansPro"/>
              </a:rPr>
              <a:t>(the “chain”).</a:t>
            </a:r>
          </a:p>
          <a:p>
            <a:r>
              <a:rPr lang="en-US" b="0" i="0" dirty="0">
                <a:solidFill>
                  <a:srgbClr val="3A3A3A"/>
                </a:solidFill>
                <a:effectLst/>
                <a:latin typeface="Open Sans"/>
              </a:rPr>
              <a:t>A blockchain stores information in blocks that are uniform in size. Each block contains the hashed information or hash code from the previous block to provide cryptographic security.</a:t>
            </a:r>
          </a:p>
          <a:p>
            <a:r>
              <a:rPr lang="en-US" b="0" i="0" dirty="0">
                <a:solidFill>
                  <a:srgbClr val="3A3A3A"/>
                </a:solidFill>
                <a:effectLst/>
                <a:latin typeface="Open Sans"/>
              </a:rPr>
              <a:t>Unlike databases, this added security feature engrossed within blockchains makes them extremely difficult to hack and tamper.</a:t>
            </a:r>
            <a:endParaRPr lang="en-US" dirty="0">
              <a:solidFill>
                <a:srgbClr val="3A3A3A"/>
              </a:solidFill>
              <a:latin typeface="Open Sans"/>
            </a:endParaRPr>
          </a:p>
          <a:p>
            <a:endParaRPr lang="en-US" dirty="0"/>
          </a:p>
        </p:txBody>
      </p:sp>
      <p:graphicFrame>
        <p:nvGraphicFramePr>
          <p:cNvPr id="4" name="Table 3">
            <a:extLst>
              <a:ext uri="{FF2B5EF4-FFF2-40B4-BE49-F238E27FC236}">
                <a16:creationId xmlns:a16="http://schemas.microsoft.com/office/drawing/2014/main" id="{69D52BF7-7785-4724-8533-466EF716E08C}"/>
              </a:ext>
            </a:extLst>
          </p:cNvPr>
          <p:cNvGraphicFramePr>
            <a:graphicFrameLocks noGrp="1"/>
          </p:cNvGraphicFramePr>
          <p:nvPr>
            <p:extLst>
              <p:ext uri="{D42A27DB-BD31-4B8C-83A1-F6EECF244321}">
                <p14:modId xmlns:p14="http://schemas.microsoft.com/office/powerpoint/2010/main" val="1569904665"/>
              </p:ext>
            </p:extLst>
          </p:nvPr>
        </p:nvGraphicFramePr>
        <p:xfrm>
          <a:off x="1132514" y="4898125"/>
          <a:ext cx="8011486" cy="1463040"/>
        </p:xfrm>
        <a:graphic>
          <a:graphicData uri="http://schemas.openxmlformats.org/drawingml/2006/table">
            <a:tbl>
              <a:tblPr/>
              <a:tblGrid>
                <a:gridCol w="4005743">
                  <a:extLst>
                    <a:ext uri="{9D8B030D-6E8A-4147-A177-3AD203B41FA5}">
                      <a16:colId xmlns:a16="http://schemas.microsoft.com/office/drawing/2014/main" val="2960585583"/>
                    </a:ext>
                  </a:extLst>
                </a:gridCol>
                <a:gridCol w="4005743">
                  <a:extLst>
                    <a:ext uri="{9D8B030D-6E8A-4147-A177-3AD203B41FA5}">
                      <a16:colId xmlns:a16="http://schemas.microsoft.com/office/drawing/2014/main" val="834649015"/>
                    </a:ext>
                  </a:extLst>
                </a:gridCol>
              </a:tblGrid>
              <a:tr h="0">
                <a:tc>
                  <a:txBody>
                    <a:bodyPr/>
                    <a:lstStyle/>
                    <a:p>
                      <a:r>
                        <a:rPr lang="en-US" b="1" dirty="0">
                          <a:solidFill>
                            <a:srgbClr val="0070C0"/>
                          </a:solidFill>
                          <a:effectLst/>
                        </a:rPr>
                        <a:t>Database</a:t>
                      </a:r>
                      <a:endParaRPr lang="en-US" dirty="0">
                        <a:solidFill>
                          <a:srgbClr val="0070C0"/>
                        </a:solidFill>
                        <a:effectLst/>
                      </a:endParaRPr>
                    </a:p>
                  </a:txBody>
                  <a:tcPr anchor="ctr">
                    <a:lnL>
                      <a:noFill/>
                    </a:lnL>
                    <a:lnR>
                      <a:noFill/>
                    </a:lnR>
                    <a:lnT>
                      <a:noFill/>
                    </a:lnT>
                    <a:lnB>
                      <a:noFill/>
                    </a:lnB>
                    <a:solidFill>
                      <a:srgbClr val="FFFFFF"/>
                    </a:solidFill>
                  </a:tcPr>
                </a:tc>
                <a:tc>
                  <a:txBody>
                    <a:bodyPr/>
                    <a:lstStyle/>
                    <a:p>
                      <a:r>
                        <a:rPr lang="en-US" b="1" dirty="0">
                          <a:solidFill>
                            <a:srgbClr val="0070C0"/>
                          </a:solidFill>
                          <a:effectLst/>
                        </a:rPr>
                        <a:t>Blockchain</a:t>
                      </a:r>
                      <a:endParaRPr lang="en-US" dirty="0">
                        <a:solidFill>
                          <a:srgbClr val="0070C0"/>
                        </a:solidFill>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088851187"/>
                  </a:ext>
                </a:extLst>
              </a:tr>
              <a:tr h="0">
                <a:tc>
                  <a:txBody>
                    <a:bodyPr/>
                    <a:lstStyle/>
                    <a:p>
                      <a:r>
                        <a:rPr lang="en-US" dirty="0">
                          <a:effectLst/>
                        </a:rPr>
                        <a:t>Centralized</a:t>
                      </a:r>
                    </a:p>
                  </a:txBody>
                  <a:tcPr anchor="ctr">
                    <a:lnL>
                      <a:noFill/>
                    </a:lnL>
                    <a:lnR>
                      <a:noFill/>
                    </a:lnR>
                    <a:lnT>
                      <a:noFill/>
                    </a:lnT>
                    <a:lnB>
                      <a:noFill/>
                    </a:lnB>
                    <a:solidFill>
                      <a:srgbClr val="FFFFFF"/>
                    </a:solidFill>
                  </a:tcPr>
                </a:tc>
                <a:tc>
                  <a:txBody>
                    <a:bodyPr/>
                    <a:lstStyle/>
                    <a:p>
                      <a:r>
                        <a:rPr lang="en-US" dirty="0">
                          <a:effectLst/>
                        </a:rPr>
                        <a:t>Decentralized</a:t>
                      </a:r>
                    </a:p>
                  </a:txBody>
                  <a:tcPr anchor="ctr">
                    <a:lnL>
                      <a:noFill/>
                    </a:lnL>
                    <a:lnR>
                      <a:noFill/>
                    </a:lnR>
                    <a:lnT>
                      <a:noFill/>
                    </a:lnT>
                    <a:lnB>
                      <a:noFill/>
                    </a:lnB>
                    <a:solidFill>
                      <a:srgbClr val="FFFFFF"/>
                    </a:solidFill>
                  </a:tcPr>
                </a:tc>
                <a:extLst>
                  <a:ext uri="{0D108BD9-81ED-4DB2-BD59-A6C34878D82A}">
                    <a16:rowId xmlns:a16="http://schemas.microsoft.com/office/drawing/2014/main" val="746326146"/>
                  </a:ext>
                </a:extLst>
              </a:tr>
              <a:tr h="0">
                <a:tc>
                  <a:txBody>
                    <a:bodyPr/>
                    <a:lstStyle/>
                    <a:p>
                      <a:r>
                        <a:rPr lang="en-US">
                          <a:effectLst/>
                        </a:rPr>
                        <a:t>Permissioned</a:t>
                      </a:r>
                    </a:p>
                  </a:txBody>
                  <a:tcPr anchor="ctr">
                    <a:lnL>
                      <a:noFill/>
                    </a:lnL>
                    <a:lnR>
                      <a:noFill/>
                    </a:lnR>
                    <a:lnT>
                      <a:noFill/>
                    </a:lnT>
                    <a:lnB>
                      <a:noFill/>
                    </a:lnB>
                    <a:solidFill>
                      <a:srgbClr val="FFFFFF"/>
                    </a:solidFill>
                  </a:tcPr>
                </a:tc>
                <a:tc>
                  <a:txBody>
                    <a:bodyPr/>
                    <a:lstStyle/>
                    <a:p>
                      <a:r>
                        <a:rPr lang="en-US">
                          <a:effectLst/>
                        </a:rPr>
                        <a:t>Permission-less</a:t>
                      </a:r>
                    </a:p>
                  </a:txBody>
                  <a:tcPr anchor="ctr">
                    <a:lnL>
                      <a:noFill/>
                    </a:lnL>
                    <a:lnR>
                      <a:noFill/>
                    </a:lnR>
                    <a:lnT>
                      <a:noFill/>
                    </a:lnT>
                    <a:lnB>
                      <a:noFill/>
                    </a:lnB>
                    <a:solidFill>
                      <a:srgbClr val="FFFFFF"/>
                    </a:solidFill>
                  </a:tcPr>
                </a:tc>
                <a:extLst>
                  <a:ext uri="{0D108BD9-81ED-4DB2-BD59-A6C34878D82A}">
                    <a16:rowId xmlns:a16="http://schemas.microsoft.com/office/drawing/2014/main" val="2943413236"/>
                  </a:ext>
                </a:extLst>
              </a:tr>
              <a:tr h="0">
                <a:tc>
                  <a:txBody>
                    <a:bodyPr/>
                    <a:lstStyle/>
                    <a:p>
                      <a:r>
                        <a:rPr lang="en-US">
                          <a:effectLst/>
                        </a:rPr>
                        <a:t>Requires administrator</a:t>
                      </a:r>
                    </a:p>
                  </a:txBody>
                  <a:tcPr anchor="ctr">
                    <a:lnL>
                      <a:noFill/>
                    </a:lnL>
                    <a:lnR>
                      <a:noFill/>
                    </a:lnR>
                    <a:lnT>
                      <a:noFill/>
                    </a:lnT>
                    <a:lnB>
                      <a:noFill/>
                    </a:lnB>
                    <a:solidFill>
                      <a:srgbClr val="FFFFFF"/>
                    </a:solidFill>
                  </a:tcPr>
                </a:tc>
                <a:tc>
                  <a:txBody>
                    <a:bodyPr/>
                    <a:lstStyle/>
                    <a:p>
                      <a:r>
                        <a:rPr lang="en-US" dirty="0">
                          <a:effectLst/>
                        </a:rPr>
                        <a:t>No administrator</a:t>
                      </a:r>
                    </a:p>
                  </a:txBody>
                  <a:tcPr anchor="ctr">
                    <a:lnL>
                      <a:noFill/>
                    </a:lnL>
                    <a:lnR>
                      <a:noFill/>
                    </a:lnR>
                    <a:lnT>
                      <a:noFill/>
                    </a:lnT>
                    <a:lnB>
                      <a:noFill/>
                    </a:lnB>
                    <a:solidFill>
                      <a:srgbClr val="FFFFFF"/>
                    </a:solidFill>
                  </a:tcPr>
                </a:tc>
                <a:extLst>
                  <a:ext uri="{0D108BD9-81ED-4DB2-BD59-A6C34878D82A}">
                    <a16:rowId xmlns:a16="http://schemas.microsoft.com/office/drawing/2014/main" val="3422825587"/>
                  </a:ext>
                </a:extLst>
              </a:tr>
            </a:tbl>
          </a:graphicData>
        </a:graphic>
      </p:graphicFrame>
      <p:sp>
        <p:nvSpPr>
          <p:cNvPr id="5" name="Rectangle 1">
            <a:extLst>
              <a:ext uri="{FF2B5EF4-FFF2-40B4-BE49-F238E27FC236}">
                <a16:creationId xmlns:a16="http://schemas.microsoft.com/office/drawing/2014/main" id="{1CE8A0E7-E75B-457B-AF5D-4C8693296B49}"/>
              </a:ext>
            </a:extLst>
          </p:cNvPr>
          <p:cNvSpPr>
            <a:spLocks noChangeArrowheads="1"/>
          </p:cNvSpPr>
          <p:nvPr/>
        </p:nvSpPr>
        <p:spPr bwMode="auto">
          <a:xfrm>
            <a:off x="1474225" y="4556325"/>
            <a:ext cx="64282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4"/>
                </a:solidFill>
                <a:effectLst/>
                <a:latin typeface="Open Sans"/>
              </a:rPr>
              <a:t>The main differences between blockchains and databases are listed in the table below</a:t>
            </a:r>
            <a:endParaRPr kumimoji="0" lang="en-US" altLang="en-US" sz="1800" b="1" i="0" u="none" strike="noStrike" cap="none" normalizeH="0" baseline="0" dirty="0">
              <a:ln>
                <a:noFill/>
              </a:ln>
              <a:solidFill>
                <a:schemeClr val="accent4"/>
              </a:solidFill>
              <a:effectLst/>
              <a:latin typeface="Arial" panose="020B0604020202020204" pitchFamily="34" charset="0"/>
            </a:endParaRPr>
          </a:p>
        </p:txBody>
      </p:sp>
    </p:spTree>
    <p:extLst>
      <p:ext uri="{BB962C8B-B14F-4D97-AF65-F5344CB8AC3E}">
        <p14:creationId xmlns:p14="http://schemas.microsoft.com/office/powerpoint/2010/main" val="166635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7178-11C0-44FF-999A-0302F264A8D3}"/>
              </a:ext>
            </a:extLst>
          </p:cNvPr>
          <p:cNvSpPr>
            <a:spLocks noGrp="1"/>
          </p:cNvSpPr>
          <p:nvPr>
            <p:ph type="title"/>
          </p:nvPr>
        </p:nvSpPr>
        <p:spPr>
          <a:xfrm>
            <a:off x="677334" y="609599"/>
            <a:ext cx="8596668" cy="841695"/>
          </a:xfrm>
        </p:spPr>
        <p:txBody>
          <a:bodyPr>
            <a:normAutofit fontScale="90000"/>
          </a:bodyPr>
          <a:lstStyle/>
          <a:p>
            <a:pPr algn="ctr"/>
            <a:r>
              <a:rPr lang="en-US" b="0" i="0" dirty="0">
                <a:effectLst/>
                <a:latin typeface="SourceSansPro"/>
              </a:rPr>
              <a:t>Blockchain vs. Bitcoin</a:t>
            </a:r>
            <a:br>
              <a:rPr lang="en-US" b="0" i="0" dirty="0">
                <a:effectLst/>
                <a:latin typeface="SourceSansPro"/>
              </a:rPr>
            </a:br>
            <a:endParaRPr lang="en-US" dirty="0"/>
          </a:p>
        </p:txBody>
      </p:sp>
      <p:sp>
        <p:nvSpPr>
          <p:cNvPr id="3" name="Content Placeholder 2">
            <a:extLst>
              <a:ext uri="{FF2B5EF4-FFF2-40B4-BE49-F238E27FC236}">
                <a16:creationId xmlns:a16="http://schemas.microsoft.com/office/drawing/2014/main" id="{9DF93E58-02FA-469F-81A6-099330174C5B}"/>
              </a:ext>
            </a:extLst>
          </p:cNvPr>
          <p:cNvSpPr>
            <a:spLocks noGrp="1"/>
          </p:cNvSpPr>
          <p:nvPr>
            <p:ph idx="1"/>
          </p:nvPr>
        </p:nvSpPr>
        <p:spPr>
          <a:xfrm>
            <a:off x="677334" y="1241571"/>
            <a:ext cx="8596668" cy="5318620"/>
          </a:xfrm>
        </p:spPr>
        <p:txBody>
          <a:bodyPr/>
          <a:lstStyle/>
          <a:p>
            <a:r>
              <a:rPr lang="en-US" b="0" i="0" dirty="0">
                <a:solidFill>
                  <a:srgbClr val="111111"/>
                </a:solidFill>
                <a:effectLst/>
                <a:latin typeface="SourceSansPro"/>
              </a:rPr>
              <a:t>The goal of blockchain is to allow digital information to be recorded and distributed, but not edited.</a:t>
            </a:r>
          </a:p>
          <a:p>
            <a:r>
              <a:rPr lang="en-US" b="0" i="0" dirty="0">
                <a:solidFill>
                  <a:srgbClr val="111111"/>
                </a:solidFill>
                <a:effectLst/>
                <a:latin typeface="SourceSansPro"/>
              </a:rPr>
              <a:t>Blockchain technology was first outlined in 1991 by Stuart Haber and W. Scott </a:t>
            </a:r>
            <a:r>
              <a:rPr lang="en-US" b="0" i="0" dirty="0" err="1">
                <a:solidFill>
                  <a:srgbClr val="111111"/>
                </a:solidFill>
                <a:effectLst/>
                <a:latin typeface="SourceSansPro"/>
              </a:rPr>
              <a:t>Stornetta</a:t>
            </a:r>
            <a:r>
              <a:rPr lang="en-US" b="0" i="0" dirty="0">
                <a:solidFill>
                  <a:srgbClr val="111111"/>
                </a:solidFill>
                <a:effectLst/>
                <a:latin typeface="SourceSansPro"/>
              </a:rPr>
              <a:t>, two researchers who wanted to implement a system where document timestamps could not be tampered with</a:t>
            </a:r>
            <a:r>
              <a:rPr lang="en-US" dirty="0">
                <a:solidFill>
                  <a:srgbClr val="111111"/>
                </a:solidFill>
                <a:latin typeface="SourceSansPro"/>
              </a:rPr>
              <a:t>.</a:t>
            </a:r>
          </a:p>
          <a:p>
            <a:r>
              <a:rPr lang="en-US" b="0" i="0" dirty="0">
                <a:solidFill>
                  <a:srgbClr val="111111"/>
                </a:solidFill>
                <a:effectLst/>
                <a:latin typeface="SourceSansPro"/>
              </a:rPr>
              <a:t>The Bitcoin protocol is built on the blockchain.</a:t>
            </a:r>
          </a:p>
          <a:p>
            <a:r>
              <a:rPr lang="en-US" b="0" i="0" dirty="0">
                <a:solidFill>
                  <a:srgbClr val="111111"/>
                </a:solidFill>
                <a:effectLst/>
                <a:latin typeface="SourceSansPro"/>
              </a:rPr>
              <a:t>Bitcoin’s pseudonymous creator Satoshi Nakamoto referred to it as “a new electronic cash system that’s fully peer-to-peer, with no trusted third party.”</a:t>
            </a:r>
            <a:endParaRPr lang="en-US" dirty="0">
              <a:solidFill>
                <a:srgbClr val="111111"/>
              </a:solidFill>
              <a:latin typeface="SourceSansPro"/>
            </a:endParaRPr>
          </a:p>
          <a:p>
            <a:r>
              <a:rPr lang="en-US" dirty="0">
                <a:solidFill>
                  <a:srgbClr val="111111"/>
                </a:solidFill>
                <a:latin typeface="SourceSansPro"/>
              </a:rPr>
              <a:t>T</a:t>
            </a:r>
            <a:r>
              <a:rPr lang="en-US" b="0" i="0" dirty="0">
                <a:solidFill>
                  <a:srgbClr val="111111"/>
                </a:solidFill>
                <a:effectLst/>
                <a:latin typeface="SourceSansPro"/>
              </a:rPr>
              <a:t>ransactions made in bitcoin are verified by a network of computers. This is what is meant by the Bitcoin network and blockchain being "decentralized.“</a:t>
            </a:r>
          </a:p>
          <a:p>
            <a:r>
              <a:rPr lang="en-US" dirty="0">
                <a:solidFill>
                  <a:srgbClr val="111111"/>
                </a:solidFill>
                <a:latin typeface="SourceSansPro"/>
              </a:rPr>
              <a:t>Mining</a:t>
            </a:r>
          </a:p>
          <a:p>
            <a:r>
              <a:rPr lang="en-US" dirty="0">
                <a:solidFill>
                  <a:srgbClr val="111111"/>
                </a:solidFill>
                <a:latin typeface="SourceSansPro"/>
              </a:rPr>
              <a:t>Wallet</a:t>
            </a:r>
          </a:p>
          <a:p>
            <a:r>
              <a:rPr lang="en-US" dirty="0">
                <a:solidFill>
                  <a:srgbClr val="111111"/>
                </a:solidFill>
                <a:latin typeface="SourceSansPro"/>
              </a:rPr>
              <a:t>C</a:t>
            </a:r>
            <a:r>
              <a:rPr lang="en-US" b="0" i="0" dirty="0">
                <a:solidFill>
                  <a:srgbClr val="111111"/>
                </a:solidFill>
                <a:effectLst/>
                <a:latin typeface="SourceSansPro"/>
              </a:rPr>
              <a:t>ryptographic keys</a:t>
            </a:r>
          </a:p>
          <a:p>
            <a:r>
              <a:rPr lang="en-US" b="0" i="0">
                <a:solidFill>
                  <a:srgbClr val="111111"/>
                </a:solidFill>
                <a:effectLst/>
                <a:latin typeface="SourceSansPro"/>
              </a:rPr>
              <a:t> Blockchain </a:t>
            </a:r>
            <a:r>
              <a:rPr lang="en-US" b="0" i="0" dirty="0">
                <a:solidFill>
                  <a:srgbClr val="111111"/>
                </a:solidFill>
                <a:effectLst/>
                <a:latin typeface="SourceSansPro"/>
              </a:rPr>
              <a:t>technology is considered confidential</a:t>
            </a:r>
          </a:p>
          <a:p>
            <a:endParaRPr lang="en-US" dirty="0"/>
          </a:p>
        </p:txBody>
      </p:sp>
    </p:spTree>
    <p:extLst>
      <p:ext uri="{BB962C8B-B14F-4D97-AF65-F5344CB8AC3E}">
        <p14:creationId xmlns:p14="http://schemas.microsoft.com/office/powerpoint/2010/main" val="369465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B499-EE24-40B7-9DA7-1BF3CBB8EFBE}"/>
              </a:ext>
            </a:extLst>
          </p:cNvPr>
          <p:cNvSpPr>
            <a:spLocks noGrp="1"/>
          </p:cNvSpPr>
          <p:nvPr>
            <p:ph type="title"/>
          </p:nvPr>
        </p:nvSpPr>
        <p:spPr/>
        <p:txBody>
          <a:bodyPr/>
          <a:lstStyle/>
          <a:p>
            <a:pPr algn="ctr"/>
            <a:r>
              <a:rPr lang="en-US" dirty="0">
                <a:solidFill>
                  <a:srgbClr val="757575"/>
                </a:solidFill>
              </a:rPr>
              <a:t>Summary</a:t>
            </a:r>
          </a:p>
        </p:txBody>
      </p:sp>
      <p:sp>
        <p:nvSpPr>
          <p:cNvPr id="3" name="Content Placeholder 2">
            <a:extLst>
              <a:ext uri="{FF2B5EF4-FFF2-40B4-BE49-F238E27FC236}">
                <a16:creationId xmlns:a16="http://schemas.microsoft.com/office/drawing/2014/main" id="{71981215-2F49-4675-803B-D5B33A121649}"/>
              </a:ext>
            </a:extLst>
          </p:cNvPr>
          <p:cNvSpPr>
            <a:spLocks noGrp="1"/>
          </p:cNvSpPr>
          <p:nvPr>
            <p:ph idx="1"/>
          </p:nvPr>
        </p:nvSpPr>
        <p:spPr>
          <a:xfrm>
            <a:off x="677334" y="1350629"/>
            <a:ext cx="8596668" cy="4496498"/>
          </a:xfrm>
        </p:spPr>
        <p:txBody>
          <a:bodyPr>
            <a:normAutofit/>
          </a:bodyPr>
          <a:lstStyle/>
          <a:p>
            <a:pPr algn="l"/>
            <a:r>
              <a:rPr lang="en-US" sz="1800" b="1" i="0" u="none" strike="noStrike" baseline="0" dirty="0">
                <a:solidFill>
                  <a:schemeClr val="tx1"/>
                </a:solidFill>
                <a:latin typeface="Times New Roman" panose="02020603050405020304" pitchFamily="18" charset="0"/>
              </a:rPr>
              <a:t>Database Connectivity</a:t>
            </a:r>
          </a:p>
          <a:p>
            <a:pPr algn="l"/>
            <a:r>
              <a:rPr lang="en-US" b="1" dirty="0">
                <a:solidFill>
                  <a:schemeClr val="tx1"/>
                </a:solidFill>
                <a:latin typeface="Times New Roman" panose="02020603050405020304" pitchFamily="18" charset="0"/>
              </a:rPr>
              <a:t>ODBC, DAO, and RDO</a:t>
            </a:r>
          </a:p>
          <a:p>
            <a:pPr algn="l"/>
            <a:r>
              <a:rPr lang="en-US" sz="1800" b="1" i="0" u="none" strike="noStrike" baseline="0" dirty="0">
                <a:solidFill>
                  <a:schemeClr val="tx1"/>
                </a:solidFill>
                <a:latin typeface="Times New Roman" panose="02020603050405020304" pitchFamily="18" charset="0"/>
              </a:rPr>
              <a:t>Java Database Connectivity</a:t>
            </a:r>
          </a:p>
          <a:p>
            <a:pPr algn="l"/>
            <a:r>
              <a:rPr lang="en-US" b="1" dirty="0">
                <a:solidFill>
                  <a:schemeClr val="tx1"/>
                </a:solidFill>
                <a:latin typeface="Times New Roman" panose="02020603050405020304" pitchFamily="18" charset="0"/>
              </a:rPr>
              <a:t>Database Internet Connectivity</a:t>
            </a:r>
          </a:p>
          <a:p>
            <a:pPr algn="l"/>
            <a:r>
              <a:rPr lang="en-US" sz="1800" b="1" i="0" u="none" strike="noStrike" baseline="0" dirty="0">
                <a:solidFill>
                  <a:schemeClr val="tx1"/>
                </a:solidFill>
                <a:latin typeface="Times New Roman" panose="02020603050405020304" pitchFamily="18" charset="0"/>
              </a:rPr>
              <a:t>Web Server Interfaces</a:t>
            </a:r>
          </a:p>
          <a:p>
            <a:pPr algn="l"/>
            <a:r>
              <a:rPr lang="en-US" b="1" dirty="0">
                <a:solidFill>
                  <a:schemeClr val="tx1"/>
                </a:solidFill>
                <a:latin typeface="Times New Roman" panose="02020603050405020304" pitchFamily="18" charset="0"/>
              </a:rPr>
              <a:t>Client-Side Extensions</a:t>
            </a:r>
          </a:p>
          <a:p>
            <a:pPr algn="l"/>
            <a:r>
              <a:rPr lang="en-US" sz="1800" b="1" i="0" u="none" strike="noStrike" baseline="0" dirty="0">
                <a:solidFill>
                  <a:schemeClr val="tx1"/>
                </a:solidFill>
                <a:latin typeface="Times New Roman" panose="02020603050405020304" pitchFamily="18" charset="0"/>
              </a:rPr>
              <a:t>Web Application Servers</a:t>
            </a:r>
          </a:p>
          <a:p>
            <a:pPr algn="l"/>
            <a:r>
              <a:rPr lang="en-US" b="1" dirty="0">
                <a:solidFill>
                  <a:schemeClr val="tx1"/>
                </a:solidFill>
                <a:latin typeface="Times New Roman" panose="02020603050405020304" pitchFamily="18" charset="0"/>
              </a:rPr>
              <a:t>Extensible Markup Language (XML)</a:t>
            </a:r>
          </a:p>
          <a:p>
            <a:pPr algn="l"/>
            <a:r>
              <a:rPr lang="en-US" sz="1800" b="1" i="0" u="none" strike="noStrike" baseline="0" dirty="0">
                <a:solidFill>
                  <a:schemeClr val="tx1"/>
                </a:solidFill>
                <a:latin typeface="Times New Roman" panose="02020603050405020304" pitchFamily="18" charset="0"/>
              </a:rPr>
              <a:t>Cloud Computing Services</a:t>
            </a:r>
          </a:p>
          <a:p>
            <a:pPr algn="l"/>
            <a:r>
              <a:rPr lang="en-US" sz="1800" b="1" i="0" u="none" strike="noStrike" baseline="0" dirty="0">
                <a:solidFill>
                  <a:schemeClr val="tx1"/>
                </a:solidFill>
                <a:latin typeface="Times New Roman" panose="02020603050405020304" pitchFamily="18" charset="0"/>
              </a:rPr>
              <a:t>Blockchain </a:t>
            </a:r>
            <a:r>
              <a:rPr lang="en-US" b="1" dirty="0">
                <a:solidFill>
                  <a:schemeClr val="tx1"/>
                </a:solidFill>
                <a:latin typeface="Times New Roman" panose="02020603050405020304" pitchFamily="18" charset="0"/>
              </a:rPr>
              <a:t>D</a:t>
            </a:r>
            <a:r>
              <a:rPr lang="en-US" sz="1800" b="1" i="0" u="none" strike="noStrike" baseline="0" dirty="0">
                <a:solidFill>
                  <a:schemeClr val="tx1"/>
                </a:solidFill>
                <a:latin typeface="Times New Roman" panose="02020603050405020304" pitchFamily="18" charset="0"/>
              </a:rPr>
              <a:t>atabase Technology</a:t>
            </a:r>
          </a:p>
          <a:p>
            <a:endParaRPr lang="en-US" dirty="0"/>
          </a:p>
          <a:p>
            <a:endParaRPr lang="en-US" dirty="0"/>
          </a:p>
          <a:p>
            <a:endParaRPr lang="en-US" dirty="0"/>
          </a:p>
          <a:p>
            <a:pPr marL="0" indent="0">
              <a:buNone/>
            </a:pPr>
            <a:endParaRPr lang="en-US" dirty="0"/>
          </a:p>
        </p:txBody>
      </p:sp>
      <p:sp>
        <p:nvSpPr>
          <p:cNvPr id="5" name="Subtitle 2">
            <a:extLst>
              <a:ext uri="{FF2B5EF4-FFF2-40B4-BE49-F238E27FC236}">
                <a16:creationId xmlns:a16="http://schemas.microsoft.com/office/drawing/2014/main" id="{ABC7A3F2-F8D3-4B6B-BF85-399C2B5F0A31}"/>
              </a:ext>
            </a:extLst>
          </p:cNvPr>
          <p:cNvSpPr txBox="1">
            <a:spLocks/>
          </p:cNvSpPr>
          <p:nvPr/>
        </p:nvSpPr>
        <p:spPr>
          <a:xfrm>
            <a:off x="3313651" y="5761101"/>
            <a:ext cx="4351064" cy="1096899"/>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4000" dirty="0">
                <a:solidFill>
                  <a:schemeClr val="tx2">
                    <a:lumMod val="20000"/>
                    <a:lumOff val="80000"/>
                  </a:schemeClr>
                </a:solidFill>
              </a:rPr>
              <a:t>CityU </a:t>
            </a:r>
          </a:p>
          <a:p>
            <a:pPr algn="ctr"/>
            <a:r>
              <a:rPr lang="en-US" dirty="0">
                <a:solidFill>
                  <a:schemeClr val="tx2">
                    <a:lumMod val="20000"/>
                    <a:lumOff val="80000"/>
                  </a:schemeClr>
                </a:solidFill>
              </a:rPr>
              <a:t>of Seattle</a:t>
            </a:r>
          </a:p>
          <a:p>
            <a:endParaRPr lang="en-US" dirty="0"/>
          </a:p>
        </p:txBody>
      </p:sp>
    </p:spTree>
    <p:extLst>
      <p:ext uri="{BB962C8B-B14F-4D97-AF65-F5344CB8AC3E}">
        <p14:creationId xmlns:p14="http://schemas.microsoft.com/office/powerpoint/2010/main" val="1191713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23CA-778F-45BB-994B-7EE6109FD6C6}"/>
              </a:ext>
            </a:extLst>
          </p:cNvPr>
          <p:cNvSpPr>
            <a:spLocks noGrp="1"/>
          </p:cNvSpPr>
          <p:nvPr>
            <p:ph type="title"/>
          </p:nvPr>
        </p:nvSpPr>
        <p:spPr>
          <a:xfrm>
            <a:off x="677334" y="609600"/>
            <a:ext cx="8596668" cy="1043031"/>
          </a:xfrm>
        </p:spPr>
        <p:txBody>
          <a:bodyPr/>
          <a:lstStyle/>
          <a:p>
            <a:r>
              <a:rPr lang="en-US" dirty="0">
                <a:solidFill>
                  <a:srgbClr val="757575"/>
                </a:solidFill>
              </a:rPr>
              <a:t>Resources</a:t>
            </a:r>
          </a:p>
        </p:txBody>
      </p:sp>
      <p:sp>
        <p:nvSpPr>
          <p:cNvPr id="3" name="Content Placeholder 2">
            <a:extLst>
              <a:ext uri="{FF2B5EF4-FFF2-40B4-BE49-F238E27FC236}">
                <a16:creationId xmlns:a16="http://schemas.microsoft.com/office/drawing/2014/main" id="{A2BA17EC-0AE8-4C00-AA14-9D867D05896B}"/>
              </a:ext>
            </a:extLst>
          </p:cNvPr>
          <p:cNvSpPr>
            <a:spLocks noGrp="1"/>
          </p:cNvSpPr>
          <p:nvPr>
            <p:ph idx="1"/>
          </p:nvPr>
        </p:nvSpPr>
        <p:spPr/>
        <p:txBody>
          <a:bodyPr/>
          <a:lstStyle/>
          <a:p>
            <a:r>
              <a:rPr lang="en-US" dirty="0"/>
              <a:t>Mukesh Negi, (2019): Fundamental of Database Management System</a:t>
            </a:r>
          </a:p>
          <a:p>
            <a:r>
              <a:rPr lang="en-US" dirty="0"/>
              <a:t>Coronel C., Morris S., (2019): Database Systems, Design, Implementation, &amp; Management</a:t>
            </a:r>
          </a:p>
          <a:p>
            <a:r>
              <a:rPr lang="en-US" dirty="0" err="1"/>
              <a:t>Adham</a:t>
            </a:r>
            <a:r>
              <a:rPr lang="en-US" dirty="0"/>
              <a:t> Saeed, (2017): Role of Database Management Systems in Supporting Information Technology </a:t>
            </a:r>
          </a:p>
        </p:txBody>
      </p:sp>
      <p:sp>
        <p:nvSpPr>
          <p:cNvPr id="5" name="Subtitle 2">
            <a:extLst>
              <a:ext uri="{FF2B5EF4-FFF2-40B4-BE49-F238E27FC236}">
                <a16:creationId xmlns:a16="http://schemas.microsoft.com/office/drawing/2014/main" id="{EBAF5A8A-6688-48FA-A59F-C86F9B3820B0}"/>
              </a:ext>
            </a:extLst>
          </p:cNvPr>
          <p:cNvSpPr txBox="1">
            <a:spLocks/>
          </p:cNvSpPr>
          <p:nvPr/>
        </p:nvSpPr>
        <p:spPr>
          <a:xfrm>
            <a:off x="3296873" y="5761101"/>
            <a:ext cx="4351064" cy="1096899"/>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4000" dirty="0">
                <a:solidFill>
                  <a:schemeClr val="tx2">
                    <a:lumMod val="20000"/>
                    <a:lumOff val="80000"/>
                  </a:schemeClr>
                </a:solidFill>
              </a:rPr>
              <a:t>CityU </a:t>
            </a:r>
          </a:p>
          <a:p>
            <a:pPr algn="ctr"/>
            <a:r>
              <a:rPr lang="en-US" dirty="0">
                <a:solidFill>
                  <a:schemeClr val="tx2">
                    <a:lumMod val="20000"/>
                    <a:lumOff val="80000"/>
                  </a:schemeClr>
                </a:solidFill>
              </a:rPr>
              <a:t>of Seattle</a:t>
            </a:r>
          </a:p>
          <a:p>
            <a:endParaRPr lang="en-US" dirty="0"/>
          </a:p>
        </p:txBody>
      </p:sp>
    </p:spTree>
    <p:extLst>
      <p:ext uri="{BB962C8B-B14F-4D97-AF65-F5344CB8AC3E}">
        <p14:creationId xmlns:p14="http://schemas.microsoft.com/office/powerpoint/2010/main" val="42509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FD2-3EAB-4085-BAE3-DFC0CC6EAC95}"/>
              </a:ext>
            </a:extLst>
          </p:cNvPr>
          <p:cNvSpPr>
            <a:spLocks noGrp="1"/>
          </p:cNvSpPr>
          <p:nvPr>
            <p:ph type="title"/>
          </p:nvPr>
        </p:nvSpPr>
        <p:spPr>
          <a:xfrm>
            <a:off x="677334" y="609600"/>
            <a:ext cx="8596668" cy="657138"/>
          </a:xfrm>
        </p:spPr>
        <p:txBody>
          <a:bodyPr/>
          <a:lstStyle/>
          <a:p>
            <a:pPr algn="ctr"/>
            <a:r>
              <a:rPr lang="en-US" dirty="0"/>
              <a:t>Database Connectivity</a:t>
            </a:r>
          </a:p>
        </p:txBody>
      </p:sp>
      <p:sp>
        <p:nvSpPr>
          <p:cNvPr id="3" name="Content Placeholder 2">
            <a:extLst>
              <a:ext uri="{FF2B5EF4-FFF2-40B4-BE49-F238E27FC236}">
                <a16:creationId xmlns:a16="http://schemas.microsoft.com/office/drawing/2014/main" id="{4D9364B6-4B06-48FD-9B01-B57B0997629E}"/>
              </a:ext>
            </a:extLst>
          </p:cNvPr>
          <p:cNvSpPr>
            <a:spLocks noGrp="1"/>
          </p:cNvSpPr>
          <p:nvPr>
            <p:ph idx="1"/>
          </p:nvPr>
        </p:nvSpPr>
        <p:spPr>
          <a:xfrm>
            <a:off x="302003" y="1266739"/>
            <a:ext cx="9185945" cy="5276674"/>
          </a:xfrm>
        </p:spPr>
        <p:txBody>
          <a:bodyPr>
            <a:normAutofit fontScale="92500" lnSpcReduction="10000"/>
          </a:bodyPr>
          <a:lstStyle/>
          <a:p>
            <a:pPr algn="l"/>
            <a:r>
              <a:rPr lang="en-US" sz="1800" b="0" i="1" u="none" strike="noStrike" baseline="0" dirty="0">
                <a:latin typeface="MinionPro-It" panose="02040503050201090203" pitchFamily="18" charset="0"/>
              </a:rPr>
              <a:t>Database connectivity </a:t>
            </a:r>
            <a:r>
              <a:rPr lang="en-US" sz="1800" b="0" i="0" u="none" strike="noStrike" baseline="0" dirty="0">
                <a:latin typeface="MinionPro-Regular" panose="02040503050201020203" pitchFamily="18" charset="0"/>
              </a:rPr>
              <a:t>refers to the mechanisms through which application programs connect and communicate with data repositories.</a:t>
            </a:r>
          </a:p>
          <a:p>
            <a:pPr algn="l"/>
            <a:r>
              <a:rPr lang="en-US" dirty="0">
                <a:latin typeface="MinionPro-Regular" panose="02040503050201020203" pitchFamily="18" charset="0"/>
              </a:rPr>
              <a:t>D</a:t>
            </a:r>
            <a:r>
              <a:rPr lang="en-US" sz="1800" b="0" i="0" u="none" strike="noStrike" baseline="0" dirty="0">
                <a:latin typeface="MinionPro-Regular" panose="02040503050201020203" pitchFamily="18" charset="0"/>
              </a:rPr>
              <a:t>atabase management system (DBMS) functions as an intermediary between the data (stored in the database) and the end-user’s applications.</a:t>
            </a:r>
          </a:p>
          <a:p>
            <a:pPr algn="l"/>
            <a:r>
              <a:rPr lang="en-US" sz="1800" b="0" i="0" u="none" strike="noStrike" baseline="0" dirty="0">
                <a:latin typeface="MinionPro-Regular" panose="02040503050201020203" pitchFamily="18" charset="0"/>
              </a:rPr>
              <a:t>Database connectivity software works in a client/server architecture, by which processing tasks are split among multiple software layers. In this model, the multiple layers exchange control messages and data.</a:t>
            </a:r>
          </a:p>
          <a:p>
            <a:pPr algn="l"/>
            <a:r>
              <a:rPr lang="en-US" b="1" dirty="0">
                <a:solidFill>
                  <a:srgbClr val="0070C0"/>
                </a:solidFill>
                <a:latin typeface="MinionPro-Regular" panose="02040503050201020203" pitchFamily="18" charset="0"/>
              </a:rPr>
              <a:t>Basic functionality </a:t>
            </a:r>
            <a:r>
              <a:rPr lang="en-US" dirty="0">
                <a:latin typeface="MinionPro-Regular" panose="02040503050201020203" pitchFamily="18" charset="0"/>
              </a:rPr>
              <a:t>of database connectivity software:</a:t>
            </a:r>
          </a:p>
          <a:p>
            <a:pPr algn="l">
              <a:buFont typeface="+mj-lt"/>
              <a:buAutoNum type="arabicPeriod"/>
            </a:pPr>
            <a:r>
              <a:rPr lang="en-US" sz="1800" b="0" i="0" u="none" strike="noStrike" baseline="0" dirty="0">
                <a:latin typeface="MinionPro-Regular" panose="02040503050201020203" pitchFamily="18" charset="0"/>
              </a:rPr>
              <a:t>A data layer where the data resides. You could think of this layer as the actual data repository interface. This layer resides closest to the database itself and normally is provided by the DBMS vendor.</a:t>
            </a:r>
          </a:p>
          <a:p>
            <a:pPr algn="l">
              <a:buFont typeface="+mj-lt"/>
              <a:buAutoNum type="arabicPeriod"/>
            </a:pPr>
            <a:r>
              <a:rPr lang="en-US" dirty="0">
                <a:latin typeface="MinionPro-Regular" panose="02040503050201020203" pitchFamily="18" charset="0"/>
              </a:rPr>
              <a:t>M</a:t>
            </a:r>
            <a:r>
              <a:rPr lang="en-US" sz="1800" b="0" i="0" u="none" strike="noStrike" baseline="0" dirty="0">
                <a:latin typeface="MinionPro-Regular" panose="02040503050201020203" pitchFamily="18" charset="0"/>
              </a:rPr>
              <a:t>iddle layer that manages multiple connectivity and data transformation issues. This layer is in charge of dealing with data logic issues, data transformations, ways to “talk” to the database below it, and so on. This would also include translating multiple data manipulation languages to the native language supported by the specific data repository.</a:t>
            </a:r>
          </a:p>
          <a:p>
            <a:pPr algn="l">
              <a:buFont typeface="+mj-lt"/>
              <a:buAutoNum type="arabicPeriod"/>
            </a:pPr>
            <a:r>
              <a:rPr lang="en-US" sz="1800" b="0" i="0" u="none" strike="noStrike" baseline="0" dirty="0">
                <a:latin typeface="MinionPro-Regular" panose="02040503050201020203" pitchFamily="18" charset="0"/>
              </a:rPr>
              <a:t>A top layer that interfaces with the actual external application. This mostly comes in the form of an application programming interface that publishes specific protocols for the external programs to interact with the data.</a:t>
            </a:r>
            <a:endParaRPr lang="en-US" dirty="0"/>
          </a:p>
        </p:txBody>
      </p:sp>
    </p:spTree>
    <p:extLst>
      <p:ext uri="{BB962C8B-B14F-4D97-AF65-F5344CB8AC3E}">
        <p14:creationId xmlns:p14="http://schemas.microsoft.com/office/powerpoint/2010/main" val="50863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1058-ED4E-458C-94AA-E5724EC47DE0}"/>
              </a:ext>
            </a:extLst>
          </p:cNvPr>
          <p:cNvSpPr>
            <a:spLocks noGrp="1"/>
          </p:cNvSpPr>
          <p:nvPr>
            <p:ph type="title"/>
          </p:nvPr>
        </p:nvSpPr>
        <p:spPr>
          <a:xfrm>
            <a:off x="677334" y="609600"/>
            <a:ext cx="8596668" cy="657138"/>
          </a:xfrm>
        </p:spPr>
        <p:txBody>
          <a:bodyPr/>
          <a:lstStyle/>
          <a:p>
            <a:pPr algn="ctr"/>
            <a:r>
              <a:rPr lang="en-US" dirty="0"/>
              <a:t>Database Connectivity Continue…</a:t>
            </a:r>
          </a:p>
        </p:txBody>
      </p:sp>
      <p:sp>
        <p:nvSpPr>
          <p:cNvPr id="3" name="Content Placeholder 2">
            <a:extLst>
              <a:ext uri="{FF2B5EF4-FFF2-40B4-BE49-F238E27FC236}">
                <a16:creationId xmlns:a16="http://schemas.microsoft.com/office/drawing/2014/main" id="{15E74D2E-1CF2-4161-9AB8-2D274185F91C}"/>
              </a:ext>
            </a:extLst>
          </p:cNvPr>
          <p:cNvSpPr>
            <a:spLocks noGrp="1"/>
          </p:cNvSpPr>
          <p:nvPr>
            <p:ph idx="1"/>
          </p:nvPr>
        </p:nvSpPr>
        <p:spPr>
          <a:xfrm>
            <a:off x="677334" y="1476462"/>
            <a:ext cx="8596668" cy="5192785"/>
          </a:xfrm>
        </p:spPr>
        <p:txBody>
          <a:bodyPr/>
          <a:lstStyle/>
          <a:p>
            <a:pPr algn="l"/>
            <a:r>
              <a:rPr lang="en-US" dirty="0">
                <a:solidFill>
                  <a:srgbClr val="000000"/>
                </a:solidFill>
                <a:latin typeface="MinionPro-Regular" panose="02040503050201020203" pitchFamily="18" charset="0"/>
              </a:rPr>
              <a:t>D</a:t>
            </a:r>
            <a:r>
              <a:rPr lang="en-US" sz="1800" b="0" i="0" u="none" strike="noStrike" baseline="0" dirty="0">
                <a:solidFill>
                  <a:srgbClr val="000000"/>
                </a:solidFill>
                <a:latin typeface="MinionPro-Regular" panose="02040503050201020203" pitchFamily="18" charset="0"/>
              </a:rPr>
              <a:t>atabase connectivity software is also known as </a:t>
            </a:r>
            <a:r>
              <a:rPr lang="en-US" sz="1800" b="0" i="0" u="none" strike="noStrike" baseline="0" dirty="0">
                <a:solidFill>
                  <a:srgbClr val="085C8D"/>
                </a:solidFill>
                <a:latin typeface="MyriadPro-Semibold" panose="020B0603030403020204" pitchFamily="34" charset="0"/>
              </a:rPr>
              <a:t>database middleware</a:t>
            </a:r>
            <a:r>
              <a:rPr lang="en-US" sz="1800" b="0" i="0" u="none" strike="noStrike" baseline="0" dirty="0">
                <a:solidFill>
                  <a:srgbClr val="000000"/>
                </a:solidFill>
                <a:latin typeface="MinionPro-Regular" panose="02040503050201020203" pitchFamily="18" charset="0"/>
              </a:rPr>
              <a:t>—because it provides an interface between the application program and the database or data repository.</a:t>
            </a:r>
          </a:p>
          <a:p>
            <a:pPr algn="l"/>
            <a:r>
              <a:rPr lang="en-US" sz="1800" b="0" i="0" u="none" strike="noStrike" baseline="0" dirty="0">
                <a:latin typeface="MinionPro-Regular" panose="02040503050201020203" pitchFamily="18" charset="0"/>
              </a:rPr>
              <a:t>The data repository, also known as the </a:t>
            </a:r>
            <a:r>
              <a:rPr lang="en-US" sz="1800" b="0" i="1" u="none" strike="noStrike" baseline="0" dirty="0">
                <a:latin typeface="MinionPro-It" panose="02040503050201090203" pitchFamily="18" charset="0"/>
              </a:rPr>
              <a:t>data source</a:t>
            </a:r>
            <a:r>
              <a:rPr lang="en-US" sz="1800" b="0" i="0" u="none" strike="noStrike" baseline="0" dirty="0">
                <a:latin typeface="MinionPro-Regular" panose="02040503050201020203" pitchFamily="18" charset="0"/>
              </a:rPr>
              <a:t>, represents the data management application, such as Oracle, SQL Server, IBM DB2, or NoSQL that will be used to store the data generated by the application program.</a:t>
            </a:r>
          </a:p>
          <a:p>
            <a:pPr algn="l"/>
            <a:r>
              <a:rPr lang="en-US" sz="1800" b="0" i="0" u="none" strike="noStrike" baseline="0" dirty="0">
                <a:latin typeface="MinionPro-Regular" panose="02040503050201020203" pitchFamily="18" charset="0"/>
              </a:rPr>
              <a:t>There are many ways to achieve database connectivity such as:</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Native SQL connectivity (vendor provided)</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Microsoft’s Open Database Connectivity (ODBC), Data Access Objects (DAO), and</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Remote Data Objects (RDO)</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Microsoft’s Object Linking and Embedding for Database (OLE-DB)</a:t>
            </a:r>
          </a:p>
          <a:p>
            <a:pPr algn="l">
              <a:buFont typeface="Wingdings" panose="05000000000000000000" pitchFamily="2" charset="2"/>
              <a:buChar char="§"/>
            </a:pPr>
            <a:r>
              <a:rPr lang="pt-BR" sz="1800" b="0" i="0" u="none" strike="noStrike" baseline="0" dirty="0">
                <a:solidFill>
                  <a:srgbClr val="000000"/>
                </a:solidFill>
                <a:latin typeface="MinionPro-Regular" panose="02040503050201020203" pitchFamily="18" charset="0"/>
              </a:rPr>
              <a:t>Microsoft’s ActiveX Data Objects (ADO.NET)</a:t>
            </a:r>
          </a:p>
          <a:p>
            <a:pPr algn="l">
              <a:buFont typeface="Wingdings" panose="05000000000000000000" pitchFamily="2" charset="2"/>
              <a:buChar char="§"/>
            </a:pPr>
            <a:r>
              <a:rPr lang="en-US" sz="1800" b="0" i="0" u="none" strike="noStrike" baseline="0" dirty="0">
                <a:solidFill>
                  <a:srgbClr val="000000"/>
                </a:solidFill>
                <a:latin typeface="MinionPro-Regular" panose="02040503050201020203" pitchFamily="18" charset="0"/>
              </a:rPr>
              <a:t>Oracle’s Java Database Connectivity (JDBC)</a:t>
            </a:r>
            <a:endParaRPr lang="en-US" dirty="0"/>
          </a:p>
        </p:txBody>
      </p:sp>
    </p:spTree>
    <p:extLst>
      <p:ext uri="{BB962C8B-B14F-4D97-AF65-F5344CB8AC3E}">
        <p14:creationId xmlns:p14="http://schemas.microsoft.com/office/powerpoint/2010/main" val="139748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1A50-F8DF-4D89-B30E-67CE2BC03232}"/>
              </a:ext>
            </a:extLst>
          </p:cNvPr>
          <p:cNvSpPr>
            <a:spLocks noGrp="1"/>
          </p:cNvSpPr>
          <p:nvPr>
            <p:ph type="title"/>
          </p:nvPr>
        </p:nvSpPr>
        <p:spPr>
          <a:xfrm>
            <a:off x="677334" y="609600"/>
            <a:ext cx="8596668" cy="682305"/>
          </a:xfrm>
        </p:spPr>
        <p:txBody>
          <a:bodyPr/>
          <a:lstStyle/>
          <a:p>
            <a:pPr algn="ctr"/>
            <a:r>
              <a:rPr lang="en-US" dirty="0"/>
              <a:t>ODBC, DAO, and RDO</a:t>
            </a:r>
          </a:p>
        </p:txBody>
      </p:sp>
      <p:sp>
        <p:nvSpPr>
          <p:cNvPr id="3" name="Content Placeholder 2">
            <a:extLst>
              <a:ext uri="{FF2B5EF4-FFF2-40B4-BE49-F238E27FC236}">
                <a16:creationId xmlns:a16="http://schemas.microsoft.com/office/drawing/2014/main" id="{58FC6402-06E9-43EC-8F84-5D46206C007E}"/>
              </a:ext>
            </a:extLst>
          </p:cNvPr>
          <p:cNvSpPr>
            <a:spLocks noGrp="1"/>
          </p:cNvSpPr>
          <p:nvPr>
            <p:ph idx="1"/>
          </p:nvPr>
        </p:nvSpPr>
        <p:spPr>
          <a:xfrm>
            <a:off x="478172" y="1291905"/>
            <a:ext cx="8795830" cy="5427677"/>
          </a:xfrm>
        </p:spPr>
        <p:txBody>
          <a:bodyPr/>
          <a:lstStyle/>
          <a:p>
            <a:pPr algn="l"/>
            <a:r>
              <a:rPr lang="en-US" sz="1800" b="0" i="0" u="none" strike="noStrike" baseline="0" dirty="0">
                <a:solidFill>
                  <a:srgbClr val="085C8D"/>
                </a:solidFill>
                <a:latin typeface="MyriadPro-Semibold" panose="020B0603030403020204" pitchFamily="34" charset="0"/>
              </a:rPr>
              <a:t>Open Database Connectivity (ODBC) </a:t>
            </a:r>
            <a:r>
              <a:rPr lang="en-US" sz="1800" b="0" i="0" u="none" strike="noStrike" baseline="0" dirty="0">
                <a:solidFill>
                  <a:srgbClr val="000000"/>
                </a:solidFill>
                <a:latin typeface="MinionPro-Regular" panose="02040503050201020203" pitchFamily="18" charset="0"/>
              </a:rPr>
              <a:t>is Microsoft’s implementation of a superset of the SQL Access Group </a:t>
            </a:r>
            <a:r>
              <a:rPr lang="en-US" sz="1800" b="0" i="0" u="none" strike="noStrike" baseline="0" dirty="0">
                <a:solidFill>
                  <a:srgbClr val="085C8D"/>
                </a:solidFill>
                <a:latin typeface="MyriadPro-Semibold" panose="020B0603030403020204" pitchFamily="34" charset="0"/>
              </a:rPr>
              <a:t>Call Level Interface (CLI) </a:t>
            </a:r>
            <a:r>
              <a:rPr lang="en-US" sz="1800" b="0" i="0" u="none" strike="noStrike" baseline="0" dirty="0">
                <a:solidFill>
                  <a:srgbClr val="000000"/>
                </a:solidFill>
                <a:latin typeface="MinionPro-Regular" panose="02040503050201020203" pitchFamily="18" charset="0"/>
              </a:rPr>
              <a:t>standard for database access.</a:t>
            </a:r>
          </a:p>
          <a:p>
            <a:pPr algn="l"/>
            <a:r>
              <a:rPr lang="en-US" sz="1800" b="0" i="0" u="none" strike="noStrike" baseline="0" dirty="0">
                <a:solidFill>
                  <a:srgbClr val="000000"/>
                </a:solidFill>
                <a:latin typeface="MinionPro-Regular" panose="02040503050201020203" pitchFamily="18" charset="0"/>
              </a:rPr>
              <a:t>ODBC allows any Windows application to access relational data sources, using SQL via</a:t>
            </a:r>
          </a:p>
          <a:p>
            <a:pPr marL="0" indent="0" algn="l">
              <a:buNone/>
            </a:pPr>
            <a:r>
              <a:rPr lang="en-US" sz="1800" b="0" i="0" u="none" strike="noStrike" baseline="0" dirty="0">
                <a:solidFill>
                  <a:srgbClr val="000000"/>
                </a:solidFill>
                <a:latin typeface="MinionPro-Regular" panose="02040503050201020203" pitchFamily="18" charset="0"/>
              </a:rPr>
              <a:t>a standard </a:t>
            </a:r>
            <a:r>
              <a:rPr lang="en-US" sz="1800" b="0" i="0" u="none" strike="noStrike" baseline="0" dirty="0">
                <a:solidFill>
                  <a:srgbClr val="085C8D"/>
                </a:solidFill>
                <a:latin typeface="MyriadPro-Semibold" panose="020B0603030403020204" pitchFamily="34" charset="0"/>
              </a:rPr>
              <a:t>application programming interface (API)</a:t>
            </a:r>
            <a:r>
              <a:rPr lang="en-US" sz="1800" b="0" i="0" u="none" strike="noStrike" baseline="0" dirty="0">
                <a:solidFill>
                  <a:srgbClr val="000000"/>
                </a:solidFill>
                <a:latin typeface="MinionPro-Regular" panose="02040503050201020203" pitchFamily="18" charset="0"/>
              </a:rPr>
              <a:t>.</a:t>
            </a:r>
          </a:p>
          <a:p>
            <a:pPr algn="l">
              <a:buFont typeface="Wingdings" panose="05000000000000000000" pitchFamily="2" charset="2"/>
              <a:buChar char="q"/>
            </a:pPr>
            <a:r>
              <a:rPr lang="en-US" sz="1800" b="0" i="0" u="none" strike="noStrike" baseline="0" dirty="0">
                <a:latin typeface="MinionPro-Regular" panose="02040503050201020203" pitchFamily="18" charset="0"/>
              </a:rPr>
              <a:t>The </a:t>
            </a:r>
            <a:r>
              <a:rPr lang="en-US" sz="1800" b="0" i="0" u="none" strike="noStrike" baseline="0" dirty="0" err="1">
                <a:latin typeface="MinionPro-Regular" panose="02040503050201020203" pitchFamily="18" charset="0"/>
              </a:rPr>
              <a:t>Webopedia</a:t>
            </a:r>
            <a:r>
              <a:rPr lang="en-US" sz="1800" b="0" i="0" u="none" strike="noStrike" baseline="0" dirty="0">
                <a:latin typeface="MinionPro-Regular" panose="02040503050201020203" pitchFamily="18" charset="0"/>
              </a:rPr>
              <a:t> online dictionary (</a:t>
            </a:r>
            <a:r>
              <a:rPr lang="en-US" sz="1800" b="0" i="1" u="none" strike="noStrike" baseline="0" dirty="0">
                <a:latin typeface="MinionPro-It" panose="02040503050201090203" pitchFamily="18" charset="0"/>
              </a:rPr>
              <a:t>www.webopedia.com</a:t>
            </a:r>
            <a:r>
              <a:rPr lang="en-US" sz="1800" b="0" i="0" u="none" strike="noStrike" baseline="0" dirty="0">
                <a:latin typeface="MinionPro-Regular" panose="02040503050201020203" pitchFamily="18" charset="0"/>
              </a:rPr>
              <a:t>) defines an API as “a set of routines, protocols, and tools for building software applications.”</a:t>
            </a:r>
          </a:p>
          <a:p>
            <a:pPr algn="l">
              <a:buFont typeface="Wingdings" panose="05000000000000000000" pitchFamily="2" charset="2"/>
              <a:buChar char="q"/>
            </a:pPr>
            <a:r>
              <a:rPr lang="en-US" sz="1800" b="0" i="0" u="none" strike="noStrike" baseline="0" dirty="0">
                <a:latin typeface="MinionPro-Regular" panose="02040503050201020203" pitchFamily="18" charset="0"/>
              </a:rPr>
              <a:t>A good API makes it easy to develop a program by providing all of the building blocks; the programmer puts the blocks together.</a:t>
            </a:r>
          </a:p>
          <a:p>
            <a:pPr algn="l">
              <a:buFont typeface="Wingdings" panose="05000000000000000000" pitchFamily="2" charset="2"/>
              <a:buChar char="q"/>
            </a:pPr>
            <a:r>
              <a:rPr lang="en-US" sz="1800" b="0" i="0" u="none" strike="noStrike" baseline="0" dirty="0">
                <a:latin typeface="MinionPro-Regular" panose="02040503050201020203" pitchFamily="18" charset="0"/>
              </a:rPr>
              <a:t>Most operating environments, such as Windows, provide an API so that programmers can write applications consistent with the operating environment.</a:t>
            </a:r>
          </a:p>
          <a:p>
            <a:pPr algn="l">
              <a:buFont typeface="Wingdings" panose="05000000000000000000" pitchFamily="2" charset="2"/>
              <a:buChar char="q"/>
            </a:pPr>
            <a:r>
              <a:rPr lang="en-US" sz="1800" b="0" i="0" u="none" strike="noStrike" baseline="0" dirty="0">
                <a:latin typeface="MinionPro-Regular" panose="02040503050201020203" pitchFamily="18" charset="0"/>
              </a:rPr>
              <a:t>Although APIs are designed for programmers, they are ultimately good for users because they guarantee that all programs using a common API will have similar interfaces.</a:t>
            </a:r>
          </a:p>
          <a:p>
            <a:pPr algn="l"/>
            <a:r>
              <a:rPr lang="en-US" sz="1800" b="0" i="0" u="none" strike="noStrike" baseline="0" dirty="0">
                <a:latin typeface="MinionPro-Regular" panose="02040503050201020203" pitchFamily="18" charset="0"/>
              </a:rPr>
              <a:t>ODBC was the first widely adopted database middleware standard, and it enjoyed rapid adoption in Windows applications.</a:t>
            </a:r>
          </a:p>
          <a:p>
            <a:pPr algn="l"/>
            <a:endParaRPr lang="en-US" dirty="0"/>
          </a:p>
        </p:txBody>
      </p:sp>
    </p:spTree>
    <p:extLst>
      <p:ext uri="{BB962C8B-B14F-4D97-AF65-F5344CB8AC3E}">
        <p14:creationId xmlns:p14="http://schemas.microsoft.com/office/powerpoint/2010/main" val="317604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F79A-2BFA-4EF3-A280-DA10D4D3869F}"/>
              </a:ext>
            </a:extLst>
          </p:cNvPr>
          <p:cNvSpPr>
            <a:spLocks noGrp="1"/>
          </p:cNvSpPr>
          <p:nvPr>
            <p:ph type="title"/>
          </p:nvPr>
        </p:nvSpPr>
        <p:spPr>
          <a:xfrm>
            <a:off x="677334" y="609600"/>
            <a:ext cx="8596668" cy="640360"/>
          </a:xfrm>
        </p:spPr>
        <p:txBody>
          <a:bodyPr/>
          <a:lstStyle/>
          <a:p>
            <a:pPr algn="ctr"/>
            <a:r>
              <a:rPr lang="en-US" dirty="0"/>
              <a:t>ODBC, DAO, and RDO Cont.</a:t>
            </a:r>
          </a:p>
        </p:txBody>
      </p:sp>
      <p:sp>
        <p:nvSpPr>
          <p:cNvPr id="3" name="Content Placeholder 2">
            <a:extLst>
              <a:ext uri="{FF2B5EF4-FFF2-40B4-BE49-F238E27FC236}">
                <a16:creationId xmlns:a16="http://schemas.microsoft.com/office/drawing/2014/main" id="{31205C05-712E-4CAA-A66E-9A5101B689EB}"/>
              </a:ext>
            </a:extLst>
          </p:cNvPr>
          <p:cNvSpPr>
            <a:spLocks noGrp="1"/>
          </p:cNvSpPr>
          <p:nvPr>
            <p:ph idx="1"/>
          </p:nvPr>
        </p:nvSpPr>
        <p:spPr>
          <a:xfrm>
            <a:off x="677334" y="2043143"/>
            <a:ext cx="8596668" cy="5070722"/>
          </a:xfrm>
        </p:spPr>
        <p:txBody>
          <a:bodyPr/>
          <a:lstStyle/>
          <a:p>
            <a:pPr algn="l"/>
            <a:r>
              <a:rPr lang="en-US" sz="1800" b="0" i="0" u="none" strike="noStrike" baseline="0" dirty="0">
                <a:latin typeface="MinionPro-Regular" panose="02040503050201020203" pitchFamily="18" charset="0"/>
              </a:rPr>
              <a:t>ODBC did not provide significant functionality beyond the ability to execute SQL to manipulate relational-style data.</a:t>
            </a:r>
          </a:p>
          <a:p>
            <a:pPr algn="l"/>
            <a:r>
              <a:rPr lang="en-US" sz="1800" b="0" i="0" u="none" strike="noStrike" baseline="0" dirty="0">
                <a:latin typeface="MinionPro-Regular" panose="02040503050201020203" pitchFamily="18" charset="0"/>
              </a:rPr>
              <a:t>Microsoft developed two other data access interfaces in order to answer the need:</a:t>
            </a:r>
          </a:p>
          <a:p>
            <a:pPr algn="l">
              <a:buFont typeface="Wingdings" panose="05000000000000000000" pitchFamily="2" charset="2"/>
              <a:buChar char="§"/>
            </a:pPr>
            <a:r>
              <a:rPr lang="en-US" sz="1800" b="1" i="0" u="none" strike="noStrike" baseline="0" dirty="0">
                <a:solidFill>
                  <a:schemeClr val="tx1"/>
                </a:solidFill>
                <a:latin typeface="MinionPro-Regular" panose="02040503050201020203" pitchFamily="18" charset="0"/>
              </a:rPr>
              <a:t>Data Access Objects (DAO): </a:t>
            </a:r>
            <a:r>
              <a:rPr lang="en-US" sz="1800" b="0" i="0" u="none" strike="noStrike" baseline="0" dirty="0">
                <a:latin typeface="MinionPro-Regular" panose="02040503050201020203" pitchFamily="18" charset="0"/>
              </a:rPr>
              <a:t>is an object-oriented API used to access desktop databases, such as MS Access and FileMaker Pro. DAO provides an optimized interface that exposes programmers to the functionality of the Jet data engine.</a:t>
            </a:r>
            <a:endParaRPr lang="en-US" b="1" dirty="0">
              <a:solidFill>
                <a:schemeClr val="tx1"/>
              </a:solidFill>
              <a:latin typeface="MinionPro-Regular" panose="02040503050201020203" pitchFamily="18" charset="0"/>
            </a:endParaRPr>
          </a:p>
          <a:p>
            <a:pPr algn="l">
              <a:buFont typeface="Wingdings" panose="05000000000000000000" pitchFamily="2" charset="2"/>
              <a:buChar char="§"/>
            </a:pPr>
            <a:r>
              <a:rPr lang="en-US" sz="1800" b="1" i="0" u="none" strike="noStrike" baseline="0" dirty="0">
                <a:solidFill>
                  <a:schemeClr val="tx1"/>
                </a:solidFill>
                <a:latin typeface="MinionPro-Regular" panose="02040503050201020203" pitchFamily="18" charset="0"/>
              </a:rPr>
              <a:t>Remote Data Objects (RDO</a:t>
            </a:r>
            <a:r>
              <a:rPr lang="en-US" sz="1800" b="1" i="0" u="none" strike="noStrike" baseline="0" dirty="0">
                <a:solidFill>
                  <a:srgbClr val="085C8D"/>
                </a:solidFill>
                <a:latin typeface="MinionPro-Regular" panose="02040503050201020203" pitchFamily="18" charset="0"/>
              </a:rPr>
              <a:t>): </a:t>
            </a:r>
            <a:r>
              <a:rPr lang="en-US" sz="1800" b="0" i="0" u="none" strike="noStrike" baseline="0" dirty="0">
                <a:latin typeface="MinionPro-Regular" panose="02040503050201020203" pitchFamily="18" charset="0"/>
              </a:rPr>
              <a:t>is a higher-level, object-oriented application interface</a:t>
            </a:r>
          </a:p>
          <a:p>
            <a:pPr marL="0" indent="0" algn="l">
              <a:buNone/>
            </a:pPr>
            <a:r>
              <a:rPr lang="en-US" sz="1800" b="0" i="0" u="none" strike="noStrike" baseline="0" dirty="0">
                <a:latin typeface="MinionPro-Regular" panose="02040503050201020203" pitchFamily="18" charset="0"/>
              </a:rPr>
              <a:t>used to access remote database servers. RDO uses the lower-level DAO and ODBC for direct access to databases. RDO is optimized to deal with server-based databases such as MS SQL Server, Oracle, and DB2.</a:t>
            </a:r>
          </a:p>
          <a:p>
            <a:pPr algn="l"/>
            <a:r>
              <a:rPr lang="en-US" sz="1800" b="0" i="0" u="none" strike="noStrike" baseline="0" dirty="0">
                <a:solidFill>
                  <a:srgbClr val="000000"/>
                </a:solidFill>
                <a:latin typeface="MinionPro-Regular" panose="02040503050201020203" pitchFamily="18" charset="0"/>
              </a:rPr>
              <a:t>ODBC, DAO, and RDO are implemented as shared code that is dynamically linked to the Windows operating environment through </a:t>
            </a:r>
            <a:r>
              <a:rPr lang="en-US" sz="1800" b="0" i="0" u="none" strike="noStrike" baseline="0" dirty="0">
                <a:solidFill>
                  <a:srgbClr val="085C8D"/>
                </a:solidFill>
                <a:latin typeface="MyriadPro-Semibold" panose="020B0603030403020204" pitchFamily="34" charset="0"/>
              </a:rPr>
              <a:t>dynamic-link libraries (DLLs)</a:t>
            </a:r>
            <a:r>
              <a:rPr lang="en-US" sz="1800" b="0" i="0" u="none" strike="noStrike" baseline="0" dirty="0">
                <a:solidFill>
                  <a:srgbClr val="000000"/>
                </a:solidFill>
                <a:latin typeface="MinionPro-Regular" panose="02040503050201020203" pitchFamily="18" charset="0"/>
              </a:rPr>
              <a:t>, which are stored as files with a .</a:t>
            </a:r>
            <a:r>
              <a:rPr lang="en-US" sz="1800" b="0" i="0" u="none" strike="noStrike" baseline="0" dirty="0" err="1">
                <a:solidFill>
                  <a:srgbClr val="000000"/>
                </a:solidFill>
                <a:latin typeface="MinionPro-Regular" panose="02040503050201020203" pitchFamily="18" charset="0"/>
              </a:rPr>
              <a:t>dll</a:t>
            </a:r>
            <a:r>
              <a:rPr lang="en-US" dirty="0">
                <a:solidFill>
                  <a:srgbClr val="000000"/>
                </a:solidFill>
                <a:latin typeface="MinionPro-Regular" panose="02040503050201020203" pitchFamily="18" charset="0"/>
              </a:rPr>
              <a:t> </a:t>
            </a:r>
            <a:r>
              <a:rPr lang="en-US" sz="1800" b="0" i="0" u="none" strike="noStrike" baseline="0" dirty="0">
                <a:solidFill>
                  <a:srgbClr val="000000"/>
                </a:solidFill>
                <a:latin typeface="MinionPro-Regular" panose="02040503050201020203" pitchFamily="18" charset="0"/>
              </a:rPr>
              <a:t>extension.</a:t>
            </a:r>
            <a:endParaRPr lang="en-US" b="1" dirty="0">
              <a:latin typeface="MinionPro-Regular" panose="02040503050201020203" pitchFamily="18" charset="0"/>
            </a:endParaRPr>
          </a:p>
        </p:txBody>
      </p:sp>
    </p:spTree>
    <p:extLst>
      <p:ext uri="{BB962C8B-B14F-4D97-AF65-F5344CB8AC3E}">
        <p14:creationId xmlns:p14="http://schemas.microsoft.com/office/powerpoint/2010/main" val="152004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AC4A3-0F79-4E2C-AC7F-8BEE94869CA3}"/>
              </a:ext>
            </a:extLst>
          </p:cNvPr>
          <p:cNvSpPr>
            <a:spLocks noGrp="1"/>
          </p:cNvSpPr>
          <p:nvPr>
            <p:ph idx="1"/>
          </p:nvPr>
        </p:nvSpPr>
        <p:spPr>
          <a:xfrm>
            <a:off x="677334" y="612396"/>
            <a:ext cx="8596668" cy="5972961"/>
          </a:xfrm>
        </p:spPr>
        <p:txBody>
          <a:bodyPr/>
          <a:lstStyle/>
          <a:p>
            <a:pPr algn="l"/>
            <a:r>
              <a:rPr lang="en-US" sz="1800" b="0" i="0" u="none" strike="noStrike" baseline="0" dirty="0">
                <a:latin typeface="MinionPro-Regular" panose="02040503050201020203" pitchFamily="18" charset="0"/>
              </a:rPr>
              <a:t>Figure 15.2 illustrates how Windows applications can use ODBC, DAO, and RDO to</a:t>
            </a:r>
          </a:p>
          <a:p>
            <a:pPr marL="0" indent="0" algn="l">
              <a:buNone/>
            </a:pPr>
            <a:r>
              <a:rPr lang="en-US" sz="1800" b="0" i="0" u="none" strike="noStrike" baseline="0" dirty="0">
                <a:latin typeface="MinionPro-Regular" panose="02040503050201020203" pitchFamily="18" charset="0"/>
              </a:rPr>
              <a:t>access local and remote relational data sources.</a:t>
            </a:r>
          </a:p>
          <a:p>
            <a:pPr marL="0" indent="0" algn="l">
              <a:buNone/>
            </a:pPr>
            <a:endParaRPr lang="en-US" dirty="0"/>
          </a:p>
        </p:txBody>
      </p:sp>
      <p:pic>
        <p:nvPicPr>
          <p:cNvPr id="5" name="Picture 4">
            <a:extLst>
              <a:ext uri="{FF2B5EF4-FFF2-40B4-BE49-F238E27FC236}">
                <a16:creationId xmlns:a16="http://schemas.microsoft.com/office/drawing/2014/main" id="{25F79C3C-3A9F-43BC-B728-05CCBFA9B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678" y="1375575"/>
            <a:ext cx="4495800" cy="4962525"/>
          </a:xfrm>
          <a:prstGeom prst="rect">
            <a:avLst/>
          </a:prstGeom>
        </p:spPr>
      </p:pic>
      <p:sp>
        <p:nvSpPr>
          <p:cNvPr id="6" name="TextBox 5">
            <a:extLst>
              <a:ext uri="{FF2B5EF4-FFF2-40B4-BE49-F238E27FC236}">
                <a16:creationId xmlns:a16="http://schemas.microsoft.com/office/drawing/2014/main" id="{5829AD23-8D56-4623-A4BB-9343D4CAB53E}"/>
              </a:ext>
            </a:extLst>
          </p:cNvPr>
          <p:cNvSpPr txBox="1"/>
          <p:nvPr/>
        </p:nvSpPr>
        <p:spPr>
          <a:xfrm>
            <a:off x="5863905" y="1518407"/>
            <a:ext cx="3506598" cy="3139321"/>
          </a:xfrm>
          <a:prstGeom prst="rect">
            <a:avLst/>
          </a:prstGeom>
          <a:noFill/>
        </p:spPr>
        <p:txBody>
          <a:bodyPr wrap="square" rtlCol="0">
            <a:spAutoFit/>
          </a:bodyPr>
          <a:lstStyle/>
          <a:p>
            <a:r>
              <a:rPr lang="en-US" sz="1800" b="0" i="0" u="none" strike="noStrike" baseline="0" dirty="0">
                <a:latin typeface="MinionPro-Regular" panose="02040503050201020203" pitchFamily="18" charset="0"/>
              </a:rPr>
              <a:t>The basic </a:t>
            </a:r>
            <a:r>
              <a:rPr lang="en-US" sz="1800" b="1" i="0" u="none" strike="noStrike" baseline="0" dirty="0">
                <a:latin typeface="MinionPro-Regular" panose="02040503050201020203" pitchFamily="18" charset="0"/>
              </a:rPr>
              <a:t>ODBC architecture </a:t>
            </a:r>
            <a:r>
              <a:rPr lang="en-US" sz="1800" b="0" i="0" u="none" strike="noStrike" baseline="0" dirty="0">
                <a:latin typeface="MinionPro-Regular" panose="02040503050201020203" pitchFamily="18" charset="0"/>
              </a:rPr>
              <a:t>has three main components:</a:t>
            </a:r>
          </a:p>
          <a:p>
            <a:pPr marL="285750" indent="-285750">
              <a:buFont typeface="Wingdings" panose="05000000000000000000" pitchFamily="2" charset="2"/>
              <a:buChar char="q"/>
            </a:pPr>
            <a:r>
              <a:rPr lang="en-US" sz="1800" b="0" i="0" u="none" strike="noStrike" baseline="0" dirty="0">
                <a:solidFill>
                  <a:srgbClr val="000000"/>
                </a:solidFill>
                <a:latin typeface="MinionPro-Regular" panose="02040503050201020203" pitchFamily="18" charset="0"/>
              </a:rPr>
              <a:t>A high-level </a:t>
            </a:r>
            <a:r>
              <a:rPr lang="en-US" sz="1800" b="0" i="1" u="none" strike="noStrike" baseline="0" dirty="0">
                <a:solidFill>
                  <a:srgbClr val="000000"/>
                </a:solidFill>
                <a:latin typeface="MinionPro-It" panose="02040503050201090203" pitchFamily="18" charset="0"/>
              </a:rPr>
              <a:t>ODBC API </a:t>
            </a:r>
            <a:r>
              <a:rPr lang="en-US" sz="1800" b="0" i="0" u="none" strike="noStrike" baseline="0" dirty="0">
                <a:solidFill>
                  <a:srgbClr val="000000"/>
                </a:solidFill>
                <a:latin typeface="MinionPro-Regular" panose="02040503050201020203" pitchFamily="18" charset="0"/>
              </a:rPr>
              <a:t>through which application programs access ODBC functionality</a:t>
            </a:r>
          </a:p>
          <a:p>
            <a:pPr marL="285750" indent="-285750" algn="l">
              <a:buFont typeface="Wingdings" panose="05000000000000000000" pitchFamily="2" charset="2"/>
              <a:buChar char="q"/>
            </a:pPr>
            <a:r>
              <a:rPr lang="en-US" sz="1800" b="0" i="0" u="none" strike="noStrike" baseline="0" dirty="0">
                <a:solidFill>
                  <a:srgbClr val="000000"/>
                </a:solidFill>
                <a:latin typeface="MinionPro-Regular" panose="02040503050201020203" pitchFamily="18" charset="0"/>
              </a:rPr>
              <a:t>A </a:t>
            </a:r>
            <a:r>
              <a:rPr lang="en-US" sz="1800" b="0" i="1" u="none" strike="noStrike" baseline="0" dirty="0">
                <a:solidFill>
                  <a:srgbClr val="000000"/>
                </a:solidFill>
                <a:latin typeface="MinionPro-It" panose="02040503050201090203" pitchFamily="18" charset="0"/>
              </a:rPr>
              <a:t>driver manager </a:t>
            </a:r>
            <a:r>
              <a:rPr lang="en-US" sz="1800" b="0" i="0" u="none" strike="noStrike" baseline="0" dirty="0">
                <a:solidFill>
                  <a:srgbClr val="000000"/>
                </a:solidFill>
                <a:latin typeface="MinionPro-Regular" panose="02040503050201020203" pitchFamily="18" charset="0"/>
              </a:rPr>
              <a:t>that is in charge of managing all database connections</a:t>
            </a:r>
          </a:p>
          <a:p>
            <a:pPr marL="285750" indent="-285750" algn="l">
              <a:buFont typeface="Wingdings" panose="05000000000000000000" pitchFamily="2" charset="2"/>
              <a:buChar char="q"/>
            </a:pPr>
            <a:r>
              <a:rPr lang="en-US" sz="1800" b="0" i="0" u="none" strike="noStrike" baseline="0" dirty="0">
                <a:solidFill>
                  <a:srgbClr val="000000"/>
                </a:solidFill>
                <a:latin typeface="MinionPro-Regular" panose="02040503050201020203" pitchFamily="18" charset="0"/>
              </a:rPr>
              <a:t>An </a:t>
            </a:r>
            <a:r>
              <a:rPr lang="en-US" sz="1800" b="0" i="1" u="none" strike="noStrike" baseline="0" dirty="0">
                <a:solidFill>
                  <a:srgbClr val="000000"/>
                </a:solidFill>
                <a:latin typeface="MinionPro-It" panose="02040503050201090203" pitchFamily="18" charset="0"/>
              </a:rPr>
              <a:t>ODBC driver </a:t>
            </a:r>
            <a:r>
              <a:rPr lang="en-US" sz="1800" b="0" i="0" u="none" strike="noStrike" baseline="0" dirty="0">
                <a:solidFill>
                  <a:srgbClr val="000000"/>
                </a:solidFill>
                <a:latin typeface="MinionPro-Regular" panose="02040503050201020203" pitchFamily="18" charset="0"/>
              </a:rPr>
              <a:t>that communicates directly to the DBMS</a:t>
            </a:r>
            <a:endParaRPr lang="en-US" dirty="0"/>
          </a:p>
        </p:txBody>
      </p:sp>
    </p:spTree>
    <p:extLst>
      <p:ext uri="{BB962C8B-B14F-4D97-AF65-F5344CB8AC3E}">
        <p14:creationId xmlns:p14="http://schemas.microsoft.com/office/powerpoint/2010/main" val="208454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9B77-C026-4F62-A54F-5CB14AFC8C39}"/>
              </a:ext>
            </a:extLst>
          </p:cNvPr>
          <p:cNvSpPr>
            <a:spLocks noGrp="1"/>
          </p:cNvSpPr>
          <p:nvPr>
            <p:ph type="title"/>
          </p:nvPr>
        </p:nvSpPr>
        <p:spPr>
          <a:xfrm>
            <a:off x="677334" y="609600"/>
            <a:ext cx="8596668" cy="707472"/>
          </a:xfrm>
        </p:spPr>
        <p:txBody>
          <a:bodyPr/>
          <a:lstStyle/>
          <a:p>
            <a:pPr algn="ctr"/>
            <a:r>
              <a:rPr lang="en-US" dirty="0"/>
              <a:t>Java Database Connectivity</a:t>
            </a:r>
          </a:p>
        </p:txBody>
      </p:sp>
      <p:sp>
        <p:nvSpPr>
          <p:cNvPr id="3" name="Content Placeholder 2">
            <a:extLst>
              <a:ext uri="{FF2B5EF4-FFF2-40B4-BE49-F238E27FC236}">
                <a16:creationId xmlns:a16="http://schemas.microsoft.com/office/drawing/2014/main" id="{4753C547-A4F3-4FF7-A194-F84582B747B0}"/>
              </a:ext>
            </a:extLst>
          </p:cNvPr>
          <p:cNvSpPr>
            <a:spLocks noGrp="1"/>
          </p:cNvSpPr>
          <p:nvPr>
            <p:ph idx="1"/>
          </p:nvPr>
        </p:nvSpPr>
        <p:spPr>
          <a:xfrm>
            <a:off x="677334" y="1317072"/>
            <a:ext cx="8596668" cy="5217951"/>
          </a:xfrm>
        </p:spPr>
        <p:txBody>
          <a:bodyPr>
            <a:normAutofit fontScale="92500" lnSpcReduction="10000"/>
          </a:bodyPr>
          <a:lstStyle/>
          <a:p>
            <a:pPr algn="l"/>
            <a:r>
              <a:rPr lang="en-US" sz="1800" b="0" i="0" u="none" strike="noStrike" baseline="0" dirty="0">
                <a:solidFill>
                  <a:srgbClr val="085C8D"/>
                </a:solidFill>
                <a:latin typeface="MyriadPro-Semibold" panose="020B0603030403020204" pitchFamily="34" charset="0"/>
              </a:rPr>
              <a:t>Java </a:t>
            </a:r>
            <a:r>
              <a:rPr lang="en-US" sz="1800" b="0" i="0" u="none" strike="noStrike" baseline="0" dirty="0">
                <a:solidFill>
                  <a:srgbClr val="000000"/>
                </a:solidFill>
                <a:latin typeface="MinionPro-Regular" panose="02040503050201020203" pitchFamily="18" charset="0"/>
              </a:rPr>
              <a:t>is an object-oriented programming language developed by Sun Microsystems</a:t>
            </a:r>
          </a:p>
          <a:p>
            <a:pPr marL="0" indent="0" algn="l">
              <a:buNone/>
            </a:pPr>
            <a:r>
              <a:rPr lang="en-US" sz="1800" b="0" i="0" u="none" strike="noStrike" baseline="0" dirty="0">
                <a:solidFill>
                  <a:srgbClr val="000000"/>
                </a:solidFill>
                <a:latin typeface="MinionPro-Regular" panose="02040503050201020203" pitchFamily="18" charset="0"/>
              </a:rPr>
              <a:t>(acquired by Oracle in 2010) that runs on top of web browser software. </a:t>
            </a:r>
            <a:endParaRPr lang="en-US" dirty="0">
              <a:solidFill>
                <a:srgbClr val="000000"/>
              </a:solidFill>
              <a:latin typeface="MinionPro-Regular" panose="02040503050201020203" pitchFamily="18" charset="0"/>
            </a:endParaRPr>
          </a:p>
          <a:p>
            <a:pPr algn="l"/>
            <a:r>
              <a:rPr lang="en-US" sz="1800" b="0" i="0" u="none" strike="noStrike" baseline="0" dirty="0">
                <a:latin typeface="MinionPro-Regular" panose="02040503050201020203" pitchFamily="18" charset="0"/>
              </a:rPr>
              <a:t>Java is one of the most common programming languages for web development.</a:t>
            </a:r>
          </a:p>
          <a:p>
            <a:pPr algn="l"/>
            <a:r>
              <a:rPr lang="en-US" sz="1800" b="0" i="0" u="none" strike="noStrike" baseline="0" dirty="0">
                <a:latin typeface="MinionPro-Regular" panose="02040503050201020203" pitchFamily="18" charset="0"/>
              </a:rPr>
              <a:t>Sun Microsystems created Java as a “write once, run anywhere” environment, which means that a programmer can write a Java application once and then run it in multiple environments without any modification.</a:t>
            </a:r>
          </a:p>
          <a:p>
            <a:pPr algn="l"/>
            <a:r>
              <a:rPr lang="en-US" sz="1800" b="0" i="0" u="none" strike="noStrike" baseline="0" dirty="0">
                <a:latin typeface="MinionPro-Regular" panose="02040503050201020203" pitchFamily="18" charset="0"/>
              </a:rPr>
              <a:t>When Java applications need to access data outside the Java runtime environment, they</a:t>
            </a:r>
          </a:p>
          <a:p>
            <a:pPr marL="0" indent="0" algn="l">
              <a:buNone/>
            </a:pPr>
            <a:r>
              <a:rPr lang="en-US" sz="1800" b="0" i="0" u="none" strike="noStrike" baseline="0" dirty="0">
                <a:latin typeface="MinionPro-Regular" panose="02040503050201020203" pitchFamily="18" charset="0"/>
              </a:rPr>
              <a:t>use predefined application programming interfaces.</a:t>
            </a:r>
          </a:p>
          <a:p>
            <a:pPr algn="l">
              <a:buFont typeface="Wingdings" panose="05000000000000000000" pitchFamily="2" charset="2"/>
              <a:buChar char="q"/>
            </a:pPr>
            <a:r>
              <a:rPr lang="en-US" sz="1800" b="0" i="0" u="none" strike="noStrike" baseline="0" dirty="0">
                <a:solidFill>
                  <a:srgbClr val="085C8D"/>
                </a:solidFill>
                <a:latin typeface="MyriadPro-Semibold" panose="020B0603030403020204" pitchFamily="34" charset="0"/>
              </a:rPr>
              <a:t>Java Database Connectivity (JDBC) </a:t>
            </a:r>
            <a:r>
              <a:rPr lang="en-US" sz="1800" b="0" i="0" u="none" strike="noStrike" baseline="0" dirty="0">
                <a:solidFill>
                  <a:srgbClr val="000000"/>
                </a:solidFill>
                <a:latin typeface="MinionPro-Regular" panose="02040503050201020203" pitchFamily="18" charset="0"/>
              </a:rPr>
              <a:t>is an application programming interface that allows a Java program to interact with a wide range of data sources, including relational databases, tabular data sources, spreadsheets, and text files.</a:t>
            </a:r>
            <a:endParaRPr lang="en-US" sz="1800" b="0" i="0" u="none" strike="noStrike" baseline="0" dirty="0">
              <a:latin typeface="MinionPro-Regular" panose="02040503050201020203" pitchFamily="18" charset="0"/>
            </a:endParaRPr>
          </a:p>
          <a:p>
            <a:pPr algn="l">
              <a:buFont typeface="Wingdings" panose="05000000000000000000" pitchFamily="2" charset="2"/>
              <a:buChar char="q"/>
            </a:pPr>
            <a:r>
              <a:rPr lang="en-US" sz="1800" b="0" i="0" u="none" strike="noStrike" baseline="0" dirty="0">
                <a:latin typeface="MinionPro-Regular" panose="02040503050201020203" pitchFamily="18" charset="0"/>
              </a:rPr>
              <a:t>JDBC allows a Java program to establish a connection with a data source, prepare and send the SQL code to the database server, and process the result set.</a:t>
            </a:r>
          </a:p>
          <a:p>
            <a:pPr algn="l">
              <a:buFont typeface="Wingdings" panose="05000000000000000000" pitchFamily="2" charset="2"/>
              <a:buChar char="q"/>
            </a:pPr>
            <a:r>
              <a:rPr lang="en-US" sz="1800" b="0" i="0" u="none" strike="noStrike" baseline="0" dirty="0">
                <a:latin typeface="MinionPro-Regular" panose="02040503050201020203" pitchFamily="18" charset="0"/>
              </a:rPr>
              <a:t>JDBC allows programmers to use their SQL skills to manipulate the data in the company’s databases.</a:t>
            </a:r>
          </a:p>
          <a:p>
            <a:pPr algn="l">
              <a:buFont typeface="Wingdings" panose="05000000000000000000" pitchFamily="2" charset="2"/>
              <a:buChar char="q"/>
            </a:pPr>
            <a:r>
              <a:rPr lang="en-US" sz="1800" b="0" i="0" u="none" strike="noStrike" baseline="0" dirty="0">
                <a:latin typeface="MinionPro-Regular" panose="02040503050201020203" pitchFamily="18" charset="0"/>
              </a:rPr>
              <a:t>JDBC allows direct access to a database server or access via database middleware.</a:t>
            </a:r>
            <a:endParaRPr lang="en-US" dirty="0"/>
          </a:p>
        </p:txBody>
      </p:sp>
    </p:spTree>
    <p:extLst>
      <p:ext uri="{BB962C8B-B14F-4D97-AF65-F5344CB8AC3E}">
        <p14:creationId xmlns:p14="http://schemas.microsoft.com/office/powerpoint/2010/main" val="121872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31386D-3F30-40CD-BA96-F85C102C2216}"/>
              </a:ext>
            </a:extLst>
          </p:cNvPr>
          <p:cNvPicPr>
            <a:picLocks noGrp="1" noChangeAspect="1"/>
          </p:cNvPicPr>
          <p:nvPr>
            <p:ph idx="1"/>
          </p:nvPr>
        </p:nvPicPr>
        <p:blipFill>
          <a:blip r:embed="rId2"/>
          <a:stretch>
            <a:fillRect/>
          </a:stretch>
        </p:blipFill>
        <p:spPr>
          <a:xfrm>
            <a:off x="855677" y="721453"/>
            <a:ext cx="7760615" cy="5025006"/>
          </a:xfrm>
        </p:spPr>
      </p:pic>
    </p:spTree>
    <p:extLst>
      <p:ext uri="{BB962C8B-B14F-4D97-AF65-F5344CB8AC3E}">
        <p14:creationId xmlns:p14="http://schemas.microsoft.com/office/powerpoint/2010/main" val="8792334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2497</Words>
  <Application>Microsoft Office PowerPoint</Application>
  <PresentationFormat>Widescreen</PresentationFormat>
  <Paragraphs>191</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Courier New</vt:lpstr>
      <vt:lpstr>MinionPro-It</vt:lpstr>
      <vt:lpstr>MinionPro-Regular</vt:lpstr>
      <vt:lpstr>MyriadPro-Semibold</vt:lpstr>
      <vt:lpstr>Open Sans</vt:lpstr>
      <vt:lpstr>SourceSansPro</vt:lpstr>
      <vt:lpstr>Times New Roman</vt:lpstr>
      <vt:lpstr>Trebuchet MS</vt:lpstr>
      <vt:lpstr>Wingdings</vt:lpstr>
      <vt:lpstr>Wingdings 3</vt:lpstr>
      <vt:lpstr>Facet</vt:lpstr>
      <vt:lpstr>IS-456: Database Management Systems</vt:lpstr>
      <vt:lpstr>Topics</vt:lpstr>
      <vt:lpstr>Database Connectivity</vt:lpstr>
      <vt:lpstr>Database Connectivity Continue…</vt:lpstr>
      <vt:lpstr>ODBC, DAO, and RDO</vt:lpstr>
      <vt:lpstr>ODBC, DAO, and RDO Cont.</vt:lpstr>
      <vt:lpstr>PowerPoint Presentation</vt:lpstr>
      <vt:lpstr>Java Database Connectivity</vt:lpstr>
      <vt:lpstr>PowerPoint Presentation</vt:lpstr>
      <vt:lpstr>Database Internet Connectivity</vt:lpstr>
      <vt:lpstr>Web server Interfaces</vt:lpstr>
      <vt:lpstr>PowerPoint Presentation</vt:lpstr>
      <vt:lpstr>Client-Side Extensions</vt:lpstr>
      <vt:lpstr>Web Application Servers</vt:lpstr>
      <vt:lpstr>Extensible Markup Language (XML)</vt:lpstr>
      <vt:lpstr>Cloud Computing Services</vt:lpstr>
      <vt:lpstr>Cloud Implementation Types</vt:lpstr>
      <vt:lpstr>Type of Cloud Services</vt:lpstr>
      <vt:lpstr>PowerPoint Presentation</vt:lpstr>
      <vt:lpstr>PowerPoint Presentation</vt:lpstr>
      <vt:lpstr>Blockchain database Technology</vt:lpstr>
      <vt:lpstr>Blockchain vs. Bitcoin </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2022-09-03T10:58:03Z</dcterms:created>
  <dcterms:modified xsi:type="dcterms:W3CDTF">2022-09-03T11:17:34Z</dcterms:modified>
</cp:coreProperties>
</file>