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</p:sldIdLst>
  <p:sldSz cx="9144000" cy="6858000" type="screen4x3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1021" autoAdjust="0"/>
  </p:normalViewPr>
  <p:slideViewPr>
    <p:cSldViewPr>
      <p:cViewPr varScale="1">
        <p:scale>
          <a:sx n="64" d="100"/>
          <a:sy n="64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EDCB-8996-4D8E-B6BE-DA075BB2FAB2}" type="datetimeFigureOut">
              <a:rPr lang="fr-FR" smtClean="0"/>
              <a:pPr/>
              <a:t>01/04/2011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16949-C402-4BCE-AC7D-AFF8AC7F98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F5D3-79C5-420E-94A6-2E97AD1C03A1}" type="datetimeFigureOut">
              <a:rPr lang="fr-FR" smtClean="0"/>
              <a:pPr/>
              <a:t>01/04/2011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9196E-A30A-454D-86EE-2B641E806E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Présenter l’équipe et le rôle de chacun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qu’il existe une interface type développeur « </a:t>
            </a:r>
            <a:r>
              <a:rPr lang="fr-FR" dirty="0" err="1" smtClean="0"/>
              <a:t>simplaAdmin</a:t>
            </a:r>
            <a:r>
              <a:rPr lang="fr-FR" dirty="0" smtClean="0"/>
              <a:t> » pour gérer</a:t>
            </a:r>
            <a:r>
              <a:rPr lang="fr-FR" baseline="0" dirty="0" smtClean="0"/>
              <a:t> la structure et le contenu</a:t>
            </a:r>
            <a:endParaRPr lang="fr-FR" dirty="0" smtClean="0"/>
          </a:p>
          <a:p>
            <a:r>
              <a:rPr lang="fr-FR" dirty="0" smtClean="0"/>
              <a:t>et une interface de gestion type webmaster (DT) pour la</a:t>
            </a:r>
            <a:r>
              <a:rPr lang="fr-FR" baseline="0" dirty="0" smtClean="0"/>
              <a:t> gestion du contenu en FO.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séparation permet de fournir une interface claire au client sans pour autant négliger les possibilité d’évolution pour le développeur.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qu’il es possible de modifier</a:t>
            </a:r>
            <a:r>
              <a:rPr lang="fr-FR" baseline="0" dirty="0" smtClean="0"/>
              <a:t> la structure des objets utilisable via l’interface développeur (</a:t>
            </a:r>
            <a:r>
              <a:rPr lang="fr-FR" baseline="0" dirty="0" err="1" smtClean="0"/>
              <a:t>simplaAdmin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Il en découle que les formulaires d’édition se mettent à jour automatiquement, aucune modification dans le code et en base n’es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que le site fonctionne correctement sans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L’intégralité des fonctionnalité </a:t>
            </a:r>
            <a:r>
              <a:rPr lang="fr-FR" dirty="0" err="1" smtClean="0"/>
              <a:t>Js</a:t>
            </a:r>
            <a:r>
              <a:rPr lang="fr-FR" dirty="0" smtClean="0"/>
              <a:t> sont avant tout de vrai fonctionnalités surchargé.</a:t>
            </a:r>
          </a:p>
          <a:p>
            <a:endParaRPr lang="fr-FR" dirty="0" smtClean="0"/>
          </a:p>
          <a:p>
            <a:r>
              <a:rPr lang="fr-FR" dirty="0" smtClean="0"/>
              <a:t>En cas d’absence de JS, les </a:t>
            </a:r>
            <a:r>
              <a:rPr lang="fr-FR" dirty="0" err="1" smtClean="0"/>
              <a:t>popin</a:t>
            </a:r>
            <a:r>
              <a:rPr lang="fr-FR" dirty="0" smtClean="0"/>
              <a:t> sont remplacé par de vrais pages avec de vrais url.</a:t>
            </a:r>
          </a:p>
          <a:p>
            <a:r>
              <a:rPr lang="fr-FR" dirty="0" smtClean="0"/>
              <a:t>De même, les texte type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cufon</a:t>
            </a:r>
            <a:r>
              <a:rPr lang="fr-FR" baseline="0" dirty="0" smtClean="0"/>
              <a:t> sont de vrais textes. =&gt; Répond au normes d’</a:t>
            </a:r>
            <a:r>
              <a:rPr lang="fr-FR" baseline="0" dirty="0" err="1" smtClean="0"/>
              <a:t>accéssibilité</a:t>
            </a:r>
            <a:r>
              <a:rPr lang="fr-FR" baseline="0" dirty="0" smtClean="0"/>
              <a:t> du WCAG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la validation</a:t>
            </a:r>
            <a:r>
              <a:rPr lang="fr-FR" baseline="0" dirty="0" smtClean="0"/>
              <a:t> W3C en </a:t>
            </a:r>
            <a:r>
              <a:rPr lang="fr-FR" baseline="0" dirty="0" err="1" smtClean="0"/>
              <a:t>Xhtml</a:t>
            </a:r>
            <a:r>
              <a:rPr lang="fr-FR" baseline="0" dirty="0" smtClean="0"/>
              <a:t> STRICT,</a:t>
            </a:r>
          </a:p>
          <a:p>
            <a:r>
              <a:rPr lang="fr-FR" baseline="0" dirty="0" smtClean="0"/>
              <a:t>Des images compressé, </a:t>
            </a:r>
          </a:p>
          <a:p>
            <a:r>
              <a:rPr lang="fr-FR" baseline="0" dirty="0" smtClean="0"/>
              <a:t>Des fichiers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js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minifier</a:t>
            </a:r>
            <a:r>
              <a:rPr lang="fr-FR" baseline="0" dirty="0" smtClean="0"/>
              <a:t> et assemblé.</a:t>
            </a:r>
          </a:p>
          <a:p>
            <a:endParaRPr lang="fr-FR" baseline="0" dirty="0" smtClean="0"/>
          </a:p>
          <a:p>
            <a:r>
              <a:rPr lang="fr-FR" b="1" baseline="0" dirty="0" err="1" smtClean="0"/>
              <a:t>Gtmetrix</a:t>
            </a:r>
            <a:r>
              <a:rPr lang="fr-FR" b="1" baseline="0" dirty="0" smtClean="0"/>
              <a:t> :</a:t>
            </a:r>
          </a:p>
          <a:p>
            <a:pPr lvl="1"/>
            <a:r>
              <a:rPr lang="fr-FR" baseline="0" dirty="0" smtClean="0">
                <a:solidFill>
                  <a:schemeClr val="accent3"/>
                </a:solidFill>
              </a:rPr>
              <a:t>Speed grade 99% (A) (97% avec </a:t>
            </a:r>
            <a:r>
              <a:rPr lang="fr-FR" baseline="0" dirty="0" err="1" smtClean="0">
                <a:solidFill>
                  <a:schemeClr val="accent3"/>
                </a:solidFill>
              </a:rPr>
              <a:t>Yslow</a:t>
            </a:r>
            <a:r>
              <a:rPr lang="fr-FR" baseline="0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fr-FR" baseline="0" dirty="0" smtClean="0"/>
              <a:t>Fb : 95% (A)</a:t>
            </a:r>
          </a:p>
          <a:p>
            <a:pPr lvl="1"/>
            <a:r>
              <a:rPr lang="fr-FR" baseline="0" dirty="0" smtClean="0"/>
              <a:t>Clefs du net : 72% (C)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Juste </a:t>
            </a:r>
            <a:r>
              <a:rPr lang="fr-FR" smtClean="0"/>
              <a:t>pour trôler </a:t>
            </a:r>
            <a:r>
              <a:rPr lang="fr-FR" dirty="0" smtClean="0"/>
              <a:t>un peut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</a:t>
            </a:r>
            <a:r>
              <a:rPr lang="fr-FR" baseline="0" dirty="0" smtClean="0"/>
              <a:t> la reprise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développer lors du projet SEL ::</a:t>
            </a:r>
          </a:p>
          <a:p>
            <a:pPr>
              <a:buFontTx/>
              <a:buChar char="-"/>
            </a:pPr>
            <a:r>
              <a:rPr lang="fr-FR" baseline="0" dirty="0" smtClean="0"/>
              <a:t> MVC, écouteurs, système de 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, formulaires automatique ..</a:t>
            </a:r>
          </a:p>
          <a:p>
            <a:pPr>
              <a:buFontTx/>
              <a:buChar char="-"/>
            </a:pPr>
            <a:r>
              <a:rPr lang="fr-FR" dirty="0" smtClean="0"/>
              <a:t> Philosophie</a:t>
            </a:r>
            <a:r>
              <a:rPr lang="fr-FR" baseline="0" dirty="0" smtClean="0"/>
              <a:t> : </a:t>
            </a:r>
            <a:r>
              <a:rPr lang="fr-FR" dirty="0" smtClean="0"/>
              <a:t>Ne jamais développer pour développer, toujours penser à la</a:t>
            </a:r>
            <a:r>
              <a:rPr lang="fr-FR" baseline="0" dirty="0" smtClean="0"/>
              <a:t> réutilisation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des avantages de la POO :</a:t>
            </a:r>
          </a:p>
          <a:p>
            <a:pPr>
              <a:buFontTx/>
              <a:buChar char="-"/>
            </a:pPr>
            <a:r>
              <a:rPr lang="fr-FR" dirty="0" smtClean="0"/>
              <a:t> Code facilement</a:t>
            </a:r>
            <a:r>
              <a:rPr lang="fr-FR" baseline="0" dirty="0" smtClean="0"/>
              <a:t> maintenable</a:t>
            </a:r>
          </a:p>
          <a:p>
            <a:pPr>
              <a:buFontTx/>
              <a:buChar char="-"/>
            </a:pPr>
            <a:r>
              <a:rPr lang="fr-FR" baseline="0" dirty="0" smtClean="0"/>
              <a:t> Facile à exporter</a:t>
            </a:r>
          </a:p>
          <a:p>
            <a:pPr>
              <a:buFontTx/>
              <a:buChar char="-"/>
            </a:pPr>
            <a:r>
              <a:rPr lang="fr-FR" baseline="0" dirty="0" smtClean="0"/>
              <a:t> Harmonisation de la structure du code et des nom de méthodes</a:t>
            </a:r>
          </a:p>
          <a:p>
            <a:pPr>
              <a:buFontTx/>
              <a:buChar char="-"/>
            </a:pPr>
            <a:r>
              <a:rPr lang="fr-FR" baseline="0" dirty="0" smtClean="0"/>
              <a:t> Héritage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Mysql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Mysql</a:t>
            </a:r>
            <a:r>
              <a:rPr lang="fr-FR" dirty="0" smtClean="0"/>
              <a:t> n’est pas orienté objet</a:t>
            </a:r>
            <a:r>
              <a:rPr lang="fr-FR" baseline="0" dirty="0" smtClean="0"/>
              <a:t> ; enregistrer un objet est délicat,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Nécéssite</a:t>
            </a:r>
            <a:r>
              <a:rPr lang="fr-FR" dirty="0" smtClean="0"/>
              <a:t> de clairement définir tout les besoins</a:t>
            </a:r>
            <a:r>
              <a:rPr lang="fr-FR" baseline="0" dirty="0" smtClean="0"/>
              <a:t> actuel et à venir en vue de faire un MCD,</a:t>
            </a:r>
          </a:p>
          <a:p>
            <a:pPr>
              <a:buFontTx/>
              <a:buChar char="-"/>
            </a:pPr>
            <a:r>
              <a:rPr lang="fr-FR" baseline="0" dirty="0" smtClean="0"/>
              <a:t> N’est pas évolutif,</a:t>
            </a:r>
          </a:p>
          <a:p>
            <a:pPr>
              <a:buFontTx/>
              <a:buChar char="-"/>
            </a:pPr>
            <a:r>
              <a:rPr lang="fr-FR" baseline="0" dirty="0" smtClean="0"/>
              <a:t> Relativement lent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mongoDB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Définir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NoSQL</a:t>
            </a:r>
            <a:r>
              <a:rPr lang="fr-FR" baseline="0" dirty="0" smtClean="0"/>
              <a:t> (Not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SQL),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bases “orientées document”,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 </a:t>
            </a:r>
            <a:r>
              <a:rPr lang="fr-FR" baseline="0" dirty="0" err="1" smtClean="0"/>
              <a:t>SchemaLess</a:t>
            </a:r>
            <a:r>
              <a:rPr lang="fr-FR" baseline="0" dirty="0" smtClean="0"/>
              <a:t> : plus besoin de définir à l’avance toutes les possibles évolutions d’un projet, la structure peut être modifié,</a:t>
            </a:r>
          </a:p>
          <a:p>
            <a:pPr>
              <a:buFontTx/>
              <a:buChar char="-"/>
            </a:pPr>
            <a:r>
              <a:rPr lang="fr-FR" baseline="0" dirty="0" smtClean="0"/>
              <a:t> Enregistrement d’objet entier, « non atomique ». Récupération tel qu’ils ont été enregistré =&gt; fini les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d’encodage.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less</a:t>
            </a:r>
            <a:r>
              <a:rPr lang="fr-FR" dirty="0" smtClean="0"/>
              <a:t> CSS ::</a:t>
            </a:r>
          </a:p>
          <a:p>
            <a:r>
              <a:rPr lang="fr-FR" dirty="0" smtClean="0"/>
              <a:t>-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n’est pas un langage de programmation, pas de variable, fonctions et héritage.</a:t>
            </a:r>
          </a:p>
          <a:p>
            <a:pPr>
              <a:buFontTx/>
              <a:buChar char="-"/>
            </a:pPr>
            <a:r>
              <a:rPr lang="fr-FR" baseline="0" dirty="0" smtClean="0"/>
              <a:t> L’écriture du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peut être longue et donc crée des erreurs d’écriture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less</a:t>
            </a:r>
            <a:r>
              <a:rPr lang="fr-FR" dirty="0" smtClean="0"/>
              <a:t> CSS et </a:t>
            </a:r>
            <a:r>
              <a:rPr lang="fr-FR" dirty="0" err="1" smtClean="0"/>
              <a:t>lessPHP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Css</a:t>
            </a:r>
            <a:r>
              <a:rPr lang="fr-FR" baseline="0" dirty="0" smtClean="0"/>
              <a:t> admet une réel logique algorithmique en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, fonctions, variable et héritage,</a:t>
            </a:r>
          </a:p>
          <a:p>
            <a:pPr>
              <a:buFontTx/>
              <a:buChar char="-"/>
            </a:pP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permet de gagner du temps, et évite la redondance de saisie (et donc les erreurs),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est avant tout un fichiers JavaScript qui compile notre code « 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 » en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normalisé,</a:t>
            </a:r>
          </a:p>
          <a:p>
            <a:pPr>
              <a:buFontTx/>
              <a:buChar char="-"/>
            </a:pPr>
            <a:r>
              <a:rPr lang="fr-FR" baseline="0" dirty="0" smtClean="0"/>
              <a:t> Pour combler les problèmes du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LessPhp</a:t>
            </a:r>
            <a:r>
              <a:rPr lang="fr-FR" baseline="0" dirty="0" smtClean="0"/>
              <a:t> à été crée et compile en amont le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Du sur-mesure</a:t>
            </a:r>
            <a:r>
              <a:rPr lang="fr-FR" baseline="0" dirty="0" smtClean="0"/>
              <a:t> OUI mais on ne recrée par la roue pour autant, au risque de faire des ratés et de perdre énormément de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qu’utiliser des librairies externes</a:t>
            </a:r>
            <a:r>
              <a:rPr lang="fr-FR" baseline="0" dirty="0" smtClean="0"/>
              <a:t> permet de gagner du temps et de gagner en possibilité rapidement.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6115" y="6298760"/>
            <a:ext cx="965041" cy="416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6115" y="6298760"/>
            <a:ext cx="965041" cy="416388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642910" y="2071686"/>
            <a:ext cx="7858153" cy="107156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algn="ctr"/>
            <a:r>
              <a:rPr lang="fr-FR" sz="3200" dirty="0" err="1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Lorem</a:t>
            </a:r>
            <a:r>
              <a:rPr lang="fr-FR" sz="3200" dirty="0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ipsum</a:t>
            </a:r>
            <a:endParaRPr lang="fr-FR" sz="3200" dirty="0">
              <a:solidFill>
                <a:schemeClr val="bg1"/>
              </a:solidFill>
              <a:latin typeface="Futurist Fixed-width" pitchFamily="2" charset="0"/>
              <a:ea typeface="Discoid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ACEAA-9BC2-46D3-82A9-7910C235E3E0}" type="datetimeFigureOut">
              <a:rPr lang="en-US"/>
              <a:pPr>
                <a:defRPr/>
              </a:pPr>
              <a:t>4/1/2011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F191-5537-4E81-B12A-5E6B28828D8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E687-F6CD-4040-A565-EDD605683E9A}" type="datetimeFigureOut">
              <a:rPr lang="fr-FR" smtClean="0"/>
              <a:pPr/>
              <a:t>01/04/2011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EE2C-5B53-40C7-B919-CD3838700A22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background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64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4143380"/>
            <a:ext cx="79296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Futurist Fixed-width" pitchFamily="2" charset="0"/>
              </a:rPr>
              <a:t>SELF:: </a:t>
            </a:r>
          </a:p>
          <a:p>
            <a:endParaRPr lang="fr-FR" b="1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Futurist Fixed-width" pitchFamily="2" charset="0"/>
              </a:rPr>
              <a:t>{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Fabien,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Thomas,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Jean-Baptiste,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</a:t>
            </a:r>
            <a:r>
              <a:rPr lang="fr-FR" dirty="0" err="1" smtClean="0">
                <a:solidFill>
                  <a:schemeClr val="bg1"/>
                </a:solidFill>
                <a:latin typeface="Futurist Fixed-width" pitchFamily="2" charset="0"/>
              </a:rPr>
              <a:t>Khelaf</a:t>
            </a:r>
            <a:endParaRPr lang="fr-FR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Futurist Fixed-width" pitchFamily="2" charset="0"/>
              </a:rPr>
              <a:t>} </a:t>
            </a:r>
            <a:endParaRPr lang="fr-FR" dirty="0">
              <a:solidFill>
                <a:srgbClr val="C00000"/>
              </a:solidFill>
              <a:latin typeface="Futurist Fixed-width" pitchFamily="2" charset="0"/>
            </a:endParaRPr>
          </a:p>
        </p:txBody>
      </p:sp>
      <p:pic>
        <p:nvPicPr>
          <p:cNvPr id="4" name="Image 3" descr="logo_blan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302" y="1071546"/>
            <a:ext cx="3952400" cy="197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42910" y="1357298"/>
            <a:ext cx="7858153" cy="1071562"/>
          </a:xfrm>
        </p:spPr>
        <p:txBody>
          <a:bodyPr/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Développeur != Webmaster</a:t>
            </a:r>
          </a:p>
          <a:p>
            <a:pPr algn="ctr"/>
            <a:endParaRPr lang="fr-FR" sz="2400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Chacun son interface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4104" name="Picture 8" descr="http://www.argosyconsole.com/images/argosy_hermanmillerchairs/argosy_hermanmiller_EmbodyCha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4429156" cy="288442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DB 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=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Structure 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endParaRPr lang="fr-FR" sz="28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Futurist Fixed-width" pitchFamily="2" charset="0"/>
              </a:rPr>
              <a:t>Javascript</a:t>
            </a: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non intrusive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/>
                <a:latin typeface="Futurist Fixed-width" pitchFamily="2" charset="0"/>
              </a:rPr>
              <a:t>Optimisation</a:t>
            </a:r>
            <a:endParaRPr lang="fr-FR" dirty="0">
              <a:solidFill>
                <a:schemeClr val="bg1"/>
              </a:solidFill>
              <a:effectLst/>
              <a:latin typeface="Futurist Fixed-width" pitchFamily="2" charset="0"/>
            </a:endParaRPr>
          </a:p>
        </p:txBody>
      </p:sp>
      <p:pic>
        <p:nvPicPr>
          <p:cNvPr id="3" name="Image 2" descr="W3C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057655"/>
            <a:ext cx="1571636" cy="94298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4" name="Image 3" descr="an_gt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4071942"/>
            <a:ext cx="2643206" cy="93833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052" name="Picture 4" descr="http://www.italomaia.com/media/uploads/blog/ysl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4001686"/>
            <a:ext cx="1785950" cy="10894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1785958" y="928670"/>
            <a:ext cx="5715000" cy="2714644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Léger,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Complet,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	Adapter,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		Evolutif.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5" name="Image 4" descr="logo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207098"/>
            <a:ext cx="3860318" cy="16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0034" y="571480"/>
            <a:ext cx="8072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chemeClr val="bg1"/>
                </a:solidFill>
                <a:latin typeface="Futurist Fixed-width" pitchFamily="2" charset="0"/>
              </a:rPr>
              <a:t>Glovz</a:t>
            </a:r>
            <a:endParaRPr lang="fr-FR" sz="2800" b="1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algn="ctr"/>
            <a:r>
              <a:rPr lang="fr-FR" sz="5400" b="1" dirty="0" smtClean="0">
                <a:solidFill>
                  <a:schemeClr val="bg1"/>
                </a:solidFill>
                <a:latin typeface="Futurist Fixed-width" pitchFamily="2" charset="0"/>
              </a:rPr>
              <a:t>vs </a:t>
            </a:r>
          </a:p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Futurist Fixed-width" pitchFamily="2" charset="0"/>
              </a:rPr>
              <a:t>Les Clefs du net</a:t>
            </a:r>
            <a:endParaRPr lang="fr-FR" sz="2800" b="1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071538" y="3143248"/>
          <a:ext cx="7048527" cy="270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49509"/>
                <a:gridCol w="2349509"/>
                <a:gridCol w="2349509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Critères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Glovz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CDN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 err="1" smtClean="0"/>
                        <a:t>Doctype</a:t>
                      </a:r>
                      <a:endParaRPr lang="fr-FR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XHTML Strict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XHTML </a:t>
                      </a:r>
                      <a:r>
                        <a:rPr lang="fr-FR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Transitionel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 smtClean="0"/>
                        <a:t>GT </a:t>
                      </a:r>
                      <a:r>
                        <a:rPr lang="fr-FR" b="1" i="0" dirty="0" err="1" smtClean="0"/>
                        <a:t>Metrix</a:t>
                      </a:r>
                      <a:endParaRPr lang="fr-FR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99 %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72 %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YSlow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97 %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70 %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CMS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Custom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Wordpress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Du sel au poivre</a:t>
            </a:r>
          </a:p>
        </p:txBody>
      </p:sp>
      <p:pic>
        <p:nvPicPr>
          <p:cNvPr id="15362" name="Picture 2" descr="http://lh5.ggpht.com/__fVQPbBZw2g/Sii6aaVfdFI/AAAAAAAAT_0/RDhVTnYUYEI/salt_pepper_battery%5B10%5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928934"/>
            <a:ext cx="4286250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Le tout objet ?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Futurist Fixed-width" pitchFamily="2" charset="0"/>
              </a:rPr>
              <a:t>Mysql</a:t>
            </a: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 != POO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ngo-db-hug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857232"/>
            <a:ext cx="3929058" cy="130968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5786" y="3071810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$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object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-&gt;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save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();</a:t>
            </a:r>
          </a:p>
          <a:p>
            <a:endParaRPr lang="fr-FR" sz="2800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endParaRPr lang="fr-FR" sz="28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CSS </a:t>
            </a: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  <a:sym typeface="Wingdings" pitchFamily="2" charset="2"/>
              </a:rPr>
              <a:t>!= POO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ss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285860"/>
            <a:ext cx="1895475" cy="77152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571744"/>
            <a:ext cx="5663815" cy="303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roue-car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0868" y="3143248"/>
            <a:ext cx="2997772" cy="3448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0" y="1142984"/>
            <a:ext cx="9144000" cy="107156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Ne jamais recréer la roue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4744" y="3753153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Perte de temps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29058" y="478632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Risque de bugs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571472" y="1000108"/>
            <a:ext cx="7858153" cy="107156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Réutiliser des bibliothèques externes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6" name="Image 5" descr="html2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174603" cy="698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 descr="Smart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3786190"/>
            <a:ext cx="23812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phpmail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5000636"/>
            <a:ext cx="3429000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lessc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5429264"/>
            <a:ext cx="1895475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3062</TotalTime>
  <Words>566</Words>
  <Application>Microsoft Office PowerPoint</Application>
  <PresentationFormat>Affichage à l'écran (4:3)</PresentationFormat>
  <Paragraphs>113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Thomas</cp:lastModifiedBy>
  <cp:revision>152</cp:revision>
  <dcterms:created xsi:type="dcterms:W3CDTF">2011-03-30T19:38:29Z</dcterms:created>
  <dcterms:modified xsi:type="dcterms:W3CDTF">2011-04-03T10:00:35Z</dcterms:modified>
</cp:coreProperties>
</file>