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70" r:id="rId13"/>
    <p:sldId id="269" r:id="rId14"/>
    <p:sldId id="268" r:id="rId15"/>
    <p:sldId id="271" r:id="rId16"/>
  </p:sldIdLst>
  <p:sldSz cx="9144000" cy="6858000" type="screen4x3"/>
  <p:notesSz cx="6858000" cy="9144000"/>
  <p:custDataLst>
    <p:tags r:id="rId19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09" autoAdjust="0"/>
    <p:restoredTop sz="91021" autoAdjust="0"/>
  </p:normalViewPr>
  <p:slideViewPr>
    <p:cSldViewPr>
      <p:cViewPr varScale="1">
        <p:scale>
          <a:sx n="64" d="100"/>
          <a:sy n="64" d="100"/>
        </p:scale>
        <p:origin x="-14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6EDCB-8996-4D8E-B6BE-DA075BB2FAB2}" type="datetimeFigureOut">
              <a:rPr lang="fr-FR" smtClean="0"/>
              <a:pPr/>
              <a:t>03/04/2011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16949-C402-4BCE-AC7D-AFF8AC7F989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89197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F5D3-79C5-420E-94A6-2E97AD1C03A1}" type="datetimeFigureOut">
              <a:rPr lang="fr-FR" smtClean="0"/>
              <a:pPr/>
              <a:t>03/04/2011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9196E-A30A-454D-86EE-2B641E806E2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9118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Présenter l’équipe et le rôle de chacun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Expliquer qu’il existe une interface type développeur « </a:t>
            </a:r>
            <a:r>
              <a:rPr lang="fr-FR" dirty="0" err="1" smtClean="0"/>
              <a:t>simplaAdmin</a:t>
            </a:r>
            <a:r>
              <a:rPr lang="fr-FR" dirty="0" smtClean="0"/>
              <a:t> » pour gérer</a:t>
            </a:r>
            <a:r>
              <a:rPr lang="fr-FR" baseline="0" dirty="0" smtClean="0"/>
              <a:t> la structure et le contenu</a:t>
            </a:r>
            <a:endParaRPr lang="fr-FR" dirty="0" smtClean="0"/>
          </a:p>
          <a:p>
            <a:r>
              <a:rPr lang="fr-FR" dirty="0" smtClean="0"/>
              <a:t>et une interface de gestion type webmaster (DT) pour la</a:t>
            </a:r>
            <a:r>
              <a:rPr lang="fr-FR" baseline="0" dirty="0" smtClean="0"/>
              <a:t> gestion du contenu en FO.</a:t>
            </a:r>
          </a:p>
          <a:p>
            <a:endParaRPr lang="fr-FR" baseline="0" dirty="0" smtClean="0"/>
          </a:p>
          <a:p>
            <a:r>
              <a:rPr lang="fr-FR" baseline="0" dirty="0" smtClean="0"/>
              <a:t>La séparation permet de fournir une interface claire au client sans pour autant négliger les possibilité d’évolution pour le développeur.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Expliquer qu’il es possible de modifier</a:t>
            </a:r>
            <a:r>
              <a:rPr lang="fr-FR" baseline="0" dirty="0" smtClean="0"/>
              <a:t> la structure des objets utilisable via l’interface développeur (</a:t>
            </a:r>
            <a:r>
              <a:rPr lang="fr-FR" baseline="0" dirty="0" err="1" smtClean="0"/>
              <a:t>simplaAdmin</a:t>
            </a:r>
            <a:r>
              <a:rPr lang="fr-FR" baseline="0" dirty="0" smtClean="0"/>
              <a:t>)</a:t>
            </a:r>
          </a:p>
          <a:p>
            <a:r>
              <a:rPr lang="fr-FR" baseline="0" dirty="0" smtClean="0"/>
              <a:t>Il en découle que les formulaires d’édition se mettent à jour automatiquement, aucune modification dans le code et en base n’es nécessaire.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Expliquer que le site fonctionne correctement sans </a:t>
            </a:r>
            <a:r>
              <a:rPr lang="fr-FR" dirty="0" err="1" smtClean="0"/>
              <a:t>Javascript</a:t>
            </a:r>
            <a:r>
              <a:rPr lang="fr-FR" dirty="0" smtClean="0"/>
              <a:t>.</a:t>
            </a:r>
          </a:p>
          <a:p>
            <a:r>
              <a:rPr lang="fr-FR" dirty="0" smtClean="0"/>
              <a:t>L’intégralité des fonctionnalité </a:t>
            </a:r>
            <a:r>
              <a:rPr lang="fr-FR" dirty="0" err="1" smtClean="0"/>
              <a:t>Js</a:t>
            </a:r>
            <a:r>
              <a:rPr lang="fr-FR" dirty="0" smtClean="0"/>
              <a:t> sont avant tout de vrai fonctionnalités surchargé.</a:t>
            </a:r>
          </a:p>
          <a:p>
            <a:endParaRPr lang="fr-FR" dirty="0" smtClean="0"/>
          </a:p>
          <a:p>
            <a:r>
              <a:rPr lang="fr-FR" dirty="0" smtClean="0"/>
              <a:t>En cas d’absence de JS, les </a:t>
            </a:r>
            <a:r>
              <a:rPr lang="fr-FR" dirty="0" err="1" smtClean="0"/>
              <a:t>popin</a:t>
            </a:r>
            <a:r>
              <a:rPr lang="fr-FR" dirty="0" smtClean="0"/>
              <a:t> sont remplacé par de vrais pages avec de vrais url.</a:t>
            </a:r>
          </a:p>
          <a:p>
            <a:r>
              <a:rPr lang="fr-FR" dirty="0" smtClean="0"/>
              <a:t>De même, les texte type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cufon</a:t>
            </a:r>
            <a:r>
              <a:rPr lang="fr-FR" baseline="0" dirty="0" smtClean="0"/>
              <a:t> sont de vrais textes. =&gt; Répond au normes d’</a:t>
            </a:r>
            <a:r>
              <a:rPr lang="fr-FR" baseline="0" dirty="0" err="1" smtClean="0"/>
              <a:t>accéssibilité</a:t>
            </a:r>
            <a:r>
              <a:rPr lang="fr-FR" baseline="0" dirty="0" smtClean="0"/>
              <a:t> du WCAG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Parler de la validation</a:t>
            </a:r>
            <a:r>
              <a:rPr lang="fr-FR" baseline="0" dirty="0" smtClean="0"/>
              <a:t> W3C en </a:t>
            </a:r>
            <a:r>
              <a:rPr lang="fr-FR" baseline="0" dirty="0" err="1" smtClean="0"/>
              <a:t>Xhtml</a:t>
            </a:r>
            <a:r>
              <a:rPr lang="fr-FR" baseline="0" dirty="0" smtClean="0"/>
              <a:t> STRICT,</a:t>
            </a:r>
          </a:p>
          <a:p>
            <a:r>
              <a:rPr lang="fr-FR" baseline="0" dirty="0" smtClean="0"/>
              <a:t>Des images compressé, </a:t>
            </a:r>
          </a:p>
          <a:p>
            <a:r>
              <a:rPr lang="fr-FR" baseline="0" dirty="0" smtClean="0"/>
              <a:t>Des fichiers </a:t>
            </a:r>
            <a:r>
              <a:rPr lang="fr-FR" baseline="0" dirty="0" err="1" smtClean="0"/>
              <a:t>css</a:t>
            </a:r>
            <a:r>
              <a:rPr lang="fr-FR" baseline="0" dirty="0" smtClean="0"/>
              <a:t> &amp; </a:t>
            </a:r>
            <a:r>
              <a:rPr lang="fr-FR" baseline="0" dirty="0" err="1" smtClean="0"/>
              <a:t>js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minifier</a:t>
            </a:r>
            <a:r>
              <a:rPr lang="fr-FR" baseline="0" dirty="0" smtClean="0"/>
              <a:t> et assemblé.</a:t>
            </a:r>
          </a:p>
          <a:p>
            <a:endParaRPr lang="fr-FR" baseline="0" dirty="0" smtClean="0"/>
          </a:p>
          <a:p>
            <a:r>
              <a:rPr lang="fr-FR" b="1" baseline="0" dirty="0" err="1" smtClean="0"/>
              <a:t>Gtmetrix</a:t>
            </a:r>
            <a:r>
              <a:rPr lang="fr-FR" b="1" baseline="0" dirty="0" smtClean="0"/>
              <a:t> :</a:t>
            </a:r>
          </a:p>
          <a:p>
            <a:pPr lvl="1"/>
            <a:r>
              <a:rPr lang="fr-FR" baseline="0" dirty="0" smtClean="0">
                <a:solidFill>
                  <a:schemeClr val="accent3"/>
                </a:solidFill>
              </a:rPr>
              <a:t>Speed grade 99% (A) (97% avec </a:t>
            </a:r>
            <a:r>
              <a:rPr lang="fr-FR" baseline="0" dirty="0" err="1" smtClean="0">
                <a:solidFill>
                  <a:schemeClr val="accent3"/>
                </a:solidFill>
              </a:rPr>
              <a:t>Yslow</a:t>
            </a:r>
            <a:r>
              <a:rPr lang="fr-FR" baseline="0" dirty="0" smtClean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fr-FR" baseline="0" dirty="0" smtClean="0"/>
              <a:t>Fb : 95% (A)</a:t>
            </a:r>
          </a:p>
          <a:p>
            <a:pPr lvl="1"/>
            <a:r>
              <a:rPr lang="fr-FR" baseline="0" dirty="0" smtClean="0"/>
              <a:t>Clefs du net : 72% (C)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Juste </a:t>
            </a:r>
            <a:r>
              <a:rPr lang="fr-FR" smtClean="0"/>
              <a:t>pour trôler </a:t>
            </a:r>
            <a:r>
              <a:rPr lang="fr-FR" dirty="0" smtClean="0"/>
              <a:t>un peut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Parler de</a:t>
            </a:r>
            <a:r>
              <a:rPr lang="fr-FR" baseline="0" dirty="0" smtClean="0"/>
              <a:t> la reprise du </a:t>
            </a:r>
            <a:r>
              <a:rPr lang="fr-FR" baseline="0" dirty="0" err="1" smtClean="0"/>
              <a:t>framework</a:t>
            </a:r>
            <a:r>
              <a:rPr lang="fr-FR" baseline="0" dirty="0" smtClean="0"/>
              <a:t> développer lors du projet SEL ::</a:t>
            </a:r>
          </a:p>
          <a:p>
            <a:pPr>
              <a:buFontTx/>
              <a:buChar char="-"/>
            </a:pPr>
            <a:r>
              <a:rPr lang="fr-FR" baseline="0" dirty="0" smtClean="0"/>
              <a:t> MVC, écouteurs, système de </a:t>
            </a:r>
            <a:r>
              <a:rPr lang="fr-FR" baseline="0" dirty="0" err="1" smtClean="0"/>
              <a:t>template</a:t>
            </a:r>
            <a:r>
              <a:rPr lang="fr-FR" baseline="0" dirty="0" smtClean="0"/>
              <a:t>, formulaires automatique ..</a:t>
            </a:r>
          </a:p>
          <a:p>
            <a:pPr>
              <a:buFontTx/>
              <a:buChar char="-"/>
            </a:pPr>
            <a:r>
              <a:rPr lang="fr-FR" dirty="0" smtClean="0"/>
              <a:t> Philosophie</a:t>
            </a:r>
            <a:r>
              <a:rPr lang="fr-FR" baseline="0" dirty="0" smtClean="0"/>
              <a:t> : </a:t>
            </a:r>
            <a:r>
              <a:rPr lang="fr-FR" dirty="0" smtClean="0"/>
              <a:t>Ne jamais développer pour développer, toujours penser à la</a:t>
            </a:r>
            <a:r>
              <a:rPr lang="fr-FR" baseline="0" dirty="0" smtClean="0"/>
              <a:t> réutilisation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Parler des avantages de la POO :</a:t>
            </a:r>
          </a:p>
          <a:p>
            <a:pPr>
              <a:buFontTx/>
              <a:buChar char="-"/>
            </a:pPr>
            <a:r>
              <a:rPr lang="fr-FR" dirty="0" smtClean="0"/>
              <a:t> Code facilement</a:t>
            </a:r>
            <a:r>
              <a:rPr lang="fr-FR" baseline="0" dirty="0" smtClean="0"/>
              <a:t> maintenable</a:t>
            </a:r>
          </a:p>
          <a:p>
            <a:pPr>
              <a:buFontTx/>
              <a:buChar char="-"/>
            </a:pPr>
            <a:r>
              <a:rPr lang="fr-FR" baseline="0" dirty="0" smtClean="0"/>
              <a:t> Facile à exporter</a:t>
            </a:r>
          </a:p>
          <a:p>
            <a:pPr>
              <a:buFontTx/>
              <a:buChar char="-"/>
            </a:pPr>
            <a:r>
              <a:rPr lang="fr-FR" baseline="0" dirty="0" smtClean="0"/>
              <a:t> Harmonisation de la structure du code et des nom de méthodes</a:t>
            </a:r>
          </a:p>
          <a:p>
            <a:pPr>
              <a:buFontTx/>
              <a:buChar char="-"/>
            </a:pPr>
            <a:r>
              <a:rPr lang="fr-FR" baseline="0" dirty="0" smtClean="0"/>
              <a:t> Héritage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Parler de </a:t>
            </a:r>
            <a:r>
              <a:rPr lang="fr-FR" dirty="0" err="1" smtClean="0"/>
              <a:t>Mysql</a:t>
            </a:r>
            <a:r>
              <a:rPr lang="fr-FR" dirty="0" smtClean="0"/>
              <a:t> ::</a:t>
            </a:r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Mysql</a:t>
            </a:r>
            <a:r>
              <a:rPr lang="fr-FR" dirty="0" smtClean="0"/>
              <a:t> n’est pas orienté objet</a:t>
            </a:r>
            <a:r>
              <a:rPr lang="fr-FR" baseline="0" dirty="0" smtClean="0"/>
              <a:t> ; enregistrer un objet est délicat,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Nécéssite</a:t>
            </a:r>
            <a:r>
              <a:rPr lang="fr-FR" dirty="0" smtClean="0"/>
              <a:t> de clairement définir tout les besoins</a:t>
            </a:r>
            <a:r>
              <a:rPr lang="fr-FR" baseline="0" dirty="0" smtClean="0"/>
              <a:t> actuel et à venir en vue de faire un MCD,</a:t>
            </a:r>
          </a:p>
          <a:p>
            <a:pPr>
              <a:buFontTx/>
              <a:buChar char="-"/>
            </a:pPr>
            <a:r>
              <a:rPr lang="fr-FR" baseline="0" dirty="0" smtClean="0"/>
              <a:t> N’est pas évolutif,</a:t>
            </a:r>
          </a:p>
          <a:p>
            <a:pPr>
              <a:buFontTx/>
              <a:buChar char="-"/>
            </a:pPr>
            <a:r>
              <a:rPr lang="fr-FR" baseline="0" dirty="0" smtClean="0"/>
              <a:t> Relativement lent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Parler de </a:t>
            </a:r>
            <a:r>
              <a:rPr lang="fr-FR" dirty="0" err="1" smtClean="0"/>
              <a:t>mongoDB</a:t>
            </a:r>
            <a:r>
              <a:rPr lang="fr-FR" dirty="0" smtClean="0"/>
              <a:t> ::</a:t>
            </a:r>
          </a:p>
          <a:p>
            <a:pPr>
              <a:buFontTx/>
              <a:buChar char="-"/>
            </a:pPr>
            <a:r>
              <a:rPr lang="fr-FR" dirty="0" smtClean="0"/>
              <a:t> Définir</a:t>
            </a:r>
            <a:r>
              <a:rPr lang="fr-FR" baseline="0" dirty="0" smtClean="0"/>
              <a:t> le </a:t>
            </a:r>
            <a:r>
              <a:rPr lang="fr-FR" baseline="0" dirty="0" err="1" smtClean="0"/>
              <a:t>NoSQL</a:t>
            </a:r>
            <a:r>
              <a:rPr lang="fr-FR" baseline="0" dirty="0" smtClean="0"/>
              <a:t> (Not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SQL), 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bases “orientées document”,</a:t>
            </a:r>
            <a:endParaRPr lang="fr-FR" baseline="0" dirty="0" smtClean="0"/>
          </a:p>
          <a:p>
            <a:pPr>
              <a:buFontTx/>
              <a:buChar char="-"/>
            </a:pPr>
            <a:r>
              <a:rPr lang="fr-FR" baseline="0" dirty="0" smtClean="0"/>
              <a:t> </a:t>
            </a:r>
            <a:r>
              <a:rPr lang="fr-FR" baseline="0" dirty="0" err="1" smtClean="0"/>
              <a:t>SchemaLess</a:t>
            </a:r>
            <a:r>
              <a:rPr lang="fr-FR" baseline="0" dirty="0" smtClean="0"/>
              <a:t> : plus besoin de définir à l’avance toutes les possibles évolutions d’un projet, la structure peut être modifié,</a:t>
            </a:r>
          </a:p>
          <a:p>
            <a:pPr>
              <a:buFontTx/>
              <a:buChar char="-"/>
            </a:pPr>
            <a:r>
              <a:rPr lang="fr-FR" baseline="0" dirty="0" smtClean="0"/>
              <a:t> Enregistrement d’objet entier, « non atomique ». Récupération tel qu’ils ont été enregistré =&gt; fini les </a:t>
            </a:r>
            <a:r>
              <a:rPr lang="fr-FR" baseline="0" dirty="0" err="1" smtClean="0"/>
              <a:t>pb</a:t>
            </a:r>
            <a:r>
              <a:rPr lang="fr-FR" baseline="0" dirty="0" smtClean="0"/>
              <a:t> d’encodage.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Parler de </a:t>
            </a:r>
            <a:r>
              <a:rPr lang="fr-FR" dirty="0" err="1" smtClean="0"/>
              <a:t>less</a:t>
            </a:r>
            <a:r>
              <a:rPr lang="fr-FR" dirty="0" smtClean="0"/>
              <a:t> CSS ::</a:t>
            </a:r>
          </a:p>
          <a:p>
            <a:r>
              <a:rPr lang="fr-FR" dirty="0" smtClean="0"/>
              <a:t>- 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css</a:t>
            </a:r>
            <a:r>
              <a:rPr lang="fr-FR" baseline="0" dirty="0" smtClean="0"/>
              <a:t> n’est pas un langage de programmation, pas de variable, fonctions et héritage.</a:t>
            </a:r>
          </a:p>
          <a:p>
            <a:pPr>
              <a:buFontTx/>
              <a:buChar char="-"/>
            </a:pPr>
            <a:r>
              <a:rPr lang="fr-FR" baseline="0" dirty="0" smtClean="0"/>
              <a:t> L’écriture du </a:t>
            </a:r>
            <a:r>
              <a:rPr lang="fr-FR" baseline="0" dirty="0" err="1" smtClean="0"/>
              <a:t>css</a:t>
            </a:r>
            <a:r>
              <a:rPr lang="fr-FR" baseline="0" dirty="0" smtClean="0"/>
              <a:t> peut être longue et donc crée des erreurs d’écriture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Parler de </a:t>
            </a:r>
            <a:r>
              <a:rPr lang="fr-FR" dirty="0" err="1" smtClean="0"/>
              <a:t>less</a:t>
            </a:r>
            <a:r>
              <a:rPr lang="fr-FR" dirty="0" smtClean="0"/>
              <a:t> CSS et </a:t>
            </a:r>
            <a:r>
              <a:rPr lang="fr-FR" dirty="0" err="1" smtClean="0"/>
              <a:t>lessPHP</a:t>
            </a:r>
            <a:r>
              <a:rPr lang="fr-FR" dirty="0" smtClean="0"/>
              <a:t> ::</a:t>
            </a:r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Css</a:t>
            </a:r>
            <a:r>
              <a:rPr lang="fr-FR" baseline="0" dirty="0" smtClean="0"/>
              <a:t> admet une réel logique algorithmique en </a:t>
            </a:r>
            <a:r>
              <a:rPr lang="fr-FR" baseline="0" dirty="0" err="1" smtClean="0"/>
              <a:t>css</a:t>
            </a:r>
            <a:r>
              <a:rPr lang="fr-FR" baseline="0" dirty="0" smtClean="0"/>
              <a:t>, fonctions, variable et héritage,</a:t>
            </a:r>
          </a:p>
          <a:p>
            <a:pPr>
              <a:buFontTx/>
              <a:buChar char="-"/>
            </a:pPr>
            <a:r>
              <a:rPr lang="fr-FR" baseline="0" dirty="0" smtClean="0"/>
              <a:t> </a:t>
            </a:r>
            <a:r>
              <a:rPr lang="fr-FR" baseline="0" dirty="0" err="1" smtClean="0"/>
              <a:t>Less</a:t>
            </a:r>
            <a:r>
              <a:rPr lang="fr-FR" baseline="0" dirty="0" smtClean="0"/>
              <a:t> permet de gagner du temps, et évite la redondance de saisie (et donc les erreurs),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Css</a:t>
            </a:r>
            <a:r>
              <a:rPr lang="fr-FR" baseline="0" dirty="0" smtClean="0"/>
              <a:t> est avant tout un fichiers JavaScript qui compile notre code « </a:t>
            </a:r>
            <a:r>
              <a:rPr lang="fr-FR" baseline="0" dirty="0" err="1" smtClean="0"/>
              <a:t>less</a:t>
            </a:r>
            <a:r>
              <a:rPr lang="fr-FR" baseline="0" dirty="0" smtClean="0"/>
              <a:t> » en </a:t>
            </a:r>
            <a:r>
              <a:rPr lang="fr-FR" baseline="0" dirty="0" err="1" smtClean="0"/>
              <a:t>css</a:t>
            </a:r>
            <a:r>
              <a:rPr lang="fr-FR" baseline="0" dirty="0" smtClean="0"/>
              <a:t> normalisé,</a:t>
            </a:r>
          </a:p>
          <a:p>
            <a:pPr>
              <a:buFontTx/>
              <a:buChar char="-"/>
            </a:pPr>
            <a:r>
              <a:rPr lang="fr-FR" baseline="0" dirty="0" smtClean="0"/>
              <a:t> Pour combler les problèmes du </a:t>
            </a:r>
            <a:r>
              <a:rPr lang="fr-FR" baseline="0" dirty="0" err="1" smtClean="0"/>
              <a:t>javascript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LessPhp</a:t>
            </a:r>
            <a:r>
              <a:rPr lang="fr-FR" baseline="0" dirty="0" smtClean="0"/>
              <a:t> à été crée et compile en amont le </a:t>
            </a:r>
            <a:r>
              <a:rPr lang="fr-FR" baseline="0" dirty="0" err="1" smtClean="0"/>
              <a:t>css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Du sur-mesure</a:t>
            </a:r>
            <a:r>
              <a:rPr lang="fr-FR" baseline="0" dirty="0" smtClean="0"/>
              <a:t> OUI mais on ne recrée par la roue pour autant, au risque de faire des ratés et de perdre énormément de temps.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Expliquer qu’utiliser des librairies externes</a:t>
            </a:r>
            <a:r>
              <a:rPr lang="fr-FR" baseline="0" dirty="0" smtClean="0"/>
              <a:t> permet de gagner du temps et de gagner en possibilité rapidement.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9196E-A30A-454D-86EE-2B641E806E2E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36115" y="6298760"/>
            <a:ext cx="965041" cy="4163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36115" y="6298760"/>
            <a:ext cx="965041" cy="416388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642910" y="2071686"/>
            <a:ext cx="7858153" cy="1071562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algn="ctr"/>
            <a:r>
              <a:rPr lang="fr-FR" sz="3200" dirty="0" err="1" smtClean="0">
                <a:solidFill>
                  <a:schemeClr val="bg1"/>
                </a:solidFill>
                <a:latin typeface="Futurist Fixed-width" pitchFamily="2" charset="0"/>
                <a:ea typeface="Discoid" pitchFamily="2" charset="0"/>
              </a:rPr>
              <a:t>Lorem</a:t>
            </a:r>
            <a:r>
              <a:rPr lang="fr-FR" sz="3200" dirty="0" smtClean="0">
                <a:solidFill>
                  <a:schemeClr val="bg1"/>
                </a:solidFill>
                <a:latin typeface="Futurist Fixed-width" pitchFamily="2" charset="0"/>
                <a:ea typeface="Discoid" pitchFamily="2" charset="0"/>
              </a:rPr>
              <a:t> </a:t>
            </a:r>
            <a:r>
              <a:rPr lang="fr-FR" sz="3200" dirty="0" err="1" smtClean="0">
                <a:solidFill>
                  <a:schemeClr val="bg1"/>
                </a:solidFill>
                <a:latin typeface="Futurist Fixed-width" pitchFamily="2" charset="0"/>
                <a:ea typeface="Discoid" pitchFamily="2" charset="0"/>
              </a:rPr>
              <a:t>ipsum</a:t>
            </a:r>
            <a:endParaRPr lang="fr-FR" sz="3200" dirty="0">
              <a:solidFill>
                <a:schemeClr val="bg1"/>
              </a:solidFill>
              <a:latin typeface="Futurist Fixed-width" pitchFamily="2" charset="0"/>
              <a:ea typeface="Discoid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ACEAA-9BC2-46D3-82A9-7910C235E3E0}" type="datetimeFigureOut">
              <a:rPr lang="en-US"/>
              <a:pPr>
                <a:defRPr/>
              </a:pPr>
              <a:t>4/3/2011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F191-5537-4E81-B12A-5E6B28828D8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3E687-F6CD-4040-A565-EDD605683E9A}" type="datetimeFigureOut">
              <a:rPr lang="fr-FR" smtClean="0"/>
              <a:pPr/>
              <a:t>03/04/2011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EE2C-5B53-40C7-B919-CD3838700A22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 descr="background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68647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642910" y="4143380"/>
            <a:ext cx="792961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Futurist Fixed-width" pitchFamily="2" charset="0"/>
              </a:rPr>
              <a:t>SELF:: </a:t>
            </a:r>
          </a:p>
          <a:p>
            <a:endParaRPr lang="fr-FR" b="1" dirty="0" smtClean="0">
              <a:solidFill>
                <a:schemeClr val="bg1"/>
              </a:solidFill>
              <a:latin typeface="Futurist Fixed-width" pitchFamily="2" charset="0"/>
            </a:endParaRPr>
          </a:p>
          <a:p>
            <a:pPr lvl="1"/>
            <a:r>
              <a:rPr lang="fr-FR" dirty="0" smtClean="0">
                <a:solidFill>
                  <a:srgbClr val="C00000"/>
                </a:solidFill>
                <a:latin typeface="Futurist Fixed-width" pitchFamily="2" charset="0"/>
              </a:rPr>
              <a:t>{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	Fabien, 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	Thomas, 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	Jean-Baptiste, </a:t>
            </a:r>
          </a:p>
          <a:p>
            <a:pPr lvl="1"/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	</a:t>
            </a:r>
            <a:r>
              <a:rPr lang="fr-FR" dirty="0" err="1" smtClean="0">
                <a:solidFill>
                  <a:schemeClr val="bg1"/>
                </a:solidFill>
                <a:latin typeface="Futurist Fixed-width" pitchFamily="2" charset="0"/>
              </a:rPr>
              <a:t>Khélaf</a:t>
            </a:r>
            <a:endParaRPr lang="fr-FR" dirty="0" smtClean="0">
              <a:solidFill>
                <a:schemeClr val="bg1"/>
              </a:solidFill>
              <a:latin typeface="Futurist Fixed-width" pitchFamily="2" charset="0"/>
            </a:endParaRPr>
          </a:p>
          <a:p>
            <a:pPr lvl="1"/>
            <a:r>
              <a:rPr lang="fr-FR" dirty="0" smtClean="0">
                <a:solidFill>
                  <a:srgbClr val="C00000"/>
                </a:solidFill>
                <a:latin typeface="Futurist Fixed-width" pitchFamily="2" charset="0"/>
              </a:rPr>
              <a:t>} </a:t>
            </a:r>
            <a:endParaRPr lang="fr-FR" dirty="0">
              <a:solidFill>
                <a:srgbClr val="C00000"/>
              </a:solidFill>
              <a:latin typeface="Futurist Fixed-width" pitchFamily="2" charset="0"/>
            </a:endParaRPr>
          </a:p>
        </p:txBody>
      </p:sp>
      <p:pic>
        <p:nvPicPr>
          <p:cNvPr id="4" name="Image 3" descr="logo_blan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302" y="1071546"/>
            <a:ext cx="3952400" cy="197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642910" y="1357298"/>
            <a:ext cx="7858153" cy="1071562"/>
          </a:xfrm>
        </p:spPr>
        <p:txBody>
          <a:bodyPr/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Futurist Fixed-width" pitchFamily="2" charset="0"/>
              </a:rPr>
              <a:t>Développeur != Webmaster</a:t>
            </a:r>
          </a:p>
          <a:p>
            <a:pPr algn="ctr"/>
            <a:endParaRPr lang="fr-FR" sz="2400" dirty="0" smtClean="0">
              <a:solidFill>
                <a:schemeClr val="bg1"/>
              </a:solidFill>
              <a:latin typeface="Futurist Fixed-width" pitchFamily="2" charset="0"/>
            </a:endParaRPr>
          </a:p>
          <a:p>
            <a:pPr algn="ctr"/>
            <a:r>
              <a:rPr lang="fr-FR" sz="2400" dirty="0" smtClean="0">
                <a:solidFill>
                  <a:schemeClr val="bg1"/>
                </a:solidFill>
                <a:latin typeface="Futurist Fixed-width" pitchFamily="2" charset="0"/>
              </a:rPr>
              <a:t>Chacun son interface</a:t>
            </a:r>
            <a:endParaRPr lang="fr-FR" sz="2400" dirty="0">
              <a:solidFill>
                <a:schemeClr val="bg1"/>
              </a:solidFill>
              <a:latin typeface="Futurist Fixed-width" pitchFamily="2" charset="0"/>
            </a:endParaRPr>
          </a:p>
        </p:txBody>
      </p:sp>
      <p:pic>
        <p:nvPicPr>
          <p:cNvPr id="4104" name="Picture 8" descr="http://www.argosyconsole.com/images/argosy_hermanmillerchairs/argosy_hermanmiller_EmbodyChai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571876"/>
            <a:ext cx="4429156" cy="288442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Futurist Fixed-width" pitchFamily="2" charset="0"/>
              </a:rPr>
              <a:t>DB </a:t>
            </a:r>
            <a:r>
              <a:rPr lang="fr-FR" sz="2800" dirty="0" err="1" smtClean="0">
                <a:solidFill>
                  <a:schemeClr val="bg1"/>
                </a:solidFill>
                <a:latin typeface="Futurist Fixed-width" pitchFamily="2" charset="0"/>
              </a:rPr>
              <a:t>SchemaLess</a:t>
            </a:r>
            <a:r>
              <a:rPr lang="fr-FR" sz="2800" dirty="0" smtClean="0">
                <a:solidFill>
                  <a:schemeClr val="bg1"/>
                </a:solidFill>
                <a:latin typeface="Futurist Fixed-width" pitchFamily="2" charset="0"/>
              </a:rPr>
              <a:t> </a:t>
            </a:r>
          </a:p>
          <a:p>
            <a:pPr algn="ctr"/>
            <a:r>
              <a:rPr lang="fr-FR" sz="2800" dirty="0" smtClean="0">
                <a:solidFill>
                  <a:schemeClr val="bg1"/>
                </a:solidFill>
                <a:latin typeface="Futurist Fixed-width" pitchFamily="2" charset="0"/>
              </a:rPr>
              <a:t>=</a:t>
            </a:r>
          </a:p>
          <a:p>
            <a:pPr algn="ctr"/>
            <a:r>
              <a:rPr lang="fr-FR" sz="2800" dirty="0" smtClean="0">
                <a:solidFill>
                  <a:schemeClr val="bg1"/>
                </a:solidFill>
                <a:latin typeface="Futurist Fixed-width" pitchFamily="2" charset="0"/>
              </a:rPr>
              <a:t>Structure </a:t>
            </a:r>
            <a:r>
              <a:rPr lang="fr-FR" sz="2800" dirty="0" err="1" smtClean="0">
                <a:solidFill>
                  <a:schemeClr val="bg1"/>
                </a:solidFill>
                <a:latin typeface="Futurist Fixed-width" pitchFamily="2" charset="0"/>
              </a:rPr>
              <a:t>SchemaLess</a:t>
            </a:r>
            <a:endParaRPr lang="fr-FR" sz="2800" dirty="0">
              <a:solidFill>
                <a:schemeClr val="bg1"/>
              </a:solidFill>
              <a:latin typeface="Futurist Fixed-width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JavaScript 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non intrusif</a:t>
            </a:r>
            <a:endParaRPr lang="fr-FR" dirty="0">
              <a:solidFill>
                <a:schemeClr val="bg1"/>
              </a:solidFill>
              <a:latin typeface="Futurist Fixed-width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effectLst/>
                <a:latin typeface="Futurist Fixed-width" pitchFamily="2" charset="0"/>
              </a:rPr>
              <a:t>Optimisation</a:t>
            </a:r>
            <a:endParaRPr lang="fr-FR" dirty="0">
              <a:solidFill>
                <a:schemeClr val="bg1"/>
              </a:solidFill>
              <a:effectLst/>
              <a:latin typeface="Futurist Fixed-width" pitchFamily="2" charset="0"/>
            </a:endParaRPr>
          </a:p>
        </p:txBody>
      </p:sp>
      <p:pic>
        <p:nvPicPr>
          <p:cNvPr id="3" name="Image 2" descr="W3C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4057655"/>
            <a:ext cx="1571636" cy="942981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4" name="Image 3" descr="an_gt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78" y="4071942"/>
            <a:ext cx="2643206" cy="938338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052" name="Picture 4" descr="http://www.italomaia.com/media/uploads/blog/yslow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4001686"/>
            <a:ext cx="1785950" cy="10894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4294967295"/>
          </p:nvPr>
        </p:nvSpPr>
        <p:spPr>
          <a:xfrm>
            <a:off x="1497926" y="928670"/>
            <a:ext cx="6602466" cy="2716354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Léger,</a:t>
            </a:r>
          </a:p>
          <a:p>
            <a:pPr>
              <a:buNone/>
            </a:pPr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	 Complet,</a:t>
            </a:r>
          </a:p>
          <a:p>
            <a:pPr>
              <a:buNone/>
            </a:pPr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		  Adapté,</a:t>
            </a:r>
          </a:p>
          <a:p>
            <a:pPr>
              <a:buNone/>
            </a:pPr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			  Evolutif.</a:t>
            </a:r>
          </a:p>
          <a:p>
            <a:pPr>
              <a:buNone/>
            </a:pPr>
            <a:endParaRPr lang="fr-FR" dirty="0" smtClean="0">
              <a:solidFill>
                <a:schemeClr val="bg1"/>
              </a:solidFill>
              <a:latin typeface="Futurist Fixed-width" pitchFamily="2" charset="0"/>
            </a:endParaRPr>
          </a:p>
        </p:txBody>
      </p:sp>
      <p:pic>
        <p:nvPicPr>
          <p:cNvPr id="5" name="Image 4" descr="logoB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8" y="4207098"/>
            <a:ext cx="3860318" cy="1650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00034" y="571480"/>
            <a:ext cx="807249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chemeClr val="bg1"/>
                </a:solidFill>
                <a:latin typeface="Futurist Fixed-width" pitchFamily="2" charset="0"/>
              </a:rPr>
              <a:t>Glovz</a:t>
            </a:r>
            <a:endParaRPr lang="fr-FR" sz="2800" b="1" dirty="0" smtClean="0">
              <a:solidFill>
                <a:schemeClr val="bg1"/>
              </a:solidFill>
              <a:latin typeface="Futurist Fixed-width" pitchFamily="2" charset="0"/>
            </a:endParaRPr>
          </a:p>
          <a:p>
            <a:pPr algn="ctr"/>
            <a:r>
              <a:rPr lang="fr-FR" sz="5400" b="1" dirty="0" smtClean="0">
                <a:solidFill>
                  <a:schemeClr val="bg1"/>
                </a:solidFill>
                <a:latin typeface="Futurist Fixed-width" pitchFamily="2" charset="0"/>
              </a:rPr>
              <a:t>vs </a:t>
            </a:r>
          </a:p>
          <a:p>
            <a:pPr algn="ctr"/>
            <a:r>
              <a:rPr lang="fr-FR" sz="2800" b="1" dirty="0" smtClean="0">
                <a:solidFill>
                  <a:schemeClr val="bg1"/>
                </a:solidFill>
                <a:latin typeface="Futurist Fixed-width" pitchFamily="2" charset="0"/>
              </a:rPr>
              <a:t>Les Clefs du Net</a:t>
            </a:r>
            <a:endParaRPr lang="fr-FR" sz="2800" b="1" dirty="0">
              <a:solidFill>
                <a:schemeClr val="bg1"/>
              </a:solidFill>
              <a:latin typeface="Futurist Fixed-width" pitchFamily="2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70720669"/>
              </p:ext>
            </p:extLst>
          </p:nvPr>
        </p:nvGraphicFramePr>
        <p:xfrm>
          <a:off x="1071538" y="3143248"/>
          <a:ext cx="7048527" cy="270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49509"/>
                <a:gridCol w="2349509"/>
                <a:gridCol w="2349509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  <a:latin typeface="Futurist Fixed-width" pitchFamily="2" charset="0"/>
                        </a:rPr>
                        <a:t>Critères</a:t>
                      </a:r>
                      <a:endParaRPr lang="fr-FR" b="1" dirty="0">
                        <a:solidFill>
                          <a:schemeClr val="bg1"/>
                        </a:solidFill>
                        <a:latin typeface="Futurist Fixed-width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>
                          <a:solidFill>
                            <a:schemeClr val="bg1"/>
                          </a:solidFill>
                          <a:latin typeface="Futurist Fixed-width" pitchFamily="2" charset="0"/>
                        </a:rPr>
                        <a:t>Glovz</a:t>
                      </a:r>
                      <a:endParaRPr lang="fr-FR" b="1" dirty="0">
                        <a:solidFill>
                          <a:schemeClr val="bg1"/>
                        </a:solidFill>
                        <a:latin typeface="Futurist Fixed-width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  <a:latin typeface="Futurist Fixed-width" pitchFamily="2" charset="0"/>
                        </a:rPr>
                        <a:t>CDN</a:t>
                      </a:r>
                      <a:endParaRPr lang="fr-FR" b="1" dirty="0">
                        <a:solidFill>
                          <a:schemeClr val="bg1"/>
                        </a:solidFill>
                        <a:latin typeface="Futurist Fixed-width" pitchFamily="2" charset="0"/>
                      </a:endParaRPr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FR" b="1" i="0" dirty="0" err="1" smtClean="0"/>
                        <a:t>Doctype</a:t>
                      </a:r>
                      <a:endParaRPr lang="fr-FR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XHTML Strict</a:t>
                      </a:r>
                      <a:endParaRPr lang="fr-FR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XHTML Transitionnel</a:t>
                      </a:r>
                      <a:endParaRPr lang="fr-FR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FR" b="1" i="0" dirty="0" smtClean="0"/>
                        <a:t>GT </a:t>
                      </a:r>
                      <a:r>
                        <a:rPr lang="fr-FR" b="1" i="0" dirty="0" err="1" smtClean="0"/>
                        <a:t>Metrix</a:t>
                      </a:r>
                      <a:endParaRPr lang="fr-FR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99 %</a:t>
                      </a:r>
                      <a:endParaRPr lang="fr-FR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72 %</a:t>
                      </a:r>
                      <a:endParaRPr lang="fr-FR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YSlow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97 %</a:t>
                      </a:r>
                      <a:endParaRPr lang="fr-FR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70 %</a:t>
                      </a:r>
                      <a:endParaRPr lang="fr-FR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CMS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Custom</a:t>
                      </a:r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WordPress</a:t>
                      </a:r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  <a:ea typeface="Discoid" pitchFamily="2" charset="0"/>
              </a:rPr>
              <a:t>Du sel au poivre</a:t>
            </a:r>
          </a:p>
        </p:txBody>
      </p:sp>
      <p:pic>
        <p:nvPicPr>
          <p:cNvPr id="15362" name="Picture 2" descr="http://lh5.ggpht.com/__fVQPbBZw2g/Sii6aaVfdFI/AAAAAAAAT_0/RDhVTnYUYEI/salt_pepper_battery%5B10%5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928934"/>
            <a:ext cx="4286250" cy="3790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Le tout objet ?</a:t>
            </a:r>
            <a:endParaRPr lang="fr-FR" dirty="0">
              <a:solidFill>
                <a:schemeClr val="bg1"/>
              </a:solidFill>
              <a:latin typeface="Futurist Fixed-width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MySQL != POO</a:t>
            </a:r>
            <a:endParaRPr lang="fr-FR" dirty="0">
              <a:solidFill>
                <a:schemeClr val="bg1"/>
              </a:solidFill>
              <a:latin typeface="Futurist Fixed-width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mongo-db-hug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857232"/>
            <a:ext cx="3929058" cy="130968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5786" y="3071810"/>
            <a:ext cx="76438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Futurist Fixed-width" pitchFamily="2" charset="0"/>
              </a:rPr>
              <a:t>$</a:t>
            </a:r>
            <a:r>
              <a:rPr lang="fr-FR" sz="2800" dirty="0" err="1" smtClean="0">
                <a:solidFill>
                  <a:schemeClr val="bg1"/>
                </a:solidFill>
                <a:latin typeface="Futurist Fixed-width" pitchFamily="2" charset="0"/>
              </a:rPr>
              <a:t>object</a:t>
            </a:r>
            <a:r>
              <a:rPr lang="fr-FR" sz="2800" dirty="0" smtClean="0">
                <a:solidFill>
                  <a:schemeClr val="bg1"/>
                </a:solidFill>
                <a:latin typeface="Futurist Fixed-width" pitchFamily="2" charset="0"/>
              </a:rPr>
              <a:t>-&gt;</a:t>
            </a:r>
            <a:r>
              <a:rPr lang="fr-FR" sz="2800" dirty="0" err="1" smtClean="0">
                <a:solidFill>
                  <a:schemeClr val="bg1"/>
                </a:solidFill>
                <a:latin typeface="Futurist Fixed-width" pitchFamily="2" charset="0"/>
              </a:rPr>
              <a:t>save</a:t>
            </a:r>
            <a:r>
              <a:rPr lang="fr-FR" sz="2800" dirty="0" smtClean="0">
                <a:solidFill>
                  <a:schemeClr val="bg1"/>
                </a:solidFill>
                <a:latin typeface="Futurist Fixed-width" pitchFamily="2" charset="0"/>
              </a:rPr>
              <a:t>();</a:t>
            </a:r>
          </a:p>
          <a:p>
            <a:endParaRPr lang="fr-FR" sz="2800" dirty="0" smtClean="0">
              <a:solidFill>
                <a:schemeClr val="bg1"/>
              </a:solidFill>
              <a:latin typeface="Futurist Fixed-width" pitchFamily="2" charset="0"/>
            </a:endParaRPr>
          </a:p>
          <a:p>
            <a:r>
              <a:rPr lang="fr-FR" sz="2800" dirty="0" err="1" smtClean="0">
                <a:solidFill>
                  <a:schemeClr val="bg1"/>
                </a:solidFill>
                <a:latin typeface="Futurist Fixed-width" pitchFamily="2" charset="0"/>
              </a:rPr>
              <a:t>SchemaLess</a:t>
            </a:r>
            <a:endParaRPr lang="fr-FR" sz="2800" dirty="0">
              <a:solidFill>
                <a:schemeClr val="bg1"/>
              </a:solidFill>
              <a:latin typeface="Futurist Fixed-width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CSS </a:t>
            </a:r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  <a:sym typeface="Wingdings" pitchFamily="2" charset="2"/>
              </a:rPr>
              <a:t>!= POO</a:t>
            </a:r>
            <a:endParaRPr lang="fr-FR" dirty="0">
              <a:solidFill>
                <a:schemeClr val="bg1"/>
              </a:solidFill>
              <a:latin typeface="Futurist Fixed-width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essc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6" y="1285860"/>
            <a:ext cx="1895475" cy="771525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2571744"/>
            <a:ext cx="5663815" cy="303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roue-car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0868" y="3143248"/>
            <a:ext cx="2997772" cy="34480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0" y="1142984"/>
            <a:ext cx="9144000" cy="1071562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Ne pas recréer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la roue</a:t>
            </a:r>
            <a:endParaRPr lang="fr-FR" dirty="0">
              <a:solidFill>
                <a:schemeClr val="bg1"/>
              </a:solidFill>
              <a:latin typeface="Futurist Fixed-width" pitchFamily="2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14744" y="3753153"/>
            <a:ext cx="50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Futurist Fixed-width" pitchFamily="2" charset="0"/>
              </a:rPr>
              <a:t>Perte de temps</a:t>
            </a:r>
            <a:endParaRPr lang="fr-FR" sz="2400" dirty="0">
              <a:solidFill>
                <a:schemeClr val="bg1"/>
              </a:solidFill>
              <a:latin typeface="Futurist Fixed-width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51920" y="4786322"/>
            <a:ext cx="4792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Futurist Fixed-width" pitchFamily="2" charset="0"/>
              </a:rPr>
              <a:t>Risques de bugs</a:t>
            </a:r>
            <a:endParaRPr lang="fr-FR" sz="2400" dirty="0">
              <a:solidFill>
                <a:schemeClr val="bg1"/>
              </a:solidFill>
              <a:latin typeface="Futurist Fixed-width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571472" y="1000108"/>
            <a:ext cx="7858153" cy="1071562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Futurist Fixed-width" pitchFamily="2" charset="0"/>
              </a:rPr>
              <a:t> Utiliser des bibliothèques externes</a:t>
            </a:r>
            <a:endParaRPr lang="fr-FR" dirty="0">
              <a:solidFill>
                <a:schemeClr val="bg1"/>
              </a:solidFill>
              <a:latin typeface="Futurist Fixed-width" pitchFamily="2" charset="0"/>
            </a:endParaRPr>
          </a:p>
        </p:txBody>
      </p:sp>
      <p:pic>
        <p:nvPicPr>
          <p:cNvPr id="6" name="Image 5" descr="html2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357562"/>
            <a:ext cx="3174603" cy="698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 6" descr="Smarty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3786190"/>
            <a:ext cx="2381250" cy="60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 7" descr="phpmaile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38" y="5000636"/>
            <a:ext cx="3429000" cy="790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 descr="lesscs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6446" y="5429264"/>
            <a:ext cx="1895475" cy="771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PresentationMetadata xmlns:xsi=&quot;http://www.w3.org/2001/XMLSchema-instance&quot; xmlns:xsd=&quot;http://www.w3.org/2001/XMLSchema&quot;&gt;&#10;  &lt;TransitionType&gt;Direct&lt;/TransitionType&gt;&#10;  &lt;UniqueID&gt;0&lt;/UniqueID&gt;&#10;  &lt;ShowPreviews&gt;true&lt;/ShowPreviews&gt;&#10;  &lt;ShowReviews&gt;true&lt;/ShowReviews&gt;&#10;  &lt;SectionTemplate&gt;Template2&lt;/SectionTemplate&gt;&#10;  &lt;SectionTemplateColor&gt;&#10;    &lt;A&gt;255&lt;/A&gt;&#10;    &lt;R&gt;128&lt;/R&gt;&#10;    &lt;G&gt;128&lt;/G&gt;&#10;    &lt;B&gt;128&lt;/B&gt;&#10;    &lt;ScA&gt;1&lt;/ScA&gt;&#10;    &lt;ScR&gt;0.2158605&lt;/ScR&gt;&#10;    &lt;ScG&gt;0.2158605&lt;/ScG&gt;&#10;    &lt;ScB&gt;0.2158605&lt;/ScB&gt;&#10;  &lt;/SectionTemplateColor&gt;&#10;  &lt;SectionArrangement&gt;Simple&lt;/SectionArrangement&gt;&#10;&lt;/PresentationMetadata&gt;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3067</TotalTime>
  <Words>567</Words>
  <Application>Microsoft Macintosh PowerPoint</Application>
  <PresentationFormat>Affichage à l'écran (4:3)</PresentationFormat>
  <Paragraphs>114</Paragraphs>
  <Slides>15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Thomas</dc:creator>
  <cp:lastModifiedBy>Thomas</cp:lastModifiedBy>
  <cp:revision>153</cp:revision>
  <dcterms:created xsi:type="dcterms:W3CDTF">2011-03-30T19:38:29Z</dcterms:created>
  <dcterms:modified xsi:type="dcterms:W3CDTF">2011-04-03T20:00:42Z</dcterms:modified>
</cp:coreProperties>
</file>