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  <p:sldMasterId id="2147483697" r:id="rId3"/>
    <p:sldMasterId id="2147483707" r:id="rId4"/>
    <p:sldMasterId id="2147483717" r:id="rId5"/>
  </p:sldMasterIdLst>
  <p:notesMasterIdLst>
    <p:notesMasterId r:id="rId32"/>
  </p:notesMasterIdLst>
  <p:sldIdLst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68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79" r:id="rId27"/>
    <p:sldId id="280" r:id="rId28"/>
    <p:sldId id="282" r:id="rId29"/>
    <p:sldId id="281" r:id="rId30"/>
    <p:sldId id="283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1D8D9-B20A-480A-AAFF-C996E207690A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FE852-EA06-4742-9D2C-24B6D1B633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2678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FE852-EA06-4742-9D2C-24B6D1B6334D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6977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FE852-EA06-4742-9D2C-24B6D1B6334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550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FE852-EA06-4742-9D2C-24B6D1B6334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55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FE852-EA06-4742-9D2C-24B6D1B6334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550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endParaRPr lang="fr-FR" sz="900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820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2870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4073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428596" y="40192"/>
            <a:ext cx="7500990" cy="602726"/>
          </a:xfrm>
        </p:spPr>
        <p:txBody>
          <a:bodyPr>
            <a:normAutofit/>
          </a:bodyPr>
          <a:lstStyle>
            <a:lvl1pPr algn="l">
              <a:defRPr lang="fr-FR" sz="2800" b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DCCV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152102" cy="5487143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130000"/>
              <a:buFont typeface="Courier New" pitchFamily="49" charset="0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buClr>
                <a:srgbClr val="0070C0"/>
              </a:buClr>
              <a:buSzPct val="90000"/>
              <a:buFont typeface="Wingdings 3" pitchFamily="18" charset="2"/>
              <a:buChar char="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buClr>
                <a:srgbClr val="00B0F0"/>
              </a:buClr>
              <a:buSzPct val="120000"/>
              <a:buFont typeface="Arial" pitchFamily="34" charset="0"/>
              <a:buChar char="»"/>
              <a:defRPr>
                <a:latin typeface="Calibri" pitchFamily="34" charset="0"/>
                <a:cs typeface="Calibri" pitchFamily="34" charset="0"/>
              </a:defRPr>
            </a:lvl3pPr>
            <a:lvl4pPr marL="1600200" indent="-228600">
              <a:buClr>
                <a:schemeClr val="accent6">
                  <a:lumMod val="50000"/>
                </a:schemeClr>
              </a:buClr>
              <a:buFont typeface="Wingdings 3" pitchFamily="18" charset="2"/>
              <a:buChar char=""/>
              <a:defRPr>
                <a:solidFill>
                  <a:srgbClr val="00B0F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Calibri" pitchFamily="34" charset="0"/>
                <a:cs typeface="Calibri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35694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115328" cy="5572164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tx1"/>
              </a:buClr>
              <a:defRPr sz="2200">
                <a:solidFill>
                  <a:srgbClr val="F08825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rgbClr val="F08825"/>
              </a:buClr>
              <a:defRPr>
                <a:solidFill>
                  <a:srgbClr val="F08825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428596" y="40192"/>
            <a:ext cx="6087620" cy="602726"/>
          </a:xfrm>
        </p:spPr>
        <p:txBody>
          <a:bodyPr>
            <a:normAutofit/>
          </a:bodyPr>
          <a:lstStyle>
            <a:lvl1pPr algn="l">
              <a:defRPr lang="fr-FR" sz="3200" b="0" kern="1200" dirty="0">
                <a:solidFill>
                  <a:srgbClr val="F0882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354592" y="6498575"/>
            <a:ext cx="6155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© FullSIX 2010 – Strictly Confidential – All Rights Reserved – No production or diffusion  without written </a:t>
            </a:r>
            <a:r>
              <a:rPr 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authorisation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49208" y="258445"/>
            <a:ext cx="850776" cy="245611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 rot="10800000" flipH="1">
            <a:off x="8063880" y="289892"/>
            <a:ext cx="0" cy="215900"/>
          </a:xfrm>
          <a:prstGeom prst="line">
            <a:avLst/>
          </a:prstGeom>
          <a:noFill/>
          <a:ln w="25400" cap="flat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>
              <a:solidFill>
                <a:prstClr val="black"/>
              </a:solidFill>
            </a:endParaRPr>
          </a:p>
        </p:txBody>
      </p:sp>
      <p:pic>
        <p:nvPicPr>
          <p:cNvPr id="133122" name="Picture 2" descr="http://www.boutiques-marine.com/blog/wp-content/uploads/2009/06/jean-paul-gaultier-x-500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722360" y="93104"/>
            <a:ext cx="1258981" cy="504056"/>
          </a:xfrm>
          <a:prstGeom prst="rect">
            <a:avLst/>
          </a:prstGeom>
          <a:noFill/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0107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8D6516-685A-45AB-A83B-0397D89B682F}" type="datetimeFigureOut">
              <a:rPr lang="fr-FR">
                <a:solidFill>
                  <a:prstClr val="black"/>
                </a:solidFill>
              </a:rPr>
              <a:pPr/>
              <a:t>19/07/2011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E27-211E-4950-A6BE-0C4DD84FA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33366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544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4459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2184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4163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8969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285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428596" y="40192"/>
            <a:ext cx="7500990" cy="602726"/>
          </a:xfrm>
        </p:spPr>
        <p:txBody>
          <a:bodyPr>
            <a:normAutofit/>
          </a:bodyPr>
          <a:lstStyle>
            <a:lvl1pPr algn="l">
              <a:defRPr lang="fr-FR" sz="2800" b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DCCV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152102" cy="5487143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130000"/>
              <a:buFont typeface="Courier New" pitchFamily="49" charset="0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buClr>
                <a:srgbClr val="0070C0"/>
              </a:buClr>
              <a:buSzPct val="90000"/>
              <a:buFont typeface="Wingdings 3" pitchFamily="18" charset="2"/>
              <a:buChar char="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buClr>
                <a:srgbClr val="00B0F0"/>
              </a:buClr>
              <a:buSzPct val="120000"/>
              <a:buFont typeface="Arial" pitchFamily="34" charset="0"/>
              <a:buChar char="»"/>
              <a:defRPr>
                <a:latin typeface="Calibri" pitchFamily="34" charset="0"/>
                <a:cs typeface="Calibri" pitchFamily="34" charset="0"/>
              </a:defRPr>
            </a:lvl3pPr>
            <a:lvl4pPr marL="1600200" indent="-228600">
              <a:buClr>
                <a:schemeClr val="accent6">
                  <a:lumMod val="50000"/>
                </a:schemeClr>
              </a:buClr>
              <a:buFont typeface="Wingdings 3" pitchFamily="18" charset="2"/>
              <a:buChar char=""/>
              <a:defRPr>
                <a:solidFill>
                  <a:srgbClr val="00B0F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Calibri" pitchFamily="34" charset="0"/>
                <a:cs typeface="Calibri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284669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115328" cy="5572164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tx1"/>
              </a:buClr>
              <a:defRPr sz="2200">
                <a:solidFill>
                  <a:srgbClr val="F08825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rgbClr val="F08825"/>
              </a:buClr>
              <a:defRPr>
                <a:solidFill>
                  <a:srgbClr val="F08825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428596" y="40192"/>
            <a:ext cx="6087620" cy="602726"/>
          </a:xfrm>
        </p:spPr>
        <p:txBody>
          <a:bodyPr>
            <a:normAutofit/>
          </a:bodyPr>
          <a:lstStyle>
            <a:lvl1pPr algn="l">
              <a:defRPr lang="fr-FR" sz="3200" b="0" kern="1200" dirty="0">
                <a:solidFill>
                  <a:srgbClr val="F0882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354592" y="6498575"/>
            <a:ext cx="6155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© FullSIX 2010 – Strictly Confidential – All Rights Reserved – No production or diffusion  without written </a:t>
            </a:r>
            <a:r>
              <a:rPr 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authorisation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49208" y="258445"/>
            <a:ext cx="850776" cy="245611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 rot="10800000" flipH="1">
            <a:off x="8063880" y="289892"/>
            <a:ext cx="0" cy="215900"/>
          </a:xfrm>
          <a:prstGeom prst="line">
            <a:avLst/>
          </a:prstGeom>
          <a:noFill/>
          <a:ln w="25400" cap="flat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>
              <a:solidFill>
                <a:prstClr val="black"/>
              </a:solidFill>
            </a:endParaRPr>
          </a:p>
        </p:txBody>
      </p:sp>
      <p:pic>
        <p:nvPicPr>
          <p:cNvPr id="133122" name="Picture 2" descr="http://www.boutiques-marine.com/blog/wp-content/uploads/2009/06/jean-paul-gaultier-x-500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722360" y="93104"/>
            <a:ext cx="1258981" cy="504056"/>
          </a:xfrm>
          <a:prstGeom prst="rect">
            <a:avLst/>
          </a:prstGeom>
          <a:noFill/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928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8D6516-685A-45AB-A83B-0397D89B682F}" type="datetimeFigureOut">
              <a:rPr lang="fr-FR">
                <a:solidFill>
                  <a:prstClr val="black"/>
                </a:solidFill>
              </a:rPr>
              <a:pPr/>
              <a:t>19/07/2011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E27-211E-4950-A6BE-0C4DD84FA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9899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495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831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5947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284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0391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1702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428596" y="40192"/>
            <a:ext cx="7500990" cy="602726"/>
          </a:xfrm>
        </p:spPr>
        <p:txBody>
          <a:bodyPr>
            <a:normAutofit/>
          </a:bodyPr>
          <a:lstStyle>
            <a:lvl1pPr algn="l">
              <a:defRPr lang="fr-FR" sz="2800" b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DCCV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152102" cy="5487143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130000"/>
              <a:buFont typeface="Courier New" pitchFamily="49" charset="0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buClr>
                <a:srgbClr val="0070C0"/>
              </a:buClr>
              <a:buSzPct val="90000"/>
              <a:buFont typeface="Wingdings 3" pitchFamily="18" charset="2"/>
              <a:buChar char="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buClr>
                <a:srgbClr val="00B0F0"/>
              </a:buClr>
              <a:buSzPct val="120000"/>
              <a:buFont typeface="Arial" pitchFamily="34" charset="0"/>
              <a:buChar char="»"/>
              <a:defRPr>
                <a:latin typeface="Calibri" pitchFamily="34" charset="0"/>
                <a:cs typeface="Calibri" pitchFamily="34" charset="0"/>
              </a:defRPr>
            </a:lvl3pPr>
            <a:lvl4pPr marL="1600200" indent="-228600">
              <a:buClr>
                <a:schemeClr val="accent6">
                  <a:lumMod val="50000"/>
                </a:schemeClr>
              </a:buClr>
              <a:buFont typeface="Wingdings 3" pitchFamily="18" charset="2"/>
              <a:buChar char=""/>
              <a:defRPr>
                <a:solidFill>
                  <a:srgbClr val="00B0F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Calibri" pitchFamily="34" charset="0"/>
                <a:cs typeface="Calibri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2172531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115328" cy="5572164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tx1"/>
              </a:buClr>
              <a:defRPr sz="2200">
                <a:solidFill>
                  <a:srgbClr val="F08825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rgbClr val="F08825"/>
              </a:buClr>
              <a:defRPr>
                <a:solidFill>
                  <a:srgbClr val="F08825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428596" y="40192"/>
            <a:ext cx="6087620" cy="602726"/>
          </a:xfrm>
        </p:spPr>
        <p:txBody>
          <a:bodyPr>
            <a:normAutofit/>
          </a:bodyPr>
          <a:lstStyle>
            <a:lvl1pPr algn="l">
              <a:defRPr lang="fr-FR" sz="3200" b="0" kern="1200" dirty="0">
                <a:solidFill>
                  <a:srgbClr val="F0882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354592" y="6498575"/>
            <a:ext cx="6155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© FullSIX 2010 – Strictly Confidential – All Rights Reserved – No production or diffusion  without written </a:t>
            </a:r>
            <a:r>
              <a:rPr 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authorisation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49208" y="258445"/>
            <a:ext cx="850776" cy="245611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 rot="10800000" flipH="1">
            <a:off x="8063880" y="289892"/>
            <a:ext cx="0" cy="215900"/>
          </a:xfrm>
          <a:prstGeom prst="line">
            <a:avLst/>
          </a:prstGeom>
          <a:noFill/>
          <a:ln w="25400" cap="flat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>
              <a:solidFill>
                <a:prstClr val="black"/>
              </a:solidFill>
            </a:endParaRPr>
          </a:p>
        </p:txBody>
      </p:sp>
      <p:pic>
        <p:nvPicPr>
          <p:cNvPr id="133122" name="Picture 2" descr="http://www.boutiques-marine.com/blog/wp-content/uploads/2009/06/jean-paul-gaultier-x-500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722360" y="93104"/>
            <a:ext cx="1258981" cy="504056"/>
          </a:xfrm>
          <a:prstGeom prst="rect">
            <a:avLst/>
          </a:prstGeom>
          <a:noFill/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1653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8D6516-685A-45AB-A83B-0397D89B682F}" type="datetimeFigureOut">
              <a:rPr lang="fr-FR">
                <a:solidFill>
                  <a:prstClr val="black"/>
                </a:solidFill>
              </a:rPr>
              <a:pPr/>
              <a:t>19/07/2011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E27-211E-4950-A6BE-0C4DD84FA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287498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260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235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123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98219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85344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506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428596" y="40192"/>
            <a:ext cx="7500990" cy="602726"/>
          </a:xfrm>
        </p:spPr>
        <p:txBody>
          <a:bodyPr>
            <a:normAutofit/>
          </a:bodyPr>
          <a:lstStyle>
            <a:lvl1pPr algn="l">
              <a:defRPr lang="fr-FR" sz="2800" b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DCCV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152102" cy="5487143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130000"/>
              <a:buFont typeface="Courier New" pitchFamily="49" charset="0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buClr>
                <a:srgbClr val="0070C0"/>
              </a:buClr>
              <a:buSzPct val="90000"/>
              <a:buFont typeface="Wingdings 3" pitchFamily="18" charset="2"/>
              <a:buChar char="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buClr>
                <a:srgbClr val="00B0F0"/>
              </a:buClr>
              <a:buSzPct val="120000"/>
              <a:buFont typeface="Arial" pitchFamily="34" charset="0"/>
              <a:buChar char="»"/>
              <a:defRPr>
                <a:latin typeface="Calibri" pitchFamily="34" charset="0"/>
                <a:cs typeface="Calibri" pitchFamily="34" charset="0"/>
              </a:defRPr>
            </a:lvl3pPr>
            <a:lvl4pPr marL="1600200" indent="-228600">
              <a:buClr>
                <a:schemeClr val="accent6">
                  <a:lumMod val="50000"/>
                </a:schemeClr>
              </a:buClr>
              <a:buFont typeface="Wingdings 3" pitchFamily="18" charset="2"/>
              <a:buChar char=""/>
              <a:defRPr>
                <a:solidFill>
                  <a:srgbClr val="00B0F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Calibri" pitchFamily="34" charset="0"/>
                <a:cs typeface="Calibri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236980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115328" cy="5572164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tx1"/>
              </a:buClr>
              <a:defRPr sz="2200">
                <a:solidFill>
                  <a:srgbClr val="F08825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rgbClr val="F08825"/>
              </a:buClr>
              <a:defRPr>
                <a:solidFill>
                  <a:srgbClr val="F08825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428596" y="40192"/>
            <a:ext cx="6087620" cy="602726"/>
          </a:xfrm>
        </p:spPr>
        <p:txBody>
          <a:bodyPr>
            <a:normAutofit/>
          </a:bodyPr>
          <a:lstStyle>
            <a:lvl1pPr algn="l">
              <a:defRPr lang="fr-FR" sz="3200" b="0" kern="1200" dirty="0">
                <a:solidFill>
                  <a:srgbClr val="F0882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354592" y="6498575"/>
            <a:ext cx="6155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© FullSIX 2010 – Strictly Confidential – All Rights Reserved – No production or diffusion  without written </a:t>
            </a:r>
            <a:r>
              <a:rPr 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authorisation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49208" y="258445"/>
            <a:ext cx="850776" cy="245611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 rot="10800000" flipH="1">
            <a:off x="8063880" y="289892"/>
            <a:ext cx="0" cy="215900"/>
          </a:xfrm>
          <a:prstGeom prst="line">
            <a:avLst/>
          </a:prstGeom>
          <a:noFill/>
          <a:ln w="25400" cap="flat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>
              <a:solidFill>
                <a:prstClr val="black"/>
              </a:solidFill>
            </a:endParaRPr>
          </a:p>
        </p:txBody>
      </p:sp>
      <p:pic>
        <p:nvPicPr>
          <p:cNvPr id="133122" name="Picture 2" descr="http://www.boutiques-marine.com/blog/wp-content/uploads/2009/06/jean-paul-gaultier-x-500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722360" y="93104"/>
            <a:ext cx="1258981" cy="504056"/>
          </a:xfrm>
          <a:prstGeom prst="rect">
            <a:avLst/>
          </a:prstGeom>
          <a:noFill/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716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8D6516-685A-45AB-A83B-0397D89B682F}" type="datetimeFigureOut">
              <a:rPr lang="fr-FR">
                <a:solidFill>
                  <a:prstClr val="black"/>
                </a:solidFill>
              </a:rPr>
              <a:pPr/>
              <a:t>19/07/2011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FE27-211E-4950-A6BE-0C4DD84FA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02485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1866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675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Bandeau noir.bmp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500306"/>
            <a:ext cx="9144000" cy="1143008"/>
          </a:xfrm>
          <a:prstGeom prst="rect">
            <a:avLst/>
          </a:prstGeom>
        </p:spPr>
      </p:pic>
      <p:sp>
        <p:nvSpPr>
          <p:cNvPr id="10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2800" b="1" i="0" u="none" strike="noStrike" baseline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19050" indent="-19050">
              <a:buNone/>
              <a:defRPr sz="1600">
                <a:solidFill>
                  <a:schemeClr val="bg1"/>
                </a:solidFill>
                <a:latin typeface="+mn-lt"/>
                <a:cs typeface="Calibri" pitchFamily="34" charset="0"/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4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18" y="3719885"/>
            <a:ext cx="1857375" cy="357187"/>
          </a:xfrm>
        </p:spPr>
        <p:txBody>
          <a:bodyPr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200" kern="1200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343515" y="6453336"/>
            <a:ext cx="587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157, rue Anatole France -  92309 Levallois-Perret Cedex – T: +(33)1 49 68 73 00       </a:t>
            </a:r>
            <a:r>
              <a:rPr lang="fr-FR" sz="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www.ekino.com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pic>
        <p:nvPicPr>
          <p:cNvPr id="1026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51" y="6004792"/>
            <a:ext cx="1251421" cy="6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945" y="2780928"/>
            <a:ext cx="1652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7768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" y="0"/>
            <a:ext cx="1428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352009" y="3643313"/>
            <a:ext cx="1857375" cy="357187"/>
          </a:xfrm>
        </p:spPr>
        <p:txBody>
          <a:bodyPr>
            <a:normAutofit/>
          </a:bodyPr>
          <a:lstStyle>
            <a:lvl1pPr algn="l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816" y="2578553"/>
            <a:ext cx="6957480" cy="936104"/>
          </a:xfrm>
        </p:spPr>
        <p:txBody>
          <a:bodyPr anchor="ctr" anchorCtr="0"/>
          <a:lstStyle>
            <a:lvl1pPr>
              <a:buNone/>
              <a:defRPr lang="fr-FR" sz="3000" kern="1200" dirty="0" smtClean="0">
                <a:solidFill>
                  <a:srgbClr val="F0882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050" indent="-1905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sz="1400" b="0" i="0" u="none" strike="noStrike" baseline="0" dirty="0" err="1" smtClean="0">
                <a:solidFill>
                  <a:srgbClr val="1489D0"/>
                </a:solidFill>
                <a:latin typeface="DCCV"/>
              </a:rPr>
              <a:t>Title</a:t>
            </a:r>
            <a:endParaRPr lang="fr-FR" dirty="0" smtClean="0"/>
          </a:p>
          <a:p>
            <a:pPr lvl="1"/>
            <a:r>
              <a:rPr lang="fr-FR" dirty="0" smtClean="0"/>
              <a:t>/ SUB TITLE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440030" y="6558794"/>
            <a:ext cx="687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©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ekino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2011 –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Strictly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confidential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 - All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rights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– No production or diffusion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without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written</a:t>
            </a:r>
            <a:r>
              <a:rPr lang="fr-FR" sz="900" dirty="0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900" dirty="0" err="1">
                <a:solidFill>
                  <a:prstClr val="white">
                    <a:lumMod val="50000"/>
                  </a:prstClr>
                </a:solidFill>
                <a:latin typeface="Calibri" pitchFamily="34" charset="0"/>
                <a:cs typeface="Calibri" pitchFamily="34" charset="0"/>
              </a:rPr>
              <a:t>authorization</a:t>
            </a:r>
            <a:endParaRPr lang="fr-FR" sz="900" dirty="0">
              <a:solidFill>
                <a:prstClr val="white">
                  <a:lumMod val="50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Z:\Corporate\Logo\Créa\Aleks_Final_HD\logo-EKINO-simp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51" y="6320437"/>
            <a:ext cx="891380" cy="4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5687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5308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2941168-EF15-4169-9EE9-CC164A6ED9AF}" type="datetimeFigureOut">
              <a:rPr lang="fr-FR" smtClean="0"/>
              <a:pPr/>
              <a:t>19/07/2011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9E0C5CE-E9F8-4D3B-9B7D-DD4E3FB375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3552" y="44624"/>
            <a:ext cx="7512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9904" y="792000"/>
            <a:ext cx="8102536" cy="558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7686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1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08825"/>
        </a:buClr>
        <a:buSzPct val="13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rgbClr val="F0882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08825"/>
        </a:buClr>
        <a:buFont typeface="Arial" pitchFamily="34" charset="0"/>
        <a:buChar char="»"/>
        <a:defRPr sz="1800" kern="1200">
          <a:solidFill>
            <a:srgbClr val="F0882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3552" y="44624"/>
            <a:ext cx="7512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9904" y="792000"/>
            <a:ext cx="8102536" cy="558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3044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1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08825"/>
        </a:buClr>
        <a:buSzPct val="13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rgbClr val="F0882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08825"/>
        </a:buClr>
        <a:buFont typeface="Arial" pitchFamily="34" charset="0"/>
        <a:buChar char="»"/>
        <a:defRPr sz="1800" kern="1200">
          <a:solidFill>
            <a:srgbClr val="F0882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3552" y="44624"/>
            <a:ext cx="7512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9904" y="792000"/>
            <a:ext cx="8102536" cy="558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4149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1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08825"/>
        </a:buClr>
        <a:buSzPct val="13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rgbClr val="F0882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08825"/>
        </a:buClr>
        <a:buFont typeface="Arial" pitchFamily="34" charset="0"/>
        <a:buChar char="»"/>
        <a:defRPr sz="1800" kern="1200">
          <a:solidFill>
            <a:srgbClr val="F0882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3552" y="44624"/>
            <a:ext cx="7512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9904" y="792000"/>
            <a:ext cx="8102536" cy="558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 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Sixième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8384" y="649271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211DF92-DB3B-442C-AA09-7C1AFABA674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76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1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08825"/>
        </a:buClr>
        <a:buSzPct val="13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rgbClr val="F0882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08825"/>
        </a:buClr>
        <a:buFont typeface="Arial" pitchFamily="34" charset="0"/>
        <a:buChar char="»"/>
        <a:defRPr sz="1800" kern="1200">
          <a:solidFill>
            <a:srgbClr val="F0882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ubversion.fullsix.com/documentation/LCL/01.LCL/10.Refonte%20HP/SpecksTeck/Specification-Technique-2011_06_20.docx" TargetMode="External"/><Relationship Id="rId3" Type="http://schemas.openxmlformats.org/officeDocument/2006/relationships/hyperlink" Target="http://subversion.fullsix.com/documentation/LCL/01.LCL/10.Refonte%20HP/Cadrage%20DFO/DFO-Reference.pptx" TargetMode="External"/><Relationship Id="rId7" Type="http://schemas.openxmlformats.org/officeDocument/2006/relationships/hyperlink" Target="http://subversion.fullsix.com/html/lcl/LCL.com/psd/refontehome/refontehomelcl4.psd" TargetMode="External"/><Relationship Id="rId2" Type="http://schemas.openxmlformats.org/officeDocument/2006/relationships/hyperlink" Target="http://subversion.fullsix.com/documentation/LCL/01.LCL/10.Refonte%20HP/Cadrage%20DFO/DFO-Guide.pptx" TargetMode="External"/><Relationship Id="rId1" Type="http://schemas.openxmlformats.org/officeDocument/2006/relationships/slideLayout" Target="../slideLayouts/slideLayout42.xml"/><Relationship Id="rId6" Type="http://schemas.openxmlformats.org/officeDocument/2006/relationships/hyperlink" Target="http://subversion.fullsix.com/documentation/LCL/01.LCL/V.PROJETS/59_Evolution_Vid%C3%A9o/_cr%C3%A9a/_Template-WebTV/" TargetMode="External"/><Relationship Id="rId5" Type="http://schemas.openxmlformats.org/officeDocument/2006/relationships/hyperlink" Target="http://subversion.fullsix.com/documentation/LCL/01.LCL/V.PROJETS/59_Evolution_Vid%c3%a9o/_cr%c3%a9a/_Template-Layer-Vid%c3%a9o/" TargetMode="External"/><Relationship Id="rId4" Type="http://schemas.openxmlformats.org/officeDocument/2006/relationships/hyperlink" Target="http://subversion.fullsix.com/documentation/LCL/01.LCL/V.PROJETS/59_Evolution_Vid%c3%a9o/_cr%c3%a9a/_Template-HP/" TargetMode="External"/><Relationship Id="rId9" Type="http://schemas.openxmlformats.org/officeDocument/2006/relationships/hyperlink" Target="http://subversion.fullsix.com/documentation/LCL/01.LCL/V.PROJETS/59_Evolution_Vid%c3%a9o/_specs-fonctionnelles/110610_LCL-%c3%a9volution-vid%c3%a9o_specs-fonctionnelles.do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ubversion.fullsix.com/html/lcl/LCL.com/base-refonteHP.html" TargetMode="External"/><Relationship Id="rId7" Type="http://schemas.openxmlformats.org/officeDocument/2006/relationships/hyperlink" Target="http://subversion.fullsix.com/html/lcl/LCL.com/img/" TargetMode="External"/><Relationship Id="rId2" Type="http://schemas.openxmlformats.org/officeDocument/2006/relationships/hyperlink" Target="http://lcl-refonte2008.dev2.fullsix.com/" TargetMode="External"/><Relationship Id="rId1" Type="http://schemas.openxmlformats.org/officeDocument/2006/relationships/slideLayout" Target="../slideLayouts/slideLayout42.xml"/><Relationship Id="rId6" Type="http://schemas.openxmlformats.org/officeDocument/2006/relationships/hyperlink" Target="http://subversion.fullsix.com/html/lcl/LCL.com/js/" TargetMode="External"/><Relationship Id="rId5" Type="http://schemas.openxmlformats.org/officeDocument/2006/relationships/hyperlink" Target="http://subversion.fullsix.com/html/lcl/LCL.com/css/" TargetMode="External"/><Relationship Id="rId4" Type="http://schemas.openxmlformats.org/officeDocument/2006/relationships/hyperlink" Target="http://subversion.fullsix.com/html/lcl/LCL.com/base-layervideo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fr-FR" b="0" dirty="0" smtClean="0"/>
              <a:t>LCL – Refonte HP / Vidéos</a:t>
            </a:r>
            <a:endParaRPr lang="fr-FR" b="0" dirty="0"/>
          </a:p>
          <a:p>
            <a:pPr lvl="1"/>
            <a:r>
              <a:rPr lang="fr-FR" dirty="0" smtClean="0">
                <a:latin typeface="Calibri" pitchFamily="34" charset="0"/>
              </a:rPr>
              <a:t>// Consignes de montage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24 juin 2011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77204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Utilisation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520280"/>
          </a:xfrm>
        </p:spPr>
        <p:txBody>
          <a:bodyPr>
            <a:normAutofit/>
          </a:bodyPr>
          <a:lstStyle/>
          <a:p>
            <a:r>
              <a:rPr lang="fr-FR" dirty="0" smtClean="0"/>
              <a:t>Déplacement des contenus au survol par la souris</a:t>
            </a:r>
          </a:p>
          <a:p>
            <a:pPr lvl="1"/>
            <a:r>
              <a:rPr lang="fr-FR" dirty="0" smtClean="0"/>
              <a:t>Toutes zones sensibles entre les limitations hautes et basses</a:t>
            </a:r>
          </a:p>
          <a:p>
            <a:pPr lvl="1"/>
            <a:r>
              <a:rPr lang="fr-FR" dirty="0" smtClean="0"/>
              <a:t>Zone centrale (environ 1/3) inactive</a:t>
            </a:r>
          </a:p>
          <a:p>
            <a:pPr lvl="1"/>
            <a:r>
              <a:rPr lang="fr-FR" dirty="0" smtClean="0"/>
              <a:t>Zones latérales (1/3 de chaque coté) actives de 25 à 50% de la vitesse maximale</a:t>
            </a:r>
          </a:p>
          <a:p>
            <a:pPr lvl="1"/>
            <a:r>
              <a:rPr lang="fr-FR" dirty="0" smtClean="0"/>
              <a:t>Zones hors-cœur de page actives à 100% de la vitesse maximale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89619" y="764704"/>
            <a:ext cx="6564762" cy="3096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34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Fondus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520280"/>
          </a:xfrm>
        </p:spPr>
        <p:txBody>
          <a:bodyPr>
            <a:normAutofit/>
          </a:bodyPr>
          <a:lstStyle/>
          <a:p>
            <a:r>
              <a:rPr lang="fr-FR" dirty="0" smtClean="0"/>
              <a:t>Apparition et disparition des contenus par fondus</a:t>
            </a:r>
            <a:endParaRPr lang="fr-FR" dirty="0"/>
          </a:p>
          <a:p>
            <a:pPr lvl="1"/>
            <a:r>
              <a:rPr lang="fr-FR" dirty="0" smtClean="0"/>
              <a:t>La zone de transition (extérieur : invisible ; intérieur : visible) se situe sur les cotés de la page</a:t>
            </a:r>
          </a:p>
          <a:p>
            <a:pPr lvl="1"/>
            <a:r>
              <a:rPr lang="fr-FR" dirty="0" smtClean="0"/>
              <a:t>Largeur d’environ 150 pixels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89620" y="764704"/>
            <a:ext cx="6564760" cy="3096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144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Utilisation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548680"/>
            <a:ext cx="8152102" cy="5904656"/>
          </a:xfrm>
        </p:spPr>
        <p:txBody>
          <a:bodyPr>
            <a:normAutofit/>
          </a:bodyPr>
          <a:lstStyle/>
          <a:p>
            <a:r>
              <a:rPr lang="fr-FR" dirty="0" smtClean="0"/>
              <a:t>Utilisation du lien « A la une »</a:t>
            </a:r>
          </a:p>
          <a:p>
            <a:pPr lvl="1"/>
            <a:r>
              <a:rPr lang="fr-FR" dirty="0" smtClean="0"/>
              <a:t>Les contenus affichés se disparaissent par la gauche de l’écran</a:t>
            </a:r>
          </a:p>
          <a:p>
            <a:pPr lvl="1"/>
            <a:r>
              <a:rPr lang="fr-FR" dirty="0" smtClean="0"/>
              <a:t>La liste des mois et la date disparaissent par fondu</a:t>
            </a:r>
          </a:p>
          <a:p>
            <a:pPr lvl="1"/>
            <a:r>
              <a:rPr lang="fr-FR" dirty="0" smtClean="0"/>
              <a:t>Les contenus à la une apparaissent par la droite</a:t>
            </a:r>
          </a:p>
          <a:p>
            <a:r>
              <a:rPr lang="fr-FR" dirty="0" smtClean="0"/>
              <a:t>Utilisation du lien « Agenda »</a:t>
            </a:r>
          </a:p>
          <a:p>
            <a:pPr lvl="1"/>
            <a:r>
              <a:rPr lang="fr-FR" dirty="0"/>
              <a:t>Les contenus affichés se disparaissent par la gauche de l’écran</a:t>
            </a:r>
          </a:p>
          <a:p>
            <a:pPr lvl="1"/>
            <a:r>
              <a:rPr lang="fr-FR" dirty="0"/>
              <a:t>La liste des mois et la date </a:t>
            </a:r>
            <a:r>
              <a:rPr lang="fr-FR" dirty="0" smtClean="0"/>
              <a:t>apparaissent par </a:t>
            </a:r>
            <a:r>
              <a:rPr lang="fr-FR" dirty="0"/>
              <a:t>fondu</a:t>
            </a:r>
          </a:p>
          <a:p>
            <a:pPr lvl="1"/>
            <a:r>
              <a:rPr lang="fr-FR" dirty="0"/>
              <a:t>Les contenus à la une apparaissent par la </a:t>
            </a:r>
            <a:r>
              <a:rPr lang="fr-FR" dirty="0" smtClean="0"/>
              <a:t>droite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0233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Utilisation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548680"/>
            <a:ext cx="8319868" cy="5904656"/>
          </a:xfrm>
        </p:spPr>
        <p:txBody>
          <a:bodyPr>
            <a:normAutofit/>
          </a:bodyPr>
          <a:lstStyle/>
          <a:p>
            <a:r>
              <a:rPr lang="fr-FR" dirty="0" smtClean="0"/>
              <a:t>Le dernier contenu survolé par la souris décide :</a:t>
            </a:r>
          </a:p>
          <a:p>
            <a:pPr lvl="1"/>
            <a:r>
              <a:rPr lang="fr-FR" dirty="0" smtClean="0"/>
              <a:t>Du mois sélectionné dans la navigation basse</a:t>
            </a:r>
          </a:p>
          <a:p>
            <a:pPr lvl="1"/>
            <a:r>
              <a:rPr lang="fr-FR" dirty="0" smtClean="0"/>
              <a:t>De la date indiquée en haut à droite</a:t>
            </a:r>
          </a:p>
          <a:p>
            <a:r>
              <a:rPr lang="fr-FR" dirty="0" smtClean="0"/>
              <a:t>Utilisation </a:t>
            </a:r>
            <a:r>
              <a:rPr lang="fr-FR" dirty="0"/>
              <a:t>de la navigation par </a:t>
            </a:r>
            <a:r>
              <a:rPr lang="fr-FR" dirty="0" smtClean="0"/>
              <a:t>mois</a:t>
            </a:r>
          </a:p>
          <a:p>
            <a:pPr lvl="1"/>
            <a:r>
              <a:rPr lang="fr-FR" dirty="0" smtClean="0"/>
              <a:t>Au </a:t>
            </a:r>
            <a:r>
              <a:rPr lang="fr-FR" dirty="0"/>
              <a:t>clic, appel et affichage des contenus correspondants au moyen d’un glissement</a:t>
            </a:r>
          </a:p>
          <a:p>
            <a:pPr lvl="1"/>
            <a:r>
              <a:rPr lang="fr-FR" dirty="0"/>
              <a:t>Direction du glissement</a:t>
            </a:r>
          </a:p>
          <a:p>
            <a:pPr lvl="2"/>
            <a:r>
              <a:rPr lang="fr-FR" dirty="0"/>
              <a:t>Si le mois choisi se situe avant le mois affiché, vers la droite</a:t>
            </a:r>
          </a:p>
          <a:p>
            <a:pPr lvl="2"/>
            <a:r>
              <a:rPr lang="fr-FR" dirty="0"/>
              <a:t>Si le mois choisi se situe après le mois affiché, vers la </a:t>
            </a:r>
            <a:r>
              <a:rPr lang="fr-FR" dirty="0" smtClean="0"/>
              <a:t>gauche</a:t>
            </a:r>
            <a:endParaRPr lang="fr-FR" dirty="0"/>
          </a:p>
          <a:p>
            <a:pPr lvl="1"/>
            <a:r>
              <a:rPr lang="fr-FR" dirty="0" smtClean="0"/>
              <a:t>Au clic sur la flèche de gauche, sélection du mois précédent</a:t>
            </a:r>
          </a:p>
          <a:p>
            <a:pPr lvl="1"/>
            <a:r>
              <a:rPr lang="fr-FR" dirty="0" smtClean="0"/>
              <a:t>Au clic sur la flèche de droite, sélection du mois suivant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972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Alternatives d’ouverture &amp; fermeture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548680"/>
            <a:ext cx="8152102" cy="5904656"/>
          </a:xfrm>
        </p:spPr>
        <p:txBody>
          <a:bodyPr>
            <a:normAutofit/>
          </a:bodyPr>
          <a:lstStyle/>
          <a:p>
            <a:r>
              <a:rPr lang="fr-FR" dirty="0" smtClean="0"/>
              <a:t>Option alternative à l’ouverture</a:t>
            </a:r>
          </a:p>
          <a:p>
            <a:pPr lvl="1"/>
            <a:r>
              <a:rPr lang="fr-FR" dirty="0" smtClean="0"/>
              <a:t>Initialement, le carrousel n’occupe aucun espace</a:t>
            </a:r>
          </a:p>
          <a:p>
            <a:pPr lvl="1"/>
            <a:r>
              <a:rPr lang="fr-FR" dirty="0" smtClean="0"/>
              <a:t>L’ouverture se fait sur l’axe vertical, par glissement de haut en bas ; le carrousel est vide</a:t>
            </a:r>
          </a:p>
          <a:p>
            <a:pPr lvl="1"/>
            <a:r>
              <a:rPr lang="fr-FR" dirty="0" smtClean="0"/>
              <a:t>Les outils apparaissent par fondu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quatre premiers blocs apparaissent par la droite</a:t>
            </a:r>
          </a:p>
          <a:p>
            <a:pPr lvl="1"/>
            <a:r>
              <a:rPr lang="fr-FR" dirty="0"/>
              <a:t>Ils se décalent vers la gauche jusqu’à ce que le premier atteigne la limite du cœur de </a:t>
            </a:r>
            <a:r>
              <a:rPr lang="fr-FR" dirty="0" smtClean="0"/>
              <a:t>page</a:t>
            </a:r>
            <a:endParaRPr lang="fr-FR" dirty="0"/>
          </a:p>
          <a:p>
            <a:r>
              <a:rPr lang="fr-FR" dirty="0" smtClean="0"/>
              <a:t>Option alternative à la fermeture</a:t>
            </a:r>
          </a:p>
          <a:p>
            <a:pPr lvl="1"/>
            <a:r>
              <a:rPr lang="fr-FR" dirty="0" smtClean="0"/>
              <a:t>Les contenus disparaissent par la gauche</a:t>
            </a:r>
          </a:p>
          <a:p>
            <a:pPr lvl="1"/>
            <a:r>
              <a:rPr lang="en-US" dirty="0" smtClean="0"/>
              <a:t>L</a:t>
            </a:r>
            <a:r>
              <a:rPr lang="fr-FR" dirty="0" smtClean="0"/>
              <a:t>es outils disparaissent par fondu</a:t>
            </a:r>
          </a:p>
          <a:p>
            <a:pPr lvl="1"/>
            <a:r>
              <a:rPr lang="fr-FR" dirty="0" smtClean="0"/>
              <a:t>La hauteur du carrousel se réduit progressivement jusqu’à disparition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698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Remarques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548680"/>
            <a:ext cx="8152102" cy="5904656"/>
          </a:xfrm>
        </p:spPr>
        <p:txBody>
          <a:bodyPr>
            <a:normAutofit/>
          </a:bodyPr>
          <a:lstStyle/>
          <a:p>
            <a:r>
              <a:rPr lang="fr-FR" dirty="0" smtClean="0"/>
              <a:t>Couleur des bulles</a:t>
            </a:r>
          </a:p>
          <a:p>
            <a:pPr lvl="1"/>
            <a:r>
              <a:rPr lang="fr-FR" dirty="0" smtClean="0"/>
              <a:t>Dépend de la catégorie affichée</a:t>
            </a:r>
          </a:p>
          <a:p>
            <a:pPr lvl="1"/>
            <a:r>
              <a:rPr lang="fr-FR" dirty="0" smtClean="0"/>
              <a:t>Couleur identique à la navigation haute</a:t>
            </a:r>
          </a:p>
          <a:p>
            <a:r>
              <a:rPr lang="fr-FR" dirty="0" smtClean="0"/>
              <a:t>Chargement des fragments</a:t>
            </a:r>
          </a:p>
          <a:p>
            <a:pPr lvl="1"/>
            <a:r>
              <a:rPr lang="fr-FR" dirty="0" smtClean="0"/>
              <a:t>12 fragments chargés en permanence au minimum</a:t>
            </a:r>
          </a:p>
          <a:p>
            <a:pPr lvl="2"/>
            <a:r>
              <a:rPr lang="fr-FR" dirty="0" smtClean="0"/>
              <a:t>Quatre au centre</a:t>
            </a:r>
          </a:p>
          <a:p>
            <a:pPr lvl="2"/>
            <a:r>
              <a:rPr lang="fr-FR" dirty="0" smtClean="0"/>
              <a:t>Quatre à gauche &amp; à droite (hors-champ)</a:t>
            </a:r>
          </a:p>
          <a:p>
            <a:pPr lvl="1"/>
            <a:r>
              <a:rPr lang="fr-FR" dirty="0" smtClean="0"/>
              <a:t>Si des fragments manquent d’un coté ou de l’autre, appel au web-service pour complétion (voir page suivante)</a:t>
            </a:r>
          </a:p>
        </p:txBody>
      </p:sp>
    </p:spTree>
    <p:extLst>
      <p:ext uri="{BB962C8B-B14F-4D97-AF65-F5344CB8AC3E}">
        <p14:creationId xmlns:p14="http://schemas.microsoft.com/office/powerpoint/2010/main" xmlns="" val="39000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Web-services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548680"/>
            <a:ext cx="8152102" cy="5904656"/>
          </a:xfrm>
        </p:spPr>
        <p:txBody>
          <a:bodyPr>
            <a:normAutofit/>
          </a:bodyPr>
          <a:lstStyle/>
          <a:p>
            <a:r>
              <a:rPr lang="fr-FR" dirty="0" smtClean="0"/>
              <a:t>URL définitive à compléter</a:t>
            </a:r>
          </a:p>
          <a:p>
            <a:r>
              <a:rPr lang="fr-FR" dirty="0" smtClean="0"/>
              <a:t>Contenu retourné au format JSON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99592" y="1484784"/>
            <a:ext cx="7416824" cy="46628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"push" : [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"</a:t>
            </a:r>
            <a:r>
              <a:rPr lang="fr-FR" sz="11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 : {titre-document</a:t>
            </a:r>
            <a:r>
              <a:rPr lang="fr-FR" sz="11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fr-FR" sz="11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"label" : {label-document},</a:t>
            </a:r>
            <a:endParaRPr lang="fr-FR" sz="11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"</a:t>
            </a:r>
            <a:r>
              <a:rPr lang="fr-FR" sz="11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 : {chemin-document},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"</a:t>
            </a:r>
            <a:r>
              <a:rPr lang="fr-FR" sz="11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domain</a:t>
            </a:r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 : {rubrique},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"date" : {date-document},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"</a:t>
            </a:r>
            <a:r>
              <a:rPr lang="fr-FR" sz="11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fb</a:t>
            </a:r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 : {lien-</a:t>
            </a:r>
            <a:r>
              <a:rPr lang="fr-FR" sz="11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facebook</a:t>
            </a:r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"images" : [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{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	"url" : {url-image},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	"</a:t>
            </a:r>
            <a:r>
              <a:rPr lang="fr-FR" sz="11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 : {url-lien}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{…}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]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"</a:t>
            </a:r>
            <a:r>
              <a:rPr lang="fr-FR" sz="11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 : [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{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	"url" : {chemin-lien},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	"label" : {texte-lien}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{…}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]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},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{…}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]</a:t>
            </a:r>
          </a:p>
          <a:p>
            <a:r>
              <a:rPr lang="fr-FR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967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Web-services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548680"/>
            <a:ext cx="8152102" cy="5904656"/>
          </a:xfrm>
        </p:spPr>
        <p:txBody>
          <a:bodyPr>
            <a:normAutofit/>
          </a:bodyPr>
          <a:lstStyle/>
          <a:p>
            <a:r>
              <a:rPr lang="fr-FR" dirty="0" smtClean="0"/>
              <a:t>Le contenu affiché dépend des champs renseignés pour chaque push retourné par le web-service (cf. page 8)</a:t>
            </a:r>
          </a:p>
          <a:p>
            <a:r>
              <a:rPr lang="fr-FR" dirty="0" smtClean="0"/>
              <a:t>Pour chaque type de contenu, éléments minimum</a:t>
            </a:r>
          </a:p>
          <a:p>
            <a:pPr lvl="1"/>
            <a:r>
              <a:rPr lang="fr-FR" dirty="0" smtClean="0"/>
              <a:t>Image simple</a:t>
            </a:r>
          </a:p>
          <a:p>
            <a:pPr lvl="2"/>
            <a:r>
              <a:rPr lang="fr-FR" dirty="0" smtClean="0"/>
              <a:t>Titre du document, une image et son lien</a:t>
            </a:r>
          </a:p>
          <a:p>
            <a:pPr lvl="1"/>
            <a:r>
              <a:rPr lang="fr-FR" dirty="0" smtClean="0"/>
              <a:t>Titre, image et lien</a:t>
            </a:r>
          </a:p>
          <a:p>
            <a:pPr lvl="2"/>
            <a:r>
              <a:rPr lang="fr-FR" dirty="0" smtClean="0"/>
              <a:t>Titre du document, libellé du push, une image et un lien</a:t>
            </a:r>
          </a:p>
          <a:p>
            <a:pPr lvl="1"/>
            <a:r>
              <a:rPr lang="fr-FR" dirty="0" smtClean="0"/>
              <a:t>Titre, texte, images et liens</a:t>
            </a:r>
          </a:p>
          <a:p>
            <a:pPr lvl="2"/>
            <a:r>
              <a:rPr lang="fr-FR" dirty="0" smtClean="0"/>
              <a:t>Titre du document, libellé du push, texte, deux images et leurs liens, un ou plusieurs liens</a:t>
            </a:r>
          </a:p>
        </p:txBody>
      </p:sp>
    </p:spTree>
    <p:extLst>
      <p:ext uri="{BB962C8B-B14F-4D97-AF65-F5344CB8AC3E}">
        <p14:creationId xmlns:p14="http://schemas.microsoft.com/office/powerpoint/2010/main" xmlns="" val="1581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Layer vidéo</a:t>
            </a:r>
          </a:p>
        </p:txBody>
      </p:sp>
    </p:spTree>
    <p:extLst>
      <p:ext uri="{BB962C8B-B14F-4D97-AF65-F5344CB8AC3E}">
        <p14:creationId xmlns:p14="http://schemas.microsoft.com/office/powerpoint/2010/main" xmlns="" val="387341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339881"/>
          </a:xfrm>
        </p:spPr>
        <p:txBody>
          <a:bodyPr>
            <a:normAutofit/>
          </a:bodyPr>
          <a:lstStyle/>
          <a:p>
            <a:r>
              <a:rPr lang="fr-FR" dirty="0" smtClean="0"/>
              <a:t>Panel d’outils permettant de naviguer dans les </a:t>
            </a:r>
            <a:r>
              <a:rPr lang="fr-FR" dirty="0" err="1" smtClean="0"/>
              <a:t>playlists</a:t>
            </a:r>
            <a:endParaRPr lang="fr-FR" dirty="0" smtClean="0"/>
          </a:p>
          <a:p>
            <a:pPr lvl="1"/>
            <a:r>
              <a:rPr lang="fr-FR" dirty="0" smtClean="0"/>
              <a:t>Lecteur vidéo (1), hors spécification</a:t>
            </a:r>
          </a:p>
          <a:p>
            <a:pPr lvl="1"/>
            <a:r>
              <a:rPr lang="fr-FR" dirty="0" smtClean="0"/>
              <a:t>Carrousel de suggestions (2)</a:t>
            </a:r>
          </a:p>
          <a:p>
            <a:pPr lvl="1"/>
            <a:r>
              <a:rPr lang="fr-FR" dirty="0" smtClean="0"/>
              <a:t>Barre d’outils (3)</a:t>
            </a:r>
          </a:p>
          <a:p>
            <a:pPr lvl="1"/>
            <a:r>
              <a:rPr lang="fr-FR" dirty="0" smtClean="0"/>
              <a:t>Carrousel de vidéos (4)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20298" y="764704"/>
            <a:ext cx="5103405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1"/>
          <p:cNvSpPr/>
          <p:nvPr/>
        </p:nvSpPr>
        <p:spPr>
          <a:xfrm>
            <a:off x="5292080" y="1065447"/>
            <a:ext cx="288032" cy="288032"/>
          </a:xfrm>
          <a:prstGeom prst="roundRect">
            <a:avLst/>
          </a:prstGeom>
          <a:solidFill>
            <a:srgbClr val="F5801F"/>
          </a:solidFill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64425" y="1065447"/>
            <a:ext cx="288032" cy="288032"/>
          </a:xfrm>
          <a:prstGeom prst="roundRect">
            <a:avLst/>
          </a:prstGeom>
          <a:solidFill>
            <a:srgbClr val="F5801F"/>
          </a:solidFill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771800" y="3068960"/>
            <a:ext cx="288032" cy="288032"/>
          </a:xfrm>
          <a:prstGeom prst="roundRect">
            <a:avLst/>
          </a:prstGeom>
          <a:solidFill>
            <a:srgbClr val="F5801F"/>
          </a:solidFill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518718" y="2636912"/>
            <a:ext cx="288032" cy="288032"/>
          </a:xfrm>
          <a:prstGeom prst="roundRect">
            <a:avLst/>
          </a:prstGeom>
          <a:solidFill>
            <a:srgbClr val="F5801F"/>
          </a:solidFill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986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Informations pratiques</a:t>
            </a:r>
          </a:p>
        </p:txBody>
      </p:sp>
    </p:spTree>
    <p:extLst>
      <p:ext uri="{BB962C8B-B14F-4D97-AF65-F5344CB8AC3E}">
        <p14:creationId xmlns:p14="http://schemas.microsoft.com/office/powerpoint/2010/main" xmlns="" val="268178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Chargement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339881"/>
          </a:xfrm>
        </p:spPr>
        <p:txBody>
          <a:bodyPr>
            <a:normAutofit/>
          </a:bodyPr>
          <a:lstStyle/>
          <a:p>
            <a:r>
              <a:rPr lang="fr-FR" dirty="0" smtClean="0"/>
              <a:t>À l’ouverture</a:t>
            </a:r>
          </a:p>
          <a:p>
            <a:pPr lvl="1"/>
            <a:r>
              <a:rPr lang="fr-FR" dirty="0" smtClean="0"/>
              <a:t>Initialement invisible</a:t>
            </a:r>
          </a:p>
          <a:p>
            <a:pPr lvl="1"/>
            <a:r>
              <a:rPr lang="fr-FR" dirty="0" smtClean="0"/>
              <a:t>Puis déploiement sur l’axe vertical (flèche)</a:t>
            </a:r>
          </a:p>
          <a:p>
            <a:pPr lvl="1"/>
            <a:r>
              <a:rPr lang="fr-FR" dirty="0" smtClean="0"/>
              <a:t>Enfin apparition des éléments par fondu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20298" y="764704"/>
            <a:ext cx="5103405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 vers le bas 11"/>
          <p:cNvSpPr/>
          <p:nvPr/>
        </p:nvSpPr>
        <p:spPr>
          <a:xfrm>
            <a:off x="2108017" y="836712"/>
            <a:ext cx="303743" cy="2952328"/>
          </a:xfrm>
          <a:prstGeom prst="downArrow">
            <a:avLst/>
          </a:prstGeom>
          <a:solidFill>
            <a:srgbClr val="11F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78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Fermeture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339881"/>
          </a:xfrm>
        </p:spPr>
        <p:txBody>
          <a:bodyPr>
            <a:normAutofit/>
          </a:bodyPr>
          <a:lstStyle/>
          <a:p>
            <a:r>
              <a:rPr lang="fr-FR" dirty="0" smtClean="0"/>
              <a:t>À la fermeture (via la croix en haut à droite)</a:t>
            </a:r>
          </a:p>
          <a:p>
            <a:pPr lvl="1"/>
            <a:r>
              <a:rPr lang="fr-FR" dirty="0" smtClean="0"/>
              <a:t>Disparition des éléments par fondu</a:t>
            </a:r>
          </a:p>
          <a:p>
            <a:pPr lvl="1"/>
            <a:r>
              <a:rPr lang="fr-FR" dirty="0" smtClean="0"/>
              <a:t>Puis rangement sur l’axe vertical (flèche)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20298" y="764704"/>
            <a:ext cx="5103405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 vers le bas 11"/>
          <p:cNvSpPr/>
          <p:nvPr/>
        </p:nvSpPr>
        <p:spPr>
          <a:xfrm flipV="1">
            <a:off x="2108016" y="836712"/>
            <a:ext cx="303743" cy="2935526"/>
          </a:xfrm>
          <a:prstGeom prst="downArrow">
            <a:avLst/>
          </a:prstGeom>
          <a:solidFill>
            <a:srgbClr val="11F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flipV="1">
            <a:off x="6444208" y="764704"/>
            <a:ext cx="360040" cy="360040"/>
          </a:xfrm>
          <a:prstGeom prst="rect">
            <a:avLst/>
          </a:prstGeom>
          <a:noFill/>
          <a:ln>
            <a:solidFill>
              <a:srgbClr val="11FF1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092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Carrousel de suggestions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339881"/>
          </a:xfrm>
        </p:spPr>
        <p:txBody>
          <a:bodyPr>
            <a:normAutofit/>
          </a:bodyPr>
          <a:lstStyle/>
          <a:p>
            <a:r>
              <a:rPr lang="fr-FR" dirty="0" smtClean="0"/>
              <a:t>Liste de fragments chargés en même temps que la vidéo</a:t>
            </a:r>
          </a:p>
          <a:p>
            <a:r>
              <a:rPr lang="fr-FR" dirty="0" smtClean="0"/>
              <a:t>Au clic sur une des flèches, la liste glisse d’une suggestion (vers le haut ou le bas, selon le cas)</a:t>
            </a:r>
          </a:p>
          <a:p>
            <a:r>
              <a:rPr lang="fr-FR" dirty="0" smtClean="0"/>
              <a:t>Les suggestions s’affichent en boucle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20298" y="764704"/>
            <a:ext cx="5103405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0112" y="980728"/>
            <a:ext cx="936104" cy="1728192"/>
          </a:xfrm>
          <a:prstGeom prst="rect">
            <a:avLst/>
          </a:prstGeom>
          <a:noFill/>
          <a:ln>
            <a:solidFill>
              <a:srgbClr val="11FF1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Double flèche verticale 2"/>
          <p:cNvSpPr/>
          <p:nvPr/>
        </p:nvSpPr>
        <p:spPr>
          <a:xfrm>
            <a:off x="6300192" y="1064568"/>
            <a:ext cx="144016" cy="1584176"/>
          </a:xfrm>
          <a:prstGeom prst="upDownArrow">
            <a:avLst/>
          </a:prstGeom>
          <a:solidFill>
            <a:srgbClr val="11F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59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Carrousel de vidéos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339881"/>
          </a:xfrm>
        </p:spPr>
        <p:txBody>
          <a:bodyPr>
            <a:normAutofit/>
          </a:bodyPr>
          <a:lstStyle/>
          <a:p>
            <a:r>
              <a:rPr lang="fr-FR" dirty="0" smtClean="0"/>
              <a:t>Liste de fragments chargés en même temps que la vidéo</a:t>
            </a:r>
          </a:p>
          <a:p>
            <a:r>
              <a:rPr lang="fr-FR" dirty="0" smtClean="0"/>
              <a:t>Au clic sur une des flèches, la liste glisse d’une suggestion (vers la gauche ou la droite, selon le cas)</a:t>
            </a:r>
          </a:p>
          <a:p>
            <a:r>
              <a:rPr lang="fr-FR" dirty="0" smtClean="0"/>
              <a:t>Les suggestions s’affichent en boucle</a:t>
            </a:r>
          </a:p>
          <a:p>
            <a:r>
              <a:rPr lang="fr-FR" dirty="0" smtClean="0"/>
              <a:t>La vidéo couramment lue s’affiche encadrée</a:t>
            </a:r>
          </a:p>
          <a:p>
            <a:endParaRPr lang="fr-F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20298" y="764704"/>
            <a:ext cx="5103405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flipV="1">
            <a:off x="2627784" y="2924944"/>
            <a:ext cx="3960440" cy="864096"/>
          </a:xfrm>
          <a:prstGeom prst="rect">
            <a:avLst/>
          </a:prstGeom>
          <a:noFill/>
          <a:ln>
            <a:solidFill>
              <a:srgbClr val="11FF1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Double flèche horizontale 6"/>
          <p:cNvSpPr/>
          <p:nvPr/>
        </p:nvSpPr>
        <p:spPr>
          <a:xfrm>
            <a:off x="2699792" y="3501008"/>
            <a:ext cx="3816424" cy="216024"/>
          </a:xfrm>
          <a:prstGeom prst="leftRightArrow">
            <a:avLst/>
          </a:prstGeom>
          <a:solidFill>
            <a:srgbClr val="11F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542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Transcription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4293096"/>
            <a:ext cx="8152102" cy="2088232"/>
          </a:xfrm>
        </p:spPr>
        <p:txBody>
          <a:bodyPr>
            <a:normAutofit/>
          </a:bodyPr>
          <a:lstStyle/>
          <a:p>
            <a:r>
              <a:rPr lang="fr-FR" dirty="0" smtClean="0"/>
              <a:t>Au clic sur le bouton transcription (en haut à gauche), apparition d’une zone de texte par déploiement vertical</a:t>
            </a:r>
          </a:p>
          <a:p>
            <a:r>
              <a:rPr lang="fr-FR" dirty="0" smtClean="0"/>
              <a:t>Fermeture par déploiement vertical</a:t>
            </a:r>
          </a:p>
          <a:p>
            <a:pPr lvl="1"/>
            <a:r>
              <a:rPr lang="fr-FR" dirty="0" smtClean="0"/>
              <a:t>Sur la croix à gauche du titre « Transcription »</a:t>
            </a:r>
          </a:p>
          <a:p>
            <a:pPr lvl="1"/>
            <a:r>
              <a:rPr lang="fr-FR" dirty="0" smtClean="0"/>
              <a:t>Au second clic sur le bouton transcription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55548" y="548680"/>
            <a:ext cx="4432904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flipV="1">
            <a:off x="2915816" y="2420888"/>
            <a:ext cx="3456384" cy="1000539"/>
          </a:xfrm>
          <a:prstGeom prst="rect">
            <a:avLst/>
          </a:prstGeom>
          <a:noFill/>
          <a:ln>
            <a:solidFill>
              <a:srgbClr val="11FF1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Double flèche verticale 2"/>
          <p:cNvSpPr/>
          <p:nvPr/>
        </p:nvSpPr>
        <p:spPr>
          <a:xfrm>
            <a:off x="6156176" y="2485325"/>
            <a:ext cx="144016" cy="864096"/>
          </a:xfrm>
          <a:prstGeom prst="upDownArrow">
            <a:avLst/>
          </a:prstGeom>
          <a:solidFill>
            <a:srgbClr val="11F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2699792" y="973157"/>
            <a:ext cx="288032" cy="216024"/>
          </a:xfrm>
          <a:prstGeom prst="rect">
            <a:avLst/>
          </a:prstGeom>
          <a:noFill/>
          <a:ln>
            <a:solidFill>
              <a:srgbClr val="11FF1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388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Web-services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620688"/>
            <a:ext cx="8152102" cy="5652249"/>
          </a:xfrm>
        </p:spPr>
        <p:txBody>
          <a:bodyPr>
            <a:normAutofit/>
          </a:bodyPr>
          <a:lstStyle/>
          <a:p>
            <a:r>
              <a:rPr lang="fr-FR" dirty="0" smtClean="0"/>
              <a:t>URL définitive à confirmer</a:t>
            </a:r>
          </a:p>
          <a:p>
            <a:r>
              <a:rPr lang="fr-FR" dirty="0" smtClean="0"/>
              <a:t>L’ensemble des éléments de la page doit pouvoir changer d’état par appel AJAX au web-service</a:t>
            </a:r>
          </a:p>
          <a:p>
            <a:r>
              <a:rPr lang="fr-FR" dirty="0" smtClean="0"/>
              <a:t>Retours au format JSON pour les médias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8037" y="2348880"/>
            <a:ext cx="7416824" cy="32470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dirty="0"/>
              <a:t>{</a:t>
            </a:r>
          </a:p>
          <a:p>
            <a:r>
              <a:rPr lang="fr-FR" sz="1100" dirty="0"/>
              <a:t>	"id" : {identifiant},</a:t>
            </a:r>
          </a:p>
          <a:p>
            <a:r>
              <a:rPr lang="fr-FR" sz="1100" dirty="0" smtClean="0"/>
              <a:t>	"</a:t>
            </a:r>
            <a:r>
              <a:rPr lang="fr-FR" sz="1100" dirty="0"/>
              <a:t>script" : {transcription},</a:t>
            </a:r>
          </a:p>
          <a:p>
            <a:r>
              <a:rPr lang="fr-FR" sz="1100" dirty="0" smtClean="0"/>
              <a:t>	"</a:t>
            </a:r>
            <a:r>
              <a:rPr lang="fr-FR" sz="1100" dirty="0"/>
              <a:t>count" : {nombre-</a:t>
            </a:r>
            <a:r>
              <a:rPr lang="fr-FR" sz="1100" dirty="0" err="1"/>
              <a:t>acces</a:t>
            </a:r>
            <a:r>
              <a:rPr lang="fr-FR" sz="1100" dirty="0"/>
              <a:t>},</a:t>
            </a:r>
          </a:p>
          <a:p>
            <a:r>
              <a:rPr lang="fr-FR" sz="1100" dirty="0"/>
              <a:t>	</a:t>
            </a:r>
            <a:r>
              <a:rPr lang="en-US" sz="1100" dirty="0"/>
              <a:t>"playlist" : { </a:t>
            </a:r>
            <a:endParaRPr lang="fr-FR" sz="1100" dirty="0"/>
          </a:p>
          <a:p>
            <a:r>
              <a:rPr lang="en-US" sz="1100" dirty="0"/>
              <a:t>		"id" : {</a:t>
            </a:r>
            <a:r>
              <a:rPr lang="en-US" sz="1100" dirty="0" err="1"/>
              <a:t>identifiant</a:t>
            </a:r>
            <a:r>
              <a:rPr lang="en-US" sz="1100" dirty="0"/>
              <a:t>-playlist},</a:t>
            </a:r>
            <a:endParaRPr lang="fr-FR" sz="1100" dirty="0"/>
          </a:p>
          <a:p>
            <a:r>
              <a:rPr lang="en-US" sz="1100" dirty="0"/>
              <a:t>		"name" : {nom-playlist}</a:t>
            </a:r>
            <a:endParaRPr lang="fr-FR" sz="1100" dirty="0"/>
          </a:p>
          <a:p>
            <a:r>
              <a:rPr lang="en-US" sz="1100" dirty="0"/>
              <a:t>	</a:t>
            </a:r>
            <a:r>
              <a:rPr lang="fr-FR" sz="1100" dirty="0"/>
              <a:t>},</a:t>
            </a:r>
          </a:p>
          <a:p>
            <a:r>
              <a:rPr lang="fr-FR" sz="1100" dirty="0"/>
              <a:t>	"note" : {</a:t>
            </a:r>
          </a:p>
          <a:p>
            <a:r>
              <a:rPr lang="fr-FR" sz="1100" dirty="0"/>
              <a:t>		"</a:t>
            </a:r>
            <a:r>
              <a:rPr lang="fr-FR" sz="1100" dirty="0" err="1"/>
              <a:t>total_votes</a:t>
            </a:r>
            <a:r>
              <a:rPr lang="fr-FR" sz="1100" dirty="0"/>
              <a:t>" : {nombre-votes},</a:t>
            </a:r>
          </a:p>
          <a:p>
            <a:r>
              <a:rPr lang="fr-FR" sz="1100" dirty="0"/>
              <a:t>		"</a:t>
            </a:r>
            <a:r>
              <a:rPr lang="fr-FR" sz="1100" dirty="0" err="1"/>
              <a:t>total_note</a:t>
            </a:r>
            <a:r>
              <a:rPr lang="fr-FR" sz="1100" dirty="0"/>
              <a:t>" : {nombre-</a:t>
            </a:r>
            <a:r>
              <a:rPr lang="fr-FR" sz="1100" dirty="0" err="1"/>
              <a:t>etoiles</a:t>
            </a:r>
            <a:r>
              <a:rPr lang="fr-FR" sz="1100" dirty="0"/>
              <a:t>}</a:t>
            </a:r>
          </a:p>
          <a:p>
            <a:r>
              <a:rPr lang="fr-FR" sz="1100" dirty="0"/>
              <a:t>	}</a:t>
            </a:r>
          </a:p>
          <a:p>
            <a:r>
              <a:rPr lang="fr-FR" sz="1100" dirty="0"/>
              <a:t>	"tags" : [</a:t>
            </a:r>
          </a:p>
          <a:p>
            <a:r>
              <a:rPr lang="fr-FR" sz="1100" dirty="0"/>
              <a:t>		{tag},</a:t>
            </a:r>
          </a:p>
          <a:p>
            <a:r>
              <a:rPr lang="fr-FR" sz="1100" dirty="0"/>
              <a:t>		{…}</a:t>
            </a:r>
          </a:p>
          <a:p>
            <a:r>
              <a:rPr lang="fr-FR" sz="1100" dirty="0"/>
              <a:t>	]</a:t>
            </a:r>
          </a:p>
          <a:p>
            <a:r>
              <a:rPr lang="fr-FR" sz="1100" dirty="0"/>
              <a:t>}</a:t>
            </a:r>
          </a:p>
          <a:p>
            <a:endParaRPr lang="fr-FR" sz="11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7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Web-services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620688"/>
            <a:ext cx="8152102" cy="5652249"/>
          </a:xfrm>
        </p:spPr>
        <p:txBody>
          <a:bodyPr>
            <a:normAutofit/>
          </a:bodyPr>
          <a:lstStyle/>
          <a:p>
            <a:r>
              <a:rPr lang="fr-FR" dirty="0" smtClean="0"/>
              <a:t>Retours au format JSON pour les suggestions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8037" y="1052736"/>
            <a:ext cx="7416824" cy="29700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dirty="0"/>
              <a:t>{</a:t>
            </a:r>
          </a:p>
          <a:p>
            <a:r>
              <a:rPr lang="fr-FR" sz="1100" dirty="0"/>
              <a:t>	"push" : [</a:t>
            </a:r>
          </a:p>
          <a:p>
            <a:r>
              <a:rPr lang="fr-FR" sz="1100" dirty="0"/>
              <a:t>		{</a:t>
            </a:r>
          </a:p>
          <a:p>
            <a:r>
              <a:rPr lang="fr-FR" sz="1100" dirty="0"/>
              <a:t>			"</a:t>
            </a:r>
            <a:r>
              <a:rPr lang="fr-FR" sz="1100" dirty="0" err="1"/>
              <a:t>title</a:t>
            </a:r>
            <a:r>
              <a:rPr lang="fr-FR" sz="1100" dirty="0"/>
              <a:t>" : {titre-document},</a:t>
            </a:r>
          </a:p>
          <a:p>
            <a:r>
              <a:rPr lang="fr-FR" sz="1100" dirty="0"/>
              <a:t>			"</a:t>
            </a:r>
            <a:r>
              <a:rPr lang="fr-FR" sz="1100" dirty="0" err="1"/>
              <a:t>path</a:t>
            </a:r>
            <a:r>
              <a:rPr lang="fr-FR" sz="1100" dirty="0"/>
              <a:t>" : {chemin-document},</a:t>
            </a:r>
          </a:p>
          <a:p>
            <a:r>
              <a:rPr lang="fr-FR" sz="1100" dirty="0"/>
              <a:t>			"</a:t>
            </a:r>
            <a:r>
              <a:rPr lang="fr-FR" sz="1100" dirty="0" err="1"/>
              <a:t>domain</a:t>
            </a:r>
            <a:r>
              <a:rPr lang="fr-FR" sz="1100" dirty="0"/>
              <a:t>" : {rubrique},</a:t>
            </a:r>
          </a:p>
          <a:p>
            <a:r>
              <a:rPr lang="fr-FR" sz="1100" dirty="0"/>
              <a:t>			"</a:t>
            </a:r>
            <a:r>
              <a:rPr lang="fr-FR" sz="1100" dirty="0" err="1"/>
              <a:t>references</a:t>
            </a:r>
            <a:r>
              <a:rPr lang="fr-FR" sz="1100" dirty="0"/>
              <a:t>" : [</a:t>
            </a:r>
          </a:p>
          <a:p>
            <a:r>
              <a:rPr lang="fr-FR" sz="1100" dirty="0"/>
              <a:t>				{</a:t>
            </a:r>
          </a:p>
          <a:p>
            <a:r>
              <a:rPr lang="fr-FR" sz="1100" dirty="0"/>
              <a:t>					"url" : {chemin-lien},</a:t>
            </a:r>
          </a:p>
          <a:p>
            <a:r>
              <a:rPr lang="fr-FR" sz="1100" dirty="0"/>
              <a:t>					"label" : {texte-lien}</a:t>
            </a:r>
          </a:p>
          <a:p>
            <a:r>
              <a:rPr lang="fr-FR" sz="1100" dirty="0"/>
              <a:t>				},</a:t>
            </a:r>
          </a:p>
          <a:p>
            <a:r>
              <a:rPr lang="fr-FR" sz="1100" dirty="0"/>
              <a:t>				{…}</a:t>
            </a:r>
          </a:p>
          <a:p>
            <a:r>
              <a:rPr lang="fr-FR" sz="1100" dirty="0"/>
              <a:t>			]</a:t>
            </a:r>
          </a:p>
          <a:p>
            <a:r>
              <a:rPr lang="fr-FR" sz="1100" dirty="0"/>
              <a:t>		},</a:t>
            </a:r>
          </a:p>
          <a:p>
            <a:r>
              <a:rPr lang="fr-FR" sz="1100" dirty="0"/>
              <a:t>		{…}</a:t>
            </a:r>
          </a:p>
          <a:p>
            <a:r>
              <a:rPr lang="fr-FR" sz="1100" dirty="0"/>
              <a:t>	]</a:t>
            </a:r>
          </a:p>
          <a:p>
            <a:r>
              <a:rPr lang="fr-FR" sz="1100" dirty="0" smtClean="0"/>
              <a:t>}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xmlns="" val="33433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Documentation &amp; Sources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Liens utiles</a:t>
            </a:r>
          </a:p>
          <a:p>
            <a:pPr lvl="1"/>
            <a:r>
              <a:rPr lang="fr-FR" dirty="0" smtClean="0"/>
              <a:t>Guides de montage</a:t>
            </a:r>
          </a:p>
          <a:p>
            <a:pPr lvl="2"/>
            <a:r>
              <a:rPr lang="fr-FR" dirty="0" smtClean="0">
                <a:hlinkClick r:id="rId2"/>
              </a:rPr>
              <a:t>Comportements</a:t>
            </a:r>
            <a:endParaRPr lang="fr-FR" dirty="0" smtClean="0"/>
          </a:p>
          <a:p>
            <a:pPr lvl="2"/>
            <a:r>
              <a:rPr lang="fr-FR" dirty="0" smtClean="0">
                <a:hlinkClick r:id="rId3"/>
              </a:rPr>
              <a:t>Blocs</a:t>
            </a:r>
            <a:endParaRPr lang="fr-FR" dirty="0" smtClean="0"/>
          </a:p>
          <a:p>
            <a:pPr lvl="1"/>
            <a:r>
              <a:rPr lang="fr-FR" dirty="0" smtClean="0"/>
              <a:t>Maquettes (JPG)</a:t>
            </a:r>
          </a:p>
          <a:p>
            <a:pPr lvl="2"/>
            <a:r>
              <a:rPr lang="fr-FR" dirty="0" smtClean="0">
                <a:hlinkClick r:id="rId4"/>
              </a:rPr>
              <a:t>Page d’accueil</a:t>
            </a:r>
            <a:endParaRPr lang="fr-FR" dirty="0" smtClean="0"/>
          </a:p>
          <a:p>
            <a:pPr lvl="2"/>
            <a:r>
              <a:rPr lang="fr-FR" dirty="0" smtClean="0">
                <a:hlinkClick r:id="rId5"/>
              </a:rPr>
              <a:t>Layer vidéo</a:t>
            </a:r>
            <a:endParaRPr lang="fr-FR" dirty="0" smtClean="0"/>
          </a:p>
          <a:p>
            <a:pPr lvl="2"/>
            <a:r>
              <a:rPr lang="fr-FR" dirty="0" smtClean="0">
                <a:hlinkClick r:id="rId6"/>
              </a:rPr>
              <a:t>WebTV</a:t>
            </a:r>
            <a:endParaRPr lang="fr-FR" dirty="0" smtClean="0"/>
          </a:p>
          <a:p>
            <a:pPr lvl="1"/>
            <a:r>
              <a:rPr lang="fr-FR" dirty="0" smtClean="0"/>
              <a:t>Maquettes (PSD)</a:t>
            </a:r>
          </a:p>
          <a:p>
            <a:pPr lvl="2"/>
            <a:r>
              <a:rPr lang="fr-FR" dirty="0" smtClean="0">
                <a:hlinkClick r:id="rId7"/>
              </a:rPr>
              <a:t>Page d’accueil</a:t>
            </a:r>
            <a:endParaRPr lang="fr-FR" dirty="0" smtClean="0"/>
          </a:p>
          <a:p>
            <a:pPr lvl="1"/>
            <a:r>
              <a:rPr lang="fr-FR" dirty="0" smtClean="0"/>
              <a:t>Spécifications</a:t>
            </a:r>
          </a:p>
          <a:p>
            <a:pPr lvl="2"/>
            <a:r>
              <a:rPr lang="fr-FR" dirty="0" smtClean="0">
                <a:hlinkClick r:id="rId8"/>
              </a:rPr>
              <a:t>Techniques</a:t>
            </a:r>
            <a:endParaRPr lang="fr-FR" dirty="0" smtClean="0"/>
          </a:p>
          <a:p>
            <a:pPr lvl="2"/>
            <a:r>
              <a:rPr lang="fr-FR" dirty="0" smtClean="0">
                <a:hlinkClick r:id="rId9"/>
              </a:rPr>
              <a:t>Fonctionnelles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7007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Environnement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Alias en FO (URSA)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>
                <a:hlinkClick r:id="rId2"/>
              </a:rPr>
              <a:t>http://lcl-refonte2008.dev2.fullsix.com</a:t>
            </a:r>
            <a:r>
              <a:rPr lang="fr-FR" sz="2000" dirty="0" smtClean="0">
                <a:hlinkClick r:id="rId2"/>
              </a:rPr>
              <a:t>/</a:t>
            </a:r>
            <a:r>
              <a:rPr lang="fr-FR" sz="2000" dirty="0" smtClean="0"/>
              <a:t> </a:t>
            </a:r>
            <a:endParaRPr lang="fr-FR" dirty="0" smtClean="0"/>
          </a:p>
          <a:p>
            <a:r>
              <a:rPr lang="fr-FR" dirty="0" smtClean="0"/>
              <a:t>Dépôts</a:t>
            </a:r>
          </a:p>
          <a:p>
            <a:pPr lvl="1"/>
            <a:r>
              <a:rPr lang="fr-FR" dirty="0" smtClean="0"/>
              <a:t>Pages</a:t>
            </a:r>
          </a:p>
          <a:p>
            <a:pPr lvl="2"/>
            <a:r>
              <a:rPr lang="fr-FR" dirty="0" smtClean="0">
                <a:hlinkClick r:id="rId3"/>
              </a:rPr>
              <a:t>Page d’accueil</a:t>
            </a:r>
            <a:endParaRPr lang="fr-FR" dirty="0" smtClean="0"/>
          </a:p>
          <a:p>
            <a:pPr lvl="2"/>
            <a:r>
              <a:rPr lang="fr-FR" dirty="0" smtClean="0">
                <a:hlinkClick r:id="rId4"/>
              </a:rPr>
              <a:t>Layer vidéo</a:t>
            </a:r>
            <a:endParaRPr lang="fr-FR" dirty="0" smtClean="0"/>
          </a:p>
          <a:p>
            <a:pPr lvl="1"/>
            <a:r>
              <a:rPr lang="fr-FR" dirty="0" smtClean="0"/>
              <a:t>Médias</a:t>
            </a:r>
          </a:p>
          <a:p>
            <a:pPr lvl="2"/>
            <a:r>
              <a:rPr lang="fr-FR" dirty="0" smtClean="0">
                <a:hlinkClick r:id="rId5"/>
              </a:rPr>
              <a:t>CSS</a:t>
            </a:r>
            <a:endParaRPr lang="fr-FR" dirty="0" smtClean="0"/>
          </a:p>
          <a:p>
            <a:pPr lvl="2"/>
            <a:r>
              <a:rPr lang="fr-FR" dirty="0" smtClean="0">
                <a:hlinkClick r:id="rId6"/>
              </a:rPr>
              <a:t>JS</a:t>
            </a:r>
            <a:endParaRPr lang="fr-FR" dirty="0" smtClean="0"/>
          </a:p>
          <a:p>
            <a:pPr lvl="2"/>
            <a:r>
              <a:rPr lang="fr-FR" dirty="0" smtClean="0">
                <a:hlinkClick r:id="rId7"/>
              </a:rPr>
              <a:t>Images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1003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Page d’accueil / Carrousel</a:t>
            </a:r>
          </a:p>
        </p:txBody>
      </p:sp>
    </p:spTree>
    <p:extLst>
      <p:ext uri="{BB962C8B-B14F-4D97-AF65-F5344CB8AC3E}">
        <p14:creationId xmlns:p14="http://schemas.microsoft.com/office/powerpoint/2010/main" xmlns="" val="312921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339881"/>
          </a:xfrm>
        </p:spPr>
        <p:txBody>
          <a:bodyPr>
            <a:normAutofit/>
          </a:bodyPr>
          <a:lstStyle/>
          <a:p>
            <a:r>
              <a:rPr lang="fr-FR" dirty="0" smtClean="0"/>
              <a:t>Carrousel classique</a:t>
            </a:r>
          </a:p>
          <a:p>
            <a:pPr lvl="1"/>
            <a:r>
              <a:rPr lang="fr-FR" dirty="0" smtClean="0"/>
              <a:t>Axe horizontal</a:t>
            </a:r>
          </a:p>
          <a:p>
            <a:pPr lvl="1"/>
            <a:r>
              <a:rPr lang="fr-FR" dirty="0" smtClean="0"/>
              <a:t>Éléments de type HTML</a:t>
            </a:r>
          </a:p>
          <a:p>
            <a:pPr lvl="1"/>
            <a:r>
              <a:rPr lang="fr-FR" dirty="0" smtClean="0"/>
              <a:t>Apparition des composants par blocs de quatre</a:t>
            </a:r>
          </a:p>
          <a:p>
            <a:pPr lvl="1"/>
            <a:r>
              <a:rPr lang="fr-FR" dirty="0" smtClean="0"/>
              <a:t>Accès au données par web-services</a:t>
            </a:r>
            <a:endParaRPr lang="fr-FR" dirty="0"/>
          </a:p>
        </p:txBody>
      </p:sp>
      <p:pic>
        <p:nvPicPr>
          <p:cNvPr id="1027" name="Picture 3" descr="Y:\LCL-Documentation\01.LCL\10.Refonte HP\Cadrage DFO\medias\carrousel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9619" y="764704"/>
            <a:ext cx="6564763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665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Chargement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520280"/>
          </a:xfrm>
        </p:spPr>
        <p:txBody>
          <a:bodyPr>
            <a:normAutofit/>
          </a:bodyPr>
          <a:lstStyle/>
          <a:p>
            <a:r>
              <a:rPr lang="fr-FR" dirty="0" smtClean="0"/>
              <a:t>Comportement au chargement</a:t>
            </a:r>
          </a:p>
          <a:p>
            <a:pPr lvl="1"/>
            <a:r>
              <a:rPr lang="fr-FR" dirty="0" smtClean="0"/>
              <a:t>Initialement, carrousel vide</a:t>
            </a:r>
          </a:p>
          <a:p>
            <a:pPr lvl="1"/>
            <a:r>
              <a:rPr lang="fr-FR" dirty="0" smtClean="0"/>
              <a:t>Les quatre premiers blocs apparaissent par la droite</a:t>
            </a:r>
          </a:p>
          <a:p>
            <a:pPr lvl="1"/>
            <a:r>
              <a:rPr lang="fr-FR" dirty="0" smtClean="0"/>
              <a:t>Ils se décalent vers la gauche jusqu’à ce que le premier atteigne la limite du cœur de page (en vert)</a:t>
            </a:r>
            <a:endParaRPr lang="fr-FR" dirty="0"/>
          </a:p>
          <a:p>
            <a:r>
              <a:rPr lang="fr-FR" dirty="0" smtClean="0"/>
              <a:t>Possibilité de chargement alternatif</a:t>
            </a:r>
          </a:p>
        </p:txBody>
      </p:sp>
      <p:pic>
        <p:nvPicPr>
          <p:cNvPr id="1027" name="Picture 3" descr="Y:\LCL-Documentation\01.LCL\10.Refonte HP\Cadrage DFO\medias\carrousel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9619" y="764704"/>
            <a:ext cx="6564763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2555776" y="764704"/>
            <a:ext cx="0" cy="3096344"/>
          </a:xfrm>
          <a:prstGeom prst="line">
            <a:avLst/>
          </a:prstGeom>
          <a:ln>
            <a:solidFill>
              <a:srgbClr val="11FF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28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Contenus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339881"/>
          </a:xfrm>
        </p:spPr>
        <p:txBody>
          <a:bodyPr>
            <a:normAutofit/>
          </a:bodyPr>
          <a:lstStyle/>
          <a:p>
            <a:r>
              <a:rPr lang="fr-FR" dirty="0" smtClean="0"/>
              <a:t>Trois types de contenus</a:t>
            </a:r>
          </a:p>
          <a:p>
            <a:pPr lvl="1"/>
            <a:r>
              <a:rPr lang="fr-FR" dirty="0" smtClean="0"/>
              <a:t>Image simple (1 &amp; 4)</a:t>
            </a:r>
          </a:p>
          <a:p>
            <a:pPr lvl="1"/>
            <a:r>
              <a:rPr lang="fr-FR" dirty="0" smtClean="0"/>
              <a:t>Titre, image et lien (2)</a:t>
            </a:r>
          </a:p>
          <a:p>
            <a:pPr lvl="1"/>
            <a:r>
              <a:rPr lang="fr-FR" dirty="0" smtClean="0"/>
              <a:t>Titre, texte, images et liens (3)</a:t>
            </a:r>
          </a:p>
          <a:p>
            <a:r>
              <a:rPr lang="fr-FR" dirty="0" smtClean="0"/>
              <a:t>Pour tous, plugin « </a:t>
            </a:r>
            <a:r>
              <a:rPr lang="fr-FR" dirty="0" err="1" smtClean="0"/>
              <a:t>Like</a:t>
            </a:r>
            <a:r>
              <a:rPr lang="fr-FR" dirty="0" smtClean="0"/>
              <a:t> » FB possible (par exemple, 1)</a:t>
            </a:r>
          </a:p>
        </p:txBody>
      </p:sp>
      <p:pic>
        <p:nvPicPr>
          <p:cNvPr id="1027" name="Picture 3" descr="Y:\LCL-Documentation\01.LCL\10.Refonte HP\Cadrage DFO\medias\carrousel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9619" y="764704"/>
            <a:ext cx="6564763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31840" y="1772816"/>
            <a:ext cx="360040" cy="288032"/>
          </a:xfrm>
          <a:prstGeom prst="rect">
            <a:avLst/>
          </a:prstGeom>
          <a:solidFill>
            <a:srgbClr val="F5801F"/>
          </a:solidFill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51920" y="1784648"/>
            <a:ext cx="360040" cy="288032"/>
          </a:xfrm>
          <a:prstGeom prst="rect">
            <a:avLst/>
          </a:prstGeom>
          <a:solidFill>
            <a:srgbClr val="F5801F"/>
          </a:solidFill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860032" y="1628800"/>
            <a:ext cx="360040" cy="288032"/>
          </a:xfrm>
          <a:prstGeom prst="rect">
            <a:avLst/>
          </a:prstGeom>
          <a:solidFill>
            <a:srgbClr val="F5801F"/>
          </a:solidFill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8224" y="1798787"/>
            <a:ext cx="360040" cy="288032"/>
          </a:xfrm>
          <a:prstGeom prst="rect">
            <a:avLst/>
          </a:prstGeom>
          <a:solidFill>
            <a:srgbClr val="F5801F"/>
          </a:solidFill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27928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40192"/>
            <a:ext cx="7887820" cy="580496"/>
          </a:xfrm>
        </p:spPr>
        <p:txBody>
          <a:bodyPr>
            <a:normAutofit/>
          </a:bodyPr>
          <a:lstStyle/>
          <a:p>
            <a:r>
              <a:rPr lang="fr-FR" dirty="0" smtClean="0"/>
              <a:t>Alignements</a:t>
            </a:r>
            <a:endParaRPr lang="fr-FR" sz="220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78CC1F-0266-D24E-B069-5C6E3E093B1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3933056"/>
            <a:ext cx="8152102" cy="2339881"/>
          </a:xfrm>
        </p:spPr>
        <p:txBody>
          <a:bodyPr>
            <a:normAutofit/>
          </a:bodyPr>
          <a:lstStyle/>
          <a:p>
            <a:r>
              <a:rPr lang="fr-FR" dirty="0" smtClean="0"/>
              <a:t>Trois repères utiles</a:t>
            </a:r>
          </a:p>
          <a:p>
            <a:pPr lvl="1"/>
            <a:r>
              <a:rPr lang="fr-FR" dirty="0" smtClean="0"/>
              <a:t>Limitation haute (tous les contenus dessous)</a:t>
            </a:r>
          </a:p>
          <a:p>
            <a:pPr lvl="1"/>
            <a:r>
              <a:rPr lang="fr-FR" dirty="0" smtClean="0"/>
              <a:t>Ligne de base (repère d’alignement vertical pour les contenus)</a:t>
            </a:r>
          </a:p>
          <a:p>
            <a:pPr lvl="1"/>
            <a:r>
              <a:rPr lang="fr-FR" dirty="0" smtClean="0"/>
              <a:t>Limitation basse (tous les contenus dessus)</a:t>
            </a:r>
          </a:p>
          <a:p>
            <a:r>
              <a:rPr lang="fr-FR" dirty="0" smtClean="0"/>
              <a:t>Hauteur maximale : 400 à 450 pixels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89619" y="764704"/>
            <a:ext cx="6564762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928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ème Office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Thème Office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4_Thème Office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5_Thème Office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903</Words>
  <Application>Microsoft Office PowerPoint</Application>
  <PresentationFormat>Affichage à l'écran (4:3)</PresentationFormat>
  <Paragraphs>246</Paragraphs>
  <Slides>26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Apex</vt:lpstr>
      <vt:lpstr>2_Thème Office</vt:lpstr>
      <vt:lpstr>3_Thème Office</vt:lpstr>
      <vt:lpstr>4_Thème Office</vt:lpstr>
      <vt:lpstr>5_Thème Office</vt:lpstr>
      <vt:lpstr>Diapositive 1</vt:lpstr>
      <vt:lpstr>Diapositive 2</vt:lpstr>
      <vt:lpstr>Documentation &amp; Sources</vt:lpstr>
      <vt:lpstr>Environnement</vt:lpstr>
      <vt:lpstr>Diapositive 5</vt:lpstr>
      <vt:lpstr>Présentation</vt:lpstr>
      <vt:lpstr>Chargement</vt:lpstr>
      <vt:lpstr>Contenus</vt:lpstr>
      <vt:lpstr>Alignements</vt:lpstr>
      <vt:lpstr>Utilisation</vt:lpstr>
      <vt:lpstr>Fondus</vt:lpstr>
      <vt:lpstr>Utilisation</vt:lpstr>
      <vt:lpstr>Utilisation</vt:lpstr>
      <vt:lpstr>Alternatives d’ouverture &amp; fermeture</vt:lpstr>
      <vt:lpstr>Remarques</vt:lpstr>
      <vt:lpstr>Web-services</vt:lpstr>
      <vt:lpstr>Web-services</vt:lpstr>
      <vt:lpstr>Diapositive 18</vt:lpstr>
      <vt:lpstr>Présentation</vt:lpstr>
      <vt:lpstr>Chargement</vt:lpstr>
      <vt:lpstr>Fermeture</vt:lpstr>
      <vt:lpstr>Carrousel de suggestions</vt:lpstr>
      <vt:lpstr>Carrousel de vidéos</vt:lpstr>
      <vt:lpstr>Transcription</vt:lpstr>
      <vt:lpstr>Web-services</vt:lpstr>
      <vt:lpstr>Web-services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kawa</dc:creator>
  <cp:lastModifiedBy>Fullsix</cp:lastModifiedBy>
  <cp:revision>27</cp:revision>
  <dcterms:created xsi:type="dcterms:W3CDTF">2011-06-24T09:02:45Z</dcterms:created>
  <dcterms:modified xsi:type="dcterms:W3CDTF">2011-07-19T15:36:08Z</dcterms:modified>
</cp:coreProperties>
</file>