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8" r:id="rId4"/>
    <p:sldId id="265" r:id="rId5"/>
    <p:sldId id="261" r:id="rId6"/>
    <p:sldId id="263" r:id="rId7"/>
    <p:sldId id="259" r:id="rId8"/>
    <p:sldId id="260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6476300D-76E3-49CC-A786-8DE1C9867CB6}">
          <p14:sldIdLst>
            <p14:sldId id="256"/>
            <p14:sldId id="264"/>
            <p14:sldId id="258"/>
          </p14:sldIdLst>
        </p14:section>
        <p14:section name="Inhalt" id="{F49A0EA8-D264-4B47-A700-4C7919530200}">
          <p14:sldIdLst>
            <p14:sldId id="265"/>
            <p14:sldId id="261"/>
            <p14:sldId id="263"/>
          </p14:sldIdLst>
        </p14:section>
        <p14:section name="Abschluss" id="{C36ECA62-0601-4EC1-9F81-E357528EB940}">
          <p14:sldIdLst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698" autoAdjust="0"/>
  </p:normalViewPr>
  <p:slideViewPr>
    <p:cSldViewPr snapToGrid="0" showGuides="1">
      <p:cViewPr varScale="1">
        <p:scale>
          <a:sx n="129" d="100"/>
          <a:sy n="129" d="100"/>
        </p:scale>
        <p:origin x="261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2" d="100"/>
          <a:sy n="122" d="100"/>
        </p:scale>
        <p:origin x="10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8" y="957718"/>
            <a:ext cx="1627811" cy="1032643"/>
          </a:xfrm>
          <a:prstGeom prst="rect">
            <a:avLst/>
          </a:prstGeom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7908" y="2263389"/>
            <a:ext cx="179949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257908" y="2722177"/>
            <a:ext cx="179949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BE25463-0E1D-4C47-A319-37B84F7684E1}" type="datetimeFigureOut">
              <a:rPr lang="de-DE" smtClean="0"/>
              <a:pPr/>
              <a:t>10.09.2018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85459" y="972344"/>
            <a:ext cx="3986741" cy="29900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57908" y="4204677"/>
            <a:ext cx="5914292" cy="37963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57908" y="8312982"/>
            <a:ext cx="5914292" cy="4587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57908" y="3183287"/>
            <a:ext cx="1799492" cy="4587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fld id="{52CABD4D-E0AC-4445-9FAF-19078E0DFFE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8070705"/>
            <a:ext cx="6858000" cy="172572"/>
          </a:xfrm>
          <a:prstGeom prst="rect">
            <a:avLst/>
          </a:prstGeom>
          <a:solidFill>
            <a:srgbClr val="34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16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86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7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beiden Definitionen sind vereinfacht. Beide</a:t>
            </a:r>
            <a:r>
              <a:rPr lang="de-DE" baseline="0" dirty="0" smtClean="0"/>
              <a:t> Sätze gehen davon aus, dass eine Diode entweder Strom durchlässt, oder nicht.</a:t>
            </a:r>
          </a:p>
          <a:p>
            <a:r>
              <a:rPr lang="de-DE" baseline="0" dirty="0" smtClean="0"/>
              <a:t>In Wirklichkeit ist es schwieriger, weil jede Diode eine eigene Kennlinie besitzt und die Kurve „gebogen“ ist.</a:t>
            </a:r>
          </a:p>
          <a:p>
            <a:r>
              <a:rPr lang="de-DE" baseline="0" dirty="0" smtClean="0"/>
              <a:t>Eine LED lässt auch schon unter der Schwellenspannung Strom durch, allerdings einen sehr kleinen. In vielen Schaltungen kann dieser Effekt vernachlässigt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67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Weißes</a:t>
            </a:r>
            <a:r>
              <a:rPr lang="de-DE" baseline="0" dirty="0" smtClean="0"/>
              <a:t> Licht wird über Phosphoreszenz aus blauem Licht erzeugt, daher sind die Werte gleich.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58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Zunächst schauen wir nach der Spannung, die uns zur Verfügung steht.</a:t>
            </a:r>
          </a:p>
          <a:p>
            <a:r>
              <a:rPr lang="de-DE" dirty="0" smtClean="0"/>
              <a:t>Das kann ein 9V-Block sein, oder</a:t>
            </a:r>
            <a:r>
              <a:rPr lang="de-DE" baseline="0" dirty="0" smtClean="0"/>
              <a:t> auch 5V vom </a:t>
            </a:r>
            <a:r>
              <a:rPr lang="de-DE" baseline="0" dirty="0" err="1" smtClean="0"/>
              <a:t>Arduino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Dann schauen wir im Datenblatt des Herstellers nach, wie viel Spannung die LED benötigt.</a:t>
            </a:r>
          </a:p>
          <a:p>
            <a:r>
              <a:rPr lang="de-DE" baseline="0" dirty="0" smtClean="0"/>
              <a:t>Falls Du kein Datenblatt hast, schau in die Tabelle auf der vorherigen Folie und nimm den kleineren Wert.</a:t>
            </a:r>
          </a:p>
          <a:p>
            <a:r>
              <a:rPr lang="de-DE" baseline="0" dirty="0" smtClean="0"/>
              <a:t>Hier im Beispiel verwende ich 3,5 V.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Dann berechnest Du die Spannung, die noch für den Widerstand übrig bleibt. Hier also 9V-3,5V = 5,5V.</a:t>
            </a:r>
          </a:p>
          <a:p>
            <a:r>
              <a:rPr lang="de-DE" baseline="0" dirty="0" smtClean="0"/>
              <a:t>Der Strom, der durch die Diode fließt, muss auch durch den Widerstand fließen, also 20 mA.</a:t>
            </a:r>
          </a:p>
          <a:p>
            <a:r>
              <a:rPr lang="de-DE" baseline="0" dirty="0" smtClean="0"/>
              <a:t>Mit Hilfe des ohmschen Gesetzes können wir den Widerstand jetzt ausrechnen: R = U/I.</a:t>
            </a:r>
          </a:p>
          <a:p>
            <a:r>
              <a:rPr lang="de-DE" baseline="0" smtClean="0"/>
              <a:t>Das ergibt 5,5V/20mA = 275 Ohm.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67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CD42-F4FD-497A-8F0A-F16B1C859B1F}" type="datetime1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9642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7010400" y="1479550"/>
            <a:ext cx="1860550" cy="3282950"/>
          </a:xfrm>
          <a:prstGeom prst="rect">
            <a:avLst/>
          </a:prstGeom>
          <a:gradFill flip="none" rotWithShape="1">
            <a:gsLst>
              <a:gs pos="0">
                <a:srgbClr val="349ACC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C9A-3830-4F3E-86CA-DBD9A6F658E8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1881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Kontakt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628650" y="1825624"/>
            <a:ext cx="6381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DARC Rottweil, OV P10</a:t>
            </a:r>
          </a:p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Heerstraße 55e (</a:t>
            </a:r>
            <a:r>
              <a:rPr lang="de-DE" sz="2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Moker</a:t>
            </a:r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Areal)</a:t>
            </a:r>
          </a:p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78628 Rottweil</a:t>
            </a:r>
          </a:p>
          <a:p>
            <a:pPr lvl="0"/>
            <a:endParaRPr lang="de-DE" sz="28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roboter-basteln.de</a:t>
            </a:r>
          </a:p>
          <a:p>
            <a:pPr lvl="0"/>
            <a:endParaRPr lang="de-DE" sz="28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de-DE" sz="2800" dirty="0" smtClean="0"/>
              <a:t>Kurt Ruf: 07423 / 8638393</a:t>
            </a:r>
          </a:p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Thomas Weller: 07725 / 6559985</a:t>
            </a:r>
          </a:p>
        </p:txBody>
      </p:sp>
    </p:spTree>
    <p:extLst>
      <p:ext uri="{BB962C8B-B14F-4D97-AF65-F5344CB8AC3E}">
        <p14:creationId xmlns:p14="http://schemas.microsoft.com/office/powerpoint/2010/main" val="96798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78D3-327C-4CD4-974D-79D040AA8B11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4940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Spenden / Sponsoren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3414859" y="1776290"/>
            <a:ext cx="1331985" cy="814940"/>
            <a:chOff x="293538" y="1866899"/>
            <a:chExt cx="1521122" cy="967612"/>
          </a:xfrm>
        </p:grpSpPr>
        <p:pic>
          <p:nvPicPr>
            <p:cNvPr id="7" name="Grafik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99" y="1866899"/>
              <a:ext cx="609601" cy="609601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 userDrawn="1"/>
          </p:nvSpPr>
          <p:spPr>
            <a:xfrm>
              <a:off x="293538" y="2465179"/>
              <a:ext cx="152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 smtClean="0"/>
                <a:t>WelliSolutions</a:t>
              </a:r>
              <a:endParaRPr lang="de-DE" dirty="0"/>
            </a:p>
          </p:txBody>
        </p:sp>
      </p:grp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45" y="1776290"/>
            <a:ext cx="1713901" cy="7722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31" y="2857370"/>
            <a:ext cx="856379" cy="76795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38459" y="4035936"/>
            <a:ext cx="609294" cy="60358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3522319" y="3630723"/>
            <a:ext cx="1095604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Papier Ecke</a:t>
            </a:r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549570" y="4727104"/>
            <a:ext cx="987071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Maler </a:t>
            </a:r>
            <a:r>
              <a:rPr lang="de-DE" dirty="0" err="1" smtClean="0"/>
              <a:t>Söll</a:t>
            </a:r>
            <a:endParaRPr lang="de-DE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628650" y="2280172"/>
            <a:ext cx="2464028" cy="544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Energieversorgung Rottweil 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56017" y="4168386"/>
            <a:ext cx="533876" cy="51348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909467" y="4723705"/>
            <a:ext cx="1826980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Lindenhof Apotheke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74" y="3215355"/>
            <a:ext cx="1462284" cy="404996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1148074" y="3633958"/>
            <a:ext cx="1426593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K.R. Pfiffner AG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91" y="2919615"/>
            <a:ext cx="2097103" cy="643465"/>
          </a:xfrm>
          <a:prstGeom prst="rect">
            <a:avLst/>
          </a:prstGeom>
        </p:spPr>
      </p:pic>
      <p:sp>
        <p:nvSpPr>
          <p:cNvPr id="20" name="Textfeld 19"/>
          <p:cNvSpPr txBox="1"/>
          <p:nvPr userDrawn="1"/>
        </p:nvSpPr>
        <p:spPr>
          <a:xfrm>
            <a:off x="5335607" y="3630723"/>
            <a:ext cx="2194746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HiCo</a:t>
            </a:r>
            <a:r>
              <a:rPr lang="de-DE" dirty="0" smtClean="0"/>
              <a:t> Hartmann &amp; Co. KG</a:t>
            </a:r>
            <a:endParaRPr lang="de-DE" dirty="0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732418" y="1779511"/>
            <a:ext cx="1258249" cy="506974"/>
          </a:xfrm>
          <a:prstGeom prst="rect">
            <a:avLst/>
          </a:prstGeom>
        </p:spPr>
      </p:pic>
      <p:sp>
        <p:nvSpPr>
          <p:cNvPr id="24" name="Textfeld 23"/>
          <p:cNvSpPr txBox="1"/>
          <p:nvPr userDrawn="1"/>
        </p:nvSpPr>
        <p:spPr>
          <a:xfrm>
            <a:off x="5233967" y="2291991"/>
            <a:ext cx="2255160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Marquardt Service GmbH</a:t>
            </a:r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0" y="5385510"/>
            <a:ext cx="1243371" cy="268044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1204491" y="5747882"/>
            <a:ext cx="1236928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Neuner-Funk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02" y="4043410"/>
            <a:ext cx="798080" cy="638464"/>
          </a:xfrm>
          <a:prstGeom prst="rect">
            <a:avLst/>
          </a:prstGeom>
        </p:spPr>
      </p:pic>
      <p:sp>
        <p:nvSpPr>
          <p:cNvPr id="27" name="Textfeld 26"/>
          <p:cNvSpPr txBox="1"/>
          <p:nvPr userDrawn="1"/>
        </p:nvSpPr>
        <p:spPr>
          <a:xfrm>
            <a:off x="5567256" y="4726282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MRS</a:t>
            </a:r>
            <a:r>
              <a:rPr lang="de-DE" baseline="0" dirty="0" smtClean="0"/>
              <a:t> Electronic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275192" y="5289158"/>
            <a:ext cx="1535825" cy="460748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2867781" y="5747882"/>
            <a:ext cx="23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Mitutoyo</a:t>
            </a:r>
            <a:r>
              <a:rPr lang="de-DE" dirty="0" smtClean="0"/>
              <a:t> CTL Germany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9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7"/>
          <a:stretch/>
        </p:blipFill>
        <p:spPr>
          <a:xfrm>
            <a:off x="6902450" y="4810134"/>
            <a:ext cx="2241550" cy="2054216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CECB-8579-4530-BC80-36DABDD4020A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1862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Agenda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3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12BC-7ACE-4408-9CC0-402CF9A46885}" type="datetime1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90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B1F5-B016-4131-B909-2F9741DE2DFD}" type="datetime1">
              <a:rPr lang="de-DE" smtClean="0"/>
              <a:t>10.09.2018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35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7FC-63DD-408C-BFB0-D51FEB29C7AE}" type="datetime1">
              <a:rPr lang="de-DE" smtClean="0"/>
              <a:t>10.09.2018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6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16F2-D3F0-436E-AEF5-EEB98E1B7550}" type="datetime1">
              <a:rPr lang="de-DE" smtClean="0"/>
              <a:t>10.09.2018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43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2"/>
          <a:stretch/>
        </p:blipFill>
        <p:spPr>
          <a:xfrm>
            <a:off x="6915150" y="4714884"/>
            <a:ext cx="2228850" cy="2149466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6EB4-7A6E-46BF-8A07-D8D253FB7192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4314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Zusammenfassung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7010400" y="6248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8"/>
          <a:stretch/>
        </p:blipFill>
        <p:spPr>
          <a:xfrm>
            <a:off x="0" y="1714500"/>
            <a:ext cx="9144000" cy="47244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A53-502F-44FD-8959-F9FC45CB8E93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1697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Fragen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107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12" y="185738"/>
            <a:ext cx="1816464" cy="111713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80" b="18111"/>
          <a:stretch/>
        </p:blipFill>
        <p:spPr>
          <a:xfrm>
            <a:off x="6623050" y="4814377"/>
            <a:ext cx="2520950" cy="20499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5739"/>
            <a:ext cx="6381750" cy="88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6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4275" y="6492876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C18A-2575-446B-993E-092E6E52B07C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2851" y="6492875"/>
            <a:ext cx="3257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492875"/>
            <a:ext cx="425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1130300"/>
            <a:ext cx="7010400" cy="172572"/>
          </a:xfrm>
          <a:prstGeom prst="rect">
            <a:avLst/>
          </a:prstGeom>
          <a:solidFill>
            <a:srgbClr val="34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880476" y="1130300"/>
            <a:ext cx="263524" cy="172572"/>
          </a:xfrm>
          <a:prstGeom prst="rect">
            <a:avLst/>
          </a:prstGeom>
          <a:solidFill>
            <a:srgbClr val="34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228850" y="6536937"/>
            <a:ext cx="1393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DARC Jugendarbeit</a:t>
            </a:r>
            <a:endParaRPr lang="de-DE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445249"/>
            <a:ext cx="7010400" cy="47626"/>
          </a:xfrm>
          <a:prstGeom prst="rect">
            <a:avLst/>
          </a:prstGeom>
          <a:solidFill>
            <a:srgbClr val="34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9" r:id="rId3"/>
    <p:sldLayoutId id="2147483662" r:id="rId4"/>
    <p:sldLayoutId id="2147483664" r:id="rId5"/>
    <p:sldLayoutId id="2147483666" r:id="rId6"/>
    <p:sldLayoutId id="2147483667" r:id="rId7"/>
    <p:sldLayoutId id="2147483670" r:id="rId8"/>
    <p:sldLayoutId id="2147483671" r:id="rId9"/>
    <p:sldLayoutId id="2147483672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49AC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Diode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Schwellenspannung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DE8D-E699-4941-B24D-D4562B9BBE3A}" type="datetime1">
              <a:rPr lang="de-DE" smtClean="0"/>
              <a:t>10.09.2018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0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CECB-8579-4530-BC80-36DABDD4020A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4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09B3-0503-4848-BB23-459E8B7F344E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3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Erklärung</a:t>
            </a:r>
          </a:p>
          <a:p>
            <a:r>
              <a:rPr lang="de-DE" dirty="0" smtClean="0"/>
              <a:t>Übliche Werte</a:t>
            </a:r>
          </a:p>
          <a:p>
            <a:r>
              <a:rPr lang="de-DE" dirty="0" smtClean="0"/>
              <a:t>Vorwiderstand berechnen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Erklärung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Spannung, ab der eine Diode Strom durchlässt.</a:t>
            </a:r>
          </a:p>
          <a:p>
            <a:r>
              <a:rPr lang="de-DE" dirty="0" smtClean="0"/>
              <a:t>Bei LEDs: Spannung, ab der eine LED leuchtet.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12BC-7ACE-4408-9CC0-402CF9A46885}" type="datetime1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7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Übliche Werte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28650" y="1825625"/>
            <a:ext cx="6207506" cy="416877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Germanium ab 0,3 V </a:t>
            </a:r>
          </a:p>
          <a:p>
            <a:r>
              <a:rPr lang="de-DE" dirty="0" smtClean="0"/>
              <a:t>Silizium ab 0,6 V</a:t>
            </a:r>
          </a:p>
          <a:p>
            <a:r>
              <a:rPr lang="de-DE" dirty="0" smtClean="0"/>
              <a:t>LED </a:t>
            </a:r>
            <a:r>
              <a:rPr lang="de-DE" dirty="0" smtClean="0"/>
              <a:t>1,2 V bis 4,5 V</a:t>
            </a:r>
            <a:endParaRPr lang="de-DE" dirty="0" smtClean="0"/>
          </a:p>
          <a:p>
            <a:pPr lvl="1"/>
            <a:r>
              <a:rPr lang="de-DE" dirty="0" smtClean="0"/>
              <a:t>Infrarot 1,2 V bis 1,8 V – typisch 1,3 V</a:t>
            </a:r>
          </a:p>
          <a:p>
            <a:pPr lvl="1"/>
            <a:r>
              <a:rPr lang="de-DE" dirty="0" smtClean="0"/>
              <a:t>Rot 1,6 V bis 2,2 V</a:t>
            </a:r>
          </a:p>
          <a:p>
            <a:pPr lvl="1"/>
            <a:r>
              <a:rPr lang="de-DE" dirty="0" smtClean="0"/>
              <a:t>Gelb 1,9 V bis 2,5 V</a:t>
            </a:r>
          </a:p>
          <a:p>
            <a:pPr lvl="1"/>
            <a:r>
              <a:rPr lang="de-DE" dirty="0" smtClean="0"/>
              <a:t>Grün 1,9 V bis 2,5 V</a:t>
            </a:r>
          </a:p>
          <a:p>
            <a:pPr lvl="1"/>
            <a:r>
              <a:rPr lang="de-DE" dirty="0" smtClean="0"/>
              <a:t>Blau 2,7 V bis 3,5 V</a:t>
            </a:r>
          </a:p>
          <a:p>
            <a:pPr lvl="1"/>
            <a:r>
              <a:rPr lang="de-DE" dirty="0" smtClean="0"/>
              <a:t>Weiß 2,7 V bis 3,5 V</a:t>
            </a:r>
          </a:p>
          <a:p>
            <a:pPr lvl="1"/>
            <a:r>
              <a:rPr lang="de-DE" dirty="0" smtClean="0"/>
              <a:t>Ultraviolett 3,1 V bis 4,5 V – typisch 3,7 V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B953-5986-4010-8E83-39D85B1EBE7F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5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-505795" y="2803835"/>
            <a:ext cx="1413002" cy="3076576"/>
            <a:chOff x="-824880" y="2684887"/>
            <a:chExt cx="1724653" cy="3755143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627368" y="4351142"/>
              <a:ext cx="1428750" cy="142875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255454">
              <a:off x="-619240" y="4758518"/>
              <a:ext cx="1428750" cy="1428750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274592" flipV="1">
              <a:off x="-612155" y="2684887"/>
              <a:ext cx="1428750" cy="142875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95411">
              <a:off x="-824880" y="3041726"/>
              <a:ext cx="1428750" cy="142875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09"/>
            <a:stretch/>
          </p:blipFill>
          <p:spPr>
            <a:xfrm rot="16200000" flipV="1">
              <a:off x="-298170" y="3636767"/>
              <a:ext cx="967136" cy="142875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17"/>
            <a:stretch/>
          </p:blipFill>
          <p:spPr>
            <a:xfrm rot="5400000">
              <a:off x="-120534" y="5518114"/>
              <a:ext cx="651824" cy="1192007"/>
            </a:xfrm>
            <a:prstGeom prst="rect">
              <a:avLst/>
            </a:prstGeom>
          </p:spPr>
        </p:pic>
      </p:grpSp>
      <p:sp>
        <p:nvSpPr>
          <p:cNvPr id="17" name="Geschweifte Klammer rechts 16"/>
          <p:cNvSpPr/>
          <p:nvPr/>
        </p:nvSpPr>
        <p:spPr>
          <a:xfrm>
            <a:off x="6824546" y="3159512"/>
            <a:ext cx="185853" cy="2453879"/>
          </a:xfrm>
          <a:prstGeom prst="rightBrace">
            <a:avLst>
              <a:gd name="adj1" fmla="val 4325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139650" y="4201785"/>
            <a:ext cx="1469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Strom: 20 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7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Vorwiderstand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28650" y="1825625"/>
            <a:ext cx="7281282" cy="4168775"/>
          </a:xfrm>
        </p:spPr>
        <p:txBody>
          <a:bodyPr>
            <a:normAutofit/>
          </a:bodyPr>
          <a:lstStyle/>
          <a:p>
            <a:r>
              <a:rPr lang="de-DE" dirty="0" smtClean="0"/>
              <a:t>Betriebsspannung</a:t>
            </a:r>
          </a:p>
          <a:p>
            <a:pPr lvl="1"/>
            <a:r>
              <a:rPr lang="de-DE" dirty="0" smtClean="0"/>
              <a:t>9V-Block</a:t>
            </a:r>
          </a:p>
          <a:p>
            <a:r>
              <a:rPr lang="de-DE" dirty="0" smtClean="0"/>
              <a:t>Blaue LED</a:t>
            </a:r>
          </a:p>
          <a:p>
            <a:pPr lvl="1"/>
            <a:r>
              <a:rPr lang="de-DE" dirty="0" smtClean="0"/>
              <a:t>Spannung: 3,5V</a:t>
            </a:r>
          </a:p>
          <a:p>
            <a:pPr lvl="1"/>
            <a:r>
              <a:rPr lang="de-DE" dirty="0" smtClean="0"/>
              <a:t>Strom: 20mA</a:t>
            </a:r>
          </a:p>
          <a:p>
            <a:r>
              <a:rPr lang="de-DE" dirty="0" smtClean="0"/>
              <a:t>Widerstand</a:t>
            </a:r>
          </a:p>
          <a:p>
            <a:pPr lvl="1"/>
            <a:r>
              <a:rPr lang="de-DE" dirty="0" smtClean="0"/>
              <a:t>9V – 3,5V = 5,5V</a:t>
            </a:r>
          </a:p>
          <a:p>
            <a:pPr lvl="1"/>
            <a:r>
              <a:rPr lang="de-DE" dirty="0" smtClean="0"/>
              <a:t>Strom: 20mA</a:t>
            </a:r>
          </a:p>
          <a:p>
            <a:pPr lvl="1"/>
            <a:r>
              <a:rPr lang="de-DE" dirty="0" smtClean="0"/>
              <a:t>R = U/I = 5,5V/20mA = 275</a:t>
            </a:r>
            <a:r>
              <a:rPr lang="el-GR" dirty="0" smtClean="0"/>
              <a:t>Ω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D8BD-9C75-474B-B489-D442AF1892CA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6</a:t>
            </a:fld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55" y="2334321"/>
            <a:ext cx="3638818" cy="23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E5D4-3973-4F46-ADBB-FEE5B49F2477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Erklärung</a:t>
            </a:r>
          </a:p>
          <a:p>
            <a:pPr lvl="1"/>
            <a:r>
              <a:rPr lang="de-DE" dirty="0" smtClean="0"/>
              <a:t>Spannung, ab der eine Diode Strom durchlässt</a:t>
            </a:r>
            <a:endParaRPr lang="de-DE" dirty="0"/>
          </a:p>
          <a:p>
            <a:r>
              <a:rPr lang="de-DE" dirty="0"/>
              <a:t>Übliche </a:t>
            </a:r>
            <a:r>
              <a:rPr lang="de-DE" dirty="0" smtClean="0"/>
              <a:t>Werte</a:t>
            </a:r>
          </a:p>
          <a:p>
            <a:pPr lvl="1"/>
            <a:r>
              <a:rPr lang="de-DE" dirty="0" smtClean="0"/>
              <a:t>Dioden: ab 0,3V</a:t>
            </a:r>
          </a:p>
          <a:p>
            <a:pPr lvl="1"/>
            <a:r>
              <a:rPr lang="de-DE" dirty="0" smtClean="0"/>
              <a:t>LEDs: von der Farbe abhängig -  1,2V bis 4,5 V</a:t>
            </a:r>
          </a:p>
          <a:p>
            <a:pPr lvl="1"/>
            <a:r>
              <a:rPr lang="de-DE" dirty="0" smtClean="0"/>
              <a:t>Strom: 20 mA</a:t>
            </a:r>
            <a:endParaRPr lang="de-DE" dirty="0"/>
          </a:p>
          <a:p>
            <a:r>
              <a:rPr lang="de-DE" dirty="0"/>
              <a:t>Vorwiderstand berechnen</a:t>
            </a:r>
          </a:p>
          <a:p>
            <a:pPr lvl="1"/>
            <a:r>
              <a:rPr lang="de-DE" dirty="0" smtClean="0"/>
              <a:t>Spannung der Batterie abzgl. Spannung der Diode</a:t>
            </a:r>
            <a:br>
              <a:rPr lang="de-DE" dirty="0" smtClean="0"/>
            </a:br>
            <a:r>
              <a:rPr lang="de-DE" dirty="0" smtClean="0"/>
              <a:t>geteilt durch den Strom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02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4D35-1F29-4128-92BD-91616B74818B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928-D31F-42D9-8403-66CA2F77997A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Diode - Schwellenspannung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7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gendarbeit.potx" id="{3B5564A0-5614-46BF-8D64-D378EC4085F4}" vid="{ED4AF1F0-1057-437E-BDEE-932FF1E5D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Jugendarbeit</Template>
  <TotalTime>0</TotalTime>
  <Words>434</Words>
  <Application>Microsoft Office PowerPoint</Application>
  <PresentationFormat>Bildschirmpräsentation (4:3)</PresentationFormat>
  <Paragraphs>86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Diode</vt:lpstr>
      <vt:lpstr>PowerPoint-Präsentation</vt:lpstr>
      <vt:lpstr>PowerPoint-Präsentation</vt:lpstr>
      <vt:lpstr>Erklärung</vt:lpstr>
      <vt:lpstr>Übliche Werte</vt:lpstr>
      <vt:lpstr>Vorwiderstand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keywords>DARC;Jugendarbeit</cp:keywords>
  <cp:lastModifiedBy>Thomas Weller</cp:lastModifiedBy>
  <cp:revision>14</cp:revision>
  <dcterms:created xsi:type="dcterms:W3CDTF">2017-09-25T07:30:04Z</dcterms:created>
  <dcterms:modified xsi:type="dcterms:W3CDTF">2018-09-10T21:47:24Z</dcterms:modified>
</cp:coreProperties>
</file>