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4" r:id="rId6"/>
    <p:sldId id="267" r:id="rId7"/>
    <p:sldId id="268" r:id="rId8"/>
    <p:sldId id="269" r:id="rId9"/>
    <p:sldId id="270" r:id="rId10"/>
    <p:sldId id="265" r:id="rId11"/>
    <p:sldId id="266" r:id="rId12"/>
    <p:sldId id="259" r:id="rId13"/>
    <p:sldId id="260" r:id="rId14"/>
    <p:sldId id="262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6476300D-76E3-49CC-A786-8DE1C9867CB6}">
          <p14:sldIdLst>
            <p14:sldId id="256"/>
            <p14:sldId id="257"/>
            <p14:sldId id="258"/>
          </p14:sldIdLst>
        </p14:section>
        <p14:section name="Steckbrett" id="{F49A0EA8-D264-4B47-A700-4C7919530200}">
          <p14:sldIdLst>
            <p14:sldId id="261"/>
            <p14:sldId id="264"/>
            <p14:sldId id="267"/>
          </p14:sldIdLst>
        </p14:section>
        <p14:section name="Erste Schaltung" id="{82FCB34D-A254-4E56-A2EF-29A9C77884E7}">
          <p14:sldIdLst>
            <p14:sldId id="268"/>
            <p14:sldId id="269"/>
            <p14:sldId id="270"/>
          </p14:sldIdLst>
        </p14:section>
        <p14:section name="Spannungen am Steckbrett" id="{71C903E6-371F-4D7B-A161-903CE6CE3439}">
          <p14:sldIdLst>
            <p14:sldId id="265"/>
            <p14:sldId id="266"/>
          </p14:sldIdLst>
        </p14:section>
        <p14:section name="Abschluss" id="{C36ECA62-0601-4EC1-9F81-E357528EB940}">
          <p14:sldIdLst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5110" autoAdjust="0"/>
  </p:normalViewPr>
  <p:slideViewPr>
    <p:cSldViewPr snapToGrid="0" showGuides="1">
      <p:cViewPr varScale="1">
        <p:scale>
          <a:sx n="136" d="100"/>
          <a:sy n="136" d="100"/>
        </p:scale>
        <p:origin x="240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2" d="100"/>
          <a:sy n="122" d="100"/>
        </p:scale>
        <p:origin x="49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75E8-0AA3-4848-B830-FDB9A1A28C41}" type="datetime1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DARC Jugendarbeit - Elektronik &amp; Roboter Basteln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ECECA-8298-4AF0-B074-C52A3299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07103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8" y="972344"/>
            <a:ext cx="1639959" cy="1008583"/>
          </a:xfrm>
          <a:prstGeom prst="rect">
            <a:avLst/>
          </a:prstGeom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7908" y="2263389"/>
            <a:ext cx="179949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257908" y="2722177"/>
            <a:ext cx="179949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F495A1A-5D9C-4522-BF3B-AF622B9212E8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85459" y="972344"/>
            <a:ext cx="3986741" cy="29900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57908" y="4204677"/>
            <a:ext cx="5914292" cy="37963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57908" y="8312982"/>
            <a:ext cx="5914292" cy="4587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257908" y="3183287"/>
            <a:ext cx="1799492" cy="4587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fld id="{52CABD4D-E0AC-4445-9FAF-19078E0DFFE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8070705"/>
            <a:ext cx="6858000" cy="172572"/>
          </a:xfrm>
          <a:prstGeom prst="rect">
            <a:avLst/>
          </a:prstGeom>
          <a:solidFill>
            <a:srgbClr val="34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165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DF6FF9A-6498-4176-B3C8-3DE427AB4D91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861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empfiehlt sich, die Verbindung entlang der blauen sowie entlang der roten Linie nur für die Spannungsversorgung zu verwenden.</a:t>
            </a:r>
          </a:p>
          <a:p>
            <a:r>
              <a:rPr lang="de-DE" dirty="0" smtClean="0"/>
              <a:t>Diese Vorgehensweise hat sich etabliert und es könnte andere Personen verwirren, wenn Du diese Verbindungen</a:t>
            </a:r>
            <a:r>
              <a:rPr lang="de-DE" baseline="0" dirty="0" smtClean="0"/>
              <a:t> für andere Zwecke verwendest.</a:t>
            </a:r>
          </a:p>
          <a:p>
            <a:r>
              <a:rPr lang="de-DE" baseline="0" dirty="0" smtClean="0"/>
              <a:t>Dabei berücksichtigst Du am Besten auch, dass rot für Plus und blau oder schwarz für Minus verwendet wird.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Falls Du auf beiden roten und beiden blauen Verbindungen Spannung haben möchtest, kannst Du die blaue Verbindung mit der blauen und die rote mit der roten verbinden.</a:t>
            </a:r>
          </a:p>
          <a:p>
            <a:r>
              <a:rPr lang="de-DE" baseline="0" dirty="0" smtClean="0"/>
              <a:t>Wie Du bereits weißt , darfst Du nur niedrige Spannungen verwenden und das Steckbrett nie an die 230V Steckdose anschließen. Das wäre lebensgefährlich.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C01F4B-0993-41F6-AB95-30D6C6D592A3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865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wir mit</a:t>
            </a:r>
            <a:r>
              <a:rPr lang="de-DE" baseline="0" dirty="0" smtClean="0"/>
              <a:t> dem Mikrocontroller arbeiten, dann könnte eine 9V-Batterie den Mikrocontroller zerstören.</a:t>
            </a:r>
          </a:p>
          <a:p>
            <a:r>
              <a:rPr lang="de-DE" baseline="0" dirty="0" smtClean="0"/>
              <a:t>Je nach Typ des Mikrocontrollers oder der verwendeten Bauteile brauchen wir 5 Volt (die meisten </a:t>
            </a:r>
            <a:r>
              <a:rPr lang="de-DE" baseline="0" dirty="0" err="1" smtClean="0"/>
              <a:t>Arduinos</a:t>
            </a:r>
            <a:r>
              <a:rPr lang="de-DE" baseline="0" dirty="0" smtClean="0"/>
              <a:t>) oder 3,3 Volt (die ESPs).</a:t>
            </a:r>
          </a:p>
          <a:p>
            <a:endParaRPr lang="de-DE" dirty="0" smtClean="0"/>
          </a:p>
          <a:p>
            <a:r>
              <a:rPr lang="de-DE" dirty="0" smtClean="0"/>
              <a:t>Der Mikrocontroller hat dazu Anschlüsse, die mit 5V oder VCC für Plus (+) gekennzeichnet sind sowie GND für Minus (-).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6F9DCCF-490D-4005-95EB-819A1959B50D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62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DC0BBD-9E66-4EB9-AEA2-9AB658DCAB35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6678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5F5A0B-5F3B-493F-B37E-459D9FFECA44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9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A644DB5-7552-44C1-8336-81A9BF6F03CF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21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247CF0C-6B1C-47C7-82F9-D7F4E900B134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34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AAA807D-0B71-4868-81F0-C5A99CE8726E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73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 Bild ist ein Steckbrett, engl. </a:t>
            </a:r>
            <a:r>
              <a:rPr lang="de-DE" dirty="0" smtClean="0"/>
              <a:t>„</a:t>
            </a:r>
            <a:r>
              <a:rPr lang="de-DE" dirty="0" err="1" smtClean="0"/>
              <a:t>Breadboard</a:t>
            </a:r>
            <a:r>
              <a:rPr lang="de-DE" dirty="0" smtClean="0"/>
              <a:t>“, </a:t>
            </a:r>
            <a:r>
              <a:rPr lang="de-DE" dirty="0" smtClean="0"/>
              <a:t>zu sehen. </a:t>
            </a:r>
          </a:p>
          <a:p>
            <a:r>
              <a:rPr lang="de-DE" dirty="0" smtClean="0"/>
              <a:t>Mit einem Steckbrett lassen sich elektronische Schaltungen aufbauen, ohne dass gelötet werden muss</a:t>
            </a:r>
            <a:r>
              <a:rPr lang="de-DE" dirty="0" smtClean="0"/>
              <a:t>. Die Bauteile passen in die kleinen Löcher des Steckbretts.</a:t>
            </a:r>
          </a:p>
          <a:p>
            <a:endParaRPr lang="de-DE" dirty="0" smtClean="0"/>
          </a:p>
          <a:p>
            <a:r>
              <a:rPr lang="de-DE" dirty="0" smtClean="0"/>
              <a:t>So kann man eine Schaltung ausprobieren und bei</a:t>
            </a:r>
            <a:r>
              <a:rPr lang="de-DE" baseline="0" dirty="0" smtClean="0"/>
              <a:t> Bedarf Fehler korrigieren, ohne dass eine Entlötsaugpumpe oder Entlötlitze benötigt wird.</a:t>
            </a:r>
          </a:p>
          <a:p>
            <a:r>
              <a:rPr lang="de-DE" baseline="0" dirty="0" smtClean="0"/>
              <a:t>Wenn die Schaltung dann funktioniert und fertig ist und man sich entscheidet, dass diese Schaltung dauerhaft aufgebaut bleiben soll, kann man </a:t>
            </a:r>
            <a:r>
              <a:rPr lang="de-DE" baseline="0" dirty="0" smtClean="0"/>
              <a:t>die Schaltung auf eine Platine übertragen und diese dann löten.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8E13A2E-D295-4419-9A81-22158C4DDDB8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58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Wichtigste,</a:t>
            </a:r>
            <a:r>
              <a:rPr lang="de-DE" baseline="0" dirty="0" smtClean="0"/>
              <a:t> was man über ein Steckbrett wissen muss, ist die innere Verdrahtung.</a:t>
            </a:r>
          </a:p>
          <a:p>
            <a:r>
              <a:rPr lang="de-DE" baseline="0" dirty="0" smtClean="0"/>
              <a:t>Die Löcher entlang der roten Linie sowie entlang der blauen Linie sind miteinander verbunden</a:t>
            </a:r>
            <a:r>
              <a:rPr lang="de-DE" baseline="0" dirty="0" smtClean="0"/>
              <a:t>.</a:t>
            </a:r>
            <a:endParaRPr lang="de-DE" baseline="0" dirty="0" smtClean="0"/>
          </a:p>
          <a:p>
            <a:r>
              <a:rPr lang="de-DE" baseline="0" dirty="0" smtClean="0"/>
              <a:t>Weiterhin sind die Reihen aus jeweils fünf Löchern miteinander </a:t>
            </a:r>
            <a:r>
              <a:rPr lang="de-DE" baseline="0" dirty="0" smtClean="0"/>
              <a:t>verbunden (schwarze Linien).</a:t>
            </a:r>
            <a:endParaRPr lang="de-DE" baseline="0" dirty="0" smtClean="0"/>
          </a:p>
          <a:p>
            <a:r>
              <a:rPr lang="de-DE" baseline="0" dirty="0" smtClean="0"/>
              <a:t>Diese Verbindungen bestehen aus einem Stück Draht, der unsichtbar im Inneren des Steckbretts liegt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8AFBA2-B415-4E64-9707-E2C05E7FABB9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39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85988" y="973138"/>
            <a:ext cx="3986212" cy="2989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 den längeren Steckbrettern gibt es zwei Versionen.</a:t>
            </a:r>
          </a:p>
          <a:p>
            <a:r>
              <a:rPr lang="de-DE" dirty="0" smtClean="0"/>
              <a:t>Eine Version (oben) hat eine verbundene</a:t>
            </a:r>
            <a:r>
              <a:rPr lang="de-DE" baseline="0" dirty="0" smtClean="0"/>
              <a:t> Spannungsversorgung über das gesamte Steckbrett.</a:t>
            </a:r>
          </a:p>
          <a:p>
            <a:r>
              <a:rPr lang="de-DE" baseline="0" dirty="0" smtClean="0"/>
              <a:t>Eine andere Version (unten) hat in der Mitte eine Trennung in der Spannungsversorgung.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Eine solche Unterbrechung kann hilfreich sein, wenn man zwei kleine Schaltungen nebeneinander aufbauen möchte.</a:t>
            </a:r>
          </a:p>
          <a:p>
            <a:r>
              <a:rPr lang="de-DE" baseline="0" dirty="0" smtClean="0"/>
              <a:t>Sie kann aber auch störend sein, wenn man eine große Schaltung aufbaut und sich dann wundert, warum auf einer Hälfte kein Strom fließt.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2CB235D-C7B7-4681-9DA2-F897951078E6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68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Baue die Schaltung so auf, wie abgebildet.</a:t>
            </a:r>
          </a:p>
          <a:p>
            <a:r>
              <a:rPr lang="de-DE" dirty="0" smtClean="0"/>
              <a:t>Du verwendest dafür eine 9V-Batterie,</a:t>
            </a:r>
            <a:r>
              <a:rPr lang="de-DE" baseline="0" dirty="0" smtClean="0"/>
              <a:t> einen Batterieclip, einen 470 Ohm Widerstand und eine rote LED.</a:t>
            </a:r>
          </a:p>
          <a:p>
            <a:r>
              <a:rPr lang="de-DE" baseline="0" dirty="0" smtClean="0"/>
              <a:t>Wenn Du die Bauteile wie angegeben einsteckst, funktioniert die Schaltung nicht. Warum?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495A1A-5D9C-4522-BF3B-AF622B9212E8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88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Die Drähte im Inneren des Steckbretts verbinden zwar die fünf übereinander liegenden Löcher miteinander, nicht aber zwei Reihen nebeneinander.</a:t>
            </a:r>
          </a:p>
          <a:p>
            <a:r>
              <a:rPr lang="de-DE" baseline="0" dirty="0" smtClean="0"/>
              <a:t>Dort wo die Pfeile eingezeichnet sind, ist der Stromkreis unterbrochen. Die Luft und das Plastik sind für den Strom nicht überwindbar.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495A1A-5D9C-4522-BF3B-AF622B9212E8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Du die Bauteile so</a:t>
            </a:r>
            <a:r>
              <a:rPr lang="de-DE" baseline="0" dirty="0" smtClean="0"/>
              <a:t> </a:t>
            </a:r>
            <a:r>
              <a:rPr lang="de-DE" dirty="0" smtClean="0"/>
              <a:t>einsteckst, wie in diesem Bild, dann siehst</a:t>
            </a:r>
            <a:r>
              <a:rPr lang="de-DE" baseline="0" dirty="0" smtClean="0"/>
              <a:t> Du, dass der Stromkreis geschlossen ist.</a:t>
            </a:r>
          </a:p>
          <a:p>
            <a:r>
              <a:rPr lang="de-DE" baseline="0" dirty="0" smtClean="0"/>
              <a:t>Der Strom fließt von der Batterie über das rote Kabel zum Draht im Inneren des Steckbretts.</a:t>
            </a:r>
          </a:p>
          <a:p>
            <a:r>
              <a:rPr lang="de-DE" baseline="0" dirty="0" smtClean="0"/>
              <a:t>Von dort kann er über den Widerstand weiterfließen zum nächsten Draht im Steckbrett.</a:t>
            </a:r>
          </a:p>
          <a:p>
            <a:r>
              <a:rPr lang="de-DE" baseline="0" dirty="0" smtClean="0"/>
              <a:t>Von diesem Draht kommt er über die LED zu einem weiteren Draht und dann über das schwarze Kabel vom Batterieclip zurück zur Batterie.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495A1A-5D9C-4522-BF3B-AF622B9212E8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DARC Jugendarbeit - Elektronik &amp; Roboter Basteln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CABD4D-E0AC-4445-9FAF-19078E0DFFE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59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606A-4EEE-4669-AFFD-D2B15D516C3E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96425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2"/>
          <a:stretch/>
        </p:blipFill>
        <p:spPr>
          <a:xfrm>
            <a:off x="6915150" y="4714884"/>
            <a:ext cx="2228850" cy="2149466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2B34-E29E-47A2-AFE6-18864803AD20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628650" y="241549"/>
            <a:ext cx="4314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kern="1200" dirty="0" smtClean="0">
                <a:solidFill>
                  <a:srgbClr val="349ACC"/>
                </a:solidFill>
                <a:latin typeface="+mj-lt"/>
                <a:ea typeface="+mj-ea"/>
                <a:cs typeface="+mj-cs"/>
              </a:rPr>
              <a:t>Zusammenfassung</a:t>
            </a:r>
            <a:endParaRPr lang="de-DE" sz="4400" b="1" kern="1200" dirty="0">
              <a:solidFill>
                <a:srgbClr val="349A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7010400" y="6248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8"/>
          <a:stretch/>
        </p:blipFill>
        <p:spPr>
          <a:xfrm>
            <a:off x="0" y="1714500"/>
            <a:ext cx="9144000" cy="47244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7C8-8145-480F-850B-EC2C0ADC4D38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628650" y="241549"/>
            <a:ext cx="1697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kern="1200" dirty="0" smtClean="0">
                <a:solidFill>
                  <a:srgbClr val="349ACC"/>
                </a:solidFill>
                <a:latin typeface="+mj-lt"/>
                <a:ea typeface="+mj-ea"/>
                <a:cs typeface="+mj-cs"/>
              </a:rPr>
              <a:t>Fragen</a:t>
            </a:r>
            <a:endParaRPr lang="de-DE" sz="4400" b="1" kern="1200" dirty="0">
              <a:solidFill>
                <a:srgbClr val="349A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107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7010400" y="1479550"/>
            <a:ext cx="1860550" cy="3282950"/>
          </a:xfrm>
          <a:prstGeom prst="rect">
            <a:avLst/>
          </a:prstGeom>
          <a:gradFill flip="none" rotWithShape="1">
            <a:gsLst>
              <a:gs pos="0">
                <a:srgbClr val="349ACC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631F-C199-4067-9ECF-B4A8E43176C7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628650" y="241549"/>
            <a:ext cx="1881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kern="1200" dirty="0" smtClean="0">
                <a:solidFill>
                  <a:srgbClr val="349ACC"/>
                </a:solidFill>
                <a:latin typeface="+mj-lt"/>
                <a:ea typeface="+mj-ea"/>
                <a:cs typeface="+mj-cs"/>
              </a:rPr>
              <a:t>Kontakt</a:t>
            </a:r>
            <a:endParaRPr lang="de-DE" sz="4400" b="1" kern="1200" dirty="0">
              <a:solidFill>
                <a:srgbClr val="349A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628650" y="1825624"/>
            <a:ext cx="6381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DARC Rottweil, OV P10</a:t>
            </a:r>
          </a:p>
          <a:p>
            <a:pPr lvl="0"/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Heerstraße 55e (</a:t>
            </a:r>
            <a:r>
              <a:rPr lang="de-DE" sz="2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Moker</a:t>
            </a:r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Areal)</a:t>
            </a:r>
          </a:p>
          <a:p>
            <a:pPr lvl="0"/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78628 Rottweil</a:t>
            </a:r>
          </a:p>
          <a:p>
            <a:pPr lvl="0"/>
            <a:endParaRPr lang="de-DE" sz="28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roboter-basteln.de</a:t>
            </a:r>
          </a:p>
          <a:p>
            <a:pPr lvl="0"/>
            <a:endParaRPr lang="de-DE" sz="28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de-DE" sz="2800" dirty="0" smtClean="0"/>
              <a:t>Kurt Ruf: 07423 / 8638393</a:t>
            </a:r>
          </a:p>
          <a:p>
            <a:pPr lvl="0"/>
            <a:r>
              <a:rPr lang="de-DE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Thomas Weller: 07725 / 6559985</a:t>
            </a:r>
          </a:p>
        </p:txBody>
      </p:sp>
    </p:spTree>
    <p:extLst>
      <p:ext uri="{BB962C8B-B14F-4D97-AF65-F5344CB8AC3E}">
        <p14:creationId xmlns:p14="http://schemas.microsoft.com/office/powerpoint/2010/main" val="96798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6AD2-0CAF-41A2-9DCA-1B4ED8B73A72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628650" y="241549"/>
            <a:ext cx="4940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kern="1200" dirty="0" smtClean="0">
                <a:solidFill>
                  <a:srgbClr val="349ACC"/>
                </a:solidFill>
                <a:latin typeface="+mj-lt"/>
                <a:ea typeface="+mj-ea"/>
                <a:cs typeface="+mj-cs"/>
              </a:rPr>
              <a:t>Spenden / Sponsoren</a:t>
            </a:r>
            <a:endParaRPr lang="de-DE" sz="4400" b="1" kern="1200" dirty="0">
              <a:solidFill>
                <a:srgbClr val="349ACC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3414859" y="1776290"/>
            <a:ext cx="1331985" cy="814940"/>
            <a:chOff x="293538" y="1866899"/>
            <a:chExt cx="1521122" cy="967612"/>
          </a:xfrm>
        </p:grpSpPr>
        <p:pic>
          <p:nvPicPr>
            <p:cNvPr id="7" name="Grafik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99" y="1866899"/>
              <a:ext cx="609601" cy="609601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 userDrawn="1"/>
          </p:nvSpPr>
          <p:spPr>
            <a:xfrm>
              <a:off x="293538" y="2465179"/>
              <a:ext cx="152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 smtClean="0"/>
                <a:t>WelliSolutions</a:t>
              </a:r>
              <a:endParaRPr lang="de-DE" dirty="0"/>
            </a:p>
          </p:txBody>
        </p:sp>
      </p:grp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45" y="1776290"/>
            <a:ext cx="1713901" cy="7722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31" y="2857370"/>
            <a:ext cx="856379" cy="76795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38459" y="4035936"/>
            <a:ext cx="609294" cy="60358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3522319" y="3630723"/>
            <a:ext cx="1095604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Papier Ecke</a:t>
            </a:r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549570" y="4727104"/>
            <a:ext cx="987071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Maler </a:t>
            </a:r>
            <a:r>
              <a:rPr lang="de-DE" dirty="0" err="1" smtClean="0"/>
              <a:t>Söll</a:t>
            </a:r>
            <a:endParaRPr lang="de-DE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628650" y="2280172"/>
            <a:ext cx="2464028" cy="544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Energieversorgung Rottweil 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56017" y="4168386"/>
            <a:ext cx="533876" cy="51348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909467" y="4723705"/>
            <a:ext cx="1826980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Lindenhof Apotheke</a:t>
            </a:r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74" y="3215355"/>
            <a:ext cx="1462284" cy="404996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1148074" y="3633958"/>
            <a:ext cx="1426593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K.R. Pfiffner AG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91" y="2919615"/>
            <a:ext cx="2097103" cy="643465"/>
          </a:xfrm>
          <a:prstGeom prst="rect">
            <a:avLst/>
          </a:prstGeom>
        </p:spPr>
      </p:pic>
      <p:sp>
        <p:nvSpPr>
          <p:cNvPr id="20" name="Textfeld 19"/>
          <p:cNvSpPr txBox="1"/>
          <p:nvPr userDrawn="1"/>
        </p:nvSpPr>
        <p:spPr>
          <a:xfrm>
            <a:off x="5335607" y="3630723"/>
            <a:ext cx="2194746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HiCo</a:t>
            </a:r>
            <a:r>
              <a:rPr lang="de-DE" dirty="0" smtClean="0"/>
              <a:t> Hartmann &amp; Co. KG</a:t>
            </a:r>
            <a:endParaRPr lang="de-DE" dirty="0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732418" y="1779511"/>
            <a:ext cx="1258249" cy="506974"/>
          </a:xfrm>
          <a:prstGeom prst="rect">
            <a:avLst/>
          </a:prstGeom>
        </p:spPr>
      </p:pic>
      <p:sp>
        <p:nvSpPr>
          <p:cNvPr id="24" name="Textfeld 23"/>
          <p:cNvSpPr txBox="1"/>
          <p:nvPr userDrawn="1"/>
        </p:nvSpPr>
        <p:spPr>
          <a:xfrm>
            <a:off x="5233967" y="2291991"/>
            <a:ext cx="2255160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Marquardt Service GmbH</a:t>
            </a:r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0" y="5385510"/>
            <a:ext cx="1243371" cy="268044"/>
          </a:xfrm>
          <a:prstGeom prst="rect">
            <a:avLst/>
          </a:prstGeom>
        </p:spPr>
      </p:pic>
      <p:sp>
        <p:nvSpPr>
          <p:cNvPr id="25" name="Textfeld 24"/>
          <p:cNvSpPr txBox="1"/>
          <p:nvPr userDrawn="1"/>
        </p:nvSpPr>
        <p:spPr>
          <a:xfrm>
            <a:off x="1204491" y="5747882"/>
            <a:ext cx="1236928" cy="31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Neuner-Funk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02" y="4043410"/>
            <a:ext cx="798080" cy="638464"/>
          </a:xfrm>
          <a:prstGeom prst="rect">
            <a:avLst/>
          </a:prstGeom>
        </p:spPr>
      </p:pic>
      <p:sp>
        <p:nvSpPr>
          <p:cNvPr id="27" name="Textfeld 26"/>
          <p:cNvSpPr txBox="1"/>
          <p:nvPr userDrawn="1"/>
        </p:nvSpPr>
        <p:spPr>
          <a:xfrm>
            <a:off x="5567256" y="4726282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MRS</a:t>
            </a:r>
            <a:r>
              <a:rPr lang="de-DE" baseline="0" dirty="0" smtClean="0"/>
              <a:t> Electronic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275192" y="5289158"/>
            <a:ext cx="1535825" cy="460748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2867781" y="5747882"/>
            <a:ext cx="23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Mitutoyo</a:t>
            </a:r>
            <a:r>
              <a:rPr lang="de-DE" dirty="0" smtClean="0"/>
              <a:t> CTL Germany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71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7"/>
          <a:stretch/>
        </p:blipFill>
        <p:spPr>
          <a:xfrm>
            <a:off x="6902450" y="4810134"/>
            <a:ext cx="2241550" cy="2054216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26FA-E093-4BEB-9AD4-400C3439ED37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628650" y="241549"/>
            <a:ext cx="1862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kern="1200" dirty="0" smtClean="0">
                <a:solidFill>
                  <a:srgbClr val="349ACC"/>
                </a:solidFill>
                <a:latin typeface="+mj-lt"/>
                <a:ea typeface="+mj-ea"/>
                <a:cs typeface="+mj-cs"/>
              </a:rPr>
              <a:t>Agenda</a:t>
            </a:r>
            <a:endParaRPr lang="de-DE" sz="4400" b="1" kern="1200" dirty="0">
              <a:solidFill>
                <a:srgbClr val="349A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3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8FD4-E7A1-469F-89EF-1C736036D394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90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701358" cy="41687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33CC-8EF4-4333-A3F4-F2D917B4A33A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88" y="2043901"/>
            <a:ext cx="2017062" cy="23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4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701358" cy="41687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13F4-08DC-4A8A-AF7A-70DDDC0F1735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09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9418-A39E-4B0F-8EA3-55030B25A345}" type="datetime1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35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712B-90D1-4FD9-BD2E-292C1760A679}" type="datetime1">
              <a:rPr lang="de-DE" smtClean="0"/>
              <a:t>23.09.2018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6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C430-701D-441B-9610-99207DAEBB25}" type="datetime1">
              <a:rPr lang="de-DE" smtClean="0"/>
              <a:t>23.09.2018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43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12" y="185738"/>
            <a:ext cx="1816464" cy="111713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80" b="18111"/>
          <a:stretch/>
        </p:blipFill>
        <p:spPr>
          <a:xfrm>
            <a:off x="6623050" y="4814377"/>
            <a:ext cx="2520950" cy="20499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85739"/>
            <a:ext cx="6381750" cy="88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16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4275" y="6492876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1C49C-1FE3-44A6-96C9-1C9EF0EF0DF0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2851" y="6492875"/>
            <a:ext cx="3257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492875"/>
            <a:ext cx="425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BD6E-F020-4F92-9878-92C72B166CC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1130300"/>
            <a:ext cx="7010400" cy="172572"/>
          </a:xfrm>
          <a:prstGeom prst="rect">
            <a:avLst/>
          </a:prstGeom>
          <a:solidFill>
            <a:srgbClr val="34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880476" y="1130300"/>
            <a:ext cx="263524" cy="172572"/>
          </a:xfrm>
          <a:prstGeom prst="rect">
            <a:avLst/>
          </a:prstGeom>
          <a:solidFill>
            <a:srgbClr val="34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2228850" y="6536937"/>
            <a:ext cx="13938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DARC Jugendarbeit</a:t>
            </a:r>
            <a:endParaRPr lang="de-DE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445249"/>
            <a:ext cx="7010400" cy="47626"/>
          </a:xfrm>
          <a:prstGeom prst="rect">
            <a:avLst/>
          </a:prstGeom>
          <a:solidFill>
            <a:srgbClr val="34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9" r:id="rId3"/>
    <p:sldLayoutId id="2147483662" r:id="rId4"/>
    <p:sldLayoutId id="2147483673" r:id="rId5"/>
    <p:sldLayoutId id="2147483674" r:id="rId6"/>
    <p:sldLayoutId id="2147483664" r:id="rId7"/>
    <p:sldLayoutId id="2147483666" r:id="rId8"/>
    <p:sldLayoutId id="2147483667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49AC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Steckbrett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Schaltungen aufbauen, ohne zu löten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26B9-F340-4543-8C10-CE4DF872ABD9}" type="datetime1">
              <a:rPr lang="de-DE" smtClean="0"/>
              <a:t>23.09.2018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0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Spannungen verteilen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51A4-1543-4127-BD0C-0175A97AD571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89429"/>
            <a:ext cx="5750008" cy="25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Spannungen verteilen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25151"/>
            <a:ext cx="7390949" cy="266482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ED58-FB2D-4902-B266-E94D218371A5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B74-FE65-4F5A-8D96-899D8A22888A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Steckbrett</a:t>
            </a:r>
          </a:p>
          <a:p>
            <a:pPr lvl="1"/>
            <a:r>
              <a:rPr lang="de-DE" dirty="0" smtClean="0"/>
              <a:t>hilft bei Probier-Aufbauten</a:t>
            </a:r>
          </a:p>
          <a:p>
            <a:pPr lvl="1"/>
            <a:r>
              <a:rPr lang="de-DE" dirty="0" smtClean="0"/>
              <a:t>braucht keine Lötarbeit</a:t>
            </a:r>
          </a:p>
          <a:p>
            <a:pPr lvl="1"/>
            <a:r>
              <a:rPr lang="de-DE" dirty="0" smtClean="0"/>
              <a:t>hat innen Drähte</a:t>
            </a:r>
          </a:p>
          <a:p>
            <a:r>
              <a:rPr lang="de-DE" dirty="0" smtClean="0"/>
              <a:t>Die erste Schaltung</a:t>
            </a:r>
          </a:p>
          <a:p>
            <a:pPr lvl="1"/>
            <a:r>
              <a:rPr lang="de-DE" dirty="0" smtClean="0"/>
              <a:t>funktioniert wenn der Stromkreis geschlossen ist</a:t>
            </a:r>
            <a:endParaRPr lang="de-DE" dirty="0" smtClean="0"/>
          </a:p>
          <a:p>
            <a:r>
              <a:rPr lang="de-DE" dirty="0" smtClean="0"/>
              <a:t>Spannungen </a:t>
            </a:r>
            <a:r>
              <a:rPr lang="de-DE" dirty="0" smtClean="0"/>
              <a:t>am Steckbrett</a:t>
            </a:r>
          </a:p>
          <a:p>
            <a:pPr lvl="1"/>
            <a:r>
              <a:rPr lang="de-DE" dirty="0" smtClean="0"/>
              <a:t>auf rot (Plus) und blau (Minus) legen</a:t>
            </a:r>
          </a:p>
          <a:p>
            <a:pPr lvl="1"/>
            <a:r>
              <a:rPr lang="de-DE" dirty="0" smtClean="0"/>
              <a:t>beim </a:t>
            </a:r>
            <a:r>
              <a:rPr lang="de-DE" dirty="0" err="1" smtClean="0"/>
              <a:t>Arduino</a:t>
            </a:r>
            <a:r>
              <a:rPr lang="de-DE" dirty="0" smtClean="0"/>
              <a:t> 5 Volt verwenden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02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30C8-AA1D-4275-9065-3411179DA8BB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DA12-5032-4B88-B3A5-A579CC0ED907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7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66A3-08A6-433B-AA76-A1D9A52F2163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82E-8055-4E7F-8E9B-0AD635A42F48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3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smtClean="0"/>
              <a:t>Steckbrett</a:t>
            </a:r>
          </a:p>
          <a:p>
            <a:r>
              <a:rPr lang="de-DE" dirty="0" smtClean="0"/>
              <a:t>Die erste Schaltung</a:t>
            </a:r>
            <a:endParaRPr lang="de-DE" dirty="0" smtClean="0"/>
          </a:p>
          <a:p>
            <a:r>
              <a:rPr lang="de-DE" dirty="0" smtClean="0"/>
              <a:t>Spannungen verteilen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8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Steckbrett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E60D-3658-4008-9736-582E08F25B92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4</a:t>
            </a:fld>
            <a:endParaRPr lang="de-DE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34606"/>
            <a:ext cx="5089483" cy="3290463"/>
          </a:xfrm>
        </p:spPr>
      </p:pic>
    </p:spTree>
    <p:extLst>
      <p:ext uri="{BB962C8B-B14F-4D97-AF65-F5344CB8AC3E}">
        <p14:creationId xmlns:p14="http://schemas.microsoft.com/office/powerpoint/2010/main" val="12017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134606"/>
            <a:ext cx="5089483" cy="3290463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9DD-EF87-4DE7-9C5E-88BD0181FE73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6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Unterbrechungen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196017"/>
            <a:ext cx="5944674" cy="19205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4E5D-3C48-4013-A10C-57BCF96A7BDF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17391"/>
            <a:ext cx="5944674" cy="1920587"/>
          </a:xfrm>
          <a:prstGeom prst="rect">
            <a:avLst/>
          </a:prstGeom>
        </p:spPr>
      </p:pic>
      <p:sp>
        <p:nvSpPr>
          <p:cNvPr id="11" name="Pfeil nach oben und unten 10"/>
          <p:cNvSpPr/>
          <p:nvPr/>
        </p:nvSpPr>
        <p:spPr>
          <a:xfrm>
            <a:off x="3516580" y="3718127"/>
            <a:ext cx="168813" cy="397740"/>
          </a:xfrm>
          <a:prstGeom prst="upDownArrow">
            <a:avLst/>
          </a:prstGeom>
          <a:solidFill>
            <a:srgbClr val="349A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8" t="1" r="40252" b="64092"/>
          <a:stretch/>
        </p:blipFill>
        <p:spPr>
          <a:xfrm>
            <a:off x="6814778" y="4196017"/>
            <a:ext cx="1936349" cy="117918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5" t="63448" r="40357"/>
          <a:stretch/>
        </p:blipFill>
        <p:spPr>
          <a:xfrm>
            <a:off x="6808765" y="2437626"/>
            <a:ext cx="1948376" cy="1200352"/>
          </a:xfrm>
          <a:prstGeom prst="rect">
            <a:avLst/>
          </a:prstGeom>
        </p:spPr>
      </p:pic>
      <p:sp>
        <p:nvSpPr>
          <p:cNvPr id="15" name="Pfeil nach oben und unten 14"/>
          <p:cNvSpPr/>
          <p:nvPr/>
        </p:nvSpPr>
        <p:spPr>
          <a:xfrm>
            <a:off x="7698545" y="3715144"/>
            <a:ext cx="168813" cy="397740"/>
          </a:xfrm>
          <a:prstGeom prst="upDownArrow">
            <a:avLst/>
          </a:prstGeom>
          <a:solidFill>
            <a:srgbClr val="349A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9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0944"/>
            <a:ext cx="6159012" cy="288315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8FD4-E7A1-469F-89EF-1C736036D394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7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28650" y="5441536"/>
            <a:ext cx="6415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Warum funktioniert diese Schaltung nicht?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568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8FD4-E7A1-469F-89EF-1C736036D394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0944"/>
            <a:ext cx="6159009" cy="2883152"/>
          </a:xfrm>
          <a:prstGeom prst="rect">
            <a:avLst/>
          </a:prstGeom>
        </p:spPr>
      </p:pic>
      <p:sp>
        <p:nvSpPr>
          <p:cNvPr id="9" name="Pfeil nach unten 8"/>
          <p:cNvSpPr/>
          <p:nvPr/>
        </p:nvSpPr>
        <p:spPr>
          <a:xfrm>
            <a:off x="3918440" y="2170944"/>
            <a:ext cx="239151" cy="633046"/>
          </a:xfrm>
          <a:prstGeom prst="downArrow">
            <a:avLst/>
          </a:prstGeom>
          <a:solidFill>
            <a:srgbClr val="349A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3513700" y="2170944"/>
            <a:ext cx="239151" cy="633046"/>
          </a:xfrm>
          <a:prstGeom prst="downArrow">
            <a:avLst/>
          </a:prstGeom>
          <a:solidFill>
            <a:srgbClr val="349A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2841674" y="2170944"/>
            <a:ext cx="239151" cy="633046"/>
          </a:xfrm>
          <a:prstGeom prst="downArrow">
            <a:avLst/>
          </a:prstGeom>
          <a:solidFill>
            <a:srgbClr val="349A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28650" y="5441536"/>
            <a:ext cx="5880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Weil es zwischen den Drähten im Brett</a:t>
            </a:r>
            <a:br>
              <a:rPr lang="de-DE" sz="2800" dirty="0" smtClean="0"/>
            </a:br>
            <a:r>
              <a:rPr lang="de-DE" sz="2800" dirty="0" smtClean="0"/>
              <a:t>keine Verbindung gibt.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459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8FD4-E7A1-469F-89EF-1C736036D394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Steckbrett - Schaltungen ohne zu löten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BD6E-F020-4F92-9878-92C72B166CCA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0944"/>
            <a:ext cx="6159009" cy="2883152"/>
          </a:xfrm>
          <a:prstGeom prst="rect">
            <a:avLst/>
          </a:prstGeom>
        </p:spPr>
      </p:pic>
      <p:sp>
        <p:nvSpPr>
          <p:cNvPr id="9" name="Pfeil nach unten 8"/>
          <p:cNvSpPr/>
          <p:nvPr/>
        </p:nvSpPr>
        <p:spPr>
          <a:xfrm>
            <a:off x="3918440" y="2170944"/>
            <a:ext cx="239151" cy="633046"/>
          </a:xfrm>
          <a:prstGeom prst="downArrow">
            <a:avLst/>
          </a:prstGeom>
          <a:solidFill>
            <a:srgbClr val="349A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3513700" y="2170944"/>
            <a:ext cx="239151" cy="633046"/>
          </a:xfrm>
          <a:prstGeom prst="downArrow">
            <a:avLst/>
          </a:prstGeom>
          <a:solidFill>
            <a:srgbClr val="349A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2841674" y="2170944"/>
            <a:ext cx="239151" cy="633046"/>
          </a:xfrm>
          <a:prstGeom prst="downArrow">
            <a:avLst/>
          </a:prstGeom>
          <a:solidFill>
            <a:srgbClr val="349A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28650" y="5441536"/>
            <a:ext cx="6256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Lösung: Bauteile auf einem gemeinsamen</a:t>
            </a:r>
          </a:p>
          <a:p>
            <a:r>
              <a:rPr lang="de-DE" sz="2800" dirty="0" smtClean="0"/>
              <a:t>Draht beginnen lassen</a:t>
            </a:r>
            <a:endParaRPr lang="de-DE" sz="2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0944"/>
            <a:ext cx="6169649" cy="28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C Jugendarbei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gendarbeit.potx" id="{005141C8-CC50-4BCD-86AF-B407B3C6C347}" vid="{620132EC-E986-4CC4-A202-9E864F05D6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Jugendarbeit</Template>
  <TotalTime>0</TotalTime>
  <Words>903</Words>
  <Application>Microsoft Office PowerPoint</Application>
  <PresentationFormat>Bildschirmpräsentation (4:3)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DARC Jugendarbeit</vt:lpstr>
      <vt:lpstr>Steckbrett</vt:lpstr>
      <vt:lpstr>PowerPoint-Präsentation</vt:lpstr>
      <vt:lpstr>PowerPoint-Präsentation</vt:lpstr>
      <vt:lpstr>Steckbrett</vt:lpstr>
      <vt:lpstr>Verbindungen</vt:lpstr>
      <vt:lpstr>Unterbrechungen</vt:lpstr>
      <vt:lpstr>Erste Schaltung</vt:lpstr>
      <vt:lpstr>Erste Schaltung</vt:lpstr>
      <vt:lpstr>Erste Schaltung</vt:lpstr>
      <vt:lpstr>Spannungen verteilen</vt:lpstr>
      <vt:lpstr>Spannungen verteilen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Steckbrett</dc:title>
  <dc:creator>Thomas Weller</dc:creator>
  <cp:keywords>DARC;Jugendarbeit</cp:keywords>
  <cp:lastModifiedBy>Thomas Weller</cp:lastModifiedBy>
  <cp:revision>17</cp:revision>
  <dcterms:created xsi:type="dcterms:W3CDTF">2018-03-30T10:57:44Z</dcterms:created>
  <dcterms:modified xsi:type="dcterms:W3CDTF">2018-09-23T19:15:55Z</dcterms:modified>
</cp:coreProperties>
</file>