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57" r:id="rId3"/>
    <p:sldId id="261" r:id="rId4"/>
    <p:sldId id="263" r:id="rId5"/>
    <p:sldId id="264" r:id="rId6"/>
    <p:sldId id="265" r:id="rId7"/>
    <p:sldId id="260" r:id="rId8"/>
    <p:sldId id="262" r:id="rId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6476300D-76E3-49CC-A786-8DE1C9867CB6}">
          <p14:sldIdLst>
            <p14:sldId id="256"/>
            <p14:sldId id="257"/>
          </p14:sldIdLst>
        </p14:section>
        <p14:section name="Inhalt" id="{F49A0EA8-D264-4B47-A700-4C7919530200}">
          <p14:sldIdLst>
            <p14:sldId id="261"/>
            <p14:sldId id="263"/>
            <p14:sldId id="264"/>
            <p14:sldId id="265"/>
          </p14:sldIdLst>
        </p14:section>
        <p14:section name="Abschluss" id="{C36ECA62-0601-4EC1-9F81-E357528EB940}">
          <p14:sldIdLst>
            <p14:sldId id="260"/>
            <p14:sldId id="26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1530" autoAdjust="0"/>
  </p:normalViewPr>
  <p:slideViewPr>
    <p:cSldViewPr snapToGrid="0" showGuides="1">
      <p:cViewPr varScale="1">
        <p:scale>
          <a:sx n="131" d="100"/>
          <a:sy n="131" d="100"/>
        </p:scale>
        <p:origin x="2556" y="114"/>
      </p:cViewPr>
      <p:guideLst>
        <p:guide orient="horz" pos="2160"/>
        <p:guide pos="2880"/>
      </p:guideLst>
    </p:cSldViewPr>
  </p:slideViewPr>
  <p:notesTextViewPr>
    <p:cViewPr>
      <p:scale>
        <a:sx n="1" d="1"/>
        <a:sy n="1" d="1"/>
      </p:scale>
      <p:origin x="0" y="0"/>
    </p:cViewPr>
  </p:notesTextViewPr>
  <p:notesViewPr>
    <p:cSldViewPr snapToGrid="0" showGuides="1">
      <p:cViewPr varScale="1">
        <p:scale>
          <a:sx n="122" d="100"/>
          <a:sy n="122" d="100"/>
        </p:scale>
        <p:origin x="491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B01412-4646-4A98-8B17-19CAD6E016C6}" type="datetime1">
              <a:rPr lang="de-DE" smtClean="0"/>
              <a:t>17.02.2019</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smtClean="0"/>
              <a:t>DARC Jugendarbeit - Elektronik &amp; Roboter Basteln</a:t>
            </a: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6ECECA-8298-4AF0-B074-C52A3299E2C4}" type="slidenum">
              <a:rPr lang="de-DE" smtClean="0"/>
              <a:t>‹Nr.›</a:t>
            </a:fld>
            <a:endParaRPr lang="de-DE"/>
          </a:p>
        </p:txBody>
      </p:sp>
    </p:spTree>
    <p:extLst>
      <p:ext uri="{BB962C8B-B14F-4D97-AF65-F5344CB8AC3E}">
        <p14:creationId xmlns:p14="http://schemas.microsoft.com/office/powerpoint/2010/main" val="62907103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Grafik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08" y="972344"/>
            <a:ext cx="1639959" cy="1008583"/>
          </a:xfrm>
          <a:prstGeom prst="rect">
            <a:avLst/>
          </a:prstGeom>
        </p:spPr>
      </p:pic>
      <p:sp>
        <p:nvSpPr>
          <p:cNvPr id="2" name="Kopfzeilenplatzhalter 1"/>
          <p:cNvSpPr>
            <a:spLocks noGrp="1"/>
          </p:cNvSpPr>
          <p:nvPr>
            <p:ph type="hdr" sz="quarter"/>
          </p:nvPr>
        </p:nvSpPr>
        <p:spPr>
          <a:xfrm>
            <a:off x="257908" y="2263389"/>
            <a:ext cx="1799492"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257908" y="2722177"/>
            <a:ext cx="1799492" cy="458788"/>
          </a:xfrm>
          <a:prstGeom prst="rect">
            <a:avLst/>
          </a:prstGeom>
        </p:spPr>
        <p:txBody>
          <a:bodyPr vert="horz" lIns="91440" tIns="45720" rIns="91440" bIns="45720" rtlCol="0"/>
          <a:lstStyle>
            <a:lvl1pPr algn="l">
              <a:defRPr sz="1200"/>
            </a:lvl1pPr>
          </a:lstStyle>
          <a:p>
            <a:fld id="{FBB64D6E-495C-4895-9769-9292B3C6AC09}" type="datetime1">
              <a:rPr lang="de-DE" smtClean="0"/>
              <a:t>17.02.2019</a:t>
            </a:fld>
            <a:endParaRPr lang="de-DE" dirty="0"/>
          </a:p>
        </p:txBody>
      </p:sp>
      <p:sp>
        <p:nvSpPr>
          <p:cNvPr id="4" name="Folienbildplatzhalter 3"/>
          <p:cNvSpPr>
            <a:spLocks noGrp="1" noRot="1" noChangeAspect="1"/>
          </p:cNvSpPr>
          <p:nvPr>
            <p:ph type="sldImg" idx="2"/>
          </p:nvPr>
        </p:nvSpPr>
        <p:spPr>
          <a:xfrm>
            <a:off x="2185459" y="972344"/>
            <a:ext cx="3986741" cy="2990056"/>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257908" y="4204677"/>
            <a:ext cx="5914292" cy="3796323"/>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257908" y="8312982"/>
            <a:ext cx="5914292" cy="458787"/>
          </a:xfrm>
          <a:prstGeom prst="rect">
            <a:avLst/>
          </a:prstGeom>
        </p:spPr>
        <p:txBody>
          <a:bodyPr vert="horz" lIns="91440" tIns="45720" rIns="91440" bIns="45720" rtlCol="0" anchor="t"/>
          <a:lstStyle>
            <a:lvl1pPr algn="l">
              <a:defRPr sz="1200"/>
            </a:lvl1pPr>
          </a:lstStyle>
          <a:p>
            <a:r>
              <a:rPr lang="de-DE" smtClean="0"/>
              <a:t>DARC Jugendarbeit - Elektronik &amp; Roboter Basteln</a:t>
            </a:r>
            <a:endParaRPr lang="de-DE" dirty="0"/>
          </a:p>
        </p:txBody>
      </p:sp>
      <p:sp>
        <p:nvSpPr>
          <p:cNvPr id="7" name="Foliennummernplatzhalter 6"/>
          <p:cNvSpPr>
            <a:spLocks noGrp="1"/>
          </p:cNvSpPr>
          <p:nvPr>
            <p:ph type="sldNum" sz="quarter" idx="5"/>
          </p:nvPr>
        </p:nvSpPr>
        <p:spPr>
          <a:xfrm>
            <a:off x="257908" y="3183287"/>
            <a:ext cx="1799492" cy="458787"/>
          </a:xfrm>
          <a:prstGeom prst="rect">
            <a:avLst/>
          </a:prstGeom>
        </p:spPr>
        <p:txBody>
          <a:bodyPr vert="horz" lIns="91440" tIns="45720" rIns="91440" bIns="45720" rtlCol="0" anchor="t"/>
          <a:lstStyle>
            <a:lvl1pPr algn="l">
              <a:defRPr sz="1200"/>
            </a:lvl1pPr>
          </a:lstStyle>
          <a:p>
            <a:fld id="{52CABD4D-E0AC-4445-9FAF-19078E0DFFED}" type="slidenum">
              <a:rPr lang="de-DE" smtClean="0"/>
              <a:pPr/>
              <a:t>‹Nr.›</a:t>
            </a:fld>
            <a:endParaRPr lang="de-DE"/>
          </a:p>
        </p:txBody>
      </p:sp>
      <p:sp>
        <p:nvSpPr>
          <p:cNvPr id="9" name="Rechteck 8"/>
          <p:cNvSpPr/>
          <p:nvPr/>
        </p:nvSpPr>
        <p:spPr>
          <a:xfrm>
            <a:off x="0" y="8070705"/>
            <a:ext cx="6858000" cy="172572"/>
          </a:xfrm>
          <a:prstGeom prst="rect">
            <a:avLst/>
          </a:prstGeom>
          <a:solidFill>
            <a:srgbClr val="349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4716574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85988" y="973138"/>
            <a:ext cx="3986212" cy="298926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2CABD4D-E0AC-4445-9FAF-19078E0DFFED}" type="slidenum">
              <a:rPr lang="de-DE" smtClean="0"/>
              <a:t>1</a:t>
            </a:fld>
            <a:endParaRPr lang="de-DE"/>
          </a:p>
        </p:txBody>
      </p:sp>
      <p:sp>
        <p:nvSpPr>
          <p:cNvPr id="5" name="Datumsplatzhalter 4"/>
          <p:cNvSpPr>
            <a:spLocks noGrp="1"/>
          </p:cNvSpPr>
          <p:nvPr>
            <p:ph type="dt" idx="11"/>
          </p:nvPr>
        </p:nvSpPr>
        <p:spPr/>
        <p:txBody>
          <a:bodyPr/>
          <a:lstStyle/>
          <a:p>
            <a:fld id="{0FE78B19-B183-44D4-A910-27E325B6D6DD}" type="datetime1">
              <a:rPr lang="de-DE" smtClean="0"/>
              <a:t>17.02.2019</a:t>
            </a:fld>
            <a:endParaRPr lang="de-DE" dirty="0"/>
          </a:p>
        </p:txBody>
      </p:sp>
      <p:sp>
        <p:nvSpPr>
          <p:cNvPr id="6" name="Fußzeilenplatzhalter 5"/>
          <p:cNvSpPr>
            <a:spLocks noGrp="1"/>
          </p:cNvSpPr>
          <p:nvPr>
            <p:ph type="ftr" sz="quarter" idx="12"/>
          </p:nvPr>
        </p:nvSpPr>
        <p:spPr/>
        <p:txBody>
          <a:bodyPr/>
          <a:lstStyle/>
          <a:p>
            <a:r>
              <a:rPr lang="de-DE" smtClean="0"/>
              <a:t>DARC Jugendarbeit - Elektronik &amp; Roboter Basteln</a:t>
            </a:r>
            <a:endParaRPr lang="de-DE" dirty="0"/>
          </a:p>
        </p:txBody>
      </p:sp>
      <p:sp>
        <p:nvSpPr>
          <p:cNvPr id="7" name="Kopfzeilenplatzhalter 6"/>
          <p:cNvSpPr>
            <a:spLocks noGrp="1"/>
          </p:cNvSpPr>
          <p:nvPr>
            <p:ph type="hdr" sz="quarter" idx="13"/>
          </p:nvPr>
        </p:nvSpPr>
        <p:spPr/>
        <p:txBody>
          <a:bodyPr/>
          <a:lstStyle/>
          <a:p>
            <a:endParaRPr lang="de-DE" dirty="0"/>
          </a:p>
        </p:txBody>
      </p:sp>
    </p:spTree>
    <p:extLst>
      <p:ext uri="{BB962C8B-B14F-4D97-AF65-F5344CB8AC3E}">
        <p14:creationId xmlns:p14="http://schemas.microsoft.com/office/powerpoint/2010/main" val="143786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85988" y="973138"/>
            <a:ext cx="3986212" cy="298926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2CABD4D-E0AC-4445-9FAF-19078E0DFFED}" type="slidenum">
              <a:rPr lang="de-DE" smtClean="0"/>
              <a:pPr/>
              <a:t>2</a:t>
            </a:fld>
            <a:endParaRPr lang="de-DE"/>
          </a:p>
        </p:txBody>
      </p:sp>
      <p:sp>
        <p:nvSpPr>
          <p:cNvPr id="5" name="Datumsplatzhalter 4"/>
          <p:cNvSpPr>
            <a:spLocks noGrp="1"/>
          </p:cNvSpPr>
          <p:nvPr>
            <p:ph type="dt" idx="11"/>
          </p:nvPr>
        </p:nvSpPr>
        <p:spPr/>
        <p:txBody>
          <a:bodyPr/>
          <a:lstStyle/>
          <a:p>
            <a:fld id="{353E167D-B05F-468D-9C43-795C011643F6}" type="datetime1">
              <a:rPr lang="de-DE" smtClean="0"/>
              <a:t>17.02.2019</a:t>
            </a:fld>
            <a:endParaRPr lang="de-DE" dirty="0"/>
          </a:p>
        </p:txBody>
      </p:sp>
      <p:sp>
        <p:nvSpPr>
          <p:cNvPr id="6" name="Fußzeilenplatzhalter 5"/>
          <p:cNvSpPr>
            <a:spLocks noGrp="1"/>
          </p:cNvSpPr>
          <p:nvPr>
            <p:ph type="ftr" sz="quarter" idx="12"/>
          </p:nvPr>
        </p:nvSpPr>
        <p:spPr/>
        <p:txBody>
          <a:bodyPr/>
          <a:lstStyle/>
          <a:p>
            <a:r>
              <a:rPr lang="de-DE" smtClean="0"/>
              <a:t>DARC Jugendarbeit - Elektronik &amp; Roboter Basteln</a:t>
            </a:r>
            <a:endParaRPr lang="de-DE" dirty="0"/>
          </a:p>
        </p:txBody>
      </p:sp>
      <p:sp>
        <p:nvSpPr>
          <p:cNvPr id="7" name="Kopfzeilenplatzhalter 6"/>
          <p:cNvSpPr>
            <a:spLocks noGrp="1"/>
          </p:cNvSpPr>
          <p:nvPr>
            <p:ph type="hdr" sz="quarter" idx="13"/>
          </p:nvPr>
        </p:nvSpPr>
        <p:spPr/>
        <p:txBody>
          <a:bodyPr/>
          <a:lstStyle/>
          <a:p>
            <a:endParaRPr lang="de-DE" dirty="0"/>
          </a:p>
        </p:txBody>
      </p:sp>
    </p:spTree>
    <p:extLst>
      <p:ext uri="{BB962C8B-B14F-4D97-AF65-F5344CB8AC3E}">
        <p14:creationId xmlns:p14="http://schemas.microsoft.com/office/powerpoint/2010/main" val="309234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85988" y="973138"/>
            <a:ext cx="3986212" cy="2989262"/>
          </a:xfrm>
        </p:spPr>
      </p:sp>
      <p:sp>
        <p:nvSpPr>
          <p:cNvPr id="3" name="Notizenplatzhalter 2"/>
          <p:cNvSpPr>
            <a:spLocks noGrp="1"/>
          </p:cNvSpPr>
          <p:nvPr>
            <p:ph type="body" idx="1"/>
          </p:nvPr>
        </p:nvSpPr>
        <p:spPr/>
        <p:txBody>
          <a:bodyPr/>
          <a:lstStyle/>
          <a:p>
            <a:r>
              <a:rPr lang="de-DE" dirty="0" smtClean="0"/>
              <a:t>Es gibt im Wesentlichen drei</a:t>
            </a:r>
            <a:r>
              <a:rPr lang="de-DE" baseline="0" dirty="0" smtClean="0"/>
              <a:t> Möglichkeiten der Farbmischung.</a:t>
            </a:r>
          </a:p>
          <a:p>
            <a:endParaRPr lang="de-DE" baseline="0" dirty="0" smtClean="0"/>
          </a:p>
          <a:p>
            <a:r>
              <a:rPr lang="de-DE" baseline="0" dirty="0" smtClean="0"/>
              <a:t>Du kennst das Wort subtrahieren aus der Mathematik. Bei der subtraktiven Farbmischung bleibt immer </a:t>
            </a:r>
            <a:r>
              <a:rPr lang="de-DE" b="1" baseline="0" dirty="0" smtClean="0"/>
              <a:t>weniger</a:t>
            </a:r>
            <a:r>
              <a:rPr lang="de-DE" baseline="0" dirty="0" smtClean="0"/>
              <a:t> Licht (deswegen subtrahieren) übrig, bis am Ende nur noch Schwarz zu sehen ist. Dies geschieht zum Beispiel beim Mischen von Wasserfarben. Das subtraktive Mischen funktioniert nur bei transparenten Farben, wie z.B. Wasserfarben. Die Grundfarben dabei sind Cyan (etwa türkisblau), Magenta (etwa pink) und Gelb.</a:t>
            </a:r>
          </a:p>
          <a:p>
            <a:endParaRPr lang="de-DE" baseline="0" dirty="0" smtClean="0"/>
          </a:p>
          <a:p>
            <a:r>
              <a:rPr lang="de-DE" baseline="0" dirty="0" smtClean="0"/>
              <a:t>Bei deckenden Farben funktioniert das Mischen nicht mehr so gut. Daher gibt es für deckende Farben die integrierte Farbmischung. Dazu werden acht Grundfarben benötigt. Das ist vor allem für Künstler relevant.</a:t>
            </a:r>
          </a:p>
          <a:p>
            <a:endParaRPr lang="de-DE" baseline="0" dirty="0" smtClean="0"/>
          </a:p>
          <a:p>
            <a:r>
              <a:rPr lang="de-DE" baseline="0" dirty="0" smtClean="0"/>
              <a:t>Das Wort addieren kennst Du ebenfalls aus der Mathematik. Bei der additiven Farbmischung kommt immer </a:t>
            </a:r>
            <a:r>
              <a:rPr lang="de-DE" b="1" baseline="0" dirty="0" smtClean="0"/>
              <a:t>mehr</a:t>
            </a:r>
            <a:r>
              <a:rPr lang="de-DE" baseline="0" dirty="0" smtClean="0"/>
              <a:t> Licht (deswegen addieren) zusammen, bis es am Ende weiß ist. Dies geschieht beim Mischen von buntem Licht. Die Grundfarben sind Orangerot (auch: rot), Grün und </a:t>
            </a:r>
            <a:r>
              <a:rPr lang="de-DE" baseline="0" dirty="0" err="1" smtClean="0"/>
              <a:t>Violettblau</a:t>
            </a:r>
            <a:r>
              <a:rPr lang="de-DE" baseline="0" dirty="0" smtClean="0"/>
              <a:t> (auch: blau).</a:t>
            </a:r>
            <a:endParaRPr lang="de-DE" dirty="0"/>
          </a:p>
        </p:txBody>
      </p:sp>
      <p:sp>
        <p:nvSpPr>
          <p:cNvPr id="4" name="Foliennummernplatzhalter 3"/>
          <p:cNvSpPr>
            <a:spLocks noGrp="1"/>
          </p:cNvSpPr>
          <p:nvPr>
            <p:ph type="sldNum" sz="quarter" idx="10"/>
          </p:nvPr>
        </p:nvSpPr>
        <p:spPr/>
        <p:txBody>
          <a:bodyPr/>
          <a:lstStyle/>
          <a:p>
            <a:fld id="{52CABD4D-E0AC-4445-9FAF-19078E0DFFED}" type="slidenum">
              <a:rPr lang="de-DE" smtClean="0"/>
              <a:pPr/>
              <a:t>3</a:t>
            </a:fld>
            <a:endParaRPr lang="de-DE"/>
          </a:p>
        </p:txBody>
      </p:sp>
      <p:sp>
        <p:nvSpPr>
          <p:cNvPr id="5" name="Datumsplatzhalter 4"/>
          <p:cNvSpPr>
            <a:spLocks noGrp="1"/>
          </p:cNvSpPr>
          <p:nvPr>
            <p:ph type="dt" idx="11"/>
          </p:nvPr>
        </p:nvSpPr>
        <p:spPr/>
        <p:txBody>
          <a:bodyPr/>
          <a:lstStyle/>
          <a:p>
            <a:fld id="{595F4A1D-4893-4317-A28F-823DD9DA130B}" type="datetime1">
              <a:rPr lang="de-DE" smtClean="0"/>
              <a:t>17.02.2019</a:t>
            </a:fld>
            <a:endParaRPr lang="de-DE" dirty="0"/>
          </a:p>
        </p:txBody>
      </p:sp>
      <p:sp>
        <p:nvSpPr>
          <p:cNvPr id="6" name="Fußzeilenplatzhalter 5"/>
          <p:cNvSpPr>
            <a:spLocks noGrp="1"/>
          </p:cNvSpPr>
          <p:nvPr>
            <p:ph type="ftr" sz="quarter" idx="12"/>
          </p:nvPr>
        </p:nvSpPr>
        <p:spPr/>
        <p:txBody>
          <a:bodyPr/>
          <a:lstStyle/>
          <a:p>
            <a:r>
              <a:rPr lang="de-DE" smtClean="0"/>
              <a:t>DARC Jugendarbeit - Elektronik &amp; Roboter Basteln</a:t>
            </a:r>
            <a:endParaRPr lang="de-DE" dirty="0"/>
          </a:p>
        </p:txBody>
      </p:sp>
      <p:sp>
        <p:nvSpPr>
          <p:cNvPr id="7" name="Kopfzeilenplatzhalter 6"/>
          <p:cNvSpPr>
            <a:spLocks noGrp="1"/>
          </p:cNvSpPr>
          <p:nvPr>
            <p:ph type="hdr" sz="quarter" idx="13"/>
          </p:nvPr>
        </p:nvSpPr>
        <p:spPr/>
        <p:txBody>
          <a:bodyPr/>
          <a:lstStyle/>
          <a:p>
            <a:endParaRPr lang="de-DE" dirty="0"/>
          </a:p>
        </p:txBody>
      </p:sp>
    </p:spTree>
    <p:extLst>
      <p:ext uri="{BB962C8B-B14F-4D97-AF65-F5344CB8AC3E}">
        <p14:creationId xmlns:p14="http://schemas.microsoft.com/office/powerpoint/2010/main" val="288558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85988" y="973138"/>
            <a:ext cx="3986212" cy="2989262"/>
          </a:xfrm>
        </p:spPr>
      </p:sp>
      <p:sp>
        <p:nvSpPr>
          <p:cNvPr id="3" name="Notizenplatzhalter 2"/>
          <p:cNvSpPr>
            <a:spLocks noGrp="1"/>
          </p:cNvSpPr>
          <p:nvPr>
            <p:ph type="body" idx="1"/>
          </p:nvPr>
        </p:nvSpPr>
        <p:spPr/>
        <p:txBody>
          <a:bodyPr/>
          <a:lstStyle/>
          <a:p>
            <a:r>
              <a:rPr lang="de-DE" dirty="0" smtClean="0"/>
              <a:t>Bei der subtraktiven Farbmischung werden die Farben immer dunkler, je mehr Farben gemischt werden.</a:t>
            </a:r>
          </a:p>
          <a:p>
            <a:endParaRPr lang="de-DE" dirty="0" smtClean="0"/>
          </a:p>
          <a:p>
            <a:r>
              <a:rPr lang="de-DE" dirty="0" smtClean="0"/>
              <a:t>Helles Gelb + helles Magenta =</a:t>
            </a:r>
            <a:r>
              <a:rPr lang="de-DE" baseline="0" dirty="0" smtClean="0"/>
              <a:t> </a:t>
            </a:r>
            <a:r>
              <a:rPr lang="de-DE" dirty="0" smtClean="0"/>
              <a:t>dunkleres Rot.</a:t>
            </a:r>
          </a:p>
          <a:p>
            <a:r>
              <a:rPr lang="de-DE" dirty="0" smtClean="0"/>
              <a:t>Helles Gelb + helles Cyan</a:t>
            </a:r>
            <a:r>
              <a:rPr lang="de-DE" baseline="0" dirty="0" smtClean="0"/>
              <a:t> = dunkleres Grün.</a:t>
            </a:r>
          </a:p>
          <a:p>
            <a:r>
              <a:rPr lang="de-DE" baseline="0" dirty="0" smtClean="0"/>
              <a:t>Helles Magenta + helles Cyan = dunkleres Blau.</a:t>
            </a:r>
          </a:p>
          <a:p>
            <a:r>
              <a:rPr lang="de-DE" baseline="0" dirty="0" smtClean="0"/>
              <a:t>Alle Farben zusammen ergeben Schwarz.</a:t>
            </a:r>
          </a:p>
          <a:p>
            <a:endParaRPr lang="de-DE" baseline="0" dirty="0" smtClean="0"/>
          </a:p>
          <a:p>
            <a:r>
              <a:rPr lang="de-DE" baseline="0" dirty="0" smtClean="0"/>
              <a:t>In diesem Beispiel wurden die Farben jeweils zu gleichen Anteilen gemischt. Durch Verändern der Anteile können sich auch alle Zwischenfarben ergeben.</a:t>
            </a:r>
            <a:endParaRPr lang="de-DE" dirty="0"/>
          </a:p>
        </p:txBody>
      </p:sp>
      <p:sp>
        <p:nvSpPr>
          <p:cNvPr id="4" name="Kopfzeilenplatzhalter 3"/>
          <p:cNvSpPr>
            <a:spLocks noGrp="1"/>
          </p:cNvSpPr>
          <p:nvPr>
            <p:ph type="hdr" sz="quarter" idx="10"/>
          </p:nvPr>
        </p:nvSpPr>
        <p:spPr/>
        <p:txBody>
          <a:bodyPr/>
          <a:lstStyle/>
          <a:p>
            <a:endParaRPr lang="de-DE" dirty="0"/>
          </a:p>
        </p:txBody>
      </p:sp>
      <p:sp>
        <p:nvSpPr>
          <p:cNvPr id="5" name="Datumsplatzhalter 4"/>
          <p:cNvSpPr>
            <a:spLocks noGrp="1"/>
          </p:cNvSpPr>
          <p:nvPr>
            <p:ph type="dt" idx="11"/>
          </p:nvPr>
        </p:nvSpPr>
        <p:spPr/>
        <p:txBody>
          <a:bodyPr/>
          <a:lstStyle/>
          <a:p>
            <a:fld id="{FBB64D6E-495C-4895-9769-9292B3C6AC09}" type="datetime1">
              <a:rPr lang="de-DE" smtClean="0"/>
              <a:t>17.02.2019</a:t>
            </a:fld>
            <a:endParaRPr lang="de-DE" dirty="0"/>
          </a:p>
        </p:txBody>
      </p:sp>
      <p:sp>
        <p:nvSpPr>
          <p:cNvPr id="6" name="Fußzeilenplatzhalter 5"/>
          <p:cNvSpPr>
            <a:spLocks noGrp="1"/>
          </p:cNvSpPr>
          <p:nvPr>
            <p:ph type="ftr" sz="quarter" idx="12"/>
          </p:nvPr>
        </p:nvSpPr>
        <p:spPr/>
        <p:txBody>
          <a:bodyPr/>
          <a:lstStyle/>
          <a:p>
            <a:r>
              <a:rPr lang="de-DE" smtClean="0"/>
              <a:t>DARC Jugendarbeit - Elektronik &amp; Roboter Basteln</a:t>
            </a:r>
            <a:endParaRPr lang="de-DE" dirty="0"/>
          </a:p>
        </p:txBody>
      </p:sp>
      <p:sp>
        <p:nvSpPr>
          <p:cNvPr id="7" name="Foliennummernplatzhalter 6"/>
          <p:cNvSpPr>
            <a:spLocks noGrp="1"/>
          </p:cNvSpPr>
          <p:nvPr>
            <p:ph type="sldNum" sz="quarter" idx="13"/>
          </p:nvPr>
        </p:nvSpPr>
        <p:spPr/>
        <p:txBody>
          <a:bodyPr/>
          <a:lstStyle/>
          <a:p>
            <a:fld id="{52CABD4D-E0AC-4445-9FAF-19078E0DFFED}" type="slidenum">
              <a:rPr lang="de-DE" smtClean="0"/>
              <a:pPr/>
              <a:t>4</a:t>
            </a:fld>
            <a:endParaRPr lang="de-DE"/>
          </a:p>
        </p:txBody>
      </p:sp>
    </p:spTree>
    <p:extLst>
      <p:ext uri="{BB962C8B-B14F-4D97-AF65-F5344CB8AC3E}">
        <p14:creationId xmlns:p14="http://schemas.microsoft.com/office/powerpoint/2010/main" val="419209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85988" y="973138"/>
            <a:ext cx="3986212" cy="2989262"/>
          </a:xfrm>
        </p:spPr>
      </p:sp>
      <p:sp>
        <p:nvSpPr>
          <p:cNvPr id="3" name="Notizenplatzhalter 2"/>
          <p:cNvSpPr>
            <a:spLocks noGrp="1"/>
          </p:cNvSpPr>
          <p:nvPr>
            <p:ph type="body" idx="1"/>
          </p:nvPr>
        </p:nvSpPr>
        <p:spPr/>
        <p:txBody>
          <a:bodyPr/>
          <a:lstStyle/>
          <a:p>
            <a:r>
              <a:rPr lang="de-DE" dirty="0" smtClean="0"/>
              <a:t>Bei der additiven</a:t>
            </a:r>
            <a:r>
              <a:rPr lang="de-DE" baseline="0" dirty="0" smtClean="0"/>
              <a:t> Farbmischung werden die Farben immer heller.</a:t>
            </a:r>
          </a:p>
          <a:p>
            <a:endParaRPr lang="de-DE" baseline="0" dirty="0" smtClean="0"/>
          </a:p>
          <a:p>
            <a:r>
              <a:rPr lang="de-DE" baseline="0" dirty="0" smtClean="0"/>
              <a:t>Dunkles Rot + dunkles Grün = helleres Gelb.</a:t>
            </a:r>
          </a:p>
          <a:p>
            <a:r>
              <a:rPr lang="de-DE" baseline="0" dirty="0" smtClean="0"/>
              <a:t>Dunkles Rot + dunkles Blau = helleres Magenta.</a:t>
            </a:r>
          </a:p>
          <a:p>
            <a:r>
              <a:rPr lang="de-DE" baseline="0" dirty="0" smtClean="0"/>
              <a:t>Dunkles Grün + dunkles Blau = helleres Türkis.</a:t>
            </a:r>
          </a:p>
          <a:p>
            <a:r>
              <a:rPr lang="de-DE" baseline="0" dirty="0" smtClean="0"/>
              <a:t>Alle Farben zusammen ergeben Weiß.</a:t>
            </a:r>
          </a:p>
          <a:p>
            <a:endParaRPr lang="de-D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In diesem Beispiel wurden die Farben jeweils zu gleichen Anteilen gemischt. Durch Verändern der Anteile können sich auch alle Zwischenfarben ergeben.</a:t>
            </a:r>
            <a:endParaRPr lang="de-DE" dirty="0" smtClean="0"/>
          </a:p>
        </p:txBody>
      </p:sp>
      <p:sp>
        <p:nvSpPr>
          <p:cNvPr id="4" name="Kopfzeilenplatzhalter 3"/>
          <p:cNvSpPr>
            <a:spLocks noGrp="1"/>
          </p:cNvSpPr>
          <p:nvPr>
            <p:ph type="hdr" sz="quarter" idx="10"/>
          </p:nvPr>
        </p:nvSpPr>
        <p:spPr/>
        <p:txBody>
          <a:bodyPr/>
          <a:lstStyle/>
          <a:p>
            <a:endParaRPr lang="de-DE" dirty="0"/>
          </a:p>
        </p:txBody>
      </p:sp>
      <p:sp>
        <p:nvSpPr>
          <p:cNvPr id="5" name="Datumsplatzhalter 4"/>
          <p:cNvSpPr>
            <a:spLocks noGrp="1"/>
          </p:cNvSpPr>
          <p:nvPr>
            <p:ph type="dt" idx="11"/>
          </p:nvPr>
        </p:nvSpPr>
        <p:spPr/>
        <p:txBody>
          <a:bodyPr/>
          <a:lstStyle/>
          <a:p>
            <a:fld id="{FBB64D6E-495C-4895-9769-9292B3C6AC09}" type="datetime1">
              <a:rPr lang="de-DE" smtClean="0"/>
              <a:t>17.02.2019</a:t>
            </a:fld>
            <a:endParaRPr lang="de-DE" dirty="0"/>
          </a:p>
        </p:txBody>
      </p:sp>
      <p:sp>
        <p:nvSpPr>
          <p:cNvPr id="6" name="Fußzeilenplatzhalter 5"/>
          <p:cNvSpPr>
            <a:spLocks noGrp="1"/>
          </p:cNvSpPr>
          <p:nvPr>
            <p:ph type="ftr" sz="quarter" idx="12"/>
          </p:nvPr>
        </p:nvSpPr>
        <p:spPr/>
        <p:txBody>
          <a:bodyPr/>
          <a:lstStyle/>
          <a:p>
            <a:r>
              <a:rPr lang="de-DE" smtClean="0"/>
              <a:t>DARC Jugendarbeit - Elektronik &amp; Roboter Basteln</a:t>
            </a:r>
            <a:endParaRPr lang="de-DE" dirty="0"/>
          </a:p>
        </p:txBody>
      </p:sp>
      <p:sp>
        <p:nvSpPr>
          <p:cNvPr id="7" name="Foliennummernplatzhalter 6"/>
          <p:cNvSpPr>
            <a:spLocks noGrp="1"/>
          </p:cNvSpPr>
          <p:nvPr>
            <p:ph type="sldNum" sz="quarter" idx="13"/>
          </p:nvPr>
        </p:nvSpPr>
        <p:spPr/>
        <p:txBody>
          <a:bodyPr/>
          <a:lstStyle/>
          <a:p>
            <a:fld id="{52CABD4D-E0AC-4445-9FAF-19078E0DFFED}" type="slidenum">
              <a:rPr lang="de-DE" smtClean="0"/>
              <a:pPr/>
              <a:t>5</a:t>
            </a:fld>
            <a:endParaRPr lang="de-DE"/>
          </a:p>
        </p:txBody>
      </p:sp>
    </p:spTree>
    <p:extLst>
      <p:ext uri="{BB962C8B-B14F-4D97-AF65-F5344CB8AC3E}">
        <p14:creationId xmlns:p14="http://schemas.microsoft.com/office/powerpoint/2010/main" val="317335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85988" y="973138"/>
            <a:ext cx="3986212" cy="2989262"/>
          </a:xfrm>
        </p:spPr>
      </p:sp>
      <p:sp>
        <p:nvSpPr>
          <p:cNvPr id="3" name="Notizenplatzhalter 2"/>
          <p:cNvSpPr>
            <a:spLocks noGrp="1"/>
          </p:cNvSpPr>
          <p:nvPr>
            <p:ph type="body" idx="1"/>
          </p:nvPr>
        </p:nvSpPr>
        <p:spPr/>
        <p:txBody>
          <a:bodyPr/>
          <a:lstStyle/>
          <a:p>
            <a:r>
              <a:rPr lang="de-DE" dirty="0" smtClean="0"/>
              <a:t>Blaue LEDs gibt es noch gar nicht so lange. Ich erinnere mich, dass</a:t>
            </a:r>
            <a:r>
              <a:rPr lang="de-DE" baseline="0" dirty="0" smtClean="0"/>
              <a:t> ich als Kind (etwa 1985) nur rote, gelbe und grüne LEDs kaufen konnte.</a:t>
            </a:r>
          </a:p>
          <a:p>
            <a:endParaRPr lang="de-DE" baseline="0" dirty="0" smtClean="0"/>
          </a:p>
          <a:p>
            <a:r>
              <a:rPr lang="de-DE" baseline="0" dirty="0" smtClean="0"/>
              <a:t>Rätselfrage: in welchem Jahr gab es gelbe LEDs? </a:t>
            </a:r>
          </a:p>
          <a:p>
            <a:r>
              <a:rPr lang="de-DE" baseline="0" dirty="0" smtClean="0"/>
              <a:t>Antwort: wahrscheinlich auch 1971, weil sich die Farbe Gelb aus Rot und Grün mischen lässt.</a:t>
            </a:r>
            <a:endParaRPr lang="de-DE" dirty="0"/>
          </a:p>
        </p:txBody>
      </p:sp>
      <p:sp>
        <p:nvSpPr>
          <p:cNvPr id="4" name="Kopfzeilenplatzhalter 3"/>
          <p:cNvSpPr>
            <a:spLocks noGrp="1"/>
          </p:cNvSpPr>
          <p:nvPr>
            <p:ph type="hdr" sz="quarter" idx="10"/>
          </p:nvPr>
        </p:nvSpPr>
        <p:spPr/>
        <p:txBody>
          <a:bodyPr/>
          <a:lstStyle/>
          <a:p>
            <a:endParaRPr lang="de-DE" dirty="0"/>
          </a:p>
        </p:txBody>
      </p:sp>
      <p:sp>
        <p:nvSpPr>
          <p:cNvPr id="5" name="Datumsplatzhalter 4"/>
          <p:cNvSpPr>
            <a:spLocks noGrp="1"/>
          </p:cNvSpPr>
          <p:nvPr>
            <p:ph type="dt" idx="11"/>
          </p:nvPr>
        </p:nvSpPr>
        <p:spPr/>
        <p:txBody>
          <a:bodyPr/>
          <a:lstStyle/>
          <a:p>
            <a:fld id="{FBB64D6E-495C-4895-9769-9292B3C6AC09}" type="datetime1">
              <a:rPr lang="de-DE" smtClean="0"/>
              <a:t>17.02.2019</a:t>
            </a:fld>
            <a:endParaRPr lang="de-DE" dirty="0"/>
          </a:p>
        </p:txBody>
      </p:sp>
      <p:sp>
        <p:nvSpPr>
          <p:cNvPr id="6" name="Fußzeilenplatzhalter 5"/>
          <p:cNvSpPr>
            <a:spLocks noGrp="1"/>
          </p:cNvSpPr>
          <p:nvPr>
            <p:ph type="ftr" sz="quarter" idx="12"/>
          </p:nvPr>
        </p:nvSpPr>
        <p:spPr/>
        <p:txBody>
          <a:bodyPr/>
          <a:lstStyle/>
          <a:p>
            <a:r>
              <a:rPr lang="de-DE" smtClean="0"/>
              <a:t>DARC Jugendarbeit - Elektronik &amp; Roboter Basteln</a:t>
            </a:r>
            <a:endParaRPr lang="de-DE" dirty="0"/>
          </a:p>
        </p:txBody>
      </p:sp>
      <p:sp>
        <p:nvSpPr>
          <p:cNvPr id="7" name="Foliennummernplatzhalter 6"/>
          <p:cNvSpPr>
            <a:spLocks noGrp="1"/>
          </p:cNvSpPr>
          <p:nvPr>
            <p:ph type="sldNum" sz="quarter" idx="13"/>
          </p:nvPr>
        </p:nvSpPr>
        <p:spPr/>
        <p:txBody>
          <a:bodyPr/>
          <a:lstStyle/>
          <a:p>
            <a:fld id="{52CABD4D-E0AC-4445-9FAF-19078E0DFFED}" type="slidenum">
              <a:rPr lang="de-DE" smtClean="0"/>
              <a:pPr/>
              <a:t>6</a:t>
            </a:fld>
            <a:endParaRPr lang="de-DE"/>
          </a:p>
        </p:txBody>
      </p:sp>
    </p:spTree>
    <p:extLst>
      <p:ext uri="{BB962C8B-B14F-4D97-AF65-F5344CB8AC3E}">
        <p14:creationId xmlns:p14="http://schemas.microsoft.com/office/powerpoint/2010/main" val="54761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85988" y="973138"/>
            <a:ext cx="3986212" cy="298926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2CABD4D-E0AC-4445-9FAF-19078E0DFFED}" type="slidenum">
              <a:rPr lang="de-DE" smtClean="0"/>
              <a:pPr/>
              <a:t>7</a:t>
            </a:fld>
            <a:endParaRPr lang="de-DE"/>
          </a:p>
        </p:txBody>
      </p:sp>
      <p:sp>
        <p:nvSpPr>
          <p:cNvPr id="5" name="Datumsplatzhalter 4"/>
          <p:cNvSpPr>
            <a:spLocks noGrp="1"/>
          </p:cNvSpPr>
          <p:nvPr>
            <p:ph type="dt" idx="11"/>
          </p:nvPr>
        </p:nvSpPr>
        <p:spPr/>
        <p:txBody>
          <a:bodyPr/>
          <a:lstStyle/>
          <a:p>
            <a:fld id="{7BF463A4-4025-4994-BFA5-02C7E76F3BB9}" type="datetime1">
              <a:rPr lang="de-DE" smtClean="0"/>
              <a:t>17.02.2019</a:t>
            </a:fld>
            <a:endParaRPr lang="de-DE" dirty="0"/>
          </a:p>
        </p:txBody>
      </p:sp>
      <p:sp>
        <p:nvSpPr>
          <p:cNvPr id="6" name="Fußzeilenplatzhalter 5"/>
          <p:cNvSpPr>
            <a:spLocks noGrp="1"/>
          </p:cNvSpPr>
          <p:nvPr>
            <p:ph type="ftr" sz="quarter" idx="12"/>
          </p:nvPr>
        </p:nvSpPr>
        <p:spPr/>
        <p:txBody>
          <a:bodyPr/>
          <a:lstStyle/>
          <a:p>
            <a:r>
              <a:rPr lang="de-DE" smtClean="0"/>
              <a:t>DARC Jugendarbeit - Elektronik &amp; Roboter Basteln</a:t>
            </a:r>
            <a:endParaRPr lang="de-DE" dirty="0"/>
          </a:p>
        </p:txBody>
      </p:sp>
      <p:sp>
        <p:nvSpPr>
          <p:cNvPr id="7" name="Kopfzeilenplatzhalter 6"/>
          <p:cNvSpPr>
            <a:spLocks noGrp="1"/>
          </p:cNvSpPr>
          <p:nvPr>
            <p:ph type="hdr" sz="quarter" idx="13"/>
          </p:nvPr>
        </p:nvSpPr>
        <p:spPr/>
        <p:txBody>
          <a:bodyPr/>
          <a:lstStyle/>
          <a:p>
            <a:endParaRPr lang="de-DE" dirty="0"/>
          </a:p>
        </p:txBody>
      </p:sp>
    </p:spTree>
    <p:extLst>
      <p:ext uri="{BB962C8B-B14F-4D97-AF65-F5344CB8AC3E}">
        <p14:creationId xmlns:p14="http://schemas.microsoft.com/office/powerpoint/2010/main" val="339491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85988" y="973138"/>
            <a:ext cx="3986212" cy="2989262"/>
          </a:xfrm>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endParaRPr lang="de-DE" dirty="0"/>
          </a:p>
        </p:txBody>
      </p:sp>
      <p:sp>
        <p:nvSpPr>
          <p:cNvPr id="5" name="Datumsplatzhalter 4"/>
          <p:cNvSpPr>
            <a:spLocks noGrp="1"/>
          </p:cNvSpPr>
          <p:nvPr>
            <p:ph type="dt" idx="11"/>
          </p:nvPr>
        </p:nvSpPr>
        <p:spPr/>
        <p:txBody>
          <a:bodyPr/>
          <a:lstStyle/>
          <a:p>
            <a:fld id="{FBB64D6E-495C-4895-9769-9292B3C6AC09}" type="datetime1">
              <a:rPr lang="de-DE" smtClean="0"/>
              <a:t>17.02.2019</a:t>
            </a:fld>
            <a:endParaRPr lang="de-DE" dirty="0"/>
          </a:p>
        </p:txBody>
      </p:sp>
      <p:sp>
        <p:nvSpPr>
          <p:cNvPr id="6" name="Fußzeilenplatzhalter 5"/>
          <p:cNvSpPr>
            <a:spLocks noGrp="1"/>
          </p:cNvSpPr>
          <p:nvPr>
            <p:ph type="ftr" sz="quarter" idx="12"/>
          </p:nvPr>
        </p:nvSpPr>
        <p:spPr/>
        <p:txBody>
          <a:bodyPr/>
          <a:lstStyle/>
          <a:p>
            <a:r>
              <a:rPr lang="de-DE" smtClean="0"/>
              <a:t>DARC Jugendarbeit - Elektronik &amp; Roboter Basteln</a:t>
            </a:r>
            <a:endParaRPr lang="de-DE" dirty="0"/>
          </a:p>
        </p:txBody>
      </p:sp>
      <p:sp>
        <p:nvSpPr>
          <p:cNvPr id="7" name="Foliennummernplatzhalter 6"/>
          <p:cNvSpPr>
            <a:spLocks noGrp="1"/>
          </p:cNvSpPr>
          <p:nvPr>
            <p:ph type="sldNum" sz="quarter" idx="13"/>
          </p:nvPr>
        </p:nvSpPr>
        <p:spPr/>
        <p:txBody>
          <a:bodyPr/>
          <a:lstStyle/>
          <a:p>
            <a:fld id="{52CABD4D-E0AC-4445-9FAF-19078E0DFFED}" type="slidenum">
              <a:rPr lang="de-DE" smtClean="0"/>
              <a:pPr/>
              <a:t>8</a:t>
            </a:fld>
            <a:endParaRPr lang="de-DE"/>
          </a:p>
        </p:txBody>
      </p:sp>
    </p:spTree>
    <p:extLst>
      <p:ext uri="{BB962C8B-B14F-4D97-AF65-F5344CB8AC3E}">
        <p14:creationId xmlns:p14="http://schemas.microsoft.com/office/powerpoint/2010/main" val="4052216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png"/><Relationship Id="rId7" Type="http://schemas.openxmlformats.org/officeDocument/2006/relationships/image" Target="../media/image10.jp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E64527-B343-4A48-9153-A7C1038CB169}" type="datetime1">
              <a:rPr lang="de-DE" smtClean="0"/>
              <a:t>17.02.2019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B16BD6E-F020-4F92-9878-92C72B166CCA}" type="slidenum">
              <a:rPr lang="de-DE" smtClean="0"/>
              <a:t>‹Nr.›</a:t>
            </a:fld>
            <a:endParaRPr lang="de-DE"/>
          </a:p>
        </p:txBody>
      </p:sp>
      <p:sp>
        <p:nvSpPr>
          <p:cNvPr id="8"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9"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Tree>
    <p:extLst>
      <p:ext uri="{BB962C8B-B14F-4D97-AF65-F5344CB8AC3E}">
        <p14:creationId xmlns:p14="http://schemas.microsoft.com/office/powerpoint/2010/main" val="6964252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usammenfassung">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3562"/>
          <a:stretch/>
        </p:blipFill>
        <p:spPr>
          <a:xfrm>
            <a:off x="6915150" y="4714884"/>
            <a:ext cx="2228850" cy="2149466"/>
          </a:xfrm>
          <a:prstGeom prst="rect">
            <a:avLst/>
          </a:prstGeom>
        </p:spPr>
      </p:pic>
      <p:sp>
        <p:nvSpPr>
          <p:cNvPr id="3" name="Datumsplatzhalter 2"/>
          <p:cNvSpPr>
            <a:spLocks noGrp="1"/>
          </p:cNvSpPr>
          <p:nvPr>
            <p:ph type="dt" sz="half" idx="10"/>
          </p:nvPr>
        </p:nvSpPr>
        <p:spPr/>
        <p:txBody>
          <a:bodyPr/>
          <a:lstStyle/>
          <a:p>
            <a:fld id="{C40A78D3-327C-4CD4-974D-79D040AA8B11}" type="datetime1">
              <a:rPr lang="de-DE" smtClean="0"/>
              <a:t>17.02.2019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BB16BD6E-F020-4F92-9878-92C72B166CCA}" type="slidenum">
              <a:rPr lang="de-DE" smtClean="0"/>
              <a:t>‹Nr.›</a:t>
            </a:fld>
            <a:endParaRPr lang="de-DE"/>
          </a:p>
        </p:txBody>
      </p:sp>
      <p:sp>
        <p:nvSpPr>
          <p:cNvPr id="6" name="Textfeld 5"/>
          <p:cNvSpPr txBox="1"/>
          <p:nvPr userDrawn="1"/>
        </p:nvSpPr>
        <p:spPr>
          <a:xfrm>
            <a:off x="628650" y="241549"/>
            <a:ext cx="4314899" cy="769441"/>
          </a:xfrm>
          <a:prstGeom prst="rect">
            <a:avLst/>
          </a:prstGeom>
          <a:noFill/>
        </p:spPr>
        <p:txBody>
          <a:bodyPr wrap="none" rtlCol="0">
            <a:spAutoFit/>
          </a:bodyPr>
          <a:lstStyle/>
          <a:p>
            <a:r>
              <a:rPr lang="de-DE" sz="4400" b="1" kern="1200" dirty="0" smtClean="0">
                <a:solidFill>
                  <a:srgbClr val="349ACC"/>
                </a:solidFill>
                <a:latin typeface="+mj-lt"/>
                <a:ea typeface="+mj-ea"/>
                <a:cs typeface="+mj-cs"/>
              </a:rPr>
              <a:t>Zusammenfassung</a:t>
            </a:r>
            <a:endParaRPr lang="de-DE" sz="4400" b="1" kern="1200" dirty="0">
              <a:solidFill>
                <a:srgbClr val="349ACC"/>
              </a:solidFill>
              <a:latin typeface="+mj-lt"/>
              <a:ea typeface="+mj-ea"/>
              <a:cs typeface="+mj-cs"/>
            </a:endParaRPr>
          </a:p>
        </p:txBody>
      </p:sp>
      <p:sp>
        <p:nvSpPr>
          <p:cNvPr id="10" name="Content Placeholder 2"/>
          <p:cNvSpPr>
            <a:spLocks noGrp="1"/>
          </p:cNvSpPr>
          <p:nvPr>
            <p:ph idx="1"/>
          </p:nvPr>
        </p:nvSpPr>
        <p:spPr>
          <a:xfrm>
            <a:off x="628650" y="1825625"/>
            <a:ext cx="7886700" cy="41687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526287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8" name="Rechteck 7"/>
          <p:cNvSpPr/>
          <p:nvPr userDrawn="1"/>
        </p:nvSpPr>
        <p:spPr>
          <a:xfrm>
            <a:off x="7010400" y="6248400"/>
            <a:ext cx="2133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8148"/>
          <a:stretch/>
        </p:blipFill>
        <p:spPr>
          <a:xfrm>
            <a:off x="0" y="1714500"/>
            <a:ext cx="9144000" cy="4724400"/>
          </a:xfrm>
          <a:prstGeom prst="rect">
            <a:avLst/>
          </a:prstGeom>
        </p:spPr>
      </p:pic>
      <p:sp>
        <p:nvSpPr>
          <p:cNvPr id="3" name="Datumsplatzhalter 2"/>
          <p:cNvSpPr>
            <a:spLocks noGrp="1"/>
          </p:cNvSpPr>
          <p:nvPr>
            <p:ph type="dt" sz="half" idx="10"/>
          </p:nvPr>
        </p:nvSpPr>
        <p:spPr/>
        <p:txBody>
          <a:bodyPr/>
          <a:lstStyle/>
          <a:p>
            <a:fld id="{C40A78D3-327C-4CD4-974D-79D040AA8B11}" type="datetime1">
              <a:rPr lang="de-DE" smtClean="0"/>
              <a:t>17.02.2019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BB16BD6E-F020-4F92-9878-92C72B166CCA}" type="slidenum">
              <a:rPr lang="de-DE" smtClean="0"/>
              <a:t>‹Nr.›</a:t>
            </a:fld>
            <a:endParaRPr lang="de-DE"/>
          </a:p>
        </p:txBody>
      </p:sp>
      <p:sp>
        <p:nvSpPr>
          <p:cNvPr id="6" name="Textfeld 5"/>
          <p:cNvSpPr txBox="1"/>
          <p:nvPr userDrawn="1"/>
        </p:nvSpPr>
        <p:spPr>
          <a:xfrm>
            <a:off x="628650" y="241549"/>
            <a:ext cx="1697196" cy="769441"/>
          </a:xfrm>
          <a:prstGeom prst="rect">
            <a:avLst/>
          </a:prstGeom>
          <a:noFill/>
        </p:spPr>
        <p:txBody>
          <a:bodyPr wrap="none" rtlCol="0">
            <a:spAutoFit/>
          </a:bodyPr>
          <a:lstStyle/>
          <a:p>
            <a:r>
              <a:rPr lang="de-DE" sz="4400" b="1" kern="1200" dirty="0" smtClean="0">
                <a:solidFill>
                  <a:srgbClr val="349ACC"/>
                </a:solidFill>
                <a:latin typeface="+mj-lt"/>
                <a:ea typeface="+mj-ea"/>
                <a:cs typeface="+mj-cs"/>
              </a:rPr>
              <a:t>Fragen</a:t>
            </a:r>
            <a:endParaRPr lang="de-DE" sz="4400" b="1" kern="1200" dirty="0">
              <a:solidFill>
                <a:srgbClr val="349ACC"/>
              </a:solidFill>
              <a:latin typeface="+mj-lt"/>
              <a:ea typeface="+mj-ea"/>
              <a:cs typeface="+mj-cs"/>
            </a:endParaRPr>
          </a:p>
        </p:txBody>
      </p:sp>
    </p:spTree>
    <p:extLst>
      <p:ext uri="{BB962C8B-B14F-4D97-AF65-F5344CB8AC3E}">
        <p14:creationId xmlns:p14="http://schemas.microsoft.com/office/powerpoint/2010/main" val="26110719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sp>
        <p:nvSpPr>
          <p:cNvPr id="8" name="Rechteck 7"/>
          <p:cNvSpPr/>
          <p:nvPr userDrawn="1"/>
        </p:nvSpPr>
        <p:spPr>
          <a:xfrm>
            <a:off x="7010400" y="1479550"/>
            <a:ext cx="1860550" cy="3282950"/>
          </a:xfrm>
          <a:prstGeom prst="rect">
            <a:avLst/>
          </a:prstGeom>
          <a:gradFill flip="none" rotWithShape="1">
            <a:gsLst>
              <a:gs pos="0">
                <a:srgbClr val="349ACC"/>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Datumsplatzhalter 2"/>
          <p:cNvSpPr>
            <a:spLocks noGrp="1"/>
          </p:cNvSpPr>
          <p:nvPr>
            <p:ph type="dt" sz="half" idx="10"/>
          </p:nvPr>
        </p:nvSpPr>
        <p:spPr/>
        <p:txBody>
          <a:bodyPr/>
          <a:lstStyle/>
          <a:p>
            <a:fld id="{C40A78D3-327C-4CD4-974D-79D040AA8B11}" type="datetime1">
              <a:rPr lang="de-DE" smtClean="0"/>
              <a:t>17.02.2019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BB16BD6E-F020-4F92-9878-92C72B166CCA}" type="slidenum">
              <a:rPr lang="de-DE" smtClean="0"/>
              <a:t>‹Nr.›</a:t>
            </a:fld>
            <a:endParaRPr lang="de-DE"/>
          </a:p>
        </p:txBody>
      </p:sp>
      <p:sp>
        <p:nvSpPr>
          <p:cNvPr id="6" name="Textfeld 5"/>
          <p:cNvSpPr txBox="1"/>
          <p:nvPr userDrawn="1"/>
        </p:nvSpPr>
        <p:spPr>
          <a:xfrm>
            <a:off x="628650" y="241549"/>
            <a:ext cx="1881925" cy="769441"/>
          </a:xfrm>
          <a:prstGeom prst="rect">
            <a:avLst/>
          </a:prstGeom>
          <a:noFill/>
        </p:spPr>
        <p:txBody>
          <a:bodyPr wrap="none" rtlCol="0">
            <a:spAutoFit/>
          </a:bodyPr>
          <a:lstStyle/>
          <a:p>
            <a:r>
              <a:rPr lang="de-DE" sz="4400" b="1" kern="1200" dirty="0" smtClean="0">
                <a:solidFill>
                  <a:srgbClr val="349ACC"/>
                </a:solidFill>
                <a:latin typeface="+mj-lt"/>
                <a:ea typeface="+mj-ea"/>
                <a:cs typeface="+mj-cs"/>
              </a:rPr>
              <a:t>Kontakt</a:t>
            </a:r>
            <a:endParaRPr lang="de-DE" sz="4400" b="1" kern="1200" dirty="0">
              <a:solidFill>
                <a:srgbClr val="349ACC"/>
              </a:solidFill>
              <a:latin typeface="+mj-lt"/>
              <a:ea typeface="+mj-ea"/>
              <a:cs typeface="+mj-cs"/>
            </a:endParaRPr>
          </a:p>
        </p:txBody>
      </p:sp>
      <p:sp>
        <p:nvSpPr>
          <p:cNvPr id="7" name="Textfeld 6"/>
          <p:cNvSpPr txBox="1"/>
          <p:nvPr userDrawn="1"/>
        </p:nvSpPr>
        <p:spPr>
          <a:xfrm>
            <a:off x="628650" y="1825624"/>
            <a:ext cx="6381750" cy="3539430"/>
          </a:xfrm>
          <a:prstGeom prst="rect">
            <a:avLst/>
          </a:prstGeom>
          <a:noFill/>
        </p:spPr>
        <p:txBody>
          <a:bodyPr wrap="square" rtlCol="0">
            <a:spAutoFit/>
          </a:bodyPr>
          <a:lstStyle/>
          <a:p>
            <a:pPr lvl="0"/>
            <a:r>
              <a:rPr lang="de-DE" sz="2800" kern="1200" baseline="0" dirty="0" smtClean="0">
                <a:solidFill>
                  <a:schemeClr val="tx1"/>
                </a:solidFill>
                <a:latin typeface="+mn-lt"/>
                <a:ea typeface="+mn-ea"/>
                <a:cs typeface="+mn-cs"/>
              </a:rPr>
              <a:t>DARC Rottweil, OV P10</a:t>
            </a:r>
          </a:p>
          <a:p>
            <a:pPr lvl="0"/>
            <a:r>
              <a:rPr lang="de-DE" sz="2800" kern="1200" baseline="0" dirty="0" smtClean="0">
                <a:solidFill>
                  <a:schemeClr val="tx1"/>
                </a:solidFill>
                <a:latin typeface="+mn-lt"/>
                <a:ea typeface="+mn-ea"/>
                <a:cs typeface="+mn-cs"/>
              </a:rPr>
              <a:t>Heerstraße 55e (</a:t>
            </a:r>
            <a:r>
              <a:rPr lang="de-DE" sz="2800" kern="1200" baseline="0" dirty="0" err="1" smtClean="0">
                <a:solidFill>
                  <a:schemeClr val="tx1"/>
                </a:solidFill>
                <a:latin typeface="+mn-lt"/>
                <a:ea typeface="+mn-ea"/>
                <a:cs typeface="+mn-cs"/>
              </a:rPr>
              <a:t>Moker</a:t>
            </a:r>
            <a:r>
              <a:rPr lang="de-DE" sz="2800" kern="1200" baseline="0" dirty="0" smtClean="0">
                <a:solidFill>
                  <a:schemeClr val="tx1"/>
                </a:solidFill>
                <a:latin typeface="+mn-lt"/>
                <a:ea typeface="+mn-ea"/>
                <a:cs typeface="+mn-cs"/>
              </a:rPr>
              <a:t> Areal)</a:t>
            </a:r>
          </a:p>
          <a:p>
            <a:pPr lvl="0"/>
            <a:r>
              <a:rPr lang="de-DE" sz="2800" kern="1200" baseline="0" dirty="0" smtClean="0">
                <a:solidFill>
                  <a:schemeClr val="tx1"/>
                </a:solidFill>
                <a:latin typeface="+mn-lt"/>
                <a:ea typeface="+mn-ea"/>
                <a:cs typeface="+mn-cs"/>
              </a:rPr>
              <a:t>78628 Rottweil</a:t>
            </a:r>
          </a:p>
          <a:p>
            <a:pPr lvl="0"/>
            <a:endParaRPr lang="de-DE" sz="2800" kern="1200" baseline="0" dirty="0" smtClean="0">
              <a:solidFill>
                <a:schemeClr val="tx1"/>
              </a:solidFill>
              <a:latin typeface="+mn-lt"/>
              <a:ea typeface="+mn-ea"/>
              <a:cs typeface="+mn-cs"/>
            </a:endParaRPr>
          </a:p>
          <a:p>
            <a:pPr lvl="0"/>
            <a:r>
              <a:rPr lang="de-DE" sz="2800" kern="1200" baseline="0" dirty="0" smtClean="0">
                <a:solidFill>
                  <a:schemeClr val="tx1"/>
                </a:solidFill>
                <a:latin typeface="+mn-lt"/>
                <a:ea typeface="+mn-ea"/>
                <a:cs typeface="+mn-cs"/>
              </a:rPr>
              <a:t>roboter-basteln.de</a:t>
            </a:r>
          </a:p>
          <a:p>
            <a:pPr lvl="0"/>
            <a:endParaRPr lang="de-DE" sz="2800" kern="1200" baseline="0" dirty="0" smtClean="0">
              <a:solidFill>
                <a:schemeClr val="tx1"/>
              </a:solidFill>
              <a:latin typeface="+mn-lt"/>
              <a:ea typeface="+mn-ea"/>
              <a:cs typeface="+mn-cs"/>
            </a:endParaRPr>
          </a:p>
          <a:p>
            <a:pPr lvl="0"/>
            <a:r>
              <a:rPr lang="de-DE" sz="2800" dirty="0" smtClean="0"/>
              <a:t>Kurt Ruf: 07423 / 8638393</a:t>
            </a:r>
          </a:p>
          <a:p>
            <a:pPr lvl="0"/>
            <a:r>
              <a:rPr lang="de-DE" sz="2800" kern="1200" baseline="0" dirty="0" smtClean="0">
                <a:solidFill>
                  <a:schemeClr val="tx1"/>
                </a:solidFill>
                <a:latin typeface="+mn-lt"/>
                <a:ea typeface="+mn-ea"/>
                <a:cs typeface="+mn-cs"/>
              </a:rPr>
              <a:t>Thomas Weller: 07725 / 6559985</a:t>
            </a:r>
          </a:p>
        </p:txBody>
      </p:sp>
    </p:spTree>
    <p:extLst>
      <p:ext uri="{BB962C8B-B14F-4D97-AF65-F5344CB8AC3E}">
        <p14:creationId xmlns:p14="http://schemas.microsoft.com/office/powerpoint/2010/main" val="967983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8216C0B0-A9E3-4E60-A9A8-C3A1F61761EF}" type="datetime1">
              <a:rPr lang="de-DE" smtClean="0"/>
              <a:t>17.02.2019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B16BD6E-F020-4F92-9878-92C72B166CCA}" type="slidenum">
              <a:rPr lang="de-DE" smtClean="0"/>
              <a:t>‹Nr.›</a:t>
            </a:fld>
            <a:endParaRPr lang="de-DE"/>
          </a:p>
        </p:txBody>
      </p:sp>
    </p:spTree>
    <p:extLst>
      <p:ext uri="{BB962C8B-B14F-4D97-AF65-F5344CB8AC3E}">
        <p14:creationId xmlns:p14="http://schemas.microsoft.com/office/powerpoint/2010/main" val="1438904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onsoren">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C40A78D3-327C-4CD4-974D-79D040AA8B11}" type="datetime1">
              <a:rPr lang="de-DE" smtClean="0"/>
              <a:t>17.02.2019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BB16BD6E-F020-4F92-9878-92C72B166CCA}" type="slidenum">
              <a:rPr lang="de-DE" smtClean="0"/>
              <a:t>‹Nr.›</a:t>
            </a:fld>
            <a:endParaRPr lang="de-DE"/>
          </a:p>
        </p:txBody>
      </p:sp>
      <p:sp>
        <p:nvSpPr>
          <p:cNvPr id="6" name="Textfeld 5"/>
          <p:cNvSpPr txBox="1"/>
          <p:nvPr userDrawn="1"/>
        </p:nvSpPr>
        <p:spPr>
          <a:xfrm>
            <a:off x="628650" y="241549"/>
            <a:ext cx="4940520" cy="769441"/>
          </a:xfrm>
          <a:prstGeom prst="rect">
            <a:avLst/>
          </a:prstGeom>
          <a:noFill/>
        </p:spPr>
        <p:txBody>
          <a:bodyPr wrap="none" rtlCol="0">
            <a:spAutoFit/>
          </a:bodyPr>
          <a:lstStyle/>
          <a:p>
            <a:r>
              <a:rPr lang="de-DE" sz="4400" b="1" kern="1200" dirty="0" smtClean="0">
                <a:solidFill>
                  <a:srgbClr val="349ACC"/>
                </a:solidFill>
                <a:latin typeface="+mj-lt"/>
                <a:ea typeface="+mj-ea"/>
                <a:cs typeface="+mj-cs"/>
              </a:rPr>
              <a:t>Spenden / Sponsoren</a:t>
            </a:r>
            <a:endParaRPr lang="de-DE" sz="4400" b="1" kern="1200" dirty="0">
              <a:solidFill>
                <a:srgbClr val="349ACC"/>
              </a:solidFill>
              <a:latin typeface="+mj-lt"/>
              <a:ea typeface="+mj-ea"/>
              <a:cs typeface="+mj-cs"/>
            </a:endParaRP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7686" y="1628809"/>
            <a:ext cx="533803" cy="513417"/>
          </a:xfrm>
          <a:prstGeom prst="rect">
            <a:avLst/>
          </a:prstGeom>
        </p:spPr>
      </p:pic>
      <p:sp>
        <p:nvSpPr>
          <p:cNvPr id="8" name="Textfeld 7"/>
          <p:cNvSpPr txBox="1"/>
          <p:nvPr userDrawn="1"/>
        </p:nvSpPr>
        <p:spPr>
          <a:xfrm>
            <a:off x="3078595" y="2156287"/>
            <a:ext cx="1331985" cy="311058"/>
          </a:xfrm>
          <a:prstGeom prst="rect">
            <a:avLst/>
          </a:prstGeom>
          <a:noFill/>
        </p:spPr>
        <p:txBody>
          <a:bodyPr wrap="none" rtlCol="0">
            <a:spAutoFit/>
          </a:bodyPr>
          <a:lstStyle/>
          <a:p>
            <a:pPr algn="ctr"/>
            <a:r>
              <a:rPr lang="de-DE" dirty="0" err="1" smtClean="0"/>
              <a:t>WelliSolutions</a:t>
            </a:r>
            <a:endParaRPr lang="de-DE" dirty="0"/>
          </a:p>
        </p:txBody>
      </p:sp>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7781" y="1628809"/>
            <a:ext cx="1713901" cy="772298"/>
          </a:xfrm>
          <a:prstGeom prst="rect">
            <a:avLst/>
          </a:prstGeom>
        </p:spPr>
      </p:pic>
      <p:pic>
        <p:nvPicPr>
          <p:cNvPr id="11" name="Grafik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5354" y="2855319"/>
            <a:ext cx="856379" cy="767955"/>
          </a:xfrm>
          <a:prstGeom prst="rect">
            <a:avLst/>
          </a:prstGeom>
        </p:spPr>
      </p:pic>
      <p:pic>
        <p:nvPicPr>
          <p:cNvPr id="12" name="Grafik 11"/>
          <p:cNvPicPr>
            <a:picLocks noChangeAspect="1"/>
          </p:cNvPicPr>
          <p:nvPr userDrawn="1"/>
        </p:nvPicPr>
        <p:blipFill>
          <a:blip r:embed="rId5"/>
          <a:stretch>
            <a:fillRect/>
          </a:stretch>
        </p:blipFill>
        <p:spPr>
          <a:xfrm>
            <a:off x="7892340" y="2932065"/>
            <a:ext cx="609294" cy="603585"/>
          </a:xfrm>
          <a:prstGeom prst="rect">
            <a:avLst/>
          </a:prstGeom>
        </p:spPr>
      </p:pic>
      <p:sp>
        <p:nvSpPr>
          <p:cNvPr id="13" name="Textfeld 12"/>
          <p:cNvSpPr txBox="1"/>
          <p:nvPr userDrawn="1"/>
        </p:nvSpPr>
        <p:spPr>
          <a:xfrm>
            <a:off x="965742" y="3638105"/>
            <a:ext cx="1095604" cy="311058"/>
          </a:xfrm>
          <a:prstGeom prst="rect">
            <a:avLst/>
          </a:prstGeom>
          <a:noFill/>
        </p:spPr>
        <p:txBody>
          <a:bodyPr wrap="none" rtlCol="0">
            <a:spAutoFit/>
          </a:bodyPr>
          <a:lstStyle/>
          <a:p>
            <a:pPr algn="ctr"/>
            <a:r>
              <a:rPr lang="de-DE" dirty="0" smtClean="0"/>
              <a:t>Papier Ecke</a:t>
            </a:r>
            <a:endParaRPr lang="de-DE" dirty="0"/>
          </a:p>
        </p:txBody>
      </p:sp>
      <p:sp>
        <p:nvSpPr>
          <p:cNvPr id="14" name="Textfeld 13"/>
          <p:cNvSpPr txBox="1"/>
          <p:nvPr userDrawn="1"/>
        </p:nvSpPr>
        <p:spPr>
          <a:xfrm>
            <a:off x="7703451" y="3638105"/>
            <a:ext cx="987071" cy="311058"/>
          </a:xfrm>
          <a:prstGeom prst="rect">
            <a:avLst/>
          </a:prstGeom>
          <a:noFill/>
        </p:spPr>
        <p:txBody>
          <a:bodyPr wrap="none" rtlCol="0">
            <a:spAutoFit/>
          </a:bodyPr>
          <a:lstStyle/>
          <a:p>
            <a:pPr algn="ctr"/>
            <a:r>
              <a:rPr lang="de-DE" dirty="0" smtClean="0"/>
              <a:t>Maler </a:t>
            </a:r>
            <a:r>
              <a:rPr lang="de-DE" dirty="0" err="1" smtClean="0"/>
              <a:t>Söll</a:t>
            </a:r>
            <a:endParaRPr lang="de-DE" dirty="0"/>
          </a:p>
        </p:txBody>
      </p:sp>
      <p:sp>
        <p:nvSpPr>
          <p:cNvPr id="15" name="Textfeld 14"/>
          <p:cNvSpPr txBox="1"/>
          <p:nvPr userDrawn="1"/>
        </p:nvSpPr>
        <p:spPr>
          <a:xfrm>
            <a:off x="292386" y="2156287"/>
            <a:ext cx="2464028" cy="544352"/>
          </a:xfrm>
          <a:prstGeom prst="rect">
            <a:avLst/>
          </a:prstGeom>
          <a:noFill/>
        </p:spPr>
        <p:txBody>
          <a:bodyPr wrap="none" rtlCol="0">
            <a:spAutoFit/>
          </a:bodyPr>
          <a:lstStyle/>
          <a:p>
            <a:pPr algn="ctr"/>
            <a:r>
              <a:rPr lang="de-DE" dirty="0" smtClean="0"/>
              <a:t>Energieversorgung Rottweil </a:t>
            </a:r>
            <a:br>
              <a:rPr lang="de-DE" dirty="0" smtClean="0"/>
            </a:br>
            <a:r>
              <a:rPr lang="de-DE" dirty="0" smtClean="0"/>
              <a:t>GmbH &amp; Co. KG</a:t>
            </a:r>
            <a:endParaRPr lang="de-DE" dirty="0"/>
          </a:p>
        </p:txBody>
      </p:sp>
      <p:pic>
        <p:nvPicPr>
          <p:cNvPr id="2" name="Grafik 1"/>
          <p:cNvPicPr>
            <a:picLocks noChangeAspect="1"/>
          </p:cNvPicPr>
          <p:nvPr userDrawn="1"/>
        </p:nvPicPr>
        <p:blipFill>
          <a:blip r:embed="rId6"/>
          <a:stretch>
            <a:fillRect/>
          </a:stretch>
        </p:blipFill>
        <p:spPr>
          <a:xfrm>
            <a:off x="5988410" y="2978710"/>
            <a:ext cx="533876" cy="513488"/>
          </a:xfrm>
          <a:prstGeom prst="rect">
            <a:avLst/>
          </a:prstGeom>
        </p:spPr>
      </p:pic>
      <p:sp>
        <p:nvSpPr>
          <p:cNvPr id="16" name="Textfeld 15"/>
          <p:cNvSpPr txBox="1"/>
          <p:nvPr userDrawn="1"/>
        </p:nvSpPr>
        <p:spPr>
          <a:xfrm>
            <a:off x="5413870" y="3638105"/>
            <a:ext cx="1826980" cy="311058"/>
          </a:xfrm>
          <a:prstGeom prst="rect">
            <a:avLst/>
          </a:prstGeom>
          <a:noFill/>
        </p:spPr>
        <p:txBody>
          <a:bodyPr wrap="none" rtlCol="0">
            <a:spAutoFit/>
          </a:bodyPr>
          <a:lstStyle/>
          <a:p>
            <a:pPr algn="ctr"/>
            <a:r>
              <a:rPr lang="de-DE" dirty="0" smtClean="0"/>
              <a:t>Lindenhof Apotheke</a:t>
            </a:r>
            <a:endParaRPr lang="de-DE" dirty="0"/>
          </a:p>
        </p:txBody>
      </p:sp>
      <p:pic>
        <p:nvPicPr>
          <p:cNvPr id="17" name="Grafik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48000" y="1812460"/>
            <a:ext cx="1462284" cy="404996"/>
          </a:xfrm>
          <a:prstGeom prst="rect">
            <a:avLst/>
          </a:prstGeom>
        </p:spPr>
      </p:pic>
      <p:sp>
        <p:nvSpPr>
          <p:cNvPr id="18" name="Textfeld 17"/>
          <p:cNvSpPr txBox="1"/>
          <p:nvPr userDrawn="1"/>
        </p:nvSpPr>
        <p:spPr>
          <a:xfrm>
            <a:off x="7483691" y="2156287"/>
            <a:ext cx="1426593" cy="311058"/>
          </a:xfrm>
          <a:prstGeom prst="rect">
            <a:avLst/>
          </a:prstGeom>
          <a:noFill/>
        </p:spPr>
        <p:txBody>
          <a:bodyPr wrap="none" rtlCol="0">
            <a:spAutoFit/>
          </a:bodyPr>
          <a:lstStyle/>
          <a:p>
            <a:pPr algn="ctr"/>
            <a:r>
              <a:rPr lang="de-DE" dirty="0" smtClean="0"/>
              <a:t>K.R. Pfiffner AG</a:t>
            </a:r>
            <a:endParaRPr lang="de-DE" dirty="0"/>
          </a:p>
        </p:txBody>
      </p:sp>
      <p:pic>
        <p:nvPicPr>
          <p:cNvPr id="19" name="Grafik 1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756414" y="2917564"/>
            <a:ext cx="2097103" cy="643465"/>
          </a:xfrm>
          <a:prstGeom prst="rect">
            <a:avLst/>
          </a:prstGeom>
        </p:spPr>
      </p:pic>
      <p:sp>
        <p:nvSpPr>
          <p:cNvPr id="20" name="Textfeld 19"/>
          <p:cNvSpPr txBox="1"/>
          <p:nvPr userDrawn="1"/>
        </p:nvSpPr>
        <p:spPr>
          <a:xfrm>
            <a:off x="2779030" y="3638105"/>
            <a:ext cx="2194746" cy="311058"/>
          </a:xfrm>
          <a:prstGeom prst="rect">
            <a:avLst/>
          </a:prstGeom>
          <a:noFill/>
        </p:spPr>
        <p:txBody>
          <a:bodyPr wrap="none" rtlCol="0">
            <a:spAutoFit/>
          </a:bodyPr>
          <a:lstStyle/>
          <a:p>
            <a:pPr algn="ctr"/>
            <a:r>
              <a:rPr lang="de-DE" dirty="0" err="1" smtClean="0"/>
              <a:t>HiCo</a:t>
            </a:r>
            <a:r>
              <a:rPr lang="de-DE" dirty="0" smtClean="0"/>
              <a:t> Hartmann &amp; Co. KG</a:t>
            </a:r>
            <a:endParaRPr lang="de-DE" dirty="0"/>
          </a:p>
        </p:txBody>
      </p:sp>
      <p:pic>
        <p:nvPicPr>
          <p:cNvPr id="23" name="Grafik 22"/>
          <p:cNvPicPr>
            <a:picLocks noChangeAspect="1"/>
          </p:cNvPicPr>
          <p:nvPr userDrawn="1"/>
        </p:nvPicPr>
        <p:blipFill>
          <a:blip r:embed="rId9"/>
          <a:stretch>
            <a:fillRect/>
          </a:stretch>
        </p:blipFill>
        <p:spPr>
          <a:xfrm>
            <a:off x="5396154" y="1632030"/>
            <a:ext cx="1258249" cy="506974"/>
          </a:xfrm>
          <a:prstGeom prst="rect">
            <a:avLst/>
          </a:prstGeom>
        </p:spPr>
      </p:pic>
      <p:sp>
        <p:nvSpPr>
          <p:cNvPr id="24" name="Textfeld 23"/>
          <p:cNvSpPr txBox="1"/>
          <p:nvPr userDrawn="1"/>
        </p:nvSpPr>
        <p:spPr>
          <a:xfrm>
            <a:off x="4897703" y="2156287"/>
            <a:ext cx="2255160" cy="311058"/>
          </a:xfrm>
          <a:prstGeom prst="rect">
            <a:avLst/>
          </a:prstGeom>
          <a:noFill/>
        </p:spPr>
        <p:txBody>
          <a:bodyPr wrap="none" rtlCol="0">
            <a:spAutoFit/>
          </a:bodyPr>
          <a:lstStyle/>
          <a:p>
            <a:pPr algn="ctr"/>
            <a:r>
              <a:rPr lang="de-DE" dirty="0" smtClean="0"/>
              <a:t>Marquardt Service GmbH</a:t>
            </a:r>
            <a:endParaRPr lang="de-DE" dirty="0"/>
          </a:p>
        </p:txBody>
      </p:sp>
      <p:pic>
        <p:nvPicPr>
          <p:cNvPr id="21" name="Grafik 2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137137" y="4307866"/>
            <a:ext cx="1243371" cy="268044"/>
          </a:xfrm>
          <a:prstGeom prst="rect">
            <a:avLst/>
          </a:prstGeom>
        </p:spPr>
      </p:pic>
      <p:sp>
        <p:nvSpPr>
          <p:cNvPr id="25" name="Textfeld 24"/>
          <p:cNvSpPr txBox="1"/>
          <p:nvPr userDrawn="1"/>
        </p:nvSpPr>
        <p:spPr>
          <a:xfrm>
            <a:off x="3084098" y="4705632"/>
            <a:ext cx="1236928" cy="311058"/>
          </a:xfrm>
          <a:prstGeom prst="rect">
            <a:avLst/>
          </a:prstGeom>
          <a:noFill/>
        </p:spPr>
        <p:txBody>
          <a:bodyPr wrap="none" rtlCol="0">
            <a:spAutoFit/>
          </a:bodyPr>
          <a:lstStyle/>
          <a:p>
            <a:pPr algn="ctr"/>
            <a:r>
              <a:rPr lang="de-DE" dirty="0" smtClean="0"/>
              <a:t>Neuner-Funk</a:t>
            </a:r>
            <a:endParaRPr lang="de-DE" dirty="0"/>
          </a:p>
        </p:txBody>
      </p:sp>
      <p:pic>
        <p:nvPicPr>
          <p:cNvPr id="22" name="Grafik 2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85354" y="4090068"/>
            <a:ext cx="798080" cy="638464"/>
          </a:xfrm>
          <a:prstGeom prst="rect">
            <a:avLst/>
          </a:prstGeom>
        </p:spPr>
      </p:pic>
      <p:sp>
        <p:nvSpPr>
          <p:cNvPr id="27" name="Textfeld 26"/>
          <p:cNvSpPr txBox="1"/>
          <p:nvPr userDrawn="1"/>
        </p:nvSpPr>
        <p:spPr>
          <a:xfrm>
            <a:off x="690108" y="4705632"/>
            <a:ext cx="1588576" cy="369332"/>
          </a:xfrm>
          <a:prstGeom prst="rect">
            <a:avLst/>
          </a:prstGeom>
          <a:noFill/>
        </p:spPr>
        <p:txBody>
          <a:bodyPr wrap="none" rtlCol="0">
            <a:spAutoFit/>
          </a:bodyPr>
          <a:lstStyle/>
          <a:p>
            <a:pPr algn="ctr"/>
            <a:r>
              <a:rPr lang="de-DE" dirty="0" smtClean="0"/>
              <a:t>MRS</a:t>
            </a:r>
            <a:r>
              <a:rPr lang="de-DE" baseline="0" dirty="0" smtClean="0"/>
              <a:t> Electronic</a:t>
            </a:r>
            <a:endParaRPr lang="de-DE" dirty="0"/>
          </a:p>
        </p:txBody>
      </p:sp>
      <p:pic>
        <p:nvPicPr>
          <p:cNvPr id="26" name="Grafik 25"/>
          <p:cNvPicPr>
            <a:picLocks noChangeAspect="1"/>
          </p:cNvPicPr>
          <p:nvPr userDrawn="1"/>
        </p:nvPicPr>
        <p:blipFill>
          <a:blip r:embed="rId12"/>
          <a:stretch>
            <a:fillRect/>
          </a:stretch>
        </p:blipFill>
        <p:spPr>
          <a:xfrm>
            <a:off x="5467464" y="4211514"/>
            <a:ext cx="1535825" cy="460748"/>
          </a:xfrm>
          <a:prstGeom prst="rect">
            <a:avLst/>
          </a:prstGeom>
        </p:spPr>
      </p:pic>
      <p:sp>
        <p:nvSpPr>
          <p:cNvPr id="28" name="Textfeld 27"/>
          <p:cNvSpPr txBox="1"/>
          <p:nvPr userDrawn="1"/>
        </p:nvSpPr>
        <p:spPr>
          <a:xfrm>
            <a:off x="5060053" y="4705632"/>
            <a:ext cx="2350645" cy="369332"/>
          </a:xfrm>
          <a:prstGeom prst="rect">
            <a:avLst/>
          </a:prstGeom>
          <a:noFill/>
        </p:spPr>
        <p:txBody>
          <a:bodyPr wrap="none" rtlCol="0">
            <a:spAutoFit/>
          </a:bodyPr>
          <a:lstStyle/>
          <a:p>
            <a:pPr algn="ctr"/>
            <a:r>
              <a:rPr lang="de-DE" dirty="0" err="1" smtClean="0"/>
              <a:t>Mitutoyo</a:t>
            </a:r>
            <a:r>
              <a:rPr lang="de-DE" dirty="0" smtClean="0"/>
              <a:t> CTL Germany</a:t>
            </a:r>
            <a:endParaRPr lang="de-DE" dirty="0"/>
          </a:p>
        </p:txBody>
      </p:sp>
      <p:pic>
        <p:nvPicPr>
          <p:cNvPr id="29" name="Grafik 2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74494" y="5290333"/>
            <a:ext cx="1291703" cy="508608"/>
          </a:xfrm>
          <a:prstGeom prst="rect">
            <a:avLst/>
          </a:prstGeom>
        </p:spPr>
      </p:pic>
      <p:sp>
        <p:nvSpPr>
          <p:cNvPr id="30" name="Textfeld 29"/>
          <p:cNvSpPr txBox="1"/>
          <p:nvPr userDrawn="1"/>
        </p:nvSpPr>
        <p:spPr>
          <a:xfrm>
            <a:off x="332011" y="5842040"/>
            <a:ext cx="2376677" cy="369332"/>
          </a:xfrm>
          <a:prstGeom prst="rect">
            <a:avLst/>
          </a:prstGeom>
          <a:noFill/>
        </p:spPr>
        <p:txBody>
          <a:bodyPr wrap="none" rtlCol="0">
            <a:spAutoFit/>
          </a:bodyPr>
          <a:lstStyle/>
          <a:p>
            <a:pPr algn="ctr"/>
            <a:r>
              <a:rPr lang="de-DE" dirty="0" smtClean="0"/>
              <a:t>Maier</a:t>
            </a:r>
            <a:r>
              <a:rPr lang="de-DE" baseline="0" dirty="0" smtClean="0"/>
              <a:t> &amp; App Computer</a:t>
            </a:r>
            <a:endParaRPr lang="de-DE" dirty="0"/>
          </a:p>
        </p:txBody>
      </p:sp>
      <p:pic>
        <p:nvPicPr>
          <p:cNvPr id="31" name="Grafik 3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716253" y="5385838"/>
            <a:ext cx="1388653" cy="213639"/>
          </a:xfrm>
          <a:prstGeom prst="rect">
            <a:avLst/>
          </a:prstGeom>
        </p:spPr>
      </p:pic>
      <p:sp>
        <p:nvSpPr>
          <p:cNvPr id="32" name="Textfeld 31"/>
          <p:cNvSpPr txBox="1"/>
          <p:nvPr userDrawn="1"/>
        </p:nvSpPr>
        <p:spPr>
          <a:xfrm>
            <a:off x="2854609" y="5840687"/>
            <a:ext cx="3111942" cy="369332"/>
          </a:xfrm>
          <a:prstGeom prst="rect">
            <a:avLst/>
          </a:prstGeom>
          <a:noFill/>
        </p:spPr>
        <p:txBody>
          <a:bodyPr wrap="none" rtlCol="0">
            <a:spAutoFit/>
          </a:bodyPr>
          <a:lstStyle/>
          <a:p>
            <a:pPr algn="ctr"/>
            <a:r>
              <a:rPr lang="de-DE" dirty="0" smtClean="0"/>
              <a:t>Haufe-Lexware GmbH &amp; Co. KG</a:t>
            </a:r>
            <a:endParaRPr lang="de-DE" dirty="0"/>
          </a:p>
        </p:txBody>
      </p:sp>
    </p:spTree>
    <p:extLst>
      <p:ext uri="{BB962C8B-B14F-4D97-AF65-F5344CB8AC3E}">
        <p14:creationId xmlns:p14="http://schemas.microsoft.com/office/powerpoint/2010/main" val="23349153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 name="Grafik 1"/>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b="8357"/>
          <a:stretch/>
        </p:blipFill>
        <p:spPr>
          <a:xfrm>
            <a:off x="6902450" y="4810134"/>
            <a:ext cx="2241550" cy="2054216"/>
          </a:xfrm>
          <a:prstGeom prst="rect">
            <a:avLst/>
          </a:prstGeom>
        </p:spPr>
      </p:pic>
      <p:sp>
        <p:nvSpPr>
          <p:cNvPr id="3" name="Datumsplatzhalter 2"/>
          <p:cNvSpPr>
            <a:spLocks noGrp="1"/>
          </p:cNvSpPr>
          <p:nvPr>
            <p:ph type="dt" sz="half" idx="10"/>
          </p:nvPr>
        </p:nvSpPr>
        <p:spPr/>
        <p:txBody>
          <a:bodyPr/>
          <a:lstStyle/>
          <a:p>
            <a:fld id="{C40A78D3-327C-4CD4-974D-79D040AA8B11}" type="datetime1">
              <a:rPr lang="de-DE" smtClean="0"/>
              <a:t>17.02.2019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BB16BD6E-F020-4F92-9878-92C72B166CCA}" type="slidenum">
              <a:rPr lang="de-DE" smtClean="0"/>
              <a:t>‹Nr.›</a:t>
            </a:fld>
            <a:endParaRPr lang="de-DE"/>
          </a:p>
        </p:txBody>
      </p:sp>
      <p:sp>
        <p:nvSpPr>
          <p:cNvPr id="6" name="Textfeld 5"/>
          <p:cNvSpPr txBox="1"/>
          <p:nvPr userDrawn="1"/>
        </p:nvSpPr>
        <p:spPr>
          <a:xfrm>
            <a:off x="628650" y="241549"/>
            <a:ext cx="1862113" cy="769441"/>
          </a:xfrm>
          <a:prstGeom prst="rect">
            <a:avLst/>
          </a:prstGeom>
          <a:noFill/>
        </p:spPr>
        <p:txBody>
          <a:bodyPr wrap="none" rtlCol="0">
            <a:spAutoFit/>
          </a:bodyPr>
          <a:lstStyle/>
          <a:p>
            <a:r>
              <a:rPr lang="de-DE" sz="4400" b="1" kern="1200" dirty="0" smtClean="0">
                <a:solidFill>
                  <a:srgbClr val="349ACC"/>
                </a:solidFill>
                <a:latin typeface="+mj-lt"/>
                <a:ea typeface="+mj-ea"/>
                <a:cs typeface="+mj-cs"/>
              </a:rPr>
              <a:t>Agenda</a:t>
            </a:r>
            <a:endParaRPr lang="de-DE" sz="4400" b="1" kern="1200" dirty="0">
              <a:solidFill>
                <a:srgbClr val="349ACC"/>
              </a:solidFill>
              <a:latin typeface="+mj-lt"/>
              <a:ea typeface="+mj-ea"/>
              <a:cs typeface="+mj-cs"/>
            </a:endParaRPr>
          </a:p>
        </p:txBody>
      </p:sp>
      <p:sp>
        <p:nvSpPr>
          <p:cNvPr id="10" name="Content Placeholder 2"/>
          <p:cNvSpPr>
            <a:spLocks noGrp="1"/>
          </p:cNvSpPr>
          <p:nvPr>
            <p:ph idx="1"/>
          </p:nvPr>
        </p:nvSpPr>
        <p:spPr>
          <a:xfrm>
            <a:off x="628650" y="1825625"/>
            <a:ext cx="7886700" cy="41687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114234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628650" y="1825625"/>
            <a:ext cx="5701358" cy="41687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8216C0B0-A9E3-4E60-A9A8-C3A1F61761EF}" type="datetime1">
              <a:rPr lang="de-DE" smtClean="0"/>
              <a:t>17.02.2019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B16BD6E-F020-4F92-9878-92C72B166CCA}" type="slidenum">
              <a:rPr lang="de-DE" smtClean="0"/>
              <a:t>‹Nr.›</a:t>
            </a:fld>
            <a:endParaRPr lang="de-DE"/>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30588" y="2043901"/>
            <a:ext cx="2017062" cy="2373014"/>
          </a:xfrm>
          <a:prstGeom prst="rect">
            <a:avLst/>
          </a:prstGeom>
        </p:spPr>
      </p:pic>
    </p:spTree>
    <p:extLst>
      <p:ext uri="{BB962C8B-B14F-4D97-AF65-F5344CB8AC3E}">
        <p14:creationId xmlns:p14="http://schemas.microsoft.com/office/powerpoint/2010/main" val="37407473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Warnung">
    <p:spTree>
      <p:nvGrpSpPr>
        <p:cNvPr id="1" name=""/>
        <p:cNvGrpSpPr/>
        <p:nvPr/>
      </p:nvGrpSpPr>
      <p:grpSpPr>
        <a:xfrm>
          <a:off x="0" y="0"/>
          <a:ext cx="0" cy="0"/>
          <a:chOff x="0" y="0"/>
          <a:chExt cx="0" cy="0"/>
        </a:xfrm>
      </p:grpSpPr>
      <p:sp>
        <p:nvSpPr>
          <p:cNvPr id="9" name="Rechteck 8"/>
          <p:cNvSpPr/>
          <p:nvPr userDrawn="1"/>
        </p:nvSpPr>
        <p:spPr>
          <a:xfrm>
            <a:off x="0" y="0"/>
            <a:ext cx="9144000" cy="685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628650" y="1825625"/>
            <a:ext cx="5701358" cy="41687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8216C0B0-A9E3-4E60-A9A8-C3A1F61761EF}" type="datetime1">
              <a:rPr lang="de-DE" smtClean="0"/>
              <a:t>17.02.2019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B16BD6E-F020-4F92-9878-92C72B166CCA}" type="slidenum">
              <a:rPr lang="de-DE" smtClean="0"/>
              <a:t>‹Nr.›</a:t>
            </a:fld>
            <a:endParaRPr lang="de-DE"/>
          </a:p>
        </p:txBody>
      </p:sp>
    </p:spTree>
    <p:extLst>
      <p:ext uri="{BB962C8B-B14F-4D97-AF65-F5344CB8AC3E}">
        <p14:creationId xmlns:p14="http://schemas.microsoft.com/office/powerpoint/2010/main" val="3473099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Zweispalti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77FA68AC-99BB-42B8-B0BA-D5EA0498348C}" type="datetime1">
              <a:rPr lang="de-DE" smtClean="0"/>
              <a:t>17.02.2019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B16BD6E-F020-4F92-9878-92C72B166CCA}" type="slidenum">
              <a:rPr lang="de-DE" smtClean="0"/>
              <a:t>‹Nr.›</a:t>
            </a:fld>
            <a:endParaRPr lang="de-DE"/>
          </a:p>
        </p:txBody>
      </p:sp>
    </p:spTree>
    <p:extLst>
      <p:ext uri="{BB962C8B-B14F-4D97-AF65-F5344CB8AC3E}">
        <p14:creationId xmlns:p14="http://schemas.microsoft.com/office/powerpoint/2010/main" val="36943597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Bil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88560A7B-1C63-4246-BC06-C0FFCAC44F0A}" type="datetime1">
              <a:rPr lang="de-DE" smtClean="0"/>
              <a:t>17.02.2019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B16BD6E-F020-4F92-9878-92C72B166CCA}" type="slidenum">
              <a:rPr lang="de-DE" smtClean="0"/>
              <a:t>‹Nr.›</a:t>
            </a:fld>
            <a:endParaRPr lang="de-DE"/>
          </a:p>
        </p:txBody>
      </p:sp>
    </p:spTree>
    <p:extLst>
      <p:ext uri="{BB962C8B-B14F-4D97-AF65-F5344CB8AC3E}">
        <p14:creationId xmlns:p14="http://schemas.microsoft.com/office/powerpoint/2010/main" val="6619660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BA1D5-F738-4343-A322-BC8E60EDCC1C}" type="datetime1">
              <a:rPr lang="de-DE" smtClean="0"/>
              <a:t>17.02.2019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B16BD6E-F020-4F92-9878-92C72B166CCA}" type="slidenum">
              <a:rPr lang="de-DE" smtClean="0"/>
              <a:t>‹Nr.›</a:t>
            </a:fld>
            <a:endParaRPr lang="de-DE"/>
          </a:p>
        </p:txBody>
      </p:sp>
    </p:spTree>
    <p:extLst>
      <p:ext uri="{BB962C8B-B14F-4D97-AF65-F5344CB8AC3E}">
        <p14:creationId xmlns:p14="http://schemas.microsoft.com/office/powerpoint/2010/main" val="29354331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64012" y="185738"/>
            <a:ext cx="1816464" cy="1117134"/>
          </a:xfrm>
          <a:prstGeom prst="rect">
            <a:avLst/>
          </a:prstGeom>
        </p:spPr>
      </p:pic>
      <p:pic>
        <p:nvPicPr>
          <p:cNvPr id="12" name="Grafik 11"/>
          <p:cNvPicPr>
            <a:picLocks noChangeAspect="1"/>
          </p:cNvPicPr>
          <p:nvPr userDrawn="1"/>
        </p:nvPicPr>
        <p:blipFill rotWithShape="1">
          <a:blip r:embed="rId15" cstate="print">
            <a:duotone>
              <a:schemeClr val="accent1">
                <a:shade val="45000"/>
                <a:satMod val="135000"/>
              </a:schemeClr>
              <a:prstClr val="white"/>
            </a:duotone>
            <a:extLst>
              <a:ext uri="{28A0092B-C50C-407E-A947-70E740481C1C}">
                <a14:useLocalDpi xmlns:a14="http://schemas.microsoft.com/office/drawing/2010/main" val="0"/>
              </a:ext>
            </a:extLst>
          </a:blip>
          <a:srcRect r="24480" b="18111"/>
          <a:stretch/>
        </p:blipFill>
        <p:spPr>
          <a:xfrm>
            <a:off x="6623050" y="4814377"/>
            <a:ext cx="2520950" cy="2049973"/>
          </a:xfrm>
          <a:prstGeom prst="rect">
            <a:avLst/>
          </a:prstGeom>
        </p:spPr>
      </p:pic>
      <p:sp>
        <p:nvSpPr>
          <p:cNvPr id="2" name="Title Placeholder 1"/>
          <p:cNvSpPr>
            <a:spLocks noGrp="1"/>
          </p:cNvSpPr>
          <p:nvPr>
            <p:ph type="title"/>
          </p:nvPr>
        </p:nvSpPr>
        <p:spPr>
          <a:xfrm>
            <a:off x="628650" y="185739"/>
            <a:ext cx="6381750" cy="881062"/>
          </a:xfrm>
          <a:prstGeom prst="rect">
            <a:avLst/>
          </a:prstGeom>
        </p:spPr>
        <p:txBody>
          <a:bodyPr vert="horz" lIns="91440" tIns="45720" rIns="91440" bIns="45720" rtlCol="0" anchor="ctr">
            <a:norm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628650" y="1825625"/>
            <a:ext cx="7886700" cy="4168775"/>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4" name="Date Placeholder 3"/>
          <p:cNvSpPr>
            <a:spLocks noGrp="1"/>
          </p:cNvSpPr>
          <p:nvPr>
            <p:ph type="dt" sz="half" idx="2"/>
          </p:nvPr>
        </p:nvSpPr>
        <p:spPr>
          <a:xfrm>
            <a:off x="1184275" y="6492876"/>
            <a:ext cx="914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063E2-225A-426F-AFF7-96D770109CB0}" type="datetime1">
              <a:rPr lang="de-DE" smtClean="0"/>
              <a:t>17.02.2019</a:t>
            </a:fld>
            <a:endParaRPr lang="de-DE" dirty="0"/>
          </a:p>
        </p:txBody>
      </p:sp>
      <p:sp>
        <p:nvSpPr>
          <p:cNvPr id="5" name="Footer Placeholder 4"/>
          <p:cNvSpPr>
            <a:spLocks noGrp="1"/>
          </p:cNvSpPr>
          <p:nvPr>
            <p:ph type="ftr" sz="quarter" idx="3"/>
          </p:nvPr>
        </p:nvSpPr>
        <p:spPr>
          <a:xfrm>
            <a:off x="3752851" y="6492875"/>
            <a:ext cx="325754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dirty="0"/>
          </a:p>
        </p:txBody>
      </p:sp>
      <p:sp>
        <p:nvSpPr>
          <p:cNvPr id="6" name="Slide Number Placeholder 5"/>
          <p:cNvSpPr>
            <a:spLocks noGrp="1"/>
          </p:cNvSpPr>
          <p:nvPr>
            <p:ph type="sldNum" sz="quarter" idx="4"/>
          </p:nvPr>
        </p:nvSpPr>
        <p:spPr>
          <a:xfrm>
            <a:off x="628650" y="6492875"/>
            <a:ext cx="4254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6BD6E-F020-4F92-9878-92C72B166CCA}" type="slidenum">
              <a:rPr lang="de-DE" smtClean="0"/>
              <a:t>‹Nr.›</a:t>
            </a:fld>
            <a:endParaRPr lang="de-DE"/>
          </a:p>
        </p:txBody>
      </p:sp>
      <p:sp>
        <p:nvSpPr>
          <p:cNvPr id="8" name="Rechteck 7"/>
          <p:cNvSpPr/>
          <p:nvPr userDrawn="1"/>
        </p:nvSpPr>
        <p:spPr>
          <a:xfrm>
            <a:off x="0" y="1130300"/>
            <a:ext cx="7010400" cy="172572"/>
          </a:xfrm>
          <a:prstGeom prst="rect">
            <a:avLst/>
          </a:prstGeom>
          <a:solidFill>
            <a:srgbClr val="349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8880476" y="1130300"/>
            <a:ext cx="263524" cy="172572"/>
          </a:xfrm>
          <a:prstGeom prst="rect">
            <a:avLst/>
          </a:prstGeom>
          <a:solidFill>
            <a:srgbClr val="349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p:cNvSpPr txBox="1"/>
          <p:nvPr userDrawn="1"/>
        </p:nvSpPr>
        <p:spPr>
          <a:xfrm>
            <a:off x="2228850" y="6536937"/>
            <a:ext cx="1393826" cy="276999"/>
          </a:xfrm>
          <a:prstGeom prst="rect">
            <a:avLst/>
          </a:prstGeom>
          <a:noFill/>
        </p:spPr>
        <p:txBody>
          <a:bodyPr wrap="square" rtlCol="0" anchor="ctr">
            <a:spAutoFit/>
          </a:bodyPr>
          <a:lstStyle/>
          <a:p>
            <a:r>
              <a:rPr lang="de-DE" sz="1200" kern="1200" dirty="0" smtClean="0">
                <a:solidFill>
                  <a:schemeClr val="tx1">
                    <a:tint val="75000"/>
                  </a:schemeClr>
                </a:solidFill>
                <a:latin typeface="+mn-lt"/>
                <a:ea typeface="+mn-ea"/>
                <a:cs typeface="+mn-cs"/>
              </a:rPr>
              <a:t>DARC Jugendarbeit</a:t>
            </a:r>
            <a:endParaRPr lang="de-DE" sz="1200" kern="1200" dirty="0">
              <a:solidFill>
                <a:schemeClr val="tx1">
                  <a:tint val="75000"/>
                </a:schemeClr>
              </a:solidFill>
              <a:latin typeface="+mn-lt"/>
              <a:ea typeface="+mn-ea"/>
              <a:cs typeface="+mn-cs"/>
            </a:endParaRPr>
          </a:p>
        </p:txBody>
      </p:sp>
      <p:sp>
        <p:nvSpPr>
          <p:cNvPr id="17" name="Rechteck 16"/>
          <p:cNvSpPr/>
          <p:nvPr userDrawn="1"/>
        </p:nvSpPr>
        <p:spPr>
          <a:xfrm>
            <a:off x="0" y="6445249"/>
            <a:ext cx="7010400" cy="47626"/>
          </a:xfrm>
          <a:prstGeom prst="rect">
            <a:avLst/>
          </a:prstGeom>
          <a:solidFill>
            <a:srgbClr val="349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5713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9" r:id="rId4"/>
    <p:sldLayoutId id="2147483673" r:id="rId5"/>
    <p:sldLayoutId id="2147483674" r:id="rId6"/>
    <p:sldLayoutId id="2147483664" r:id="rId7"/>
    <p:sldLayoutId id="2147483666" r:id="rId8"/>
    <p:sldLayoutId id="2147483667" r:id="rId9"/>
    <p:sldLayoutId id="2147483670" r:id="rId10"/>
    <p:sldLayoutId id="2147483671" r:id="rId11"/>
    <p:sldLayoutId id="2147483672"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b="1" kern="1200">
          <a:solidFill>
            <a:srgbClr val="349ACC"/>
          </a:solidFill>
          <a:latin typeface="+mj-lt"/>
          <a:ea typeface="+mj-ea"/>
          <a:cs typeface="+mj-cs"/>
        </a:defRPr>
      </a:lvl1pPr>
    </p:titleStyle>
    <p:bodyStyle>
      <a:lvl1pPr marL="228600" indent="-228600" algn="l" defTabSz="914400" rtl="0" eaLnBrk="1" latinLnBrk="0" hangingPunct="1">
        <a:lnSpc>
          <a:spcPct val="90000"/>
        </a:lnSpc>
        <a:spcBef>
          <a:spcPts val="1000"/>
        </a:spcBef>
        <a:buSzPct val="90000"/>
        <a:buFontTx/>
        <a:buBlip>
          <a:blip r:embed="rId16"/>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Tx/>
        <a:buBlip>
          <a:blip r:embed="rId17"/>
        </a:buBlip>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Farben mischen</a:t>
            </a:r>
            <a:endParaRPr lang="de-DE" dirty="0"/>
          </a:p>
        </p:txBody>
      </p:sp>
      <p:sp>
        <p:nvSpPr>
          <p:cNvPr id="5" name="Textplatzhalter 4"/>
          <p:cNvSpPr>
            <a:spLocks noGrp="1"/>
          </p:cNvSpPr>
          <p:nvPr>
            <p:ph type="body" idx="1"/>
          </p:nvPr>
        </p:nvSpPr>
        <p:spPr/>
        <p:txBody>
          <a:bodyPr/>
          <a:lstStyle/>
          <a:p>
            <a:endParaRPr lang="de-DE" dirty="0"/>
          </a:p>
        </p:txBody>
      </p:sp>
      <p:sp>
        <p:nvSpPr>
          <p:cNvPr id="6" name="Datumsplatzhalter 5"/>
          <p:cNvSpPr>
            <a:spLocks noGrp="1"/>
          </p:cNvSpPr>
          <p:nvPr>
            <p:ph type="dt" sz="half" idx="10"/>
          </p:nvPr>
        </p:nvSpPr>
        <p:spPr/>
        <p:txBody>
          <a:bodyPr/>
          <a:lstStyle/>
          <a:p>
            <a:fld id="{542CB7D5-7450-4068-A261-E684C7CE06AC}" type="datetime1">
              <a:rPr lang="de-DE" smtClean="0"/>
              <a:t>17.02.2019</a:t>
            </a:fld>
            <a:endParaRPr lang="de-DE"/>
          </a:p>
        </p:txBody>
      </p:sp>
      <p:sp>
        <p:nvSpPr>
          <p:cNvPr id="7" name="Fußzeilenplatzhalter 6"/>
          <p:cNvSpPr>
            <a:spLocks noGrp="1"/>
          </p:cNvSpPr>
          <p:nvPr>
            <p:ph type="ftr" sz="quarter" idx="11"/>
          </p:nvPr>
        </p:nvSpPr>
        <p:spPr/>
        <p:txBody>
          <a:bodyPr/>
          <a:lstStyle/>
          <a:p>
            <a:endParaRPr lang="de-DE"/>
          </a:p>
        </p:txBody>
      </p:sp>
      <p:sp>
        <p:nvSpPr>
          <p:cNvPr id="8" name="Foliennummernplatzhalter 7"/>
          <p:cNvSpPr>
            <a:spLocks noGrp="1"/>
          </p:cNvSpPr>
          <p:nvPr>
            <p:ph type="sldNum" sz="quarter" idx="12"/>
          </p:nvPr>
        </p:nvSpPr>
        <p:spPr/>
        <p:txBody>
          <a:bodyPr/>
          <a:lstStyle/>
          <a:p>
            <a:fld id="{BB16BD6E-F020-4F92-9878-92C72B166CCA}" type="slidenum">
              <a:rPr lang="de-DE" smtClean="0"/>
              <a:t>1</a:t>
            </a:fld>
            <a:endParaRPr lang="de-DE"/>
          </a:p>
        </p:txBody>
      </p:sp>
    </p:spTree>
    <p:extLst>
      <p:ext uri="{BB962C8B-B14F-4D97-AF65-F5344CB8AC3E}">
        <p14:creationId xmlns:p14="http://schemas.microsoft.com/office/powerpoint/2010/main" val="3388012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7992BED-A0EC-439F-B10F-32C0792FC20F}" type="datetime1">
              <a:rPr lang="de-DE" smtClean="0"/>
              <a:t>17.02.2019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BB16BD6E-F020-4F92-9878-92C72B166CCA}" type="slidenum">
              <a:rPr lang="de-DE" smtClean="0"/>
              <a:t>2</a:t>
            </a:fld>
            <a:endParaRPr lang="de-DE"/>
          </a:p>
        </p:txBody>
      </p:sp>
    </p:spTree>
    <p:extLst>
      <p:ext uri="{BB962C8B-B14F-4D97-AF65-F5344CB8AC3E}">
        <p14:creationId xmlns:p14="http://schemas.microsoft.com/office/powerpoint/2010/main" val="462759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Farben mischen</a:t>
            </a:r>
            <a:endParaRPr lang="de-DE" dirty="0"/>
          </a:p>
        </p:txBody>
      </p:sp>
      <p:sp>
        <p:nvSpPr>
          <p:cNvPr id="7" name="Inhaltsplatzhalter 6"/>
          <p:cNvSpPr>
            <a:spLocks noGrp="1"/>
          </p:cNvSpPr>
          <p:nvPr>
            <p:ph idx="1"/>
          </p:nvPr>
        </p:nvSpPr>
        <p:spPr/>
        <p:txBody>
          <a:bodyPr/>
          <a:lstStyle/>
          <a:p>
            <a:r>
              <a:rPr lang="de-DE" dirty="0" smtClean="0"/>
              <a:t>Subtraktive Farbmischung</a:t>
            </a:r>
          </a:p>
          <a:p>
            <a:r>
              <a:rPr lang="de-DE" dirty="0">
                <a:solidFill>
                  <a:schemeClr val="bg1">
                    <a:lumMod val="50000"/>
                  </a:schemeClr>
                </a:solidFill>
              </a:rPr>
              <a:t>Integrierte Farbmischung</a:t>
            </a:r>
          </a:p>
          <a:p>
            <a:r>
              <a:rPr lang="de-DE" dirty="0" smtClean="0"/>
              <a:t>Additive Farbmischung</a:t>
            </a:r>
            <a:endParaRPr lang="de-DE" dirty="0"/>
          </a:p>
        </p:txBody>
      </p:sp>
      <p:sp>
        <p:nvSpPr>
          <p:cNvPr id="2" name="Datumsplatzhalter 1"/>
          <p:cNvSpPr>
            <a:spLocks noGrp="1"/>
          </p:cNvSpPr>
          <p:nvPr>
            <p:ph type="dt" sz="half" idx="10"/>
          </p:nvPr>
        </p:nvSpPr>
        <p:spPr/>
        <p:txBody>
          <a:bodyPr/>
          <a:lstStyle/>
          <a:p>
            <a:fld id="{C40A78D3-327C-4CD4-974D-79D040AA8B11}" type="datetime1">
              <a:rPr lang="de-DE" smtClean="0"/>
              <a:t>17.02.2019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BB16BD6E-F020-4F92-9878-92C72B166CCA}" type="slidenum">
              <a:rPr lang="de-DE" smtClean="0"/>
              <a:t>3</a:t>
            </a:fld>
            <a:endParaRPr lang="de-DE"/>
          </a:p>
        </p:txBody>
      </p:sp>
    </p:spTree>
    <p:extLst>
      <p:ext uri="{BB962C8B-B14F-4D97-AF65-F5344CB8AC3E}">
        <p14:creationId xmlns:p14="http://schemas.microsoft.com/office/powerpoint/2010/main" val="120172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Subtraktiv</a:t>
            </a:r>
            <a:endParaRPr lang="de-DE" dirty="0"/>
          </a:p>
        </p:txBody>
      </p:sp>
      <p:sp>
        <p:nvSpPr>
          <p:cNvPr id="4" name="Datumsplatzhalter 3"/>
          <p:cNvSpPr>
            <a:spLocks noGrp="1"/>
          </p:cNvSpPr>
          <p:nvPr>
            <p:ph type="dt" sz="half" idx="10"/>
          </p:nvPr>
        </p:nvSpPr>
        <p:spPr/>
        <p:txBody>
          <a:bodyPr/>
          <a:lstStyle/>
          <a:p>
            <a:fld id="{8216C0B0-A9E3-4E60-A9A8-C3A1F61761EF}" type="datetime1">
              <a:rPr lang="de-DE" smtClean="0"/>
              <a:t>17.02.2019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B16BD6E-F020-4F92-9878-92C72B166CCA}" type="slidenum">
              <a:rPr lang="de-DE" smtClean="0"/>
              <a:t>4</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628940"/>
            <a:ext cx="4301795" cy="4301795"/>
          </a:xfrm>
          <a:prstGeom prst="rect">
            <a:avLst/>
          </a:prstGeom>
        </p:spPr>
      </p:pic>
      <p:sp>
        <p:nvSpPr>
          <p:cNvPr id="8" name="Textfeld 7"/>
          <p:cNvSpPr txBox="1"/>
          <p:nvPr/>
        </p:nvSpPr>
        <p:spPr>
          <a:xfrm>
            <a:off x="6678778" y="3179672"/>
            <a:ext cx="1295676" cy="1200329"/>
          </a:xfrm>
          <a:prstGeom prst="rect">
            <a:avLst/>
          </a:prstGeom>
          <a:noFill/>
        </p:spPr>
        <p:txBody>
          <a:bodyPr wrap="none" rtlCol="0">
            <a:spAutoFit/>
          </a:bodyPr>
          <a:lstStyle/>
          <a:p>
            <a:r>
              <a:rPr lang="de-DE" b="1" dirty="0" smtClean="0"/>
              <a:t>Eselsbrücke</a:t>
            </a:r>
          </a:p>
          <a:p>
            <a:endParaRPr lang="de-DE" b="1" dirty="0" smtClean="0"/>
          </a:p>
          <a:p>
            <a:r>
              <a:rPr lang="de-DE" b="1" dirty="0" smtClean="0"/>
              <a:t>S</a:t>
            </a:r>
            <a:r>
              <a:rPr lang="de-DE" dirty="0" smtClean="0"/>
              <a:t>ubtraktiv</a:t>
            </a:r>
          </a:p>
          <a:p>
            <a:r>
              <a:rPr lang="de-DE" b="1" dirty="0" smtClean="0"/>
              <a:t>S</a:t>
            </a:r>
            <a:r>
              <a:rPr lang="de-DE" dirty="0" smtClean="0"/>
              <a:t>chwarz</a:t>
            </a:r>
            <a:endParaRPr lang="de-DE" dirty="0"/>
          </a:p>
        </p:txBody>
      </p:sp>
    </p:spTree>
    <p:extLst>
      <p:ext uri="{BB962C8B-B14F-4D97-AF65-F5344CB8AC3E}">
        <p14:creationId xmlns:p14="http://schemas.microsoft.com/office/powerpoint/2010/main" val="1864026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2106"/>
            <a:ext cx="9144000" cy="5143500"/>
          </a:xfrm>
          <a:prstGeom prst="rect">
            <a:avLst/>
          </a:prstGeom>
        </p:spPr>
      </p:pic>
      <p:sp>
        <p:nvSpPr>
          <p:cNvPr id="2" name="Titel 1"/>
          <p:cNvSpPr>
            <a:spLocks noGrp="1"/>
          </p:cNvSpPr>
          <p:nvPr>
            <p:ph type="title"/>
          </p:nvPr>
        </p:nvSpPr>
        <p:spPr/>
        <p:txBody>
          <a:bodyPr/>
          <a:lstStyle/>
          <a:p>
            <a:r>
              <a:rPr lang="de-DE" dirty="0" smtClean="0"/>
              <a:t>Additiv</a:t>
            </a:r>
            <a:endParaRPr lang="de-DE" dirty="0"/>
          </a:p>
        </p:txBody>
      </p:sp>
      <p:sp>
        <p:nvSpPr>
          <p:cNvPr id="4" name="Datumsplatzhalter 3"/>
          <p:cNvSpPr>
            <a:spLocks noGrp="1"/>
          </p:cNvSpPr>
          <p:nvPr>
            <p:ph type="dt" sz="half" idx="10"/>
          </p:nvPr>
        </p:nvSpPr>
        <p:spPr/>
        <p:txBody>
          <a:bodyPr/>
          <a:lstStyle/>
          <a:p>
            <a:fld id="{8216C0B0-A9E3-4E60-A9A8-C3A1F61761EF}" type="datetime1">
              <a:rPr lang="de-DE" smtClean="0"/>
              <a:t>17.02.2019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B16BD6E-F020-4F92-9878-92C72B166CCA}" type="slidenum">
              <a:rPr lang="de-DE" smtClean="0"/>
              <a:t>5</a:t>
            </a:fld>
            <a:endParaRPr lang="de-DE"/>
          </a:p>
        </p:txBody>
      </p:sp>
    </p:spTree>
    <p:extLst>
      <p:ext uri="{BB962C8B-B14F-4D97-AF65-F5344CB8AC3E}">
        <p14:creationId xmlns:p14="http://schemas.microsoft.com/office/powerpoint/2010/main" val="2791396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Erfindungsjahr</a:t>
            </a:r>
            <a:endParaRPr lang="de-DE" dirty="0"/>
          </a:p>
        </p:txBody>
      </p:sp>
      <p:sp>
        <p:nvSpPr>
          <p:cNvPr id="3" name="Inhaltsplatzhalter 2"/>
          <p:cNvSpPr>
            <a:spLocks noGrp="1"/>
          </p:cNvSpPr>
          <p:nvPr>
            <p:ph idx="1"/>
          </p:nvPr>
        </p:nvSpPr>
        <p:spPr/>
        <p:txBody>
          <a:bodyPr/>
          <a:lstStyle/>
          <a:p>
            <a:r>
              <a:rPr lang="de-DE" dirty="0" smtClean="0"/>
              <a:t>1955: Infrarot LED</a:t>
            </a:r>
          </a:p>
          <a:p>
            <a:r>
              <a:rPr lang="de-DE" dirty="0" smtClean="0"/>
              <a:t>1962: rote LED</a:t>
            </a:r>
          </a:p>
          <a:p>
            <a:r>
              <a:rPr lang="de-DE" dirty="0" smtClean="0"/>
              <a:t>1971: grüne LED</a:t>
            </a:r>
          </a:p>
          <a:p>
            <a:r>
              <a:rPr lang="de-DE" smtClean="0"/>
              <a:t>1988: </a:t>
            </a:r>
            <a:r>
              <a:rPr lang="de-DE" dirty="0" smtClean="0"/>
              <a:t>blaue LED</a:t>
            </a:r>
            <a:endParaRPr lang="de-DE" dirty="0"/>
          </a:p>
        </p:txBody>
      </p:sp>
      <p:sp>
        <p:nvSpPr>
          <p:cNvPr id="4" name="Datumsplatzhalter 3"/>
          <p:cNvSpPr>
            <a:spLocks noGrp="1"/>
          </p:cNvSpPr>
          <p:nvPr>
            <p:ph type="dt" sz="half" idx="10"/>
          </p:nvPr>
        </p:nvSpPr>
        <p:spPr/>
        <p:txBody>
          <a:bodyPr/>
          <a:lstStyle/>
          <a:p>
            <a:fld id="{8216C0B0-A9E3-4E60-A9A8-C3A1F61761EF}" type="datetime1">
              <a:rPr lang="de-DE" smtClean="0"/>
              <a:t>17.02.2019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B16BD6E-F020-4F92-9878-92C72B166CCA}" type="slidenum">
              <a:rPr lang="de-DE" smtClean="0"/>
              <a:t>6</a:t>
            </a:fld>
            <a:endParaRPr lang="de-DE"/>
          </a:p>
        </p:txBody>
      </p:sp>
    </p:spTree>
    <p:extLst>
      <p:ext uri="{BB962C8B-B14F-4D97-AF65-F5344CB8AC3E}">
        <p14:creationId xmlns:p14="http://schemas.microsoft.com/office/powerpoint/2010/main" val="2002567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40A78D3-327C-4CD4-974D-79D040AA8B11}" type="datetime1">
              <a:rPr lang="de-DE" smtClean="0"/>
              <a:t>17.02.2019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BB16BD6E-F020-4F92-9878-92C72B166CCA}" type="slidenum">
              <a:rPr lang="de-DE" smtClean="0"/>
              <a:t>7</a:t>
            </a:fld>
            <a:endParaRPr lang="de-DE"/>
          </a:p>
        </p:txBody>
      </p:sp>
    </p:spTree>
    <p:extLst>
      <p:ext uri="{BB962C8B-B14F-4D97-AF65-F5344CB8AC3E}">
        <p14:creationId xmlns:p14="http://schemas.microsoft.com/office/powerpoint/2010/main" val="780767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40A78D3-327C-4CD4-974D-79D040AA8B11}" type="datetime1">
              <a:rPr lang="de-DE" smtClean="0"/>
              <a:t>17.02.2019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BB16BD6E-F020-4F92-9878-92C72B166CCA}" type="slidenum">
              <a:rPr lang="de-DE" smtClean="0"/>
              <a:t>8</a:t>
            </a:fld>
            <a:endParaRPr lang="de-DE"/>
          </a:p>
        </p:txBody>
      </p:sp>
    </p:spTree>
    <p:extLst>
      <p:ext uri="{BB962C8B-B14F-4D97-AF65-F5344CB8AC3E}">
        <p14:creationId xmlns:p14="http://schemas.microsoft.com/office/powerpoint/2010/main" val="2543768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C Jugendarbei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gendarbeit.potx" id="{F79AD161-F664-4C98-92F8-DD5FE676E4DD}" vid="{337E1CC5-149D-4694-97E4-B454F19EC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Jugendarbeit</Template>
  <TotalTime>0</TotalTime>
  <Words>491</Words>
  <Application>Microsoft Office PowerPoint</Application>
  <PresentationFormat>Bildschirmpräsentation (4:3)</PresentationFormat>
  <Paragraphs>83</Paragraphs>
  <Slides>8</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DARC Jugendarbeit</vt:lpstr>
      <vt:lpstr>Farben mischen</vt:lpstr>
      <vt:lpstr>PowerPoint-Präsentation</vt:lpstr>
      <vt:lpstr>Farben mischen</vt:lpstr>
      <vt:lpstr>Subtraktiv</vt:lpstr>
      <vt:lpstr>Additiv</vt:lpstr>
      <vt:lpstr>Erfindungsjahr</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Weller</dc:creator>
  <cp:keywords>DARC;Jugendarbeit</cp:keywords>
  <cp:lastModifiedBy>Thomas Weller</cp:lastModifiedBy>
  <cp:revision>12</cp:revision>
  <dcterms:created xsi:type="dcterms:W3CDTF">2019-02-17T11:40:33Z</dcterms:created>
  <dcterms:modified xsi:type="dcterms:W3CDTF">2019-02-17T15:27:30Z</dcterms:modified>
</cp:coreProperties>
</file>